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4"/>
  </p:notesMasterIdLst>
  <p:handoutMasterIdLst>
    <p:handoutMasterId r:id="rId15"/>
  </p:handoutMasterIdLst>
  <p:sldIdLst>
    <p:sldId id="331" r:id="rId2"/>
    <p:sldId id="494" r:id="rId3"/>
    <p:sldId id="540" r:id="rId4"/>
    <p:sldId id="496" r:id="rId5"/>
    <p:sldId id="539" r:id="rId6"/>
    <p:sldId id="499" r:id="rId7"/>
    <p:sldId id="534" r:id="rId8"/>
    <p:sldId id="476" r:id="rId9"/>
    <p:sldId id="492" r:id="rId10"/>
    <p:sldId id="495" r:id="rId11"/>
    <p:sldId id="497" r:id="rId12"/>
    <p:sldId id="498" r:id="rId13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494"/>
            <p14:sldId id="540"/>
            <p14:sldId id="496"/>
            <p14:sldId id="539"/>
            <p14:sldId id="499"/>
            <p14:sldId id="534"/>
            <p14:sldId id="476"/>
            <p14:sldId id="492"/>
            <p14:sldId id="495"/>
            <p14:sldId id="497"/>
            <p14:sldId id="4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FDAFF"/>
    <a:srgbClr val="010000"/>
    <a:srgbClr val="808080"/>
    <a:srgbClr val="000000"/>
    <a:srgbClr val="FDCA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829"/>
    <p:restoredTop sz="91353" autoAdjust="0"/>
  </p:normalViewPr>
  <p:slideViewPr>
    <p:cSldViewPr snapToObjects="1">
      <p:cViewPr varScale="1">
        <p:scale>
          <a:sx n="146" d="100"/>
          <a:sy n="146" d="100"/>
        </p:scale>
        <p:origin x="184" y="44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3298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2386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138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noProof="0"/>
              <a:t>Mastertitelformat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CH" noProof="0"/>
              <a:t>Master-Untertitelformat bearbeiten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Mastertitelformat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CH" noProof="0"/>
              <a:t>Mastertitelformat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Mastertitelformat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Mastertitelformat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Mastertitelformat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Mastertitelformat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Mastertitelformat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CH" noProof="0"/>
              <a:t>Mastertextformat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115616" y="4149080"/>
            <a:ext cx="7056784" cy="576064"/>
          </a:xfrm>
        </p:spPr>
        <p:txBody>
          <a:bodyPr/>
          <a:lstStyle/>
          <a:p>
            <a:pPr algn="ctr"/>
            <a:r>
              <a:rPr lang="en-US" sz="2400" dirty="0"/>
              <a:t>SINQ Upgrade</a:t>
            </a:r>
            <a:br>
              <a:rPr lang="en-US" sz="2400" dirty="0"/>
            </a:br>
            <a:r>
              <a:rPr lang="en-US" sz="2000" dirty="0"/>
              <a:t>SINQ </a:t>
            </a:r>
            <a:r>
              <a:rPr lang="en-US" sz="2000" dirty="0" err="1"/>
              <a:t>Neutronenleiter</a:t>
            </a:r>
            <a:r>
              <a:rPr lang="en-US" sz="2000" dirty="0"/>
              <a:t> Upgrade + 2 End-stations</a:t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sz="2000" dirty="0" err="1"/>
              <a:t>März</a:t>
            </a:r>
            <a:r>
              <a:rPr lang="en-US" sz="2000" dirty="0"/>
              <a:t> 2017 – </a:t>
            </a:r>
            <a:r>
              <a:rPr lang="en-US" sz="2000" dirty="0" err="1"/>
              <a:t>Dez</a:t>
            </a:r>
            <a:r>
              <a:rPr lang="en-US" sz="2000" dirty="0"/>
              <a:t>. 2021</a:t>
            </a:r>
            <a:endParaRPr lang="de-DE" sz="2000" dirty="0"/>
          </a:p>
        </p:txBody>
      </p:sp>
      <p:sp>
        <p:nvSpPr>
          <p:cNvPr id="7" name="Textfeld 6"/>
          <p:cNvSpPr txBox="1"/>
          <p:nvPr/>
        </p:nvSpPr>
        <p:spPr>
          <a:xfrm>
            <a:off x="611560" y="5662476"/>
            <a:ext cx="8545312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en-US" altLang="ja-JP" sz="1800" dirty="0"/>
              <a:t>23. </a:t>
            </a:r>
            <a:r>
              <a:rPr lang="en-US" altLang="ja-JP" sz="1800" dirty="0" err="1"/>
              <a:t>Oktober</a:t>
            </a:r>
            <a:r>
              <a:rPr lang="en-US" altLang="ja-JP" sz="1800" dirty="0"/>
              <a:t> 2020     	       	        	   		</a:t>
            </a: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D4B7EC48-2BA1-B24A-B740-3C7209875BA6}"/>
              </a:ext>
            </a:extLst>
          </p:cNvPr>
          <p:cNvSpPr/>
          <p:nvPr/>
        </p:nvSpPr>
        <p:spPr bwMode="auto">
          <a:xfrm>
            <a:off x="683568" y="6314052"/>
            <a:ext cx="8162056" cy="543947"/>
          </a:xfrm>
          <a:prstGeom prst="rect">
            <a:avLst/>
          </a:prstGeom>
          <a:solidFill>
            <a:schemeClr val="accent1">
              <a:alpha val="5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5E273B5-1D10-ED42-BB73-A7A58DC51A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59632" y="802436"/>
            <a:ext cx="7056784" cy="719409"/>
          </a:xfrm>
        </p:spPr>
        <p:txBody>
          <a:bodyPr/>
          <a:lstStyle/>
          <a:p>
            <a:r>
              <a:rPr lang="en-GB" dirty="0"/>
              <a:t>all 6 day-1 end-stations are in operation</a:t>
            </a:r>
          </a:p>
          <a:p>
            <a:r>
              <a:rPr lang="en-GB" dirty="0"/>
              <a:t>In-house research was started few days after SINQ start</a:t>
            </a:r>
          </a:p>
          <a:p>
            <a:r>
              <a:rPr lang="en-GB" dirty="0"/>
              <a:t>external user operation has been started on 1</a:t>
            </a:r>
            <a:r>
              <a:rPr lang="en-GB" baseline="30000" dirty="0"/>
              <a:t>st</a:t>
            </a:r>
            <a:r>
              <a:rPr lang="en-GB" dirty="0"/>
              <a:t> of September 2020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2E5EF3F-2D5D-D44E-AB7A-6E76EBE17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4029" y="267128"/>
            <a:ext cx="6708025" cy="508500"/>
          </a:xfrm>
        </p:spPr>
        <p:txBody>
          <a:bodyPr/>
          <a:lstStyle/>
          <a:p>
            <a:r>
              <a:rPr lang="de-CH" dirty="0"/>
              <a:t>In-house Forschung / User-Betrieb </a:t>
            </a:r>
            <a:endParaRPr lang="de-DE" dirty="0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8B51ADD4-0E9E-5C45-9CAA-4506EA27AB55}"/>
              </a:ext>
            </a:extLst>
          </p:cNvPr>
          <p:cNvSpPr txBox="1"/>
          <p:nvPr/>
        </p:nvSpPr>
        <p:spPr>
          <a:xfrm>
            <a:off x="1401651" y="1831588"/>
            <a:ext cx="2516811" cy="124195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First user at SANS-1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7</a:t>
            </a:r>
            <a:r>
              <a:rPr lang="en-US" sz="1800" kern="1000" spc="30" baseline="30000" dirty="0">
                <a:latin typeface="+mn-lt"/>
                <a:cs typeface="Franklin Gothic Book"/>
              </a:rPr>
              <a:t>th</a:t>
            </a:r>
            <a:r>
              <a:rPr lang="en-US" sz="1800" kern="1000" spc="30" dirty="0">
                <a:latin typeface="+mn-lt"/>
                <a:cs typeface="Franklin Gothic Book"/>
              </a:rPr>
              <a:t> of August 2020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CH" sz="1800" kern="1000" spc="30" dirty="0" err="1">
              <a:latin typeface="+mn-lt"/>
              <a:cs typeface="Franklin Gothic Book"/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BE3E5737-385A-1944-AA9C-F727F1CAE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9916" y="3683666"/>
            <a:ext cx="1888917" cy="1916832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569D568C-578F-CE47-8361-D00F5D75C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1939" y="4288850"/>
            <a:ext cx="1919998" cy="1947664"/>
          </a:xfrm>
          <a:prstGeom prst="rect">
            <a:avLst/>
          </a:prstGeom>
        </p:spPr>
      </p:pic>
      <p:sp>
        <p:nvSpPr>
          <p:cNvPr id="8" name="Rectangle 11">
            <a:extLst>
              <a:ext uri="{FF2B5EF4-FFF2-40B4-BE49-F238E27FC236}">
                <a16:creationId xmlns:a16="http://schemas.microsoft.com/office/drawing/2014/main" id="{69ADFFD5-2337-DE45-8ECD-343205904BF6}"/>
              </a:ext>
            </a:extLst>
          </p:cNvPr>
          <p:cNvSpPr/>
          <p:nvPr/>
        </p:nvSpPr>
        <p:spPr>
          <a:xfrm>
            <a:off x="891704" y="2569433"/>
            <a:ext cx="381642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PhD </a:t>
            </a:r>
            <a:r>
              <a:rPr lang="de-CH" sz="1400" dirty="0" err="1"/>
              <a:t>Boyang</a:t>
            </a:r>
            <a:r>
              <a:rPr lang="de-CH" sz="1400" dirty="0"/>
              <a:t> Zhou (LNS)</a:t>
            </a:r>
            <a:br>
              <a:rPr lang="de-CH" sz="1400" dirty="0"/>
            </a:br>
            <a:r>
              <a:rPr lang="en-US" sz="1400" dirty="0" err="1"/>
              <a:t>Dr</a:t>
            </a:r>
            <a:r>
              <a:rPr lang="en-US" sz="1400" dirty="0"/>
              <a:t> Urs Gasser (LNS)</a:t>
            </a:r>
            <a:endParaRPr lang="de-CH" sz="1400" dirty="0"/>
          </a:p>
          <a:p>
            <a:r>
              <a:rPr lang="de-CH" sz="1400" dirty="0"/>
              <a:t>Charge </a:t>
            </a:r>
            <a:r>
              <a:rPr lang="de-CH" sz="1400" dirty="0" err="1"/>
              <a:t>distribution</a:t>
            </a:r>
            <a:r>
              <a:rPr lang="de-CH" sz="1400" dirty="0"/>
              <a:t> in </a:t>
            </a:r>
            <a:r>
              <a:rPr lang="de-CH" sz="1400" dirty="0" err="1"/>
              <a:t>pNIPAM</a:t>
            </a:r>
            <a:r>
              <a:rPr lang="de-CH" sz="1400" dirty="0"/>
              <a:t> </a:t>
            </a:r>
            <a:r>
              <a:rPr lang="de-CH" sz="1400" dirty="0" err="1"/>
              <a:t>microgels</a:t>
            </a:r>
            <a:r>
              <a:rPr lang="de-CH" sz="1400" dirty="0"/>
              <a:t> </a:t>
            </a:r>
            <a:r>
              <a:rPr lang="de-CH" sz="1400" dirty="0" err="1"/>
              <a:t>and</a:t>
            </a:r>
            <a:r>
              <a:rPr lang="de-CH" sz="1400" dirty="0"/>
              <a:t> </a:t>
            </a:r>
            <a:r>
              <a:rPr lang="de-CH" sz="1400" dirty="0" err="1"/>
              <a:t>their</a:t>
            </a:r>
            <a:r>
              <a:rPr lang="de-CH" sz="1400" dirty="0"/>
              <a:t> counter-</a:t>
            </a:r>
            <a:r>
              <a:rPr lang="de-CH" sz="1400" dirty="0" err="1"/>
              <a:t>ion</a:t>
            </a:r>
            <a:r>
              <a:rPr lang="de-CH" sz="1400" dirty="0"/>
              <a:t> </a:t>
            </a:r>
            <a:r>
              <a:rPr lang="de-CH" sz="1400" dirty="0" err="1"/>
              <a:t>clouds</a:t>
            </a:r>
            <a:endParaRPr lang="de-CH" sz="14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A48FDF8-F2CF-D045-B8B7-642FE39ED5E0}"/>
              </a:ext>
            </a:extLst>
          </p:cNvPr>
          <p:cNvSpPr txBox="1"/>
          <p:nvPr/>
        </p:nvSpPr>
        <p:spPr>
          <a:xfrm>
            <a:off x="2195736" y="640303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200" kern="1000" spc="30" dirty="0">
                <a:latin typeface="+mn-lt"/>
                <a:cs typeface="Franklin Gothic Book"/>
              </a:rPr>
              <a:t>Measurements (at 6 AA) were done in half the time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200" kern="1000" spc="30" dirty="0">
                <a:latin typeface="+mn-lt"/>
                <a:cs typeface="Franklin Gothic Book"/>
              </a:rPr>
              <a:t>in comparison to 2018</a:t>
            </a: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1C832C2C-A490-7E45-8944-25CDA1F2B30C}"/>
              </a:ext>
            </a:extLst>
          </p:cNvPr>
          <p:cNvSpPr txBox="1"/>
          <p:nvPr/>
        </p:nvSpPr>
        <p:spPr>
          <a:xfrm>
            <a:off x="5689501" y="1831588"/>
            <a:ext cx="2516811" cy="124195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First user at FOCUS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19</a:t>
            </a:r>
            <a:r>
              <a:rPr lang="en-US" sz="1800" kern="1000" spc="30" baseline="30000" dirty="0">
                <a:latin typeface="+mn-lt"/>
                <a:cs typeface="Franklin Gothic Book"/>
              </a:rPr>
              <a:t>th</a:t>
            </a:r>
            <a:r>
              <a:rPr lang="en-US" sz="1800" kern="1000" spc="30" dirty="0">
                <a:latin typeface="+mn-lt"/>
                <a:cs typeface="Franklin Gothic Book"/>
              </a:rPr>
              <a:t> of August 2020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CH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FF284C7-DDB7-E94F-A963-18B206752CE4}"/>
              </a:ext>
            </a:extLst>
          </p:cNvPr>
          <p:cNvSpPr txBox="1"/>
          <p:nvPr/>
        </p:nvSpPr>
        <p:spPr>
          <a:xfrm>
            <a:off x="6732240" y="640526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200" kern="1000" spc="30" dirty="0">
                <a:latin typeface="+mn-lt"/>
                <a:cs typeface="Franklin Gothic Book"/>
              </a:rPr>
              <a:t>Measurements were done in a third of the time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200" kern="1000" spc="30" dirty="0">
                <a:latin typeface="+mn-lt"/>
                <a:cs typeface="Franklin Gothic Book"/>
              </a:rPr>
              <a:t>(wavelength average) in comparison to 2018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73C9B75-A8C9-3449-9D35-AEBA0C51863B}"/>
              </a:ext>
            </a:extLst>
          </p:cNvPr>
          <p:cNvSpPr/>
          <p:nvPr/>
        </p:nvSpPr>
        <p:spPr>
          <a:xfrm>
            <a:off x="5533256" y="3100347"/>
            <a:ext cx="3312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dirty="0">
                <a:solidFill>
                  <a:srgbClr val="000000"/>
                </a:solidFill>
                <a:latin typeface="Helvetica" pitchFamily="2" charset="0"/>
              </a:rPr>
              <a:t>Low-</a:t>
            </a:r>
            <a:r>
              <a:rPr lang="de-CH" sz="1400" dirty="0" err="1">
                <a:solidFill>
                  <a:srgbClr val="000000"/>
                </a:solidFill>
                <a:latin typeface="Helvetica" pitchFamily="2" charset="0"/>
              </a:rPr>
              <a:t>energy</a:t>
            </a:r>
            <a:r>
              <a:rPr lang="de-CH" sz="1400" dirty="0">
                <a:solidFill>
                  <a:srgbClr val="000000"/>
                </a:solidFill>
                <a:latin typeface="Helvetica" pitchFamily="2" charset="0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Helvetica" pitchFamily="2" charset="0"/>
              </a:rPr>
              <a:t>magnetic</a:t>
            </a:r>
            <a:r>
              <a:rPr lang="de-CH" sz="1400" dirty="0">
                <a:solidFill>
                  <a:srgbClr val="000000"/>
                </a:solidFill>
                <a:latin typeface="Helvetica" pitchFamily="2" charset="0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Helvetica" pitchFamily="2" charset="0"/>
              </a:rPr>
              <a:t>excitations</a:t>
            </a:r>
            <a:r>
              <a:rPr lang="de-CH" sz="1400" dirty="0">
                <a:solidFill>
                  <a:srgbClr val="000000"/>
                </a:solidFill>
                <a:latin typeface="Helvetica" pitchFamily="2" charset="0"/>
              </a:rPr>
              <a:t> in </a:t>
            </a:r>
            <a:r>
              <a:rPr lang="de-CH" sz="1400" dirty="0">
                <a:solidFill>
                  <a:srgbClr val="000000"/>
                </a:solidFill>
                <a:latin typeface="LucidaGrande" panose="020B0600040502020204" pitchFamily="34" charset="0"/>
              </a:rPr>
              <a:t>MnSc_2Se_4</a:t>
            </a:r>
            <a:endParaRPr lang="de-DE" sz="14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2C5B71B-A089-8B42-B546-6896941ABA48}"/>
              </a:ext>
            </a:extLst>
          </p:cNvPr>
          <p:cNvSpPr txBox="1"/>
          <p:nvPr/>
        </p:nvSpPr>
        <p:spPr>
          <a:xfrm>
            <a:off x="5601816" y="26586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dirty="0"/>
              <a:t>PhD </a:t>
            </a:r>
            <a:r>
              <a:rPr lang="de-CH" sz="1400" dirty="0" err="1"/>
              <a:t>Guratinder</a:t>
            </a:r>
            <a:r>
              <a:rPr lang="de-CH" sz="1400" dirty="0"/>
              <a:t> Kaur (LNS)</a:t>
            </a:r>
            <a:br>
              <a:rPr lang="de-CH" sz="1400" dirty="0"/>
            </a:br>
            <a:r>
              <a:rPr lang="en-US" sz="1400" dirty="0" err="1"/>
              <a:t>Dr</a:t>
            </a:r>
            <a:r>
              <a:rPr lang="en-US" sz="1400" dirty="0"/>
              <a:t> Oksana </a:t>
            </a:r>
            <a:r>
              <a:rPr lang="en-US" sz="1400" dirty="0" err="1"/>
              <a:t>Zaharko</a:t>
            </a:r>
            <a:r>
              <a:rPr lang="en-US" sz="1400" dirty="0"/>
              <a:t> (LNS)</a:t>
            </a:r>
            <a:endParaRPr lang="de-CH" sz="14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800" kern="1000" spc="30" dirty="0" err="1">
              <a:latin typeface="+mn-lt"/>
              <a:cs typeface="Franklin Gothic Book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AC12E0E-DA00-8241-8E16-020E74812C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3799326"/>
            <a:ext cx="1895473" cy="1691128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928CDB3A-8108-9942-B863-525BF8753F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6256" y="4676404"/>
            <a:ext cx="1789876" cy="147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7659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D11A679-5EE7-B24B-B6F0-0123546D0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Milestones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F2ADFD-B2CC-5D44-A3F5-B19046BA23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3A3237F-05E9-404E-8CD7-A1D0D668556B}"/>
              </a:ext>
            </a:extLst>
          </p:cNvPr>
          <p:cNvSpPr txBox="1"/>
          <p:nvPr/>
        </p:nvSpPr>
        <p:spPr>
          <a:xfrm>
            <a:off x="1009167" y="8030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kern="1000" spc="30" dirty="0">
                <a:latin typeface="+mn-lt"/>
                <a:cs typeface="Franklin Gothic Book"/>
              </a:rPr>
              <a:t>Project will be finished  in December 2021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kern="1000" spc="30" dirty="0">
                <a:latin typeface="+mn-lt"/>
                <a:cs typeface="Franklin Gothic Book"/>
              </a:rPr>
              <a:t>Five end stations are in preparation 2020/2021 (AMOR and SANS-LLB are 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latin typeface="+mn-lt"/>
                <a:cs typeface="Franklin Gothic Book"/>
              </a:rPr>
              <a:t>     fully part of SINQ guide upgrade)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kern="1000" spc="30" dirty="0">
                <a:latin typeface="+mn-lt"/>
                <a:cs typeface="Franklin Gothic Book"/>
              </a:rPr>
              <a:t>CAMEA, DMC and FALCON are partly in the SINQ Guide Upgrade project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latin typeface="+mn-lt"/>
                <a:cs typeface="Franklin Gothic Book"/>
              </a:rPr>
              <a:t>     (infrastructure, </a:t>
            </a:r>
            <a:r>
              <a:rPr lang="en-GB" sz="1800" kern="1000" spc="30" dirty="0" err="1">
                <a:latin typeface="+mn-lt"/>
                <a:cs typeface="Franklin Gothic Book"/>
              </a:rPr>
              <a:t>areals</a:t>
            </a:r>
            <a:r>
              <a:rPr lang="en-GB" sz="1800" kern="1000" spc="30" dirty="0">
                <a:latin typeface="+mn-lt"/>
                <a:cs typeface="Franklin Gothic Book"/>
              </a:rPr>
              <a:t>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26CBDBB-CA6A-1248-B9DC-3B5ADFBEC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420888"/>
            <a:ext cx="7560839" cy="462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66385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1D1D0AA-3AC8-1548-A3B3-8E55F72B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SINQ Upgrade Budget (August 2020)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86A515B-DFE0-8740-862C-627F54016BA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01D1D0B-E6DD-2240-841C-FFB015170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927" y="1268760"/>
            <a:ext cx="7740352" cy="521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2206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74029" y="284055"/>
            <a:ext cx="6708025" cy="508500"/>
          </a:xfrm>
        </p:spPr>
        <p:txBody>
          <a:bodyPr/>
          <a:lstStyle/>
          <a:p>
            <a:r>
              <a:rPr lang="de-DE" dirty="0"/>
              <a:t>SINQ </a:t>
            </a:r>
            <a:r>
              <a:rPr lang="de-DE" dirty="0" err="1"/>
              <a:t>Neutronleiter</a:t>
            </a:r>
            <a:r>
              <a:rPr lang="de-DE" dirty="0"/>
              <a:t> Upgrade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C6D9046-2491-364F-8F02-FF01C73717A2}"/>
              </a:ext>
            </a:extLst>
          </p:cNvPr>
          <p:cNvSpPr txBox="1"/>
          <p:nvPr/>
        </p:nvSpPr>
        <p:spPr>
          <a:xfrm>
            <a:off x="1214853" y="108961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GB" sz="2000" kern="1000" spc="30" dirty="0">
              <a:latin typeface="+mn-lt"/>
              <a:cs typeface="Franklin Gothic Book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FC44243-B25D-6F41-BC44-3D3F959A1B04}"/>
              </a:ext>
            </a:extLst>
          </p:cNvPr>
          <p:cNvSpPr txBox="1"/>
          <p:nvPr/>
        </p:nvSpPr>
        <p:spPr>
          <a:xfrm>
            <a:off x="4067944" y="566124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latin typeface="+mn-lt"/>
                <a:cs typeface="Franklin Gothic Book"/>
              </a:rPr>
              <a:t>SINQ Restart war am </a:t>
            </a:r>
            <a:r>
              <a:rPr lang="en-GB" sz="1800" b="1" kern="1000" spc="30" dirty="0">
                <a:latin typeface="+mn-lt"/>
                <a:cs typeface="Franklin Gothic Book"/>
              </a:rPr>
              <a:t>20.7.2020</a:t>
            </a:r>
            <a:r>
              <a:rPr lang="en-GB" sz="1800" kern="1000" spc="30" dirty="0">
                <a:latin typeface="+mn-lt"/>
                <a:cs typeface="Franklin Gothic Book"/>
              </a:rPr>
              <a:t> </a:t>
            </a:r>
            <a:r>
              <a:rPr lang="en-GB" sz="1800" kern="1000" spc="30" dirty="0" err="1">
                <a:latin typeface="+mn-lt"/>
                <a:cs typeface="Franklin Gothic Book"/>
              </a:rPr>
              <a:t>mit</a:t>
            </a:r>
            <a:r>
              <a:rPr lang="en-GB" sz="1800" kern="1000" spc="30" dirty="0">
                <a:latin typeface="+mn-lt"/>
                <a:cs typeface="Franklin Gothic Book"/>
              </a:rPr>
              <a:t> 13 End-Stations (NL-Halle und </a:t>
            </a:r>
            <a:r>
              <a:rPr lang="en-GB" sz="1800" kern="1000" spc="30" dirty="0" err="1">
                <a:latin typeface="+mn-lt"/>
                <a:cs typeface="Franklin Gothic Book"/>
              </a:rPr>
              <a:t>Targethalle</a:t>
            </a:r>
            <a:r>
              <a:rPr lang="en-GB" sz="1800" kern="1000" spc="30" dirty="0">
                <a:latin typeface="+mn-lt"/>
                <a:cs typeface="Franklin Gothic Book"/>
              </a:rPr>
              <a:t>)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latin typeface="+mn-lt"/>
                <a:cs typeface="Franklin Gothic Book"/>
              </a:rPr>
              <a:t>14 </a:t>
            </a:r>
            <a:r>
              <a:rPr lang="en-GB" sz="1800" kern="1000" spc="30" dirty="0" err="1">
                <a:latin typeface="+mn-lt"/>
                <a:cs typeface="Franklin Gothic Book"/>
              </a:rPr>
              <a:t>Tage</a:t>
            </a:r>
            <a:r>
              <a:rPr lang="en-GB" sz="1800" kern="1000" spc="30" dirty="0">
                <a:latin typeface="+mn-lt"/>
                <a:cs typeface="Franklin Gothic Book"/>
              </a:rPr>
              <a:t> – </a:t>
            </a:r>
            <a:r>
              <a:rPr lang="en-GB" sz="1800" kern="1000" spc="30" dirty="0" err="1">
                <a:latin typeface="+mn-lt"/>
                <a:cs typeface="Franklin Gothic Book"/>
              </a:rPr>
              <a:t>Messprogramm</a:t>
            </a:r>
            <a:r>
              <a:rPr lang="en-GB" sz="1800" kern="1000" spc="30" dirty="0">
                <a:latin typeface="+mn-lt"/>
                <a:cs typeface="Franklin Gothic Book"/>
              </a:rPr>
              <a:t> </a:t>
            </a:r>
            <a:r>
              <a:rPr lang="en-GB" sz="1800" kern="1000" spc="30" dirty="0" err="1">
                <a:latin typeface="+mn-lt"/>
                <a:cs typeface="Franklin Gothic Book"/>
              </a:rPr>
              <a:t>zur</a:t>
            </a:r>
            <a:r>
              <a:rPr lang="en-GB" sz="1800" kern="1000" spc="30" dirty="0">
                <a:latin typeface="+mn-lt"/>
                <a:cs typeface="Franklin Gothic Book"/>
              </a:rPr>
              <a:t> </a:t>
            </a:r>
            <a:r>
              <a:rPr lang="en-GB" sz="1800" kern="1000" spc="30" dirty="0" err="1">
                <a:latin typeface="+mn-lt"/>
                <a:cs typeface="Franklin Gothic Book"/>
              </a:rPr>
              <a:t>Überprüfung</a:t>
            </a:r>
            <a:r>
              <a:rPr lang="en-GB" sz="1800" kern="1000" spc="30" dirty="0">
                <a:latin typeface="+mn-lt"/>
                <a:cs typeface="Franklin Gothic Book"/>
              </a:rPr>
              <a:t> der </a:t>
            </a:r>
            <a:r>
              <a:rPr lang="en-GB" sz="1800" kern="1000" spc="30" dirty="0" err="1">
                <a:latin typeface="+mn-lt"/>
                <a:cs typeface="Franklin Gothic Book"/>
              </a:rPr>
              <a:t>Neutronenleiter</a:t>
            </a:r>
            <a:r>
              <a:rPr lang="en-GB" sz="1800" kern="1000" spc="30" dirty="0">
                <a:latin typeface="+mn-lt"/>
                <a:cs typeface="Franklin Gothic Book"/>
              </a:rPr>
              <a:t> und der </a:t>
            </a:r>
            <a:r>
              <a:rPr lang="en-GB" sz="1800" kern="1000" spc="30" dirty="0" err="1">
                <a:latin typeface="+mn-lt"/>
                <a:cs typeface="Franklin Gothic Book"/>
              </a:rPr>
              <a:t>Abschirmung</a:t>
            </a:r>
            <a:r>
              <a:rPr lang="en-GB" sz="1800" kern="1000" spc="30" dirty="0">
                <a:latin typeface="+mn-lt"/>
                <a:cs typeface="Franklin Gothic Book"/>
              </a:rPr>
              <a:t>  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latin typeface="+mn-lt"/>
                <a:cs typeface="Franklin Gothic Book"/>
              </a:rPr>
              <a:t>End-Stations hot commissioning </a:t>
            </a:r>
            <a:r>
              <a:rPr lang="en-GB" sz="1800" kern="1000" spc="30" dirty="0" err="1">
                <a:latin typeface="+mn-lt"/>
                <a:cs typeface="Franklin Gothic Book"/>
              </a:rPr>
              <a:t>wurde</a:t>
            </a:r>
            <a:r>
              <a:rPr lang="en-GB" sz="1800" kern="1000" spc="30" dirty="0">
                <a:latin typeface="+mn-lt"/>
                <a:cs typeface="Franklin Gothic Book"/>
              </a:rPr>
              <a:t> am 3.August 2020 </a:t>
            </a:r>
            <a:r>
              <a:rPr lang="en-GB" sz="1800" kern="1000" spc="30" dirty="0" err="1">
                <a:latin typeface="+mn-lt"/>
                <a:cs typeface="Franklin Gothic Book"/>
              </a:rPr>
              <a:t>begonnen</a:t>
            </a:r>
            <a:endParaRPr lang="en-GB" sz="1800" kern="1000" spc="30" dirty="0">
              <a:latin typeface="+mn-lt"/>
              <a:cs typeface="Franklin Gothic Book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4056ACD-9CEA-774D-AA1D-452B8DA78624}"/>
              </a:ext>
            </a:extLst>
          </p:cNvPr>
          <p:cNvSpPr txBox="1"/>
          <p:nvPr/>
        </p:nvSpPr>
        <p:spPr>
          <a:xfrm>
            <a:off x="595945" y="912861"/>
            <a:ext cx="8368359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latin typeface="+mn-lt"/>
                <a:cs typeface="Franklin Gothic Book"/>
              </a:rPr>
              <a:t>340 m </a:t>
            </a:r>
            <a:r>
              <a:rPr lang="en-GB" sz="1800" kern="1000" spc="30" dirty="0" err="1">
                <a:latin typeface="+mn-lt"/>
                <a:cs typeface="Franklin Gothic Book"/>
              </a:rPr>
              <a:t>Neutronenleiter</a:t>
            </a:r>
            <a:r>
              <a:rPr lang="en-GB" sz="1800" kern="1000" spc="30" dirty="0">
                <a:latin typeface="+mn-lt"/>
                <a:cs typeface="Franklin Gothic Book"/>
              </a:rPr>
              <a:t> </a:t>
            </a:r>
            <a:r>
              <a:rPr lang="en-GB" sz="1800" kern="1000" spc="30" dirty="0" err="1">
                <a:latin typeface="+mn-lt"/>
                <a:cs typeface="Franklin Gothic Book"/>
              </a:rPr>
              <a:t>wurden</a:t>
            </a:r>
            <a:r>
              <a:rPr lang="en-GB" sz="1800" kern="1000" spc="30" dirty="0">
                <a:latin typeface="+mn-lt"/>
                <a:cs typeface="Franklin Gothic Book"/>
              </a:rPr>
              <a:t> </a:t>
            </a:r>
            <a:r>
              <a:rPr lang="en-GB" sz="1800" kern="1000" spc="30" dirty="0" err="1">
                <a:latin typeface="+mn-lt"/>
                <a:cs typeface="Franklin Gothic Book"/>
              </a:rPr>
              <a:t>ausgetauscht</a:t>
            </a:r>
            <a:r>
              <a:rPr lang="en-GB" sz="1800" kern="1000" spc="30" dirty="0">
                <a:latin typeface="+mn-lt"/>
                <a:cs typeface="Franklin Gothic Book"/>
              </a:rPr>
              <a:t> (3 </a:t>
            </a:r>
            <a:r>
              <a:rPr lang="en-GB" sz="1800" kern="1000" spc="30" dirty="0" err="1">
                <a:latin typeface="+mn-lt"/>
                <a:cs typeface="Franklin Gothic Book"/>
              </a:rPr>
              <a:t>elliptische</a:t>
            </a:r>
            <a:r>
              <a:rPr lang="en-GB" sz="1800" kern="1000" spc="30" dirty="0">
                <a:latin typeface="+mn-lt"/>
                <a:cs typeface="Franklin Gothic Book"/>
              </a:rPr>
              <a:t> NL und 4 </a:t>
            </a:r>
            <a:r>
              <a:rPr lang="en-GB" sz="1800" kern="1000" spc="30" dirty="0" err="1">
                <a:latin typeface="+mn-lt"/>
                <a:cs typeface="Franklin Gothic Book"/>
              </a:rPr>
              <a:t>gerade</a:t>
            </a:r>
            <a:r>
              <a:rPr lang="en-GB" sz="1800" kern="1000" spc="30" dirty="0">
                <a:latin typeface="+mn-lt"/>
                <a:cs typeface="Franklin Gothic Book"/>
              </a:rPr>
              <a:t> NL)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latin typeface="+mn-lt"/>
                <a:cs typeface="Franklin Gothic Book"/>
              </a:rPr>
              <a:t>2 </a:t>
            </a:r>
            <a:r>
              <a:rPr lang="en-GB" sz="1800" kern="1000" spc="30" dirty="0" err="1">
                <a:latin typeface="+mn-lt"/>
                <a:cs typeface="Franklin Gothic Book"/>
              </a:rPr>
              <a:t>neue</a:t>
            </a:r>
            <a:r>
              <a:rPr lang="en-GB" sz="1800" kern="1000" spc="30" dirty="0">
                <a:latin typeface="+mn-lt"/>
                <a:cs typeface="Franklin Gothic Book"/>
              </a:rPr>
              <a:t> End-Stations (AMOR &amp; SANS-LLB) </a:t>
            </a:r>
            <a:r>
              <a:rPr lang="en-GB" sz="1800" kern="1000" spc="30" dirty="0" err="1">
                <a:latin typeface="+mn-lt"/>
                <a:cs typeface="Franklin Gothic Book"/>
              </a:rPr>
              <a:t>im</a:t>
            </a:r>
            <a:r>
              <a:rPr lang="en-GB" sz="1800" kern="1000" spc="30" dirty="0">
                <a:latin typeface="+mn-lt"/>
                <a:cs typeface="Franklin Gothic Book"/>
              </a:rPr>
              <a:t> Aufbau (</a:t>
            </a:r>
            <a:r>
              <a:rPr lang="en-GB" sz="1800" kern="1000" spc="30" dirty="0" err="1">
                <a:latin typeface="+mn-lt"/>
                <a:cs typeface="Franklin Gothic Book"/>
              </a:rPr>
              <a:t>eine</a:t>
            </a:r>
            <a:r>
              <a:rPr lang="en-GB" sz="1800" kern="1000" spc="30" dirty="0">
                <a:latin typeface="+mn-lt"/>
                <a:cs typeface="Franklin Gothic Book"/>
              </a:rPr>
              <a:t> </a:t>
            </a:r>
            <a:r>
              <a:rPr lang="en-GB" sz="1800" kern="1000" spc="30" dirty="0" err="1">
                <a:latin typeface="+mn-lt"/>
                <a:cs typeface="Franklin Gothic Book"/>
              </a:rPr>
              <a:t>bereits</a:t>
            </a:r>
            <a:r>
              <a:rPr lang="en-GB" sz="1800" kern="1000" spc="30" dirty="0">
                <a:latin typeface="+mn-lt"/>
                <a:cs typeface="Franklin Gothic Book"/>
              </a:rPr>
              <a:t> </a:t>
            </a:r>
            <a:r>
              <a:rPr lang="en-GB" sz="1800" kern="1000" spc="30" dirty="0" err="1">
                <a:latin typeface="+mn-lt"/>
                <a:cs typeface="Franklin Gothic Book"/>
              </a:rPr>
              <a:t>im</a:t>
            </a:r>
            <a:r>
              <a:rPr lang="en-GB" sz="1800" kern="1000" spc="30" dirty="0">
                <a:latin typeface="+mn-lt"/>
                <a:cs typeface="Franklin Gothic Book"/>
              </a:rPr>
              <a:t> </a:t>
            </a:r>
            <a:r>
              <a:rPr lang="en-GB" sz="1800" kern="1000" spc="30" dirty="0" err="1">
                <a:latin typeface="+mn-lt"/>
                <a:cs typeface="Franklin Gothic Book"/>
              </a:rPr>
              <a:t>Testbetrieb</a:t>
            </a:r>
            <a:r>
              <a:rPr lang="en-GB" sz="1800" kern="1000" spc="30" dirty="0">
                <a:latin typeface="+mn-lt"/>
                <a:cs typeface="Franklin Gothic Book"/>
              </a:rPr>
              <a:t>)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latin typeface="+mn-lt"/>
                <a:cs typeface="Franklin Gothic Book"/>
              </a:rPr>
              <a:t>9 von 11 </a:t>
            </a:r>
            <a:r>
              <a:rPr lang="en-GB" sz="1800" kern="1000" spc="30" dirty="0" err="1">
                <a:latin typeface="+mn-lt"/>
                <a:cs typeface="Franklin Gothic Book"/>
              </a:rPr>
              <a:t>neuen</a:t>
            </a:r>
            <a:r>
              <a:rPr lang="en-GB" sz="1800" kern="1000" spc="30" dirty="0">
                <a:latin typeface="+mn-lt"/>
                <a:cs typeface="Franklin Gothic Book"/>
              </a:rPr>
              <a:t> PSYS </a:t>
            </a:r>
            <a:r>
              <a:rPr lang="en-GB" sz="1800" kern="1000" spc="30" dirty="0" err="1">
                <a:latin typeface="+mn-lt"/>
                <a:cs typeface="Franklin Gothic Book"/>
              </a:rPr>
              <a:t>Arealen</a:t>
            </a:r>
            <a:r>
              <a:rPr lang="en-GB" sz="1800" kern="1000" spc="30" dirty="0">
                <a:latin typeface="+mn-lt"/>
                <a:cs typeface="Franklin Gothic Book"/>
              </a:rPr>
              <a:t> </a:t>
            </a:r>
            <a:r>
              <a:rPr lang="en-GB" sz="1800" kern="1000" spc="30" dirty="0" err="1">
                <a:latin typeface="+mn-lt"/>
                <a:cs typeface="Franklin Gothic Book"/>
              </a:rPr>
              <a:t>sind</a:t>
            </a:r>
            <a:r>
              <a:rPr lang="en-GB" sz="1800" kern="1000" spc="30" dirty="0">
                <a:latin typeface="+mn-lt"/>
                <a:cs typeface="Franklin Gothic Book"/>
              </a:rPr>
              <a:t> in </a:t>
            </a:r>
            <a:r>
              <a:rPr lang="en-GB" sz="1800" kern="1000" spc="30" dirty="0" err="1">
                <a:latin typeface="+mn-lt"/>
                <a:cs typeface="Franklin Gothic Book"/>
              </a:rPr>
              <a:t>Betrieb</a:t>
            </a:r>
            <a:endParaRPr lang="en-GB" sz="1800" kern="1000" spc="30" dirty="0"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>
                <a:latin typeface="+mn-lt"/>
                <a:cs typeface="Franklin Gothic Book"/>
              </a:rPr>
              <a:t>3 End-Stations in </a:t>
            </a:r>
            <a:r>
              <a:rPr lang="en-GB" sz="1800" kern="1000" spc="30" dirty="0" err="1">
                <a:latin typeface="+mn-lt"/>
                <a:cs typeface="Franklin Gothic Book"/>
              </a:rPr>
              <a:t>separaten</a:t>
            </a:r>
            <a:r>
              <a:rPr lang="en-GB" sz="1800" kern="1000" spc="30" dirty="0">
                <a:latin typeface="+mn-lt"/>
                <a:cs typeface="Franklin Gothic Book"/>
              </a:rPr>
              <a:t> </a:t>
            </a:r>
            <a:r>
              <a:rPr lang="en-GB" sz="1800" kern="1000" spc="30" dirty="0" err="1">
                <a:latin typeface="+mn-lt"/>
                <a:cs typeface="Franklin Gothic Book"/>
              </a:rPr>
              <a:t>Upgade-Programm</a:t>
            </a:r>
            <a:r>
              <a:rPr lang="en-GB" sz="1800" kern="1000" spc="30" dirty="0">
                <a:latin typeface="+mn-lt"/>
                <a:cs typeface="Franklin Gothic Book"/>
              </a:rPr>
              <a:t> (DMC, CAMEA,FALCON)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51201A8D-14CB-2849-9ED0-AB72C52B8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124" y="2431520"/>
            <a:ext cx="3875362" cy="2907399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4158088B-F6EB-3C46-9DC4-7CBF9F60E1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945" y="2420888"/>
            <a:ext cx="3889534" cy="291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2220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6FCA1AA-C98F-494D-A59F-BA293D806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Sektor 10 - Neutronenleiterbunker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E58D7D-EA9B-574E-83F8-F8F830F1DC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5" name="Bild 41">
            <a:extLst>
              <a:ext uri="{FF2B5EF4-FFF2-40B4-BE49-F238E27FC236}">
                <a16:creationId xmlns:a16="http://schemas.microsoft.com/office/drawing/2014/main" id="{1A73E64A-2252-9046-A6EA-F10D3B2B6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65" y="1185473"/>
            <a:ext cx="2543998" cy="1421566"/>
          </a:xfrm>
          <a:prstGeom prst="rect">
            <a:avLst/>
          </a:prstGeom>
        </p:spPr>
      </p:pic>
      <p:pic>
        <p:nvPicPr>
          <p:cNvPr id="6" name="図 10">
            <a:extLst>
              <a:ext uri="{FF2B5EF4-FFF2-40B4-BE49-F238E27FC236}">
                <a16:creationId xmlns:a16="http://schemas.microsoft.com/office/drawing/2014/main" id="{80DE2C6E-8D9D-D84A-9861-066BAC76D2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071037" y="-528078"/>
            <a:ext cx="1834369" cy="484866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7A4AD2F-0D07-744B-B7E7-D79E489A5176}"/>
              </a:ext>
            </a:extLst>
          </p:cNvPr>
          <p:cNvSpPr/>
          <p:nvPr/>
        </p:nvSpPr>
        <p:spPr bwMode="auto">
          <a:xfrm>
            <a:off x="4156126" y="1537092"/>
            <a:ext cx="731803" cy="360040"/>
          </a:xfrm>
          <a:prstGeom prst="ellipse">
            <a:avLst/>
          </a:prstGeom>
          <a:solidFill>
            <a:schemeClr val="accent1"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AF5DD2C1-9C52-FE4B-8F53-79B84BD6629B}"/>
              </a:ext>
            </a:extLst>
          </p:cNvPr>
          <p:cNvCxnSpPr/>
          <p:nvPr/>
        </p:nvCxnSpPr>
        <p:spPr bwMode="auto">
          <a:xfrm flipH="1">
            <a:off x="2890265" y="1717112"/>
            <a:ext cx="1265861" cy="869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1" name="Bild 9">
            <a:extLst>
              <a:ext uri="{FF2B5EF4-FFF2-40B4-BE49-F238E27FC236}">
                <a16:creationId xmlns:a16="http://schemas.microsoft.com/office/drawing/2014/main" id="{1BE7D12E-FF86-8044-8281-0940B9A044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059" y="3892296"/>
            <a:ext cx="4514394" cy="2519494"/>
          </a:xfrm>
          <a:prstGeom prst="rect">
            <a:avLst/>
          </a:prstGeom>
        </p:spPr>
      </p:pic>
      <p:pic>
        <p:nvPicPr>
          <p:cNvPr id="12" name="Bild 10">
            <a:extLst>
              <a:ext uri="{FF2B5EF4-FFF2-40B4-BE49-F238E27FC236}">
                <a16:creationId xmlns:a16="http://schemas.microsoft.com/office/drawing/2014/main" id="{1331CCC0-B393-6B49-AF9D-4C9660B456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96" y="3892296"/>
            <a:ext cx="4309188" cy="2506769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8EA7F02B-3986-7247-98CB-417C81BE9D6C}"/>
              </a:ext>
            </a:extLst>
          </p:cNvPr>
          <p:cNvSpPr txBox="1"/>
          <p:nvPr/>
        </p:nvSpPr>
        <p:spPr>
          <a:xfrm>
            <a:off x="444603" y="2947796"/>
            <a:ext cx="8208912" cy="10989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kern="1000" spc="30" dirty="0" err="1">
                <a:latin typeface="+mn-lt"/>
                <a:cs typeface="Franklin Gothic Book"/>
              </a:rPr>
              <a:t>Austausch</a:t>
            </a:r>
            <a:r>
              <a:rPr lang="en-GB" kern="1000" spc="30" dirty="0">
                <a:latin typeface="+mn-lt"/>
                <a:cs typeface="Franklin Gothic Book"/>
              </a:rPr>
              <a:t> der </a:t>
            </a:r>
            <a:r>
              <a:rPr lang="en-GB" kern="1000" spc="30" dirty="0" err="1">
                <a:latin typeface="+mn-lt"/>
                <a:cs typeface="Franklin Gothic Book"/>
              </a:rPr>
              <a:t>ersten</a:t>
            </a:r>
            <a:r>
              <a:rPr lang="en-GB" kern="1000" spc="30" dirty="0">
                <a:latin typeface="+mn-lt"/>
                <a:cs typeface="Franklin Gothic Book"/>
              </a:rPr>
              <a:t> 4.5 m </a:t>
            </a:r>
            <a:r>
              <a:rPr lang="en-GB" kern="1000" spc="30" dirty="0" err="1">
                <a:latin typeface="+mn-lt"/>
                <a:cs typeface="Franklin Gothic Book"/>
              </a:rPr>
              <a:t>Neutronenleiter</a:t>
            </a:r>
            <a:r>
              <a:rPr lang="en-GB" kern="1000" spc="30" dirty="0">
                <a:latin typeface="+mn-lt"/>
                <a:cs typeface="Franklin Gothic Book"/>
              </a:rPr>
              <a:t> </a:t>
            </a:r>
            <a:r>
              <a:rPr lang="en-GB" kern="1000" spc="30" dirty="0" err="1">
                <a:latin typeface="+mn-lt"/>
                <a:cs typeface="Franklin Gothic Book"/>
              </a:rPr>
              <a:t>im</a:t>
            </a:r>
            <a:r>
              <a:rPr lang="en-GB" kern="1000" spc="30" dirty="0">
                <a:latin typeface="+mn-lt"/>
                <a:cs typeface="Franklin Gothic Book"/>
              </a:rPr>
              <a:t> SINQ Monolith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kern="1000" spc="30" dirty="0" err="1">
                <a:latin typeface="+mn-lt"/>
                <a:cs typeface="Franklin Gothic Book"/>
              </a:rPr>
              <a:t>Justage</a:t>
            </a:r>
            <a:r>
              <a:rPr lang="en-GB" kern="1000" spc="30" dirty="0">
                <a:latin typeface="+mn-lt"/>
                <a:cs typeface="Franklin Gothic Book"/>
              </a:rPr>
              <a:t> der </a:t>
            </a:r>
            <a:r>
              <a:rPr lang="en-GB" kern="1000" spc="30" dirty="0" err="1">
                <a:latin typeface="+mn-lt"/>
                <a:cs typeface="Franklin Gothic Book"/>
              </a:rPr>
              <a:t>Neutronenleiter</a:t>
            </a:r>
            <a:r>
              <a:rPr lang="en-GB" kern="1000" spc="30" dirty="0">
                <a:latin typeface="+mn-lt"/>
                <a:cs typeface="Franklin Gothic Book"/>
              </a:rPr>
              <a:t> </a:t>
            </a:r>
            <a:r>
              <a:rPr lang="en-GB" kern="1000" spc="30" dirty="0" err="1">
                <a:latin typeface="+mn-lt"/>
                <a:cs typeface="Franklin Gothic Book"/>
              </a:rPr>
              <a:t>sehr</a:t>
            </a:r>
            <a:r>
              <a:rPr lang="en-GB" kern="1000" spc="30" dirty="0">
                <a:latin typeface="+mn-lt"/>
                <a:cs typeface="Franklin Gothic Book"/>
              </a:rPr>
              <a:t> </a:t>
            </a:r>
            <a:r>
              <a:rPr lang="en-GB" kern="1000" spc="30" dirty="0" err="1">
                <a:latin typeface="+mn-lt"/>
                <a:cs typeface="Franklin Gothic Book"/>
              </a:rPr>
              <a:t>schwierig</a:t>
            </a:r>
            <a:r>
              <a:rPr lang="en-GB" kern="1000" spc="30" dirty="0">
                <a:latin typeface="+mn-lt"/>
                <a:cs typeface="Franklin Gothic Book"/>
              </a:rPr>
              <a:t> (Insert/housing hat ca. 100 mSv/h </a:t>
            </a:r>
            <a:r>
              <a:rPr lang="en-GB" kern="1000" spc="30" dirty="0" err="1">
                <a:latin typeface="+mn-lt"/>
                <a:cs typeface="Franklin Gothic Book"/>
              </a:rPr>
              <a:t>Dosisleistung</a:t>
            </a:r>
            <a:r>
              <a:rPr lang="en-GB" kern="1000" spc="30" dirty="0">
                <a:latin typeface="+mn-lt"/>
                <a:cs typeface="Franklin Gothic Book"/>
              </a:rPr>
              <a:t>)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kern="1000" spc="30" dirty="0">
                <a:latin typeface="+mn-lt"/>
                <a:cs typeface="Franklin Gothic Book"/>
              </a:rPr>
              <a:t>5 </a:t>
            </a:r>
            <a:r>
              <a:rPr lang="en-GB" kern="1000" spc="30" dirty="0" err="1">
                <a:latin typeface="+mn-lt"/>
                <a:cs typeface="Franklin Gothic Book"/>
              </a:rPr>
              <a:t>Kameras</a:t>
            </a:r>
            <a:r>
              <a:rPr lang="en-GB" kern="1000" spc="30" dirty="0">
                <a:latin typeface="+mn-lt"/>
                <a:cs typeface="Franklin Gothic Book"/>
              </a:rPr>
              <a:t> </a:t>
            </a:r>
            <a:r>
              <a:rPr lang="en-GB" kern="1000" spc="30" dirty="0" err="1">
                <a:latin typeface="+mn-lt"/>
                <a:cs typeface="Franklin Gothic Book"/>
              </a:rPr>
              <a:t>wurden</a:t>
            </a:r>
            <a:r>
              <a:rPr lang="en-GB" kern="1000" spc="30" dirty="0">
                <a:latin typeface="+mn-lt"/>
                <a:cs typeface="Franklin Gothic Book"/>
              </a:rPr>
              <a:t> </a:t>
            </a:r>
            <a:r>
              <a:rPr lang="en-GB" kern="1000" spc="30" dirty="0" err="1">
                <a:latin typeface="+mn-lt"/>
                <a:cs typeface="Franklin Gothic Book"/>
              </a:rPr>
              <a:t>installiert</a:t>
            </a:r>
            <a:r>
              <a:rPr lang="en-GB" kern="1000" spc="30" dirty="0">
                <a:latin typeface="+mn-lt"/>
                <a:cs typeface="Franklin Gothic Book"/>
              </a:rPr>
              <a:t>, um </a:t>
            </a:r>
            <a:r>
              <a:rPr lang="en-GB" kern="1000" spc="30" dirty="0" err="1">
                <a:latin typeface="+mn-lt"/>
                <a:cs typeface="Franklin Gothic Book"/>
              </a:rPr>
              <a:t>kontrolliert</a:t>
            </a:r>
            <a:r>
              <a:rPr lang="en-GB" kern="1000" spc="30" dirty="0">
                <a:latin typeface="+mn-lt"/>
                <a:cs typeface="Franklin Gothic Book"/>
              </a:rPr>
              <a:t> in </a:t>
            </a:r>
            <a:r>
              <a:rPr lang="en-GB" kern="1000" spc="30" dirty="0" err="1">
                <a:latin typeface="+mn-lt"/>
                <a:cs typeface="Franklin Gothic Book"/>
              </a:rPr>
              <a:t>Sektor</a:t>
            </a:r>
            <a:r>
              <a:rPr lang="en-GB" kern="1000" spc="30" dirty="0">
                <a:latin typeface="+mn-lt"/>
                <a:cs typeface="Franklin Gothic Book"/>
              </a:rPr>
              <a:t> 10 </a:t>
            </a:r>
            <a:r>
              <a:rPr lang="en-GB" kern="1000" spc="30" dirty="0" err="1">
                <a:latin typeface="+mn-lt"/>
                <a:cs typeface="Franklin Gothic Book"/>
              </a:rPr>
              <a:t>einzufahren</a:t>
            </a:r>
            <a:endParaRPr lang="en-GB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89197842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E895785-3192-8546-AA5B-9AE51D34F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Verbesserung (im Vergleich zu 2018)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2CFEFB-47DE-9F41-920B-1F724FC884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67EC34B-27AE-D941-9C1B-D0D32F6E3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20" y="1157124"/>
            <a:ext cx="8497188" cy="467645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2BDD57E-7FCA-CF44-BBC8-F462C6913F6D}"/>
              </a:ext>
            </a:extLst>
          </p:cNvPr>
          <p:cNvSpPr txBox="1"/>
          <p:nvPr/>
        </p:nvSpPr>
        <p:spPr>
          <a:xfrm>
            <a:off x="6473800" y="5013176"/>
            <a:ext cx="720080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solidFill>
                  <a:schemeClr val="accent2"/>
                </a:solidFill>
                <a:latin typeface="+mn-lt"/>
                <a:cs typeface="Franklin Gothic Book"/>
              </a:rPr>
              <a:t> 2 - 3.5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01593B4-E680-D749-89B5-C202F2A53F23}"/>
              </a:ext>
            </a:extLst>
          </p:cNvPr>
          <p:cNvSpPr txBox="1"/>
          <p:nvPr/>
        </p:nvSpPr>
        <p:spPr>
          <a:xfrm>
            <a:off x="5014044" y="2474218"/>
            <a:ext cx="422052" cy="30671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solidFill>
                  <a:schemeClr val="accent2"/>
                </a:solidFill>
                <a:latin typeface="+mn-lt"/>
                <a:cs typeface="Franklin Gothic Book"/>
              </a:rPr>
              <a:t> 2.4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C745CEE-C9C2-C34C-B6D8-DA452A27D653}"/>
              </a:ext>
            </a:extLst>
          </p:cNvPr>
          <p:cNvSpPr txBox="1"/>
          <p:nvPr/>
        </p:nvSpPr>
        <p:spPr>
          <a:xfrm>
            <a:off x="4973042" y="4615780"/>
            <a:ext cx="823094" cy="32538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solidFill>
                  <a:schemeClr val="accent2"/>
                </a:solidFill>
                <a:latin typeface="+mn-lt"/>
                <a:cs typeface="Franklin Gothic Book"/>
              </a:rPr>
              <a:t> 10-130*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190E315-9079-3748-8090-8CF4529549D9}"/>
              </a:ext>
            </a:extLst>
          </p:cNvPr>
          <p:cNvSpPr txBox="1"/>
          <p:nvPr/>
        </p:nvSpPr>
        <p:spPr>
          <a:xfrm>
            <a:off x="3987954" y="4615780"/>
            <a:ext cx="558103" cy="32538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solidFill>
                  <a:schemeClr val="accent2"/>
                </a:solidFill>
                <a:latin typeface="+mn-lt"/>
                <a:cs typeface="Franklin Gothic Book"/>
              </a:rPr>
              <a:t> &gt;2.0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8A0F64E-DEED-5E46-9AF2-EF0478055D61}"/>
              </a:ext>
            </a:extLst>
          </p:cNvPr>
          <p:cNvSpPr txBox="1"/>
          <p:nvPr/>
        </p:nvSpPr>
        <p:spPr>
          <a:xfrm>
            <a:off x="3347864" y="3712015"/>
            <a:ext cx="414087" cy="29806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solidFill>
                  <a:schemeClr val="accent2"/>
                </a:solidFill>
                <a:latin typeface="+mn-lt"/>
                <a:cs typeface="Franklin Gothic Book"/>
              </a:rPr>
              <a:t> 6.1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115CAA5-7102-E94B-8A35-22F151816649}"/>
              </a:ext>
            </a:extLst>
          </p:cNvPr>
          <p:cNvSpPr txBox="1"/>
          <p:nvPr/>
        </p:nvSpPr>
        <p:spPr>
          <a:xfrm>
            <a:off x="6860852" y="2546226"/>
            <a:ext cx="576064" cy="30671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solidFill>
                  <a:schemeClr val="accent2"/>
                </a:solidFill>
                <a:latin typeface="+mn-lt"/>
                <a:cs typeface="Franklin Gothic Book"/>
              </a:rPr>
              <a:t> 8.8**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3A6ED7D-8330-1B48-9A1E-519E3A5292D3}"/>
              </a:ext>
            </a:extLst>
          </p:cNvPr>
          <p:cNvSpPr txBox="1"/>
          <p:nvPr/>
        </p:nvSpPr>
        <p:spPr>
          <a:xfrm>
            <a:off x="5173563" y="3137952"/>
            <a:ext cx="422052" cy="30671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solidFill>
                  <a:schemeClr val="accent2"/>
                </a:solidFill>
                <a:latin typeface="+mn-lt"/>
                <a:cs typeface="Franklin Gothic Book"/>
              </a:rPr>
              <a:t> 2.0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13453EA-10C0-914B-ABD9-1A141DDB9378}"/>
              </a:ext>
            </a:extLst>
          </p:cNvPr>
          <p:cNvSpPr txBox="1"/>
          <p:nvPr/>
        </p:nvSpPr>
        <p:spPr>
          <a:xfrm>
            <a:off x="454820" y="6220370"/>
            <a:ext cx="8712968" cy="8090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kern="1000" spc="30" dirty="0">
                <a:latin typeface="+mn-lt"/>
                <a:cs typeface="Franklin Gothic Book"/>
              </a:rPr>
              <a:t>* new  instrument design (Ge Monochromator &amp; instrument alignment) – neutron guide delivers factor 1.8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400" kern="1000" spc="30" dirty="0">
              <a:latin typeface="+mn-lt"/>
              <a:cs typeface="Franklin Gothic Book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CCBFA6D-8809-144E-8DBF-173E03D0703F}"/>
              </a:ext>
            </a:extLst>
          </p:cNvPr>
          <p:cNvSpPr txBox="1"/>
          <p:nvPr/>
        </p:nvSpPr>
        <p:spPr>
          <a:xfrm>
            <a:off x="3949311" y="3777200"/>
            <a:ext cx="558103" cy="32538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solidFill>
                  <a:schemeClr val="accent2"/>
                </a:solidFill>
                <a:latin typeface="+mn-lt"/>
                <a:cs typeface="Franklin Gothic Book"/>
              </a:rPr>
              <a:t> &gt;1.8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E8D36598-D630-E040-BAA7-34CA7F7D517F}"/>
              </a:ext>
            </a:extLst>
          </p:cNvPr>
          <p:cNvSpPr txBox="1"/>
          <p:nvPr/>
        </p:nvSpPr>
        <p:spPr>
          <a:xfrm>
            <a:off x="371307" y="646268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kern="1000" spc="30" dirty="0">
                <a:latin typeface="+mn-lt"/>
                <a:cs typeface="Franklin Gothic Book"/>
              </a:rPr>
              <a:t>** in comparison to SANS-II (will be replaced by FALCON)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4CEEE1C-FA69-A744-B14B-D3E640BBD2FD}"/>
              </a:ext>
            </a:extLst>
          </p:cNvPr>
          <p:cNvSpPr txBox="1"/>
          <p:nvPr/>
        </p:nvSpPr>
        <p:spPr>
          <a:xfrm>
            <a:off x="258820" y="561869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kern="1000" spc="30" dirty="0">
                <a:latin typeface="+mn-lt"/>
                <a:cs typeface="Franklin Gothic Book"/>
              </a:rPr>
              <a:t>Erwartungen bei TASP und Narziss/DMC nicht ganz erfüllt (Faktor 1.4)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C555B14-662E-9D45-ACFE-E6152B1899E9}"/>
              </a:ext>
            </a:extLst>
          </p:cNvPr>
          <p:cNvSpPr/>
          <p:nvPr/>
        </p:nvSpPr>
        <p:spPr bwMode="auto">
          <a:xfrm>
            <a:off x="3270588" y="2593133"/>
            <a:ext cx="425721" cy="375589"/>
          </a:xfrm>
          <a:prstGeom prst="ellipse">
            <a:avLst/>
          </a:prstGeom>
          <a:solidFill>
            <a:schemeClr val="accent3">
              <a:lumMod val="60000"/>
              <a:lumOff val="40000"/>
              <a:alpha val="4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C6FD99A-BA83-D146-BB2C-1DB1E90AFFEB}"/>
              </a:ext>
            </a:extLst>
          </p:cNvPr>
          <p:cNvSpPr txBox="1"/>
          <p:nvPr/>
        </p:nvSpPr>
        <p:spPr>
          <a:xfrm>
            <a:off x="1315997" y="80312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latin typeface="+mn-lt"/>
                <a:cs typeface="Franklin Gothic Book"/>
              </a:rPr>
              <a:t>Messungen mit Goldfolie und Referenzproben an den End-</a:t>
            </a:r>
            <a:r>
              <a:rPr lang="de-DE" sz="1800" kern="1000" spc="30" dirty="0" err="1">
                <a:latin typeface="+mn-lt"/>
                <a:cs typeface="Franklin Gothic Book"/>
              </a:rPr>
              <a:t>Stations</a:t>
            </a:r>
            <a:r>
              <a:rPr lang="de-DE" sz="1800" kern="1000" spc="30" dirty="0">
                <a:latin typeface="+mn-lt"/>
                <a:cs typeface="Franklin Gothic Book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53647379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A9DC377-5426-FC45-A88E-C29570870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AMOR – Erste Messergebnisse (21.8.2020)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415AD0B-9DC2-3044-BD69-83DB37BCE9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F1A662D-E52D-2745-9412-24A85E1EB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544" y="1407010"/>
            <a:ext cx="4180262" cy="313519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0EC0E1B-47CE-9D4A-BAB5-7A4849132F8A}"/>
              </a:ext>
            </a:extLst>
          </p:cNvPr>
          <p:cNvSpPr txBox="1"/>
          <p:nvPr/>
        </p:nvSpPr>
        <p:spPr>
          <a:xfrm>
            <a:off x="757731" y="455306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latin typeface="+mn-lt"/>
                <a:cs typeface="Franklin Gothic Book"/>
              </a:rPr>
              <a:t>CCD – Kamera Setup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CE29B3A-D734-5949-A8DB-66E50319F6E3}"/>
              </a:ext>
            </a:extLst>
          </p:cNvPr>
          <p:cNvSpPr txBox="1"/>
          <p:nvPr/>
        </p:nvSpPr>
        <p:spPr>
          <a:xfrm>
            <a:off x="1551474" y="778304"/>
            <a:ext cx="6599097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latin typeface="+mn-lt"/>
                <a:cs typeface="Franklin Gothic Book"/>
              </a:rPr>
              <a:t>Erste Neutronenoptik der Welt  die über 30 m (2 x 9m </a:t>
            </a:r>
            <a:r>
              <a:rPr lang="de-DE" sz="1800" kern="1000" spc="30" dirty="0" err="1">
                <a:latin typeface="+mn-lt"/>
                <a:cs typeface="Franklin Gothic Book"/>
              </a:rPr>
              <a:t>Monteloptik</a:t>
            </a:r>
            <a:r>
              <a:rPr lang="de-DE" sz="1800" kern="1000" spc="30" dirty="0">
                <a:latin typeface="+mn-lt"/>
                <a:cs typeface="Franklin Gothic Book"/>
              </a:rPr>
              <a:t>)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latin typeface="+mn-lt"/>
                <a:cs typeface="Franklin Gothic Book"/>
              </a:rPr>
              <a:t>auf einen Spot von &lt; 1 mm</a:t>
            </a:r>
            <a:r>
              <a:rPr lang="de-DE" sz="1800" kern="1000" spc="30" baseline="30000" dirty="0">
                <a:latin typeface="+mn-lt"/>
                <a:cs typeface="Franklin Gothic Book"/>
              </a:rPr>
              <a:t>2</a:t>
            </a:r>
            <a:r>
              <a:rPr lang="de-DE" sz="1800" kern="1000" spc="30" dirty="0">
                <a:latin typeface="+mn-lt"/>
                <a:cs typeface="Franklin Gothic Book"/>
              </a:rPr>
              <a:t>  fokussiert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417B3CA-3340-C042-9DA7-E9210152F0F9}"/>
              </a:ext>
            </a:extLst>
          </p:cNvPr>
          <p:cNvSpPr txBox="1"/>
          <p:nvPr/>
        </p:nvSpPr>
        <p:spPr>
          <a:xfrm>
            <a:off x="5292080" y="23590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latin typeface="+mn-lt"/>
                <a:cs typeface="Franklin Gothic Book"/>
              </a:rPr>
              <a:t>CCD – Kamera in Sättigung in 1 s !!!!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800" kern="1000" spc="30" dirty="0">
              <a:latin typeface="+mn-lt"/>
              <a:cs typeface="Franklin Gothic Book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26FA8BC-5C1A-7F47-BF12-8252C7083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239" y="3505445"/>
            <a:ext cx="3386434" cy="2888992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27416B2-6358-0D49-A716-825BA4C344CC}"/>
              </a:ext>
            </a:extLst>
          </p:cNvPr>
          <p:cNvSpPr txBox="1"/>
          <p:nvPr/>
        </p:nvSpPr>
        <p:spPr>
          <a:xfrm>
            <a:off x="-180528" y="98072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60F1B69-6313-7540-9473-BAE9AA52716C}"/>
              </a:ext>
            </a:extLst>
          </p:cNvPr>
          <p:cNvSpPr txBox="1"/>
          <p:nvPr/>
        </p:nvSpPr>
        <p:spPr>
          <a:xfrm>
            <a:off x="5171239" y="65340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latin typeface="+mn-lt"/>
                <a:cs typeface="Franklin Gothic Book"/>
              </a:rPr>
              <a:t>SPOT : 0.5 mm x 1mm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5304232-2A69-024D-8845-18D4503C29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7666" y="5296592"/>
            <a:ext cx="1226422" cy="1097845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EB38F6C-E6B1-BC4E-8766-AA35E16FDF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9909" y="5296592"/>
            <a:ext cx="1555536" cy="1085744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7DD8F347-58F3-8745-9B1C-F8AF7C8F30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407" y="5308693"/>
            <a:ext cx="1381067" cy="1085744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8CAAB4E0-7D17-B441-AB90-64AADAC618E8}"/>
              </a:ext>
            </a:extLst>
          </p:cNvPr>
          <p:cNvSpPr txBox="1"/>
          <p:nvPr/>
        </p:nvSpPr>
        <p:spPr>
          <a:xfrm>
            <a:off x="186748" y="638309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kern="1000" spc="30" dirty="0">
                <a:latin typeface="+mn-lt"/>
                <a:cs typeface="Franklin Gothic Book"/>
              </a:rPr>
              <a:t>1 mm x 1.5 mm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58A888B0-08F8-D642-96B5-3EFBCBE88BC5}"/>
              </a:ext>
            </a:extLst>
          </p:cNvPr>
          <p:cNvSpPr txBox="1"/>
          <p:nvPr/>
        </p:nvSpPr>
        <p:spPr>
          <a:xfrm>
            <a:off x="1759855" y="638309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kern="1000" spc="30" dirty="0">
                <a:latin typeface="+mn-lt"/>
                <a:cs typeface="Franklin Gothic Book"/>
              </a:rPr>
              <a:t>1 mm x 10 mm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8F09279E-C611-8740-BCAE-D3E057D24A69}"/>
              </a:ext>
            </a:extLst>
          </p:cNvPr>
          <p:cNvSpPr txBox="1"/>
          <p:nvPr/>
        </p:nvSpPr>
        <p:spPr>
          <a:xfrm>
            <a:off x="3585592" y="640303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kern="1000" spc="30" dirty="0">
                <a:latin typeface="+mn-lt"/>
                <a:cs typeface="Franklin Gothic Book"/>
              </a:rPr>
              <a:t>10 mm x 10 mm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B60F58A-E442-9446-A514-DA5503C20A9E}"/>
              </a:ext>
            </a:extLst>
          </p:cNvPr>
          <p:cNvSpPr txBox="1"/>
          <p:nvPr/>
        </p:nvSpPr>
        <p:spPr>
          <a:xfrm>
            <a:off x="5304034" y="18543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 err="1">
                <a:latin typeface="+mn-lt"/>
                <a:cs typeface="Franklin Gothic Book"/>
              </a:rPr>
              <a:t>Gain</a:t>
            </a:r>
            <a:r>
              <a:rPr lang="de-DE" sz="1800" kern="1000" spc="30" dirty="0">
                <a:latin typeface="+mn-lt"/>
                <a:cs typeface="Franklin Gothic Book"/>
              </a:rPr>
              <a:t> Faktor &gt; 30 erwartet</a:t>
            </a:r>
          </a:p>
        </p:txBody>
      </p:sp>
    </p:spTree>
    <p:extLst>
      <p:ext uri="{BB962C8B-B14F-4D97-AF65-F5344CB8AC3E}">
        <p14:creationId xmlns:p14="http://schemas.microsoft.com/office/powerpoint/2010/main" val="291646391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4035470-F8C9-7F44-B16D-4037DBE40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Abschirmung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A430BB2-D8F7-E64B-A7E2-48D6D73DCA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7D3377F-A477-BC42-855F-1AFCD5412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66" y="843143"/>
            <a:ext cx="8497188" cy="467645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63BD608-5355-5948-B800-DFEBF8A6BB55}"/>
              </a:ext>
            </a:extLst>
          </p:cNvPr>
          <p:cNvSpPr txBox="1"/>
          <p:nvPr/>
        </p:nvSpPr>
        <p:spPr>
          <a:xfrm>
            <a:off x="424358" y="551723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de-DE" sz="1800" kern="1000" spc="30" dirty="0">
                <a:latin typeface="+mn-lt"/>
                <a:cs typeface="Franklin Gothic Book"/>
              </a:rPr>
              <a:t>Neutronenleiter produzieren Gammastrahlung (-&gt; Verstärkung der Abschirmung war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latin typeface="+mn-lt"/>
                <a:cs typeface="Franklin Gothic Book"/>
              </a:rPr>
              <a:t>     notwendig)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de-DE" sz="1800" kern="1000" spc="30" dirty="0">
                <a:latin typeface="+mn-lt"/>
                <a:cs typeface="Franklin Gothic Book"/>
              </a:rPr>
              <a:t>Abnahme vom BAG am 3.8.2020 (ohne Auflagen)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de-DE" sz="1800" kern="1000" spc="30" dirty="0">
                <a:latin typeface="+mn-lt"/>
                <a:cs typeface="Franklin Gothic Book"/>
              </a:rPr>
              <a:t>Orion und FOCUS nahe am Grenzwert (10 </a:t>
            </a:r>
            <a:r>
              <a:rPr lang="de-DE" sz="1800" kern="1000" spc="30" dirty="0" err="1">
                <a:latin typeface="+mn-lt"/>
                <a:cs typeface="Franklin Gothic Book"/>
              </a:rPr>
              <a:t>muS</a:t>
            </a:r>
            <a:r>
              <a:rPr lang="de-DE" sz="1800" kern="1000" spc="30" dirty="0">
                <a:latin typeface="+mn-lt"/>
                <a:cs typeface="Franklin Gothic Book"/>
              </a:rPr>
              <a:t>/h an der Arealgrenze)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199850A-2E4C-0540-AB0E-E589FA6A821B}"/>
              </a:ext>
            </a:extLst>
          </p:cNvPr>
          <p:cNvSpPr/>
          <p:nvPr/>
        </p:nvSpPr>
        <p:spPr bwMode="auto">
          <a:xfrm>
            <a:off x="4716016" y="3645024"/>
            <a:ext cx="288032" cy="288032"/>
          </a:xfrm>
          <a:prstGeom prst="ellipse">
            <a:avLst/>
          </a:prstGeom>
          <a:solidFill>
            <a:schemeClr val="accent1">
              <a:alpha val="4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01BAC10-5707-7D4C-8931-0026EA1C8830}"/>
              </a:ext>
            </a:extLst>
          </p:cNvPr>
          <p:cNvSpPr/>
          <p:nvPr/>
        </p:nvSpPr>
        <p:spPr bwMode="auto">
          <a:xfrm>
            <a:off x="5868144" y="3899682"/>
            <a:ext cx="288032" cy="288032"/>
          </a:xfrm>
          <a:prstGeom prst="ellipse">
            <a:avLst/>
          </a:prstGeom>
          <a:solidFill>
            <a:schemeClr val="accent1">
              <a:alpha val="4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04846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CD9574D-426E-8142-A15E-8C5E71D51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 – schnelle Neutronen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A0B5059-E7C6-CD49-970A-5BDF67C620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346662A-1FB5-A949-8776-6028D5957521}"/>
              </a:ext>
            </a:extLst>
          </p:cNvPr>
          <p:cNvSpPr txBox="1"/>
          <p:nvPr/>
        </p:nvSpPr>
        <p:spPr>
          <a:xfrm>
            <a:off x="1162800" y="8084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kern="1000" spc="30" dirty="0" err="1">
                <a:latin typeface="+mn-lt"/>
                <a:cs typeface="Franklin Gothic Book"/>
              </a:rPr>
              <a:t>n</a:t>
            </a:r>
            <a:r>
              <a:rPr lang="de-DE" sz="1400" kern="1000" spc="30" dirty="0">
                <a:latin typeface="+mn-lt"/>
                <a:cs typeface="Franklin Gothic Book"/>
              </a:rPr>
              <a:t>-Dosisleistung-Mapping entlang der Guides -&gt; keine Neutronen nachweisbar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DE" sz="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kern="1000" spc="30" dirty="0">
                <a:latin typeface="+mn-lt"/>
                <a:cs typeface="Franklin Gothic Book"/>
              </a:rPr>
              <a:t>BSS-Messungen im Neutronenleiterbunker zeigen eine Reduktion Faktor 10-20 durch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kern="1000" spc="30" dirty="0">
                <a:latin typeface="+mn-lt"/>
                <a:cs typeface="Franklin Gothic Book"/>
              </a:rPr>
              <a:t>       die neue PE-Wand (schnelle Neutronen) -&gt; Erwartung Faktor 6 (Pos1 zu Pos5)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kern="1000" spc="30" dirty="0">
                <a:latin typeface="+mn-lt"/>
                <a:cs typeface="Franklin Gothic Book"/>
              </a:rPr>
              <a:t>       -&gt; </a:t>
            </a:r>
            <a:r>
              <a:rPr lang="de-DE" sz="1400" kern="1000" spc="30" dirty="0" err="1">
                <a:latin typeface="+mn-lt"/>
                <a:cs typeface="Franklin Gothic Book"/>
              </a:rPr>
              <a:t>n</a:t>
            </a:r>
            <a:r>
              <a:rPr lang="de-DE" sz="1400" kern="1000" spc="30" dirty="0">
                <a:latin typeface="+mn-lt"/>
                <a:cs typeface="Franklin Gothic Book"/>
              </a:rPr>
              <a:t>-Dose rate: Faktor 20 reduziert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DE" sz="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kern="1000" spc="30" dirty="0">
                <a:latin typeface="+mn-lt"/>
                <a:cs typeface="Franklin Gothic Book"/>
              </a:rPr>
              <a:t>BSS Messung im CAMEA Areal geplant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800" kern="1000" spc="30" dirty="0">
              <a:latin typeface="+mn-lt"/>
              <a:cs typeface="Franklin Gothic Book"/>
            </a:endParaRPr>
          </a:p>
        </p:txBody>
      </p:sp>
      <p:grpSp>
        <p:nvGrpSpPr>
          <p:cNvPr id="7" name="図形グループ 2">
            <a:extLst>
              <a:ext uri="{FF2B5EF4-FFF2-40B4-BE49-F238E27FC236}">
                <a16:creationId xmlns:a16="http://schemas.microsoft.com/office/drawing/2014/main" id="{BDB24DE6-CACE-224B-BCFA-5F2CFCE21E42}"/>
              </a:ext>
            </a:extLst>
          </p:cNvPr>
          <p:cNvGrpSpPr/>
          <p:nvPr/>
        </p:nvGrpSpPr>
        <p:grpSpPr>
          <a:xfrm>
            <a:off x="1366562" y="2499729"/>
            <a:ext cx="7464131" cy="3883988"/>
            <a:chOff x="0" y="381000"/>
            <a:chExt cx="12192000" cy="6077639"/>
          </a:xfrm>
        </p:grpSpPr>
        <p:pic>
          <p:nvPicPr>
            <p:cNvPr id="8" name="Bild 3">
              <a:extLst>
                <a:ext uri="{FF2B5EF4-FFF2-40B4-BE49-F238E27FC236}">
                  <a16:creationId xmlns:a16="http://schemas.microsoft.com/office/drawing/2014/main" id="{18148A2A-4844-D145-A628-D88EB7E9D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81000"/>
              <a:ext cx="12192000" cy="6077639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FBEF1F8-3049-0244-B8B3-98DC24DDB205}"/>
                </a:ext>
              </a:extLst>
            </p:cNvPr>
            <p:cNvSpPr/>
            <p:nvPr/>
          </p:nvSpPr>
          <p:spPr>
            <a:xfrm>
              <a:off x="3556000" y="2656114"/>
              <a:ext cx="304800" cy="31931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5122B46-17B5-DF4D-91CF-614C3643FD1D}"/>
                </a:ext>
              </a:extLst>
            </p:cNvPr>
            <p:cNvSpPr/>
            <p:nvPr/>
          </p:nvSpPr>
          <p:spPr>
            <a:xfrm>
              <a:off x="6887029" y="2786743"/>
              <a:ext cx="304800" cy="31931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5FBF7DF-7F24-544C-B85A-7A6771AABB3B}"/>
                </a:ext>
              </a:extLst>
            </p:cNvPr>
            <p:cNvSpPr/>
            <p:nvPr/>
          </p:nvSpPr>
          <p:spPr>
            <a:xfrm>
              <a:off x="6887029" y="3173077"/>
              <a:ext cx="304800" cy="31931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3A97991-100B-A94A-A53A-D6A742E78149}"/>
                </a:ext>
              </a:extLst>
            </p:cNvPr>
            <p:cNvSpPr/>
            <p:nvPr/>
          </p:nvSpPr>
          <p:spPr>
            <a:xfrm>
              <a:off x="10428516" y="3100504"/>
              <a:ext cx="304800" cy="31931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0DF1B54-B78B-EA40-ABDD-EFF8838543FF}"/>
                </a:ext>
              </a:extLst>
            </p:cNvPr>
            <p:cNvSpPr/>
            <p:nvPr/>
          </p:nvSpPr>
          <p:spPr>
            <a:xfrm>
              <a:off x="10428516" y="3543190"/>
              <a:ext cx="304800" cy="31931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A9041A0-2F53-B741-BC0B-8474947C2BDA}"/>
                </a:ext>
              </a:extLst>
            </p:cNvPr>
            <p:cNvSpPr/>
            <p:nvPr/>
          </p:nvSpPr>
          <p:spPr>
            <a:xfrm>
              <a:off x="10421258" y="2589095"/>
              <a:ext cx="304800" cy="319315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6</a:t>
              </a:r>
            </a:p>
          </p:txBody>
        </p:sp>
        <p:cxnSp>
          <p:nvCxnSpPr>
            <p:cNvPr id="17" name="Gerade Verbindung mit Pfeil 27">
              <a:extLst>
                <a:ext uri="{FF2B5EF4-FFF2-40B4-BE49-F238E27FC236}">
                  <a16:creationId xmlns:a16="http://schemas.microsoft.com/office/drawing/2014/main" id="{383371A5-9B34-C64F-A039-28C2058B120C}"/>
                </a:ext>
              </a:extLst>
            </p:cNvPr>
            <p:cNvCxnSpPr/>
            <p:nvPr/>
          </p:nvCxnSpPr>
          <p:spPr>
            <a:xfrm>
              <a:off x="10580916" y="2748752"/>
              <a:ext cx="1" cy="2316734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/>
              <a:tailEnd type="triangle"/>
            </a:ln>
            <a:effectLst/>
          </p:spPr>
        </p:cxnSp>
        <p:cxnSp>
          <p:nvCxnSpPr>
            <p:cNvPr id="18" name="Gerade Verbindung mit Pfeil 31">
              <a:extLst>
                <a:ext uri="{FF2B5EF4-FFF2-40B4-BE49-F238E27FC236}">
                  <a16:creationId xmlns:a16="http://schemas.microsoft.com/office/drawing/2014/main" id="{787336B3-6F62-6F4E-8B95-6D4C0A19DF9A}"/>
                </a:ext>
              </a:extLst>
            </p:cNvPr>
            <p:cNvCxnSpPr/>
            <p:nvPr/>
          </p:nvCxnSpPr>
          <p:spPr>
            <a:xfrm>
              <a:off x="10573658" y="2759418"/>
              <a:ext cx="268513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/>
              <a:tailEnd type="triangle"/>
            </a:ln>
            <a:effectLst/>
          </p:spPr>
        </p:cxnSp>
      </p:grpSp>
      <p:pic>
        <p:nvPicPr>
          <p:cNvPr id="6" name="Picture 1">
            <a:extLst>
              <a:ext uri="{FF2B5EF4-FFF2-40B4-BE49-F238E27FC236}">
                <a16:creationId xmlns:a16="http://schemas.microsoft.com/office/drawing/2014/main" id="{410E6139-1E75-FE4B-A2AA-3100F805A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37720"/>
            <a:ext cx="4192724" cy="2520280"/>
          </a:xfrm>
          <a:prstGeom prst="rect">
            <a:avLst/>
          </a:prstGeom>
        </p:spPr>
      </p:pic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9822619B-1A40-C34C-965F-164C0FAEA8CE}"/>
              </a:ext>
            </a:extLst>
          </p:cNvPr>
          <p:cNvCxnSpPr/>
          <p:nvPr/>
        </p:nvCxnSpPr>
        <p:spPr bwMode="auto">
          <a:xfrm>
            <a:off x="5940152" y="2499729"/>
            <a:ext cx="288032" cy="10732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E6A87498-8CA5-B843-839B-9FDDCC0F98CE}"/>
              </a:ext>
            </a:extLst>
          </p:cNvPr>
          <p:cNvSpPr txBox="1"/>
          <p:nvPr/>
        </p:nvSpPr>
        <p:spPr>
          <a:xfrm>
            <a:off x="5581083" y="22222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latin typeface="+mn-lt"/>
                <a:cs typeface="Franklin Gothic Book"/>
              </a:rPr>
              <a:t>PE-Wand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800" kern="1000" spc="30" dirty="0" err="1">
              <a:latin typeface="+mn-lt"/>
              <a:cs typeface="Franklin Gothic Book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7BAC2010-D53C-FC42-B6F4-D3D74CAB63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7273" y="5017775"/>
            <a:ext cx="2414068" cy="181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09114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51720" y="291600"/>
            <a:ext cx="6517481" cy="508500"/>
          </a:xfrm>
        </p:spPr>
        <p:txBody>
          <a:bodyPr/>
          <a:lstStyle/>
          <a:p>
            <a:r>
              <a:rPr lang="de-DE" dirty="0"/>
              <a:t>PSYS – Neuauslegung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14" name="Foliennummernplatzhalter 3"/>
          <p:cNvSpPr txBox="1">
            <a:spLocks/>
          </p:cNvSpPr>
          <p:nvPr/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380136" y="603572"/>
            <a:ext cx="7306398" cy="331236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de-CH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de-DE" kern="1000" spc="30" dirty="0">
                <a:latin typeface="+mn-lt"/>
                <a:cs typeface="Franklin Gothic Book"/>
              </a:rPr>
              <a:t>Risikoanalyse für </a:t>
            </a:r>
            <a:r>
              <a:rPr lang="de-DE" b="1" kern="1000" spc="30" dirty="0">
                <a:latin typeface="+mn-lt"/>
                <a:cs typeface="Franklin Gothic Book"/>
              </a:rPr>
              <a:t>alle</a:t>
            </a:r>
            <a:r>
              <a:rPr lang="de-DE" kern="1000" spc="30" dirty="0">
                <a:latin typeface="+mn-lt"/>
                <a:cs typeface="Franklin Gothic Book"/>
              </a:rPr>
              <a:t> End-</a:t>
            </a:r>
            <a:r>
              <a:rPr lang="de-DE" kern="1000" spc="30" dirty="0" err="1">
                <a:latin typeface="+mn-lt"/>
                <a:cs typeface="Franklin Gothic Book"/>
              </a:rPr>
              <a:t>Stations</a:t>
            </a:r>
            <a:r>
              <a:rPr lang="de-DE" kern="1000" spc="30" dirty="0">
                <a:latin typeface="+mn-lt"/>
                <a:cs typeface="Franklin Gothic Book"/>
              </a:rPr>
              <a:t> in der NL-Halle durchgeführt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de-DE" kern="1000" spc="30" dirty="0">
                <a:latin typeface="+mn-lt"/>
                <a:cs typeface="Franklin Gothic Book"/>
              </a:rPr>
              <a:t>vom BAG abgenommen (inkl. neues Schutzkonzept)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de-DE" kern="1000" spc="30" dirty="0" err="1">
                <a:latin typeface="+mn-lt"/>
                <a:cs typeface="Franklin Gothic Book"/>
              </a:rPr>
              <a:t>Shutter</a:t>
            </a:r>
            <a:r>
              <a:rPr lang="de-DE" kern="1000" spc="30" dirty="0">
                <a:latin typeface="+mn-lt"/>
                <a:cs typeface="Franklin Gothic Book"/>
              </a:rPr>
              <a:t>-Teststand (500.000 Schaltzyklen ohne Ausfall)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de-DE" kern="1000" spc="30" dirty="0">
                <a:latin typeface="+mn-lt"/>
                <a:cs typeface="Franklin Gothic Book"/>
              </a:rPr>
              <a:t>Performance Level B (Auslegung Performance Level D)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de-DE" kern="1000" spc="30" dirty="0">
                <a:latin typeface="+mn-lt"/>
                <a:cs typeface="Franklin Gothic Book"/>
              </a:rPr>
              <a:t>alle Systeme in der Neutronenleiterhalle sind gleich (mit Fernsteuerung)</a:t>
            </a:r>
          </a:p>
        </p:txBody>
      </p:sp>
      <p:pic>
        <p:nvPicPr>
          <p:cNvPr id="1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6" r="9672"/>
          <a:stretch/>
        </p:blipFill>
        <p:spPr>
          <a:xfrm>
            <a:off x="5148064" y="4271316"/>
            <a:ext cx="3510987" cy="2367940"/>
          </a:xfrm>
          <a:prstGeom prst="rect">
            <a:avLst/>
          </a:prstGeom>
        </p:spPr>
      </p:pic>
      <p:pic>
        <p:nvPicPr>
          <p:cNvPr id="17" name="Inhaltsplatzhalt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3"/>
          <a:srcRect l="11885" t="11771" r="12508" b="13"/>
          <a:stretch/>
        </p:blipFill>
        <p:spPr>
          <a:xfrm>
            <a:off x="497468" y="3314341"/>
            <a:ext cx="4506580" cy="3176770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1242" y="2886020"/>
            <a:ext cx="2568924" cy="1926693"/>
          </a:xfrm>
          <a:prstGeom prst="rect">
            <a:avLst/>
          </a:prstGeom>
        </p:spPr>
      </p:pic>
      <p:pic>
        <p:nvPicPr>
          <p:cNvPr id="2" name="Bild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060" y="2820937"/>
            <a:ext cx="2442932" cy="1832199"/>
          </a:xfrm>
          <a:prstGeom prst="rect">
            <a:avLst/>
          </a:prstGeom>
        </p:spPr>
      </p:pic>
      <p:pic>
        <p:nvPicPr>
          <p:cNvPr id="10" name="Bild 7">
            <a:extLst>
              <a:ext uri="{FF2B5EF4-FFF2-40B4-BE49-F238E27FC236}">
                <a16:creationId xmlns:a16="http://schemas.microsoft.com/office/drawing/2014/main" id="{EFA9FECD-8392-EF4F-957F-9EEA67AFEC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5" y="2339862"/>
            <a:ext cx="1305881" cy="231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47535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Vakuumsystem - Neuinstallation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A576EE7-42B9-EC4F-96E6-27998713D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980728"/>
            <a:ext cx="3312368" cy="248502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7A3B5F07-B223-9643-ABB8-AF0BEEDDE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288" y="3789041"/>
            <a:ext cx="3312368" cy="248502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8E4FE7D3-45E4-6543-B1E9-28C87A2AF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076382" y="1268434"/>
            <a:ext cx="2880321" cy="2160893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19B156A5-902A-F54E-BC88-BB4B01464082}"/>
              </a:ext>
            </a:extLst>
          </p:cNvPr>
          <p:cNvSpPr txBox="1"/>
          <p:nvPr/>
        </p:nvSpPr>
        <p:spPr>
          <a:xfrm>
            <a:off x="964288" y="346575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kern="1000" spc="30" dirty="0">
                <a:latin typeface="+mn-lt"/>
                <a:cs typeface="Franklin Gothic Book"/>
              </a:rPr>
              <a:t>Vakuuminstallation Berg-seite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66BCFAD-697F-3646-AF23-A4F0413FE70F}"/>
              </a:ext>
            </a:extLst>
          </p:cNvPr>
          <p:cNvSpPr txBox="1"/>
          <p:nvPr/>
        </p:nvSpPr>
        <p:spPr>
          <a:xfrm>
            <a:off x="964288" y="630604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kern="1000" spc="30" dirty="0">
                <a:latin typeface="+mn-lt"/>
                <a:cs typeface="Franklin Gothic Book"/>
              </a:rPr>
              <a:t>Vakuuminstallation Aare-seite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F51E297-84F7-FC41-924D-A11E1BAEAA13}"/>
              </a:ext>
            </a:extLst>
          </p:cNvPr>
          <p:cNvSpPr txBox="1"/>
          <p:nvPr/>
        </p:nvSpPr>
        <p:spPr>
          <a:xfrm>
            <a:off x="5430900" y="383542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kern="1000" spc="30" dirty="0">
                <a:latin typeface="+mn-lt"/>
                <a:cs typeface="Franklin Gothic Book"/>
              </a:rPr>
              <a:t>Vakuumbrücken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F9AA398-4C21-3842-B9D1-F85763C483AE}"/>
              </a:ext>
            </a:extLst>
          </p:cNvPr>
          <p:cNvSpPr txBox="1"/>
          <p:nvPr/>
        </p:nvSpPr>
        <p:spPr>
          <a:xfrm>
            <a:off x="4517798" y="424466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kern="1000" spc="30" dirty="0">
                <a:latin typeface="+mn-lt"/>
                <a:cs typeface="Franklin Gothic Book"/>
              </a:rPr>
              <a:t>Planung seit Mitte 2018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kern="1000" spc="30" dirty="0">
                <a:latin typeface="+mn-lt"/>
                <a:cs typeface="Franklin Gothic Book"/>
              </a:rPr>
              <a:t>4.5.2020 Inbetriebnahme der Gesamtanlage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de-DE" kern="1000" spc="30" dirty="0">
                <a:latin typeface="+mn-lt"/>
                <a:cs typeface="Franklin Gothic Book"/>
              </a:rPr>
              <a:t>     (inkl. der Automatik-Steuerung)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kern="1000" spc="30" dirty="0">
                <a:latin typeface="+mn-lt"/>
                <a:cs typeface="Franklin Gothic Book"/>
              </a:rPr>
              <a:t>Abschluss der Arbeiten: 15.5.2020 (keine Fehler)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0036810-76A2-EA43-8E95-D8D40B8FC49C}"/>
              </a:ext>
            </a:extLst>
          </p:cNvPr>
          <p:cNvSpPr txBox="1"/>
          <p:nvPr/>
        </p:nvSpPr>
        <p:spPr>
          <a:xfrm>
            <a:off x="5077746" y="58430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800" kern="1000" spc="30" dirty="0">
                <a:latin typeface="+mn-lt"/>
                <a:cs typeface="Franklin Gothic Book"/>
              </a:rPr>
              <a:t>Deutlich besser als 1*10-3 mbar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945DB30-556C-4441-B4D3-B3A6A93A7282}"/>
              </a:ext>
            </a:extLst>
          </p:cNvPr>
          <p:cNvSpPr/>
          <p:nvPr/>
        </p:nvSpPr>
        <p:spPr bwMode="auto">
          <a:xfrm>
            <a:off x="4943409" y="5756066"/>
            <a:ext cx="3312368" cy="432048"/>
          </a:xfrm>
          <a:prstGeom prst="rect">
            <a:avLst/>
          </a:prstGeom>
          <a:solidFill>
            <a:schemeClr val="accent1">
              <a:alpha val="3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35663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636</Words>
  <Application>Microsoft Macintosh PowerPoint</Application>
  <PresentationFormat>Bildschirmpräsentation (4:3)</PresentationFormat>
  <Paragraphs>109</Paragraphs>
  <Slides>12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5" baseType="lpstr">
      <vt:lpstr>ＭＳ Ｐゴシック</vt:lpstr>
      <vt:lpstr>ヒラギノ角ゴ Pro W3</vt:lpstr>
      <vt:lpstr>Arial</vt:lpstr>
      <vt:lpstr>Arial Narrow</vt:lpstr>
      <vt:lpstr>Calibri</vt:lpstr>
      <vt:lpstr>Franklin Gothic Book</vt:lpstr>
      <vt:lpstr>Georgia</vt:lpstr>
      <vt:lpstr>Helvetica</vt:lpstr>
      <vt:lpstr>LucidaGrande</vt:lpstr>
      <vt:lpstr>Rockwell</vt:lpstr>
      <vt:lpstr>Symbol</vt:lpstr>
      <vt:lpstr>Times</vt:lpstr>
      <vt:lpstr>PSI-Powerpoint-Master Calibri V2</vt:lpstr>
      <vt:lpstr>SINQ Upgrade SINQ Neutronenleiter Upgrade + 2 End-stations  März 2017 – Dez. 2021</vt:lpstr>
      <vt:lpstr>SINQ Neutronleiter Upgrade</vt:lpstr>
      <vt:lpstr>Sektor 10 - Neutronenleiterbunker</vt:lpstr>
      <vt:lpstr>Verbesserung (im Vergleich zu 2018) </vt:lpstr>
      <vt:lpstr>AMOR – Erste Messergebnisse (21.8.2020)</vt:lpstr>
      <vt:lpstr>Abschirmung </vt:lpstr>
      <vt:lpstr>Background – schnelle Neutronen</vt:lpstr>
      <vt:lpstr>PSYS – Neuauslegung</vt:lpstr>
      <vt:lpstr>Vakuumsystem - Neuinstallation</vt:lpstr>
      <vt:lpstr>In-house Forschung / User-Betrieb </vt:lpstr>
      <vt:lpstr>Milestones</vt:lpstr>
      <vt:lpstr>SINQ Upgrade Budget (August 2020)</vt:lpstr>
    </vt:vector>
  </TitlesOfParts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SINQ Upgrade – From Conceptional to Technical Design</dc:title>
  <dc:creator>Uwe Filges</dc:creator>
  <cp:lastModifiedBy>Uwe Filges</cp:lastModifiedBy>
  <cp:revision>558</cp:revision>
  <cp:lastPrinted>2018-10-01T09:14:46Z</cp:lastPrinted>
  <dcterms:created xsi:type="dcterms:W3CDTF">2017-03-20T15:20:02Z</dcterms:created>
  <dcterms:modified xsi:type="dcterms:W3CDTF">2020-10-21T11:35:10Z</dcterms:modified>
</cp:coreProperties>
</file>