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  <p:sldMasterId id="2147483990" r:id="rId2"/>
    <p:sldMasterId id="2147483995" r:id="rId3"/>
    <p:sldMasterId id="2147483997" r:id="rId4"/>
    <p:sldMasterId id="2147484000" r:id="rId5"/>
    <p:sldMasterId id="2147484002" r:id="rId6"/>
  </p:sldMasterIdLst>
  <p:notesMasterIdLst>
    <p:notesMasterId r:id="rId36"/>
  </p:notesMasterIdLst>
  <p:handoutMasterIdLst>
    <p:handoutMasterId r:id="rId37"/>
  </p:handoutMasterIdLst>
  <p:sldIdLst>
    <p:sldId id="330" r:id="rId7"/>
    <p:sldId id="360" r:id="rId8"/>
    <p:sldId id="361" r:id="rId9"/>
    <p:sldId id="362" r:id="rId10"/>
    <p:sldId id="359" r:id="rId11"/>
    <p:sldId id="390" r:id="rId12"/>
    <p:sldId id="374" r:id="rId13"/>
    <p:sldId id="385" r:id="rId14"/>
    <p:sldId id="363" r:id="rId15"/>
    <p:sldId id="376" r:id="rId16"/>
    <p:sldId id="353" r:id="rId17"/>
    <p:sldId id="364" r:id="rId18"/>
    <p:sldId id="380" r:id="rId19"/>
    <p:sldId id="381" r:id="rId20"/>
    <p:sldId id="383" r:id="rId21"/>
    <p:sldId id="384" r:id="rId22"/>
    <p:sldId id="365" r:id="rId23"/>
    <p:sldId id="391" r:id="rId24"/>
    <p:sldId id="392" r:id="rId25"/>
    <p:sldId id="393" r:id="rId26"/>
    <p:sldId id="394" r:id="rId27"/>
    <p:sldId id="366" r:id="rId28"/>
    <p:sldId id="367" r:id="rId29"/>
    <p:sldId id="379" r:id="rId30"/>
    <p:sldId id="378" r:id="rId31"/>
    <p:sldId id="369" r:id="rId32"/>
    <p:sldId id="377" r:id="rId33"/>
    <p:sldId id="370" r:id="rId34"/>
    <p:sldId id="389" r:id="rId35"/>
  </p:sldIdLst>
  <p:sldSz cx="9144000" cy="5143500" type="screen16x9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8080"/>
    <a:srgbClr val="FDCA00"/>
    <a:srgbClr val="010000"/>
    <a:srgbClr val="FFFFFF"/>
    <a:srgbClr val="0000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81" autoAdjust="0"/>
    <p:restoredTop sz="97304" autoAdjust="0"/>
  </p:normalViewPr>
  <p:slideViewPr>
    <p:cSldViewPr snapToObjects="1">
      <p:cViewPr varScale="1">
        <p:scale>
          <a:sx n="90" d="100"/>
          <a:sy n="90" d="100"/>
        </p:scale>
        <p:origin x="180" y="66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-3964"/>
    </p:cViewPr>
  </p:sorterViewPr>
  <p:notesViewPr>
    <p:cSldViewPr snapToObjects="1">
      <p:cViewPr varScale="1">
        <p:scale>
          <a:sx n="107" d="100"/>
          <a:sy n="107" d="100"/>
        </p:scale>
        <p:origin x="-3990" y="-102"/>
      </p:cViewPr>
      <p:guideLst>
        <p:guide orient="horz" pos="3128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6125"/>
            <a:ext cx="6618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18287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5330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18287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36077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6125"/>
            <a:ext cx="6618287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817539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23136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CH" dirty="0" smtClean="0"/>
              <a:t>Hier können Sie den Titel Ihrer </a:t>
            </a:r>
            <a:br>
              <a:rPr lang="de-CH" dirty="0" smtClean="0"/>
            </a:br>
            <a:r>
              <a:rPr lang="de-CH" dirty="0" smtClean="0"/>
              <a:t>Präsentation einfügen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de-CH" dirty="0" smtClean="0"/>
              <a:t>Vorname und Name Autor  ::  Funktion  ::  Paul Scherrer Institut</a:t>
            </a:r>
            <a:endParaRPr lang="de-CH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900" b="1" i="0" kern="0" spc="31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de-DE" dirty="0" smtClean="0"/>
              <a:t>Hier können Sie den Anlass Ihrer Präsentation und das Datum einfügen</a:t>
            </a:r>
            <a:endParaRPr lang="de-DE" dirty="0"/>
          </a:p>
        </p:txBody>
      </p:sp>
    </p:spTree>
    <p:extLst/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3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 defTabSz="685800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defTabSz="685800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6749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618F76E-E141-4D70-BAF3-20A45AF1B986}" type="datetimeFigureOut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06.11.2020</a:t>
            </a:fld>
            <a:endParaRPr kumimoji="0" lang="de-CH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CH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29F31A-811F-4101-B2F1-43A631845EE2}" type="slidenum">
              <a:rPr kumimoji="0" lang="de-CH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CH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9319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1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342900" eaLnBrk="1" fontAlgn="auto" hangingPunct="1">
              <a:spcAft>
                <a:spcPts val="0"/>
              </a:spcAft>
              <a:defRPr/>
            </a:pPr>
            <a:r>
              <a:rPr lang="de-DE" smtClean="0">
                <a:solidFill>
                  <a:srgbClr val="000000"/>
                </a:solidFill>
                <a:ea typeface="+mn-ea"/>
                <a:cs typeface="+mn-cs"/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  <a:ea typeface="+mn-ea"/>
                <a:cs typeface="+mn-cs"/>
              </a:rPr>
              <a:pPr algn="r" defTabSz="342900" eaLnBrk="1" fontAlgn="auto" hangingPunct="1">
                <a:spcAft>
                  <a:spcPts val="0"/>
                </a:spcAft>
                <a:defRPr/>
              </a:pPr>
              <a:t>‹#›</a:t>
            </a:fld>
            <a:endParaRPr lang="de-DE" dirty="0">
              <a:solidFill>
                <a:srgbClr val="000000"/>
              </a:solidFill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100446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de-DE" smtClean="0"/>
              <a:t>Page </a:t>
            </a:r>
            <a:fld id="{0C819547-808D-4B29-BB89-6EE2717AE4ED}" type="slidenum">
              <a:rPr lang="de-DE" smtClean="0"/>
              <a:pPr defTabSz="685800" eaLnBrk="1" fontAlgn="auto" hangingPunct="1">
                <a:spcAft>
                  <a:spcPts val="0"/>
                </a:spcAft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3091791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/>
          </p:nvPr>
        </p:nvSpPr>
        <p:spPr/>
        <p:txBody>
          <a:bodyPr/>
          <a:lstStyle>
            <a:lvl1pPr marL="13335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266700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404813" marR="0" indent="-138113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53816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671513" marR="0" indent="-133350" algn="l" defTabSz="6858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806054" indent="-134541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200"/>
            </a:lvl6pPr>
            <a:lvl7pPr marL="942975" indent="-136922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7pPr>
            <a:lvl8pPr marL="1077516" indent="-134541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8pPr>
            <a:lvl9pPr marL="1210866" indent="-133350">
              <a:lnSpc>
                <a:spcPct val="110000"/>
              </a:lnSpc>
              <a:buFont typeface="Symbol" panose="05050102010706020507" pitchFamily="18" charset="2"/>
              <a:buChar char="-"/>
              <a:defRPr sz="12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mtClean="0"/>
              <a:t>Page </a:t>
            </a:r>
            <a:fld id="{29C4DAE4-1B94-45AA-8FA4-32A5AE818E89}" type="slidenum">
              <a:rPr lang="de-DE" altLang="de-DE" smtClean="0"/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altLang="de-DE"/>
          </a:p>
        </p:txBody>
      </p:sp>
      <p:sp>
        <p:nvSpPr>
          <p:cNvPr id="5" name="Foliennummernplatzhalter 5"/>
          <p:cNvSpPr txBox="1">
            <a:spLocks/>
          </p:cNvSpPr>
          <p:nvPr userDrawn="1"/>
        </p:nvSpPr>
        <p:spPr>
          <a:xfrm>
            <a:off x="382548" y="4995861"/>
            <a:ext cx="1648726" cy="98653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marL="0" algn="r" defTabSz="914400" rtl="0" eaLnBrk="1" latinLnBrk="0" hangingPunct="1">
              <a:defRPr sz="900" kern="120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675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</a:rPr>
              <a:t>MAC Meeting SLS2.0   -  Romain Ganter</a:t>
            </a:r>
            <a:endParaRPr kumimoji="0" lang="de-DE" altLang="de-DE" sz="675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5876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smtClean="0"/>
              <a:t>Page </a:t>
            </a:r>
            <a:fld id="{DB4435F1-B579-4353-8F2F-0BB188937142}" type="slidenum">
              <a:rPr lang="de-DE" altLang="de-DE" smtClean="0"/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86623559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9522"/>
          </a:xfrm>
          <a:solidFill>
            <a:schemeClr val="tx1">
              <a:lumMod val="50000"/>
              <a:lumOff val="50000"/>
            </a:schemeClr>
          </a:solidFill>
        </p:spPr>
        <p:txBody>
          <a:bodyPr>
            <a:normAutofit/>
          </a:bodyPr>
          <a:lstStyle>
            <a:lvl1pPr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57175" indent="-257175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</a:defRPr>
            </a:lvl1pPr>
            <a:lvl2pPr marL="728663" indent="-385763"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>
                <a:solidFill>
                  <a:schemeClr val="tx1"/>
                </a:solidFill>
              </a:defRPr>
            </a:lvl2pPr>
            <a:lvl3pPr marL="857250" indent="-171450"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</a:defRPr>
            </a:lvl3pPr>
            <a:lvl4pPr marL="1200150" indent="-171450">
              <a:buClr>
                <a:schemeClr val="tx1">
                  <a:lumMod val="50000"/>
                  <a:lumOff val="50000"/>
                </a:schemeClr>
              </a:buClr>
              <a:buFont typeface="Symbol" panose="05050102010706020507" pitchFamily="18" charset="2"/>
              <a:buChar char="-"/>
              <a:defRPr>
                <a:solidFill>
                  <a:schemeClr val="tx1"/>
                </a:solidFill>
              </a:defRPr>
            </a:lvl4pPr>
            <a:lvl5pPr marL="1543050" indent="-1714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0" y="4948014"/>
            <a:ext cx="8473180" cy="195486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smtClean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SLS 2.0 Final Lattice	                            SLS 2.0 Beamline CDR Advisory Committee Meeting, Sept. 29-30, 2020</a:t>
            </a:r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244408" y="4948015"/>
            <a:ext cx="899592" cy="195485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B2E6265-9442-4E84-A814-29C3CDC6DA72}" type="slidenum">
              <a:rPr kumimoji="0" lang="de-DE" sz="900" b="1" i="0" u="none" strike="noStrike" kern="1200" cap="none" spc="0" normalizeH="0" baseline="0" noProof="0" smtClean="0">
                <a:ln>
                  <a:noFill/>
                </a:ln>
                <a:solidFill>
                  <a:srgbClr val="EEECE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900" b="1" i="0" u="none" strike="noStrike" kern="1200" cap="none" spc="0" normalizeH="0" baseline="0" noProof="0">
              <a:ln>
                <a:noFill/>
              </a:ln>
              <a:solidFill>
                <a:srgbClr val="EEECE1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6064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3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theme" Target="../theme/theme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94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1" y="2187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95862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675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059657"/>
            <a:ext cx="720725" cy="545926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18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9" y="1006079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14312"/>
            <a:ext cx="1016000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0687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75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9pPr>
    </p:titleStyle>
    <p:bodyStyle>
      <a:lvl1pPr marL="133350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266700" indent="13811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538163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671513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806054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6pPr>
      <a:lvl7pPr marL="942975" indent="-13692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7pPr>
      <a:lvl8pPr marL="1077516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8pPr>
      <a:lvl9pPr marL="1210866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18F76E-E141-4D70-BAF3-20A45AF1B986}" type="datetimeFigureOut">
              <a:rPr lang="de-CH" smtClean="0"/>
              <a:t>06.11.2020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9F31A-811F-4101-B2F1-43A631845EE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49065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4" y="218702"/>
            <a:ext cx="6708025" cy="3813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95862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675" smtClean="0">
                <a:latin typeface="+mn-lt"/>
              </a:defRPr>
            </a:lvl1pPr>
          </a:lstStyle>
          <a:p>
            <a:pPr algn="r" defTabSz="685766">
              <a:defRPr/>
            </a:pPr>
            <a:r>
              <a:rPr lang="de-DE" smtClean="0">
                <a:solidFill>
                  <a:srgbClr val="000000"/>
                </a:solidFill>
              </a:rPr>
              <a:t>Page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 defTabSz="685766">
                <a:defRPr/>
              </a:pPr>
              <a:t>‹#›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4" y="1059657"/>
            <a:ext cx="720725" cy="545926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 defTabSz="685766"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sz="1800" dirty="0">
              <a:solidFill>
                <a:srgbClr val="000000"/>
              </a:solidFill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92" y="1006081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9" name="Bild 2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519" y="235054"/>
            <a:ext cx="992037" cy="348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769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</p:sldLayoutIdLst>
  <p:transition spd="med"/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1875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75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342884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6pPr>
      <a:lvl7pPr marL="685766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7pPr>
      <a:lvl8pPr marL="1028649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8pPr>
      <a:lvl9pPr marL="1371532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9pPr>
    </p:titleStyle>
    <p:bodyStyle>
      <a:lvl1pPr marL="133344" indent="-13334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266687" indent="-13334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266687" indent="138107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538136" indent="-13334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671480" indent="-13334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806014" indent="-13453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6pPr>
      <a:lvl7pPr marL="942929" indent="-136916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7pPr>
      <a:lvl8pPr marL="1077462" indent="-134535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8pPr>
      <a:lvl9pPr marL="1210806" indent="-13334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342884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915" y="219075"/>
            <a:ext cx="6707066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156" y="4995862"/>
            <a:ext cx="575897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675">
                <a:solidFill>
                  <a:srgbClr val="000000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de-DE"/>
              <a:t>Page </a:t>
            </a:r>
            <a:fld id="{1BA17C10-C76B-4791-85B5-12F77798989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357" y="1006078"/>
            <a:ext cx="7741628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2053" name="Bild 1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92" y="214312"/>
            <a:ext cx="1015511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38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</p:sldLayoutIdLst>
  <p:transition spd="med"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75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9pPr>
    </p:titleStyle>
    <p:bodyStyle>
      <a:lvl1pPr marL="133350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266700" indent="1381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538163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671513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806054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6pPr>
      <a:lvl7pPr marL="942975" indent="-13692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7pPr>
      <a:lvl8pPr marL="1077516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8pPr>
      <a:lvl9pPr marL="1210866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915" y="219075"/>
            <a:ext cx="6707066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de-DE" smtClean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154" y="4995862"/>
            <a:ext cx="575897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675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de-DE" altLang="de-DE"/>
              <a:t>Page </a:t>
            </a:r>
            <a:fld id="{729C2085-5CAB-470D-905B-DB538BC60D19}" type="slidenum">
              <a:rPr lang="de-DE" altLang="de-DE"/>
              <a:pPr>
                <a:defRPr/>
              </a:pPr>
              <a:t>‹#›</a:t>
            </a:fld>
            <a:endParaRPr lang="de-DE" altLang="de-DE"/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354" y="1006078"/>
            <a:ext cx="7741628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1029" name="Bild 14" descr="PSI-Logo_narrow_30k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90" y="214312"/>
            <a:ext cx="1015511" cy="27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9849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875" kern="100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875">
          <a:solidFill>
            <a:srgbClr val="686868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 Narrow" pitchFamily="34" charset="0"/>
        </a:defRPr>
      </a:lvl9pPr>
    </p:titleStyle>
    <p:bodyStyle>
      <a:lvl1pPr marL="133350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266700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266700" indent="138113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3pPr>
      <a:lvl4pPr marL="538163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4pPr>
      <a:lvl5pPr marL="671513" indent="-133350" algn="l" rtl="0" eaLnBrk="0" fontAlgn="base" hangingPunct="0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kern="1200">
          <a:solidFill>
            <a:schemeClr val="tx1"/>
          </a:solidFill>
          <a:latin typeface="+mn-lt"/>
          <a:ea typeface="+mn-ea"/>
          <a:cs typeface="MS PGothic" pitchFamily="34" charset="-128"/>
        </a:defRPr>
      </a:lvl5pPr>
      <a:lvl6pPr marL="806054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6pPr>
      <a:lvl7pPr marL="942975" indent="-13692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7pPr>
      <a:lvl8pPr marL="1077516" indent="-134541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8pPr>
      <a:lvl9pPr marL="1210866" indent="-1333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3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jp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1.emf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tiff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0.png"/><Relationship Id="rId5" Type="http://schemas.openxmlformats.org/officeDocument/2006/relationships/image" Target="../media/image49.tiff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3.png"/><Relationship Id="rId12" Type="http://schemas.microsoft.com/office/2007/relationships/hdphoto" Target="../media/hdphoto5.wd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55.png"/><Relationship Id="rId5" Type="http://schemas.openxmlformats.org/officeDocument/2006/relationships/image" Target="../media/image5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4.png"/><Relationship Id="rId14" Type="http://schemas.microsoft.com/office/2007/relationships/hdphoto" Target="../media/hdphoto6.wdp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3.png"/><Relationship Id="rId12" Type="http://schemas.microsoft.com/office/2007/relationships/hdphoto" Target="../media/hdphoto5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55.png"/><Relationship Id="rId5" Type="http://schemas.openxmlformats.org/officeDocument/2006/relationships/image" Target="../media/image52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4.png"/><Relationship Id="rId14" Type="http://schemas.microsoft.com/office/2007/relationships/hdphoto" Target="../media/hdphoto6.wdp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14399" y="3273828"/>
            <a:ext cx="7969249" cy="486054"/>
          </a:xfrm>
        </p:spPr>
        <p:txBody>
          <a:bodyPr/>
          <a:lstStyle/>
          <a:p>
            <a:r>
              <a:rPr lang="de-DE" dirty="0" smtClean="0"/>
              <a:t>Status SLS 2.0</a:t>
            </a:r>
            <a:endParaRPr lang="de-DE" dirty="0"/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Hans Braun  </a:t>
            </a:r>
            <a:r>
              <a:rPr lang="de-CH" dirty="0"/>
              <a:t>::  Paul 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>
          <a:xfrm>
            <a:off x="828675" y="3854118"/>
            <a:ext cx="7954963" cy="293383"/>
          </a:xfrm>
        </p:spPr>
        <p:txBody>
          <a:bodyPr/>
          <a:lstStyle/>
          <a:p>
            <a:r>
              <a:rPr lang="de-DE" dirty="0" smtClean="0"/>
              <a:t>Sitzung Leitender Ausschuss Beschleunigeranlagen, 6.11.2020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4029" y="207569"/>
            <a:ext cx="6708025" cy="381375"/>
          </a:xfrm>
        </p:spPr>
        <p:txBody>
          <a:bodyPr/>
          <a:lstStyle/>
          <a:p>
            <a:r>
              <a:rPr lang="de-CH" sz="1800" dirty="0"/>
              <a:t>First SLS2.0 </a:t>
            </a:r>
            <a:r>
              <a:rPr lang="de-CH" sz="1800" dirty="0" err="1"/>
              <a:t>full-scale</a:t>
            </a:r>
            <a:r>
              <a:rPr lang="de-CH" sz="1800" dirty="0"/>
              <a:t> permanent </a:t>
            </a:r>
            <a:r>
              <a:rPr lang="de-CH" sz="1800" dirty="0" err="1"/>
              <a:t>magnet</a:t>
            </a:r>
            <a:r>
              <a:rPr lang="de-CH" sz="1800" dirty="0"/>
              <a:t> </a:t>
            </a:r>
            <a:br>
              <a:rPr lang="de-CH" sz="1800" dirty="0"/>
            </a:br>
            <a:r>
              <a:rPr lang="de-CH" sz="1800" dirty="0" err="1"/>
              <a:t>prototypes</a:t>
            </a:r>
            <a:r>
              <a:rPr lang="de-CH" sz="1800" dirty="0"/>
              <a:t> at PSI</a:t>
            </a:r>
            <a:endParaRPr lang="en-US" sz="1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342900" eaLnBrk="1" fontAlgn="auto" hangingPunct="1">
              <a:spcAft>
                <a:spcPts val="0"/>
              </a:spcAft>
              <a:defRPr/>
            </a:pPr>
            <a:r>
              <a:rPr lang="de-DE">
                <a:solidFill>
                  <a:srgbClr val="000000"/>
                </a:solidFill>
                <a:latin typeface="Georgia" panose="02040502050405020303"/>
                <a:ea typeface="+mn-ea"/>
                <a:cs typeface="+mn-cs"/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Georgia" panose="02040502050405020303"/>
                <a:ea typeface="+mn-ea"/>
                <a:cs typeface="+mn-cs"/>
              </a:rPr>
              <a:pPr algn="r" defTabSz="342900" eaLnBrk="1" fontAlgn="auto" hangingPunct="1">
                <a:spcAft>
                  <a:spcPts val="0"/>
                </a:spcAft>
                <a:defRPr/>
              </a:pPr>
              <a:t>10</a:t>
            </a:fld>
            <a:endParaRPr lang="de-DE" dirty="0">
              <a:solidFill>
                <a:srgbClr val="000000"/>
              </a:solidFill>
              <a:latin typeface="Georgia" panose="02040502050405020303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15806" y="1268377"/>
            <a:ext cx="3024578" cy="22688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001" y="186275"/>
            <a:ext cx="2100303" cy="15754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52" t="13220" r="22671" b="28755"/>
          <a:stretch/>
        </p:blipFill>
        <p:spPr>
          <a:xfrm rot="5400000">
            <a:off x="5412780" y="2220607"/>
            <a:ext cx="2094425" cy="22247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233"/>
          <a:stretch/>
        </p:blipFill>
        <p:spPr>
          <a:xfrm rot="10800000" flipH="1">
            <a:off x="2887834" y="1213022"/>
            <a:ext cx="2168300" cy="26328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47609" y="4380204"/>
            <a:ext cx="2232932" cy="4607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27000" tIns="27000" rIns="27000" bIns="27000" rtlCol="0" anchor="ctr">
            <a:spAutoFit/>
          </a:bodyPr>
          <a:lstStyle/>
          <a:p>
            <a:pPr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Preparing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first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BN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magnet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/>
            </a:r>
            <a:b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for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field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measurement</a:t>
            </a:r>
            <a:endParaRPr lang="en-US" sz="1200" kern="1000" spc="23" dirty="0" err="1">
              <a:solidFill>
                <a:srgbClr val="00206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2036" y="3925167"/>
            <a:ext cx="2268893" cy="4607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27000" tIns="27000" rIns="27000" bIns="27000" rtlCol="0" anchor="ctr">
            <a:spAutoFit/>
          </a:bodyPr>
          <a:lstStyle/>
          <a:p>
            <a:pPr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First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full-scale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SLS2.0 PM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magnet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prototype (Type BN)</a:t>
            </a:r>
            <a:endParaRPr lang="en-US" sz="1200" kern="1000" spc="23" dirty="0" err="1">
              <a:solidFill>
                <a:srgbClr val="00206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87834" y="3845832"/>
            <a:ext cx="2162516" cy="4607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27000" tIns="27000" rIns="27000" bIns="27000" rtlCol="0" anchor="ctr">
            <a:spAutoFit/>
          </a:bodyPr>
          <a:lstStyle/>
          <a:p>
            <a:pPr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First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full-scale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SLS2.0 VB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magnet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prototype</a:t>
            </a:r>
            <a:endParaRPr lang="en-US" sz="1200" kern="1000" spc="23" dirty="0" err="1">
              <a:solidFill>
                <a:srgbClr val="00206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9002" y="1757525"/>
            <a:ext cx="2100303" cy="4607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27000" tIns="27000" rIns="27000" bIns="27000" rtlCol="0" anchor="ctr">
            <a:spAutoFit/>
          </a:bodyPr>
          <a:lstStyle/>
          <a:p>
            <a:pPr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Highly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sophisticated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PM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magnet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block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sorting</a:t>
            </a:r>
            <a:r>
              <a:rPr lang="de-CH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panel</a:t>
            </a:r>
            <a:endParaRPr lang="en-US" sz="1200" kern="1000" spc="23" dirty="0" err="1">
              <a:solidFill>
                <a:srgbClr val="00206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1016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Electromagnets</a:t>
            </a:r>
            <a:endParaRPr lang="de-CH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6890" y="699985"/>
            <a:ext cx="2218227" cy="15702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9" t="8089" r="42586" b="9233"/>
          <a:stretch/>
        </p:blipFill>
        <p:spPr>
          <a:xfrm>
            <a:off x="7257982" y="646387"/>
            <a:ext cx="597119" cy="15923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0" y="2579851"/>
            <a:ext cx="2544535" cy="21097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64095" y="2488267"/>
            <a:ext cx="2436905" cy="19339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/>
          <a:srcRect l="20301" t="10329" r="6800" b="8832"/>
          <a:stretch/>
        </p:blipFill>
        <p:spPr>
          <a:xfrm>
            <a:off x="3769511" y="2617064"/>
            <a:ext cx="1608101" cy="10720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47952" y="581333"/>
            <a:ext cx="2227397" cy="18859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04896" y="3815255"/>
            <a:ext cx="214879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SOQ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sextupole + octupole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5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with regular and skew</a:t>
            </a:r>
            <a:br>
              <a:rPr lang="en-US" sz="150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en-US" sz="15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quadrupole correctors</a:t>
            </a:r>
            <a:endParaRPr lang="de-CH" sz="15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60987" y="599090"/>
            <a:ext cx="12747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QP </a:t>
            </a:r>
            <a:br>
              <a:rPr lang="en-US"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en-US"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quadrupole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       </a:t>
            </a:r>
            <a:r>
              <a:rPr lang="en-US" sz="15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100 T/m</a:t>
            </a:r>
            <a:endParaRPr lang="de-CH" sz="15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44689" y="1537537"/>
            <a:ext cx="1556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CHV </a:t>
            </a:r>
            <a:br>
              <a:rPr lang="en-US"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</a:br>
            <a:r>
              <a:rPr lang="en-US" sz="18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orbit corrector</a:t>
            </a:r>
            <a:endParaRPr lang="de-CH" sz="18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56709" y="2199290"/>
            <a:ext cx="7226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top view</a:t>
            </a:r>
            <a:endParaRPr lang="de-CH" sz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65959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Superbends</a:t>
            </a:r>
            <a:endParaRPr lang="de-CH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8657" y="529507"/>
            <a:ext cx="1805336" cy="14707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414" y="520262"/>
            <a:ext cx="1702586" cy="26052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001" y="986319"/>
            <a:ext cx="2404355" cy="383730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64836" y="3308453"/>
            <a:ext cx="1840286" cy="14533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791253" y="2624073"/>
            <a:ext cx="17543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BS5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5 Tesla SC-dipole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object 6"/>
          <p:cNvSpPr>
            <a:spLocks noChangeAspect="1"/>
          </p:cNvSpPr>
          <p:nvPr/>
        </p:nvSpPr>
        <p:spPr>
          <a:xfrm>
            <a:off x="5818863" y="3564549"/>
            <a:ext cx="1889324" cy="105423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69191" y="1721532"/>
            <a:ext cx="1840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BS2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Tesla PM-dipole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4767994"/>
            <a:ext cx="9144000" cy="396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36745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100" dirty="0"/>
              <a:t>Design Concepts modular in-Vacuum Undulator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685800">
              <a:defRPr/>
            </a:pPr>
            <a:r>
              <a:rPr lang="de-DE">
                <a:latin typeface="Calibri"/>
                <a:ea typeface="ヒラギノ角ゴ Pro W3"/>
              </a:rPr>
              <a:t>Page </a:t>
            </a:r>
            <a:fld id="{95C3D3FC-2884-49D2-B598-215D66E84306}" type="slidenum">
              <a:rPr lang="de-DE">
                <a:latin typeface="Calibri"/>
                <a:ea typeface="ヒラギノ角ゴ Pro W3"/>
              </a:rPr>
              <a:pPr defTabSz="685800">
                <a:defRPr/>
              </a:pPr>
              <a:t>13</a:t>
            </a:fld>
            <a:endParaRPr lang="de-DE">
              <a:latin typeface="Calibri"/>
              <a:ea typeface="ヒラギノ角ゴ Pro W3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04ACAF0-B05B-7A41-9155-C7D4764D68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750"/>
            <a:ext cx="5190219" cy="3106461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46B90CA6-E9B7-794D-8B4E-AA717AA4A400}"/>
              </a:ext>
            </a:extLst>
          </p:cNvPr>
          <p:cNvSpPr txBox="1"/>
          <p:nvPr/>
        </p:nvSpPr>
        <p:spPr>
          <a:xfrm>
            <a:off x="5536870" y="1273628"/>
            <a:ext cx="3607130" cy="344007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modules on a girder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60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combined function: vacuum chamber &amp; support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60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multiple drive units (hydraulic)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        (low forces, compact)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60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profit from high machining precision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60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reduced parts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60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variable length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60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cost effective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        many suppliers</a:t>
            </a:r>
          </a:p>
        </p:txBody>
      </p:sp>
    </p:spTree>
    <p:extLst>
      <p:ext uri="{BB962C8B-B14F-4D97-AF65-F5344CB8AC3E}">
        <p14:creationId xmlns:p14="http://schemas.microsoft.com/office/powerpoint/2010/main" val="33045161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0D84CE08-AFAE-B045-9E55-4E75C075F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HTS10 for  i-Tomcat &amp; MS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E00BA7-01D0-614C-AC53-E419DC16021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de-DE">
                <a:latin typeface="Calibri"/>
              </a:rPr>
              <a:t>Page </a:t>
            </a:r>
            <a:fld id="{0C819547-808D-4B29-BB89-6EE2717AE4ED}" type="slidenum">
              <a:rPr lang="de-DE">
                <a:latin typeface="Calibri"/>
              </a:rPr>
              <a:pPr defTabSz="685800" eaLnBrk="1" fontAlgn="auto" hangingPunct="1">
                <a:spcAft>
                  <a:spcPts val="0"/>
                </a:spcAft>
                <a:defRPr/>
              </a:pPr>
              <a:t>14</a:t>
            </a:fld>
            <a:endParaRPr lang="de-DE">
              <a:latin typeface="Calibri"/>
            </a:endParaRPr>
          </a:p>
        </p:txBody>
      </p:sp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83368385-A71A-A64A-AFCD-84E14B85D9DE}"/>
              </a:ext>
            </a:extLst>
          </p:cNvPr>
          <p:cNvGrpSpPr/>
          <p:nvPr/>
        </p:nvGrpSpPr>
        <p:grpSpPr>
          <a:xfrm>
            <a:off x="4456340" y="2134219"/>
            <a:ext cx="4877393" cy="2820307"/>
            <a:chOff x="6034072" y="800100"/>
            <a:chExt cx="6503191" cy="3760409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E5405C2C-61BC-BD49-9D0A-A0BDCFF9A61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34072" y="800100"/>
              <a:ext cx="6228651" cy="3760409"/>
            </a:xfrm>
            <a:prstGeom prst="rect">
              <a:avLst/>
            </a:prstGeom>
          </p:spPr>
        </p:pic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0FF5F2D6-741C-C045-A20B-6DBCA20865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93538" y="1196010"/>
              <a:ext cx="454273" cy="708269"/>
            </a:xfrm>
            <a:prstGeom prst="rect">
              <a:avLst/>
            </a:prstGeom>
          </p:spPr>
        </p:pic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325C04F1-2FA8-574B-B3EC-2E568024F536}"/>
                </a:ext>
              </a:extLst>
            </p:cNvPr>
            <p:cNvSpPr txBox="1"/>
            <p:nvPr/>
          </p:nvSpPr>
          <p:spPr>
            <a:xfrm>
              <a:off x="11060155" y="1227761"/>
              <a:ext cx="1477108" cy="44205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noAutofit/>
            </a:bodyPr>
            <a:lstStyle/>
            <a:p>
              <a:pPr defTabSz="685800" eaLnBrk="1" fontAlgn="auto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350" kern="1000" spc="23" dirty="0" err="1">
                  <a:solidFill>
                    <a:srgbClr val="000000"/>
                  </a:solidFill>
                  <a:latin typeface="Calibri"/>
                  <a:cs typeface="Franklin Gothic Book"/>
                </a:rPr>
                <a:t>U15 RT</a:t>
              </a:r>
            </a:p>
            <a:p>
              <a:pPr defTabSz="685800" eaLnBrk="1" fontAlgn="auto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de-DE" sz="1350" kern="1000" spc="23" dirty="0" err="1">
                  <a:solidFill>
                    <a:srgbClr val="000000"/>
                  </a:solidFill>
                  <a:latin typeface="Calibri"/>
                  <a:cs typeface="Franklin Gothic Book"/>
                </a:rPr>
                <a:t>HTS10</a:t>
              </a: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6B9DCA05-938D-7A41-B060-4ABF542B6176}"/>
              </a:ext>
            </a:extLst>
          </p:cNvPr>
          <p:cNvSpPr txBox="1"/>
          <p:nvPr/>
        </p:nvSpPr>
        <p:spPr>
          <a:xfrm>
            <a:off x="4319649" y="1086593"/>
            <a:ext cx="685800" cy="56110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135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FF7C842-709F-DB4D-8CAC-4641C16D2C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247" y="643702"/>
            <a:ext cx="3943845" cy="1897790"/>
          </a:xfrm>
          <a:prstGeom prst="rect">
            <a:avLst/>
          </a:prstGeom>
        </p:spPr>
      </p:pic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007E439E-6737-A247-9C65-5A5810042405}"/>
              </a:ext>
            </a:extLst>
          </p:cNvPr>
          <p:cNvGrpSpPr/>
          <p:nvPr/>
        </p:nvGrpSpPr>
        <p:grpSpPr>
          <a:xfrm>
            <a:off x="1" y="2425019"/>
            <a:ext cx="4239944" cy="2570844"/>
            <a:chOff x="0" y="3233358"/>
            <a:chExt cx="5653259" cy="3427792"/>
          </a:xfrm>
        </p:grpSpPr>
        <p:pic>
          <p:nvPicPr>
            <p:cNvPr id="10" name="Picture 3">
              <a:extLst>
                <a:ext uri="{FF2B5EF4-FFF2-40B4-BE49-F238E27FC236}">
                  <a16:creationId xmlns:a16="http://schemas.microsoft.com/office/drawing/2014/main" id="{2C9655DF-0DBD-F542-A62A-E00FF0F3A80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4799" y="3233358"/>
              <a:ext cx="5258460" cy="3427792"/>
            </a:xfrm>
            <a:prstGeom prst="rect">
              <a:avLst/>
            </a:prstGeom>
          </p:spPr>
        </p:pic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85675377-1817-0644-8196-245C782CDF6B}"/>
                </a:ext>
              </a:extLst>
            </p:cNvPr>
            <p:cNvSpPr/>
            <p:nvPr/>
          </p:nvSpPr>
          <p:spPr bwMode="auto">
            <a:xfrm>
              <a:off x="0" y="3233358"/>
              <a:ext cx="976393" cy="82719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endParaRPr lang="de-DE" sz="1800">
                <a:solidFill>
                  <a:srgbClr val="000000"/>
                </a:solidFill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539863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FB36560-2CF3-334A-AC4B-C15DB05B4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HTS progress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CD52B0D-FBAB-544D-99D4-3A5914B9235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de-DE">
                <a:latin typeface="Calibri"/>
              </a:rPr>
              <a:t>Page </a:t>
            </a:r>
            <a:fld id="{0C819547-808D-4B29-BB89-6EE2717AE4ED}" type="slidenum">
              <a:rPr lang="de-DE">
                <a:latin typeface="Calibri"/>
              </a:rPr>
              <a:pPr defTabSz="685800" eaLnBrk="1" fontAlgn="auto" hangingPunct="1">
                <a:spcAft>
                  <a:spcPts val="0"/>
                </a:spcAft>
                <a:defRPr/>
              </a:pPr>
              <a:t>15</a:t>
            </a:fld>
            <a:endParaRPr lang="de-DE">
              <a:latin typeface="Calibri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F13B697-7885-0744-A869-128DE728EB25}"/>
              </a:ext>
            </a:extLst>
          </p:cNvPr>
          <p:cNvSpPr txBox="1"/>
          <p:nvPr/>
        </p:nvSpPr>
        <p:spPr>
          <a:xfrm>
            <a:off x="401211" y="1104034"/>
            <a:ext cx="2858825" cy="292461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Collaboration Agreement 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   PSI - FermiLab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12T Superconducting Solonoid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135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magnetic length: 1m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solonoid: 1.5m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transition section 2x 300mm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135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straight 2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to be shared with injection kickers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de-DE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max. 2m long cryostat</a:t>
            </a: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135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135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de-DE" sz="1350" kern="1000" spc="23" dirty="0" err="1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86462A9-28CF-0842-B172-641D3C86A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6569" y="600076"/>
            <a:ext cx="5757431" cy="3932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2192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43E3B23-64C1-954F-BC90-C0AE007E9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Athos UE38 Apple X </a:t>
            </a:r>
            <a:r>
              <a:rPr lang="de-DE" dirty="0" smtClean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de-DE" dirty="0" smtClean="0"/>
              <a:t> </a:t>
            </a:r>
            <a:r>
              <a:rPr lang="de-DE" dirty="0" smtClean="0"/>
              <a:t>same </a:t>
            </a:r>
            <a:r>
              <a:rPr lang="de-DE" dirty="0" err="1" smtClean="0"/>
              <a:t>for</a:t>
            </a:r>
            <a:r>
              <a:rPr lang="de-DE" dirty="0" smtClean="0"/>
              <a:t> SLS2.0 </a:t>
            </a:r>
            <a:r>
              <a:rPr lang="de-DE" dirty="0" err="1" smtClean="0"/>
              <a:t>long</a:t>
            </a:r>
            <a:r>
              <a:rPr lang="de-DE" dirty="0" smtClean="0"/>
              <a:t> </a:t>
            </a:r>
            <a:r>
              <a:rPr lang="de-DE" dirty="0" err="1" smtClean="0"/>
              <a:t>straights</a:t>
            </a:r>
            <a:r>
              <a:rPr lang="de-DE" dirty="0" smtClean="0"/>
              <a:t>? 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08CD93B-F55E-8A47-BDEE-4A49E41EE1E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685800" eaLnBrk="1" fontAlgn="auto" hangingPunct="1">
              <a:spcAft>
                <a:spcPts val="0"/>
              </a:spcAft>
              <a:defRPr/>
            </a:pPr>
            <a:r>
              <a:rPr lang="de-DE">
                <a:latin typeface="Calibri"/>
              </a:rPr>
              <a:t>Page </a:t>
            </a:r>
            <a:fld id="{0C819547-808D-4B29-BB89-6EE2717AE4ED}" type="slidenum">
              <a:rPr lang="de-DE">
                <a:latin typeface="Calibri"/>
              </a:rPr>
              <a:pPr defTabSz="685800" eaLnBrk="1" fontAlgn="auto" hangingPunct="1">
                <a:spcAft>
                  <a:spcPts val="0"/>
                </a:spcAft>
                <a:defRPr/>
              </a:pPr>
              <a:t>16</a:t>
            </a:fld>
            <a:endParaRPr lang="de-DE">
              <a:latin typeface="Calibri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D7DA873-18BE-8245-BB50-7519F157E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07" y="766372"/>
            <a:ext cx="8386846" cy="4063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9516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SLS 2.0 brightness</a:t>
            </a:r>
            <a:endParaRPr lang="de-CH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758792" y="1036380"/>
            <a:ext cx="2636838" cy="2986087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sz="1800" dirty="0"/>
              <a:t>Improvement </a:t>
            </a:r>
            <a:r>
              <a:rPr lang="en-US" sz="1800" dirty="0" smtClean="0"/>
              <a:t>factors </a:t>
            </a: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relative to </a:t>
            </a:r>
            <a:r>
              <a:rPr lang="en-US" sz="1800" dirty="0">
                <a:solidFill>
                  <a:srgbClr val="0000FF"/>
                </a:solidFill>
              </a:rPr>
              <a:t>SLS</a:t>
            </a:r>
            <a:r>
              <a:rPr lang="en-US" sz="1800" dirty="0"/>
              <a:t>: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/>
              <a:t>reduced emittance: </a:t>
            </a:r>
            <a:br>
              <a:rPr lang="en-US" sz="1800" dirty="0"/>
            </a:b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</a:t>
            </a:r>
            <a:r>
              <a:rPr lang="en-US" sz="1800" dirty="0">
                <a:solidFill>
                  <a:srgbClr val="FF0000"/>
                </a:solidFill>
              </a:rPr>
              <a:t>  24 </a:t>
            </a:r>
            <a:r>
              <a:rPr lang="en-US" sz="1350" dirty="0">
                <a:solidFill>
                  <a:srgbClr val="FF0000"/>
                </a:solidFill>
              </a:rPr>
              <a:t>(10...20 </a:t>
            </a:r>
            <a:r>
              <a:rPr lang="en-US" sz="1350" dirty="0" err="1">
                <a:solidFill>
                  <a:srgbClr val="FF0000"/>
                </a:solidFill>
              </a:rPr>
              <a:t>keV</a:t>
            </a:r>
            <a:r>
              <a:rPr lang="en-US" sz="1350" dirty="0">
                <a:solidFill>
                  <a:srgbClr val="FF0000"/>
                </a:solidFill>
              </a:rPr>
              <a:t>)</a:t>
            </a:r>
            <a:r>
              <a:rPr lang="en-US" sz="1350" dirty="0"/>
              <a:t>	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/>
              <a:t>+ higher energy (2</a:t>
            </a:r>
            <a:r>
              <a:rPr lang="en-US" sz="1800" dirty="0">
                <a:sym typeface="Wingdings" panose="05000000000000000000" pitchFamily="2" charset="2"/>
              </a:rPr>
              <a:t>.7 GeV):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b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</a:b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 59 </a:t>
            </a:r>
            <a:r>
              <a:rPr lang="en-US" sz="1350" dirty="0">
                <a:solidFill>
                  <a:srgbClr val="FF0000"/>
                </a:solidFill>
              </a:rPr>
              <a:t>(10...20 </a:t>
            </a:r>
            <a:r>
              <a:rPr lang="en-US" sz="1350" dirty="0" err="1">
                <a:solidFill>
                  <a:srgbClr val="FF0000"/>
                </a:solidFill>
              </a:rPr>
              <a:t>keV</a:t>
            </a:r>
            <a:r>
              <a:rPr lang="en-US" sz="1350" dirty="0">
                <a:solidFill>
                  <a:srgbClr val="FF0000"/>
                </a:solidFill>
              </a:rPr>
              <a:t>)</a:t>
            </a:r>
            <a:endParaRPr lang="en-US" sz="1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>
                <a:sym typeface="Wingdings" panose="05000000000000000000" pitchFamily="2" charset="2"/>
              </a:rPr>
              <a:t>+ new </a:t>
            </a:r>
            <a:r>
              <a:rPr lang="en-US" sz="1800" dirty="0" err="1">
                <a:sym typeface="Wingdings" panose="05000000000000000000" pitchFamily="2" charset="2"/>
              </a:rPr>
              <a:t>undulator</a:t>
            </a:r>
            <a:r>
              <a:rPr lang="en-US" sz="1800" dirty="0">
                <a:sym typeface="Wingdings" panose="05000000000000000000" pitchFamily="2" charset="2"/>
              </a:rPr>
              <a:t> 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350" dirty="0">
                <a:sym typeface="Wingdings" panose="05000000000000000000" pitchFamily="2" charset="2"/>
              </a:rPr>
              <a:t>(CPMU15 instead of U19): </a:t>
            </a:r>
            <a:br>
              <a:rPr lang="en-US" sz="1350" dirty="0">
                <a:sym typeface="Wingdings" panose="05000000000000000000" pitchFamily="2" charset="2"/>
              </a:rPr>
            </a:b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 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140 </a:t>
            </a:r>
            <a:r>
              <a:rPr lang="en-US" sz="1350" dirty="0">
                <a:solidFill>
                  <a:srgbClr val="FF0000"/>
                </a:solidFill>
                <a:sym typeface="Wingdings" panose="05000000000000000000" pitchFamily="2" charset="2"/>
              </a:rPr>
              <a:t>(10 </a:t>
            </a:r>
            <a:r>
              <a:rPr lang="en-US" sz="1350" dirty="0" err="1">
                <a:solidFill>
                  <a:srgbClr val="FF0000"/>
                </a:solidFill>
                <a:sym typeface="Wingdings" panose="05000000000000000000" pitchFamily="2" charset="2"/>
              </a:rPr>
              <a:t>keV</a:t>
            </a:r>
            <a:r>
              <a:rPr lang="en-US" sz="1350" dirty="0">
                <a:solidFill>
                  <a:srgbClr val="FF0000"/>
                </a:solidFill>
                <a:sym typeface="Wingdings" panose="05000000000000000000" pitchFamily="2" charset="2"/>
              </a:rPr>
              <a:t>) ...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870 </a:t>
            </a:r>
            <a:r>
              <a:rPr lang="en-US" sz="1350" dirty="0">
                <a:solidFill>
                  <a:srgbClr val="FF0000"/>
                </a:solidFill>
                <a:sym typeface="Wingdings" panose="05000000000000000000" pitchFamily="2" charset="2"/>
              </a:rPr>
              <a:t>(20 </a:t>
            </a:r>
            <a:r>
              <a:rPr lang="en-US" sz="1350" dirty="0" err="1">
                <a:solidFill>
                  <a:srgbClr val="FF0000"/>
                </a:solidFill>
                <a:sym typeface="Wingdings" panose="05000000000000000000" pitchFamily="2" charset="2"/>
              </a:rPr>
              <a:t>keV</a:t>
            </a:r>
            <a:r>
              <a:rPr lang="en-US" sz="1350" dirty="0">
                <a:solidFill>
                  <a:srgbClr val="FF0000"/>
                </a:solidFill>
                <a:sym typeface="Wingdings" panose="05000000000000000000" pitchFamily="2" charset="2"/>
              </a:rPr>
              <a:t>)</a:t>
            </a:r>
            <a:endParaRPr lang="en-US" sz="18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800" dirty="0">
                <a:sym typeface="Wingdings" panose="05000000000000000000" pitchFamily="2" charset="2"/>
              </a:rPr>
              <a:t>+ upgrade to SCU10:</a:t>
            </a:r>
            <a:br>
              <a:rPr lang="en-US" sz="1800" dirty="0">
                <a:sym typeface="Wingdings" panose="05000000000000000000" pitchFamily="2" charset="2"/>
              </a:rPr>
            </a:br>
            <a:r>
              <a:rPr lang="en-US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× </a:t>
            </a:r>
            <a:r>
              <a:rPr lang="en-US" sz="1800" dirty="0">
                <a:solidFill>
                  <a:srgbClr val="FF0000"/>
                </a:solidFill>
                <a:sym typeface="Wingdings" panose="05000000000000000000" pitchFamily="2" charset="2"/>
              </a:rPr>
              <a:t> &gt;1000  </a:t>
            </a:r>
            <a:r>
              <a:rPr lang="en-US" sz="1350" dirty="0">
                <a:solidFill>
                  <a:srgbClr val="FF0000"/>
                </a:solidFill>
                <a:sym typeface="Wingdings" panose="05000000000000000000" pitchFamily="2" charset="2"/>
              </a:rPr>
              <a:t>above 20 </a:t>
            </a:r>
            <a:r>
              <a:rPr lang="en-US" sz="1350" dirty="0" err="1">
                <a:solidFill>
                  <a:srgbClr val="FF0000"/>
                </a:solidFill>
                <a:sym typeface="Wingdings" panose="05000000000000000000" pitchFamily="2" charset="2"/>
              </a:rPr>
              <a:t>keV</a:t>
            </a:r>
            <a:endParaRPr lang="en-US" sz="1350" dirty="0">
              <a:solidFill>
                <a:srgbClr val="FF000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endParaRPr lang="de-CH" sz="1350" dirty="0"/>
          </a:p>
        </p:txBody>
      </p:sp>
      <p:pic>
        <p:nvPicPr>
          <p:cNvPr id="1026" name="47FDFDCA-DE31-4353-AE20-53D9B14E64FA" descr="3E8CF425-6FC3-4652-B3FD-72EE0C870C90@fritz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181" y="1189919"/>
            <a:ext cx="4615404" cy="2832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40052" y="4138816"/>
            <a:ext cx="2581156" cy="265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25" b="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Calculations and plot by Thomas Schmidt</a:t>
            </a:r>
            <a:endParaRPr kumimoji="0" lang="de-CH" sz="1125" b="0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0109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Chamber design SLS2.0</a:t>
            </a:r>
            <a:endParaRPr lang="de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05" y="560502"/>
            <a:ext cx="8006683" cy="4059557"/>
          </a:xfrm>
        </p:spPr>
      </p:pic>
      <p:sp>
        <p:nvSpPr>
          <p:cNvPr id="5" name="TextBox 4"/>
          <p:cNvSpPr txBox="1"/>
          <p:nvPr/>
        </p:nvSpPr>
        <p:spPr>
          <a:xfrm>
            <a:off x="3347207" y="4620058"/>
            <a:ext cx="404835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000000"/>
                </a:solidFill>
                <a:latin typeface="Calibri"/>
              </a:rPr>
              <a:t>Top Cut View of a SLS2.0 Vacuum Arc (near </a:t>
            </a:r>
            <a:r>
              <a:rPr lang="en-US" sz="1350" dirty="0" err="1">
                <a:solidFill>
                  <a:srgbClr val="000000"/>
                </a:solidFill>
                <a:latin typeface="Calibri"/>
              </a:rPr>
              <a:t>Superbend</a:t>
            </a:r>
            <a:r>
              <a:rPr lang="en-US" sz="1350" dirty="0">
                <a:solidFill>
                  <a:srgbClr val="000000"/>
                </a:solidFill>
                <a:latin typeface="Calibri"/>
              </a:rPr>
              <a:t>)</a:t>
            </a:r>
            <a:endParaRPr lang="de-CH" sz="1350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0549" y="833284"/>
            <a:ext cx="5847735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12 arcs =&gt; 500 Chambers (mainly in copper)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1 mm wall thickness &amp; 18 mm inner diameter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Constrains: Space – Heat Load – Synchrotron Light Extraction - Impedance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de-CH" sz="13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0700227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auto">
          <a:xfrm>
            <a:off x="166112" y="4912010"/>
            <a:ext cx="1874241" cy="23149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461" t="15862" r="9947" b="10592"/>
          <a:stretch/>
        </p:blipFill>
        <p:spPr>
          <a:xfrm>
            <a:off x="171874" y="1126230"/>
            <a:ext cx="8972126" cy="3629722"/>
          </a:xfrm>
          <a:prstGeom prst="rect">
            <a:avLst/>
          </a:prstGeom>
        </p:spPr>
      </p:pic>
      <p:pic>
        <p:nvPicPr>
          <p:cNvPr id="6" name="Content Placeholder 5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7" t="9866" r="10807" b="10826"/>
          <a:stretch/>
        </p:blipFill>
        <p:spPr>
          <a:xfrm>
            <a:off x="1294167" y="4028942"/>
            <a:ext cx="2371544" cy="1040739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904990" y="196403"/>
            <a:ext cx="3072986" cy="381000"/>
          </a:xfrm>
        </p:spPr>
        <p:txBody>
          <a:bodyPr/>
          <a:lstStyle/>
          <a:p>
            <a:r>
              <a:rPr lang="en-US" dirty="0" smtClean="0"/>
              <a:t>Arc Vacuum Chambers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 dirty="0"/>
              <a:t>Page </a:t>
            </a:r>
            <a:fld id="{29C4DAE4-1B94-45AA-8FA4-32A5AE818E89}" type="slidenum">
              <a:rPr lang="de-DE" altLang="de-DE"/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de-DE" alt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5" t="32090" r="41242" b="6472"/>
          <a:stretch/>
        </p:blipFill>
        <p:spPr>
          <a:xfrm>
            <a:off x="342900" y="1827174"/>
            <a:ext cx="1611939" cy="15349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95" t="6677" r="23503" b="12371"/>
          <a:stretch/>
        </p:blipFill>
        <p:spPr>
          <a:xfrm>
            <a:off x="2211379" y="314786"/>
            <a:ext cx="2542478" cy="15430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9" t="9847" r="10975" b="29594"/>
          <a:stretch/>
        </p:blipFill>
        <p:spPr>
          <a:xfrm>
            <a:off x="3871563" y="3272070"/>
            <a:ext cx="3214592" cy="126287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1" t="9942" r="20563" b="-67"/>
          <a:stretch/>
        </p:blipFill>
        <p:spPr>
          <a:xfrm>
            <a:off x="5911095" y="1963260"/>
            <a:ext cx="2350120" cy="139911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6112" y="1053591"/>
            <a:ext cx="1874241" cy="77358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b="1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CSS: Chamber Straight </a:t>
            </a:r>
            <a:r>
              <a:rPr lang="en-US" sz="1050" b="1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Steerers</a:t>
            </a:r>
            <a:endParaRPr lang="en-US" sz="1050" b="1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Octagonal; d=21mm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Stainless Steel, L=130mm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5 um copper coating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0.5 um NEG</a:t>
            </a:r>
            <a:endParaRPr lang="de-CH" sz="10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621661" y="3272070"/>
            <a:ext cx="481571" cy="105488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984340" y="3910920"/>
            <a:ext cx="1874241" cy="77358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b="1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CBN: Chamber Bend Normal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Slit = 3 mm for Extraction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Octagonal; d=18mm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Cu OFE, L=1431mm, </a:t>
            </a:r>
            <a:r>
              <a:rPr lang="en-US" sz="10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Wall</a:t>
            </a:r>
            <a:r>
              <a:rPr lang="en-US" sz="1050" kern="1000" spc="23" baseline="-25000" dirty="0" err="1">
                <a:solidFill>
                  <a:srgbClr val="000000"/>
                </a:solidFill>
                <a:latin typeface="Calibri"/>
                <a:cs typeface="Franklin Gothic Book"/>
              </a:rPr>
              <a:t>min</a:t>
            </a: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=1mm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0.5 um NEG</a:t>
            </a:r>
            <a:endParaRPr lang="de-CH" sz="10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86031" y="1613138"/>
            <a:ext cx="1874241" cy="77358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b="1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CBI: Chamber Bend IN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Slit = 10 mm for Extraction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Octagonal; d=18mm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Cu OFE, L=991mm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0.5 um NEG</a:t>
            </a:r>
            <a:endParaRPr lang="de-CH" sz="10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2104963" y="1776173"/>
            <a:ext cx="347142" cy="15859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 flipV="1">
            <a:off x="4376293" y="2594634"/>
            <a:ext cx="128279" cy="76745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 flipV="1">
            <a:off x="4519336" y="2146553"/>
            <a:ext cx="804248" cy="12155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974483" y="2885279"/>
            <a:ext cx="1874241" cy="77358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50" b="1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CRM: Chamber Reverse Middle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No Slit 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Octagonal; d=21/18mm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Cu OFE, L=563mm, </a:t>
            </a:r>
            <a:r>
              <a:rPr lang="en-US" sz="10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Wall</a:t>
            </a:r>
            <a:r>
              <a:rPr lang="en-US" sz="1050" kern="1000" spc="23" baseline="-25000" dirty="0" err="1">
                <a:solidFill>
                  <a:srgbClr val="000000"/>
                </a:solidFill>
                <a:latin typeface="Calibri"/>
                <a:cs typeface="Franklin Gothic Book"/>
              </a:rPr>
              <a:t>min</a:t>
            </a: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=1mm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0.5 um NEG</a:t>
            </a:r>
            <a:endParaRPr lang="de-CH" sz="10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 flipV="1">
            <a:off x="5762694" y="2042599"/>
            <a:ext cx="552587" cy="56826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flipV="1">
            <a:off x="6335016" y="1776173"/>
            <a:ext cx="390827" cy="81846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2278534" y="4602752"/>
            <a:ext cx="1874241" cy="77358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825" b="1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CSU: Chamber Straight Upstream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825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Octagonal; d=18mm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825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Cu OFE, </a:t>
            </a:r>
            <a:r>
              <a:rPr lang="en-US" sz="825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Wall</a:t>
            </a:r>
            <a:r>
              <a:rPr lang="en-US" sz="825" kern="1000" spc="23" baseline="-25000" dirty="0" err="1">
                <a:solidFill>
                  <a:srgbClr val="000000"/>
                </a:solidFill>
                <a:latin typeface="Calibri"/>
                <a:cs typeface="Franklin Gothic Book"/>
              </a:rPr>
              <a:t>min</a:t>
            </a:r>
            <a:r>
              <a:rPr lang="en-US" sz="825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=1mm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825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0.5 um NEG</a:t>
            </a:r>
            <a:endParaRPr lang="de-CH" sz="825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26678" y="508052"/>
            <a:ext cx="1885155" cy="59068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No bellows; 2 End Gate Valves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Flat gaskets (</a:t>
            </a:r>
            <a:r>
              <a:rPr lang="en-US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Vatseal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)</a:t>
            </a:r>
          </a:p>
          <a:p>
            <a:pPr marL="214313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7 Ion Getter Pump &amp; 7 NEG </a:t>
            </a:r>
            <a:r>
              <a:rPr lang="en-US" sz="1350" kern="1000" spc="23" dirty="0" err="1">
                <a:solidFill>
                  <a:srgbClr val="000000"/>
                </a:solidFill>
                <a:latin typeface="Calibri"/>
                <a:cs typeface="Franklin Gothic Book"/>
              </a:rPr>
              <a:t>Capacitorr</a:t>
            </a:r>
            <a:endParaRPr lang="de-CH" sz="13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80087723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91580" y="735546"/>
            <a:ext cx="8101000" cy="3509963"/>
          </a:xfrm>
        </p:spPr>
        <p:txBody>
          <a:bodyPr/>
          <a:lstStyle/>
          <a:p>
            <a:pPr marL="0" indent="0" defTabSz="1077913">
              <a:buNone/>
            </a:pPr>
            <a:r>
              <a:rPr lang="de-CH" sz="1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Ziele: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Massiv höhere </a:t>
            </a:r>
            <a:r>
              <a:rPr lang="de-CH" sz="16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Strahlbrillianz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/ Photonenflussdichte</a:t>
            </a:r>
          </a:p>
          <a:p>
            <a:pPr marL="0" indent="0" defTabSz="1077913">
              <a:buNone/>
            </a:pPr>
            <a:r>
              <a:rPr lang="de-CH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		 bessere räumliche Auflösung</a:t>
            </a:r>
          </a:p>
          <a:p>
            <a:pPr marL="0" indent="0" defTabSz="1077913">
              <a:buNone/>
            </a:pPr>
            <a:r>
              <a:rPr lang="de-CH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		 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wesentlich höhere Kohärenz der Röntgenstrahlung</a:t>
            </a:r>
          </a:p>
          <a:p>
            <a:pPr marL="0" indent="0" defTabSz="1077913">
              <a:buNone/>
            </a:pP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		 schnellere Experimentdurchführung</a:t>
            </a:r>
          </a:p>
          <a:p>
            <a:pPr marL="0" indent="0" defTabSz="1077913">
              <a:buNone/>
            </a:pPr>
            <a:endParaRPr lang="de-CH" sz="16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1077913">
              <a:buNone/>
            </a:pP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Erweiterung Photonen-Energiebereich zu kürzeren Wellenlängen</a:t>
            </a:r>
          </a:p>
          <a:p>
            <a:pPr marL="0" indent="0" defTabSz="1077913">
              <a:buNone/>
            </a:pPr>
            <a:r>
              <a:rPr lang="de-CH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		 bessere 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Durchdringung, bzw. dickere Proben möglich</a:t>
            </a:r>
            <a:endParaRPr lang="de-CH" sz="16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1077913">
              <a:buNone/>
            </a:pPr>
            <a:r>
              <a:rPr lang="de-CH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de-CH" sz="16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1077913">
              <a:buNone/>
            </a:pPr>
            <a:r>
              <a:rPr lang="de-CH" sz="1600" b="1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Methoden:	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Neues Synchrotron im existierenden Tunnel mit «MBA» Magnetanordnung </a:t>
            </a:r>
          </a:p>
          <a:p>
            <a:pPr marL="0" indent="0" defTabSz="1077913">
              <a:buNone/>
            </a:pPr>
            <a:r>
              <a:rPr lang="de-CH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Erhöhung der Strahlenergie 2.4 </a:t>
            </a:r>
            <a:r>
              <a:rPr lang="de-CH" sz="16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2.7 </a:t>
            </a:r>
            <a:r>
              <a:rPr lang="de-CH" sz="16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GeV</a:t>
            </a:r>
            <a:endParaRPr lang="de-CH" sz="16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1077913">
              <a:buNone/>
            </a:pPr>
            <a:r>
              <a:rPr lang="de-CH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Neue </a:t>
            </a:r>
            <a:r>
              <a:rPr lang="de-CH" sz="16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Undulatormagnete</a:t>
            </a:r>
            <a:endParaRPr lang="de-CH" sz="16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defTabSz="1077913">
              <a:buNone/>
            </a:pPr>
            <a:r>
              <a:rPr lang="de-CH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Drei supraleitende «</a:t>
            </a:r>
            <a:r>
              <a:rPr lang="de-CH" sz="1600" dirty="0" err="1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Superbend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 Magnete mit bis zu 5.5 Tesla Ablenkfeld</a:t>
            </a:r>
          </a:p>
          <a:p>
            <a:pPr marL="0" indent="0" defTabSz="1077913">
              <a:buNone/>
            </a:pPr>
            <a:r>
              <a:rPr lang="de-CH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Neue oder neukonfigurierte bzw. verbesserte Strahllinien </a:t>
            </a:r>
          </a:p>
          <a:p>
            <a:pPr marL="0" indent="0" defTabSz="1077913">
              <a:buNone/>
            </a:pPr>
            <a:r>
              <a:rPr lang="de-CH" sz="16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de-CH" sz="1600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Neue Konzepte zur Datenerfassung und Verarbeitung</a:t>
            </a:r>
          </a:p>
          <a:p>
            <a:pPr marL="0" indent="0">
              <a:buNone/>
            </a:pPr>
            <a:endParaRPr lang="de-CH" sz="16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de-CH" sz="1600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SLS 2.0, Ziele und Methoden</a:t>
            </a:r>
            <a:endParaRPr lang="de-DE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37949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CBN Prototype Production at PSI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7" y="4995862"/>
            <a:ext cx="576263" cy="147638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/>
              <a:t>Page </a:t>
            </a:r>
            <a:fld id="{29C4DAE4-1B94-45AA-8FA4-32A5AE818E89}" type="slidenum">
              <a:rPr lang="de-DE" altLang="de-DE"/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de-DE" alt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792" y="2388845"/>
            <a:ext cx="2136818" cy="163624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768208" y="1303895"/>
            <a:ext cx="2729620" cy="482097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1. </a:t>
            </a:r>
            <a:r>
              <a:rPr lang="en-US" sz="1350" b="1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Pre-machining</a:t>
            </a:r>
          </a:p>
          <a:p>
            <a:pPr marL="342900" lvl="1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Forged Cu – OFE (CW009A)</a:t>
            </a:r>
          </a:p>
          <a:p>
            <a:pPr marL="342900" lvl="1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Water Cut to approximate shape</a:t>
            </a:r>
            <a:endParaRPr lang="de-CH" sz="13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68207" y="2347598"/>
            <a:ext cx="1936311" cy="8702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2.  </a:t>
            </a:r>
            <a:r>
              <a:rPr lang="en-US" sz="1350" b="1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Copper Machining</a:t>
            </a:r>
          </a:p>
          <a:p>
            <a:pPr marL="342900" lvl="1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Rough milling 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and 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subsequent </a:t>
            </a:r>
          </a:p>
          <a:p>
            <a:pPr marL="342900" lvl="1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stress free 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annealing</a:t>
            </a:r>
          </a:p>
          <a:p>
            <a:pPr marL="342900" lvl="1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Fine milling (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Vacuum Holding 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Support)</a:t>
            </a:r>
          </a:p>
          <a:p>
            <a:pPr marL="342900" lvl="1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 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- 1 mm wall thickness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68207" y="3758068"/>
            <a:ext cx="1936311" cy="870264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3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.  </a:t>
            </a:r>
            <a:r>
              <a:rPr lang="en-US" sz="1350" b="1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External procurement:</a:t>
            </a:r>
          </a:p>
          <a:p>
            <a:pPr marL="557213" lvl="1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Stainless steel cube</a:t>
            </a:r>
          </a:p>
          <a:p>
            <a:pPr marL="557213" lvl="1" indent="-214313"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flanges</a:t>
            </a:r>
          </a:p>
        </p:txBody>
      </p:sp>
      <p:sp>
        <p:nvSpPr>
          <p:cNvPr id="13" name="TextBox 7"/>
          <p:cNvSpPr txBox="1"/>
          <p:nvPr/>
        </p:nvSpPr>
        <p:spPr>
          <a:xfrm>
            <a:off x="6755937" y="3850414"/>
            <a:ext cx="2198694" cy="6855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dirty="0">
                <a:solidFill>
                  <a:srgbClr val="000000"/>
                </a:solidFill>
                <a:latin typeface="Calibri"/>
              </a:rPr>
              <a:t>Air-conditioned room and cooling water regulation for stable production conditions</a:t>
            </a:r>
            <a:endParaRPr lang="en-US" sz="13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sp>
        <p:nvSpPr>
          <p:cNvPr id="11" name="Pfeil nach rechts 10"/>
          <p:cNvSpPr/>
          <p:nvPr/>
        </p:nvSpPr>
        <p:spPr bwMode="auto">
          <a:xfrm>
            <a:off x="6256132" y="2642364"/>
            <a:ext cx="249382" cy="541459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>
              <a:spcBef>
                <a:spcPct val="0"/>
              </a:spcBef>
              <a:defRPr/>
            </a:pPr>
            <a:endParaRPr lang="de-CH" sz="1800"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15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214" y="850287"/>
            <a:ext cx="3492902" cy="12654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39942" y="4652963"/>
            <a:ext cx="685800" cy="685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i="1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Courtesy of René Siebert</a:t>
            </a:r>
            <a:endParaRPr lang="de-CH" sz="1350" i="1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89" y="1032241"/>
            <a:ext cx="2135309" cy="119796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5938" y="2224948"/>
            <a:ext cx="1828958" cy="137629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90884" y="4726858"/>
            <a:ext cx="685800" cy="685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To be ready by December 2020</a:t>
            </a:r>
            <a:endParaRPr lang="de-CH" sz="13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3250967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447" y="593979"/>
            <a:ext cx="2533108" cy="434377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solenoid NEG coating setup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7" y="4995862"/>
            <a:ext cx="576263" cy="147638"/>
          </a:xfrm>
        </p:spPr>
        <p:txBody>
          <a:bodyPr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e-DE" altLang="de-DE"/>
              <a:t>Page </a:t>
            </a:r>
            <a:fld id="{29C4DAE4-1B94-45AA-8FA4-32A5AE818E89}" type="slidenum">
              <a:rPr lang="de-DE" altLang="de-DE"/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de-DE" altLang="de-DE"/>
          </a:p>
        </p:txBody>
      </p:sp>
      <p:sp>
        <p:nvSpPr>
          <p:cNvPr id="10" name="TextBox 9"/>
          <p:cNvSpPr txBox="1"/>
          <p:nvPr/>
        </p:nvSpPr>
        <p:spPr>
          <a:xfrm>
            <a:off x="302411" y="4932021"/>
            <a:ext cx="2296121" cy="27532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Coating Setup under commissioning</a:t>
            </a:r>
            <a:endParaRPr lang="de-CH" sz="10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38886" y="775031"/>
            <a:ext cx="3665701" cy="3521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6858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October 2020: 1</a:t>
            </a:r>
            <a:r>
              <a:rPr lang="en-US" sz="1350" kern="1000" spc="23" baseline="30000" dirty="0">
                <a:solidFill>
                  <a:srgbClr val="000000"/>
                </a:solidFill>
                <a:latin typeface="Calibri"/>
                <a:cs typeface="Franklin Gothic Book"/>
              </a:rPr>
              <a:t>st</a:t>
            </a:r>
            <a:r>
              <a:rPr lang="en-US" sz="1350" kern="1000" spc="23" dirty="0">
                <a:solidFill>
                  <a:srgbClr val="000000"/>
                </a:solidFill>
                <a:latin typeface="Calibri"/>
                <a:cs typeface="Franklin Gothic Book"/>
              </a:rPr>
              <a:t> NEG coating over 1.5 m length </a:t>
            </a:r>
            <a:endParaRPr lang="de-CH" sz="1350" kern="1000" spc="23" dirty="0">
              <a:solidFill>
                <a:srgbClr val="000000"/>
              </a:solidFill>
              <a:latin typeface="Calibri"/>
              <a:cs typeface="Franklin Gothic Book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153" y="2547276"/>
            <a:ext cx="3448510" cy="24485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158435" y="-624335"/>
            <a:ext cx="1400000" cy="4639096"/>
          </a:xfrm>
          <a:prstGeom prst="rect">
            <a:avLst/>
          </a:prstGeom>
        </p:spPr>
      </p:pic>
      <p:pic>
        <p:nvPicPr>
          <p:cNvPr id="15" name="Picture 14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705" y="2831754"/>
            <a:ext cx="1870277" cy="140270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3837" y="4353782"/>
            <a:ext cx="1854145" cy="520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1247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SLS2.0 </a:t>
            </a:r>
            <a:r>
              <a:rPr lang="de-CH" dirty="0" err="1" smtClean="0"/>
              <a:t>work</a:t>
            </a:r>
            <a:r>
              <a:rPr lang="de-CH" dirty="0" smtClean="0"/>
              <a:t> </a:t>
            </a:r>
            <a:r>
              <a:rPr lang="de-CH" dirty="0" err="1" smtClean="0"/>
              <a:t>done</a:t>
            </a:r>
            <a:r>
              <a:rPr lang="de-CH" dirty="0" smtClean="0"/>
              <a:t> so </a:t>
            </a:r>
            <a:r>
              <a:rPr lang="de-CH" dirty="0" err="1" smtClean="0"/>
              <a:t>far</a:t>
            </a:r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616" t="-147" r="15047" b="17064"/>
          <a:stretch/>
        </p:blipFill>
        <p:spPr>
          <a:xfrm>
            <a:off x="0" y="0"/>
            <a:ext cx="9144508" cy="51280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r="2089"/>
          <a:stretch/>
        </p:blipFill>
        <p:spPr>
          <a:xfrm>
            <a:off x="3040390" y="2435101"/>
            <a:ext cx="1017147" cy="7706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51990" r="3879"/>
          <a:stretch/>
        </p:blipFill>
        <p:spPr>
          <a:xfrm>
            <a:off x="5810410" y="2216505"/>
            <a:ext cx="979327" cy="7364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r="53504"/>
          <a:stretch/>
        </p:blipFill>
        <p:spPr>
          <a:xfrm>
            <a:off x="4359368" y="2504583"/>
            <a:ext cx="1031810" cy="7364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912" t="7158" r="67585"/>
          <a:stretch/>
        </p:blipFill>
        <p:spPr>
          <a:xfrm>
            <a:off x="3322442" y="3335529"/>
            <a:ext cx="1036926" cy="747138"/>
          </a:xfrm>
          <a:prstGeom prst="rect">
            <a:avLst/>
          </a:prstGeom>
          <a:ln w="57150">
            <a:noFill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35607" t="6325" r="35586"/>
          <a:stretch/>
        </p:blipFill>
        <p:spPr>
          <a:xfrm>
            <a:off x="5152448" y="361723"/>
            <a:ext cx="979272" cy="753842"/>
          </a:xfrm>
          <a:prstGeom prst="rect">
            <a:avLst/>
          </a:prstGeom>
          <a:ln w="57150">
            <a:noFill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68060" t="3681" r="1437"/>
          <a:stretch/>
        </p:blipFill>
        <p:spPr>
          <a:xfrm>
            <a:off x="4115522" y="1544961"/>
            <a:ext cx="1036926" cy="7751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300" t="11311" r="69497" b="1939"/>
          <a:stretch/>
        </p:blipFill>
        <p:spPr>
          <a:xfrm>
            <a:off x="2496701" y="4364981"/>
            <a:ext cx="992734" cy="7488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67586" t="10534" r="3606" b="2716"/>
          <a:stretch/>
        </p:blipFill>
        <p:spPr>
          <a:xfrm>
            <a:off x="5232323" y="1402461"/>
            <a:ext cx="979306" cy="74888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51909" t="3580" r="3371" b="3360"/>
          <a:stretch/>
        </p:blipFill>
        <p:spPr>
          <a:xfrm>
            <a:off x="5053016" y="3557387"/>
            <a:ext cx="979311" cy="74889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t="8929" r="53622" b="5171"/>
          <a:stretch/>
        </p:blipFill>
        <p:spPr>
          <a:xfrm>
            <a:off x="2511680" y="1460074"/>
            <a:ext cx="1015619" cy="69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4666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SLS2.0 </a:t>
            </a:r>
            <a:r>
              <a:rPr lang="de-CH" dirty="0" err="1" smtClean="0"/>
              <a:t>work</a:t>
            </a:r>
            <a:r>
              <a:rPr lang="de-CH" dirty="0" smtClean="0"/>
              <a:t> </a:t>
            </a:r>
            <a:r>
              <a:rPr lang="de-CH" dirty="0" err="1" smtClean="0"/>
              <a:t>done</a:t>
            </a:r>
            <a:r>
              <a:rPr lang="de-CH" dirty="0" smtClean="0"/>
              <a:t> so </a:t>
            </a:r>
            <a:r>
              <a:rPr lang="de-CH" dirty="0" err="1" smtClean="0"/>
              <a:t>far</a:t>
            </a:r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616" t="-147" r="15047" b="17064"/>
          <a:stretch/>
        </p:blipFill>
        <p:spPr>
          <a:xfrm>
            <a:off x="0" y="0"/>
            <a:ext cx="9144508" cy="51280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r="2089"/>
          <a:stretch/>
        </p:blipFill>
        <p:spPr>
          <a:xfrm>
            <a:off x="3040390" y="2435101"/>
            <a:ext cx="1017147" cy="7706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51990" r="3879"/>
          <a:stretch/>
        </p:blipFill>
        <p:spPr>
          <a:xfrm>
            <a:off x="5810410" y="2216505"/>
            <a:ext cx="979327" cy="7364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r="53504"/>
          <a:stretch/>
        </p:blipFill>
        <p:spPr>
          <a:xfrm>
            <a:off x="4359368" y="2504583"/>
            <a:ext cx="1031810" cy="736461"/>
          </a:xfrm>
          <a:prstGeom prst="rect">
            <a:avLst/>
          </a:prstGeom>
          <a:ln w="57150">
            <a:solidFill>
              <a:srgbClr val="FDCA00"/>
            </a:solidFill>
            <a:prstDash val="dash"/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912" t="7158" r="67585"/>
          <a:stretch/>
        </p:blipFill>
        <p:spPr>
          <a:xfrm>
            <a:off x="3322442" y="3335529"/>
            <a:ext cx="1036926" cy="747138"/>
          </a:xfrm>
          <a:prstGeom prst="rect">
            <a:avLst/>
          </a:prstGeom>
          <a:ln w="57150">
            <a:solidFill>
              <a:srgbClr val="FDCA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35607" t="6325" r="35586"/>
          <a:stretch/>
        </p:blipFill>
        <p:spPr>
          <a:xfrm>
            <a:off x="5152448" y="361723"/>
            <a:ext cx="979272" cy="753842"/>
          </a:xfrm>
          <a:prstGeom prst="rect">
            <a:avLst/>
          </a:prstGeom>
          <a:ln w="57150">
            <a:solidFill>
              <a:srgbClr val="FFC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68060" t="3681" r="1437"/>
          <a:stretch/>
        </p:blipFill>
        <p:spPr>
          <a:xfrm>
            <a:off x="4115522" y="1544961"/>
            <a:ext cx="1036926" cy="7751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1300" t="11311" r="69497" b="1939"/>
          <a:stretch/>
        </p:blipFill>
        <p:spPr>
          <a:xfrm>
            <a:off x="2496701" y="4364981"/>
            <a:ext cx="992734" cy="7488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67586" t="10534" r="3606" b="2716"/>
          <a:stretch/>
        </p:blipFill>
        <p:spPr>
          <a:xfrm>
            <a:off x="5232323" y="1402461"/>
            <a:ext cx="979306" cy="74888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l="51909" t="3580" r="3371" b="3360"/>
          <a:stretch/>
        </p:blipFill>
        <p:spPr>
          <a:xfrm>
            <a:off x="5053016" y="3557387"/>
            <a:ext cx="979311" cy="74889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 t="8929" r="53622" b="5171"/>
          <a:stretch/>
        </p:blipFill>
        <p:spPr>
          <a:xfrm>
            <a:off x="2511680" y="1460074"/>
            <a:ext cx="1015619" cy="691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98548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Schedule </a:t>
            </a:r>
            <a:r>
              <a:rPr lang="de-CH" dirty="0" err="1" smtClean="0"/>
              <a:t>concept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258051" y="5363888"/>
            <a:ext cx="575742" cy="147638"/>
          </a:xfrm>
        </p:spPr>
        <p:txBody>
          <a:bodyPr/>
          <a:lstStyle/>
          <a:p>
            <a:pPr algn="r" defTabSz="342900" eaLnBrk="1" fontAlgn="auto" hangingPunct="1">
              <a:spcAft>
                <a:spcPts val="0"/>
              </a:spcAft>
              <a:defRPr/>
            </a:pPr>
            <a:r>
              <a:rPr lang="de-DE">
                <a:solidFill>
                  <a:srgbClr val="000000"/>
                </a:solidFill>
                <a:latin typeface="Georgia" panose="02040502050405020303"/>
                <a:ea typeface="+mn-ea"/>
                <a:cs typeface="+mn-cs"/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Georgia" panose="02040502050405020303"/>
                <a:ea typeface="+mn-ea"/>
                <a:cs typeface="+mn-cs"/>
              </a:rPr>
              <a:pPr algn="r" defTabSz="342900" eaLnBrk="1" fontAlgn="auto" hangingPunct="1">
                <a:spcAft>
                  <a:spcPts val="0"/>
                </a:spcAft>
                <a:defRPr/>
              </a:pPr>
              <a:t>24</a:t>
            </a:fld>
            <a:endParaRPr lang="de-DE" dirty="0">
              <a:solidFill>
                <a:srgbClr val="000000"/>
              </a:solidFill>
              <a:latin typeface="Georgia" panose="02040502050405020303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815" t="4581" r="19508" b="25050"/>
          <a:stretch/>
        </p:blipFill>
        <p:spPr>
          <a:xfrm>
            <a:off x="144415" y="1684020"/>
            <a:ext cx="8999585" cy="2511512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799271" y="1130676"/>
            <a:ext cx="673554" cy="623237"/>
            <a:chOff x="6330042" y="1025031"/>
            <a:chExt cx="898072" cy="830983"/>
          </a:xfrm>
        </p:grpSpPr>
        <p:sp>
          <p:nvSpPr>
            <p:cNvPr id="6" name="Down Arrow 5"/>
            <p:cNvSpPr/>
            <p:nvPr/>
          </p:nvSpPr>
          <p:spPr bwMode="auto">
            <a:xfrm>
              <a:off x="6689271" y="1377042"/>
              <a:ext cx="179614" cy="478972"/>
            </a:xfrm>
            <a:prstGeom prst="downArrow">
              <a:avLst>
                <a:gd name="adj1" fmla="val 50000"/>
                <a:gd name="adj2" fmla="val 92424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6330042" y="1025031"/>
              <a:ext cx="898072" cy="63532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>
                <a:spcBef>
                  <a:spcPct val="0"/>
                </a:spcBef>
              </a:pP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Tunnel</a:t>
              </a:r>
            </a:p>
            <a:p>
              <a:pPr algn="ctr" defTabSz="685800">
                <a:spcBef>
                  <a:spcPct val="0"/>
                </a:spcBef>
              </a:pPr>
              <a:r>
                <a:rPr lang="de-CH" sz="1050" dirty="0" err="1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Closure</a:t>
              </a:r>
              <a:endParaRPr lang="en-US" sz="1050" dirty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308109" y="1151037"/>
            <a:ext cx="749142" cy="609000"/>
            <a:chOff x="6279650" y="1110127"/>
            <a:chExt cx="998856" cy="745887"/>
          </a:xfrm>
        </p:grpSpPr>
        <p:sp>
          <p:nvSpPr>
            <p:cNvPr id="11" name="Down Arrow 10"/>
            <p:cNvSpPr/>
            <p:nvPr/>
          </p:nvSpPr>
          <p:spPr bwMode="auto">
            <a:xfrm>
              <a:off x="6689271" y="1377042"/>
              <a:ext cx="179614" cy="478972"/>
            </a:xfrm>
            <a:prstGeom prst="downArrow">
              <a:avLst>
                <a:gd name="adj1" fmla="val 50000"/>
                <a:gd name="adj2" fmla="val 92424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6279650" y="1110127"/>
              <a:ext cx="998856" cy="55866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>
                <a:spcBef>
                  <a:spcPct val="0"/>
                </a:spcBef>
              </a:pP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Start </a:t>
              </a:r>
              <a:b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Dark-Time</a:t>
              </a:r>
              <a:endParaRPr lang="en-US" sz="1050" dirty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149282" y="586410"/>
            <a:ext cx="953248" cy="1167503"/>
            <a:chOff x="6143579" y="889455"/>
            <a:chExt cx="1270997" cy="1556671"/>
          </a:xfrm>
        </p:grpSpPr>
        <p:sp>
          <p:nvSpPr>
            <p:cNvPr id="14" name="Down Arrow 13"/>
            <p:cNvSpPr/>
            <p:nvPr/>
          </p:nvSpPr>
          <p:spPr bwMode="auto">
            <a:xfrm>
              <a:off x="6689271" y="1377042"/>
              <a:ext cx="179614" cy="1069084"/>
            </a:xfrm>
            <a:prstGeom prst="downArrow">
              <a:avLst>
                <a:gd name="adj1" fmla="val 50000"/>
                <a:gd name="adj2" fmla="val 92424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6143579" y="889455"/>
              <a:ext cx="1270997" cy="63532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>
                <a:spcBef>
                  <a:spcPct val="0"/>
                </a:spcBef>
              </a:pP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Start </a:t>
              </a:r>
              <a:b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Gr. 1 </a:t>
              </a:r>
              <a:r>
                <a:rPr lang="de-CH" sz="1050" dirty="0" err="1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Beamline</a:t>
              </a: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 </a:t>
              </a:r>
              <a:r>
                <a:rPr lang="de-CH" sz="1050" dirty="0" err="1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commissioning</a:t>
              </a:r>
              <a:endParaRPr lang="en-US" sz="1050" dirty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942274" y="1138838"/>
            <a:ext cx="673554" cy="623237"/>
            <a:chOff x="6330042" y="1025031"/>
            <a:chExt cx="898072" cy="830983"/>
          </a:xfrm>
        </p:grpSpPr>
        <p:sp>
          <p:nvSpPr>
            <p:cNvPr id="20" name="Down Arrow 19"/>
            <p:cNvSpPr/>
            <p:nvPr/>
          </p:nvSpPr>
          <p:spPr bwMode="auto">
            <a:xfrm>
              <a:off x="6689271" y="1377042"/>
              <a:ext cx="179614" cy="478972"/>
            </a:xfrm>
            <a:prstGeom prst="downArrow">
              <a:avLst>
                <a:gd name="adj1" fmla="val 50000"/>
                <a:gd name="adj2" fmla="val 92424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1" name="Rounded Rectangle 20"/>
            <p:cNvSpPr/>
            <p:nvPr/>
          </p:nvSpPr>
          <p:spPr bwMode="auto">
            <a:xfrm>
              <a:off x="6330042" y="1025031"/>
              <a:ext cx="898072" cy="63532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>
                <a:spcBef>
                  <a:spcPct val="0"/>
                </a:spcBef>
              </a:pP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Start </a:t>
              </a:r>
              <a:b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Gr. 1 </a:t>
              </a:r>
              <a:r>
                <a:rPr lang="de-CH" sz="1050" dirty="0" err="1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user</a:t>
              </a: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 </a:t>
              </a:r>
              <a:r>
                <a:rPr lang="de-CH" sz="1050" dirty="0" err="1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operation</a:t>
              </a:r>
              <a:endParaRPr lang="en-US" sz="1050" dirty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122019" y="584027"/>
            <a:ext cx="953248" cy="1167503"/>
            <a:chOff x="6143579" y="889455"/>
            <a:chExt cx="1270997" cy="1556671"/>
          </a:xfrm>
        </p:grpSpPr>
        <p:sp>
          <p:nvSpPr>
            <p:cNvPr id="24" name="Down Arrow 23"/>
            <p:cNvSpPr/>
            <p:nvPr/>
          </p:nvSpPr>
          <p:spPr bwMode="auto">
            <a:xfrm>
              <a:off x="6689271" y="1377042"/>
              <a:ext cx="179614" cy="1069084"/>
            </a:xfrm>
            <a:prstGeom prst="downArrow">
              <a:avLst>
                <a:gd name="adj1" fmla="val 50000"/>
                <a:gd name="adj2" fmla="val 92424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5" name="Rounded Rectangle 24"/>
            <p:cNvSpPr/>
            <p:nvPr/>
          </p:nvSpPr>
          <p:spPr bwMode="auto">
            <a:xfrm>
              <a:off x="6143579" y="889455"/>
              <a:ext cx="1270997" cy="63532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>
                <a:spcBef>
                  <a:spcPct val="0"/>
                </a:spcBef>
              </a:pP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Start </a:t>
              </a:r>
              <a:b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Gr. 2 </a:t>
              </a:r>
              <a:r>
                <a:rPr lang="de-CH" sz="1050" dirty="0" err="1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Beamline</a:t>
              </a: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 </a:t>
              </a:r>
              <a:r>
                <a:rPr lang="de-CH" sz="1050" dirty="0" err="1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commissioning</a:t>
              </a:r>
              <a:endParaRPr lang="en-US" sz="1050" dirty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7915011" y="1136455"/>
            <a:ext cx="673554" cy="623237"/>
            <a:chOff x="6330042" y="1025031"/>
            <a:chExt cx="898072" cy="830983"/>
          </a:xfrm>
        </p:grpSpPr>
        <p:sp>
          <p:nvSpPr>
            <p:cNvPr id="27" name="Down Arrow 26"/>
            <p:cNvSpPr/>
            <p:nvPr/>
          </p:nvSpPr>
          <p:spPr bwMode="auto">
            <a:xfrm>
              <a:off x="6689271" y="1377042"/>
              <a:ext cx="179614" cy="478972"/>
            </a:xfrm>
            <a:prstGeom prst="downArrow">
              <a:avLst>
                <a:gd name="adj1" fmla="val 50000"/>
                <a:gd name="adj2" fmla="val 92424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28" name="Rounded Rectangle 27"/>
            <p:cNvSpPr/>
            <p:nvPr/>
          </p:nvSpPr>
          <p:spPr bwMode="auto">
            <a:xfrm>
              <a:off x="6330042" y="1025031"/>
              <a:ext cx="898072" cy="635328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>
                <a:spcBef>
                  <a:spcPct val="0"/>
                </a:spcBef>
              </a:pP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Start </a:t>
              </a:r>
              <a:b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Gr. 2 </a:t>
              </a:r>
              <a:r>
                <a:rPr lang="de-CH" sz="1050" dirty="0" err="1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user</a:t>
              </a: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 </a:t>
              </a:r>
              <a:r>
                <a:rPr lang="de-CH" sz="1050" dirty="0" err="1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operation</a:t>
              </a:r>
              <a:endParaRPr lang="en-US" sz="1050" dirty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844588" y="1130676"/>
            <a:ext cx="749142" cy="609000"/>
            <a:chOff x="6279650" y="1110127"/>
            <a:chExt cx="998856" cy="745887"/>
          </a:xfrm>
        </p:grpSpPr>
        <p:sp>
          <p:nvSpPr>
            <p:cNvPr id="30" name="Down Arrow 29"/>
            <p:cNvSpPr/>
            <p:nvPr/>
          </p:nvSpPr>
          <p:spPr bwMode="auto">
            <a:xfrm>
              <a:off x="6689271" y="1377042"/>
              <a:ext cx="179614" cy="478972"/>
            </a:xfrm>
            <a:prstGeom prst="downArrow">
              <a:avLst>
                <a:gd name="adj1" fmla="val 50000"/>
                <a:gd name="adj2" fmla="val 92424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>
                <a:spcBef>
                  <a:spcPct val="0"/>
                </a:spcBef>
              </a:pPr>
              <a:endParaRPr lang="en-US" sz="1800">
                <a:solidFill>
                  <a:srgbClr val="000000"/>
                </a:solidFill>
                <a:latin typeface="Times" charset="0"/>
                <a:ea typeface="+mn-ea"/>
                <a:cs typeface="+mn-cs"/>
              </a:endParaRPr>
            </a:p>
          </p:txBody>
        </p:sp>
        <p:sp>
          <p:nvSpPr>
            <p:cNvPr id="31" name="Rounded Rectangle 30"/>
            <p:cNvSpPr/>
            <p:nvPr/>
          </p:nvSpPr>
          <p:spPr bwMode="auto">
            <a:xfrm>
              <a:off x="6279650" y="1110127"/>
              <a:ext cx="998856" cy="558662"/>
            </a:xfrm>
            <a:prstGeom prst="roundRect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ctr" anchorCtr="0" compatLnSpc="1">
              <a:prstTxWarp prst="textNoShape">
                <a:avLst/>
              </a:prstTxWarp>
            </a:bodyPr>
            <a:lstStyle/>
            <a:p>
              <a:pPr algn="ctr" defTabSz="685800">
                <a:spcBef>
                  <a:spcPct val="0"/>
                </a:spcBef>
              </a:pP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Point </a:t>
              </a:r>
              <a:r>
                <a:rPr lang="de-CH" sz="1050" dirty="0" err="1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of</a:t>
              </a: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 </a:t>
              </a:r>
              <a:b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</a:br>
              <a:r>
                <a:rPr lang="de-CH" sz="1050" dirty="0" err="1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no</a:t>
              </a:r>
              <a:r>
                <a:rPr lang="de-CH" sz="1050" dirty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 </a:t>
              </a:r>
              <a:r>
                <a:rPr lang="de-CH" sz="1050" dirty="0" err="1" smtClean="0">
                  <a:solidFill>
                    <a:srgbClr val="000000"/>
                  </a:solidFill>
                  <a:latin typeface="Arial Narrow" panose="020B0606020202030204" pitchFamily="34" charset="0"/>
                  <a:ea typeface="+mn-ea"/>
                  <a:cs typeface="Calibri" panose="020F0502020204030204" pitchFamily="34" charset="0"/>
                </a:rPr>
                <a:t>return</a:t>
              </a:r>
              <a:endParaRPr lang="en-US" sz="1050" dirty="0">
                <a:solidFill>
                  <a:srgbClr val="000000"/>
                </a:solidFill>
                <a:latin typeface="Arial Narrow" panose="020B0606020202030204" pitchFamily="34" charset="0"/>
                <a:ea typeface="+mn-ea"/>
                <a:cs typeface="Calibri" panose="020F050202020403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02804" y="5076778"/>
            <a:ext cx="685800" cy="29799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endParaRPr lang="en-US" sz="1050" kern="1000" spc="23" dirty="0" err="1">
              <a:solidFill>
                <a:srgbClr val="000000"/>
              </a:solidFill>
              <a:latin typeface="Arial Narrow" panose="020B0606020202030204" pitchFamily="34" charset="0"/>
              <a:ea typeface="+mn-ea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06600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7212" y="305941"/>
            <a:ext cx="6708025" cy="381375"/>
          </a:xfrm>
        </p:spPr>
        <p:txBody>
          <a:bodyPr/>
          <a:lstStyle/>
          <a:p>
            <a:r>
              <a:rPr lang="en-US" sz="2100" spc="23" dirty="0">
                <a:latin typeface="Calibri" panose="020F0502020204030204" pitchFamily="34" charset="0"/>
                <a:cs typeface="Calibri" panose="020F0502020204030204" pitchFamily="34" charset="0"/>
              </a:rPr>
              <a:t>Reasoning for two group schedule concept</a:t>
            </a:r>
            <a:br>
              <a:rPr lang="en-US" sz="2100" spc="23" dirty="0"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342900" eaLnBrk="1" fontAlgn="auto" hangingPunct="1">
              <a:spcAft>
                <a:spcPts val="0"/>
              </a:spcAft>
              <a:defRPr/>
            </a:pPr>
            <a:r>
              <a:rPr lang="de-DE">
                <a:solidFill>
                  <a:srgbClr val="000000"/>
                </a:solidFill>
                <a:latin typeface="Georgia" panose="02040502050405020303"/>
                <a:ea typeface="+mn-ea"/>
                <a:cs typeface="+mn-cs"/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Georgia" panose="02040502050405020303"/>
                <a:ea typeface="+mn-ea"/>
                <a:cs typeface="+mn-cs"/>
              </a:rPr>
              <a:pPr algn="r" defTabSz="342900" eaLnBrk="1" fontAlgn="auto" hangingPunct="1">
                <a:spcAft>
                  <a:spcPts val="0"/>
                </a:spcAft>
                <a:defRPr/>
              </a:pPr>
              <a:t>25</a:t>
            </a:fld>
            <a:endParaRPr lang="de-DE" dirty="0">
              <a:solidFill>
                <a:srgbClr val="000000"/>
              </a:solidFill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0100" y="1020536"/>
            <a:ext cx="6807633" cy="3864648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marL="557213" lvl="1" indent="-214313"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Clr>
                <a:srgbClr val="002060"/>
              </a:buClr>
              <a:buSzPct val="120000"/>
              <a:buFont typeface="Calibri" panose="020F0502020204030204" pitchFamily="34" charset="0"/>
              <a:buChar char="+"/>
            </a:pPr>
            <a:r>
              <a:rPr lang="en-US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Superbends</a:t>
            </a: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are the magnets with the highest risk to arrive late </a:t>
            </a:r>
            <a:b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because of novel design &amp; first SC magnets designed by PSI magnet section. </a:t>
            </a:r>
            <a:b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Maybe modifications required after first prototype test anticipated for late 2023.</a:t>
            </a:r>
            <a:b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Two group concept gives the slack to mitigate schedule risks due to the </a:t>
            </a:r>
            <a:r>
              <a:rPr lang="en-US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superbends</a:t>
            </a: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</a:p>
          <a:p>
            <a:pPr marL="557213" lvl="1" indent="-214313"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Clr>
                <a:srgbClr val="002060"/>
              </a:buClr>
              <a:buSzPct val="120000"/>
              <a:buFont typeface="Calibri" panose="020F0502020204030204" pitchFamily="34" charset="0"/>
              <a:buChar char="+"/>
            </a:pP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Beam dynamics commissioning team doesn’t want to mix </a:t>
            </a:r>
            <a:b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very evolved first beam based optics correction  </a:t>
            </a:r>
            <a:b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with specific issues of </a:t>
            </a:r>
            <a:r>
              <a:rPr lang="en-US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superbend</a:t>
            </a: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commissioning.</a:t>
            </a:r>
          </a:p>
          <a:p>
            <a:pPr marL="557213" lvl="1" indent="-214313"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Clr>
                <a:srgbClr val="002060"/>
              </a:buClr>
              <a:buSzPct val="120000"/>
              <a:buFont typeface="Calibri" panose="020F0502020204030204" pitchFamily="34" charset="0"/>
              <a:buChar char="+"/>
            </a:pP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The second 3 month shutdown in 2026 reduces workload in 2024, </a:t>
            </a:r>
            <a:b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thus permitting tunnel closure 15 month after start of dark time</a:t>
            </a:r>
            <a:b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</a:b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and first user experiments 22 month after start of dark time.</a:t>
            </a:r>
          </a:p>
          <a:p>
            <a:pPr marL="557213" lvl="1" indent="-214313"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Clr>
                <a:srgbClr val="002060"/>
              </a:buClr>
              <a:buSzPct val="120000"/>
              <a:buFont typeface="Calibri" panose="020F0502020204030204" pitchFamily="34" charset="0"/>
              <a:buChar char="+"/>
            </a:pP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Resource loading for beamline work more relaxed.</a:t>
            </a:r>
          </a:p>
          <a:p>
            <a:pPr marL="557213" lvl="1" indent="-214313"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Clr>
                <a:srgbClr val="002060"/>
              </a:buClr>
              <a:buSzPct val="120000"/>
              <a:buFont typeface="Calibri" panose="020F0502020204030204" pitchFamily="34" charset="0"/>
              <a:buChar char="+"/>
            </a:pP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More opportunities to beef up beamline budget with SNF </a:t>
            </a:r>
            <a:r>
              <a:rPr lang="en-US" sz="1200" kern="1000" spc="23" dirty="0" err="1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R’Equip</a:t>
            </a:r>
            <a:r>
              <a:rPr lang="en-US" sz="1200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grants.</a:t>
            </a:r>
          </a:p>
          <a:p>
            <a:pPr marL="557213" lvl="1" indent="-214313"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Clr>
                <a:srgbClr val="002060"/>
              </a:buClr>
              <a:buSzPct val="120000"/>
              <a:buFont typeface="Calibri" panose="020F0502020204030204" pitchFamily="34" charset="0"/>
              <a:buChar char="+"/>
            </a:pPr>
            <a:r>
              <a:rPr lang="en-US" sz="1200" b="1" kern="1000" spc="23" dirty="0">
                <a:solidFill>
                  <a:srgbClr val="00206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Installation planning team believes that tunnel closure end 2024 is possible with this scheme.</a:t>
            </a:r>
            <a:endParaRPr lang="en-US" sz="1200" kern="1000" spc="23" dirty="0">
              <a:solidFill>
                <a:srgbClr val="00206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557213" lvl="1" indent="-214313"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Clr>
                <a:srgbClr val="FF0000"/>
              </a:buClr>
              <a:buSzPct val="120000"/>
              <a:buFont typeface="Calibri" panose="020F0502020204030204" pitchFamily="34" charset="0"/>
              <a:buChar char="-"/>
            </a:pPr>
            <a:r>
              <a:rPr lang="en-US" sz="1200" b="1" kern="1000" spc="23" dirty="0">
                <a:solidFill>
                  <a:srgbClr val="FF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Group 2 has a dark period without user operation of  34 month</a:t>
            </a:r>
          </a:p>
          <a:p>
            <a:pPr marL="557213" lvl="1" indent="-214313"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Clr>
                <a:srgbClr val="FF0000"/>
              </a:buClr>
              <a:buSzPct val="120000"/>
              <a:buFont typeface="Calibri" panose="020F0502020204030204" pitchFamily="34" charset="0"/>
              <a:buChar char="-"/>
            </a:pPr>
            <a:endParaRPr lang="en-US" sz="1200" b="1" kern="1000" spc="23" dirty="0">
              <a:solidFill>
                <a:srgbClr val="FF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342900" lvl="1"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  <a:buClr>
                <a:srgbClr val="FF0000"/>
              </a:buClr>
              <a:buSzPct val="120000"/>
            </a:pPr>
            <a:r>
              <a:rPr lang="en-US" sz="1800" b="1" i="1" kern="1000" spc="23" dirty="0">
                <a:solidFill>
                  <a:srgbClr val="00B05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799481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1310" t="11195" r="11407" b="7006"/>
          <a:stretch/>
        </p:blipFill>
        <p:spPr>
          <a:xfrm>
            <a:off x="899592" y="248693"/>
            <a:ext cx="8150089" cy="485231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719572" y="51470"/>
            <a:ext cx="1620180" cy="576064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2372" y="17765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2000" b="1" i="0" u="sng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50000"/>
                  </a:srgbClr>
                </a:solidFill>
                <a:effectLst/>
                <a:uLnTx/>
                <a:uFillTx/>
                <a:latin typeface="Calibri"/>
              </a:rPr>
              <a:t>SLS 2.0 Organigramm</a:t>
            </a:r>
          </a:p>
        </p:txBody>
      </p:sp>
    </p:spTree>
    <p:extLst>
      <p:ext uri="{BB962C8B-B14F-4D97-AF65-F5344CB8AC3E}">
        <p14:creationId xmlns:p14="http://schemas.microsoft.com/office/powerpoint/2010/main" val="41579343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Status </a:t>
            </a:r>
            <a:r>
              <a:rPr lang="de-CH" dirty="0" err="1" smtClean="0"/>
              <a:t>new</a:t>
            </a:r>
            <a:r>
              <a:rPr lang="de-CH" dirty="0" smtClean="0"/>
              <a:t> </a:t>
            </a:r>
            <a:r>
              <a:rPr lang="de-CH" dirty="0" err="1" smtClean="0"/>
              <a:t>cost</a:t>
            </a:r>
            <a:r>
              <a:rPr lang="de-CH" dirty="0" smtClean="0"/>
              <a:t> </a:t>
            </a:r>
            <a:r>
              <a:rPr lang="de-CH" dirty="0" err="1" smtClean="0"/>
              <a:t>estimate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342900" eaLnBrk="1" fontAlgn="auto" hangingPunct="1">
              <a:spcAft>
                <a:spcPts val="0"/>
              </a:spcAft>
              <a:defRPr/>
            </a:pPr>
            <a:r>
              <a:rPr lang="de-DE">
                <a:solidFill>
                  <a:srgbClr val="000000"/>
                </a:solidFill>
                <a:latin typeface="Georgia" panose="02040502050405020303"/>
                <a:ea typeface="+mn-ea"/>
                <a:cs typeface="+mn-cs"/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  <a:latin typeface="Georgia" panose="02040502050405020303"/>
                <a:ea typeface="+mn-ea"/>
                <a:cs typeface="+mn-cs"/>
              </a:rPr>
              <a:pPr algn="r" defTabSz="342900" eaLnBrk="1" fontAlgn="auto" hangingPunct="1">
                <a:spcAft>
                  <a:spcPts val="0"/>
                </a:spcAft>
                <a:defRPr/>
              </a:pPr>
              <a:t>27</a:t>
            </a:fld>
            <a:endParaRPr lang="de-DE" dirty="0">
              <a:solidFill>
                <a:srgbClr val="000000"/>
              </a:solidFill>
              <a:latin typeface="Georgia" panose="02040502050405020303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3678" y="711518"/>
            <a:ext cx="685800" cy="6858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</a:pP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Raw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data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collection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completed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28 September</a:t>
            </a:r>
          </a:p>
          <a:p>
            <a:pPr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</a:pP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Budget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workshop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with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all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subproject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leaders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on 13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october</a:t>
            </a:r>
            <a:endParaRPr lang="de-CH" sz="1200" kern="1000" spc="23" dirty="0">
              <a:solidFill>
                <a:srgbClr val="000000"/>
              </a:solidFill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</a:pP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Long follow-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up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list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still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to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processed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before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budget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estimate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can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lang="de-CH" sz="1200" kern="1000" spc="23" dirty="0" err="1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consolidated</a:t>
            </a:r>
            <a:r>
              <a:rPr lang="de-CH" sz="1200" kern="1000" spc="23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!</a:t>
            </a:r>
          </a:p>
          <a:p>
            <a:pPr defTabSz="342900" eaLnBrk="1" fontAlgn="auto" hangingPunct="1">
              <a:lnSpc>
                <a:spcPct val="110000"/>
              </a:lnSpc>
              <a:spcBef>
                <a:spcPts val="0"/>
              </a:spcBef>
              <a:spcAft>
                <a:spcPts val="450"/>
              </a:spcAft>
            </a:pPr>
            <a:endParaRPr lang="en-US" sz="1200" kern="1000" spc="23" dirty="0" err="1">
              <a:solidFill>
                <a:srgbClr val="000000"/>
              </a:solidFill>
              <a:latin typeface="Georgia" panose="02040502050405020303"/>
              <a:ea typeface="+mn-ea"/>
              <a:cs typeface="Franklin Gothic Book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700" y="1883202"/>
            <a:ext cx="7336322" cy="2451405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 bwMode="auto">
          <a:xfrm rot="10800000" flipV="1">
            <a:off x="3253153" y="1525959"/>
            <a:ext cx="3357509" cy="508956"/>
          </a:xfrm>
          <a:prstGeom prst="rightArrow">
            <a:avLst>
              <a:gd name="adj1" fmla="val 50000"/>
              <a:gd name="adj2" fmla="val 100806"/>
            </a:avLst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</a:bodyPr>
          <a:lstStyle/>
          <a:p>
            <a:pPr algn="ctr" defTabSz="685800">
              <a:spcBef>
                <a:spcPct val="0"/>
              </a:spcBef>
            </a:pPr>
            <a:r>
              <a:rPr lang="en-US" sz="1800" dirty="0">
                <a:solidFill>
                  <a:srgbClr val="0070C0"/>
                </a:solidFill>
                <a:latin typeface="Times" charset="0"/>
                <a:ea typeface="+mn-ea"/>
                <a:cs typeface="+mn-cs"/>
              </a:rPr>
              <a:t>Time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547664" y="4479962"/>
            <a:ext cx="4368888" cy="2708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Problem: the known available budget is 116 MCHF</a:t>
            </a:r>
          </a:p>
        </p:txBody>
      </p:sp>
    </p:spTree>
    <p:extLst>
      <p:ext uri="{BB962C8B-B14F-4D97-AF65-F5344CB8AC3E}">
        <p14:creationId xmlns:p14="http://schemas.microsoft.com/office/powerpoint/2010/main" val="27908850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Änderungen an der SLS vor SLS-2.0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6858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67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675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6858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de-DE" sz="675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6" name="Inhaltsplatzhalter 1"/>
          <p:cNvSpPr>
            <a:spLocks noGrp="1"/>
          </p:cNvSpPr>
          <p:nvPr>
            <p:ph sz="quarter" idx="13"/>
          </p:nvPr>
        </p:nvSpPr>
        <p:spPr>
          <a:xfrm>
            <a:off x="1871700" y="962015"/>
            <a:ext cx="5806678" cy="3671906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de-DE" sz="1500" dirty="0"/>
              <a:t>Projekte mit Budgetierungen unabhängig von SLS-2.0</a:t>
            </a:r>
            <a:br>
              <a:rPr lang="de-DE" sz="1500" dirty="0"/>
            </a:br>
            <a:r>
              <a:rPr lang="de-DE" sz="1500" dirty="0"/>
              <a:t>Zeitplan &amp; Umfang z.T. noch nicht definitiv</a:t>
            </a:r>
          </a:p>
          <a:p>
            <a:pPr>
              <a:spcAft>
                <a:spcPts val="900"/>
              </a:spcAft>
            </a:pPr>
            <a:r>
              <a:rPr lang="de-DE" sz="1500" dirty="0"/>
              <a:t>zwei neue Strahllinien: Debye, </a:t>
            </a:r>
            <a:r>
              <a:rPr lang="de-DE" sz="1500" dirty="0" smtClean="0"/>
              <a:t>I-</a:t>
            </a:r>
            <a:r>
              <a:rPr lang="de-DE" sz="1500" dirty="0" err="1" smtClean="0"/>
              <a:t>Tomcat</a:t>
            </a:r>
            <a:endParaRPr lang="de-DE" sz="1500" dirty="0"/>
          </a:p>
          <a:p>
            <a:pPr>
              <a:spcAft>
                <a:spcPts val="900"/>
              </a:spcAft>
            </a:pPr>
            <a:r>
              <a:rPr lang="de-DE" sz="1500" dirty="0"/>
              <a:t>Änderung S-</a:t>
            </a:r>
            <a:r>
              <a:rPr lang="de-DE" sz="1500" dirty="0" err="1"/>
              <a:t>Tomcat</a:t>
            </a:r>
            <a:r>
              <a:rPr lang="de-DE" sz="1500" dirty="0"/>
              <a:t>: Bau einer Optik-Hütte (Blei) mit PSYS </a:t>
            </a:r>
            <a:r>
              <a:rPr lang="de-DE" sz="1500" dirty="0" err="1"/>
              <a:t>aussen</a:t>
            </a:r>
            <a:r>
              <a:rPr lang="de-DE" sz="1500" dirty="0"/>
              <a:t> am Ringtunnel </a:t>
            </a:r>
            <a:r>
              <a:rPr lang="de-DE" sz="1500" dirty="0">
                <a:sym typeface="Wingdings" panose="05000000000000000000" pitchFamily="2" charset="2"/>
              </a:rPr>
              <a:t>um bestehendes, abgeschirmtes Strahlrohr in 2021 </a:t>
            </a:r>
            <a:endParaRPr lang="de-DE" sz="1500" dirty="0" smtClean="0"/>
          </a:p>
          <a:p>
            <a:pPr>
              <a:spcAft>
                <a:spcPts val="900"/>
              </a:spcAft>
            </a:pPr>
            <a:r>
              <a:rPr lang="de-DE" sz="1500" dirty="0" smtClean="0"/>
              <a:t>Umbau Userareal PX III: Änderung Raumaufteilung, </a:t>
            </a:r>
            <a:r>
              <a:rPr lang="de-DE" sz="1500" dirty="0" err="1" smtClean="0"/>
              <a:t>Vergrösserung</a:t>
            </a:r>
            <a:r>
              <a:rPr lang="de-DE" sz="1500" dirty="0" smtClean="0"/>
              <a:t> Endstation 06D (keine wesentlichen Eingriffe in Ringtunnel oder Optikhütten), Pilot für SLS-2.0 Technologie, Beginn Inbetriebnahme ca. Ende 2022</a:t>
            </a:r>
            <a:endParaRPr lang="de-DE" sz="1500" dirty="0"/>
          </a:p>
          <a:p>
            <a:pPr>
              <a:spcAft>
                <a:spcPts val="900"/>
              </a:spcAft>
            </a:pPr>
            <a:endParaRPr lang="de-CH" sz="1500" dirty="0"/>
          </a:p>
        </p:txBody>
      </p:sp>
    </p:spTree>
    <p:extLst>
      <p:ext uri="{BB962C8B-B14F-4D97-AF65-F5344CB8AC3E}">
        <p14:creationId xmlns:p14="http://schemas.microsoft.com/office/powerpoint/2010/main" val="31447650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15716" y="1670023"/>
            <a:ext cx="4625882" cy="16758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b="1" i="1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Danke</a:t>
            </a:r>
            <a:r>
              <a:rPr lang="en-US" sz="2000" b="1" i="1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für</a:t>
            </a:r>
            <a:r>
              <a:rPr lang="en-US" sz="2000" b="1" i="1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Eure</a:t>
            </a:r>
            <a:r>
              <a:rPr lang="en-US" sz="2000" b="1" i="1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Aufmerksamkeit</a:t>
            </a:r>
            <a:endParaRPr lang="en-US" sz="2000" b="1" i="1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b="1" i="1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b="1" i="1" kern="1000" spc="3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und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US" sz="2000" b="1" i="1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b="1" i="1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Dank an </a:t>
            </a:r>
            <a:r>
              <a:rPr lang="en-US" sz="2000" b="1" i="1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alle</a:t>
            </a:r>
            <a:r>
              <a:rPr lang="en-US" sz="2000" b="1" i="1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deren</a:t>
            </a:r>
            <a:r>
              <a:rPr lang="en-US" sz="2000" b="1" i="1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Folien</a:t>
            </a:r>
            <a:r>
              <a:rPr lang="en-US" sz="2000" b="1" i="1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ich</a:t>
            </a:r>
            <a:r>
              <a:rPr lang="en-US" sz="2000" b="1" i="1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gezeigt</a:t>
            </a:r>
            <a:r>
              <a:rPr lang="en-US" sz="2000" b="1" i="1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b="1" i="1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habe</a:t>
            </a:r>
            <a:endParaRPr lang="en-US" sz="2000" b="1" i="1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62619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491" y="4572508"/>
            <a:ext cx="9209383" cy="591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349" r="6194"/>
          <a:stretch/>
        </p:blipFill>
        <p:spPr>
          <a:xfrm>
            <a:off x="2492" y="717292"/>
            <a:ext cx="4506208" cy="4446270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611560" y="2009703"/>
            <a:ext cx="3348372" cy="1661072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19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SLS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anose="020B0606020202030204" pitchFamily="34" charset="0"/>
              </a:rPr>
              <a:t>today</a:t>
            </a:r>
          </a:p>
          <a:p>
            <a:pPr lvl="1"/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Circumference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288 m</a:t>
            </a:r>
          </a:p>
          <a:p>
            <a:pPr lvl="1"/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</a:rPr>
              <a:t>3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× 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long,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</a:rPr>
              <a:t>3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×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 medium, </a:t>
            </a:r>
            <a:r>
              <a:rPr lang="en-US" b="1" dirty="0" smtClean="0">
                <a:solidFill>
                  <a:srgbClr val="002060"/>
                </a:solidFill>
                <a:latin typeface="Arial Narrow" panose="020B0606020202030204" pitchFamily="34" charset="0"/>
              </a:rPr>
              <a:t>6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×</a:t>
            </a:r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 short straights</a:t>
            </a:r>
          </a:p>
          <a:p>
            <a:pPr lvl="1"/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total straight length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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80 m</a:t>
            </a:r>
          </a:p>
          <a:p>
            <a:pPr lvl="1"/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</a:rPr>
              <a:t>Beam current 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400 mA</a:t>
            </a:r>
          </a:p>
          <a:p>
            <a:pPr lvl="1"/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Beam energy 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2.41 GeV</a:t>
            </a:r>
          </a:p>
          <a:p>
            <a:pPr lvl="1"/>
            <a:r>
              <a:rPr lang="en-US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Emittance</a:t>
            </a:r>
            <a:r>
              <a:rPr lang="en-US" b="1" dirty="0">
                <a:solidFill>
                  <a:srgbClr val="002060"/>
                </a:solidFill>
                <a:latin typeface="Arial Narrow" panose="020B0606020202030204" pitchFamily="34" charset="0"/>
                <a:cs typeface="Times New Roman" panose="02020603050405020304" pitchFamily="18" charset="0"/>
              </a:rPr>
              <a:t> 5500 pm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41502" y="0"/>
            <a:ext cx="1259498" cy="519522"/>
          </a:xfrm>
        </p:spPr>
        <p:txBody>
          <a:bodyPr/>
          <a:lstStyle/>
          <a:p>
            <a:r>
              <a:rPr lang="en-US" smtClean="0"/>
              <a:t>SLS</a:t>
            </a:r>
            <a:endParaRPr lang="de-CH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1982" r="13400" b="1483"/>
          <a:stretch/>
        </p:blipFill>
        <p:spPr>
          <a:xfrm>
            <a:off x="4664228" y="644138"/>
            <a:ext cx="4547647" cy="4520470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5652120" y="1671650"/>
            <a:ext cx="2736304" cy="223406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257175" indent="-257175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w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8663" indent="-385763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Wingdings" panose="05000000000000000000" pitchFamily="2" charset="2"/>
              <a:buChar char="§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Symbol" panose="05050102010706020507" pitchFamily="18" charset="2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>
                    <a:lumMod val="50000"/>
                    <a:lumOff val="50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SLS 2.0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maintained</a:t>
            </a:r>
          </a:p>
          <a:p>
            <a:pPr marL="358775" marR="0" lvl="1" indent="-1793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Circumference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288 m</a:t>
            </a:r>
          </a:p>
          <a:p>
            <a:pPr marL="358775" marR="0" lvl="1" indent="-1793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3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×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long,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3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×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 medium,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6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×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 short straights</a:t>
            </a:r>
          </a:p>
          <a:p>
            <a:pPr marL="358775" marR="0" lvl="1" indent="-1793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total straight length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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 80 m</a:t>
            </a:r>
          </a:p>
          <a:p>
            <a:pPr marL="358775" marR="0" lvl="1" indent="-1793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Beam current 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400 mA</a:t>
            </a:r>
          </a:p>
          <a:p>
            <a:pPr marL="358775" marR="0" lvl="1" indent="-1793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rgbClr val="003B6E">
                  <a:lumMod val="75000"/>
                </a:srgbClr>
              </a:solidFill>
              <a:effectLst/>
              <a:uLnTx/>
              <a:uFillTx/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almost maintained</a:t>
            </a:r>
          </a:p>
          <a:p>
            <a:pPr marL="358775" marR="0" lvl="1" indent="-1793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</a:rPr>
              <a:t>Source point positions |shifts|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3B6E">
                    <a:lumMod val="75000"/>
                  </a:srgbClr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&lt; 70 mm</a:t>
            </a:r>
          </a:p>
          <a:p>
            <a:pPr marL="358775" marR="0" lvl="1" indent="-1793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rgbClr val="003B6E">
                  <a:lumMod val="75000"/>
                </a:srgbClr>
              </a:solidFill>
              <a:effectLst/>
              <a:uLnTx/>
              <a:uFillTx/>
              <a:latin typeface="Arial Narrow" panose="020B0606020202030204" pitchFamily="34" charset="0"/>
              <a:cs typeface="Times New Roman" panose="02020603050405020304" pitchFamily="18" charset="0"/>
            </a:endParaRP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 Narrow" panose="020B0606020202030204" pitchFamily="34" charset="0"/>
              </a:rPr>
              <a:t>improved</a:t>
            </a:r>
          </a:p>
          <a:p>
            <a:pPr marL="358775" marR="0" lvl="1" indent="-1793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 Narrow" panose="020B0606020202030204" pitchFamily="34" charset="0"/>
              </a:rPr>
              <a:t>Emittance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157 pm  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 Narrow" panose="020B0606020202030204" pitchFamily="34" charset="0"/>
              </a:rPr>
              <a:t>(from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5500 pm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 Narrow" panose="020B0606020202030204" pitchFamily="34" charset="0"/>
              </a:rPr>
              <a:t>)</a:t>
            </a:r>
          </a:p>
          <a:p>
            <a:pPr marL="358775" marR="0" lvl="1" indent="-179388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50000"/>
                  <a:lumOff val="50000"/>
                </a:srgbClr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 Narrow" panose="020B0606020202030204" pitchFamily="34" charset="0"/>
              </a:rPr>
              <a:t>Energy       </a:t>
            </a: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2.7 GeV 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 Narrow" panose="020B0606020202030204" pitchFamily="34" charset="0"/>
              </a:rPr>
              <a:t>(from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 Narrow" panose="020B0606020202030204" pitchFamily="34" charset="0"/>
                <a:cs typeface="Times New Roman" panose="02020603050405020304" pitchFamily="18" charset="0"/>
              </a:rPr>
              <a:t>2.41 GeV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Arial Narrow" panose="020B0606020202030204" pitchFamily="34" charset="0"/>
              </a:rPr>
              <a:t>)</a:t>
            </a:r>
            <a:endParaRPr kumimoji="0" lang="de-CH" sz="1200" b="0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Arial Narrow" panose="020B060602020203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72200" y="0"/>
            <a:ext cx="2052228" cy="5915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 bwMode="auto">
          <a:xfrm>
            <a:off x="3369772" y="193522"/>
            <a:ext cx="2926837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178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354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532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709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400" b="0" i="0" u="none" strike="noStrike" kern="1000" cap="none" spc="0" normalizeH="0" baseline="0" noProof="0" dirty="0" smtClean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</a:rPr>
              <a:t>SLS </a:t>
            </a:r>
            <a:r>
              <a:rPr kumimoji="0" lang="de-CH" sz="2400" b="0" i="0" u="none" strike="noStrike" kern="1000" cap="none" spc="0" normalizeH="0" baseline="0" noProof="0" dirty="0" smtClean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kumimoji="0" lang="de-CH" sz="2400" b="0" i="0" u="none" strike="noStrike" kern="1000" cap="none" spc="0" normalizeH="0" baseline="0" noProof="0" dirty="0" smtClean="0">
                <a:ln>
                  <a:noFill/>
                </a:ln>
                <a:solidFill>
                  <a:srgbClr val="686868"/>
                </a:solidFill>
                <a:effectLst/>
                <a:uLnTx/>
                <a:uFillTx/>
                <a:latin typeface="Georgia"/>
                <a:cs typeface="Calibri" panose="020F0502020204030204" pitchFamily="34" charset="0"/>
              </a:rPr>
              <a:t>SLS 2.0</a:t>
            </a:r>
            <a:endParaRPr kumimoji="0" lang="de-CH" sz="2400" b="0" i="0" u="none" strike="noStrike" kern="1000" cap="none" spc="0" normalizeH="0" baseline="0" noProof="0" dirty="0">
              <a:ln>
                <a:noFill/>
              </a:ln>
              <a:solidFill>
                <a:srgbClr val="686868"/>
              </a:solidFill>
              <a:effectLst/>
              <a:uLnTx/>
              <a:uFillTx/>
              <a:latin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848568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50811"/>
            <a:ext cx="9144000" cy="29926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434" y="0"/>
            <a:ext cx="8854685" cy="29575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07319" y="257175"/>
            <a:ext cx="67518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SLS 2.0</a:t>
            </a:r>
            <a:endParaRPr kumimoji="0" lang="de-CH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78756" y="3114675"/>
            <a:ext cx="76104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SLS now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203848" y="447514"/>
            <a:ext cx="13131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 bend MBA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214289" y="3202945"/>
            <a:ext cx="582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TBA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45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Vorteil SLS TBA* </a:t>
            </a:r>
            <a:r>
              <a:rPr lang="de-CH" dirty="0" smtClean="0">
                <a:sym typeface="Symbol" panose="05050102010706020507" pitchFamily="18" charset="2"/>
              </a:rPr>
              <a:t> </a:t>
            </a:r>
            <a:r>
              <a:rPr lang="de-CH" dirty="0" smtClean="0"/>
              <a:t>SLS2.0 MBA**</a:t>
            </a:r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7531" t="41475" r="42415" b="29388"/>
          <a:stretch/>
        </p:blipFill>
        <p:spPr>
          <a:xfrm>
            <a:off x="2267744" y="2139702"/>
            <a:ext cx="6113470" cy="20017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39652" y="59737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de-CH" sz="1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Vereinfacht zusammengefasst: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de-CH" sz="1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	N</a:t>
            </a:r>
            <a:r>
              <a:rPr kumimoji="0" lang="de-CH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eue Synchrotrons bestehen aus vielen kleinen und komplizierten Magneten, </a:t>
            </a:r>
            <a:br>
              <a:rPr kumimoji="0" lang="de-CH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</a:br>
            <a:r>
              <a:rPr kumimoji="0" lang="de-CH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	statt aus wenigen grossen, einfachen Magneten</a:t>
            </a: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lang="de-CH" sz="1600" b="1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base" latinLnBrk="0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de-CH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Vorteil: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444395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dirty="0" smtClean="0">
                <a:solidFill>
                  <a:srgbClr val="000000"/>
                </a:solidFill>
                <a:latin typeface="Calibri"/>
              </a:rPr>
              <a:t>*    TBA  = Triple Bend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Achromat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/>
            </a:r>
            <a:br>
              <a:rPr lang="en-US" dirty="0" smtClean="0">
                <a:solidFill>
                  <a:srgbClr val="000000"/>
                </a:solidFill>
                <a:latin typeface="Calibri"/>
              </a:rPr>
            </a:br>
            <a:r>
              <a:rPr lang="en-US" dirty="0" smtClean="0">
                <a:solidFill>
                  <a:srgbClr val="000000"/>
                </a:solidFill>
                <a:latin typeface="Calibri"/>
              </a:rPr>
              <a:t>** MBA = Multi Bend </a:t>
            </a:r>
            <a:r>
              <a:rPr lang="en-US" dirty="0" err="1" smtClean="0">
                <a:solidFill>
                  <a:srgbClr val="000000"/>
                </a:solidFill>
                <a:latin typeface="Calibri"/>
              </a:rPr>
              <a:t>Achromat</a:t>
            </a:r>
            <a:endParaRPr lang="en-US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 err="1" smtClean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90861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>
            <a:extLst>
              <a:ext uri="{FF2B5EF4-FFF2-40B4-BE49-F238E27FC236}">
                <a16:creationId xmlns:a16="http://schemas.microsoft.com/office/drawing/2014/main" id="{F125E64F-1E1F-BD49-B903-687963D75F1D}"/>
              </a:ext>
            </a:extLst>
          </p:cNvPr>
          <p:cNvSpPr/>
          <p:nvPr/>
        </p:nvSpPr>
        <p:spPr bwMode="auto">
          <a:xfrm>
            <a:off x="767888" y="211780"/>
            <a:ext cx="1375375" cy="54404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76097D7C-6842-A044-A814-1A391B4DE400}"/>
              </a:ext>
            </a:extLst>
          </p:cNvPr>
          <p:cNvSpPr/>
          <p:nvPr/>
        </p:nvSpPr>
        <p:spPr>
          <a:xfrm rot="16200000">
            <a:off x="953255" y="1037038"/>
            <a:ext cx="2407842" cy="2407841"/>
          </a:xfrm>
          <a:prstGeom prst="arc">
            <a:avLst>
              <a:gd name="adj1" fmla="val 16200000"/>
              <a:gd name="adj2" fmla="val 17995749"/>
            </a:avLst>
          </a:prstGeom>
          <a:ln w="349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B19B5F6E-E4CC-8B42-96C1-6963713E97A5}"/>
              </a:ext>
            </a:extLst>
          </p:cNvPr>
          <p:cNvSpPr/>
          <p:nvPr/>
        </p:nvSpPr>
        <p:spPr>
          <a:xfrm rot="19800000">
            <a:off x="1486659" y="503195"/>
            <a:ext cx="2407842" cy="2407842"/>
          </a:xfrm>
          <a:prstGeom prst="arc">
            <a:avLst>
              <a:gd name="adj1" fmla="val 16200000"/>
              <a:gd name="adj2" fmla="val 17995749"/>
            </a:avLst>
          </a:prstGeom>
          <a:ln w="349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40C4AB55-99D4-AE4D-B9A1-0483650F99B6}"/>
              </a:ext>
            </a:extLst>
          </p:cNvPr>
          <p:cNvSpPr/>
          <p:nvPr/>
        </p:nvSpPr>
        <p:spPr>
          <a:xfrm rot="5400000">
            <a:off x="2807208" y="1430539"/>
            <a:ext cx="2407842" cy="2407841"/>
          </a:xfrm>
          <a:prstGeom prst="arc">
            <a:avLst>
              <a:gd name="adj1" fmla="val 16200000"/>
              <a:gd name="adj2" fmla="val 17995749"/>
            </a:avLst>
          </a:prstGeom>
          <a:ln w="349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A4194BCF-9311-414D-90A7-3986D0941623}"/>
              </a:ext>
            </a:extLst>
          </p:cNvPr>
          <p:cNvSpPr/>
          <p:nvPr/>
        </p:nvSpPr>
        <p:spPr>
          <a:xfrm rot="3600000">
            <a:off x="2808101" y="1040125"/>
            <a:ext cx="2407842" cy="2407841"/>
          </a:xfrm>
          <a:prstGeom prst="arc">
            <a:avLst>
              <a:gd name="adj1" fmla="val 16200000"/>
              <a:gd name="adj2" fmla="val 17995749"/>
            </a:avLst>
          </a:prstGeom>
          <a:ln w="349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CACE5368-7EA4-E14F-BB0F-111A35DDF002}"/>
              </a:ext>
            </a:extLst>
          </p:cNvPr>
          <p:cNvSpPr/>
          <p:nvPr/>
        </p:nvSpPr>
        <p:spPr>
          <a:xfrm rot="1800000">
            <a:off x="2612483" y="700169"/>
            <a:ext cx="2407841" cy="2407842"/>
          </a:xfrm>
          <a:prstGeom prst="arc">
            <a:avLst>
              <a:gd name="adj1" fmla="val 16200000"/>
              <a:gd name="adj2" fmla="val 17995749"/>
            </a:avLst>
          </a:prstGeom>
          <a:ln w="349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2322837F-BACB-4C45-A04E-298FFC6F3EA1}"/>
              </a:ext>
            </a:extLst>
          </p:cNvPr>
          <p:cNvSpPr/>
          <p:nvPr/>
        </p:nvSpPr>
        <p:spPr>
          <a:xfrm>
            <a:off x="2273616" y="502571"/>
            <a:ext cx="2407841" cy="2407842"/>
          </a:xfrm>
          <a:prstGeom prst="arc">
            <a:avLst>
              <a:gd name="adj1" fmla="val 16200000"/>
              <a:gd name="adj2" fmla="val 17995749"/>
            </a:avLst>
          </a:prstGeom>
          <a:ln w="349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BD91C52-3589-4E49-ABF6-E8B16150D557}"/>
              </a:ext>
            </a:extLst>
          </p:cNvPr>
          <p:cNvCxnSpPr>
            <a:cxnSpLocks/>
          </p:cNvCxnSpPr>
          <p:nvPr/>
        </p:nvCxnSpPr>
        <p:spPr>
          <a:xfrm rot="1800000">
            <a:off x="4052922" y="760687"/>
            <a:ext cx="392450" cy="0"/>
          </a:xfrm>
          <a:prstGeom prst="line">
            <a:avLst/>
          </a:prstGeom>
          <a:ln w="889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3F73003-1493-8843-8B51-841B59BF9CF2}"/>
              </a:ext>
            </a:extLst>
          </p:cNvPr>
          <p:cNvCxnSpPr>
            <a:cxnSpLocks/>
          </p:cNvCxnSpPr>
          <p:nvPr/>
        </p:nvCxnSpPr>
        <p:spPr>
          <a:xfrm rot="3600000">
            <a:off x="4759684" y="1470632"/>
            <a:ext cx="392450" cy="0"/>
          </a:xfrm>
          <a:prstGeom prst="line">
            <a:avLst/>
          </a:prstGeom>
          <a:ln w="88900" cap="rnd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38A57D-2FAF-E64E-A67D-0BC026E97BBF}"/>
              </a:ext>
            </a:extLst>
          </p:cNvPr>
          <p:cNvCxnSpPr>
            <a:cxnSpLocks/>
          </p:cNvCxnSpPr>
          <p:nvPr/>
        </p:nvCxnSpPr>
        <p:spPr>
          <a:xfrm rot="5400000">
            <a:off x="5018826" y="2438234"/>
            <a:ext cx="392450" cy="0"/>
          </a:xfrm>
          <a:prstGeom prst="line">
            <a:avLst/>
          </a:prstGeom>
          <a:ln w="889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6B37505-A5DE-1441-B459-A4F4FC7580AA}"/>
              </a:ext>
            </a:extLst>
          </p:cNvPr>
          <p:cNvCxnSpPr/>
          <p:nvPr/>
        </p:nvCxnSpPr>
        <p:spPr>
          <a:xfrm>
            <a:off x="2694028" y="502573"/>
            <a:ext cx="784899" cy="0"/>
          </a:xfrm>
          <a:prstGeom prst="line">
            <a:avLst/>
          </a:prstGeom>
          <a:ln w="88900" cap="rnd"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8E2D3F2-C9F5-E343-96C3-E65FFAD21FF1}"/>
              </a:ext>
            </a:extLst>
          </p:cNvPr>
          <p:cNvGrpSpPr/>
          <p:nvPr/>
        </p:nvGrpSpPr>
        <p:grpSpPr>
          <a:xfrm rot="7200000">
            <a:off x="1629461" y="1636240"/>
            <a:ext cx="2942329" cy="3335807"/>
            <a:chOff x="4171693" y="99839"/>
            <a:chExt cx="4588375" cy="5201980"/>
          </a:xfrm>
        </p:grpSpPr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40E7660F-B44A-A645-95F1-8B1A4B80BF7C}"/>
                </a:ext>
              </a:extLst>
            </p:cNvPr>
            <p:cNvSpPr/>
            <p:nvPr/>
          </p:nvSpPr>
          <p:spPr>
            <a:xfrm rot="5400000">
              <a:off x="5003800" y="1546943"/>
              <a:ext cx="3754876" cy="3754876"/>
            </a:xfrm>
            <a:prstGeom prst="arc">
              <a:avLst>
                <a:gd name="adj1" fmla="val 16200000"/>
                <a:gd name="adj2" fmla="val 17995749"/>
              </a:avLst>
            </a:prstGeom>
            <a:ln w="3492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C8B53317-E39A-B544-B97D-71926AD6405B}"/>
                </a:ext>
              </a:extLst>
            </p:cNvPr>
            <p:cNvSpPr/>
            <p:nvPr/>
          </p:nvSpPr>
          <p:spPr>
            <a:xfrm rot="3600000">
              <a:off x="5005192" y="938118"/>
              <a:ext cx="3754876" cy="3754876"/>
            </a:xfrm>
            <a:prstGeom prst="arc">
              <a:avLst>
                <a:gd name="adj1" fmla="val 16200000"/>
                <a:gd name="adj2" fmla="val 17995749"/>
              </a:avLst>
            </a:prstGeom>
            <a:ln w="3492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36647DC2-ABD5-0945-BC80-194FB459A13C}"/>
                </a:ext>
              </a:extLst>
            </p:cNvPr>
            <p:cNvSpPr/>
            <p:nvPr/>
          </p:nvSpPr>
          <p:spPr>
            <a:xfrm rot="1800000">
              <a:off x="4700135" y="407980"/>
              <a:ext cx="3754876" cy="3754876"/>
            </a:xfrm>
            <a:prstGeom prst="arc">
              <a:avLst>
                <a:gd name="adj1" fmla="val 16200000"/>
                <a:gd name="adj2" fmla="val 17995749"/>
              </a:avLst>
            </a:prstGeom>
            <a:ln w="3492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8B82AFD6-2F7F-4741-881A-450B727EB53A}"/>
                </a:ext>
              </a:extLst>
            </p:cNvPr>
            <p:cNvSpPr/>
            <p:nvPr/>
          </p:nvSpPr>
          <p:spPr>
            <a:xfrm>
              <a:off x="4171693" y="99839"/>
              <a:ext cx="3754876" cy="3754876"/>
            </a:xfrm>
            <a:prstGeom prst="arc">
              <a:avLst>
                <a:gd name="adj1" fmla="val 16200000"/>
                <a:gd name="adj2" fmla="val 17995749"/>
              </a:avLst>
            </a:prstGeom>
            <a:ln w="34925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2B31A31-D2E9-8D46-BE6E-3156950CE344}"/>
                </a:ext>
              </a:extLst>
            </p:cNvPr>
            <p:cNvCxnSpPr/>
            <p:nvPr/>
          </p:nvCxnSpPr>
          <p:spPr>
            <a:xfrm>
              <a:off x="4827301" y="99840"/>
              <a:ext cx="1224000" cy="0"/>
            </a:xfrm>
            <a:prstGeom prst="line">
              <a:avLst/>
            </a:prstGeom>
            <a:ln w="88900" cap="rnd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BDEA647A-891A-4444-9D26-E259B233BF9A}"/>
                </a:ext>
              </a:extLst>
            </p:cNvPr>
            <p:cNvCxnSpPr>
              <a:cxnSpLocks/>
            </p:cNvCxnSpPr>
            <p:nvPr/>
          </p:nvCxnSpPr>
          <p:spPr>
            <a:xfrm rot="1800000">
              <a:off x="6946409" y="502353"/>
              <a:ext cx="612000" cy="0"/>
            </a:xfrm>
            <a:prstGeom prst="line">
              <a:avLst/>
            </a:prstGeom>
            <a:ln w="889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FE526E7-AAE6-2A4B-AE5D-B0309C4CD5E4}"/>
                </a:ext>
              </a:extLst>
            </p:cNvPr>
            <p:cNvCxnSpPr>
              <a:cxnSpLocks/>
            </p:cNvCxnSpPr>
            <p:nvPr/>
          </p:nvCxnSpPr>
          <p:spPr>
            <a:xfrm rot="3600000">
              <a:off x="8048560" y="1609468"/>
              <a:ext cx="612000" cy="0"/>
            </a:xfrm>
            <a:prstGeom prst="line">
              <a:avLst/>
            </a:prstGeom>
            <a:ln w="88900" cap="rnd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E7D786A-7E7B-524C-BD8F-CFEDFBB5202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452676" y="3118381"/>
              <a:ext cx="612000" cy="0"/>
            </a:xfrm>
            <a:prstGeom prst="line">
              <a:avLst/>
            </a:prstGeom>
            <a:ln w="889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Arc 27">
            <a:extLst>
              <a:ext uri="{FF2B5EF4-FFF2-40B4-BE49-F238E27FC236}">
                <a16:creationId xmlns:a16="http://schemas.microsoft.com/office/drawing/2014/main" id="{2C82F673-98BA-E941-B624-11C919461AB8}"/>
              </a:ext>
            </a:extLst>
          </p:cNvPr>
          <p:cNvSpPr/>
          <p:nvPr/>
        </p:nvSpPr>
        <p:spPr>
          <a:xfrm rot="18000000">
            <a:off x="1150155" y="697646"/>
            <a:ext cx="2407841" cy="2407842"/>
          </a:xfrm>
          <a:prstGeom prst="arc">
            <a:avLst>
              <a:gd name="adj1" fmla="val 16200000"/>
              <a:gd name="adj2" fmla="val 17995749"/>
            </a:avLst>
          </a:prstGeom>
          <a:ln w="349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29" name="Arc 28">
            <a:extLst>
              <a:ext uri="{FF2B5EF4-FFF2-40B4-BE49-F238E27FC236}">
                <a16:creationId xmlns:a16="http://schemas.microsoft.com/office/drawing/2014/main" id="{AE6C3376-D23F-D44C-8429-FE2857AB8957}"/>
              </a:ext>
            </a:extLst>
          </p:cNvPr>
          <p:cNvSpPr/>
          <p:nvPr/>
        </p:nvSpPr>
        <p:spPr>
          <a:xfrm rot="14400000">
            <a:off x="954232" y="1429303"/>
            <a:ext cx="2407842" cy="2407841"/>
          </a:xfrm>
          <a:prstGeom prst="arc">
            <a:avLst>
              <a:gd name="adj1" fmla="val 16200000"/>
              <a:gd name="adj2" fmla="val 17995749"/>
            </a:avLst>
          </a:prstGeom>
          <a:ln w="34925" cap="rnd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E4D0DCB9-07F2-9E45-B381-0DD38925CBC8}"/>
              </a:ext>
            </a:extLst>
          </p:cNvPr>
          <p:cNvCxnSpPr/>
          <p:nvPr/>
        </p:nvCxnSpPr>
        <p:spPr>
          <a:xfrm rot="14400000">
            <a:off x="918608" y="3573850"/>
            <a:ext cx="784899" cy="0"/>
          </a:xfrm>
          <a:prstGeom prst="line">
            <a:avLst/>
          </a:prstGeom>
          <a:ln w="88900" cap="rnd">
            <a:solidFill>
              <a:srgbClr val="00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1FEB3EF8-4FCA-104A-A648-D9CF82AEC793}"/>
              </a:ext>
            </a:extLst>
          </p:cNvPr>
          <p:cNvCxnSpPr>
            <a:cxnSpLocks/>
          </p:cNvCxnSpPr>
          <p:nvPr/>
        </p:nvCxnSpPr>
        <p:spPr>
          <a:xfrm rot="16200000">
            <a:off x="757032" y="2437891"/>
            <a:ext cx="392450" cy="0"/>
          </a:xfrm>
          <a:prstGeom prst="line">
            <a:avLst/>
          </a:prstGeom>
          <a:ln w="889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2347017-0203-5044-A60C-F330F1192208}"/>
              </a:ext>
            </a:extLst>
          </p:cNvPr>
          <p:cNvCxnSpPr>
            <a:cxnSpLocks/>
          </p:cNvCxnSpPr>
          <p:nvPr/>
        </p:nvCxnSpPr>
        <p:spPr>
          <a:xfrm rot="18000000">
            <a:off x="1016112" y="1470844"/>
            <a:ext cx="392450" cy="0"/>
          </a:xfrm>
          <a:prstGeom prst="line">
            <a:avLst/>
          </a:prstGeom>
          <a:ln w="88900" cap="rnd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548704C-3270-A344-80E4-ED38A16FB68D}"/>
              </a:ext>
            </a:extLst>
          </p:cNvPr>
          <p:cNvCxnSpPr>
            <a:cxnSpLocks/>
          </p:cNvCxnSpPr>
          <p:nvPr/>
        </p:nvCxnSpPr>
        <p:spPr>
          <a:xfrm rot="19800000">
            <a:off x="1717684" y="761465"/>
            <a:ext cx="397067" cy="0"/>
          </a:xfrm>
          <a:prstGeom prst="line">
            <a:avLst/>
          </a:prstGeom>
          <a:ln w="88900" cap="rnd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D5FA290-A3E9-C34F-93A6-0780F07F4CE2}"/>
              </a:ext>
            </a:extLst>
          </p:cNvPr>
          <p:cNvCxnSpPr>
            <a:cxnSpLocks/>
          </p:cNvCxnSpPr>
          <p:nvPr/>
        </p:nvCxnSpPr>
        <p:spPr>
          <a:xfrm rot="1800000">
            <a:off x="399045" y="2504771"/>
            <a:ext cx="52380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7DF1B9C4-0F73-FC46-984F-53F2631E1806}"/>
              </a:ext>
            </a:extLst>
          </p:cNvPr>
          <p:cNvCxnSpPr>
            <a:cxnSpLocks/>
          </p:cNvCxnSpPr>
          <p:nvPr/>
        </p:nvCxnSpPr>
        <p:spPr>
          <a:xfrm rot="5400000">
            <a:off x="533182" y="2706994"/>
            <a:ext cx="50760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C5693FAE-EA86-D645-A1F2-8701DDD8E5DD}"/>
              </a:ext>
            </a:extLst>
          </p:cNvPr>
          <p:cNvCxnSpPr>
            <a:cxnSpLocks/>
          </p:cNvCxnSpPr>
          <p:nvPr/>
        </p:nvCxnSpPr>
        <p:spPr>
          <a:xfrm rot="3600000">
            <a:off x="1388337" y="763015"/>
            <a:ext cx="10800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DE8B3C90-7DE9-8642-BFD4-B36B68D52720}"/>
              </a:ext>
            </a:extLst>
          </p:cNvPr>
          <p:cNvCxnSpPr>
            <a:cxnSpLocks/>
          </p:cNvCxnSpPr>
          <p:nvPr/>
        </p:nvCxnSpPr>
        <p:spPr>
          <a:xfrm rot="18000000" flipH="1">
            <a:off x="1586457" y="4445012"/>
            <a:ext cx="10800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F3C3FF74-21B7-A049-9174-3EA76FA858AE}"/>
              </a:ext>
            </a:extLst>
          </p:cNvPr>
          <p:cNvCxnSpPr>
            <a:cxnSpLocks/>
          </p:cNvCxnSpPr>
          <p:nvPr/>
        </p:nvCxnSpPr>
        <p:spPr>
          <a:xfrm rot="18000000" flipH="1">
            <a:off x="3696159" y="763015"/>
            <a:ext cx="10800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431A0E9E-D3E6-A34F-A6F2-E9F8526E270E}"/>
              </a:ext>
            </a:extLst>
          </p:cNvPr>
          <p:cNvCxnSpPr>
            <a:cxnSpLocks/>
          </p:cNvCxnSpPr>
          <p:nvPr/>
        </p:nvCxnSpPr>
        <p:spPr>
          <a:xfrm rot="3600000">
            <a:off x="3506832" y="4445012"/>
            <a:ext cx="10800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240C2CEC-DB69-0140-9992-E9A0A8945BCB}"/>
              </a:ext>
            </a:extLst>
          </p:cNvPr>
          <p:cNvCxnSpPr>
            <a:cxnSpLocks/>
          </p:cNvCxnSpPr>
          <p:nvPr/>
        </p:nvCxnSpPr>
        <p:spPr>
          <a:xfrm rot="19800000" flipH="1">
            <a:off x="548513" y="2492240"/>
            <a:ext cx="52380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5C04F0F9-958A-024C-97CC-5F31A3869184}"/>
              </a:ext>
            </a:extLst>
          </p:cNvPr>
          <p:cNvCxnSpPr>
            <a:cxnSpLocks/>
          </p:cNvCxnSpPr>
          <p:nvPr/>
        </p:nvCxnSpPr>
        <p:spPr>
          <a:xfrm flipH="1">
            <a:off x="4627901" y="2437891"/>
            <a:ext cx="10800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9931B0CA-3F18-C84B-9FB9-17CE9ACB1591}"/>
              </a:ext>
            </a:extLst>
          </p:cNvPr>
          <p:cNvCxnSpPr>
            <a:cxnSpLocks/>
          </p:cNvCxnSpPr>
          <p:nvPr/>
        </p:nvCxnSpPr>
        <p:spPr>
          <a:xfrm flipH="1">
            <a:off x="364857" y="2437891"/>
            <a:ext cx="10800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0FA64D48-B28F-5E4A-A88D-9CCCE9FD9F4D}"/>
              </a:ext>
            </a:extLst>
          </p:cNvPr>
          <p:cNvSpPr txBox="1"/>
          <p:nvPr/>
        </p:nvSpPr>
        <p:spPr>
          <a:xfrm>
            <a:off x="2793305" y="250585"/>
            <a:ext cx="58060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0000FF"/>
                </a:solidFill>
                <a:latin typeface="Helvetica" pitchFamily="2" charset="0"/>
              </a:rPr>
              <a:t>Injection</a:t>
            </a: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2B558F76-713A-4248-9BBB-B78988371D51}"/>
              </a:ext>
            </a:extLst>
          </p:cNvPr>
          <p:cNvSpPr>
            <a:spLocks noChangeAspect="1"/>
          </p:cNvSpPr>
          <p:nvPr/>
        </p:nvSpPr>
        <p:spPr>
          <a:xfrm>
            <a:off x="2508186" y="4609532"/>
            <a:ext cx="135000" cy="1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56DD085-2075-D541-9F4E-B79752A9E076}"/>
              </a:ext>
            </a:extLst>
          </p:cNvPr>
          <p:cNvSpPr/>
          <p:nvPr/>
        </p:nvSpPr>
        <p:spPr>
          <a:xfrm>
            <a:off x="4575276" y="967036"/>
            <a:ext cx="162000" cy="16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BC48BC7-A720-E743-A3CD-A6C8E0C3925C}"/>
              </a:ext>
            </a:extLst>
          </p:cNvPr>
          <p:cNvSpPr/>
          <p:nvPr/>
        </p:nvSpPr>
        <p:spPr>
          <a:xfrm>
            <a:off x="3524277" y="4589462"/>
            <a:ext cx="162000" cy="16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AC55B88-E769-1A4B-BB36-DC06B235BD25}"/>
              </a:ext>
            </a:extLst>
          </p:cNvPr>
          <p:cNvSpPr/>
          <p:nvPr/>
        </p:nvSpPr>
        <p:spPr>
          <a:xfrm>
            <a:off x="928277" y="1847255"/>
            <a:ext cx="162000" cy="16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75C9C32-5C5F-4545-8F5B-E2695A432B27}"/>
              </a:ext>
            </a:extLst>
          </p:cNvPr>
          <p:cNvSpPr txBox="1"/>
          <p:nvPr/>
        </p:nvSpPr>
        <p:spPr>
          <a:xfrm>
            <a:off x="2934171" y="538049"/>
            <a:ext cx="30328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01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A0525AF-A714-AA4E-930B-B02B6171DC5A}"/>
              </a:ext>
            </a:extLst>
          </p:cNvPr>
          <p:cNvSpPr txBox="1"/>
          <p:nvPr/>
        </p:nvSpPr>
        <p:spPr>
          <a:xfrm rot="1800000">
            <a:off x="4015245" y="774454"/>
            <a:ext cx="30328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02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3FEE7CE-6E1B-034C-A942-B24A8AFA5BDB}"/>
              </a:ext>
            </a:extLst>
          </p:cNvPr>
          <p:cNvSpPr txBox="1"/>
          <p:nvPr/>
        </p:nvSpPr>
        <p:spPr>
          <a:xfrm rot="3600000">
            <a:off x="4662060" y="1439631"/>
            <a:ext cx="331055" cy="2192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03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BCF69784-4CA6-344E-9FF6-297CE17AC414}"/>
              </a:ext>
            </a:extLst>
          </p:cNvPr>
          <p:cNvSpPr txBox="1"/>
          <p:nvPr/>
        </p:nvSpPr>
        <p:spPr>
          <a:xfrm rot="5400000">
            <a:off x="4922204" y="2330276"/>
            <a:ext cx="30328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04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FCAAD53-5BB9-8843-99BB-F9B930F0469C}"/>
              </a:ext>
            </a:extLst>
          </p:cNvPr>
          <p:cNvSpPr txBox="1"/>
          <p:nvPr/>
        </p:nvSpPr>
        <p:spPr>
          <a:xfrm rot="7200000">
            <a:off x="4586738" y="3383557"/>
            <a:ext cx="30328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8EAFE392-EFE6-2244-BE26-089C74858D8F}"/>
              </a:ext>
            </a:extLst>
          </p:cNvPr>
          <p:cNvSpPr txBox="1"/>
          <p:nvPr/>
        </p:nvSpPr>
        <p:spPr>
          <a:xfrm rot="9000000">
            <a:off x="3822768" y="4213906"/>
            <a:ext cx="30328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06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7A647685-300F-4340-BA08-1A0293D0E88D}"/>
              </a:ext>
            </a:extLst>
          </p:cNvPr>
          <p:cNvSpPr txBox="1"/>
          <p:nvPr/>
        </p:nvSpPr>
        <p:spPr>
          <a:xfrm rot="10800000">
            <a:off x="2936042" y="4467169"/>
            <a:ext cx="30328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07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5FFB688-B64C-4244-931E-8580444AC2DD}"/>
              </a:ext>
            </a:extLst>
          </p:cNvPr>
          <p:cNvSpPr txBox="1"/>
          <p:nvPr/>
        </p:nvSpPr>
        <p:spPr>
          <a:xfrm rot="12600000">
            <a:off x="2041552" y="4216111"/>
            <a:ext cx="30328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08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1906E03-EACE-7E4F-91D7-4CFDB13F39D2}"/>
              </a:ext>
            </a:extLst>
          </p:cNvPr>
          <p:cNvSpPr txBox="1"/>
          <p:nvPr/>
        </p:nvSpPr>
        <p:spPr>
          <a:xfrm rot="14400000">
            <a:off x="1270456" y="3368605"/>
            <a:ext cx="30328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09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AEECA16-B370-C347-99D9-FAFB81388CDE}"/>
              </a:ext>
            </a:extLst>
          </p:cNvPr>
          <p:cNvSpPr txBox="1"/>
          <p:nvPr/>
        </p:nvSpPr>
        <p:spPr>
          <a:xfrm rot="16200000">
            <a:off x="948811" y="2323693"/>
            <a:ext cx="30328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10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4E2C61D-9B5C-AE41-B24C-15586E4B346F}"/>
              </a:ext>
            </a:extLst>
          </p:cNvPr>
          <p:cNvSpPr txBox="1"/>
          <p:nvPr/>
        </p:nvSpPr>
        <p:spPr>
          <a:xfrm rot="18000000">
            <a:off x="1193655" y="1423747"/>
            <a:ext cx="30328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11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84623CAA-EBFE-C347-B2C2-BB442EE90D22}"/>
              </a:ext>
            </a:extLst>
          </p:cNvPr>
          <p:cNvSpPr txBox="1"/>
          <p:nvPr/>
        </p:nvSpPr>
        <p:spPr>
          <a:xfrm rot="19800000">
            <a:off x="1844344" y="765641"/>
            <a:ext cx="30328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latin typeface="Helvetica" pitchFamily="2" charset="0"/>
              </a:rPr>
              <a:t>12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9CD8D56-0BEF-BF42-83F8-3A0DDE70EABD}"/>
              </a:ext>
            </a:extLst>
          </p:cNvPr>
          <p:cNvSpPr txBox="1"/>
          <p:nvPr/>
        </p:nvSpPr>
        <p:spPr>
          <a:xfrm rot="1800000">
            <a:off x="3986569" y="497032"/>
            <a:ext cx="68961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 err="1">
                <a:solidFill>
                  <a:srgbClr val="FF0000"/>
                </a:solidFill>
                <a:latin typeface="Helvetica" pitchFamily="2" charset="0"/>
              </a:rPr>
              <a:t>i</a:t>
            </a:r>
            <a:r>
              <a:rPr lang="en-US" sz="825" dirty="0">
                <a:solidFill>
                  <a:srgbClr val="FF0000"/>
                </a:solidFill>
                <a:latin typeface="Helvetica" pitchFamily="2" charset="0"/>
              </a:rPr>
              <a:t>-TOMCAT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4E209206-BF27-C343-8B6A-125479E63510}"/>
              </a:ext>
            </a:extLst>
          </p:cNvPr>
          <p:cNvSpPr txBox="1"/>
          <p:nvPr/>
        </p:nvSpPr>
        <p:spPr>
          <a:xfrm rot="3600000">
            <a:off x="4890566" y="1266916"/>
            <a:ext cx="43152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RIXS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E0769D-4150-4949-BECE-17501610DFE3}"/>
              </a:ext>
            </a:extLst>
          </p:cNvPr>
          <p:cNvSpPr txBox="1"/>
          <p:nvPr/>
        </p:nvSpPr>
        <p:spPr>
          <a:xfrm rot="5400000">
            <a:off x="5197110" y="2323693"/>
            <a:ext cx="3433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MS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13ACAA0-6D4D-CD41-877A-EB75C89EEDC0}"/>
              </a:ext>
            </a:extLst>
          </p:cNvPr>
          <p:cNvSpPr txBox="1"/>
          <p:nvPr/>
        </p:nvSpPr>
        <p:spPr>
          <a:xfrm rot="7200000">
            <a:off x="4667431" y="3511399"/>
            <a:ext cx="765611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25" dirty="0">
                <a:solidFill>
                  <a:srgbClr val="7030A0"/>
                </a:solidFill>
                <a:latin typeface="Helvetica" pitchFamily="2" charset="0"/>
              </a:rPr>
              <a:t>XIL.</a:t>
            </a:r>
            <a:br>
              <a:rPr lang="en-US" sz="825" dirty="0">
                <a:solidFill>
                  <a:srgbClr val="7030A0"/>
                </a:solidFill>
                <a:latin typeface="Helvetica" pitchFamily="2" charset="0"/>
              </a:rPr>
            </a:br>
            <a:r>
              <a:rPr lang="en-US" sz="825" dirty="0">
                <a:solidFill>
                  <a:srgbClr val="7030A0"/>
                </a:solidFill>
                <a:latin typeface="Helvetica" pitchFamily="2" charset="0"/>
              </a:rPr>
              <a:t>SX-ARPES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D3A81AE-7D01-994F-81C9-D3A2AB17A7B1}"/>
              </a:ext>
            </a:extLst>
          </p:cNvPr>
          <p:cNvSpPr txBox="1"/>
          <p:nvPr/>
        </p:nvSpPr>
        <p:spPr>
          <a:xfrm rot="9000000">
            <a:off x="3953240" y="4510765"/>
            <a:ext cx="38343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PX I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917B9EF-CD63-834C-B4BA-1D2318C6EA62}"/>
              </a:ext>
            </a:extLst>
          </p:cNvPr>
          <p:cNvSpPr txBox="1"/>
          <p:nvPr/>
        </p:nvSpPr>
        <p:spPr>
          <a:xfrm rot="10800000">
            <a:off x="2779104" y="4743264"/>
            <a:ext cx="590226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 err="1">
                <a:solidFill>
                  <a:srgbClr val="92D050"/>
                </a:solidFill>
                <a:latin typeface="Helvetica" pitchFamily="2" charset="0"/>
              </a:rPr>
              <a:t>XTreme</a:t>
            </a:r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/</a:t>
            </a:r>
          </a:p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Phoenix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0D10EA0-E838-024D-AA37-1B899DF3ECF1}"/>
              </a:ext>
            </a:extLst>
          </p:cNvPr>
          <p:cNvSpPr txBox="1"/>
          <p:nvPr/>
        </p:nvSpPr>
        <p:spPr>
          <a:xfrm rot="9900000">
            <a:off x="3420082" y="4726732"/>
            <a:ext cx="441147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PX III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7F3DB78-1CAA-8940-8E83-48615D3FB18F}"/>
              </a:ext>
            </a:extLst>
          </p:cNvPr>
          <p:cNvSpPr txBox="1"/>
          <p:nvPr/>
        </p:nvSpPr>
        <p:spPr>
          <a:xfrm rot="11700000">
            <a:off x="2200483" y="4720741"/>
            <a:ext cx="633507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 err="1">
                <a:solidFill>
                  <a:srgbClr val="92D050"/>
                </a:solidFill>
                <a:latin typeface="Helvetica" pitchFamily="2" charset="0"/>
              </a:rPr>
              <a:t>PolLux</a:t>
            </a:r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/</a:t>
            </a:r>
          </a:p>
          <a:p>
            <a:pPr algn="ctr"/>
            <a:r>
              <a:rPr lang="en-US" sz="825" dirty="0" err="1">
                <a:solidFill>
                  <a:srgbClr val="92D050"/>
                </a:solidFill>
                <a:latin typeface="Helvetica" pitchFamily="2" charset="0"/>
              </a:rPr>
              <a:t>nanoXAS</a:t>
            </a:r>
            <a:endParaRPr lang="en-US" sz="825" dirty="0">
              <a:solidFill>
                <a:srgbClr val="92D050"/>
              </a:solidFill>
              <a:latin typeface="Helvetica" pitchFamily="2" charset="0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31C6D5B-3762-5A41-A3E5-86A06B75BC6D}"/>
              </a:ext>
            </a:extLst>
          </p:cNvPr>
          <p:cNvSpPr txBox="1"/>
          <p:nvPr/>
        </p:nvSpPr>
        <p:spPr>
          <a:xfrm rot="2700000">
            <a:off x="4408015" y="829919"/>
            <a:ext cx="718466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s-TOMCAT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38F65069-1675-DE48-B582-73973A8843AB}"/>
              </a:ext>
            </a:extLst>
          </p:cNvPr>
          <p:cNvSpPr txBox="1"/>
          <p:nvPr/>
        </p:nvSpPr>
        <p:spPr>
          <a:xfrm rot="16200000">
            <a:off x="574634" y="2340115"/>
            <a:ext cx="412293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PX II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EB79EB4-251A-DE41-ACF5-92E03585F744}"/>
              </a:ext>
            </a:extLst>
          </p:cNvPr>
          <p:cNvSpPr txBox="1"/>
          <p:nvPr/>
        </p:nvSpPr>
        <p:spPr>
          <a:xfrm rot="18000000">
            <a:off x="871916" y="1266916"/>
            <a:ext cx="37221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SIM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FC3B0FBF-E3E4-5641-A5EA-6B5B8D63A99F}"/>
              </a:ext>
            </a:extLst>
          </p:cNvPr>
          <p:cNvSpPr txBox="1"/>
          <p:nvPr/>
        </p:nvSpPr>
        <p:spPr>
          <a:xfrm rot="19800000">
            <a:off x="1547569" y="508998"/>
            <a:ext cx="51969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 err="1">
                <a:solidFill>
                  <a:srgbClr val="92D050"/>
                </a:solidFill>
                <a:latin typeface="Helvetica" pitchFamily="2" charset="0"/>
              </a:rPr>
              <a:t>cSAXS</a:t>
            </a:r>
            <a:endParaRPr lang="en-US" sz="825" dirty="0">
              <a:solidFill>
                <a:srgbClr val="92D050"/>
              </a:solidFill>
              <a:latin typeface="Helvetica" pitchFamily="2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804BEC7-CABA-FE45-8B71-73756A331CD6}"/>
              </a:ext>
            </a:extLst>
          </p:cNvPr>
          <p:cNvSpPr txBox="1"/>
          <p:nvPr/>
        </p:nvSpPr>
        <p:spPr>
          <a:xfrm rot="17100000">
            <a:off x="488195" y="1783018"/>
            <a:ext cx="67999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 err="1">
                <a:solidFill>
                  <a:srgbClr val="92D050"/>
                </a:solidFill>
                <a:latin typeface="Helvetica" pitchFamily="2" charset="0"/>
              </a:rPr>
              <a:t>SuperXAS</a:t>
            </a:r>
            <a:endParaRPr lang="en-US" sz="825" dirty="0">
              <a:solidFill>
                <a:srgbClr val="92D050"/>
              </a:solidFill>
              <a:latin typeface="Helvetica" pitchFamily="2" charset="0"/>
            </a:endParaRPr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9522618B-892B-884E-B8EF-889D2237FE5F}"/>
              </a:ext>
            </a:extLst>
          </p:cNvPr>
          <p:cNvGrpSpPr/>
          <p:nvPr/>
        </p:nvGrpSpPr>
        <p:grpSpPr>
          <a:xfrm>
            <a:off x="2303363" y="2100739"/>
            <a:ext cx="1550424" cy="1111010"/>
            <a:chOff x="8470653" y="3282403"/>
            <a:chExt cx="2067232" cy="1481347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7961C18-A173-234A-811C-DB6F3383B323}"/>
                </a:ext>
              </a:extLst>
            </p:cNvPr>
            <p:cNvSpPr txBox="1"/>
            <p:nvPr/>
          </p:nvSpPr>
          <p:spPr>
            <a:xfrm>
              <a:off x="8470653" y="3282403"/>
              <a:ext cx="2067232" cy="1481347"/>
            </a:xfrm>
            <a:prstGeom prst="rect">
              <a:avLst/>
            </a:prstGeom>
            <a:solidFill>
              <a:schemeClr val="bg1"/>
            </a:solidFill>
            <a:ln w="15875">
              <a:solidFill>
                <a:schemeClr val="accent1">
                  <a:shade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rgbClr val="7030A0"/>
                  </a:solidFill>
                  <a:latin typeface="Helvetica" pitchFamily="2" charset="0"/>
                </a:rPr>
                <a:t>                </a:t>
              </a:r>
              <a:r>
                <a:rPr lang="en-US" sz="900" dirty="0">
                  <a:latin typeface="Helvetica" pitchFamily="2" charset="0"/>
                </a:rPr>
                <a:t>short straight</a:t>
              </a:r>
            </a:p>
            <a:p>
              <a:pPr>
                <a:lnSpc>
                  <a:spcPct val="150000"/>
                </a:lnSpc>
              </a:pPr>
              <a:r>
                <a:rPr lang="en-US" sz="900" dirty="0">
                  <a:latin typeface="Helvetica" pitchFamily="2" charset="0"/>
                </a:rPr>
                <a:t>                medium straight </a:t>
              </a:r>
            </a:p>
            <a:p>
              <a:pPr>
                <a:lnSpc>
                  <a:spcPct val="150000"/>
                </a:lnSpc>
              </a:pPr>
              <a:r>
                <a:rPr lang="en-US" sz="900" dirty="0">
                  <a:latin typeface="Helvetica" pitchFamily="2" charset="0"/>
                </a:rPr>
                <a:t>                long straight </a:t>
              </a:r>
            </a:p>
            <a:p>
              <a:pPr>
                <a:lnSpc>
                  <a:spcPct val="150000"/>
                </a:lnSpc>
              </a:pPr>
              <a:r>
                <a:rPr lang="en-US" sz="900" dirty="0">
                  <a:latin typeface="Helvetica" pitchFamily="2" charset="0"/>
                </a:rPr>
                <a:t>                </a:t>
              </a:r>
              <a:r>
                <a:rPr lang="en-US" sz="900" dirty="0" err="1">
                  <a:latin typeface="Helvetica" pitchFamily="2" charset="0"/>
                </a:rPr>
                <a:t>superbend</a:t>
              </a:r>
              <a:endParaRPr lang="en-US" sz="900" dirty="0">
                <a:latin typeface="Helvetica" pitchFamily="2" charset="0"/>
              </a:endParaRPr>
            </a:p>
            <a:p>
              <a:pPr>
                <a:lnSpc>
                  <a:spcPct val="150000"/>
                </a:lnSpc>
              </a:pPr>
              <a:r>
                <a:rPr lang="en-US" sz="900" dirty="0">
                  <a:latin typeface="Helvetica" pitchFamily="2" charset="0"/>
                </a:rPr>
                <a:t>                normal bend</a:t>
              </a: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CFE12468-D681-F84E-A4E6-F9CB92CC568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8683509" y="3465330"/>
              <a:ext cx="360000" cy="0"/>
            </a:xfrm>
            <a:prstGeom prst="line">
              <a:avLst/>
            </a:prstGeom>
            <a:ln w="63500" cap="rnd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D4D47D0E-5857-A149-B9F3-88E8F9FC8F8E}"/>
                </a:ext>
              </a:extLst>
            </p:cNvPr>
            <p:cNvCxnSpPr/>
            <p:nvPr/>
          </p:nvCxnSpPr>
          <p:spPr>
            <a:xfrm>
              <a:off x="8608282" y="4047514"/>
              <a:ext cx="503999" cy="0"/>
            </a:xfrm>
            <a:prstGeom prst="line">
              <a:avLst/>
            </a:prstGeom>
            <a:ln w="63500" cap="rnd">
              <a:solidFill>
                <a:srgbClr val="00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0A50B424-6599-B94A-9AE0-1BF2853F6C2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70281" y="4219695"/>
              <a:ext cx="180000" cy="180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556CF6EC-71EB-DD43-ACE4-5B80C019C0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8788281" y="4517875"/>
              <a:ext cx="144000" cy="1440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2" name="Oval 81">
            <a:extLst>
              <a:ext uri="{FF2B5EF4-FFF2-40B4-BE49-F238E27FC236}">
                <a16:creationId xmlns:a16="http://schemas.microsoft.com/office/drawing/2014/main" id="{D2093A0B-161D-D34B-91A0-3CA8CB97076E}"/>
              </a:ext>
            </a:extLst>
          </p:cNvPr>
          <p:cNvSpPr>
            <a:spLocks noChangeAspect="1"/>
          </p:cNvSpPr>
          <p:nvPr/>
        </p:nvSpPr>
        <p:spPr>
          <a:xfrm>
            <a:off x="4401721" y="4098349"/>
            <a:ext cx="135000" cy="1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A61C26A-4404-884D-876E-AF0F79079DC9}"/>
              </a:ext>
            </a:extLst>
          </p:cNvPr>
          <p:cNvSpPr txBox="1"/>
          <p:nvPr/>
        </p:nvSpPr>
        <p:spPr>
          <a:xfrm rot="8100000">
            <a:off x="4278989" y="4158577"/>
            <a:ext cx="710451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Optics/</a:t>
            </a:r>
          </a:p>
          <a:p>
            <a:pPr algn="ctr"/>
            <a:r>
              <a:rPr lang="en-US" sz="825" dirty="0" err="1">
                <a:solidFill>
                  <a:srgbClr val="92D050"/>
                </a:solidFill>
                <a:latin typeface="Helvetica" pitchFamily="2" charset="0"/>
              </a:rPr>
              <a:t>Diagnostcs</a:t>
            </a:r>
            <a:endParaRPr lang="en-US" sz="825" dirty="0">
              <a:solidFill>
                <a:srgbClr val="92D050"/>
              </a:solidFill>
              <a:latin typeface="Helvetica" pitchFamily="2" charset="0"/>
            </a:endParaRP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21211C5D-A27C-3643-8BD6-8C56EF3D8404}"/>
              </a:ext>
            </a:extLst>
          </p:cNvPr>
          <p:cNvSpPr>
            <a:spLocks noChangeAspect="1"/>
          </p:cNvSpPr>
          <p:nvPr/>
        </p:nvSpPr>
        <p:spPr>
          <a:xfrm>
            <a:off x="922440" y="2868533"/>
            <a:ext cx="135000" cy="1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5D2BF1BC-E670-CD4C-B1A2-85B757C08BCD}"/>
              </a:ext>
            </a:extLst>
          </p:cNvPr>
          <p:cNvSpPr>
            <a:spLocks noChangeAspect="1"/>
          </p:cNvSpPr>
          <p:nvPr/>
        </p:nvSpPr>
        <p:spPr>
          <a:xfrm>
            <a:off x="5100401" y="2890355"/>
            <a:ext cx="135000" cy="13500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0BA32C8-48E4-E340-95F5-F651BBC7067B}"/>
              </a:ext>
            </a:extLst>
          </p:cNvPr>
          <p:cNvSpPr txBox="1"/>
          <p:nvPr/>
        </p:nvSpPr>
        <p:spPr>
          <a:xfrm rot="6300000">
            <a:off x="5115150" y="2900569"/>
            <a:ext cx="40267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VUV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46A2834C-41A1-9D4A-87CB-02146ABB763A}"/>
              </a:ext>
            </a:extLst>
          </p:cNvPr>
          <p:cNvSpPr txBox="1"/>
          <p:nvPr/>
        </p:nvSpPr>
        <p:spPr>
          <a:xfrm rot="12600000">
            <a:off x="1684488" y="4501258"/>
            <a:ext cx="65594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 err="1">
                <a:solidFill>
                  <a:srgbClr val="7030A0"/>
                </a:solidFill>
                <a:latin typeface="Helvetica" pitchFamily="2" charset="0"/>
              </a:rPr>
              <a:t>microXAS</a:t>
            </a:r>
            <a:endParaRPr lang="en-US" sz="825" dirty="0">
              <a:solidFill>
                <a:srgbClr val="7030A0"/>
              </a:solidFill>
              <a:latin typeface="Helvetica" pitchFamily="2" charset="0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1A426ACE-F8AF-E04F-B3AB-FF011F7A71A5}"/>
              </a:ext>
            </a:extLst>
          </p:cNvPr>
          <p:cNvSpPr txBox="1"/>
          <p:nvPr/>
        </p:nvSpPr>
        <p:spPr>
          <a:xfrm rot="14400000">
            <a:off x="735226" y="3540361"/>
            <a:ext cx="827471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 err="1">
                <a:solidFill>
                  <a:srgbClr val="7030A0"/>
                </a:solidFill>
                <a:latin typeface="Helvetica" pitchFamily="2" charset="0"/>
              </a:rPr>
              <a:t>Super</a:t>
            </a:r>
            <a:r>
              <a:rPr lang="en-US" sz="825" dirty="0" err="1">
                <a:solidFill>
                  <a:srgbClr val="92D050"/>
                </a:solidFill>
                <a:latin typeface="Helvetica" pitchFamily="2" charset="0"/>
              </a:rPr>
              <a:t>ARPES</a:t>
            </a:r>
            <a:endParaRPr lang="en-US" sz="825" dirty="0">
              <a:solidFill>
                <a:srgbClr val="92D050"/>
              </a:solidFill>
              <a:latin typeface="Helvetica" pitchFamily="2" charset="0"/>
            </a:endParaRP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84AB701F-4CF9-8D4F-AB54-DF9F1A6A0557}"/>
              </a:ext>
            </a:extLst>
          </p:cNvPr>
          <p:cNvSpPr/>
          <p:nvPr/>
        </p:nvSpPr>
        <p:spPr>
          <a:xfrm>
            <a:off x="3700391" y="466118"/>
            <a:ext cx="162000" cy="162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F1321235-DEBD-D846-82CE-39418E6D7158}"/>
              </a:ext>
            </a:extLst>
          </p:cNvPr>
          <p:cNvSpPr txBox="1"/>
          <p:nvPr/>
        </p:nvSpPr>
        <p:spPr>
          <a:xfrm rot="900000">
            <a:off x="3582516" y="268506"/>
            <a:ext cx="4924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FF0000"/>
                </a:solidFill>
                <a:latin typeface="Helvetica" pitchFamily="2" charset="0"/>
              </a:rPr>
              <a:t>Debye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6C18FA98-0756-5C47-8B70-A48BF08E8DAF}"/>
              </a:ext>
            </a:extLst>
          </p:cNvPr>
          <p:cNvSpPr txBox="1"/>
          <p:nvPr/>
        </p:nvSpPr>
        <p:spPr>
          <a:xfrm rot="15300000">
            <a:off x="503844" y="2819388"/>
            <a:ext cx="486031" cy="346249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7030A0"/>
                </a:solidFill>
                <a:latin typeface="Helvetica" pitchFamily="2" charset="0"/>
              </a:rPr>
              <a:t>NAPP</a:t>
            </a:r>
            <a:br>
              <a:rPr lang="en-US" sz="825" dirty="0">
                <a:solidFill>
                  <a:srgbClr val="7030A0"/>
                </a:solidFill>
                <a:latin typeface="Helvetica" pitchFamily="2" charset="0"/>
              </a:rPr>
            </a:br>
            <a:r>
              <a:rPr lang="en-US" sz="825" dirty="0">
                <a:solidFill>
                  <a:srgbClr val="7030A0"/>
                </a:solidFill>
                <a:latin typeface="Helvetica" pitchFamily="2" charset="0"/>
              </a:rPr>
              <a:t>2027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B79E152-6D8B-954D-9A23-3295C1FD9948}"/>
              </a:ext>
            </a:extLst>
          </p:cNvPr>
          <p:cNvSpPr/>
          <p:nvPr/>
        </p:nvSpPr>
        <p:spPr>
          <a:xfrm>
            <a:off x="5364319" y="2294878"/>
            <a:ext cx="3374139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1000" marR="381000">
              <a:spcBef>
                <a:spcPts val="1400"/>
              </a:spcBef>
              <a:spcAft>
                <a:spcPts val="1400"/>
              </a:spcAft>
            </a:pPr>
            <a:r>
              <a:rPr lang="en-GB" sz="1200" u="sng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  <a:t>ID list </a:t>
            </a:r>
            <a:br>
              <a:rPr lang="en-GB" sz="1200" u="sng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u="sng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  <a:t/>
            </a:r>
            <a:br>
              <a:rPr lang="en-GB" sz="1200" u="sng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dirty="0">
                <a:solidFill>
                  <a:srgbClr val="FF0000"/>
                </a:solidFill>
                <a:latin typeface="Calibri,Helvetica,sans-serif,Helvetica,EmojiFont,Apple Color Emoji,Segoe UI Emoji,NotoColorEmoji,Segoe UI Symbol,Android Emoji,EmojiSymbols"/>
              </a:rPr>
              <a:t>2: 1-m U10 (U14 fallback) </a:t>
            </a:r>
            <a: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  <a:t/>
            </a:r>
            <a:b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dirty="0">
                <a:solidFill>
                  <a:srgbClr val="04FF00"/>
                </a:solidFill>
                <a:latin typeface="Calibri,Helvetica,sans-serif,Helvetica,EmojiFont,Apple Color Emoji,Segoe UI Emoji,NotoColorEmoji,Segoe UI Symbol,Android Emoji,EmojiSymbols"/>
              </a:rPr>
              <a:t>3: 4.5-m UE36 K-not</a:t>
            </a:r>
            <a: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  <a:t/>
            </a:r>
            <a:b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dirty="0">
                <a:solidFill>
                  <a:srgbClr val="FF0000"/>
                </a:solidFill>
                <a:latin typeface="Calibri,Helvetica,sans-serif,Helvetica,EmojiFont,Apple Color Emoji,Segoe UI Emoji,NotoColorEmoji,Segoe UI Symbol,Android Emoji,EmojiSymbols"/>
              </a:rPr>
              <a:t>4: 2-m U14, later 1-m U10? </a:t>
            </a:r>
            <a: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  <a:t/>
            </a:r>
            <a:b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dirty="0">
                <a:solidFill>
                  <a:srgbClr val="0FFFFF"/>
                </a:solidFill>
                <a:latin typeface="Calibri,Helvetica,sans-serif,Helvetica,EmojiFont,Apple Color Emoji,Segoe UI Emoji,NotoColorEmoji,Segoe UI Symbol,Android Emoji,EmojiSymbols"/>
              </a:rPr>
              <a:t>5: 3.5-m UE32 K-not + 2-m UE48 </a:t>
            </a:r>
            <a: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  <a:t/>
            </a:r>
            <a:b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dirty="0">
                <a:solidFill>
                  <a:srgbClr val="FF0000"/>
                </a:solidFill>
                <a:latin typeface="Calibri,Helvetica,sans-serif,Helvetica,EmojiFont,Apple Color Emoji,Segoe UI Emoji,NotoColorEmoji,Segoe UI Symbol,Android Emoji,EmojiSymbols"/>
              </a:rPr>
              <a:t>6: 3-m U15 </a:t>
            </a:r>
            <a: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  <a:t/>
            </a:r>
            <a:b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dirty="0">
                <a:solidFill>
                  <a:srgbClr val="04FF00"/>
                </a:solidFill>
                <a:latin typeface="Calibri,Helvetica,sans-serif,Helvetica,EmojiFont,Apple Color Emoji,Segoe UI Emoji,NotoColorEmoji,Segoe UI Symbol,Android Emoji,EmojiSymbols"/>
              </a:rPr>
              <a:t>7: 4.5-m or 2 x 2-m UE36 </a:t>
            </a:r>
            <a: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  <a:t/>
            </a:r>
            <a:b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dirty="0">
                <a:solidFill>
                  <a:srgbClr val="FF0000"/>
                </a:solidFill>
                <a:latin typeface="Calibri,Helvetica,sans-serif,Helvetica,EmojiFont,Apple Color Emoji,Segoe UI Emoji,NotoColorEmoji,Segoe UI Symbol,Android Emoji,EmojiSymbols"/>
              </a:rPr>
              <a:t>8: 3-m U15 </a:t>
            </a:r>
            <a: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  <a:t/>
            </a:r>
            <a:b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dirty="0">
                <a:solidFill>
                  <a:srgbClr val="0FFFFF"/>
                </a:solidFill>
                <a:latin typeface="Calibri,Helvetica,sans-serif,Helvetica,EmojiFont,Apple Color Emoji,Segoe UI Emoji,NotoColorEmoji,Segoe UI Symbol,Android Emoji,EmojiSymbols"/>
              </a:rPr>
              <a:t>9: 3-m UE36 K-not + 4.5-m UE90 K-not </a:t>
            </a:r>
            <a:r>
              <a:rPr lang="en-GB" sz="1200" dirty="0">
                <a:solidFill>
                  <a:srgbClr val="00B0F0"/>
                </a:solidFill>
                <a:latin typeface="Calibri,Helvetica,sans-serif,Helvetica,EmojiFont,Apple Color Emoji,Segoe UI Emoji,NotoColorEmoji,Segoe UI Symbol,Android Emoji,EmojiSymbols"/>
              </a:rPr>
              <a:t/>
            </a:r>
            <a:br>
              <a:rPr lang="en-GB" sz="1200" dirty="0">
                <a:solidFill>
                  <a:srgbClr val="00B0F0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dirty="0">
                <a:solidFill>
                  <a:srgbClr val="FF0000"/>
                </a:solidFill>
                <a:latin typeface="Calibri,Helvetica,sans-serif,Helvetica,EmojiFont,Apple Color Emoji,Segoe UI Emoji,NotoColorEmoji,Segoe UI Symbol,Android Emoji,EmojiSymbols"/>
              </a:rPr>
              <a:t>10: 3-m U15 </a:t>
            </a:r>
            <a: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  <a:t/>
            </a:r>
            <a:b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dirty="0">
                <a:solidFill>
                  <a:srgbClr val="04FF00"/>
                </a:solidFill>
                <a:latin typeface="Calibri,Helvetica,sans-serif,Helvetica,EmojiFont,Apple Color Emoji,Segoe UI Emoji,NotoColorEmoji,Segoe UI Symbol,Android Emoji,EmojiSymbols"/>
              </a:rPr>
              <a:t>11: 4.5-m or 2 x 2-m UE36 Knot</a:t>
            </a:r>
            <a: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  <a:t/>
            </a:r>
            <a:br>
              <a:rPr lang="en-GB" sz="1200" dirty="0">
                <a:solidFill>
                  <a:srgbClr val="212121"/>
                </a:solidFill>
                <a:latin typeface="Calibri,Helvetica,sans-serif,Helvetica,EmojiFont,Apple Color Emoji,Segoe UI Emoji,NotoColorEmoji,Segoe UI Symbol,Android Emoji,EmojiSymbols"/>
              </a:rPr>
            </a:br>
            <a:r>
              <a:rPr lang="en-GB" sz="1200" dirty="0">
                <a:solidFill>
                  <a:srgbClr val="FF0000"/>
                </a:solidFill>
                <a:latin typeface="Calibri,Helvetica,sans-serif,Helvetica,EmojiFont,Apple Color Emoji,Segoe UI Emoji,NotoColorEmoji,Segoe UI Symbol,Android Emoji,EmojiSymbols"/>
              </a:rPr>
              <a:t>12: 3-m U15 </a:t>
            </a:r>
          </a:p>
        </p:txBody>
      </p: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17C4836D-198E-8D41-B9E1-D1AF4E6738B3}"/>
              </a:ext>
            </a:extLst>
          </p:cNvPr>
          <p:cNvCxnSpPr/>
          <p:nvPr/>
        </p:nvCxnSpPr>
        <p:spPr>
          <a:xfrm>
            <a:off x="2430984" y="2459485"/>
            <a:ext cx="324000" cy="0"/>
          </a:xfrm>
          <a:prstGeom prst="line">
            <a:avLst/>
          </a:prstGeom>
          <a:ln w="63500" cap="rnd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9E283A9D-6277-3D47-99A0-A98A6595DF54}"/>
              </a:ext>
            </a:extLst>
          </p:cNvPr>
          <p:cNvSpPr txBox="1"/>
          <p:nvPr/>
        </p:nvSpPr>
        <p:spPr>
          <a:xfrm rot="900000">
            <a:off x="3520617" y="599144"/>
            <a:ext cx="43152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3-5 T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077A7BB-0BE0-D64A-9789-DC08B05445DF}"/>
              </a:ext>
            </a:extLst>
          </p:cNvPr>
          <p:cNvSpPr txBox="1"/>
          <p:nvPr/>
        </p:nvSpPr>
        <p:spPr>
          <a:xfrm rot="2700000">
            <a:off x="4332615" y="1057669"/>
            <a:ext cx="43152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3-5 T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ABFAEF4-A969-FB4C-B0E6-83D10B3B45D1}"/>
              </a:ext>
            </a:extLst>
          </p:cNvPr>
          <p:cNvSpPr txBox="1"/>
          <p:nvPr/>
        </p:nvSpPr>
        <p:spPr>
          <a:xfrm rot="17100000">
            <a:off x="965810" y="1883523"/>
            <a:ext cx="43152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3-5 T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20C87A3B-5E3A-1B49-8681-7D61619AB8C0}"/>
              </a:ext>
            </a:extLst>
          </p:cNvPr>
          <p:cNvSpPr txBox="1"/>
          <p:nvPr/>
        </p:nvSpPr>
        <p:spPr>
          <a:xfrm rot="9900000">
            <a:off x="3379808" y="4396139"/>
            <a:ext cx="33695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dirty="0">
                <a:solidFill>
                  <a:srgbClr val="92D050"/>
                </a:solidFill>
                <a:latin typeface="Helvetica" pitchFamily="2" charset="0"/>
              </a:rPr>
              <a:t>2 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79E0F1-89AF-B746-BE67-5D756ABA6674}"/>
              </a:ext>
            </a:extLst>
          </p:cNvPr>
          <p:cNvSpPr txBox="1"/>
          <p:nvPr/>
        </p:nvSpPr>
        <p:spPr>
          <a:xfrm>
            <a:off x="5847391" y="713321"/>
            <a:ext cx="1611619" cy="104305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u="sng" kern="1000" spc="30" dirty="0">
                <a:latin typeface="Calibri" panose="020F0502020204030204" pitchFamily="34" charset="0"/>
                <a:cs typeface="Calibri" panose="020F0502020204030204" pitchFamily="34" charset="0"/>
              </a:rPr>
              <a:t>BL relocations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kern="1000" spc="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kern="1000" spc="30" dirty="0">
                <a:solidFill>
                  <a:srgbClr val="73D6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Stays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kern="1000" spc="3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Moves</a:t>
            </a:r>
            <a:r>
              <a:rPr lang="en-GB" sz="1200" kern="1000" spc="3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kern="1000" spc="3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94070" y="110638"/>
            <a:ext cx="2733329" cy="381375"/>
          </a:xfrm>
        </p:spPr>
        <p:txBody>
          <a:bodyPr/>
          <a:lstStyle/>
          <a:p>
            <a:r>
              <a:rPr lang="en-US" dirty="0" smtClean="0"/>
              <a:t>Beamline layout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904052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t>Seite </a:t>
            </a:r>
            <a:fld id="{EBC07571-3134-BB4B-B83F-1A9FE18D34F3}" type="slidenum">
              <a:rPr kumimoji="0" lang="de-DE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10282" r="10266"/>
          <a:stretch/>
        </p:blipFill>
        <p:spPr>
          <a:xfrm>
            <a:off x="611560" y="8837"/>
            <a:ext cx="7266391" cy="5144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59864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SLS 2.0 </a:t>
            </a:r>
            <a:r>
              <a:rPr lang="en-US" dirty="0" err="1" smtClean="0"/>
              <a:t>Aktivitäten</a:t>
            </a:r>
            <a:r>
              <a:rPr lang="en-US" dirty="0" smtClean="0"/>
              <a:t> 2020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696129"/>
            <a:ext cx="7884876" cy="4308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Zahlreiche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Aktivitäten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zu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Komponentendesign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und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Prototypenbau</a:t>
            </a:r>
            <a:endParaRPr lang="en-US" sz="1400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Vorbereitung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Ausschreibungen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für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Speisegeräte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Magnete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Vakuumkammern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HF Anlagen…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Optimierung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Abbau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/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Aufbauplanung</a:t>
            </a:r>
            <a:endParaRPr lang="en-US" sz="1400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Vorbereitung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Einbau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zweiter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Kran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 SLS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Suche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temporäres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Lager- und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Montagegebäude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ausserhalb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PSI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Aufbau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neue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Projektstruktur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für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Umsetzungphase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2021-2026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Finalisierung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Ringdesign</a:t>
            </a:r>
            <a:endParaRPr lang="en-US" sz="1400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Finalisierung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Beamline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Auswahl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und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Anordnung</a:t>
            </a:r>
            <a:endParaRPr lang="en-US" sz="1400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Aufbau</a:t>
            </a:r>
            <a:r>
              <a:rPr lang="en-US" sz="1400" kern="1000" spc="3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3D Modell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Entscheid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Energieerhöhung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2.4GeV 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 2.7 GeV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Up-date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Kostenschätzung</a:t>
            </a:r>
            <a:endParaRPr lang="en-US" sz="1400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Erste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Schritte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Strahlenschutzstudien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und BAG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Bewilligungsprozess</a:t>
            </a:r>
            <a:endParaRPr lang="en-US" sz="1400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Start TDR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Dokument</a:t>
            </a:r>
            <a:endParaRPr lang="en-US" sz="1400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…</a:t>
            </a:r>
            <a:endParaRPr lang="en-US" sz="1400" kern="1000" spc="3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Finaler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Finanzierungsentscheid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im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Rahmen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BFI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Botschaft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erwartet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für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</a:t>
            </a:r>
            <a:r>
              <a:rPr lang="en-US" sz="1400" kern="1000" spc="30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Dezember</a:t>
            </a:r>
            <a:r>
              <a:rPr lang="en-US" sz="1400" kern="1000" spc="3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  <a:sym typeface="Symbol" panose="05050102010706020507" pitchFamily="18" charset="2"/>
              </a:rPr>
              <a:t> 2020</a:t>
            </a:r>
            <a:endParaRPr lang="en-US" sz="1400" kern="1000" spc="30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8772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chemeClr val="bg2"/>
                </a:solidFill>
              </a:rPr>
              <a:t>Permanent magnets</a:t>
            </a:r>
            <a:endParaRPr lang="de-CH">
              <a:solidFill>
                <a:schemeClr val="bg2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919" y="974637"/>
            <a:ext cx="2085598" cy="237226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9236" y="782432"/>
            <a:ext cx="1611647" cy="249032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3901" y="656378"/>
            <a:ext cx="1765005" cy="266264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44153" y="3586745"/>
            <a:ext cx="226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VB combined function</a:t>
            </a:r>
            <a:endParaRPr kumimoji="0" lang="de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373859" y="3576869"/>
            <a:ext cx="162095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BN main dipole</a:t>
            </a:r>
          </a:p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1.35 T</a:t>
            </a:r>
            <a:endParaRPr kumimoji="0" lang="de-CH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39317" y="3554639"/>
            <a:ext cx="2346861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AN reverse bend </a:t>
            </a:r>
            <a:b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(=off centered quadrupole) </a:t>
            </a:r>
            <a:endParaRPr kumimoji="0" lang="de-CH" sz="15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29666" y="4230384"/>
            <a:ext cx="43383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5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NdFeB permanent magnet blocks and NiFe strips for tuning</a:t>
            </a:r>
            <a:endParaRPr kumimoji="0" lang="de-CH" sz="135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4767994"/>
            <a:ext cx="9144000" cy="3960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04953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-PowerPoint-Master deutsch 4_3.potx" id="{4BAA87CA-A3C3-4161-80AE-1D9C37CF4C14}" vid="{2236067E-2B6E-4CB0-859F-0C8648A252EE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0000"/>
          </a:lnSpc>
          <a:spcBef>
            <a:spcPts val="0"/>
          </a:spcBef>
          <a:defRPr kern="1000" spc="30" dirty="0" err="1" smtClean="0">
            <a:solidFill>
              <a:srgbClr val="002060"/>
            </a:solidFill>
            <a:latin typeface="Calibri" panose="020F0502020204030204" pitchFamily="34" charset="0"/>
            <a:cs typeface="Calibri" panose="020F0502020204030204" pitchFamily="34" charset="0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5.xml><?xml version="1.0" encoding="utf-8"?>
<a:theme xmlns:a="http://schemas.openxmlformats.org/drawingml/2006/main" name="1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6.xml><?xml version="1.0" encoding="utf-8"?>
<a:theme xmlns:a="http://schemas.openxmlformats.org/drawingml/2006/main" name="2_PSI PowerPoint Master english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non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PSI PowerPoint Master english 1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FFFFFF"/>
        </a:accent3>
        <a:accent4>
          <a:srgbClr val="000000"/>
        </a:accent4>
        <a:accent5>
          <a:srgbClr val="FEE1AA"/>
        </a:accent5>
        <a:accent6>
          <a:srgbClr val="D55200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7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 16_9</Template>
  <TotalTime>0</TotalTime>
  <Words>1460</Words>
  <Application>Microsoft Office PowerPoint</Application>
  <PresentationFormat>On-screen Show (16:9)</PresentationFormat>
  <Paragraphs>290</Paragraphs>
  <Slides>29</Slides>
  <Notes>4</Notes>
  <HiddenSlides>4</HiddenSlides>
  <MMClips>0</MMClips>
  <ScaleCrop>false</ScaleCrop>
  <HeadingPairs>
    <vt:vector size="6" baseType="variant">
      <vt:variant>
        <vt:lpstr>Fonts Used</vt:lpstr>
      </vt:variant>
      <vt:variant>
        <vt:i4>17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29</vt:i4>
      </vt:variant>
    </vt:vector>
  </HeadingPairs>
  <TitlesOfParts>
    <vt:vector size="52" baseType="lpstr">
      <vt:lpstr>MS PGothic</vt:lpstr>
      <vt:lpstr>MS PGothic</vt:lpstr>
      <vt:lpstr>Arial</vt:lpstr>
      <vt:lpstr>Arial Narrow</vt:lpstr>
      <vt:lpstr>Calibri</vt:lpstr>
      <vt:lpstr>Calibri Light</vt:lpstr>
      <vt:lpstr>Calibri,Helvetica,sans-serif,Helvetica,EmojiFont,Apple Color Emoji,Segoe UI Emoji,NotoColorEmoji,Segoe UI Symbol,Android Emoji,EmojiSymbols</vt:lpstr>
      <vt:lpstr>Courier New</vt:lpstr>
      <vt:lpstr>Franklin Gothic Book</vt:lpstr>
      <vt:lpstr>Georgia</vt:lpstr>
      <vt:lpstr>Helvetica</vt:lpstr>
      <vt:lpstr>Rockwell</vt:lpstr>
      <vt:lpstr>Symbol</vt:lpstr>
      <vt:lpstr>Times</vt:lpstr>
      <vt:lpstr>Times New Roman</vt:lpstr>
      <vt:lpstr>Wingdings</vt:lpstr>
      <vt:lpstr>ヒラギノ角ゴ Pro W3</vt:lpstr>
      <vt:lpstr>PSI-Powerpoint-Master Calibri V2</vt:lpstr>
      <vt:lpstr>1_PSI-Powerpoint-Master Calibri V2</vt:lpstr>
      <vt:lpstr>1_Office Theme</vt:lpstr>
      <vt:lpstr>PSI PowerPoint Master english</vt:lpstr>
      <vt:lpstr>1_PSI PowerPoint Master english</vt:lpstr>
      <vt:lpstr>2_PSI PowerPoint Master english</vt:lpstr>
      <vt:lpstr>Status SLS 2.0</vt:lpstr>
      <vt:lpstr>SLS 2.0, Ziele und Methoden</vt:lpstr>
      <vt:lpstr>SLS</vt:lpstr>
      <vt:lpstr>PowerPoint Presentation</vt:lpstr>
      <vt:lpstr>Vorteil SLS TBA*  SLS2.0 MBA**</vt:lpstr>
      <vt:lpstr>Beamline layout </vt:lpstr>
      <vt:lpstr>PowerPoint Presentation</vt:lpstr>
      <vt:lpstr>SLS 2.0 Aktivitäten 2020</vt:lpstr>
      <vt:lpstr>Permanent magnets</vt:lpstr>
      <vt:lpstr>First SLS2.0 full-scale permanent magnet  prototypes at PSI</vt:lpstr>
      <vt:lpstr>Electromagnets</vt:lpstr>
      <vt:lpstr>Superbends</vt:lpstr>
      <vt:lpstr>Design Concepts modular in-Vacuum Undulator</vt:lpstr>
      <vt:lpstr>HTS10 for  i-Tomcat &amp; MS</vt:lpstr>
      <vt:lpstr>HTS progress</vt:lpstr>
      <vt:lpstr>Athos UE38 Apple X → same for SLS2.0 long straights? </vt:lpstr>
      <vt:lpstr>SLS 2.0 brightness</vt:lpstr>
      <vt:lpstr>Vacuum Chamber design SLS2.0</vt:lpstr>
      <vt:lpstr>Arc Vacuum Chambers</vt:lpstr>
      <vt:lpstr>CBN Prototype Production at PSI</vt:lpstr>
      <vt:lpstr>Moving solenoid NEG coating setup</vt:lpstr>
      <vt:lpstr>SLS2.0 work done so far </vt:lpstr>
      <vt:lpstr>SLS2.0 work done so far </vt:lpstr>
      <vt:lpstr>Schedule concept</vt:lpstr>
      <vt:lpstr>Reasoning for two group schedule concept </vt:lpstr>
      <vt:lpstr>PowerPoint Presentation</vt:lpstr>
      <vt:lpstr>Status new cost estimate</vt:lpstr>
      <vt:lpstr>Änderungen an der SLS vor SLS-2.0</vt:lpstr>
      <vt:lpstr>PowerPoint Presentation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Fuchs Beate</dc:creator>
  <cp:lastModifiedBy>Braun Hans-Heinrich</cp:lastModifiedBy>
  <cp:revision>56</cp:revision>
  <cp:lastPrinted>2020-01-09T12:03:26Z</cp:lastPrinted>
  <dcterms:created xsi:type="dcterms:W3CDTF">2019-11-14T14:41:30Z</dcterms:created>
  <dcterms:modified xsi:type="dcterms:W3CDTF">2020-11-06T12:23:27Z</dcterms:modified>
</cp:coreProperties>
</file>