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964" r:id="rId1"/>
  </p:sldMasterIdLst>
  <p:notesMasterIdLst>
    <p:notesMasterId r:id="rId15"/>
  </p:notesMasterIdLst>
  <p:handoutMasterIdLst>
    <p:handoutMasterId r:id="rId16"/>
  </p:handoutMasterIdLst>
  <p:sldIdLst>
    <p:sldId id="336" r:id="rId2"/>
    <p:sldId id="401" r:id="rId3"/>
    <p:sldId id="426" r:id="rId4"/>
    <p:sldId id="449" r:id="rId5"/>
    <p:sldId id="422" r:id="rId6"/>
    <p:sldId id="441" r:id="rId7"/>
    <p:sldId id="443" r:id="rId8"/>
    <p:sldId id="444" r:id="rId9"/>
    <p:sldId id="446" r:id="rId10"/>
    <p:sldId id="445" r:id="rId11"/>
    <p:sldId id="447" r:id="rId12"/>
    <p:sldId id="448" r:id="rId13"/>
    <p:sldId id="428" r:id="rId14"/>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5B00"/>
    <a:srgbClr val="C50006"/>
    <a:srgbClr val="FDCA00"/>
    <a:srgbClr val="010000"/>
    <a:srgbClr val="FFFFFF"/>
    <a:srgbClr val="808080"/>
    <a:srgbClr val="000000"/>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7232" autoAdjust="0"/>
  </p:normalViewPr>
  <p:slideViewPr>
    <p:cSldViewPr snapToObjects="1">
      <p:cViewPr varScale="1">
        <p:scale>
          <a:sx n="131" d="100"/>
          <a:sy n="131" d="100"/>
        </p:scale>
        <p:origin x="966" y="126"/>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‹Nr.›</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‹Nr.›</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196472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2598139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721683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2647071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882825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635217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7</a:t>
            </a:fld>
            <a:endParaRPr lang="de-DE" dirty="0"/>
          </a:p>
        </p:txBody>
      </p:sp>
    </p:spTree>
    <p:extLst>
      <p:ext uri="{BB962C8B-B14F-4D97-AF65-F5344CB8AC3E}">
        <p14:creationId xmlns:p14="http://schemas.microsoft.com/office/powerpoint/2010/main" val="2896792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639847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619154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12</a:t>
            </a:fld>
            <a:endParaRPr lang="de-DE" dirty="0"/>
          </a:p>
        </p:txBody>
      </p:sp>
    </p:spTree>
    <p:extLst>
      <p:ext uri="{BB962C8B-B14F-4D97-AF65-F5344CB8AC3E}">
        <p14:creationId xmlns:p14="http://schemas.microsoft.com/office/powerpoint/2010/main" val="4787112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pic>
        <p:nvPicPr>
          <p:cNvPr id="11" name="Picture 2" descr="U:\20160506_PSI_Luftbild_0292.jpg"/>
          <p:cNvPicPr>
            <a:picLocks noChangeAspect="1" noChangeArrowheads="1"/>
          </p:cNvPicPr>
          <p:nvPr userDrawn="1"/>
        </p:nvPicPr>
        <p:blipFill rotWithShape="1">
          <a:blip r:embed="rId2" cstate="screen">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87" y="4572000"/>
            <a:ext cx="7969249" cy="1080120"/>
          </a:xfrm>
        </p:spPr>
        <p:txBody>
          <a:bodyPr/>
          <a:lstStyle>
            <a:lvl1pPr>
              <a:defRPr sz="3000">
                <a:solidFill>
                  <a:srgbClr val="686868"/>
                </a:solidFill>
                <a:latin typeface="Georgia" charset="0"/>
                <a:ea typeface="ヒラギノ角ゴ Pro W3" charset="0"/>
              </a:defRPr>
            </a:lvl1pPr>
          </a:lstStyle>
          <a:p>
            <a:pPr lvl="0"/>
            <a:r>
              <a:rPr lang="de-DE" noProof="0" smtClean="0"/>
              <a:t>Titelmasterformat durch Klicken bearbeiten</a:t>
            </a:r>
            <a:endParaRPr lang="en-US"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de-DE" noProof="0" smtClean="0"/>
              <a:t>Formatvorlage des Untertitelmasters durch Klicken bearbeiten</a:t>
            </a:r>
            <a:endParaRPr lang="de-CH" noProof="0" dirty="0"/>
          </a:p>
        </p:txBody>
      </p:sp>
      <p:sp>
        <p:nvSpPr>
          <p:cNvPr id="10"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9" name="Rechteck 8"/>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Tree>
    <p:extLst>
      <p:ext uri="{BB962C8B-B14F-4D97-AF65-F5344CB8AC3E}">
        <p14:creationId xmlns:p14="http://schemas.microsoft.com/office/powerpoint/2010/main" val="4273716275"/>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4392389"/>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2" name="Titel 11"/>
          <p:cNvSpPr>
            <a:spLocks noGrp="1"/>
          </p:cNvSpPr>
          <p:nvPr>
            <p:ph type="title"/>
          </p:nvPr>
        </p:nvSpPr>
        <p:spPr/>
        <p:txBody>
          <a:bodyPr/>
          <a:lstStyle/>
          <a:p>
            <a:r>
              <a:rPr lang="de-DE" smtClean="0"/>
              <a:t>Titelmasterformat durch Klicken bearbeiten</a:t>
            </a:r>
            <a:endParaRPr lang="en-GB"/>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noProof="0" dirty="0" smtClean="0"/>
              <a:t>Folientitel eingeben</a:t>
            </a:r>
            <a:endParaRPr lang="de-CH"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Seite </a:t>
            </a:r>
            <a:fld id="{EBC07571-3134-BB4B-B83F-1A9FE18D34F3}" type="slidenum">
              <a:rPr lang="de-DE" smtClean="0"/>
              <a:pPr algn="r">
                <a:defRPr/>
              </a:pPr>
              <a:t>‹Nr.›</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8"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dirty="0" smtClean="0"/>
              <a:t>LAB: Informationen aus AIE</a:t>
            </a:r>
            <a:endParaRPr lang="de-DE" dirty="0"/>
          </a:p>
        </p:txBody>
      </p:sp>
      <p:sp>
        <p:nvSpPr>
          <p:cNvPr id="6" name="Untertitel 5"/>
          <p:cNvSpPr>
            <a:spLocks noGrp="1"/>
          </p:cNvSpPr>
          <p:nvPr>
            <p:ph type="subTitle" sz="quarter" idx="1"/>
          </p:nvPr>
        </p:nvSpPr>
        <p:spPr/>
        <p:txBody>
          <a:bodyPr/>
          <a:lstStyle/>
          <a:p>
            <a:r>
              <a:rPr lang="de-CH" dirty="0" smtClean="0"/>
              <a:t>Markus Jörg</a:t>
            </a:r>
            <a:r>
              <a:rPr lang="de-CH" dirty="0"/>
              <a:t>::  </a:t>
            </a:r>
            <a:r>
              <a:rPr lang="de-CH" dirty="0" smtClean="0"/>
              <a:t>Abt</a:t>
            </a:r>
            <a:r>
              <a:rPr lang="de-CH" dirty="0"/>
              <a:t>. Infrastruktur und Elektroinstallationen   ::  Paul Scherrer </a:t>
            </a:r>
            <a:r>
              <a:rPr lang="de-CH" dirty="0" smtClean="0"/>
              <a:t>Institut</a:t>
            </a:r>
            <a:endParaRPr lang="de-CH" dirty="0"/>
          </a:p>
        </p:txBody>
      </p:sp>
      <p:sp>
        <p:nvSpPr>
          <p:cNvPr id="7" name="Textfeld 6"/>
          <p:cNvSpPr txBox="1"/>
          <p:nvPr/>
        </p:nvSpPr>
        <p:spPr>
          <a:xfrm>
            <a:off x="814388" y="5373216"/>
            <a:ext cx="6853957" cy="504056"/>
          </a:xfrm>
          <a:prstGeom prst="rect">
            <a:avLst/>
          </a:prstGeom>
          <a:noFill/>
        </p:spPr>
        <p:txBody>
          <a:bodyPr wrap="square" lIns="0" tIns="0" rIns="0" bIns="0" rtlCol="0">
            <a:noAutofit/>
          </a:bodyPr>
          <a:lstStyle/>
          <a:p>
            <a:pPr>
              <a:lnSpc>
                <a:spcPct val="110000"/>
              </a:lnSpc>
              <a:spcBef>
                <a:spcPts val="0"/>
              </a:spcBef>
            </a:pPr>
            <a:r>
              <a:rPr lang="de-CH" sz="1800" b="1" dirty="0" smtClean="0">
                <a:solidFill>
                  <a:srgbClr val="969696"/>
                </a:solidFill>
                <a:latin typeface="+mn-lt"/>
              </a:rPr>
              <a:t>Freitag, </a:t>
            </a:r>
            <a:r>
              <a:rPr lang="de-CH" sz="1800" b="1" dirty="0" smtClean="0">
                <a:solidFill>
                  <a:srgbClr val="969696"/>
                </a:solidFill>
                <a:latin typeface="+mn-lt"/>
              </a:rPr>
              <a:t>06</a:t>
            </a:r>
            <a:r>
              <a:rPr lang="de-CH" sz="1800" b="1" dirty="0" smtClean="0">
                <a:solidFill>
                  <a:srgbClr val="969696"/>
                </a:solidFill>
                <a:latin typeface="+mn-lt"/>
              </a:rPr>
              <a:t>. November </a:t>
            </a:r>
            <a:r>
              <a:rPr lang="de-CH" sz="1800" b="1" dirty="0" smtClean="0">
                <a:solidFill>
                  <a:srgbClr val="969696"/>
                </a:solidFill>
                <a:latin typeface="+mn-lt"/>
              </a:rPr>
              <a:t>2020</a:t>
            </a:r>
            <a:endParaRPr lang="de-DE" sz="1800" b="1" kern="1000" spc="30" dirty="0" smtClean="0">
              <a:solidFill>
                <a:srgbClr val="969696"/>
              </a:solidFill>
              <a:latin typeface="+mn-lt"/>
              <a:cs typeface="Franklin Gothic Book"/>
            </a:endParaRPr>
          </a:p>
        </p:txBody>
      </p:sp>
    </p:spTree>
    <p:extLst>
      <p:ext uri="{BB962C8B-B14F-4D97-AF65-F5344CB8AC3E}">
        <p14:creationId xmlns:p14="http://schemas.microsoft.com/office/powerpoint/2010/main" val="745583933"/>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1042989" y="1412776"/>
            <a:ext cx="5545235" cy="1656184"/>
          </a:xfrm>
        </p:spPr>
        <p:txBody>
          <a:bodyPr/>
          <a:lstStyle/>
          <a:p>
            <a:pPr marL="0" indent="0">
              <a:buNone/>
              <a:tabLst>
                <a:tab pos="1077913" algn="l"/>
              </a:tabLst>
            </a:pPr>
            <a:r>
              <a:rPr lang="de-CH" sz="1400" dirty="0" smtClean="0"/>
              <a:t>Aufgrund der </a:t>
            </a:r>
            <a:r>
              <a:rPr lang="de-DE" sz="1400" dirty="0"/>
              <a:t>KOBE+ WTO-Ausschreibung </a:t>
            </a:r>
            <a:r>
              <a:rPr lang="de-CH" sz="1400" dirty="0" smtClean="0"/>
              <a:t>Gaslieferant und des daraus resultierenden </a:t>
            </a:r>
            <a:r>
              <a:rPr lang="de-CH" sz="1400" dirty="0" err="1" smtClean="0"/>
              <a:t>Lieferantenwe</a:t>
            </a:r>
            <a:r>
              <a:rPr lang="de-DE" sz="1400" dirty="0" err="1" smtClean="0"/>
              <a:t>chsels</a:t>
            </a:r>
            <a:r>
              <a:rPr lang="de-DE" sz="1400" dirty="0" smtClean="0"/>
              <a:t> wurde die Tanksituation am PSI geprüft und angepasst.</a:t>
            </a:r>
          </a:p>
          <a:p>
            <a:pPr marL="0" indent="0">
              <a:buNone/>
              <a:tabLst>
                <a:tab pos="1077913" algn="l"/>
              </a:tabLst>
            </a:pPr>
            <a:endParaRPr lang="de-DE" sz="1400" dirty="0" smtClean="0"/>
          </a:p>
          <a:p>
            <a:pPr marL="0" indent="0">
              <a:buNone/>
              <a:tabLst>
                <a:tab pos="1077913" algn="l"/>
              </a:tabLst>
            </a:pPr>
            <a:r>
              <a:rPr lang="de-DE" sz="1400" b="1" dirty="0" smtClean="0"/>
              <a:t>Das Projekt wurde rechtzeitig und </a:t>
            </a:r>
            <a:r>
              <a:rPr lang="de-DE" sz="1400" b="1" dirty="0"/>
              <a:t>erfolgreich abgeschlossen. </a:t>
            </a:r>
            <a:r>
              <a:rPr lang="de-DE" sz="1400" dirty="0" smtClean="0"/>
              <a:t>Der </a:t>
            </a:r>
            <a:r>
              <a:rPr lang="de-DE" sz="1400" dirty="0"/>
              <a:t>Kostenrahmen wurde </a:t>
            </a:r>
            <a:r>
              <a:rPr lang="de-DE" sz="1400" dirty="0" smtClean="0"/>
              <a:t>eingehalten. Neu sind alle 11 Tanks im Eigentum des PSI (7 neu, 3 übernommen und 1 bereits im Eigentum PSI).</a:t>
            </a:r>
            <a:endParaRPr lang="de-CH" sz="1400" dirty="0" smtClean="0"/>
          </a:p>
          <a:p>
            <a:pPr marL="0" indent="0">
              <a:buNone/>
              <a:tabLst>
                <a:tab pos="1077913" algn="l"/>
              </a:tabLst>
            </a:pPr>
            <a:endParaRPr lang="de-CH" sz="1100" dirty="0"/>
          </a:p>
        </p:txBody>
      </p:sp>
      <p:sp>
        <p:nvSpPr>
          <p:cNvPr id="3" name="Titel 2"/>
          <p:cNvSpPr>
            <a:spLocks noGrp="1"/>
          </p:cNvSpPr>
          <p:nvPr>
            <p:ph type="title"/>
          </p:nvPr>
        </p:nvSpPr>
        <p:spPr/>
        <p:txBody>
          <a:bodyPr/>
          <a:lstStyle/>
          <a:p>
            <a:r>
              <a:rPr lang="de-CH" dirty="0"/>
              <a:t>Neue Stickstofftanks am PSI </a:t>
            </a:r>
            <a:r>
              <a:rPr lang="de-CH" sz="1600" dirty="0"/>
              <a:t>Projekt «TaKa19»</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10</a:t>
            </a:fld>
            <a:endParaRPr lang="de-DE" dirty="0"/>
          </a:p>
        </p:txBody>
      </p:sp>
      <p:pic>
        <p:nvPicPr>
          <p:cNvPr id="5" name="Grafik 4"/>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rot="5400000">
            <a:off x="6558622" y="1133561"/>
            <a:ext cx="2541064" cy="1905798"/>
          </a:xfrm>
          <a:prstGeom prst="rect">
            <a:avLst/>
          </a:prstGeom>
          <a:ln>
            <a:noFill/>
          </a:ln>
          <a:effectLst>
            <a:outerShdw blurRad="292100" dist="139700" dir="2700000" algn="tl" rotWithShape="0">
              <a:srgbClr val="333333">
                <a:alpha val="65000"/>
              </a:srgbClr>
            </a:outerShdw>
          </a:effectLst>
        </p:spPr>
      </p:pic>
      <p:pic>
        <p:nvPicPr>
          <p:cNvPr id="7" name="Grafik 6"/>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810886" y="3429000"/>
            <a:ext cx="3997043" cy="2686834"/>
          </a:xfrm>
          <a:prstGeom prst="rect">
            <a:avLst/>
          </a:prstGeom>
        </p:spPr>
      </p:pic>
      <p:sp>
        <p:nvSpPr>
          <p:cNvPr id="9" name="Textfeld 8"/>
          <p:cNvSpPr txBox="1"/>
          <p:nvPr/>
        </p:nvSpPr>
        <p:spPr>
          <a:xfrm>
            <a:off x="1042989" y="3212976"/>
            <a:ext cx="3656155" cy="2736304"/>
          </a:xfrm>
          <a:prstGeom prst="rect">
            <a:avLst/>
          </a:prstGeom>
          <a:noFill/>
        </p:spPr>
        <p:txBody>
          <a:bodyPr wrap="square" lIns="0" tIns="0" rIns="0" bIns="0" rtlCol="0">
            <a:noAutofit/>
          </a:bodyPr>
          <a:lstStyle/>
          <a:p>
            <a:pPr marL="0" indent="0">
              <a:buNone/>
            </a:pPr>
            <a:r>
              <a:rPr lang="de-CH" sz="1200" b="1" dirty="0" smtClean="0">
                <a:latin typeface="+mn-lt"/>
              </a:rPr>
              <a:t>Daraus resultierende </a:t>
            </a:r>
            <a:r>
              <a:rPr lang="de-CH" sz="1200" b="1" dirty="0" err="1" smtClean="0">
                <a:latin typeface="+mn-lt"/>
              </a:rPr>
              <a:t>Benefits</a:t>
            </a:r>
            <a:r>
              <a:rPr lang="de-CH" sz="1200" b="1" dirty="0" smtClean="0">
                <a:latin typeface="+mn-lt"/>
              </a:rPr>
              <a:t>:</a:t>
            </a:r>
            <a:endParaRPr lang="de-CH" sz="1200" b="1" dirty="0">
              <a:latin typeface="+mn-lt"/>
            </a:endParaRPr>
          </a:p>
          <a:p>
            <a:pPr marL="171450" indent="-171450">
              <a:buFont typeface="Arial" panose="020B0604020202020204" pitchFamily="34" charset="0"/>
              <a:buChar char="•"/>
            </a:pPr>
            <a:r>
              <a:rPr lang="de-CH" sz="1200" dirty="0">
                <a:latin typeface="+mn-lt"/>
                <a:sym typeface="Wingdings" panose="05000000000000000000" pitchFamily="2" charset="2"/>
              </a:rPr>
              <a:t>Tanks sind optimal </a:t>
            </a:r>
            <a:r>
              <a:rPr lang="de-CH" sz="1200" dirty="0" smtClean="0">
                <a:latin typeface="+mn-lt"/>
                <a:sym typeface="Wingdings" panose="05000000000000000000" pitchFamily="2" charset="2"/>
              </a:rPr>
              <a:t>dem </a:t>
            </a:r>
            <a:r>
              <a:rPr lang="de-CH" sz="1200" dirty="0">
                <a:latin typeface="+mn-lt"/>
                <a:sym typeface="Wingdings" panose="05000000000000000000" pitchFamily="2" charset="2"/>
              </a:rPr>
              <a:t>aktuellen und zukünftigen Bedarf angepasst</a:t>
            </a:r>
          </a:p>
          <a:p>
            <a:pPr marL="171450" indent="-171450">
              <a:buFont typeface="Arial" panose="020B0604020202020204" pitchFamily="34" charset="0"/>
              <a:buChar char="•"/>
            </a:pPr>
            <a:r>
              <a:rPr lang="de-CH" sz="1200" dirty="0">
                <a:latin typeface="+mn-lt"/>
              </a:rPr>
              <a:t>Tanks entsprechen dem Stand der Technik und haben eine </a:t>
            </a:r>
            <a:r>
              <a:rPr lang="de-CH" sz="1200" dirty="0" smtClean="0">
                <a:latin typeface="+mn-lt"/>
              </a:rPr>
              <a:t>erwartete Lebensdauer </a:t>
            </a:r>
            <a:r>
              <a:rPr lang="de-CH" sz="1200" dirty="0">
                <a:latin typeface="+mn-lt"/>
              </a:rPr>
              <a:t>von 25+ Jahren</a:t>
            </a:r>
          </a:p>
          <a:p>
            <a:pPr marL="171450" indent="-171450">
              <a:buFont typeface="Arial" panose="020B0604020202020204" pitchFamily="34" charset="0"/>
              <a:buChar char="•"/>
            </a:pPr>
            <a:r>
              <a:rPr lang="de-CH" sz="1200" dirty="0">
                <a:latin typeface="+mn-lt"/>
              </a:rPr>
              <a:t>Das PSI spart durch den Gaslieferanten-Wechsel </a:t>
            </a:r>
            <a:r>
              <a:rPr lang="de-CH" sz="1200" dirty="0" smtClean="0">
                <a:latin typeface="+mn-lt"/>
              </a:rPr>
              <a:t>ca. CHF 450K </a:t>
            </a:r>
            <a:r>
              <a:rPr lang="de-CH" sz="1200" dirty="0">
                <a:latin typeface="+mn-lt"/>
              </a:rPr>
              <a:t>Gaskosten pro Jahr</a:t>
            </a:r>
          </a:p>
          <a:p>
            <a:pPr marL="171450" indent="-171450">
              <a:buFont typeface="Arial" panose="020B0604020202020204" pitchFamily="34" charset="0"/>
              <a:buChar char="•"/>
            </a:pPr>
            <a:r>
              <a:rPr lang="de-CH" sz="1200" dirty="0" smtClean="0">
                <a:latin typeface="+mn-lt"/>
              </a:rPr>
              <a:t>Zusätzlich werden Mietkosten </a:t>
            </a:r>
            <a:r>
              <a:rPr lang="de-CH" sz="1200" dirty="0">
                <a:latin typeface="+mn-lt"/>
              </a:rPr>
              <a:t>von ca. CHF </a:t>
            </a:r>
            <a:r>
              <a:rPr lang="de-CH" sz="1200" dirty="0" smtClean="0">
                <a:latin typeface="+mn-lt"/>
              </a:rPr>
              <a:t>85K </a:t>
            </a:r>
            <a:r>
              <a:rPr lang="de-CH" sz="1200" dirty="0">
                <a:latin typeface="+mn-lt"/>
              </a:rPr>
              <a:t>pro Jahr </a:t>
            </a:r>
            <a:r>
              <a:rPr lang="de-CH" sz="1200" dirty="0" smtClean="0">
                <a:latin typeface="+mn-lt"/>
              </a:rPr>
              <a:t>eingespart</a:t>
            </a:r>
            <a:endParaRPr lang="de-CH" sz="1200" dirty="0">
              <a:latin typeface="+mn-lt"/>
            </a:endParaRPr>
          </a:p>
          <a:p>
            <a:pPr marL="171450" indent="-171450">
              <a:buFont typeface="Arial" panose="020B0604020202020204" pitchFamily="34" charset="0"/>
              <a:buChar char="•"/>
            </a:pPr>
            <a:r>
              <a:rPr lang="de-CH" sz="1200" dirty="0">
                <a:latin typeface="+mn-lt"/>
              </a:rPr>
              <a:t>Kaum Aufwand für das PSI bei </a:t>
            </a:r>
            <a:r>
              <a:rPr lang="de-CH" sz="1200" dirty="0" smtClean="0">
                <a:latin typeface="+mn-lt"/>
              </a:rPr>
              <a:t>Lieferantenwechsel in der Zukunft</a:t>
            </a:r>
          </a:p>
          <a:p>
            <a:pPr marL="171450" indent="-171450">
              <a:buFont typeface="Arial" panose="020B0604020202020204" pitchFamily="34" charset="0"/>
              <a:buChar char="•"/>
            </a:pPr>
            <a:r>
              <a:rPr lang="de-CH" sz="1200" dirty="0" smtClean="0">
                <a:latin typeface="+mn-lt"/>
              </a:rPr>
              <a:t>Neue </a:t>
            </a:r>
            <a:r>
              <a:rPr lang="de-CH" sz="1200" dirty="0">
                <a:latin typeface="+mn-lt"/>
              </a:rPr>
              <a:t>Abfülleinrichtungen erhöhen die Sicherheit der Mitarbeiter und sparen </a:t>
            </a:r>
            <a:r>
              <a:rPr lang="de-CH" sz="1200" dirty="0" smtClean="0">
                <a:latin typeface="+mn-lt"/>
              </a:rPr>
              <a:t>Zeit  </a:t>
            </a:r>
            <a:r>
              <a:rPr lang="de-CH" sz="1200" dirty="0" smtClean="0">
                <a:solidFill>
                  <a:srgbClr val="FF0000"/>
                </a:solidFill>
                <a:latin typeface="+mn-lt"/>
              </a:rPr>
              <a:t>-&gt; ab ca. Januar 2021</a:t>
            </a:r>
          </a:p>
        </p:txBody>
      </p:sp>
      <p:sp>
        <p:nvSpPr>
          <p:cNvPr id="6" name="Rechteck 5"/>
          <p:cNvSpPr/>
          <p:nvPr/>
        </p:nvSpPr>
        <p:spPr>
          <a:xfrm>
            <a:off x="3365758" y="755993"/>
            <a:ext cx="3211135" cy="584775"/>
          </a:xfrm>
          <a:prstGeom prst="rect">
            <a:avLst/>
          </a:prstGeom>
          <a:noFill/>
        </p:spPr>
        <p:txBody>
          <a:bodyPr wrap="none" lIns="91440" tIns="45720" rIns="91440" bIns="45720">
            <a:spAutoFit/>
          </a:bodyPr>
          <a:lstStyle/>
          <a:p>
            <a:pPr algn="ctr"/>
            <a:r>
              <a:rPr lang="de-DE" sz="3200" b="1" cap="none" spc="0" dirty="0" smtClean="0">
                <a:ln w="22225">
                  <a:solidFill>
                    <a:schemeClr val="accent2"/>
                  </a:solidFill>
                  <a:prstDash val="solid"/>
                </a:ln>
                <a:solidFill>
                  <a:schemeClr val="accent2">
                    <a:lumMod val="40000"/>
                    <a:lumOff val="60000"/>
                  </a:schemeClr>
                </a:solidFill>
                <a:effectLst/>
              </a:rPr>
              <a:t>Abgeschlossen</a:t>
            </a:r>
            <a:endParaRPr lang="de-DE" sz="32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2143117537"/>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a:t>Ersatz der Kälteanlage für UCN </a:t>
            </a:r>
            <a:r>
              <a:rPr lang="de-CH" sz="2400" dirty="0"/>
              <a:t>(Projekt </a:t>
            </a:r>
            <a:r>
              <a:rPr lang="de-CH" sz="2400" dirty="0" err="1"/>
              <a:t>NewTwo</a:t>
            </a:r>
            <a:r>
              <a:rPr lang="de-CH" sz="2400" dirty="0"/>
              <a:t>)</a:t>
            </a:r>
            <a:br>
              <a:rPr lang="de-CH" sz="2400" dirty="0"/>
            </a:b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11</a:t>
            </a:fld>
            <a:endParaRPr lang="de-DE" dirty="0"/>
          </a:p>
        </p:txBody>
      </p:sp>
      <p:sp>
        <p:nvSpPr>
          <p:cNvPr id="6" name="Inhaltsplatzhalter 1"/>
          <p:cNvSpPr txBox="1">
            <a:spLocks/>
          </p:cNvSpPr>
          <p:nvPr/>
        </p:nvSpPr>
        <p:spPr>
          <a:xfrm>
            <a:off x="1042989" y="1320268"/>
            <a:ext cx="5545235" cy="1892708"/>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None/>
            </a:pPr>
            <a:endParaRPr lang="de-CH" sz="1100" dirty="0" smtClean="0"/>
          </a:p>
          <a:p>
            <a:pPr marL="0" indent="0">
              <a:buNone/>
            </a:pPr>
            <a:r>
              <a:rPr lang="de-CH" sz="1100" dirty="0" smtClean="0"/>
              <a:t>Die </a:t>
            </a:r>
            <a:r>
              <a:rPr lang="de-CH" sz="1100" dirty="0"/>
              <a:t>bestehende </a:t>
            </a:r>
            <a:r>
              <a:rPr lang="de-CH" sz="1100" dirty="0" smtClean="0"/>
              <a:t>Sulzer-Kälteanlage, </a:t>
            </a:r>
            <a:r>
              <a:rPr lang="de-CH" sz="1100" dirty="0"/>
              <a:t>Baujahr </a:t>
            </a:r>
            <a:r>
              <a:rPr lang="de-CH" sz="1100" dirty="0" smtClean="0"/>
              <a:t>1977  ist w</a:t>
            </a:r>
            <a:r>
              <a:rPr lang="de-CH" sz="1100" dirty="0" smtClean="0">
                <a:solidFill>
                  <a:srgbClr val="000000"/>
                </a:solidFill>
              </a:rPr>
              <a:t>eltweit die zweitälteste </a:t>
            </a:r>
            <a:r>
              <a:rPr lang="de-CH" sz="1100" dirty="0">
                <a:solidFill>
                  <a:srgbClr val="000000"/>
                </a:solidFill>
              </a:rPr>
              <a:t>Sulzer-Kälteanlage die noch in Betrieb </a:t>
            </a:r>
            <a:r>
              <a:rPr lang="de-CH" sz="1100" dirty="0" smtClean="0">
                <a:solidFill>
                  <a:srgbClr val="000000"/>
                </a:solidFill>
              </a:rPr>
              <a:t>ist. Sie </a:t>
            </a:r>
            <a:r>
              <a:rPr lang="de-CH" sz="1100" dirty="0" smtClean="0"/>
              <a:t>verflüssigt </a:t>
            </a:r>
            <a:r>
              <a:rPr lang="de-CH" sz="1100" dirty="0"/>
              <a:t>Helium </a:t>
            </a:r>
            <a:r>
              <a:rPr lang="de-CH" sz="1100" dirty="0" smtClean="0"/>
              <a:t>für </a:t>
            </a:r>
            <a:r>
              <a:rPr lang="de-CH" sz="1100" dirty="0"/>
              <a:t>die Grossforschungsanlage UCN. </a:t>
            </a:r>
            <a:endParaRPr lang="de-CH" sz="1100" dirty="0" smtClean="0"/>
          </a:p>
          <a:p>
            <a:pPr marL="0" indent="0">
              <a:buNone/>
            </a:pPr>
            <a:r>
              <a:rPr lang="de-CH" sz="1100" dirty="0" smtClean="0"/>
              <a:t>Durch </a:t>
            </a:r>
            <a:r>
              <a:rPr lang="de-CH" sz="1100" dirty="0"/>
              <a:t>ihr hohes </a:t>
            </a:r>
            <a:r>
              <a:rPr lang="de-CH" sz="1100" dirty="0" smtClean="0"/>
              <a:t>Alter und </a:t>
            </a:r>
            <a:r>
              <a:rPr lang="de-CH" sz="1100" dirty="0"/>
              <a:t>die ineffiziente und veraltete Technik ist sie sehr fehleranfällig, wartungs- und kostenintensiv</a:t>
            </a:r>
            <a:r>
              <a:rPr lang="de-CH" sz="1100" dirty="0" smtClean="0"/>
              <a:t>. Deshalb soll sie bis Ende 2022 ersetzt werden.</a:t>
            </a:r>
            <a:endParaRPr lang="de-CH" sz="1100" dirty="0"/>
          </a:p>
          <a:p>
            <a:pPr marL="0" indent="0">
              <a:buFont typeface="Arial" panose="020B0604020202020204" pitchFamily="34" charset="0"/>
              <a:buNone/>
              <a:tabLst>
                <a:tab pos="1077913" algn="l"/>
              </a:tabLst>
            </a:pPr>
            <a:endParaRPr lang="de-CH" sz="1100" dirty="0"/>
          </a:p>
        </p:txBody>
      </p:sp>
      <p:sp>
        <p:nvSpPr>
          <p:cNvPr id="7" name="Inhaltsplatzhalter 6"/>
          <p:cNvSpPr>
            <a:spLocks noGrp="1"/>
          </p:cNvSpPr>
          <p:nvPr>
            <p:ph sz="quarter" idx="13"/>
          </p:nvPr>
        </p:nvSpPr>
        <p:spPr>
          <a:xfrm>
            <a:off x="2910192" y="2757135"/>
            <a:ext cx="3750040" cy="3480177"/>
          </a:xfrm>
        </p:spPr>
        <p:txBody>
          <a:bodyPr/>
          <a:lstStyle/>
          <a:p>
            <a:pPr marL="0" indent="0">
              <a:buNone/>
            </a:pPr>
            <a:r>
              <a:rPr lang="de-CH" sz="1100" b="1" dirty="0"/>
              <a:t>Daraus </a:t>
            </a:r>
            <a:r>
              <a:rPr lang="de-CH" sz="1100" b="1" dirty="0" smtClean="0"/>
              <a:t>resultieren folgende </a:t>
            </a:r>
            <a:r>
              <a:rPr lang="de-CH" sz="1100" b="1" dirty="0" err="1"/>
              <a:t>Benefits</a:t>
            </a:r>
            <a:r>
              <a:rPr lang="de-CH" sz="1100" b="1" dirty="0"/>
              <a:t>:</a:t>
            </a:r>
          </a:p>
          <a:p>
            <a:pPr marL="171450" indent="-171450" eaLnBrk="0" fontAlgn="base" hangingPunct="0">
              <a:spcBef>
                <a:spcPct val="50000"/>
              </a:spcBef>
              <a:spcAft>
                <a:spcPct val="0"/>
              </a:spcAft>
            </a:pPr>
            <a:r>
              <a:rPr lang="de-CH" sz="1100" dirty="0">
                <a:ea typeface="ヒラギノ角ゴ Pro W3" charset="0"/>
                <a:cs typeface="ヒラギノ角ゴ Pro W3" charset="0"/>
              </a:rPr>
              <a:t>Zuverlässige und moderne Anlage mit hoher Betriebssicherheit</a:t>
            </a:r>
          </a:p>
          <a:p>
            <a:pPr marL="171450" indent="-171450" eaLnBrk="0" fontAlgn="base" hangingPunct="0">
              <a:spcBef>
                <a:spcPct val="50000"/>
              </a:spcBef>
              <a:spcAft>
                <a:spcPct val="0"/>
              </a:spcAft>
            </a:pPr>
            <a:r>
              <a:rPr lang="de-CH" sz="1100" dirty="0">
                <a:ea typeface="ヒラギノ角ゴ Pro W3" charset="0"/>
                <a:cs typeface="ヒラギノ角ゴ Pro W3" charset="0"/>
              </a:rPr>
              <a:t>Grosse Energieeinsparung von </a:t>
            </a:r>
            <a:r>
              <a:rPr lang="de-CH" sz="1100" dirty="0" smtClean="0">
                <a:ea typeface="ヒラギノ角ゴ Pro W3" charset="0"/>
                <a:cs typeface="ヒラギノ角ゴ Pro W3" charset="0"/>
              </a:rPr>
              <a:t>1’660 MWh </a:t>
            </a:r>
            <a:r>
              <a:rPr lang="de-CH" sz="1100" dirty="0">
                <a:ea typeface="ヒラギノ角ゴ Pro W3" charset="0"/>
                <a:cs typeface="ヒラギノ角ゴ Pro W3" charset="0"/>
              </a:rPr>
              <a:t>pro Jahr (ca. </a:t>
            </a:r>
            <a:r>
              <a:rPr lang="de-CH" sz="1100" dirty="0" smtClean="0">
                <a:ea typeface="ヒラギノ角ゴ Pro W3" charset="0"/>
                <a:cs typeface="ヒラギノ角ゴ Pro W3" charset="0"/>
              </a:rPr>
              <a:t>CHF 166K pro Jahr)</a:t>
            </a:r>
            <a:endParaRPr lang="de-CH" sz="1100" dirty="0">
              <a:ea typeface="ヒラギノ角ゴ Pro W3" charset="0"/>
              <a:cs typeface="ヒラギノ角ゴ Pro W3" charset="0"/>
            </a:endParaRPr>
          </a:p>
          <a:p>
            <a:pPr marL="171450" indent="-171450" eaLnBrk="0" fontAlgn="base" hangingPunct="0">
              <a:spcBef>
                <a:spcPct val="50000"/>
              </a:spcBef>
              <a:spcAft>
                <a:spcPct val="0"/>
              </a:spcAft>
            </a:pPr>
            <a:r>
              <a:rPr lang="de-CH" sz="1100" dirty="0">
                <a:ea typeface="ヒラギノ角ゴ Pro W3" charset="0"/>
                <a:cs typeface="ヒラギノ角ゴ Pro W3" charset="0"/>
              </a:rPr>
              <a:t>Stark reduzierte Kosten bei Wartung und Unterhalt: ca. </a:t>
            </a:r>
            <a:r>
              <a:rPr lang="de-CH" sz="1100" dirty="0" smtClean="0">
                <a:ea typeface="ヒラギノ角ゴ Pro W3" charset="0"/>
                <a:cs typeface="ヒラギノ角ゴ Pro W3" charset="0"/>
              </a:rPr>
              <a:t>CHF 50K </a:t>
            </a:r>
            <a:r>
              <a:rPr lang="de-CH" sz="1100" dirty="0">
                <a:ea typeface="ヒラギノ角ゴ Pro W3" charset="0"/>
                <a:cs typeface="ヒラギノ角ゴ Pro W3" charset="0"/>
              </a:rPr>
              <a:t>pro Jahr</a:t>
            </a:r>
          </a:p>
          <a:p>
            <a:pPr marL="171450" indent="-171450" eaLnBrk="0" fontAlgn="base" hangingPunct="0">
              <a:spcBef>
                <a:spcPct val="50000"/>
              </a:spcBef>
              <a:spcAft>
                <a:spcPct val="0"/>
              </a:spcAft>
            </a:pPr>
            <a:r>
              <a:rPr lang="de-CH" sz="1100" dirty="0">
                <a:ea typeface="ヒラギノ角ゴ Pro W3" charset="0"/>
                <a:cs typeface="ヒラギノ角ゴ Pro W3" charset="0"/>
              </a:rPr>
              <a:t>Reduziertes Ersatzteillager durch baugleiche </a:t>
            </a:r>
            <a:r>
              <a:rPr lang="de-CH" sz="1100" dirty="0" smtClean="0">
                <a:ea typeface="ヒラギノ角ゴ Pro W3" charset="0"/>
                <a:cs typeface="ヒラギノ角ゴ Pro W3" charset="0"/>
              </a:rPr>
              <a:t>Kompressoren an allen Kälteanlagen</a:t>
            </a:r>
            <a:endParaRPr lang="de-CH" sz="1100" dirty="0">
              <a:ea typeface="ヒラギノ角ゴ Pro W3" charset="0"/>
              <a:cs typeface="ヒラギノ角ゴ Pro W3" charset="0"/>
            </a:endParaRPr>
          </a:p>
          <a:p>
            <a:pPr marL="171450" indent="-171450" eaLnBrk="0" fontAlgn="base" hangingPunct="0">
              <a:spcBef>
                <a:spcPct val="50000"/>
              </a:spcBef>
              <a:spcAft>
                <a:spcPct val="0"/>
              </a:spcAft>
            </a:pPr>
            <a:r>
              <a:rPr lang="de-CH" sz="1100" dirty="0">
                <a:ea typeface="ヒラギノ角ゴ Pro W3" charset="0"/>
                <a:cs typeface="ヒラギノ角ゴ Pro W3" charset="0"/>
              </a:rPr>
              <a:t>Reduktion der Vibrationen im UCN </a:t>
            </a:r>
            <a:r>
              <a:rPr lang="de-CH" sz="1100" dirty="0" smtClean="0">
                <a:ea typeface="ヒラギノ角ゴ Pro W3" charset="0"/>
                <a:cs typeface="ヒラギノ角ゴ Pro W3" charset="0"/>
              </a:rPr>
              <a:t>Gebäude </a:t>
            </a:r>
            <a:r>
              <a:rPr lang="de-CH" sz="1100" dirty="0">
                <a:ea typeface="ヒラギノ角ゴ Pro W3" charset="0"/>
                <a:cs typeface="ヒラギノ角ゴ Pro W3" charset="0"/>
              </a:rPr>
              <a:t>(neuer Kompressor im WKSA)</a:t>
            </a:r>
          </a:p>
          <a:p>
            <a:pPr marL="171450" indent="-171450" eaLnBrk="0" fontAlgn="base" hangingPunct="0">
              <a:spcBef>
                <a:spcPct val="50000"/>
              </a:spcBef>
              <a:spcAft>
                <a:spcPct val="0"/>
              </a:spcAft>
            </a:pPr>
            <a:r>
              <a:rPr lang="de-CH" sz="1100" dirty="0">
                <a:ea typeface="ヒラギノ角ゴ Pro W3" charset="0"/>
                <a:cs typeface="ヒラギノ角ゴ Pro W3" charset="0"/>
              </a:rPr>
              <a:t>Weiternutzung der Kälteanlage ist gewährleistet (z.B. für supraleitende </a:t>
            </a:r>
            <a:r>
              <a:rPr lang="de-CH" sz="1100" dirty="0" err="1">
                <a:ea typeface="ヒラギノ角ゴ Pro W3" charset="0"/>
                <a:cs typeface="ヒラギノ角ゴ Pro W3" charset="0"/>
              </a:rPr>
              <a:t>Undulatoren</a:t>
            </a:r>
            <a:r>
              <a:rPr lang="de-CH" sz="1100" dirty="0">
                <a:ea typeface="ヒラギノ角ゴ Pro W3" charset="0"/>
                <a:cs typeface="ヒラギノ角ゴ Pro W3" charset="0"/>
              </a:rPr>
              <a:t> (SLS 2030 ff) oder als reiner Verflüssiger)</a:t>
            </a:r>
          </a:p>
          <a:p>
            <a:pPr marL="171450" indent="-171450" eaLnBrk="0" fontAlgn="base" hangingPunct="0">
              <a:spcBef>
                <a:spcPct val="50000"/>
              </a:spcBef>
              <a:spcAft>
                <a:spcPct val="0"/>
              </a:spcAft>
            </a:pPr>
            <a:r>
              <a:rPr lang="de-CH" sz="1100" dirty="0">
                <a:ea typeface="ヒラギノ角ゴ Pro W3" charset="0"/>
                <a:cs typeface="ヒラギノ角ゴ Pro W3" charset="0"/>
              </a:rPr>
              <a:t>Erwarteter Förderbeitrag von Prokilowatt über </a:t>
            </a:r>
            <a:r>
              <a:rPr lang="de-CH" sz="1100" dirty="0" smtClean="0">
                <a:ea typeface="ヒラギノ角ゴ Pro W3" charset="0"/>
                <a:cs typeface="ヒラギノ角ゴ Pro W3" charset="0"/>
              </a:rPr>
              <a:t>CHF 643K </a:t>
            </a:r>
            <a:r>
              <a:rPr lang="de-CH" sz="1100" dirty="0">
                <a:ea typeface="ヒラギノ角ゴ Pro W3" charset="0"/>
                <a:cs typeface="ヒラギノ角ゴ Pro W3" charset="0"/>
              </a:rPr>
              <a:t>(Payback der Anlage in ca. 8 Jahren)</a:t>
            </a:r>
          </a:p>
          <a:p>
            <a:pPr marL="171450" indent="-171450" eaLnBrk="0" fontAlgn="base" hangingPunct="0">
              <a:spcBef>
                <a:spcPct val="50000"/>
              </a:spcBef>
              <a:spcAft>
                <a:spcPct val="0"/>
              </a:spcAft>
            </a:pPr>
            <a:endParaRPr lang="de-CH" sz="1100" dirty="0">
              <a:ea typeface="ヒラギノ角ゴ Pro W3" charset="0"/>
              <a:cs typeface="ヒラギノ角ゴ Pro W3" charset="0"/>
            </a:endParaRPr>
          </a:p>
        </p:txBody>
      </p:sp>
      <p:pic>
        <p:nvPicPr>
          <p:cNvPr id="8" name="Picture 3" descr="E:\DCIM\100_PANA\P1000078.JPG"/>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l="19759"/>
          <a:stretch/>
        </p:blipFill>
        <p:spPr bwMode="auto">
          <a:xfrm>
            <a:off x="1042989" y="2747429"/>
            <a:ext cx="1653679" cy="15456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E:\DCIM\100_PANA\P1000073.JPG"/>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l="3747" r="20373"/>
          <a:stretch/>
        </p:blipFill>
        <p:spPr bwMode="auto">
          <a:xfrm>
            <a:off x="1042989" y="4390903"/>
            <a:ext cx="1649617" cy="163048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Users\geiselhart\Desktop\A-FSD-SFC-web_jpg77-10274-460x259.jpg"/>
          <p:cNvPicPr>
            <a:picLocks noChangeAspect="1" noChangeArrowheads="1"/>
          </p:cNvPicPr>
          <p:nvPr/>
        </p:nvPicPr>
        <p:blipFill rotWithShape="1">
          <a:blip r:embed="rId4" cstate="screen">
            <a:extLst>
              <a:ext uri="{28A0092B-C50C-407E-A947-70E740481C1C}">
                <a14:useLocalDpi xmlns:a14="http://schemas.microsoft.com/office/drawing/2010/main" val="0"/>
              </a:ext>
            </a:extLst>
          </a:blip>
          <a:srcRect l="6249" r="18750"/>
          <a:stretch/>
        </p:blipFill>
        <p:spPr bwMode="auto">
          <a:xfrm>
            <a:off x="6805810" y="2749625"/>
            <a:ext cx="1728192" cy="129739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geiselhart\Desktop\products_helium_liquefier_picture_293px.jpg"/>
          <p:cNvPicPr>
            <a:picLocks noChangeAspect="1" noChangeArrowheads="1"/>
          </p:cNvPicPr>
          <p:nvPr/>
        </p:nvPicPr>
        <p:blipFill rotWithShape="1">
          <a:blip r:embed="rId5">
            <a:extLst>
              <a:ext uri="{28A0092B-C50C-407E-A947-70E740481C1C}">
                <a14:useLocalDpi xmlns:a14="http://schemas.microsoft.com/office/drawing/2010/main" val="0"/>
              </a:ext>
            </a:extLst>
          </a:blip>
          <a:srcRect l="20245" r="-502"/>
          <a:stretch/>
        </p:blipFill>
        <p:spPr bwMode="auto">
          <a:xfrm>
            <a:off x="6805810" y="4245318"/>
            <a:ext cx="1800200" cy="1776071"/>
          </a:xfrm>
          <a:prstGeom prst="rect">
            <a:avLst/>
          </a:prstGeom>
          <a:noFill/>
          <a:extLst>
            <a:ext uri="{909E8E84-426E-40DD-AFC4-6F175D3DCCD1}">
              <a14:hiddenFill xmlns:a14="http://schemas.microsoft.com/office/drawing/2010/main">
                <a:solidFill>
                  <a:srgbClr val="FFFFFF"/>
                </a:solidFill>
              </a14:hiddenFill>
            </a:ext>
          </a:extLst>
        </p:spPr>
      </p:pic>
      <p:sp>
        <p:nvSpPr>
          <p:cNvPr id="12" name="Textfeld 11"/>
          <p:cNvSpPr txBox="1"/>
          <p:nvPr/>
        </p:nvSpPr>
        <p:spPr>
          <a:xfrm>
            <a:off x="1042989" y="6047186"/>
            <a:ext cx="1649617" cy="26213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800" dirty="0" smtClean="0">
                <a:solidFill>
                  <a:srgbClr val="000000"/>
                </a:solidFill>
                <a:latin typeface="Calibri"/>
              </a:rPr>
              <a:t>Bestehende Anlage mit Kolben-kompressoren</a:t>
            </a:r>
          </a:p>
        </p:txBody>
      </p:sp>
      <p:sp>
        <p:nvSpPr>
          <p:cNvPr id="13" name="Textfeld 12"/>
          <p:cNvSpPr txBox="1"/>
          <p:nvPr/>
        </p:nvSpPr>
        <p:spPr>
          <a:xfrm>
            <a:off x="6800094" y="6045264"/>
            <a:ext cx="1805916" cy="26213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800" dirty="0" smtClean="0">
                <a:solidFill>
                  <a:srgbClr val="000000"/>
                </a:solidFill>
                <a:latin typeface="Calibri"/>
              </a:rPr>
              <a:t>Mögliche künftige Anlage mit Schrauben-kompressor</a:t>
            </a:r>
          </a:p>
        </p:txBody>
      </p:sp>
      <p:sp>
        <p:nvSpPr>
          <p:cNvPr id="14" name="Rechteck 13"/>
          <p:cNvSpPr/>
          <p:nvPr/>
        </p:nvSpPr>
        <p:spPr bwMode="auto">
          <a:xfrm>
            <a:off x="971600" y="2636912"/>
            <a:ext cx="1800200" cy="374441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5" name="Rechteck 14"/>
          <p:cNvSpPr/>
          <p:nvPr/>
        </p:nvSpPr>
        <p:spPr bwMode="auto">
          <a:xfrm>
            <a:off x="6733802" y="2636912"/>
            <a:ext cx="1942654" cy="374441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720774654"/>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sz="2800" dirty="0" smtClean="0"/>
              <a:t>Spannungseinbrüche 50 kV Axpo-Netz</a:t>
            </a:r>
            <a:endParaRPr lang="en-GB" dirty="0"/>
          </a:p>
        </p:txBody>
      </p:sp>
      <p:sp>
        <p:nvSpPr>
          <p:cNvPr id="4" name="Foliennummernplatzhalter 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12</a:t>
            </a:fld>
            <a:endParaRPr lang="de-DE" dirty="0"/>
          </a:p>
        </p:txBody>
      </p:sp>
      <p:sp>
        <p:nvSpPr>
          <p:cNvPr id="18" name="Textfeld 17"/>
          <p:cNvSpPr txBox="1"/>
          <p:nvPr/>
        </p:nvSpPr>
        <p:spPr>
          <a:xfrm>
            <a:off x="877466" y="1328160"/>
            <a:ext cx="7885633" cy="5097220"/>
          </a:xfrm>
          <a:prstGeom prst="rect">
            <a:avLst/>
          </a:prstGeom>
          <a:noFill/>
        </p:spPr>
        <p:txBody>
          <a:bodyPr wrap="square" lIns="0" tIns="0" rIns="0" bIns="0" rtlCol="0">
            <a:noAutofit/>
          </a:bodyPr>
          <a:lstStyle/>
          <a:p>
            <a:pPr>
              <a:lnSpc>
                <a:spcPct val="110000"/>
              </a:lnSpc>
              <a:spcBef>
                <a:spcPts val="0"/>
              </a:spcBef>
            </a:pPr>
            <a:r>
              <a:rPr lang="de-DE" sz="1400" b="1" dirty="0" smtClean="0">
                <a:latin typeface="+mn-lt"/>
                <a:cs typeface="Arial" panose="020B0604020202020204" pitchFamily="34" charset="0"/>
              </a:rPr>
              <a:t>Spannungseinbruch am 50 kV-Netz vom 17.06.2020 (Info Axpo)</a:t>
            </a:r>
          </a:p>
          <a:p>
            <a:pPr marL="285750" indent="-285750">
              <a:lnSpc>
                <a:spcPct val="110000"/>
              </a:lnSpc>
              <a:spcBef>
                <a:spcPts val="0"/>
              </a:spcBef>
              <a:buFont typeface="Arial" panose="020B0604020202020204" pitchFamily="34" charset="0"/>
              <a:buChar char="•"/>
            </a:pPr>
            <a:r>
              <a:rPr lang="de-DE" sz="1400" dirty="0" smtClean="0">
                <a:latin typeface="+mn-lt"/>
                <a:cs typeface="Arial" panose="020B0604020202020204" pitchFamily="34" charset="0"/>
              </a:rPr>
              <a:t>Kurzschluss im Unterwerk </a:t>
            </a:r>
            <a:r>
              <a:rPr lang="de-DE" sz="1400" dirty="0" err="1" smtClean="0">
                <a:latin typeface="+mn-lt"/>
                <a:cs typeface="Arial" panose="020B0604020202020204" pitchFamily="34" charset="0"/>
              </a:rPr>
              <a:t>Klingnau</a:t>
            </a:r>
            <a:r>
              <a:rPr lang="de-DE" sz="1400" dirty="0" smtClean="0">
                <a:latin typeface="+mn-lt"/>
                <a:cs typeface="Arial" panose="020B0604020202020204" pitchFamily="34" charset="0"/>
              </a:rPr>
              <a:t> um 07:11 Uhr</a:t>
            </a:r>
          </a:p>
          <a:p>
            <a:pPr marL="285750" indent="-285750">
              <a:lnSpc>
                <a:spcPct val="110000"/>
              </a:lnSpc>
              <a:spcBef>
                <a:spcPts val="0"/>
              </a:spcBef>
              <a:buFont typeface="Arial" panose="020B0604020202020204" pitchFamily="34" charset="0"/>
              <a:buChar char="•"/>
            </a:pPr>
            <a:r>
              <a:rPr lang="de-DE" sz="1400" dirty="0" smtClean="0">
                <a:latin typeface="+mn-lt"/>
                <a:cs typeface="Arial" panose="020B0604020202020204" pitchFamily="34" charset="0"/>
              </a:rPr>
              <a:t>Ausfall </a:t>
            </a:r>
            <a:r>
              <a:rPr lang="de-DE" sz="1400" dirty="0">
                <a:latin typeface="+mn-lt"/>
                <a:cs typeface="Arial" panose="020B0604020202020204" pitchFamily="34" charset="0"/>
              </a:rPr>
              <a:t>der </a:t>
            </a:r>
            <a:r>
              <a:rPr lang="de-DE" sz="1400" dirty="0" smtClean="0">
                <a:latin typeface="+mn-lt"/>
                <a:cs typeface="Arial" panose="020B0604020202020204" pitchFamily="34" charset="0"/>
              </a:rPr>
              <a:t>50 kV </a:t>
            </a:r>
            <a:r>
              <a:rPr lang="de-DE" sz="1400" dirty="0">
                <a:latin typeface="+mn-lt"/>
                <a:cs typeface="Arial" panose="020B0604020202020204" pitchFamily="34" charset="0"/>
              </a:rPr>
              <a:t>Leitung </a:t>
            </a:r>
            <a:r>
              <a:rPr lang="de-DE" sz="1400" dirty="0" err="1" smtClean="0">
                <a:latin typeface="+mn-lt"/>
                <a:cs typeface="Arial" panose="020B0604020202020204" pitchFamily="34" charset="0"/>
              </a:rPr>
              <a:t>Beznau</a:t>
            </a:r>
            <a:r>
              <a:rPr lang="de-DE" sz="1400" dirty="0" smtClean="0">
                <a:latin typeface="+mn-lt"/>
                <a:cs typeface="Arial" panose="020B0604020202020204" pitchFamily="34" charset="0"/>
              </a:rPr>
              <a:t> </a:t>
            </a:r>
            <a:r>
              <a:rPr lang="de-DE" sz="1400" dirty="0">
                <a:latin typeface="+mn-lt"/>
                <a:cs typeface="Arial" panose="020B0604020202020204" pitchFamily="34" charset="0"/>
              </a:rPr>
              <a:t>– </a:t>
            </a:r>
            <a:r>
              <a:rPr lang="de-DE" sz="1400" dirty="0" err="1">
                <a:latin typeface="+mn-lt"/>
                <a:cs typeface="Arial" panose="020B0604020202020204" pitchFamily="34" charset="0"/>
              </a:rPr>
              <a:t>Klingnau</a:t>
            </a:r>
            <a:r>
              <a:rPr lang="de-DE" sz="1400" dirty="0">
                <a:latin typeface="+mn-lt"/>
                <a:cs typeface="Arial" panose="020B0604020202020204" pitchFamily="34" charset="0"/>
              </a:rPr>
              <a:t> A – </a:t>
            </a:r>
            <a:r>
              <a:rPr lang="de-DE" sz="1400" dirty="0" smtClean="0">
                <a:latin typeface="+mn-lt"/>
                <a:cs typeface="Arial" panose="020B0604020202020204" pitchFamily="34" charset="0"/>
              </a:rPr>
              <a:t>Leibstadt</a:t>
            </a:r>
            <a:br>
              <a:rPr lang="de-DE" sz="1400" dirty="0" smtClean="0">
                <a:latin typeface="+mn-lt"/>
                <a:cs typeface="Arial" panose="020B0604020202020204" pitchFamily="34" charset="0"/>
              </a:rPr>
            </a:br>
            <a:r>
              <a:rPr lang="de-DE" sz="1400" dirty="0" smtClean="0">
                <a:latin typeface="+mn-lt"/>
                <a:cs typeface="Arial" panose="020B0604020202020204" pitchFamily="34" charset="0"/>
              </a:rPr>
              <a:t>und Teilausfall UW Leibstadt</a:t>
            </a:r>
          </a:p>
          <a:p>
            <a:pPr marL="285750" indent="-285750">
              <a:lnSpc>
                <a:spcPct val="110000"/>
              </a:lnSpc>
              <a:spcBef>
                <a:spcPts val="0"/>
              </a:spcBef>
              <a:buFont typeface="Arial" panose="020B0604020202020204" pitchFamily="34" charset="0"/>
              <a:buChar char="•"/>
            </a:pPr>
            <a:r>
              <a:rPr lang="de-DE" sz="1400" dirty="0" smtClean="0">
                <a:latin typeface="+mn-lt"/>
                <a:cs typeface="Arial" panose="020B0604020202020204" pitchFamily="34" charset="0"/>
              </a:rPr>
              <a:t>Spannungseinbruch im 50 kV und 16 kV Netz (Axpo) für</a:t>
            </a:r>
            <a:br>
              <a:rPr lang="de-DE" sz="1400" dirty="0" smtClean="0">
                <a:latin typeface="+mn-lt"/>
                <a:cs typeface="Arial" panose="020B0604020202020204" pitchFamily="34" charset="0"/>
              </a:rPr>
            </a:br>
            <a:r>
              <a:rPr lang="de-DE" sz="1400" dirty="0" smtClean="0">
                <a:latin typeface="+mn-lt"/>
                <a:cs typeface="Arial" panose="020B0604020202020204" pitchFamily="34" charset="0"/>
              </a:rPr>
              <a:t>eine Dauer von ca. 1.8 Sekunden (2 Schaltungen)</a:t>
            </a:r>
          </a:p>
          <a:p>
            <a:pPr marL="285750" indent="-285750">
              <a:lnSpc>
                <a:spcPct val="110000"/>
              </a:lnSpc>
              <a:spcBef>
                <a:spcPts val="0"/>
              </a:spcBef>
              <a:buFont typeface="Arial" panose="020B0604020202020204" pitchFamily="34" charset="0"/>
              <a:buChar char="•"/>
            </a:pPr>
            <a:r>
              <a:rPr lang="de-DE" sz="1400" dirty="0" smtClean="0">
                <a:solidFill>
                  <a:srgbClr val="FF0000"/>
                </a:solidFill>
                <a:latin typeface="+mn-lt"/>
                <a:cs typeface="Arial" panose="020B0604020202020204" pitchFamily="34" charset="0"/>
              </a:rPr>
              <a:t>Neue Info </a:t>
            </a:r>
            <a:r>
              <a:rPr lang="de-DE" sz="1400" dirty="0" smtClean="0">
                <a:solidFill>
                  <a:srgbClr val="FF0000"/>
                </a:solidFill>
                <a:latin typeface="+mn-lt"/>
                <a:cs typeface="Arial" panose="020B0604020202020204" pitchFamily="34" charset="0"/>
                <a:sym typeface="Wingdings" panose="05000000000000000000" pitchFamily="2" charset="2"/>
              </a:rPr>
              <a:t> </a:t>
            </a:r>
            <a:r>
              <a:rPr lang="de-DE" sz="1400" dirty="0" smtClean="0">
                <a:solidFill>
                  <a:srgbClr val="FF0000"/>
                </a:solidFill>
                <a:latin typeface="+mn-lt"/>
                <a:cs typeface="Arial" panose="020B0604020202020204" pitchFamily="34" charset="0"/>
              </a:rPr>
              <a:t>Ursache: Fehlmanipulation Axpo</a:t>
            </a:r>
          </a:p>
          <a:p>
            <a:pPr>
              <a:lnSpc>
                <a:spcPct val="110000"/>
              </a:lnSpc>
              <a:spcBef>
                <a:spcPts val="0"/>
              </a:spcBef>
            </a:pPr>
            <a:r>
              <a:rPr lang="de-DE" sz="1400" dirty="0" smtClean="0">
                <a:latin typeface="+mn-lt"/>
                <a:cs typeface="Arial" panose="020B0604020202020204" pitchFamily="34" charset="0"/>
              </a:rPr>
              <a:t> </a:t>
            </a:r>
          </a:p>
          <a:p>
            <a:pPr>
              <a:lnSpc>
                <a:spcPct val="110000"/>
              </a:lnSpc>
              <a:spcBef>
                <a:spcPts val="0"/>
              </a:spcBef>
            </a:pPr>
            <a:r>
              <a:rPr lang="de-DE" sz="1400" b="1" dirty="0">
                <a:latin typeface="+mn-lt"/>
                <a:cs typeface="Arial" panose="020B0604020202020204" pitchFamily="34" charset="0"/>
              </a:rPr>
              <a:t>Weitere </a:t>
            </a:r>
            <a:r>
              <a:rPr lang="de-DE" sz="1400" b="1" dirty="0" smtClean="0">
                <a:latin typeface="+mn-lt"/>
                <a:cs typeface="Arial" panose="020B0604020202020204" pitchFamily="34" charset="0"/>
              </a:rPr>
              <a:t>Vorkommnisse (Sturmschäden) </a:t>
            </a:r>
            <a:r>
              <a:rPr lang="de-DE" sz="1400" b="1" dirty="0">
                <a:latin typeface="+mn-lt"/>
                <a:cs typeface="Arial" panose="020B0604020202020204" pitchFamily="34" charset="0"/>
              </a:rPr>
              <a:t>im vorgelagerten 50 kV-Netz seit </a:t>
            </a:r>
            <a:r>
              <a:rPr lang="de-DE" sz="1400" b="1" dirty="0" smtClean="0">
                <a:latin typeface="+mn-lt"/>
                <a:cs typeface="Arial" panose="020B0604020202020204" pitchFamily="34" charset="0"/>
              </a:rPr>
              <a:t>Anfang 2020</a:t>
            </a:r>
            <a:endParaRPr lang="de-DE" sz="1400" b="1" dirty="0">
              <a:latin typeface="+mn-lt"/>
              <a:cs typeface="Arial" panose="020B0604020202020204" pitchFamily="34" charset="0"/>
            </a:endParaRPr>
          </a:p>
          <a:p>
            <a:pPr marL="285750" indent="-285750">
              <a:lnSpc>
                <a:spcPct val="110000"/>
              </a:lnSpc>
              <a:spcBef>
                <a:spcPts val="0"/>
              </a:spcBef>
              <a:buFont typeface="Arial" panose="020B0604020202020204" pitchFamily="34" charset="0"/>
              <a:buChar char="•"/>
            </a:pPr>
            <a:r>
              <a:rPr lang="de-DE" sz="1400" dirty="0" smtClean="0">
                <a:latin typeface="+mn-lt"/>
                <a:cs typeface="Arial" panose="020B0604020202020204" pitchFamily="34" charset="0"/>
              </a:rPr>
              <a:t>21.01.2020</a:t>
            </a:r>
            <a:r>
              <a:rPr lang="de-DE" sz="1400" dirty="0">
                <a:latin typeface="+mn-lt"/>
                <a:cs typeface="Arial" panose="020B0604020202020204" pitchFamily="34" charset="0"/>
              </a:rPr>
              <a:t>, </a:t>
            </a:r>
            <a:r>
              <a:rPr lang="de-DE" sz="1400" dirty="0" smtClean="0">
                <a:latin typeface="+mn-lt"/>
                <a:cs typeface="Arial" panose="020B0604020202020204" pitchFamily="34" charset="0"/>
              </a:rPr>
              <a:t>18:16 (Ausfallzeit ca. 1.2 Sekunden, 1 Schaltung)</a:t>
            </a:r>
          </a:p>
          <a:p>
            <a:pPr marL="285750" indent="-285750">
              <a:lnSpc>
                <a:spcPct val="110000"/>
              </a:lnSpc>
              <a:spcBef>
                <a:spcPts val="0"/>
              </a:spcBef>
              <a:buFont typeface="Arial" panose="020B0604020202020204" pitchFamily="34" charset="0"/>
              <a:buChar char="•"/>
            </a:pPr>
            <a:r>
              <a:rPr lang="de-DE" sz="1400" dirty="0" smtClean="0">
                <a:latin typeface="+mn-lt"/>
                <a:cs typeface="Arial" panose="020B0604020202020204" pitchFamily="34" charset="0"/>
              </a:rPr>
              <a:t>27.02.2020</a:t>
            </a:r>
            <a:r>
              <a:rPr lang="de-DE" sz="1400" dirty="0">
                <a:latin typeface="+mn-lt"/>
                <a:cs typeface="Arial" panose="020B0604020202020204" pitchFamily="34" charset="0"/>
              </a:rPr>
              <a:t>, 18:50 (Ausfallzeit ca. 1.2 Sekunden, 1 Schaltung)</a:t>
            </a:r>
          </a:p>
          <a:p>
            <a:pPr>
              <a:lnSpc>
                <a:spcPct val="110000"/>
              </a:lnSpc>
              <a:spcBef>
                <a:spcPts val="0"/>
              </a:spcBef>
            </a:pPr>
            <a:endParaRPr lang="de-CH" sz="1400" b="1" dirty="0" smtClean="0">
              <a:latin typeface="+mn-lt"/>
              <a:cs typeface="Arial" panose="020B0604020202020204" pitchFamily="34" charset="0"/>
            </a:endParaRPr>
          </a:p>
          <a:p>
            <a:pPr>
              <a:lnSpc>
                <a:spcPct val="110000"/>
              </a:lnSpc>
              <a:spcBef>
                <a:spcPts val="0"/>
              </a:spcBef>
            </a:pPr>
            <a:r>
              <a:rPr lang="de-CH" sz="1400" b="1" dirty="0" smtClean="0">
                <a:latin typeface="+mn-lt"/>
                <a:cs typeface="Arial" panose="020B0604020202020204" pitchFamily="34" charset="0"/>
              </a:rPr>
              <a:t>Aktuelle Abklärungen und zu prüfende Schritte:</a:t>
            </a:r>
          </a:p>
          <a:p>
            <a:pPr marL="285750" indent="-285750">
              <a:lnSpc>
                <a:spcPct val="110000"/>
              </a:lnSpc>
              <a:spcBef>
                <a:spcPts val="0"/>
              </a:spcBef>
              <a:buFont typeface="Arial" panose="020B0604020202020204" pitchFamily="34" charset="0"/>
              <a:buChar char="•"/>
            </a:pPr>
            <a:r>
              <a:rPr lang="de-CH" sz="1400" dirty="0" smtClean="0">
                <a:latin typeface="+mn-lt"/>
                <a:cs typeface="Arial" panose="020B0604020202020204" pitchFamily="34" charset="0"/>
              </a:rPr>
              <a:t>Zeitnahe und systematischen Information am PSI</a:t>
            </a:r>
          </a:p>
          <a:p>
            <a:pPr marL="742950" lvl="1" indent="-285750">
              <a:lnSpc>
                <a:spcPct val="110000"/>
              </a:lnSpc>
              <a:spcBef>
                <a:spcPts val="0"/>
              </a:spcBef>
              <a:buFont typeface="Arial" panose="020B0604020202020204" pitchFamily="34" charset="0"/>
              <a:buChar char="•"/>
            </a:pPr>
            <a:r>
              <a:rPr lang="de-CH" sz="1400" dirty="0" smtClean="0">
                <a:latin typeface="+mn-lt"/>
                <a:cs typeface="Arial" panose="020B0604020202020204" pitchFamily="34" charset="0"/>
              </a:rPr>
              <a:t>Variante 1: Information gezielt an Anlageverantwortliche und evtl. NFO-Stab</a:t>
            </a:r>
          </a:p>
          <a:p>
            <a:pPr marL="742950" lvl="1" indent="-285750">
              <a:lnSpc>
                <a:spcPct val="110000"/>
              </a:lnSpc>
              <a:spcBef>
                <a:spcPts val="0"/>
              </a:spcBef>
              <a:buFont typeface="Arial" panose="020B0604020202020204" pitchFamily="34" charset="0"/>
              <a:buChar char="•"/>
            </a:pPr>
            <a:r>
              <a:rPr lang="de-CH" sz="1400" dirty="0" smtClean="0">
                <a:latin typeface="+mn-lt"/>
                <a:cs typeface="Arial" panose="020B0604020202020204" pitchFamily="34" charset="0"/>
              </a:rPr>
              <a:t>Variante 2: Online Information im Intranet (analog NFO-Informationen) </a:t>
            </a:r>
            <a:endParaRPr lang="de-CH" sz="1200" dirty="0" smtClean="0">
              <a:latin typeface="+mn-lt"/>
              <a:cs typeface="Arial" panose="020B0604020202020204" pitchFamily="34" charset="0"/>
            </a:endParaRPr>
          </a:p>
          <a:p>
            <a:pPr marL="285750" indent="-285750">
              <a:lnSpc>
                <a:spcPct val="110000"/>
              </a:lnSpc>
              <a:spcBef>
                <a:spcPts val="0"/>
              </a:spcBef>
              <a:buFont typeface="Arial" panose="020B0604020202020204" pitchFamily="34" charset="0"/>
              <a:buChar char="•"/>
            </a:pPr>
            <a:endParaRPr lang="de-CH" sz="1400" dirty="0" smtClean="0">
              <a:latin typeface="+mn-lt"/>
              <a:cs typeface="Arial" panose="020B0604020202020204" pitchFamily="34" charset="0"/>
            </a:endParaRPr>
          </a:p>
          <a:p>
            <a:pPr marL="285750" indent="-285750">
              <a:lnSpc>
                <a:spcPct val="110000"/>
              </a:lnSpc>
              <a:spcBef>
                <a:spcPts val="0"/>
              </a:spcBef>
              <a:buFont typeface="Arial" panose="020B0604020202020204" pitchFamily="34" charset="0"/>
              <a:buChar char="•"/>
            </a:pPr>
            <a:r>
              <a:rPr lang="de-CH" sz="1400" dirty="0" smtClean="0">
                <a:latin typeface="+mn-lt"/>
                <a:cs typeface="Arial" panose="020B0604020202020204" pitchFamily="34" charset="0"/>
              </a:rPr>
              <a:t>Abklärung technischer Lösungen zur Überbrückung von kurzzeitigen Netzwischern (USV)</a:t>
            </a:r>
          </a:p>
          <a:p>
            <a:pPr marL="742950" lvl="1" indent="-285750">
              <a:lnSpc>
                <a:spcPct val="110000"/>
              </a:lnSpc>
              <a:spcBef>
                <a:spcPts val="0"/>
              </a:spcBef>
              <a:buFont typeface="Arial" panose="020B0604020202020204" pitchFamily="34" charset="0"/>
              <a:buChar char="•"/>
            </a:pPr>
            <a:r>
              <a:rPr lang="de-CH" sz="1400" dirty="0" smtClean="0">
                <a:latin typeface="+mn-lt"/>
                <a:cs typeface="Arial" panose="020B0604020202020204" pitchFamily="34" charset="0"/>
              </a:rPr>
              <a:t>Varianten:</a:t>
            </a:r>
          </a:p>
          <a:p>
            <a:pPr marL="1200150" lvl="2" indent="-285750">
              <a:lnSpc>
                <a:spcPct val="110000"/>
              </a:lnSpc>
              <a:spcBef>
                <a:spcPts val="0"/>
              </a:spcBef>
              <a:buFont typeface="Arial" panose="020B0604020202020204" pitchFamily="34" charset="0"/>
              <a:buChar char="•"/>
            </a:pPr>
            <a:r>
              <a:rPr lang="de-CH" sz="1400" dirty="0" smtClean="0">
                <a:latin typeface="+mn-lt"/>
                <a:cs typeface="Arial" panose="020B0604020202020204" pitchFamily="34" charset="0"/>
              </a:rPr>
              <a:t>Gesamt-PSI (ca. 22 MW)</a:t>
            </a:r>
          </a:p>
          <a:p>
            <a:pPr marL="1200150" lvl="2" indent="-285750">
              <a:lnSpc>
                <a:spcPct val="110000"/>
              </a:lnSpc>
              <a:spcBef>
                <a:spcPts val="0"/>
              </a:spcBef>
              <a:buFont typeface="Arial" panose="020B0604020202020204" pitchFamily="34" charset="0"/>
              <a:buChar char="•"/>
            </a:pPr>
            <a:r>
              <a:rPr lang="de-CH" sz="1400" dirty="0" smtClean="0">
                <a:latin typeface="+mn-lt"/>
                <a:cs typeface="Arial" panose="020B0604020202020204" pitchFamily="34" charset="0"/>
              </a:rPr>
              <a:t>dezentral und gezielt für kritische Anlage</a:t>
            </a:r>
          </a:p>
        </p:txBody>
      </p:sp>
      <p:pic>
        <p:nvPicPr>
          <p:cNvPr id="2" name="Grafik 1"/>
          <p:cNvPicPr>
            <a:picLocks noChangeAspect="1"/>
          </p:cNvPicPr>
          <p:nvPr/>
        </p:nvPicPr>
        <p:blipFill>
          <a:blip r:embed="rId3"/>
          <a:stretch>
            <a:fillRect/>
          </a:stretch>
        </p:blipFill>
        <p:spPr>
          <a:xfrm>
            <a:off x="6276257" y="1288207"/>
            <a:ext cx="2759002" cy="1535924"/>
          </a:xfrm>
          <a:prstGeom prst="rect">
            <a:avLst/>
          </a:prstGeom>
        </p:spPr>
      </p:pic>
      <p:cxnSp>
        <p:nvCxnSpPr>
          <p:cNvPr id="6" name="Gerade Verbindung mit Pfeil 5"/>
          <p:cNvCxnSpPr/>
          <p:nvPr/>
        </p:nvCxnSpPr>
        <p:spPr bwMode="auto">
          <a:xfrm>
            <a:off x="7092280" y="1268760"/>
            <a:ext cx="1114032" cy="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7" name="Textfeld 6"/>
          <p:cNvSpPr txBox="1"/>
          <p:nvPr/>
        </p:nvSpPr>
        <p:spPr>
          <a:xfrm>
            <a:off x="7452320" y="1050082"/>
            <a:ext cx="432048" cy="180020"/>
          </a:xfrm>
          <a:prstGeom prst="rect">
            <a:avLst/>
          </a:prstGeom>
          <a:noFill/>
        </p:spPr>
        <p:txBody>
          <a:bodyPr wrap="none" lIns="0" tIns="0" rIns="0" bIns="0" rtlCol="0">
            <a:noAutofit/>
          </a:bodyPr>
          <a:lstStyle/>
          <a:p>
            <a:pPr>
              <a:lnSpc>
                <a:spcPct val="110000"/>
              </a:lnSpc>
              <a:spcBef>
                <a:spcPts val="0"/>
              </a:spcBef>
            </a:pPr>
            <a:r>
              <a:rPr lang="de-CH" sz="1100" kern="1000" spc="30" dirty="0" smtClean="0">
                <a:latin typeface="+mn-lt"/>
                <a:cs typeface="Franklin Gothic Book"/>
              </a:rPr>
              <a:t>1.8 s</a:t>
            </a:r>
          </a:p>
        </p:txBody>
      </p:sp>
      <p:sp>
        <p:nvSpPr>
          <p:cNvPr id="8" name="Textfeld 7"/>
          <p:cNvSpPr txBox="1"/>
          <p:nvPr/>
        </p:nvSpPr>
        <p:spPr>
          <a:xfrm rot="872737">
            <a:off x="7144116" y="4408731"/>
            <a:ext cx="1368152" cy="432048"/>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de-CH" sz="1200" dirty="0" smtClean="0">
                <a:solidFill>
                  <a:srgbClr val="FF0000"/>
                </a:solidFill>
                <a:latin typeface="Calibri"/>
              </a:rPr>
              <a:t>Abstimmen mit</a:t>
            </a:r>
          </a:p>
          <a:p>
            <a:pPr algn="ctr" eaLnBrk="1" hangingPunct="1">
              <a:lnSpc>
                <a:spcPct val="110000"/>
              </a:lnSpc>
              <a:spcBef>
                <a:spcPct val="0"/>
              </a:spcBef>
              <a:buClr>
                <a:srgbClr val="000000"/>
              </a:buClr>
            </a:pPr>
            <a:r>
              <a:rPr lang="de-CH" sz="1200" dirty="0" smtClean="0">
                <a:solidFill>
                  <a:srgbClr val="FF0000"/>
                </a:solidFill>
                <a:latin typeface="Calibri"/>
              </a:rPr>
              <a:t>Kontrollraum</a:t>
            </a:r>
          </a:p>
        </p:txBody>
      </p:sp>
    </p:spTree>
    <p:extLst>
      <p:ext uri="{BB962C8B-B14F-4D97-AF65-F5344CB8AC3E}">
        <p14:creationId xmlns:p14="http://schemas.microsoft.com/office/powerpoint/2010/main" val="1133371681"/>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13</a:t>
            </a:fld>
            <a:endParaRPr lang="de-DE" dirty="0"/>
          </a:p>
        </p:txBody>
      </p:sp>
      <p:sp>
        <p:nvSpPr>
          <p:cNvPr id="5" name="Titel 4"/>
          <p:cNvSpPr>
            <a:spLocks noGrp="1"/>
          </p:cNvSpPr>
          <p:nvPr>
            <p:ph type="title"/>
          </p:nvPr>
        </p:nvSpPr>
        <p:spPr/>
        <p:txBody>
          <a:bodyPr/>
          <a:lstStyle/>
          <a:p>
            <a:r>
              <a:rPr lang="de-CH" dirty="0"/>
              <a:t>Wir schaffen Wissen – heute für morgen</a:t>
            </a:r>
          </a:p>
        </p:txBody>
      </p:sp>
      <p:sp>
        <p:nvSpPr>
          <p:cNvPr id="6" name="Textplatzhalter 5"/>
          <p:cNvSpPr>
            <a:spLocks noGrp="1"/>
          </p:cNvSpPr>
          <p:nvPr>
            <p:ph type="body" sz="quarter" idx="13"/>
          </p:nvPr>
        </p:nvSpPr>
        <p:spPr/>
        <p:txBody>
          <a:bodyPr/>
          <a:lstStyle/>
          <a:p>
            <a:pPr marL="0" indent="0">
              <a:buNone/>
            </a:pPr>
            <a:r>
              <a:rPr lang="de-CH" b="1" dirty="0" smtClean="0"/>
              <a:t>Besten Dank für Ihr Interesse.</a:t>
            </a:r>
          </a:p>
          <a:p>
            <a:pPr marL="0" indent="0">
              <a:buNone/>
            </a:pPr>
            <a:endParaRPr lang="de-CH" b="1" dirty="0"/>
          </a:p>
          <a:p>
            <a:pPr marL="0" indent="0">
              <a:buNone/>
            </a:pPr>
            <a:endParaRPr lang="de-CH" b="1" dirty="0"/>
          </a:p>
          <a:p>
            <a:pPr marL="0" indent="0">
              <a:buNone/>
            </a:pPr>
            <a:endParaRPr lang="de-CH" b="1" dirty="0" smtClean="0"/>
          </a:p>
          <a:p>
            <a:pPr marL="0" indent="0">
              <a:buNone/>
            </a:pPr>
            <a:endParaRPr lang="de-CH" b="1" dirty="0" smtClean="0"/>
          </a:p>
          <a:p>
            <a:pPr marL="0" indent="0">
              <a:buNone/>
            </a:pPr>
            <a:endParaRPr lang="de-CH" dirty="0" smtClean="0"/>
          </a:p>
        </p:txBody>
      </p:sp>
    </p:spTree>
    <p:extLst>
      <p:ext uri="{BB962C8B-B14F-4D97-AF65-F5344CB8AC3E}">
        <p14:creationId xmlns:p14="http://schemas.microsoft.com/office/powerpoint/2010/main" val="111884346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LAB 23. Oktober 2020</a:t>
            </a:r>
            <a:br>
              <a:rPr lang="de-CH" dirty="0" smtClean="0"/>
            </a:br>
            <a:r>
              <a:rPr lang="de-CH" sz="1600" dirty="0" smtClean="0"/>
              <a:t>AIE – Infrastruktur und Elektroinstallationen</a:t>
            </a:r>
            <a:endParaRPr lang="de-CH" sz="1600"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a:t>
            </a:fld>
            <a:endParaRPr lang="de-DE" dirty="0"/>
          </a:p>
        </p:txBody>
      </p:sp>
      <p:sp>
        <p:nvSpPr>
          <p:cNvPr id="7" name="Textfeld 6"/>
          <p:cNvSpPr txBox="1"/>
          <p:nvPr/>
        </p:nvSpPr>
        <p:spPr>
          <a:xfrm>
            <a:off x="1108691" y="1340768"/>
            <a:ext cx="7426316" cy="345638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b="1" dirty="0" smtClean="0">
                <a:solidFill>
                  <a:srgbClr val="000000"/>
                </a:solidFill>
                <a:latin typeface="Calibri"/>
              </a:rPr>
              <a:t>Themen</a:t>
            </a:r>
          </a:p>
          <a:p>
            <a:pPr eaLnBrk="1" hangingPunct="1">
              <a:lnSpc>
                <a:spcPct val="110000"/>
              </a:lnSpc>
              <a:spcBef>
                <a:spcPct val="0"/>
              </a:spcBef>
              <a:buClr>
                <a:srgbClr val="000000"/>
              </a:buClr>
            </a:pPr>
            <a:endParaRPr lang="de-CH" b="1" dirty="0" smtClean="0">
              <a:solidFill>
                <a:srgbClr val="000000"/>
              </a:solidFill>
              <a:latin typeface="Calibri"/>
            </a:endParaRPr>
          </a:p>
          <a:p>
            <a:pPr marL="342900" indent="-342900" eaLnBrk="1" hangingPunct="1">
              <a:lnSpc>
                <a:spcPct val="150000"/>
              </a:lnSpc>
              <a:spcBef>
                <a:spcPct val="0"/>
              </a:spcBef>
              <a:buClr>
                <a:srgbClr val="000000"/>
              </a:buClr>
              <a:buFont typeface="+mj-lt"/>
              <a:buAutoNum type="arabicPeriod"/>
            </a:pPr>
            <a:r>
              <a:rPr lang="de-CH" dirty="0" smtClean="0">
                <a:latin typeface="Calibri"/>
              </a:rPr>
              <a:t>Auswahl von abgeschlossenen und künftigen Infrastrukturprojekten</a:t>
            </a:r>
          </a:p>
          <a:p>
            <a:pPr marL="342900" indent="-342900" eaLnBrk="1" hangingPunct="1">
              <a:lnSpc>
                <a:spcPct val="150000"/>
              </a:lnSpc>
              <a:spcBef>
                <a:spcPct val="0"/>
              </a:spcBef>
              <a:buClr>
                <a:srgbClr val="000000"/>
              </a:buClr>
              <a:buFont typeface="+mj-lt"/>
              <a:buAutoNum type="arabicPeriod"/>
            </a:pPr>
            <a:r>
              <a:rPr lang="de-CH" dirty="0" smtClean="0">
                <a:latin typeface="Calibri"/>
              </a:rPr>
              <a:t>USV-Hubs PSI West</a:t>
            </a:r>
          </a:p>
          <a:p>
            <a:pPr marL="342900" indent="-342900" eaLnBrk="1" hangingPunct="1">
              <a:lnSpc>
                <a:spcPct val="150000"/>
              </a:lnSpc>
              <a:spcBef>
                <a:spcPct val="0"/>
              </a:spcBef>
              <a:buClr>
                <a:srgbClr val="000000"/>
              </a:buClr>
              <a:buFont typeface="+mj-lt"/>
              <a:buAutoNum type="arabicPeriod"/>
            </a:pPr>
            <a:r>
              <a:rPr lang="de-CH" dirty="0" smtClean="0">
                <a:latin typeface="Calibri"/>
              </a:rPr>
              <a:t>Ausbau USV und Kühlung Rechenzentrum WHGA</a:t>
            </a:r>
            <a:endParaRPr lang="de-CH" dirty="0">
              <a:latin typeface="Calibri"/>
            </a:endParaRPr>
          </a:p>
          <a:p>
            <a:pPr marL="342900" indent="-342900" eaLnBrk="1" hangingPunct="1">
              <a:lnSpc>
                <a:spcPct val="150000"/>
              </a:lnSpc>
              <a:spcBef>
                <a:spcPct val="0"/>
              </a:spcBef>
              <a:buClr>
                <a:srgbClr val="000000"/>
              </a:buClr>
              <a:buFont typeface="+mj-lt"/>
              <a:buAutoNum type="arabicPeriod"/>
            </a:pPr>
            <a:r>
              <a:rPr lang="de-CH" dirty="0">
                <a:latin typeface="Calibri"/>
              </a:rPr>
              <a:t>Neue Stickstofftanks am PSI Projekt «</a:t>
            </a:r>
            <a:r>
              <a:rPr lang="de-CH" dirty="0" smtClean="0">
                <a:latin typeface="Calibri"/>
              </a:rPr>
              <a:t>TaKa19»</a:t>
            </a:r>
            <a:endParaRPr lang="de-CH" dirty="0" smtClean="0">
              <a:latin typeface="Calibri"/>
            </a:endParaRPr>
          </a:p>
          <a:p>
            <a:pPr marL="342900" indent="-342900" eaLnBrk="1" hangingPunct="1">
              <a:lnSpc>
                <a:spcPct val="150000"/>
              </a:lnSpc>
              <a:spcBef>
                <a:spcPct val="0"/>
              </a:spcBef>
              <a:buClr>
                <a:srgbClr val="000000"/>
              </a:buClr>
              <a:buFont typeface="+mj-lt"/>
              <a:buAutoNum type="arabicPeriod"/>
            </a:pPr>
            <a:r>
              <a:rPr lang="de-CH" dirty="0">
                <a:latin typeface="Calibri"/>
              </a:rPr>
              <a:t>Ersatz der Kälteanlage für UCN (Projekt </a:t>
            </a:r>
            <a:r>
              <a:rPr lang="de-CH" dirty="0" err="1">
                <a:latin typeface="Calibri"/>
              </a:rPr>
              <a:t>NewTwo</a:t>
            </a:r>
            <a:r>
              <a:rPr lang="de-CH" dirty="0" smtClean="0">
                <a:latin typeface="Calibri"/>
              </a:rPr>
              <a:t>)</a:t>
            </a:r>
          </a:p>
          <a:p>
            <a:pPr marL="342900" indent="-342900" eaLnBrk="1" hangingPunct="1">
              <a:lnSpc>
                <a:spcPct val="150000"/>
              </a:lnSpc>
              <a:spcBef>
                <a:spcPct val="0"/>
              </a:spcBef>
              <a:buClr>
                <a:srgbClr val="000000"/>
              </a:buClr>
              <a:buFont typeface="+mj-lt"/>
              <a:buAutoNum type="arabicPeriod"/>
            </a:pPr>
            <a:r>
              <a:rPr lang="de-CH" dirty="0" smtClean="0">
                <a:latin typeface="Calibri"/>
              </a:rPr>
              <a:t>Spannungseinbrüche 50 kV-Netz</a:t>
            </a:r>
            <a:endParaRPr lang="de-CH" dirty="0">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de-CH" dirty="0">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de-CH" dirty="0" smtClean="0">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de-CH" dirty="0" smtClean="0">
              <a:latin typeface="Calibri"/>
            </a:endParaRPr>
          </a:p>
          <a:p>
            <a:pPr eaLnBrk="1" hangingPunct="1">
              <a:lnSpc>
                <a:spcPct val="110000"/>
              </a:lnSpc>
              <a:spcBef>
                <a:spcPct val="0"/>
              </a:spcBef>
              <a:buClr>
                <a:srgbClr val="000000"/>
              </a:buClr>
            </a:pPr>
            <a:endParaRPr lang="de-CH" dirty="0">
              <a:solidFill>
                <a:srgbClr val="000000"/>
              </a:solidFill>
              <a:latin typeface="Calibri"/>
            </a:endParaRPr>
          </a:p>
          <a:p>
            <a:pPr eaLnBrk="1" hangingPunct="1">
              <a:lnSpc>
                <a:spcPct val="110000"/>
              </a:lnSpc>
              <a:spcBef>
                <a:spcPct val="0"/>
              </a:spcBef>
              <a:buClr>
                <a:srgbClr val="000000"/>
              </a:buClr>
            </a:pPr>
            <a:endParaRPr lang="de-CH" sz="1800" dirty="0" smtClean="0">
              <a:solidFill>
                <a:srgbClr val="000000"/>
              </a:solidFill>
              <a:latin typeface="Calibri"/>
            </a:endParaRPr>
          </a:p>
          <a:p>
            <a:pPr eaLnBrk="1" hangingPunct="1">
              <a:lnSpc>
                <a:spcPct val="110000"/>
              </a:lnSpc>
              <a:spcBef>
                <a:spcPct val="0"/>
              </a:spcBef>
              <a:buClr>
                <a:srgbClr val="000000"/>
              </a:buClr>
            </a:pPr>
            <a:endParaRPr lang="de-CH" sz="1800" dirty="0" smtClean="0">
              <a:solidFill>
                <a:srgbClr val="000000"/>
              </a:solidFill>
              <a:latin typeface="Calibri"/>
            </a:endParaRPr>
          </a:p>
          <a:p>
            <a:pPr eaLnBrk="1" hangingPunct="1">
              <a:lnSpc>
                <a:spcPct val="110000"/>
              </a:lnSpc>
              <a:spcBef>
                <a:spcPct val="0"/>
              </a:spcBef>
              <a:buClr>
                <a:srgbClr val="000000"/>
              </a:buClr>
            </a:pPr>
            <a:endParaRPr lang="de-CH" sz="1800" dirty="0">
              <a:solidFill>
                <a:srgbClr val="000000"/>
              </a:solidFill>
              <a:latin typeface="Calibri"/>
            </a:endParaRPr>
          </a:p>
          <a:p>
            <a:pPr eaLnBrk="1" hangingPunct="1">
              <a:lnSpc>
                <a:spcPct val="110000"/>
              </a:lnSpc>
              <a:spcBef>
                <a:spcPct val="0"/>
              </a:spcBef>
              <a:buClr>
                <a:srgbClr val="000000"/>
              </a:buClr>
            </a:pPr>
            <a:endParaRPr lang="de-CH" sz="1800" dirty="0" smtClean="0">
              <a:solidFill>
                <a:srgbClr val="000000"/>
              </a:solidFill>
              <a:latin typeface="Calibri"/>
            </a:endParaRPr>
          </a:p>
          <a:p>
            <a:pPr eaLnBrk="1" hangingPunct="1">
              <a:lnSpc>
                <a:spcPct val="110000"/>
              </a:lnSpc>
              <a:spcBef>
                <a:spcPct val="0"/>
              </a:spcBef>
              <a:buClr>
                <a:srgbClr val="000000"/>
              </a:buClr>
            </a:pPr>
            <a:endParaRPr lang="de-CH" sz="1800" dirty="0">
              <a:solidFill>
                <a:srgbClr val="000000"/>
              </a:solidFill>
              <a:latin typeface="Calibri"/>
            </a:endParaRPr>
          </a:p>
        </p:txBody>
      </p:sp>
      <p:pic>
        <p:nvPicPr>
          <p:cNvPr id="5" name="Grafik 4"/>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975651" y="5625344"/>
            <a:ext cx="1197882" cy="900000"/>
          </a:xfrm>
          <a:prstGeom prst="rect">
            <a:avLst/>
          </a:prstGeom>
        </p:spPr>
      </p:pic>
      <p:pic>
        <p:nvPicPr>
          <p:cNvPr id="6" name="Grafik 5"/>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2241657" y="5625344"/>
            <a:ext cx="1197882" cy="900000"/>
          </a:xfrm>
          <a:prstGeom prst="rect">
            <a:avLst/>
          </a:prstGeom>
        </p:spPr>
      </p:pic>
      <p:pic>
        <p:nvPicPr>
          <p:cNvPr id="8" name="Grafik 7"/>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3493325" y="5625344"/>
            <a:ext cx="1200000" cy="900000"/>
          </a:xfrm>
          <a:prstGeom prst="rect">
            <a:avLst/>
          </a:prstGeom>
        </p:spPr>
      </p:pic>
      <p:pic>
        <p:nvPicPr>
          <p:cNvPr id="9" name="Grafik 8"/>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4724085" y="5625344"/>
            <a:ext cx="1197882" cy="900000"/>
          </a:xfrm>
          <a:prstGeom prst="rect">
            <a:avLst/>
          </a:prstGeom>
        </p:spPr>
      </p:pic>
      <p:pic>
        <p:nvPicPr>
          <p:cNvPr id="10" name="Grafik 9"/>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7227421" y="5625344"/>
            <a:ext cx="1197882" cy="900000"/>
          </a:xfrm>
          <a:prstGeom prst="rect">
            <a:avLst/>
          </a:prstGeom>
        </p:spPr>
      </p:pic>
      <p:pic>
        <p:nvPicPr>
          <p:cNvPr id="11" name="Grafik 10"/>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5975753" y="5625344"/>
            <a:ext cx="1197882" cy="900000"/>
          </a:xfrm>
          <a:prstGeom prst="rect">
            <a:avLst/>
          </a:prstGeom>
        </p:spPr>
      </p:pic>
    </p:spTree>
    <p:extLst>
      <p:ext uri="{BB962C8B-B14F-4D97-AF65-F5344CB8AC3E}">
        <p14:creationId xmlns:p14="http://schemas.microsoft.com/office/powerpoint/2010/main" val="1446568317"/>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7200" y="291600"/>
            <a:ext cx="6959296" cy="761136"/>
          </a:xfrm>
        </p:spPr>
        <p:txBody>
          <a:bodyPr/>
          <a:lstStyle/>
          <a:p>
            <a:r>
              <a:rPr lang="de-CH" dirty="0" smtClean="0"/>
              <a:t>Abgeschlossene Infrastrukturprojekte</a:t>
            </a:r>
            <a:br>
              <a:rPr lang="de-CH" dirty="0" smtClean="0"/>
            </a:br>
            <a:r>
              <a:rPr lang="de-CH" sz="1600" dirty="0"/>
              <a:t>B</a:t>
            </a:r>
            <a:r>
              <a:rPr lang="de-CH" sz="1600" dirty="0" smtClean="0"/>
              <a:t>eispiele für laufendes Jahr 2020…</a:t>
            </a:r>
            <a:r>
              <a:rPr lang="de-CH" dirty="0" smtClean="0"/>
              <a:t/>
            </a:r>
            <a:br>
              <a:rPr lang="de-CH" dirty="0" smtClean="0"/>
            </a:br>
            <a:endParaRPr lang="de-CH" sz="1600"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a:t>
            </a:fld>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1177116079"/>
              </p:ext>
            </p:extLst>
          </p:nvPr>
        </p:nvGraphicFramePr>
        <p:xfrm>
          <a:off x="971600" y="980728"/>
          <a:ext cx="7704856" cy="5372760"/>
        </p:xfrm>
        <a:graphic>
          <a:graphicData uri="http://schemas.openxmlformats.org/drawingml/2006/table">
            <a:tbl>
              <a:tblPr firstRow="1" bandRow="1">
                <a:tableStyleId>{5940675A-B579-460E-94D1-54222C63F5DA}</a:tableStyleId>
              </a:tblPr>
              <a:tblGrid>
                <a:gridCol w="1800200">
                  <a:extLst>
                    <a:ext uri="{9D8B030D-6E8A-4147-A177-3AD203B41FA5}">
                      <a16:colId xmlns:a16="http://schemas.microsoft.com/office/drawing/2014/main" val="2675646103"/>
                    </a:ext>
                  </a:extLst>
                </a:gridCol>
                <a:gridCol w="5904656">
                  <a:extLst>
                    <a:ext uri="{9D8B030D-6E8A-4147-A177-3AD203B41FA5}">
                      <a16:colId xmlns:a16="http://schemas.microsoft.com/office/drawing/2014/main" val="1512880879"/>
                    </a:ext>
                  </a:extLst>
                </a:gridCol>
              </a:tblGrid>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de-CH" sz="1100" b="1" kern="1200" dirty="0" smtClean="0">
                          <a:solidFill>
                            <a:schemeClr val="tx1"/>
                          </a:solidFill>
                          <a:latin typeface="+mn-lt"/>
                          <a:ea typeface="+mn-ea"/>
                          <a:cs typeface="+mn-cs"/>
                        </a:rPr>
                        <a:t>SINQ Upgrade: Komplette Erneuerung der lokalen PSYS:</a:t>
                      </a: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Auslöser: In der SINQ wurden sämtliche Neutronenleiter und Experimentier-Areale komplett neu aufgebaut. Damit verbunden ist die Erneuerung der PSYS, welche konsequent auch auf WNHA ausgeweitet wurde (Ausnutzung des langen SINQ-</a:t>
                      </a:r>
                      <a:r>
                        <a:rPr lang="de-CH" sz="1100" kern="1200" baseline="0" dirty="0" err="1" smtClean="0">
                          <a:solidFill>
                            <a:schemeClr val="tx1"/>
                          </a:solidFill>
                          <a:latin typeface="+mn-lt"/>
                          <a:ea typeface="+mn-ea"/>
                          <a:cs typeface="+mn-cs"/>
                        </a:rPr>
                        <a:t>Shutdowns</a:t>
                      </a:r>
                      <a:r>
                        <a:rPr lang="de-CH" sz="1100" kern="1200" baseline="0" dirty="0" smtClean="0">
                          <a:solidFill>
                            <a:schemeClr val="tx1"/>
                          </a:solidFill>
                          <a:latin typeface="+mn-lt"/>
                          <a:ea typeface="+mn-ea"/>
                          <a:cs typeface="+mn-cs"/>
                        </a:rPr>
                        <a:t>).</a:t>
                      </a: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Restliche 5 von 7 Arealen inkl. HE-/FS-</a:t>
                      </a:r>
                      <a:r>
                        <a:rPr lang="de-CH" sz="1100" kern="1200" baseline="0" dirty="0" err="1" smtClean="0">
                          <a:solidFill>
                            <a:schemeClr val="tx1"/>
                          </a:solidFill>
                          <a:latin typeface="+mn-lt"/>
                          <a:ea typeface="+mn-ea"/>
                          <a:cs typeface="+mn-cs"/>
                        </a:rPr>
                        <a:t>Shutter</a:t>
                      </a:r>
                      <a:r>
                        <a:rPr lang="de-CH" sz="1100" kern="1200" baseline="0" dirty="0" smtClean="0">
                          <a:solidFill>
                            <a:schemeClr val="tx1"/>
                          </a:solidFill>
                          <a:latin typeface="+mn-lt"/>
                          <a:ea typeface="+mn-ea"/>
                          <a:cs typeface="+mn-cs"/>
                        </a:rPr>
                        <a:t>-Steuerung in WNHA</a:t>
                      </a: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9 von zukünftig 11 Arealen inkl. Main </a:t>
                      </a:r>
                      <a:r>
                        <a:rPr lang="de-CH" sz="1100" kern="1200" baseline="0" dirty="0" err="1" smtClean="0">
                          <a:solidFill>
                            <a:schemeClr val="tx1"/>
                          </a:solidFill>
                          <a:latin typeface="+mn-lt"/>
                          <a:ea typeface="+mn-ea"/>
                          <a:cs typeface="+mn-cs"/>
                        </a:rPr>
                        <a:t>Shutter</a:t>
                      </a:r>
                      <a:r>
                        <a:rPr lang="de-CH" sz="1100" kern="1200" baseline="0" dirty="0" smtClean="0">
                          <a:solidFill>
                            <a:schemeClr val="tx1"/>
                          </a:solidFill>
                          <a:latin typeface="+mn-lt"/>
                          <a:ea typeface="+mn-ea"/>
                          <a:cs typeface="+mn-cs"/>
                        </a:rPr>
                        <a:t>-Steuerung </a:t>
                      </a:r>
                      <a:r>
                        <a:rPr lang="de-CH" sz="1100" kern="1200" baseline="0" dirty="0" err="1" smtClean="0">
                          <a:solidFill>
                            <a:schemeClr val="tx1"/>
                          </a:solidFill>
                          <a:latin typeface="+mn-lt"/>
                          <a:ea typeface="+mn-ea"/>
                          <a:cs typeface="+mn-cs"/>
                        </a:rPr>
                        <a:t>inWNLA</a:t>
                      </a:r>
                      <a:endParaRPr lang="de-CH" sz="1100" kern="1200" baseline="0" dirty="0" smtClean="0">
                        <a:solidFill>
                          <a:schemeClr val="tx1"/>
                        </a:solidFill>
                        <a:latin typeface="+mn-lt"/>
                        <a:ea typeface="+mn-ea"/>
                        <a:cs typeface="+mn-cs"/>
                      </a:endParaRP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Alarmkette (Eskalation) für erhöhte Sicherheit bei Fehlfunktion</a:t>
                      </a: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Zentralsteuerung für Areal-Selektion und Anlagen-Diagnose</a:t>
                      </a: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Ergonomische Bedienung / Visualisierung über Touch Panel / Key Panel</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State </a:t>
                      </a:r>
                      <a:r>
                        <a:rPr lang="de-CH" sz="1100" kern="1200" baseline="0" dirty="0" err="1" smtClean="0">
                          <a:solidFill>
                            <a:schemeClr val="tx1"/>
                          </a:solidFill>
                          <a:latin typeface="+mn-lt"/>
                          <a:ea typeface="+mn-ea"/>
                          <a:cs typeface="+mn-cs"/>
                        </a:rPr>
                        <a:t>of</a:t>
                      </a:r>
                      <a:r>
                        <a:rPr lang="de-CH" sz="1100" kern="1200" baseline="0" dirty="0" smtClean="0">
                          <a:solidFill>
                            <a:schemeClr val="tx1"/>
                          </a:solidFill>
                          <a:latin typeface="+mn-lt"/>
                          <a:ea typeface="+mn-ea"/>
                          <a:cs typeface="+mn-cs"/>
                        </a:rPr>
                        <a:t> </a:t>
                      </a:r>
                      <a:r>
                        <a:rPr lang="de-CH" sz="1100" kern="1200" baseline="0" dirty="0" err="1" smtClean="0">
                          <a:solidFill>
                            <a:schemeClr val="tx1"/>
                          </a:solidFill>
                          <a:latin typeface="+mn-lt"/>
                          <a:ea typeface="+mn-ea"/>
                          <a:cs typeface="+mn-cs"/>
                        </a:rPr>
                        <a:t>the</a:t>
                      </a:r>
                      <a:r>
                        <a:rPr lang="de-CH" sz="1100" kern="1200" baseline="0" dirty="0" smtClean="0">
                          <a:solidFill>
                            <a:schemeClr val="tx1"/>
                          </a:solidFill>
                          <a:latin typeface="+mn-lt"/>
                          <a:ea typeface="+mn-ea"/>
                          <a:cs typeface="+mn-cs"/>
                        </a:rPr>
                        <a:t> Art – Implementierung mit Sicherheits-Komponenten und Nachweisen</a:t>
                      </a:r>
                      <a:endParaRPr lang="de-CH" sz="1100" kern="1200" baseline="0" dirty="0">
                        <a:solidFill>
                          <a:schemeClr val="tx1"/>
                        </a:solidFill>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51210932"/>
                  </a:ext>
                </a:extLst>
              </a:tr>
              <a:tr h="1170000">
                <a:tc>
                  <a:txBody>
                    <a:bodyPr/>
                    <a:lstStyle/>
                    <a:p>
                      <a:pPr marL="0" algn="l" defTabSz="457200" rtl="0" eaLnBrk="1" latinLnBrk="0" hangingPunct="1"/>
                      <a:endParaRPr lang="de-CH" sz="1400" b="1" kern="1200" dirty="0">
                        <a:solidFill>
                          <a:schemeClr val="tx1"/>
                        </a:solidFill>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de-CH" sz="1100" b="1" kern="1200" dirty="0" smtClean="0">
                          <a:solidFill>
                            <a:schemeClr val="tx1"/>
                          </a:solidFill>
                          <a:latin typeface="+mn-lt"/>
                          <a:ea typeface="+mn-ea"/>
                          <a:cs typeface="+mn-cs"/>
                        </a:rPr>
                        <a:t>SwissFEL Athos: Aufbau Strahlführung und Optik-Areal:</a:t>
                      </a: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Erweiterung des Vakuum-Systems</a:t>
                      </a: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Zusätzliche Kühlstation KKV für HF-Einheiten</a:t>
                      </a: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Erweiterung des PSYS für den Strahlkanal</a:t>
                      </a:r>
                    </a:p>
                    <a:p>
                      <a:pPr marL="171450" lvl="0" indent="-171450">
                        <a:buFont typeface="Arial" panose="020B0604020202020204" pitchFamily="34" charset="0"/>
                        <a:buChar char="•"/>
                      </a:pPr>
                      <a:r>
                        <a:rPr lang="de-CH" sz="1100" kern="1200" baseline="0" dirty="0" smtClean="0">
                          <a:solidFill>
                            <a:schemeClr val="tx1"/>
                          </a:solidFill>
                          <a:latin typeface="+mn-lt"/>
                          <a:ea typeface="+mn-ea"/>
                          <a:cs typeface="+mn-cs"/>
                        </a:rPr>
                        <a:t>Neues PSYS für das Optik-Areal</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Alle Neu-Installationen und Erweiterungen wurden nach dem ursprünglichen Konzept SwissFEL / </a:t>
                      </a:r>
                      <a:r>
                        <a:rPr lang="de-CH" sz="1100" kern="1200" baseline="0" dirty="0" err="1" smtClean="0">
                          <a:solidFill>
                            <a:schemeClr val="tx1"/>
                          </a:solidFill>
                          <a:latin typeface="+mn-lt"/>
                          <a:ea typeface="+mn-ea"/>
                          <a:cs typeface="+mn-cs"/>
                        </a:rPr>
                        <a:t>Aramis</a:t>
                      </a:r>
                      <a:r>
                        <a:rPr lang="de-CH" sz="1100" kern="1200" baseline="0" dirty="0" smtClean="0">
                          <a:solidFill>
                            <a:schemeClr val="tx1"/>
                          </a:solidFill>
                          <a:latin typeface="+mn-lt"/>
                          <a:ea typeface="+mn-ea"/>
                          <a:cs typeface="+mn-cs"/>
                        </a:rPr>
                        <a:t> vorgenommen, um eine optimale Integration in das Gesamt-System sicher zu stellen.</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632577717"/>
                  </a:ext>
                </a:extLst>
              </a:tr>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de-CH" sz="1100" b="1" kern="1200" noProof="0" dirty="0" smtClean="0">
                          <a:solidFill>
                            <a:schemeClr val="tx1"/>
                          </a:solidFill>
                          <a:latin typeface="+mn-lt"/>
                          <a:ea typeface="+mn-ea"/>
                          <a:cs typeface="+mn-cs"/>
                        </a:rPr>
                        <a:t>WIHA/WSGA/WIPA/WASG Erneuerung Beleuchtung inklusive Sicherheitsbeleuchtung</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100" kern="1200" baseline="0" noProof="0" dirty="0" smtClean="0">
                          <a:solidFill>
                            <a:schemeClr val="tx1"/>
                          </a:solidFill>
                          <a:latin typeface="+mn-lt"/>
                          <a:ea typeface="+mn-ea"/>
                          <a:cs typeface="+mn-cs"/>
                        </a:rPr>
                        <a:t>Dank einem Förderbeitrag wurde diese Beleuchtung gegen effiziente LED Technik ersetzt. Dazu wurde mittels KNX und DALI Ansteuerung eine tageslichtabhängige Nutzung in den grossen Räumen/Hallen realisiert. </a:t>
                      </a:r>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39139622"/>
                  </a:ext>
                </a:extLst>
              </a:tr>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de-CH" sz="1100" b="1" kern="1200" noProof="0" dirty="0" smtClean="0">
                          <a:solidFill>
                            <a:schemeClr val="tx1"/>
                          </a:solidFill>
                          <a:latin typeface="+mn-lt"/>
                          <a:ea typeface="+mn-ea"/>
                          <a:cs typeface="+mn-cs"/>
                        </a:rPr>
                        <a:t>Ganzes PSI Ersatz von über 500 Accesspoints WLAN</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100" kern="1200" baseline="0" noProof="0" dirty="0" smtClean="0">
                          <a:solidFill>
                            <a:schemeClr val="tx1"/>
                          </a:solidFill>
                          <a:latin typeface="+mn-lt"/>
                          <a:ea typeface="+mn-ea"/>
                          <a:cs typeface="+mn-cs"/>
                        </a:rPr>
                        <a:t>Die bestehenden WLAN «Sender» waren von der alten Generation und konnten die neuen Anforderungen an die Technik nicht mehr «handeln». Die AIT hat deshalb eine komplett neue Hardware beschafft, welche dann durch die Sektion Elektroanlagen am ganzen PSI ersetzt wurde.</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100" kern="1200" baseline="0" noProof="0" dirty="0" smtClean="0">
                          <a:solidFill>
                            <a:schemeClr val="tx1"/>
                          </a:solidFill>
                          <a:latin typeface="+mn-lt"/>
                          <a:ea typeface="+mn-ea"/>
                          <a:cs typeface="+mn-cs"/>
                        </a:rPr>
                        <a:t>Kosten &gt; 1 </a:t>
                      </a:r>
                      <a:r>
                        <a:rPr lang="de-CH" sz="1100" kern="1200" baseline="0" noProof="0" dirty="0" err="1" smtClean="0">
                          <a:solidFill>
                            <a:schemeClr val="tx1"/>
                          </a:solidFill>
                          <a:latin typeface="+mn-lt"/>
                          <a:ea typeface="+mn-ea"/>
                          <a:cs typeface="+mn-cs"/>
                        </a:rPr>
                        <a:t>Mio</a:t>
                      </a:r>
                      <a:r>
                        <a:rPr lang="de-CH" sz="1100" kern="1200" baseline="0" noProof="0" dirty="0" smtClean="0">
                          <a:solidFill>
                            <a:schemeClr val="tx1"/>
                          </a:solidFill>
                          <a:latin typeface="+mn-lt"/>
                          <a:ea typeface="+mn-ea"/>
                          <a:cs typeface="+mn-cs"/>
                        </a:rPr>
                        <a:t> CHF</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21452855"/>
                  </a:ext>
                </a:extLst>
              </a:tr>
            </a:tbl>
          </a:graphicData>
        </a:graphic>
      </p:graphicFrame>
      <p:cxnSp>
        <p:nvCxnSpPr>
          <p:cNvPr id="20" name="Gerader Verbinder 19"/>
          <p:cNvCxnSpPr/>
          <p:nvPr/>
        </p:nvCxnSpPr>
        <p:spPr bwMode="auto">
          <a:xfrm>
            <a:off x="1979712" y="3838198"/>
            <a:ext cx="0" cy="1000430"/>
          </a:xfrm>
          <a:prstGeom prst="line">
            <a:avLst/>
          </a:prstGeom>
          <a:solidFill>
            <a:schemeClr val="accent1"/>
          </a:solidFill>
          <a:ln w="25400" cap="flat" cmpd="sng" algn="ctr">
            <a:solidFill>
              <a:schemeClr val="bg1">
                <a:lumMod val="95000"/>
              </a:schemeClr>
            </a:solidFill>
            <a:prstDash val="solid"/>
            <a:round/>
            <a:headEnd type="none" w="med" len="med"/>
            <a:tailEnd type="none" w="med" len="med"/>
          </a:ln>
          <a:effectLst/>
        </p:spPr>
      </p:cxnSp>
      <p:pic>
        <p:nvPicPr>
          <p:cNvPr id="10" name="Grafik 9" descr="S:\MS93\2020-10-15 12.54.09.jpg"/>
          <p:cNvPicPr/>
          <p:nvPr/>
        </p:nvPicPr>
        <p:blipFill>
          <a:blip r:embed="rId3" cstate="screen">
            <a:extLst>
              <a:ext uri="{28A0092B-C50C-407E-A947-70E740481C1C}">
                <a14:useLocalDpi xmlns:a14="http://schemas.microsoft.com/office/drawing/2010/main" val="0"/>
              </a:ext>
            </a:extLst>
          </a:blip>
          <a:srcRect/>
          <a:stretch>
            <a:fillRect/>
          </a:stretch>
        </p:blipFill>
        <p:spPr bwMode="auto">
          <a:xfrm rot="5400000">
            <a:off x="941764" y="1310932"/>
            <a:ext cx="1700064" cy="1095911"/>
          </a:xfrm>
          <a:prstGeom prst="rect">
            <a:avLst/>
          </a:prstGeom>
          <a:noFill/>
          <a:ln>
            <a:noFill/>
          </a:ln>
        </p:spPr>
      </p:pic>
      <p:pic>
        <p:nvPicPr>
          <p:cNvPr id="11" name="Grafik 10" descr="S:\MS93\2020-10-15 12.24.13.jpg"/>
          <p:cNvPicPr/>
          <p:nvPr/>
        </p:nvPicPr>
        <p:blipFill>
          <a:blip r:embed="rId4" cstate="screen">
            <a:extLst>
              <a:ext uri="{28A0092B-C50C-407E-A947-70E740481C1C}">
                <a14:useLocalDpi xmlns:a14="http://schemas.microsoft.com/office/drawing/2010/main" val="0"/>
              </a:ext>
            </a:extLst>
          </a:blip>
          <a:srcRect/>
          <a:stretch>
            <a:fillRect/>
          </a:stretch>
        </p:blipFill>
        <p:spPr bwMode="auto">
          <a:xfrm rot="5400000">
            <a:off x="757760" y="3099248"/>
            <a:ext cx="1180232" cy="543592"/>
          </a:xfrm>
          <a:prstGeom prst="rect">
            <a:avLst/>
          </a:prstGeom>
          <a:noFill/>
          <a:ln>
            <a:noFill/>
          </a:ln>
        </p:spPr>
      </p:pic>
      <p:pic>
        <p:nvPicPr>
          <p:cNvPr id="13" name="Grafik 12" descr="S:\MS93\2020-10-15 12.30.18.jpg"/>
          <p:cNvPicPr/>
          <p:nvPr/>
        </p:nvPicPr>
        <p:blipFill>
          <a:blip r:embed="rId5" cstate="screen">
            <a:extLst>
              <a:ext uri="{28A0092B-C50C-407E-A947-70E740481C1C}">
                <a14:useLocalDpi xmlns:a14="http://schemas.microsoft.com/office/drawing/2010/main" val="0"/>
              </a:ext>
            </a:extLst>
          </a:blip>
          <a:srcRect/>
          <a:stretch>
            <a:fillRect/>
          </a:stretch>
        </p:blipFill>
        <p:spPr bwMode="auto">
          <a:xfrm rot="5400000">
            <a:off x="1681244" y="3014622"/>
            <a:ext cx="1180234" cy="712847"/>
          </a:xfrm>
          <a:prstGeom prst="rect">
            <a:avLst/>
          </a:prstGeom>
          <a:noFill/>
          <a:ln>
            <a:noFill/>
          </a:ln>
        </p:spPr>
      </p:pic>
      <p:pic>
        <p:nvPicPr>
          <p:cNvPr id="14" name="Grafik 13"/>
          <p:cNvPicPr>
            <a:picLocks noChangeAspect="1"/>
          </p:cNvPicPr>
          <p:nvPr/>
        </p:nvPicPr>
        <p:blipFill>
          <a:blip r:embed="rId6"/>
          <a:stretch>
            <a:fillRect/>
          </a:stretch>
        </p:blipFill>
        <p:spPr>
          <a:xfrm>
            <a:off x="1087341" y="4077072"/>
            <a:ext cx="1612451" cy="1017311"/>
          </a:xfrm>
          <a:prstGeom prst="rect">
            <a:avLst/>
          </a:prstGeom>
        </p:spPr>
      </p:pic>
      <p:pic>
        <p:nvPicPr>
          <p:cNvPr id="15" name="Grafik 14"/>
          <p:cNvPicPr>
            <a:picLocks noChangeAspect="1"/>
          </p:cNvPicPr>
          <p:nvPr/>
        </p:nvPicPr>
        <p:blipFill rotWithShape="1">
          <a:blip r:embed="rId7" cstate="screen">
            <a:extLst>
              <a:ext uri="{28A0092B-C50C-407E-A947-70E740481C1C}">
                <a14:useLocalDpi xmlns:a14="http://schemas.microsoft.com/office/drawing/2010/main" val="0"/>
              </a:ext>
            </a:extLst>
          </a:blip>
          <a:srcRect l="25850" t="5201" r="25850" b="15000"/>
          <a:stretch/>
        </p:blipFill>
        <p:spPr>
          <a:xfrm rot="5400000">
            <a:off x="1330256" y="5072298"/>
            <a:ext cx="1087020" cy="1475360"/>
          </a:xfrm>
          <a:prstGeom prst="rect">
            <a:avLst/>
          </a:prstGeom>
        </p:spPr>
      </p:pic>
    </p:spTree>
    <p:extLst>
      <p:ext uri="{BB962C8B-B14F-4D97-AF65-F5344CB8AC3E}">
        <p14:creationId xmlns:p14="http://schemas.microsoft.com/office/powerpoint/2010/main" val="405143069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7200" y="291600"/>
            <a:ext cx="6959296" cy="761136"/>
          </a:xfrm>
        </p:spPr>
        <p:txBody>
          <a:bodyPr/>
          <a:lstStyle/>
          <a:p>
            <a:r>
              <a:rPr lang="de-CH" dirty="0" smtClean="0"/>
              <a:t>Abgeschlossene Infrastrukturprojekte</a:t>
            </a:r>
            <a:br>
              <a:rPr lang="de-CH" dirty="0" smtClean="0"/>
            </a:br>
            <a:r>
              <a:rPr lang="de-CH" sz="1600" dirty="0"/>
              <a:t>B</a:t>
            </a:r>
            <a:r>
              <a:rPr lang="de-CH" sz="1600" dirty="0" smtClean="0"/>
              <a:t>eispiele für laufendes Jahr 2020…</a:t>
            </a:r>
            <a:r>
              <a:rPr lang="de-CH" dirty="0" smtClean="0"/>
              <a:t/>
            </a:r>
            <a:br>
              <a:rPr lang="de-CH" dirty="0" smtClean="0"/>
            </a:br>
            <a:endParaRPr lang="de-CH" sz="1600"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4</a:t>
            </a:fld>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1385833814"/>
              </p:ext>
            </p:extLst>
          </p:nvPr>
        </p:nvGraphicFramePr>
        <p:xfrm>
          <a:off x="971600" y="908720"/>
          <a:ext cx="7704856" cy="5723280"/>
        </p:xfrm>
        <a:graphic>
          <a:graphicData uri="http://schemas.openxmlformats.org/drawingml/2006/table">
            <a:tbl>
              <a:tblPr firstRow="1" bandRow="1">
                <a:tableStyleId>{5940675A-B579-460E-94D1-54222C63F5DA}</a:tableStyleId>
              </a:tblPr>
              <a:tblGrid>
                <a:gridCol w="1800200">
                  <a:extLst>
                    <a:ext uri="{9D8B030D-6E8A-4147-A177-3AD203B41FA5}">
                      <a16:colId xmlns:a16="http://schemas.microsoft.com/office/drawing/2014/main" val="2675646103"/>
                    </a:ext>
                  </a:extLst>
                </a:gridCol>
                <a:gridCol w="5904656">
                  <a:extLst>
                    <a:ext uri="{9D8B030D-6E8A-4147-A177-3AD203B41FA5}">
                      <a16:colId xmlns:a16="http://schemas.microsoft.com/office/drawing/2014/main" val="1512880879"/>
                    </a:ext>
                  </a:extLst>
                </a:gridCol>
              </a:tblGrid>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de-CH" sz="1100" b="1" kern="1200" dirty="0" smtClean="0">
                          <a:solidFill>
                            <a:schemeClr val="tx1"/>
                          </a:solidFill>
                          <a:latin typeface="+mn-lt"/>
                          <a:ea typeface="+mn-ea"/>
                          <a:cs typeface="+mn-cs"/>
                        </a:rPr>
                        <a:t>Erneuerung 16kV Schaltanlage (WSGA)</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Die Schutzgeräte mussten altersbedingt (25 Jahre) ersetzt werden</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Der «Erdschluss Schutz» muss dem grösser werdenden PSI 16kV Netz angepasst werden</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Besserer Schutz durch gerichteten Überstromschutz (kleinerer Schaden im Kurzschlussfall / kürzere Stillstandzeit)</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Die gesamten 16kV Schaltanlagen werden im Zuge der Schutzerneuerung betreffend Personensicherheit auf den aktuellen Stand gebracht</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Die neuen Schutzgeräte sind in die EW Steuerung eingebunden, inkl. Leistungs- und Energieerfassung für e3m</a:t>
                      </a:r>
                    </a:p>
                    <a:p>
                      <a:pPr marL="171450" indent="-171450">
                        <a:buFont typeface="Arial" panose="020B0604020202020204" pitchFamily="34" charset="0"/>
                        <a:buChar char="•"/>
                      </a:pPr>
                      <a:r>
                        <a:rPr lang="de-CH" sz="1100" kern="1200" baseline="0" dirty="0" smtClean="0">
                          <a:solidFill>
                            <a:schemeClr val="tx1"/>
                          </a:solidFill>
                          <a:latin typeface="+mn-lt"/>
                          <a:ea typeface="+mn-ea"/>
                          <a:cs typeface="+mn-cs"/>
                        </a:rPr>
                        <a:t>Der Ersatz der kompletten 16kV Anlage WSGA war günstiger als ein </a:t>
                      </a:r>
                      <a:r>
                        <a:rPr lang="de-CH" sz="1100" kern="1200" baseline="0" dirty="0" err="1" smtClean="0">
                          <a:solidFill>
                            <a:schemeClr val="tx1"/>
                          </a:solidFill>
                          <a:latin typeface="+mn-lt"/>
                          <a:ea typeface="+mn-ea"/>
                          <a:cs typeface="+mn-cs"/>
                        </a:rPr>
                        <a:t>Retrofit</a:t>
                      </a:r>
                      <a:r>
                        <a:rPr lang="de-CH" sz="1100" kern="1200" baseline="0" dirty="0" smtClean="0">
                          <a:solidFill>
                            <a:schemeClr val="tx1"/>
                          </a:solidFill>
                          <a:latin typeface="+mn-lt"/>
                          <a:ea typeface="+mn-ea"/>
                          <a:cs typeface="+mn-cs"/>
                        </a:rPr>
                        <a:t> der bestehenden Anlage</a:t>
                      </a:r>
                      <a:endParaRPr lang="de-CH" sz="1100" kern="1200" baseline="0" dirty="0">
                        <a:solidFill>
                          <a:schemeClr val="tx1"/>
                        </a:solidFill>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51210932"/>
                  </a:ext>
                </a:extLst>
              </a:tr>
              <a:tr h="1170000">
                <a:tc>
                  <a:txBody>
                    <a:bodyPr/>
                    <a:lstStyle/>
                    <a:p>
                      <a:pPr marL="0" algn="l" defTabSz="457200" rtl="0" eaLnBrk="1" latinLnBrk="0" hangingPunct="1"/>
                      <a:endParaRPr lang="de-CH" sz="1400" b="1" kern="1200" dirty="0">
                        <a:solidFill>
                          <a:schemeClr val="tx1"/>
                        </a:solidFill>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kumimoji="0" lang="de-CH" sz="1100" b="1" i="0" u="none" strike="noStrike" kern="1200" cap="none" spc="0" normalizeH="0" baseline="0" dirty="0" smtClean="0">
                          <a:ln>
                            <a:noFill/>
                          </a:ln>
                          <a:solidFill>
                            <a:srgbClr val="000000"/>
                          </a:solidFill>
                          <a:effectLst/>
                          <a:uLnTx/>
                          <a:uFillTx/>
                          <a:latin typeface="+mn-lt"/>
                          <a:ea typeface="+mn-ea"/>
                          <a:cs typeface="+mn-cs"/>
                        </a:rPr>
                        <a:t>PV Anlage WLHA</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Leistung: 300kW </a:t>
                      </a:r>
                      <a:r>
                        <a:rPr kumimoji="0" lang="de-CH" sz="1100" b="0" i="0" u="none" strike="noStrike" kern="1200" cap="none" spc="0" normalizeH="0" baseline="0" dirty="0" err="1" smtClean="0">
                          <a:ln>
                            <a:noFill/>
                          </a:ln>
                          <a:solidFill>
                            <a:srgbClr val="000000"/>
                          </a:solidFill>
                          <a:effectLst/>
                          <a:uLnTx/>
                          <a:uFillTx/>
                          <a:latin typeface="+mn-lt"/>
                          <a:ea typeface="+mn-ea"/>
                          <a:cs typeface="+mn-cs"/>
                        </a:rPr>
                        <a:t>peak</a:t>
                      </a:r>
                      <a:endParaRPr kumimoji="0" lang="de-CH" sz="1100" b="0" i="0" u="none" strike="noStrike" kern="1200" cap="none" spc="0" normalizeH="0" baseline="0" dirty="0" smtClean="0">
                        <a:ln>
                          <a:noFill/>
                        </a:ln>
                        <a:solidFill>
                          <a:srgbClr val="000000"/>
                        </a:solidFill>
                        <a:effectLst/>
                        <a:uLnTx/>
                        <a:uFillTx/>
                        <a:latin typeface="+mn-lt"/>
                        <a:ea typeface="+mn-ea"/>
                        <a:cs typeface="+mn-cs"/>
                      </a:endParaRP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Voraussichtliche Produktionsmenge pro Jahr: 300 MWh (ca. 75 Haushalte)</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Voraussichtliche Produktionskosten: 5,5Rp/kWh (Abschreibung 20 Jahre)</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Komplette Verwertung der Energie im Eigenverbrauch</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Inbetriebnahme Ende Oktober 2020 hat erfolgreich stattgefunden</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632577717"/>
                  </a:ext>
                </a:extLst>
              </a:tr>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200" b="1" i="0" u="none" strike="noStrike" kern="1200" cap="none" spc="0" normalizeH="0" baseline="0" noProof="0" dirty="0" smtClean="0">
                          <a:ln>
                            <a:noFill/>
                          </a:ln>
                          <a:solidFill>
                            <a:srgbClr val="000000"/>
                          </a:solidFill>
                          <a:effectLst/>
                          <a:uLnTx/>
                          <a:uFillTx/>
                          <a:latin typeface="+mn-lt"/>
                        </a:rPr>
                        <a:t>Rückkühler Arealfernwärme SwissFEL</a:t>
                      </a:r>
                      <a:endParaRPr kumimoji="0" lang="de-CH" sz="1200" b="1" i="0" u="none" strike="noStrike" kern="1200" cap="none" spc="0" normalizeH="0" baseline="0" noProof="0" dirty="0" smtClean="0">
                        <a:ln>
                          <a:noFill/>
                        </a:ln>
                        <a:solidFill>
                          <a:schemeClr val="accent3">
                            <a:lumMod val="60000"/>
                            <a:lumOff val="40000"/>
                          </a:schemeClr>
                        </a:solidFill>
                        <a:effectLst/>
                        <a:uLnTx/>
                        <a:uFillTx/>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rPr>
                        <a:t>Sicherstellung Kühlung im Hochsommer (Limitierung: keine Erwärmung der Aare ab 22°C)</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rPr>
                        <a:t>Wirtschaftlichere Alternative zu zweitem Grundwasserbrunnen, ausreichend bis HX2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rPr>
                        <a:t>Einsparung von Grundwasser (</a:t>
                      </a:r>
                      <a:r>
                        <a:rPr kumimoji="0" lang="de-DE" sz="1100" b="0" i="0" u="none" strike="noStrike" kern="1200" cap="none" spc="0" normalizeH="0" baseline="0" noProof="0" dirty="0" smtClean="0">
                          <a:ln>
                            <a:noFill/>
                          </a:ln>
                          <a:solidFill>
                            <a:srgbClr val="000000"/>
                          </a:solidFill>
                          <a:effectLst/>
                          <a:uLnTx/>
                          <a:uFillTx/>
                          <a:latin typeface="+mn-lt"/>
                        </a:rPr>
                        <a:t>175`000m</a:t>
                      </a:r>
                      <a:r>
                        <a:rPr kumimoji="0" lang="de-DE" sz="1100" b="0" i="0" u="none" strike="noStrike" kern="1200" cap="none" spc="0" normalizeH="0" baseline="30000" noProof="0" dirty="0" smtClean="0">
                          <a:ln>
                            <a:noFill/>
                          </a:ln>
                          <a:solidFill>
                            <a:srgbClr val="000000"/>
                          </a:solidFill>
                          <a:effectLst/>
                          <a:uLnTx/>
                          <a:uFillTx/>
                          <a:latin typeface="+mn-lt"/>
                        </a:rPr>
                        <a:t>3</a:t>
                      </a:r>
                      <a:r>
                        <a:rPr kumimoji="0" lang="de-DE" sz="1100" b="0" i="0" u="none" strike="noStrike" kern="1200" cap="none" spc="0" normalizeH="0" baseline="0" noProof="0" dirty="0" smtClean="0">
                          <a:ln>
                            <a:noFill/>
                          </a:ln>
                          <a:solidFill>
                            <a:srgbClr val="000000"/>
                          </a:solidFill>
                          <a:effectLst/>
                          <a:uLnTx/>
                          <a:uFillTx/>
                          <a:latin typeface="+mn-lt"/>
                        </a:rPr>
                        <a:t> Grundwasser /Jahr =60%  Privatverbrauch Würenlingen)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100" b="0" i="0" u="none" strike="noStrike" kern="1200" cap="none" spc="0" normalizeH="0" baseline="0" noProof="0" dirty="0" smtClean="0">
                          <a:ln>
                            <a:noFill/>
                          </a:ln>
                          <a:solidFill>
                            <a:srgbClr val="000000"/>
                          </a:solidFill>
                          <a:effectLst/>
                          <a:uLnTx/>
                          <a:uFillTx/>
                          <a:latin typeface="+mn-lt"/>
                        </a:rPr>
                        <a:t>Funktion: Kühlt über den WRG-Kreislauf (Verlustwärme HF Kollektor) das Nahwärmenetz wenn kein Heizbedarf besteht, Anteil ca. 25% der Gesamtabwärme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100" b="0" i="0" u="none" strike="noStrike" kern="1200" cap="none" spc="0" normalizeH="0" baseline="0" noProof="0" dirty="0" smtClean="0">
                          <a:ln>
                            <a:noFill/>
                          </a:ln>
                          <a:solidFill>
                            <a:srgbClr val="000000"/>
                          </a:solidFill>
                          <a:effectLst/>
                          <a:uLnTx/>
                          <a:uFillTx/>
                          <a:latin typeface="+mn-lt"/>
                        </a:rPr>
                        <a:t>In Betrieb seit Ende Sept 2020. Optimierungen </a:t>
                      </a:r>
                      <a:r>
                        <a:rPr kumimoji="0" lang="de-DE" sz="1100" b="0" i="0" u="none" strike="noStrike" kern="1200" cap="none" spc="0" normalizeH="0" baseline="0" noProof="0" dirty="0" err="1" smtClean="0">
                          <a:ln>
                            <a:noFill/>
                          </a:ln>
                          <a:solidFill>
                            <a:srgbClr val="000000"/>
                          </a:solidFill>
                          <a:effectLst/>
                          <a:uLnTx/>
                          <a:uFillTx/>
                          <a:latin typeface="+mn-lt"/>
                        </a:rPr>
                        <a:t>ongoing</a:t>
                      </a:r>
                      <a:r>
                        <a:rPr kumimoji="0" lang="de-DE" sz="1100" b="0" i="0" u="none" strike="noStrike" kern="1200" cap="none" spc="0" normalizeH="0" baseline="0" noProof="0" dirty="0" smtClean="0">
                          <a:ln>
                            <a:noFill/>
                          </a:ln>
                          <a:solidFill>
                            <a:srgbClr val="000000"/>
                          </a:solidFill>
                          <a:effectLst/>
                          <a:uLnTx/>
                          <a:uFillTx/>
                          <a:latin typeface="+mn-lt"/>
                        </a:rPr>
                        <a:t>, Dokumentation und Abnahme pendent. </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39139622"/>
                  </a:ext>
                </a:extLst>
              </a:tr>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1" i="0" u="none" strike="noStrike" kern="1200" cap="none" spc="0" normalizeH="0" baseline="0" noProof="0" dirty="0" smtClean="0">
                          <a:ln>
                            <a:noFill/>
                          </a:ln>
                          <a:solidFill>
                            <a:srgbClr val="000000"/>
                          </a:solidFill>
                          <a:effectLst/>
                          <a:uLnTx/>
                          <a:uFillTx/>
                          <a:latin typeface="+mn-lt"/>
                          <a:ea typeface="+mn-ea"/>
                        </a:rPr>
                        <a:t>Sanierung und Erweiterung Kühlkreis 7 (HF Inj2)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rPr>
                        <a:t>Konstruktion Rohrleitungen, Pumpenanpassungen und Vorfabrikation im 2019 abgeschlossen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rPr>
                        <a:t>Umsetzung im Shutdown 2020 realisiert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rPr>
                        <a:t>Inbetriebnahme im März 2020 vor Corona Situation durchgeführt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rgbClr val="000000"/>
                          </a:solidFill>
                          <a:effectLst/>
                          <a:uLnTx/>
                          <a:uFillTx/>
                          <a:latin typeface="+mn-lt"/>
                          <a:ea typeface="+mn-ea"/>
                        </a:rPr>
                        <a:t>Betrieb seit 12. Mai 2020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21452855"/>
                  </a:ext>
                </a:extLst>
              </a:tr>
            </a:tbl>
          </a:graphicData>
        </a:graphic>
      </p:graphicFrame>
      <p:cxnSp>
        <p:nvCxnSpPr>
          <p:cNvPr id="20" name="Gerader Verbinder 19"/>
          <p:cNvCxnSpPr/>
          <p:nvPr/>
        </p:nvCxnSpPr>
        <p:spPr bwMode="auto">
          <a:xfrm>
            <a:off x="1979712" y="3838198"/>
            <a:ext cx="0" cy="1000430"/>
          </a:xfrm>
          <a:prstGeom prst="line">
            <a:avLst/>
          </a:prstGeom>
          <a:solidFill>
            <a:schemeClr val="accent1"/>
          </a:solidFill>
          <a:ln w="25400" cap="flat" cmpd="sng" algn="ctr">
            <a:solidFill>
              <a:schemeClr val="bg1">
                <a:lumMod val="95000"/>
              </a:schemeClr>
            </a:solidFill>
            <a:prstDash val="solid"/>
            <a:round/>
            <a:headEnd type="none" w="med" len="med"/>
            <a:tailEnd type="none" w="med" len="med"/>
          </a:ln>
          <a:effectLst/>
        </p:spPr>
      </p:cxnSp>
      <p:pic>
        <p:nvPicPr>
          <p:cNvPr id="16" name="Grafik 15"/>
          <p:cNvPicPr/>
          <p:nvPr/>
        </p:nvPicPr>
        <p:blipFill>
          <a:blip r:embed="rId3"/>
          <a:stretch>
            <a:fillRect/>
          </a:stretch>
        </p:blipFill>
        <p:spPr>
          <a:xfrm>
            <a:off x="1083306" y="999766"/>
            <a:ext cx="1620520" cy="1704441"/>
          </a:xfrm>
          <a:prstGeom prst="rect">
            <a:avLst/>
          </a:prstGeom>
        </p:spPr>
      </p:pic>
      <p:pic>
        <p:nvPicPr>
          <p:cNvPr id="18" name="Grafik 17"/>
          <p:cNvPicPr>
            <a:picLocks noChangeAspect="1"/>
          </p:cNvPicPr>
          <p:nvPr/>
        </p:nvPicPr>
        <p:blipFill>
          <a:blip r:embed="rId4"/>
          <a:stretch>
            <a:fillRect/>
          </a:stretch>
        </p:blipFill>
        <p:spPr>
          <a:xfrm>
            <a:off x="1087512" y="4077072"/>
            <a:ext cx="1625417" cy="1296982"/>
          </a:xfrm>
          <a:prstGeom prst="rect">
            <a:avLst/>
          </a:prstGeom>
        </p:spPr>
      </p:pic>
      <p:pic>
        <p:nvPicPr>
          <p:cNvPr id="19" name="Grafik 18"/>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052190" y="5522782"/>
            <a:ext cx="1581565" cy="1054377"/>
          </a:xfrm>
          <a:prstGeom prst="rect">
            <a:avLst/>
          </a:prstGeom>
        </p:spPr>
      </p:pic>
      <p:pic>
        <p:nvPicPr>
          <p:cNvPr id="4" name="Grafik 3"/>
          <p:cNvPicPr>
            <a:picLocks noChangeAspect="1"/>
          </p:cNvPicPr>
          <p:nvPr/>
        </p:nvPicPr>
        <p:blipFill>
          <a:blip r:embed="rId6"/>
          <a:stretch>
            <a:fillRect/>
          </a:stretch>
        </p:blipFill>
        <p:spPr>
          <a:xfrm>
            <a:off x="1118770" y="2875604"/>
            <a:ext cx="1514985" cy="1098706"/>
          </a:xfrm>
          <a:prstGeom prst="rect">
            <a:avLst/>
          </a:prstGeom>
        </p:spPr>
      </p:pic>
    </p:spTree>
    <p:extLst>
      <p:ext uri="{BB962C8B-B14F-4D97-AF65-F5344CB8AC3E}">
        <p14:creationId xmlns:p14="http://schemas.microsoft.com/office/powerpoint/2010/main" val="3315219138"/>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7200" y="291600"/>
            <a:ext cx="6708025" cy="784640"/>
          </a:xfrm>
        </p:spPr>
        <p:txBody>
          <a:bodyPr/>
          <a:lstStyle/>
          <a:p>
            <a:r>
              <a:rPr lang="de-CH" dirty="0" smtClean="0"/>
              <a:t>Ausblick Infrastrukturprojekte</a:t>
            </a:r>
            <a:br>
              <a:rPr lang="de-CH" dirty="0" smtClean="0"/>
            </a:br>
            <a:r>
              <a:rPr lang="de-CH" sz="1600" dirty="0"/>
              <a:t>Auswahl für </a:t>
            </a:r>
            <a:r>
              <a:rPr lang="de-CH" sz="1600" dirty="0" smtClean="0"/>
              <a:t>2020ff</a:t>
            </a:r>
            <a:endParaRPr lang="de-CH" sz="1600"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5</a:t>
            </a:fld>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2435503784"/>
              </p:ext>
            </p:extLst>
          </p:nvPr>
        </p:nvGraphicFramePr>
        <p:xfrm>
          <a:off x="971600" y="908720"/>
          <a:ext cx="7704856" cy="5706504"/>
        </p:xfrm>
        <a:graphic>
          <a:graphicData uri="http://schemas.openxmlformats.org/drawingml/2006/table">
            <a:tbl>
              <a:tblPr firstRow="1" bandRow="1">
                <a:tableStyleId>{5940675A-B579-460E-94D1-54222C63F5DA}</a:tableStyleId>
              </a:tblPr>
              <a:tblGrid>
                <a:gridCol w="1800200">
                  <a:extLst>
                    <a:ext uri="{9D8B030D-6E8A-4147-A177-3AD203B41FA5}">
                      <a16:colId xmlns:a16="http://schemas.microsoft.com/office/drawing/2014/main" val="2675646103"/>
                    </a:ext>
                  </a:extLst>
                </a:gridCol>
                <a:gridCol w="5904656">
                  <a:extLst>
                    <a:ext uri="{9D8B030D-6E8A-4147-A177-3AD203B41FA5}">
                      <a16:colId xmlns:a16="http://schemas.microsoft.com/office/drawing/2014/main" val="1512880879"/>
                    </a:ext>
                  </a:extLst>
                </a:gridCol>
              </a:tblGrid>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kumimoji="0" lang="de-CH" sz="1100" b="1" i="0" u="none" strike="noStrike" kern="1200" cap="none" spc="0" normalizeH="0" baseline="0" dirty="0" smtClean="0">
                          <a:ln>
                            <a:noFill/>
                          </a:ln>
                          <a:solidFill>
                            <a:srgbClr val="000000"/>
                          </a:solidFill>
                          <a:effectLst/>
                          <a:uLnTx/>
                          <a:uFillTx/>
                          <a:latin typeface="+mn-lt"/>
                          <a:ea typeface="+mn-ea"/>
                          <a:cs typeface="+mn-cs"/>
                        </a:rPr>
                        <a:t>GLS: Erneuerung und Migration der GLS IT-Infrastruktur</a:t>
                      </a:r>
                    </a:p>
                    <a:p>
                      <a:pPr marL="171450" lvl="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Zweck: Ablösung der veralteten GLS IT-Infrastruktur und Migration in die PSI IT-Standardumgebung. Zukünftige Betreuung der IT-Infrastruktur durch AIT; GLS-Applikation unverändert durch AIE/9312 betreut.</a:t>
                      </a:r>
                    </a:p>
                    <a:p>
                      <a:pPr marL="171450" lvl="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Wegen Ressourcen-Engpass in AIT: Start auf Oktober 2020 verschoben</a:t>
                      </a:r>
                    </a:p>
                    <a:p>
                      <a:pPr marL="171450" lvl="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Vorgezogene Sofortmassnahmen zur Sicherstellung des Betriebs:</a:t>
                      </a:r>
                    </a:p>
                    <a:p>
                      <a:pPr marL="628650" lvl="1" indent="-171450">
                        <a:buFont typeface="Courier New" panose="02070309020205020404" pitchFamily="49" charset="0"/>
                        <a:buChar char="o"/>
                      </a:pPr>
                      <a:r>
                        <a:rPr kumimoji="0" lang="de-CH" sz="1100" b="0" i="0" u="none" strike="noStrike" kern="1200" cap="none" spc="0" normalizeH="0" baseline="0" dirty="0" smtClean="0">
                          <a:ln>
                            <a:noFill/>
                          </a:ln>
                          <a:solidFill>
                            <a:srgbClr val="000000"/>
                          </a:solidFill>
                          <a:effectLst/>
                          <a:uLnTx/>
                          <a:uFillTx/>
                          <a:latin typeface="+mn-lt"/>
                          <a:ea typeface="+mn-ea"/>
                          <a:cs typeface="+mn-cs"/>
                        </a:rPr>
                        <a:t>Neue VM-Intrastruktur aufgebaut, alle VM-Rechner gezügelt</a:t>
                      </a:r>
                    </a:p>
                    <a:p>
                      <a:pPr marL="628650" lvl="1" indent="-171450">
                        <a:buFont typeface="Courier New" panose="02070309020205020404" pitchFamily="49" charset="0"/>
                        <a:buChar char="o"/>
                      </a:pPr>
                      <a:r>
                        <a:rPr kumimoji="0" lang="de-CH" sz="1100" b="0" i="0" u="none" strike="noStrike" kern="1200" cap="none" spc="0" normalizeH="0" baseline="0" dirty="0" smtClean="0">
                          <a:ln>
                            <a:noFill/>
                          </a:ln>
                          <a:solidFill>
                            <a:srgbClr val="000000"/>
                          </a:solidFill>
                          <a:effectLst/>
                          <a:uLnTx/>
                          <a:uFillTx/>
                          <a:latin typeface="+mn-lt"/>
                          <a:ea typeface="+mn-ea"/>
                          <a:cs typeface="+mn-cs"/>
                        </a:rPr>
                        <a:t>Einrichtung einer virtuellen Domain als Backup</a:t>
                      </a:r>
                    </a:p>
                    <a:p>
                      <a:pPr marL="171450" lvl="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Projektdurchführung in 3 Etappen</a:t>
                      </a:r>
                    </a:p>
                    <a:p>
                      <a:pPr marL="628650" lvl="1" indent="-171450">
                        <a:buFont typeface="Courier New" panose="02070309020205020404" pitchFamily="49" charset="0"/>
                        <a:buChar char="o"/>
                      </a:pPr>
                      <a:r>
                        <a:rPr kumimoji="0" lang="de-CH" sz="1100" b="0" i="0" u="none" strike="noStrike" kern="1200" cap="none" spc="0" normalizeH="0" baseline="0" dirty="0" smtClean="0">
                          <a:ln>
                            <a:noFill/>
                          </a:ln>
                          <a:solidFill>
                            <a:srgbClr val="000000"/>
                          </a:solidFill>
                          <a:effectLst/>
                          <a:uLnTx/>
                          <a:uFillTx/>
                          <a:latin typeface="+mn-lt"/>
                          <a:ea typeface="+mn-ea"/>
                          <a:cs typeface="+mn-cs"/>
                        </a:rPr>
                        <a:t>Etappe 1: Migration GLS Netzwerk, Virtualisierung, DC, Server, Clients</a:t>
                      </a:r>
                    </a:p>
                    <a:p>
                      <a:pPr marL="628650" lvl="1" indent="-171450">
                        <a:buFont typeface="Courier New" panose="02070309020205020404" pitchFamily="49" charset="0"/>
                        <a:buChar char="o"/>
                      </a:pPr>
                      <a:r>
                        <a:rPr kumimoji="0" lang="de-CH" sz="1100" b="0" i="0" u="none" strike="noStrike" kern="1200" cap="none" spc="0" normalizeH="0" baseline="0" dirty="0" smtClean="0">
                          <a:ln>
                            <a:noFill/>
                          </a:ln>
                          <a:solidFill>
                            <a:srgbClr val="000000"/>
                          </a:solidFill>
                          <a:effectLst/>
                          <a:uLnTx/>
                          <a:uFillTx/>
                          <a:latin typeface="+mn-lt"/>
                          <a:ea typeface="+mn-ea"/>
                          <a:cs typeface="+mn-cs"/>
                        </a:rPr>
                        <a:t>Etappe 2/3: Migration SPS Netzwerk</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51210932"/>
                  </a:ext>
                </a:extLst>
              </a:tr>
              <a:tr h="1170000">
                <a:tc>
                  <a:txBody>
                    <a:bodyPr/>
                    <a:lstStyle/>
                    <a:p>
                      <a:pPr marL="0" algn="l" defTabSz="457200" rtl="0" eaLnBrk="1" latinLnBrk="0" hangingPunct="1"/>
                      <a:endParaRPr lang="de-CH" sz="1400" b="1" kern="1200" dirty="0">
                        <a:solidFill>
                          <a:schemeClr val="tx1"/>
                        </a:solidFill>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kumimoji="0" lang="de-CH" sz="1100" b="1" i="0" u="none" strike="noStrike" kern="1200" cap="none" spc="0" normalizeH="0" baseline="0" dirty="0" smtClean="0">
                          <a:ln>
                            <a:noFill/>
                          </a:ln>
                          <a:solidFill>
                            <a:srgbClr val="000000"/>
                          </a:solidFill>
                          <a:effectLst/>
                          <a:uLnTx/>
                          <a:uFillTx/>
                          <a:latin typeface="+mn-lt"/>
                          <a:ea typeface="+mn-ea"/>
                          <a:cs typeface="+mn-cs"/>
                        </a:rPr>
                        <a:t>SLS: Erneuerung der lokalen PSYS bei den Beamlines</a:t>
                      </a:r>
                    </a:p>
                    <a:p>
                      <a:pPr marL="171450" lvl="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Zweck: Ablösung der veralteten LAC-Elektronik durch zeitgemässe Sicherheitssysteme zur Sicherstellung des zuverlässigen und sicheren Beamline-Betriebs</a:t>
                      </a:r>
                    </a:p>
                    <a:p>
                      <a:pPr marL="171450" lvl="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Gefahrenermittlung und Risikobeurteilung -&gt; Input für das Schutzkonzept</a:t>
                      </a:r>
                    </a:p>
                    <a:p>
                      <a:pPr marL="171450" lvl="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Erarbeitung Realisierungskonzept inkl. Integration Laser / Roboter</a:t>
                      </a:r>
                    </a:p>
                    <a:p>
                      <a:pPr marL="171450" lvl="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Koordination mit AIT / Controls (Netzwerk, EPICS-Anbindung)</a:t>
                      </a:r>
                    </a:p>
                    <a:p>
                      <a:pPr marL="171450" lvl="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Engineering für 2 Beamlines (X10DA, X02DA) / Umbau im Shutdown 2021</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Anschliessend fortlaufend weitere Erneuerungen + neue Beamline Debye</a:t>
                      </a:r>
                      <a:endParaRPr kumimoji="0" lang="de-CH" sz="1100" b="0" i="0" u="none" strike="noStrike" kern="1200" cap="none" spc="0" normalizeH="0" baseline="0" noProof="0" dirty="0" smtClean="0">
                        <a:ln>
                          <a:noFill/>
                        </a:ln>
                        <a:solidFill>
                          <a:srgbClr val="000000"/>
                        </a:solidFill>
                        <a:effectLst/>
                        <a:uLnTx/>
                        <a:uFillTx/>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632577717"/>
                  </a:ext>
                </a:extLst>
              </a:tr>
              <a:tr h="1168464">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1" i="0" u="none" strike="noStrike" kern="1200" cap="none" spc="0" normalizeH="0" baseline="0" noProof="0" dirty="0" smtClean="0">
                          <a:ln>
                            <a:noFill/>
                          </a:ln>
                          <a:solidFill>
                            <a:srgbClr val="000000"/>
                          </a:solidFill>
                          <a:effectLst/>
                          <a:uLnTx/>
                          <a:uFillTx/>
                          <a:latin typeface="+mn-lt"/>
                          <a:ea typeface="+mn-ea"/>
                          <a:cs typeface="+mn-cs"/>
                        </a:rPr>
                        <a:t>WSLA Anbau 2. Koppelfeld für Hausbedarf</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Nachdem die erste Hauptverteilung «Hausbedarf» bereits vorbereitet ist, muss nun auch noch eine Maschinenverteilung umgebaut werden. Am Schaltersystemtesttag 2021 soll ein Koppelfeld angebaut werden, um eine spätere Wartung «ohne Unterbruch Hausbedarf» durchführen zu können. Dies schont Systeme und spart jeweils grosse Ressourcen-Übungen.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Ausführung 2021 , Kosten 50kFr</a:t>
                      </a:r>
                      <a:endParaRPr kumimoji="0" lang="de-CH" sz="1100" b="0" i="0" u="none" strike="noStrike" kern="1200" cap="none" spc="0" normalizeH="0" baseline="0" noProof="0" dirty="0" smtClean="0">
                        <a:ln>
                          <a:noFill/>
                        </a:ln>
                        <a:solidFill>
                          <a:srgbClr val="000000"/>
                        </a:solidFill>
                        <a:effectLst/>
                        <a:uLnTx/>
                        <a:uFillTx/>
                        <a:latin typeface="+mn-lt"/>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39139622"/>
                  </a:ext>
                </a:extLst>
              </a:tr>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1" i="0" u="none" strike="noStrike" kern="1200" cap="none" spc="0" normalizeH="0" baseline="0" noProof="0" dirty="0" smtClean="0">
                          <a:ln>
                            <a:noFill/>
                          </a:ln>
                          <a:solidFill>
                            <a:srgbClr val="000000"/>
                          </a:solidFill>
                          <a:effectLst/>
                          <a:uLnTx/>
                          <a:uFillTx/>
                          <a:latin typeface="+mn-lt"/>
                          <a:ea typeface="+mn-ea"/>
                          <a:cs typeface="+mn-cs"/>
                        </a:rPr>
                        <a:t>WNHA/WEHA/WSGA Ersatz diverser Schaltanlagen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Diverse noch alte Haupt- und Unterverteilungen sind noch zu ersetzen. Die Anlagen WKSA / WIHA / WNLA und teilweise WNHA konnten in den letzten Jahren bereits erneuert werden. Dies aus Alterungsgründen, technischen, aber vor allem auch aus Sicherheitsgründen, müssen nun die letzten Verteilungen dieser Generation in den nächsten HIPA </a:t>
                      </a:r>
                      <a:r>
                        <a:rPr kumimoji="0" lang="de-CH" sz="1100" b="0" i="0" u="none" strike="noStrike" kern="1200" cap="none" spc="0" normalizeH="0" baseline="0" noProof="0" dirty="0" err="1" smtClean="0">
                          <a:ln>
                            <a:noFill/>
                          </a:ln>
                          <a:solidFill>
                            <a:srgbClr val="000000"/>
                          </a:solidFill>
                          <a:effectLst/>
                          <a:uLnTx/>
                          <a:uFillTx/>
                          <a:latin typeface="+mn-lt"/>
                          <a:ea typeface="+mn-ea"/>
                          <a:cs typeface="+mn-cs"/>
                        </a:rPr>
                        <a:t>Shutdowns</a:t>
                      </a:r>
                      <a:r>
                        <a:rPr kumimoji="0" lang="de-CH" sz="1100" b="0" i="0" u="none" strike="noStrike" kern="1200" cap="none" spc="0" normalizeH="0" baseline="0" noProof="0" dirty="0" smtClean="0">
                          <a:ln>
                            <a:noFill/>
                          </a:ln>
                          <a:solidFill>
                            <a:srgbClr val="000000"/>
                          </a:solidFill>
                          <a:effectLst/>
                          <a:uLnTx/>
                          <a:uFillTx/>
                          <a:latin typeface="+mn-lt"/>
                          <a:ea typeface="+mn-ea"/>
                          <a:cs typeface="+mn-cs"/>
                        </a:rPr>
                        <a:t> ersetzt werden.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ea typeface="+mn-ea"/>
                          <a:cs typeface="+mn-cs"/>
                        </a:rPr>
                        <a:t>Kosten 500kFr</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21452855"/>
                  </a:ext>
                </a:extLst>
              </a:tr>
            </a:tbl>
          </a:graphicData>
        </a:graphic>
      </p:graphicFrame>
      <p:cxnSp>
        <p:nvCxnSpPr>
          <p:cNvPr id="20" name="Gerader Verbinder 19"/>
          <p:cNvCxnSpPr/>
          <p:nvPr/>
        </p:nvCxnSpPr>
        <p:spPr bwMode="auto">
          <a:xfrm>
            <a:off x="1979712" y="3838198"/>
            <a:ext cx="0" cy="1000430"/>
          </a:xfrm>
          <a:prstGeom prst="line">
            <a:avLst/>
          </a:prstGeom>
          <a:solidFill>
            <a:schemeClr val="accent1"/>
          </a:solidFill>
          <a:ln w="25400" cap="flat" cmpd="sng" algn="ctr">
            <a:solidFill>
              <a:schemeClr val="bg1">
                <a:lumMod val="95000"/>
              </a:schemeClr>
            </a:solidFill>
            <a:prstDash val="solid"/>
            <a:round/>
            <a:headEnd type="none" w="med" len="med"/>
            <a:tailEnd type="none" w="med" len="med"/>
          </a:ln>
          <a:effectLst/>
        </p:spPr>
      </p:cxnSp>
      <p:pic>
        <p:nvPicPr>
          <p:cNvPr id="10" name="Grafik 9" descr="C:\Users\kramer_d1\AppData\Local\Microsoft\Windows\INetCache\Content.Word\IMG_6104.JPG"/>
          <p:cNvPicPr/>
          <p:nvPr/>
        </p:nvPicPr>
        <p:blipFill>
          <a:blip r:embed="rId3" cstate="screen">
            <a:extLst>
              <a:ext uri="{28A0092B-C50C-407E-A947-70E740481C1C}">
                <a14:useLocalDpi xmlns:a14="http://schemas.microsoft.com/office/drawing/2010/main" val="0"/>
              </a:ext>
            </a:extLst>
          </a:blip>
          <a:srcRect t="10573" r="7591" b="7112"/>
          <a:stretch>
            <a:fillRect/>
          </a:stretch>
        </p:blipFill>
        <p:spPr bwMode="auto">
          <a:xfrm>
            <a:off x="1105582" y="942642"/>
            <a:ext cx="1522202" cy="1854062"/>
          </a:xfrm>
          <a:prstGeom prst="rect">
            <a:avLst/>
          </a:prstGeom>
          <a:noFill/>
          <a:ln>
            <a:noFill/>
          </a:ln>
        </p:spPr>
      </p:pic>
      <p:grpSp>
        <p:nvGrpSpPr>
          <p:cNvPr id="5" name="Gruppieren 4"/>
          <p:cNvGrpSpPr/>
          <p:nvPr/>
        </p:nvGrpSpPr>
        <p:grpSpPr>
          <a:xfrm>
            <a:off x="1105582" y="2940720"/>
            <a:ext cx="1625600" cy="1224136"/>
            <a:chOff x="1105582" y="3429000"/>
            <a:chExt cx="1625600" cy="1224136"/>
          </a:xfrm>
        </p:grpSpPr>
        <p:pic>
          <p:nvPicPr>
            <p:cNvPr id="13" name="Grafik 12"/>
            <p:cNvPicPr/>
            <p:nvPr/>
          </p:nvPicPr>
          <p:blipFill>
            <a:blip r:embed="rId4" cstate="screen">
              <a:extLst>
                <a:ext uri="{28A0092B-C50C-407E-A947-70E740481C1C}">
                  <a14:useLocalDpi xmlns:a14="http://schemas.microsoft.com/office/drawing/2010/main" val="0"/>
                </a:ext>
              </a:extLst>
            </a:blip>
            <a:stretch>
              <a:fillRect/>
            </a:stretch>
          </p:blipFill>
          <p:spPr>
            <a:xfrm>
              <a:off x="1105582" y="3429000"/>
              <a:ext cx="1625600" cy="1224136"/>
            </a:xfrm>
            <a:prstGeom prst="rect">
              <a:avLst/>
            </a:prstGeom>
          </p:spPr>
        </p:pic>
        <p:sp>
          <p:nvSpPr>
            <p:cNvPr id="14" name="Verbotsymbol 13"/>
            <p:cNvSpPr/>
            <p:nvPr/>
          </p:nvSpPr>
          <p:spPr>
            <a:xfrm>
              <a:off x="1187624" y="3436650"/>
              <a:ext cx="1440160" cy="1216486"/>
            </a:xfrm>
            <a:prstGeom prst="noSmoking">
              <a:avLst/>
            </a:prstGeom>
            <a:solidFill>
              <a:srgbClr val="FF0000">
                <a:alpha val="2500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grpSp>
      <p:pic>
        <p:nvPicPr>
          <p:cNvPr id="15" name="Grafik 14"/>
          <p:cNvPicPr>
            <a:picLocks noChangeAspect="1"/>
          </p:cNvPicPr>
          <p:nvPr/>
        </p:nvPicPr>
        <p:blipFill>
          <a:blip r:embed="rId5"/>
          <a:stretch>
            <a:fillRect/>
          </a:stretch>
        </p:blipFill>
        <p:spPr>
          <a:xfrm>
            <a:off x="1105582" y="4319564"/>
            <a:ext cx="1472981" cy="1071244"/>
          </a:xfrm>
          <a:prstGeom prst="rect">
            <a:avLst/>
          </a:prstGeom>
        </p:spPr>
      </p:pic>
      <p:pic>
        <p:nvPicPr>
          <p:cNvPr id="16" name="Grafik 15"/>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1089013" y="5471555"/>
            <a:ext cx="1477932" cy="1108449"/>
          </a:xfrm>
          <a:prstGeom prst="rect">
            <a:avLst/>
          </a:prstGeom>
        </p:spPr>
      </p:pic>
    </p:spTree>
    <p:extLst>
      <p:ext uri="{BB962C8B-B14F-4D97-AF65-F5344CB8AC3E}">
        <p14:creationId xmlns:p14="http://schemas.microsoft.com/office/powerpoint/2010/main" val="615632671"/>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7200" y="291600"/>
            <a:ext cx="6708025" cy="784640"/>
          </a:xfrm>
        </p:spPr>
        <p:txBody>
          <a:bodyPr/>
          <a:lstStyle/>
          <a:p>
            <a:r>
              <a:rPr lang="de-CH" dirty="0" smtClean="0"/>
              <a:t>Ausblick Infrastrukturprojekte</a:t>
            </a:r>
            <a:br>
              <a:rPr lang="de-CH" dirty="0" smtClean="0"/>
            </a:br>
            <a:r>
              <a:rPr lang="de-CH" sz="1600" dirty="0"/>
              <a:t>Auswahl für </a:t>
            </a:r>
            <a:r>
              <a:rPr lang="de-CH" sz="1600" dirty="0" smtClean="0"/>
              <a:t>2020ff</a:t>
            </a:r>
            <a:endParaRPr lang="de-CH" sz="1600"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6</a:t>
            </a:fld>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2668421652"/>
              </p:ext>
            </p:extLst>
          </p:nvPr>
        </p:nvGraphicFramePr>
        <p:xfrm>
          <a:off x="971600" y="908720"/>
          <a:ext cx="7704856" cy="3772560"/>
        </p:xfrm>
        <a:graphic>
          <a:graphicData uri="http://schemas.openxmlformats.org/drawingml/2006/table">
            <a:tbl>
              <a:tblPr firstRow="1" bandRow="1">
                <a:tableStyleId>{5940675A-B579-460E-94D1-54222C63F5DA}</a:tableStyleId>
              </a:tblPr>
              <a:tblGrid>
                <a:gridCol w="1800200">
                  <a:extLst>
                    <a:ext uri="{9D8B030D-6E8A-4147-A177-3AD203B41FA5}">
                      <a16:colId xmlns:a16="http://schemas.microsoft.com/office/drawing/2014/main" val="2675646103"/>
                    </a:ext>
                  </a:extLst>
                </a:gridCol>
                <a:gridCol w="5904656">
                  <a:extLst>
                    <a:ext uri="{9D8B030D-6E8A-4147-A177-3AD203B41FA5}">
                      <a16:colId xmlns:a16="http://schemas.microsoft.com/office/drawing/2014/main" val="1512880879"/>
                    </a:ext>
                  </a:extLst>
                </a:gridCol>
              </a:tblGrid>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kumimoji="0" lang="de-CH" sz="1100" b="1" i="0" u="none" strike="noStrike" kern="1200" cap="none" spc="0" normalizeH="0" baseline="0" dirty="0" smtClean="0">
                          <a:ln>
                            <a:noFill/>
                          </a:ln>
                          <a:solidFill>
                            <a:srgbClr val="000000"/>
                          </a:solidFill>
                          <a:effectLst/>
                          <a:uLnTx/>
                          <a:uFillTx/>
                          <a:latin typeface="+mn-lt"/>
                          <a:ea typeface="+mn-ea"/>
                          <a:cs typeface="+mn-cs"/>
                        </a:rPr>
                        <a:t>Ersatz USV Anlage WHGA</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Erstellen einer redundanten Anlage durch ein Modulares System (n+1)</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Erhöhen der Autonomiezeit durch einen Notstromdiesel</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Ausbau der verfügbaren elektrischen Leistung auf 300kW</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Erstellen einer «Doppeleinspeisung» für die IT Komponenten</a:t>
                      </a:r>
                    </a:p>
                    <a:p>
                      <a:pPr marL="171450" indent="-171450">
                        <a:buFont typeface="Arial" panose="020B0604020202020204" pitchFamily="34" charset="0"/>
                        <a:buChar char="•"/>
                      </a:pPr>
                      <a:r>
                        <a:rPr kumimoji="0" lang="de-CH" sz="1100" b="0" i="0" u="none" strike="noStrike" kern="1200" cap="none" spc="0" normalizeH="0" baseline="0" dirty="0" smtClean="0">
                          <a:ln>
                            <a:noFill/>
                          </a:ln>
                          <a:solidFill>
                            <a:srgbClr val="000000"/>
                          </a:solidFill>
                          <a:effectLst/>
                          <a:uLnTx/>
                          <a:uFillTx/>
                          <a:latin typeface="+mn-lt"/>
                          <a:ea typeface="+mn-ea"/>
                          <a:cs typeface="+mn-cs"/>
                        </a:rPr>
                        <a:t>Erweiterung der Kühlung/Notkühlung -&gt; Sektion 9350</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51210932"/>
                  </a:ext>
                </a:extLst>
              </a:tr>
              <a:tr h="1168464">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dirty="0" smtClean="0">
                          <a:ln>
                            <a:noFill/>
                          </a:ln>
                          <a:solidFill>
                            <a:srgbClr val="000000"/>
                          </a:solidFill>
                          <a:effectLst/>
                          <a:uLnTx/>
                          <a:uFillTx/>
                          <a:latin typeface="+mn-lt"/>
                        </a:rPr>
                        <a:t>Kranbeschaffungen:  Sanierung WEHA, SLS Zusatzkran, Neubau ORAB, viele Kleinkrane</a:t>
                      </a:r>
                      <a:endParaRPr kumimoji="0" lang="de-CH" sz="1100" b="1" i="0" u="none" strike="noStrike" kern="1200" cap="none" spc="0" normalizeH="0" baseline="0" noProof="0" dirty="0" smtClean="0">
                        <a:ln>
                          <a:noFill/>
                        </a:ln>
                        <a:solidFill>
                          <a:srgbClr val="000000"/>
                        </a:solidFill>
                        <a:effectLst/>
                        <a:uLnTx/>
                        <a:uFillTx/>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rPr>
                        <a:t>WEHA: 		Ersatz Krankatze und Steuerung; Einbau über Jahreswechsel 2020/2021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rPr>
                        <a:t>SLS: 		Neukran Einbau Sommershutdown 2021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rPr>
                        <a:t>ORAB:		Beschaffung neuer Hallenkran mit ENSI Anforderungen.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rPr>
                        <a:t>Kleinkrane:	Div. Neue Krane in versch. Gebäuden und Anlagen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CH" sz="1100" b="0" i="0" u="none" strike="noStrike" kern="1200" cap="none" spc="0" normalizeH="0" baseline="0" noProof="0" dirty="0" smtClean="0">
                        <a:ln>
                          <a:noFill/>
                        </a:ln>
                        <a:solidFill>
                          <a:srgbClr val="000000"/>
                        </a:solidFill>
                        <a:effectLst/>
                        <a:uLnTx/>
                        <a:uFillTx/>
                        <a:latin typeface="+mn-lt"/>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0" i="0" u="none" strike="noStrike" kern="1200" cap="none" spc="0" normalizeH="0" baseline="0" noProof="0" dirty="0" smtClean="0">
                          <a:ln>
                            <a:noFill/>
                          </a:ln>
                          <a:solidFill>
                            <a:srgbClr val="000000"/>
                          </a:solidFill>
                          <a:effectLst/>
                          <a:uLnTx/>
                          <a:uFillTx/>
                          <a:latin typeface="+mn-lt"/>
                        </a:rPr>
                        <a:t>Neue Herausforderung:	Grosser Nachfrageüberschuss und damit beschränktes Interesse der Anbieter an «speziellen Anforderungen»</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39139622"/>
                  </a:ext>
                </a:extLst>
              </a:tr>
              <a:tr h="1170000">
                <a:tc>
                  <a:txBody>
                    <a:bodyPr/>
                    <a:lstStyle/>
                    <a:p>
                      <a:endParaRPr lang="de-CH"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CH" sz="1100" b="1" i="0" u="none" strike="noStrike" kern="1200" cap="none" spc="0" normalizeH="0" baseline="0" noProof="0" dirty="0" smtClean="0">
                          <a:ln>
                            <a:noFill/>
                          </a:ln>
                          <a:solidFill>
                            <a:srgbClr val="000000"/>
                          </a:solidFill>
                          <a:effectLst/>
                          <a:uLnTx/>
                          <a:uFillTx/>
                          <a:latin typeface="+mn-lt"/>
                          <a:ea typeface="+mn-ea"/>
                        </a:rPr>
                        <a:t>Planung Ersatz Expansionsgefäss Kühlkreis 1 (Hauptfeld RMB)</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chemeClr val="tx1"/>
                          </a:solidFill>
                          <a:effectLst/>
                          <a:uLnTx/>
                          <a:uFillTx/>
                          <a:latin typeface="+mn-lt"/>
                          <a:ea typeface="+mn-ea"/>
                        </a:rPr>
                        <a:t>Expansionsgefäss inkl. Messtechnik und hydraulische Armaturen bestellt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chemeClr val="tx1"/>
                          </a:solidFill>
                          <a:effectLst/>
                          <a:uLnTx/>
                          <a:uFillTx/>
                          <a:latin typeface="+mn-lt"/>
                          <a:ea typeface="+mn-ea"/>
                        </a:rPr>
                        <a:t>Auftrag Anpassungen SPS - Software bestellt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CH" sz="1100" b="0" i="0" u="none" strike="noStrike" kern="1200" cap="none" spc="0" normalizeH="0" baseline="0" noProof="0" dirty="0" smtClean="0">
                          <a:ln>
                            <a:noFill/>
                          </a:ln>
                          <a:solidFill>
                            <a:schemeClr val="tx1"/>
                          </a:solidFill>
                          <a:effectLst/>
                          <a:uLnTx/>
                          <a:uFillTx/>
                          <a:latin typeface="+mn-lt"/>
                          <a:ea typeface="+mn-ea"/>
                        </a:rPr>
                        <a:t>Umsetzung Shutdown 2021 ab Mitte Januar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CH" sz="1100" b="0" i="0" u="none" strike="noStrike" kern="1200" cap="none" spc="0" normalizeH="0" baseline="0" noProof="0" dirty="0" smtClean="0">
                        <a:ln>
                          <a:noFill/>
                        </a:ln>
                        <a:solidFill>
                          <a:srgbClr val="000000"/>
                        </a:solidFill>
                        <a:effectLst/>
                        <a:uLnTx/>
                        <a:uFillTx/>
                        <a:latin typeface="+mn-lt"/>
                        <a:ea typeface="+mn-ea"/>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21452855"/>
                  </a:ext>
                </a:extLst>
              </a:tr>
            </a:tbl>
          </a:graphicData>
        </a:graphic>
      </p:graphicFrame>
      <p:cxnSp>
        <p:nvCxnSpPr>
          <p:cNvPr id="20" name="Gerader Verbinder 19"/>
          <p:cNvCxnSpPr/>
          <p:nvPr/>
        </p:nvCxnSpPr>
        <p:spPr bwMode="auto">
          <a:xfrm>
            <a:off x="1979712" y="3838198"/>
            <a:ext cx="0" cy="1000430"/>
          </a:xfrm>
          <a:prstGeom prst="line">
            <a:avLst/>
          </a:prstGeom>
          <a:solidFill>
            <a:schemeClr val="accent1"/>
          </a:solidFill>
          <a:ln w="25400" cap="flat" cmpd="sng" algn="ctr">
            <a:solidFill>
              <a:schemeClr val="bg1">
                <a:lumMod val="95000"/>
              </a:schemeClr>
            </a:solidFill>
            <a:prstDash val="solid"/>
            <a:round/>
            <a:headEnd type="none" w="med" len="med"/>
            <a:tailEnd type="none" w="med" len="med"/>
          </a:ln>
          <a:effectLst/>
        </p:spPr>
      </p:cxnSp>
      <p:pic>
        <p:nvPicPr>
          <p:cNvPr id="18" name="Grafik 17"/>
          <p:cNvPicPr/>
          <p:nvPr/>
        </p:nvPicPr>
        <p:blipFill>
          <a:blip r:embed="rId3"/>
          <a:stretch>
            <a:fillRect/>
          </a:stretch>
        </p:blipFill>
        <p:spPr>
          <a:xfrm>
            <a:off x="1083398" y="1013002"/>
            <a:ext cx="1581150" cy="940435"/>
          </a:xfrm>
          <a:prstGeom prst="rect">
            <a:avLst/>
          </a:prstGeom>
        </p:spPr>
      </p:pic>
      <p:pic>
        <p:nvPicPr>
          <p:cNvPr id="22" name="Grafik 1"/>
          <p:cNvPicPr>
            <a:picLocks noChangeAspect="1" noChangeArrowheads="1"/>
          </p:cNvPicPr>
          <p:nvPr/>
        </p:nvPicPr>
        <p:blipFill rotWithShape="1">
          <a:blip r:embed="rId4" cstate="screen">
            <a:extLst>
              <a:ext uri="{28A0092B-C50C-407E-A947-70E740481C1C}">
                <a14:useLocalDpi xmlns:a14="http://schemas.microsoft.com/office/drawing/2010/main" val="0"/>
              </a:ext>
            </a:extLst>
          </a:blip>
          <a:srcRect l="10932" r="8964"/>
          <a:stretch/>
        </p:blipFill>
        <p:spPr bwMode="auto">
          <a:xfrm>
            <a:off x="1150525" y="2290944"/>
            <a:ext cx="1458308"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Grafik 22"/>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rot="5400000">
            <a:off x="1331401" y="3681866"/>
            <a:ext cx="1085143" cy="723428"/>
          </a:xfrm>
          <a:prstGeom prst="rect">
            <a:avLst/>
          </a:prstGeom>
        </p:spPr>
      </p:pic>
    </p:spTree>
    <p:extLst>
      <p:ext uri="{BB962C8B-B14F-4D97-AF65-F5344CB8AC3E}">
        <p14:creationId xmlns:p14="http://schemas.microsoft.com/office/powerpoint/2010/main" val="264893421"/>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2716221" y="978222"/>
            <a:ext cx="3536443" cy="5577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el 5"/>
          <p:cNvSpPr>
            <a:spLocks noGrp="1"/>
          </p:cNvSpPr>
          <p:nvPr>
            <p:ph type="title"/>
          </p:nvPr>
        </p:nvSpPr>
        <p:spPr/>
        <p:txBody>
          <a:bodyPr/>
          <a:lstStyle/>
          <a:p>
            <a:r>
              <a:rPr lang="de-CH" dirty="0" smtClean="0"/>
              <a:t>Aktuelle Infrastrukturprojekte</a:t>
            </a:r>
            <a:br>
              <a:rPr lang="de-CH" dirty="0" smtClean="0"/>
            </a:br>
            <a:r>
              <a:rPr lang="de-DE" sz="1600" dirty="0" smtClean="0"/>
              <a:t>Elektroanlagen </a:t>
            </a:r>
            <a:r>
              <a:rPr lang="de-DE" sz="1600" dirty="0"/>
              <a:t>im Areal West</a:t>
            </a:r>
            <a:br>
              <a:rPr lang="de-DE" sz="1600" dirty="0"/>
            </a:br>
            <a:endParaRPr lang="de-DE" sz="1600" dirty="0"/>
          </a:p>
        </p:txBody>
      </p:sp>
      <p:sp>
        <p:nvSpPr>
          <p:cNvPr id="15" name="Foliennummernplatzhalter 14"/>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7</a:t>
            </a:fld>
            <a:endParaRPr lang="de-DE" dirty="0"/>
          </a:p>
        </p:txBody>
      </p:sp>
      <p:sp>
        <p:nvSpPr>
          <p:cNvPr id="24" name="Rechteck 23"/>
          <p:cNvSpPr/>
          <p:nvPr/>
        </p:nvSpPr>
        <p:spPr>
          <a:xfrm>
            <a:off x="77717" y="2943145"/>
            <a:ext cx="1728192" cy="707886"/>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Vorbereitung neuer Eingang</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WSLA</a:t>
            </a:r>
            <a:endParaRPr lang="de-DE" sz="1200" kern="0" dirty="0">
              <a:solidFill>
                <a:srgbClr val="606060"/>
              </a:solidFill>
              <a:latin typeface="Arial Narrow"/>
              <a:ea typeface="ヒラギノ角ゴ Pro W3" pitchFamily="-108" charset="-128"/>
              <a:cs typeface="Arial Narrow"/>
            </a:endParaRPr>
          </a:p>
        </p:txBody>
      </p:sp>
      <p:sp>
        <p:nvSpPr>
          <p:cNvPr id="29" name="Textfeld 28"/>
          <p:cNvSpPr txBox="1"/>
          <p:nvPr/>
        </p:nvSpPr>
        <p:spPr>
          <a:xfrm>
            <a:off x="1162706" y="6413505"/>
            <a:ext cx="2930970" cy="22807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dirty="0" smtClean="0">
                <a:solidFill>
                  <a:srgbClr val="000000"/>
                </a:solidFill>
                <a:latin typeface="Calibri"/>
              </a:rPr>
              <a:t>Update seit LAB Nov. 2019</a:t>
            </a:r>
          </a:p>
        </p:txBody>
      </p:sp>
      <p:sp>
        <p:nvSpPr>
          <p:cNvPr id="34" name="Textfeld 33"/>
          <p:cNvSpPr txBox="1"/>
          <p:nvPr/>
        </p:nvSpPr>
        <p:spPr>
          <a:xfrm>
            <a:off x="3838788" y="5004717"/>
            <a:ext cx="1291310" cy="229371"/>
          </a:xfrm>
          <a:prstGeom prst="rect">
            <a:avLst/>
          </a:prstGeom>
          <a:noFill/>
        </p:spPr>
        <p:txBody>
          <a:bodyPr wrap="square" lIns="0" tIns="0" rIns="0" bIns="0" rtlCol="0">
            <a:noAutofit/>
          </a:bodyPr>
          <a:lstStyle/>
          <a:p>
            <a:pPr eaLnBrk="1" hangingPunct="1">
              <a:lnSpc>
                <a:spcPct val="110000"/>
              </a:lnSpc>
              <a:spcBef>
                <a:spcPct val="0"/>
              </a:spcBef>
              <a:buClr>
                <a:srgbClr val="000000"/>
              </a:buClr>
            </a:pPr>
            <a:endParaRPr lang="de-CH" dirty="0" smtClean="0">
              <a:solidFill>
                <a:srgbClr val="000000"/>
              </a:solidFill>
              <a:latin typeface="Calibri"/>
            </a:endParaRPr>
          </a:p>
        </p:txBody>
      </p:sp>
      <p:sp>
        <p:nvSpPr>
          <p:cNvPr id="35" name="Textfeld 34"/>
          <p:cNvSpPr txBox="1"/>
          <p:nvPr/>
        </p:nvSpPr>
        <p:spPr>
          <a:xfrm>
            <a:off x="4876977" y="6416148"/>
            <a:ext cx="1351208" cy="245002"/>
          </a:xfrm>
          <a:prstGeom prst="rect">
            <a:avLst/>
          </a:prstGeom>
          <a:noFill/>
        </p:spPr>
        <p:txBody>
          <a:bodyPr wrap="square" lIns="0" tIns="0" rIns="0" bIns="0" rtlCol="0">
            <a:noAutofit/>
          </a:bodyPr>
          <a:lstStyle/>
          <a:p>
            <a:pPr eaLnBrk="1" hangingPunct="1">
              <a:lnSpc>
                <a:spcPct val="110000"/>
              </a:lnSpc>
              <a:spcBef>
                <a:spcPct val="0"/>
              </a:spcBef>
              <a:buClr>
                <a:srgbClr val="000000"/>
              </a:buClr>
            </a:pPr>
            <a:endParaRPr lang="de-CH" dirty="0" smtClean="0">
              <a:solidFill>
                <a:srgbClr val="000000"/>
              </a:solidFill>
              <a:latin typeface="Calibri"/>
            </a:endParaRPr>
          </a:p>
        </p:txBody>
      </p:sp>
      <p:sp>
        <p:nvSpPr>
          <p:cNvPr id="3" name="Ellipse 2"/>
          <p:cNvSpPr/>
          <p:nvPr/>
        </p:nvSpPr>
        <p:spPr bwMode="auto">
          <a:xfrm>
            <a:off x="1747446" y="2006120"/>
            <a:ext cx="1640662" cy="1578065"/>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39" name="Gerade Verbindung mit Pfeil 38"/>
          <p:cNvCxnSpPr>
            <a:endCxn id="63" idx="2"/>
          </p:cNvCxnSpPr>
          <p:nvPr/>
        </p:nvCxnSpPr>
        <p:spPr bwMode="auto">
          <a:xfrm>
            <a:off x="932884" y="3349028"/>
            <a:ext cx="1379086" cy="175556"/>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8" name="Ellipse 17"/>
          <p:cNvSpPr/>
          <p:nvPr/>
        </p:nvSpPr>
        <p:spPr bwMode="auto">
          <a:xfrm rot="706972">
            <a:off x="4423169" y="4286325"/>
            <a:ext cx="622605" cy="287709"/>
          </a:xfrm>
          <a:prstGeom prst="ellipse">
            <a:avLst/>
          </a:prstGeom>
          <a:solidFill>
            <a:srgbClr val="00B0F0">
              <a:alpha val="15000"/>
            </a:srgbClr>
          </a:solidFill>
          <a:ln w="158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0" name="Ellipse 19"/>
          <p:cNvSpPr/>
          <p:nvPr/>
        </p:nvSpPr>
        <p:spPr bwMode="auto">
          <a:xfrm>
            <a:off x="5718927" y="3635489"/>
            <a:ext cx="495603" cy="478574"/>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1" name="Ellipse 20"/>
          <p:cNvSpPr/>
          <p:nvPr/>
        </p:nvSpPr>
        <p:spPr bwMode="auto">
          <a:xfrm>
            <a:off x="6452192" y="3605475"/>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23" name="Ellipse 22"/>
          <p:cNvSpPr/>
          <p:nvPr/>
        </p:nvSpPr>
        <p:spPr bwMode="auto">
          <a:xfrm>
            <a:off x="5935394" y="3360216"/>
            <a:ext cx="249202" cy="239319"/>
          </a:xfrm>
          <a:prstGeom prst="ellipse">
            <a:avLst/>
          </a:prstGeom>
          <a:solidFill>
            <a:srgbClr val="00B0F0">
              <a:alpha val="15000"/>
            </a:srgbClr>
          </a:solidFill>
          <a:ln w="158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27" name="Gerade Verbindung mit Pfeil 26"/>
          <p:cNvCxnSpPr>
            <a:endCxn id="20" idx="7"/>
          </p:cNvCxnSpPr>
          <p:nvPr/>
        </p:nvCxnSpPr>
        <p:spPr bwMode="auto">
          <a:xfrm flipH="1">
            <a:off x="6141951" y="3262376"/>
            <a:ext cx="1297733" cy="443199"/>
          </a:xfrm>
          <a:prstGeom prst="straightConnector1">
            <a:avLst/>
          </a:prstGeom>
          <a:solidFill>
            <a:schemeClr val="accent1"/>
          </a:solidFill>
          <a:ln w="15875" cap="flat" cmpd="sng" algn="ctr">
            <a:solidFill>
              <a:schemeClr val="accent3">
                <a:lumMod val="60000"/>
                <a:lumOff val="40000"/>
              </a:schemeClr>
            </a:solidFill>
            <a:prstDash val="solid"/>
            <a:round/>
            <a:headEnd type="none" w="med" len="med"/>
            <a:tailEnd type="arrow"/>
          </a:ln>
          <a:effectLst/>
        </p:spPr>
      </p:cxnSp>
      <p:sp>
        <p:nvSpPr>
          <p:cNvPr id="32" name="Rechteck 31"/>
          <p:cNvSpPr/>
          <p:nvPr/>
        </p:nvSpPr>
        <p:spPr>
          <a:xfrm>
            <a:off x="815177" y="1188803"/>
            <a:ext cx="2317377"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Beschattung/</a:t>
            </a:r>
            <a:r>
              <a:rPr lang="de-DE" sz="1400" b="1" kern="0" dirty="0">
                <a:solidFill>
                  <a:srgbClr val="606060"/>
                </a:solidFill>
                <a:latin typeface="Arial Narrow"/>
                <a:ea typeface="ヒラギノ角ゴ Pro W3" pitchFamily="-108" charset="-128"/>
                <a:cs typeface="Arial Narrow"/>
              </a:rPr>
              <a:t> </a:t>
            </a:r>
            <a:r>
              <a:rPr lang="de-DE" sz="1400" b="1" kern="0" dirty="0" smtClean="0">
                <a:solidFill>
                  <a:srgbClr val="606060"/>
                </a:solidFill>
                <a:latin typeface="Arial Narrow"/>
                <a:ea typeface="ヒラギノ角ゴ Pro W3" pitchFamily="-108" charset="-128"/>
                <a:cs typeface="Arial Narrow"/>
              </a:rPr>
              <a:t>Umbau Timeout</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WBGB</a:t>
            </a:r>
            <a:endParaRPr lang="de-DE" sz="1200" kern="0" dirty="0">
              <a:solidFill>
                <a:srgbClr val="606060"/>
              </a:solidFill>
              <a:latin typeface="Arial Narrow"/>
              <a:ea typeface="ヒラギノ角ゴ Pro W3" pitchFamily="-108" charset="-128"/>
              <a:cs typeface="Arial Narrow"/>
            </a:endParaRPr>
          </a:p>
        </p:txBody>
      </p:sp>
      <p:cxnSp>
        <p:nvCxnSpPr>
          <p:cNvPr id="36" name="Gerade Verbindung mit Pfeil 35"/>
          <p:cNvCxnSpPr/>
          <p:nvPr/>
        </p:nvCxnSpPr>
        <p:spPr bwMode="auto">
          <a:xfrm flipH="1" flipV="1">
            <a:off x="5538629" y="4482791"/>
            <a:ext cx="31970" cy="1381859"/>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40" name="Rechteck 39"/>
          <p:cNvSpPr/>
          <p:nvPr/>
        </p:nvSpPr>
        <p:spPr>
          <a:xfrm>
            <a:off x="802888" y="5856595"/>
            <a:ext cx="289656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Eingangsumbau / </a:t>
            </a:r>
            <a:r>
              <a:rPr lang="de-DE" sz="1400" b="1" kern="0" dirty="0" err="1" smtClean="0">
                <a:solidFill>
                  <a:srgbClr val="606060"/>
                </a:solidFill>
                <a:latin typeface="Arial Narrow"/>
                <a:ea typeface="ヒラギノ角ゴ Pro W3" pitchFamily="-108" charset="-128"/>
                <a:cs typeface="Arial Narrow"/>
              </a:rPr>
              <a:t>Hutches</a:t>
            </a:r>
            <a:r>
              <a:rPr lang="de-DE" sz="1400" b="1" kern="0" dirty="0" smtClean="0">
                <a:solidFill>
                  <a:srgbClr val="606060"/>
                </a:solidFill>
                <a:latin typeface="Arial Narrow"/>
                <a:ea typeface="ヒラギノ角ゴ Pro W3" pitchFamily="-108" charset="-128"/>
                <a:cs typeface="Arial Narrow"/>
              </a:rPr>
              <a:t> SANSLLB</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WNHA</a:t>
            </a:r>
            <a:endParaRPr lang="de-DE" sz="1200" kern="0" dirty="0">
              <a:solidFill>
                <a:srgbClr val="606060"/>
              </a:solidFill>
              <a:latin typeface="Arial Narrow"/>
              <a:ea typeface="ヒラギノ角ゴ Pro W3" pitchFamily="-108" charset="-128"/>
              <a:cs typeface="Arial Narrow"/>
            </a:endParaRPr>
          </a:p>
        </p:txBody>
      </p:sp>
      <p:cxnSp>
        <p:nvCxnSpPr>
          <p:cNvPr id="42" name="Gerade Verbindung mit Pfeil 41"/>
          <p:cNvCxnSpPr/>
          <p:nvPr/>
        </p:nvCxnSpPr>
        <p:spPr bwMode="auto">
          <a:xfrm flipV="1">
            <a:off x="4216900" y="4580656"/>
            <a:ext cx="520075" cy="1275939"/>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43" name="Ellipse 42"/>
          <p:cNvSpPr/>
          <p:nvPr/>
        </p:nvSpPr>
        <p:spPr bwMode="auto">
          <a:xfrm>
            <a:off x="3563804" y="2615605"/>
            <a:ext cx="274775" cy="259906"/>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44" name="Rechteck 43"/>
          <p:cNvSpPr/>
          <p:nvPr/>
        </p:nvSpPr>
        <p:spPr>
          <a:xfrm>
            <a:off x="5000844" y="1152871"/>
            <a:ext cx="1827350"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Erneuerung MS Anlage</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WSLB</a:t>
            </a:r>
            <a:endParaRPr lang="de-DE" sz="1200" kern="0" dirty="0">
              <a:solidFill>
                <a:srgbClr val="606060"/>
              </a:solidFill>
              <a:latin typeface="Arial Narrow"/>
              <a:ea typeface="ヒラギノ角ゴ Pro W3" pitchFamily="-108" charset="-128"/>
              <a:cs typeface="Arial Narrow"/>
            </a:endParaRPr>
          </a:p>
        </p:txBody>
      </p:sp>
      <p:cxnSp>
        <p:nvCxnSpPr>
          <p:cNvPr id="45" name="Gerade Verbindung mit Pfeil 44"/>
          <p:cNvCxnSpPr/>
          <p:nvPr/>
        </p:nvCxnSpPr>
        <p:spPr bwMode="auto">
          <a:xfrm>
            <a:off x="2879302" y="1579843"/>
            <a:ext cx="723192" cy="1076859"/>
          </a:xfrm>
          <a:prstGeom prst="straightConnector1">
            <a:avLst/>
          </a:prstGeom>
          <a:solidFill>
            <a:schemeClr val="accent1"/>
          </a:solidFill>
          <a:ln w="15875" cap="flat" cmpd="sng" algn="ctr">
            <a:solidFill>
              <a:schemeClr val="accent3">
                <a:lumMod val="60000"/>
                <a:lumOff val="40000"/>
              </a:schemeClr>
            </a:solidFill>
            <a:prstDash val="solid"/>
            <a:round/>
            <a:headEnd type="none" w="med" len="med"/>
            <a:tailEnd type="arrow"/>
          </a:ln>
          <a:effectLst/>
        </p:spPr>
      </p:cxnSp>
      <p:sp>
        <p:nvSpPr>
          <p:cNvPr id="46" name="Rechteck 45"/>
          <p:cNvSpPr/>
          <p:nvPr/>
        </p:nvSpPr>
        <p:spPr>
          <a:xfrm>
            <a:off x="7447494" y="3023057"/>
            <a:ext cx="1728192" cy="707886"/>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Neue Grund- und Si-Beleuchtung</a:t>
            </a:r>
          </a:p>
          <a:p>
            <a:pPr eaLnBrk="1" hangingPunct="1">
              <a:spcBef>
                <a:spcPct val="0"/>
              </a:spcBef>
            </a:pPr>
            <a:r>
              <a:rPr lang="de-DE" sz="1200" kern="0" dirty="0">
                <a:solidFill>
                  <a:srgbClr val="606060"/>
                </a:solidFill>
                <a:latin typeface="Arial Narrow"/>
                <a:ea typeface="ヒラギノ角ゴ Pro W3" pitchFamily="-108" charset="-128"/>
                <a:cs typeface="Arial Narrow"/>
              </a:rPr>
              <a:t>WIHA/WIPA/WILA/WSGA</a:t>
            </a:r>
          </a:p>
        </p:txBody>
      </p:sp>
      <p:cxnSp>
        <p:nvCxnSpPr>
          <p:cNvPr id="47" name="Gerade Verbindung mit Pfeil 46"/>
          <p:cNvCxnSpPr>
            <a:stCxn id="122" idx="1"/>
            <a:endCxn id="23" idx="7"/>
          </p:cNvCxnSpPr>
          <p:nvPr/>
        </p:nvCxnSpPr>
        <p:spPr bwMode="auto">
          <a:xfrm flipH="1">
            <a:off x="6148101" y="2085287"/>
            <a:ext cx="1299393" cy="1309976"/>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48" name="Rechteck 47"/>
          <p:cNvSpPr/>
          <p:nvPr/>
        </p:nvSpPr>
        <p:spPr>
          <a:xfrm>
            <a:off x="7439683" y="4198132"/>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ESTIA Aufbau</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WMHA</a:t>
            </a:r>
            <a:endParaRPr lang="de-DE" sz="1200" kern="0" dirty="0">
              <a:solidFill>
                <a:srgbClr val="606060"/>
              </a:solidFill>
              <a:latin typeface="Arial Narrow"/>
              <a:ea typeface="ヒラギノ角ゴ Pro W3" pitchFamily="-108" charset="-128"/>
              <a:cs typeface="Arial Narrow"/>
            </a:endParaRPr>
          </a:p>
        </p:txBody>
      </p:sp>
      <p:cxnSp>
        <p:nvCxnSpPr>
          <p:cNvPr id="49" name="Gerade Verbindung mit Pfeil 48"/>
          <p:cNvCxnSpPr>
            <a:stCxn id="48" idx="1"/>
            <a:endCxn id="21" idx="6"/>
          </p:cNvCxnSpPr>
          <p:nvPr/>
        </p:nvCxnSpPr>
        <p:spPr bwMode="auto">
          <a:xfrm flipH="1" flipV="1">
            <a:off x="6701394" y="3725135"/>
            <a:ext cx="738289" cy="719219"/>
          </a:xfrm>
          <a:prstGeom prst="straightConnector1">
            <a:avLst/>
          </a:prstGeom>
          <a:solidFill>
            <a:schemeClr val="accent1"/>
          </a:solidFill>
          <a:ln w="15875" cap="flat" cmpd="sng" algn="ctr">
            <a:solidFill>
              <a:schemeClr val="accent3">
                <a:lumMod val="60000"/>
                <a:lumOff val="40000"/>
              </a:schemeClr>
            </a:solidFill>
            <a:prstDash val="solid"/>
            <a:round/>
            <a:headEnd type="none" w="med" len="med"/>
            <a:tailEnd type="arrow"/>
          </a:ln>
          <a:effectLst/>
        </p:spPr>
      </p:cxnSp>
      <p:sp>
        <p:nvSpPr>
          <p:cNvPr id="51" name="Ellipse 50"/>
          <p:cNvSpPr/>
          <p:nvPr/>
        </p:nvSpPr>
        <p:spPr bwMode="auto">
          <a:xfrm rot="359696">
            <a:off x="4373580" y="3612114"/>
            <a:ext cx="1256138" cy="515371"/>
          </a:xfrm>
          <a:prstGeom prst="ellipse">
            <a:avLst/>
          </a:prstGeom>
          <a:solidFill>
            <a:srgbClr val="00B0F0">
              <a:alpha val="15000"/>
            </a:srgbClr>
          </a:solidFill>
          <a:ln w="158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7" name="Ellipse 36"/>
          <p:cNvSpPr/>
          <p:nvPr/>
        </p:nvSpPr>
        <p:spPr bwMode="auto">
          <a:xfrm>
            <a:off x="6269770" y="4077377"/>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38" name="Gerade Verbindung mit Pfeil 37"/>
          <p:cNvCxnSpPr>
            <a:stCxn id="227" idx="1"/>
            <a:endCxn id="37" idx="5"/>
          </p:cNvCxnSpPr>
          <p:nvPr/>
        </p:nvCxnSpPr>
        <p:spPr bwMode="auto">
          <a:xfrm flipH="1" flipV="1">
            <a:off x="6482477" y="4281649"/>
            <a:ext cx="966381" cy="903182"/>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50" name="Rechteck 49"/>
          <p:cNvSpPr/>
          <p:nvPr/>
        </p:nvSpPr>
        <p:spPr>
          <a:xfrm>
            <a:off x="7448858" y="4559437"/>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Notbeleuchtung</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WMHA</a:t>
            </a:r>
            <a:endParaRPr lang="de-DE" sz="1200" kern="0" dirty="0">
              <a:solidFill>
                <a:srgbClr val="606060"/>
              </a:solidFill>
              <a:latin typeface="Arial Narrow"/>
              <a:ea typeface="ヒラギノ角ゴ Pro W3" pitchFamily="-108" charset="-128"/>
              <a:cs typeface="Arial Narrow"/>
            </a:endParaRPr>
          </a:p>
        </p:txBody>
      </p:sp>
      <p:sp>
        <p:nvSpPr>
          <p:cNvPr id="57" name="Ellipse 56"/>
          <p:cNvSpPr/>
          <p:nvPr/>
        </p:nvSpPr>
        <p:spPr bwMode="auto">
          <a:xfrm>
            <a:off x="2655536" y="4363131"/>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58" name="Gerade Verbindung mit Pfeil 57"/>
          <p:cNvCxnSpPr>
            <a:endCxn id="57" idx="3"/>
          </p:cNvCxnSpPr>
          <p:nvPr/>
        </p:nvCxnSpPr>
        <p:spPr bwMode="auto">
          <a:xfrm flipV="1">
            <a:off x="1892033" y="4567403"/>
            <a:ext cx="799998" cy="430344"/>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59" name="Rechteck 58"/>
          <p:cNvSpPr/>
          <p:nvPr/>
        </p:nvSpPr>
        <p:spPr>
          <a:xfrm>
            <a:off x="81338" y="3975485"/>
            <a:ext cx="2007740"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Neubau Entsorgungsplatz</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WEPA</a:t>
            </a:r>
            <a:endParaRPr lang="de-DE" sz="1200" kern="0" dirty="0">
              <a:solidFill>
                <a:srgbClr val="606060"/>
              </a:solidFill>
              <a:latin typeface="Arial Narrow"/>
              <a:ea typeface="ヒラギノ角ゴ Pro W3" pitchFamily="-108" charset="-128"/>
              <a:cs typeface="Arial Narrow"/>
            </a:endParaRPr>
          </a:p>
        </p:txBody>
      </p:sp>
      <p:sp>
        <p:nvSpPr>
          <p:cNvPr id="63" name="Ellipse 62"/>
          <p:cNvSpPr/>
          <p:nvPr/>
        </p:nvSpPr>
        <p:spPr bwMode="auto">
          <a:xfrm>
            <a:off x="2311970" y="3404924"/>
            <a:ext cx="249202" cy="239319"/>
          </a:xfrm>
          <a:prstGeom prst="ellipse">
            <a:avLst/>
          </a:prstGeom>
          <a:solidFill>
            <a:srgbClr val="00B0F0">
              <a:alpha val="15000"/>
            </a:srgbClr>
          </a:solidFill>
          <a:ln w="158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64" name="Gerade Verbindung mit Pfeil 63"/>
          <p:cNvCxnSpPr/>
          <p:nvPr/>
        </p:nvCxnSpPr>
        <p:spPr bwMode="auto">
          <a:xfrm>
            <a:off x="1265488" y="2705009"/>
            <a:ext cx="1090774" cy="59407"/>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65" name="Rechteck 64"/>
          <p:cNvSpPr/>
          <p:nvPr/>
        </p:nvSpPr>
        <p:spPr>
          <a:xfrm>
            <a:off x="70562" y="2530614"/>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Umbau HV/UVs</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WSLA</a:t>
            </a:r>
            <a:endParaRPr lang="de-DE" sz="1200" kern="0" dirty="0">
              <a:solidFill>
                <a:srgbClr val="606060"/>
              </a:solidFill>
              <a:latin typeface="Arial Narrow"/>
              <a:ea typeface="ヒラギノ角ゴ Pro W3" pitchFamily="-108" charset="-128"/>
              <a:cs typeface="Arial Narrow"/>
            </a:endParaRPr>
          </a:p>
        </p:txBody>
      </p:sp>
      <p:sp>
        <p:nvSpPr>
          <p:cNvPr id="66" name="Ellipse 65"/>
          <p:cNvSpPr/>
          <p:nvPr/>
        </p:nvSpPr>
        <p:spPr bwMode="auto">
          <a:xfrm>
            <a:off x="3470522" y="3023057"/>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67" name="Gerade Verbindung mit Pfeil 66"/>
          <p:cNvCxnSpPr>
            <a:endCxn id="66" idx="7"/>
          </p:cNvCxnSpPr>
          <p:nvPr/>
        </p:nvCxnSpPr>
        <p:spPr bwMode="auto">
          <a:xfrm flipH="1">
            <a:off x="3683229" y="1635027"/>
            <a:ext cx="1704122" cy="1423077"/>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69" name="Ellipse 68"/>
          <p:cNvSpPr/>
          <p:nvPr/>
        </p:nvSpPr>
        <p:spPr bwMode="auto">
          <a:xfrm>
            <a:off x="6996074" y="3631339"/>
            <a:ext cx="249202" cy="239319"/>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r>
              <a:rPr lang="de-CH" sz="2400" dirty="0">
                <a:latin typeface="Times" charset="0"/>
              </a:rPr>
              <a:t>v</a:t>
            </a:r>
          </a:p>
        </p:txBody>
      </p:sp>
      <p:sp>
        <p:nvSpPr>
          <p:cNvPr id="70" name="Rechteck 69"/>
          <p:cNvSpPr/>
          <p:nvPr/>
        </p:nvSpPr>
        <p:spPr>
          <a:xfrm>
            <a:off x="7442497" y="3730943"/>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Ersatz USV</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WHGA RZ</a:t>
            </a:r>
            <a:endParaRPr lang="de-DE" sz="1200" kern="0" dirty="0">
              <a:solidFill>
                <a:srgbClr val="606060"/>
              </a:solidFill>
              <a:latin typeface="Arial Narrow"/>
              <a:ea typeface="ヒラギノ角ゴ Pro W3" pitchFamily="-108" charset="-128"/>
              <a:cs typeface="Arial Narrow"/>
            </a:endParaRPr>
          </a:p>
        </p:txBody>
      </p:sp>
      <p:cxnSp>
        <p:nvCxnSpPr>
          <p:cNvPr id="71" name="Gerade Verbindung mit Pfeil 70"/>
          <p:cNvCxnSpPr>
            <a:stCxn id="70" idx="1"/>
            <a:endCxn id="69" idx="6"/>
          </p:cNvCxnSpPr>
          <p:nvPr/>
        </p:nvCxnSpPr>
        <p:spPr bwMode="auto">
          <a:xfrm flipH="1" flipV="1">
            <a:off x="7245276" y="3750999"/>
            <a:ext cx="197221" cy="226166"/>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72" name="Ellipse 71"/>
          <p:cNvSpPr/>
          <p:nvPr/>
        </p:nvSpPr>
        <p:spPr bwMode="auto">
          <a:xfrm>
            <a:off x="808283" y="6418989"/>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73" name="Ellipse 72"/>
          <p:cNvSpPr/>
          <p:nvPr/>
        </p:nvSpPr>
        <p:spPr bwMode="auto">
          <a:xfrm>
            <a:off x="2924503" y="4358099"/>
            <a:ext cx="912933" cy="220341"/>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74" name="Gerade Verbindung mit Pfeil 73"/>
          <p:cNvCxnSpPr/>
          <p:nvPr/>
        </p:nvCxnSpPr>
        <p:spPr bwMode="auto">
          <a:xfrm flipV="1">
            <a:off x="1621047" y="4601409"/>
            <a:ext cx="1671975" cy="829643"/>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75" name="Rechteck 74"/>
          <p:cNvSpPr/>
          <p:nvPr/>
        </p:nvSpPr>
        <p:spPr>
          <a:xfrm>
            <a:off x="65645" y="5244549"/>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PV-Anlage 300 kWp</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WLHA</a:t>
            </a:r>
            <a:endParaRPr lang="de-DE" sz="1200" kern="0" dirty="0">
              <a:solidFill>
                <a:srgbClr val="606060"/>
              </a:solidFill>
              <a:latin typeface="Arial Narrow"/>
              <a:ea typeface="ヒラギノ角ゴ Pro W3" pitchFamily="-108" charset="-128"/>
              <a:cs typeface="Arial Narrow"/>
            </a:endParaRPr>
          </a:p>
        </p:txBody>
      </p:sp>
      <p:sp>
        <p:nvSpPr>
          <p:cNvPr id="76" name="Ellipse 75"/>
          <p:cNvSpPr/>
          <p:nvPr/>
        </p:nvSpPr>
        <p:spPr bwMode="auto">
          <a:xfrm>
            <a:off x="3619903" y="2362913"/>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77" name="Rechteck 76"/>
          <p:cNvSpPr/>
          <p:nvPr/>
        </p:nvSpPr>
        <p:spPr>
          <a:xfrm>
            <a:off x="3145352" y="1193315"/>
            <a:ext cx="1845689"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Umbau Elektroniklabor</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WBGB</a:t>
            </a:r>
            <a:endParaRPr lang="de-DE" sz="1200" kern="0" dirty="0">
              <a:solidFill>
                <a:srgbClr val="606060"/>
              </a:solidFill>
              <a:latin typeface="Arial Narrow"/>
              <a:ea typeface="ヒラギノ角ゴ Pro W3" pitchFamily="-108" charset="-128"/>
              <a:cs typeface="Arial Narrow"/>
            </a:endParaRPr>
          </a:p>
        </p:txBody>
      </p:sp>
      <p:cxnSp>
        <p:nvCxnSpPr>
          <p:cNvPr id="78" name="Gerade Verbindung mit Pfeil 77"/>
          <p:cNvCxnSpPr>
            <a:endCxn id="76" idx="1"/>
          </p:cNvCxnSpPr>
          <p:nvPr/>
        </p:nvCxnSpPr>
        <p:spPr bwMode="auto">
          <a:xfrm>
            <a:off x="3619903" y="1635027"/>
            <a:ext cx="36495" cy="762933"/>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79" name="Ellipse 78"/>
          <p:cNvSpPr/>
          <p:nvPr/>
        </p:nvSpPr>
        <p:spPr bwMode="auto">
          <a:xfrm>
            <a:off x="2734071" y="3988832"/>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80" name="Rechteck 79"/>
          <p:cNvSpPr/>
          <p:nvPr/>
        </p:nvSpPr>
        <p:spPr>
          <a:xfrm>
            <a:off x="82181" y="4824494"/>
            <a:ext cx="189610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Einbau Magnetteststand</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WLHA</a:t>
            </a:r>
            <a:endParaRPr lang="de-DE" sz="1200" kern="0" dirty="0">
              <a:solidFill>
                <a:srgbClr val="606060"/>
              </a:solidFill>
              <a:latin typeface="Arial Narrow"/>
              <a:ea typeface="ヒラギノ角ゴ Pro W3" pitchFamily="-108" charset="-128"/>
              <a:cs typeface="Arial Narrow"/>
            </a:endParaRPr>
          </a:p>
        </p:txBody>
      </p:sp>
      <p:cxnSp>
        <p:nvCxnSpPr>
          <p:cNvPr id="81" name="Gerade Verbindung mit Pfeil 80"/>
          <p:cNvCxnSpPr>
            <a:endCxn id="79" idx="2"/>
          </p:cNvCxnSpPr>
          <p:nvPr/>
        </p:nvCxnSpPr>
        <p:spPr bwMode="auto">
          <a:xfrm flipV="1">
            <a:off x="1802817" y="4108492"/>
            <a:ext cx="931254" cy="134523"/>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82" name="Rechteck 81"/>
          <p:cNvSpPr/>
          <p:nvPr/>
        </p:nvSpPr>
        <p:spPr>
          <a:xfrm>
            <a:off x="69460" y="4370308"/>
            <a:ext cx="2007740"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PV Anlage in Planung</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WEPA</a:t>
            </a:r>
            <a:endParaRPr lang="de-DE" sz="1200" kern="0" dirty="0">
              <a:solidFill>
                <a:srgbClr val="606060"/>
              </a:solidFill>
              <a:latin typeface="Arial Narrow"/>
              <a:ea typeface="ヒラギノ角ゴ Pro W3" pitchFamily="-108" charset="-128"/>
              <a:cs typeface="Arial Narrow"/>
            </a:endParaRPr>
          </a:p>
        </p:txBody>
      </p:sp>
      <p:cxnSp>
        <p:nvCxnSpPr>
          <p:cNvPr id="83" name="Gerade Verbindung mit Pfeil 82"/>
          <p:cNvCxnSpPr>
            <a:endCxn id="87" idx="3"/>
          </p:cNvCxnSpPr>
          <p:nvPr/>
        </p:nvCxnSpPr>
        <p:spPr bwMode="auto">
          <a:xfrm flipV="1">
            <a:off x="1692906" y="4236729"/>
            <a:ext cx="1368828" cy="379769"/>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87" name="Ellipse 86"/>
          <p:cNvSpPr/>
          <p:nvPr/>
        </p:nvSpPr>
        <p:spPr bwMode="auto">
          <a:xfrm>
            <a:off x="3025239" y="4032457"/>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94" name="Ellipse 93"/>
          <p:cNvSpPr/>
          <p:nvPr/>
        </p:nvSpPr>
        <p:spPr bwMode="auto">
          <a:xfrm rot="706972">
            <a:off x="3696760" y="3986298"/>
            <a:ext cx="622605" cy="287709"/>
          </a:xfrm>
          <a:prstGeom prst="ellipse">
            <a:avLst/>
          </a:prstGeom>
          <a:solidFill>
            <a:srgbClr val="00B0F0">
              <a:alpha val="15000"/>
            </a:srgbClr>
          </a:solidFill>
          <a:ln w="158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95" name="Rechteck 94"/>
          <p:cNvSpPr/>
          <p:nvPr/>
        </p:nvSpPr>
        <p:spPr>
          <a:xfrm>
            <a:off x="3451122" y="5856595"/>
            <a:ext cx="2519507"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Neue Unterverteilung</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WNHA</a:t>
            </a:r>
            <a:endParaRPr lang="de-DE" sz="1200" kern="0" dirty="0">
              <a:solidFill>
                <a:srgbClr val="606060"/>
              </a:solidFill>
              <a:latin typeface="Arial Narrow"/>
              <a:ea typeface="ヒラギノ角ゴ Pro W3" pitchFamily="-108" charset="-128"/>
              <a:cs typeface="Arial Narrow"/>
            </a:endParaRPr>
          </a:p>
        </p:txBody>
      </p:sp>
      <p:cxnSp>
        <p:nvCxnSpPr>
          <p:cNvPr id="97" name="Gerade Verbindung mit Pfeil 96"/>
          <p:cNvCxnSpPr>
            <a:stCxn id="40" idx="0"/>
            <a:endCxn id="94" idx="4"/>
          </p:cNvCxnSpPr>
          <p:nvPr/>
        </p:nvCxnSpPr>
        <p:spPr bwMode="auto">
          <a:xfrm flipV="1">
            <a:off x="2251169" y="4270976"/>
            <a:ext cx="1727518" cy="1585619"/>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03" name="Rechteck 102"/>
          <p:cNvSpPr/>
          <p:nvPr/>
        </p:nvSpPr>
        <p:spPr>
          <a:xfrm>
            <a:off x="5087930" y="5855003"/>
            <a:ext cx="2519507"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Büro/Labor/Lagereinbau</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WBGA</a:t>
            </a:r>
            <a:endParaRPr lang="de-DE" sz="1200" kern="0" dirty="0">
              <a:solidFill>
                <a:srgbClr val="606060"/>
              </a:solidFill>
              <a:latin typeface="Arial Narrow"/>
              <a:ea typeface="ヒラギノ角ゴ Pro W3" pitchFamily="-108" charset="-128"/>
              <a:cs typeface="Arial Narrow"/>
            </a:endParaRPr>
          </a:p>
        </p:txBody>
      </p:sp>
      <p:sp>
        <p:nvSpPr>
          <p:cNvPr id="105" name="Ellipse 104"/>
          <p:cNvSpPr/>
          <p:nvPr/>
        </p:nvSpPr>
        <p:spPr bwMode="auto">
          <a:xfrm>
            <a:off x="6210898" y="4411400"/>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106" name="Gerade Verbindung mit Pfeil 105"/>
          <p:cNvCxnSpPr/>
          <p:nvPr/>
        </p:nvCxnSpPr>
        <p:spPr bwMode="auto">
          <a:xfrm flipH="1" flipV="1">
            <a:off x="6464904" y="4559438"/>
            <a:ext cx="962810" cy="843167"/>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10" name="Rechteck 109"/>
          <p:cNvSpPr/>
          <p:nvPr/>
        </p:nvSpPr>
        <p:spPr>
          <a:xfrm>
            <a:off x="7454841" y="5332830"/>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BMA Ersatz</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WTSA</a:t>
            </a:r>
            <a:endParaRPr lang="de-DE" sz="1200" kern="0" dirty="0">
              <a:solidFill>
                <a:srgbClr val="606060"/>
              </a:solidFill>
              <a:latin typeface="Arial Narrow"/>
              <a:ea typeface="ヒラギノ角ゴ Pro W3" pitchFamily="-108" charset="-128"/>
              <a:cs typeface="Arial Narrow"/>
            </a:endParaRPr>
          </a:p>
        </p:txBody>
      </p:sp>
      <p:sp>
        <p:nvSpPr>
          <p:cNvPr id="115" name="Ellipse 114"/>
          <p:cNvSpPr/>
          <p:nvPr/>
        </p:nvSpPr>
        <p:spPr bwMode="auto">
          <a:xfrm>
            <a:off x="6487909" y="3221665"/>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116" name="Gerade Verbindung mit Pfeil 115"/>
          <p:cNvCxnSpPr>
            <a:stCxn id="117" idx="1"/>
            <a:endCxn id="115" idx="7"/>
          </p:cNvCxnSpPr>
          <p:nvPr/>
        </p:nvCxnSpPr>
        <p:spPr bwMode="auto">
          <a:xfrm flipH="1">
            <a:off x="6700616" y="2867624"/>
            <a:ext cx="748242" cy="389088"/>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17" name="Rechteck 116"/>
          <p:cNvSpPr/>
          <p:nvPr/>
        </p:nvSpPr>
        <p:spPr>
          <a:xfrm>
            <a:off x="7448858" y="2621402"/>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BMA Ersatz</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WLGA</a:t>
            </a:r>
            <a:endParaRPr lang="de-DE" sz="1200" kern="0" dirty="0">
              <a:solidFill>
                <a:srgbClr val="606060"/>
              </a:solidFill>
              <a:latin typeface="Arial Narrow"/>
              <a:ea typeface="ヒラギノ角ゴ Pro W3" pitchFamily="-108" charset="-128"/>
              <a:cs typeface="Arial Narrow"/>
            </a:endParaRPr>
          </a:p>
        </p:txBody>
      </p:sp>
      <p:sp>
        <p:nvSpPr>
          <p:cNvPr id="122" name="Rechteck 121"/>
          <p:cNvSpPr/>
          <p:nvPr/>
        </p:nvSpPr>
        <p:spPr>
          <a:xfrm>
            <a:off x="7447494" y="1839065"/>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Ersatz HV Spinnerei</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WSGA</a:t>
            </a:r>
            <a:endParaRPr lang="de-DE" sz="1200" kern="0" dirty="0">
              <a:solidFill>
                <a:srgbClr val="606060"/>
              </a:solidFill>
              <a:latin typeface="Arial Narrow"/>
              <a:ea typeface="ヒラギノ角ゴ Pro W3" pitchFamily="-108" charset="-128"/>
              <a:cs typeface="Arial Narrow"/>
            </a:endParaRPr>
          </a:p>
        </p:txBody>
      </p:sp>
      <p:sp>
        <p:nvSpPr>
          <p:cNvPr id="124" name="Rechteck 123"/>
          <p:cNvSpPr/>
          <p:nvPr/>
        </p:nvSpPr>
        <p:spPr>
          <a:xfrm>
            <a:off x="6957890" y="5867320"/>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Ersatz HV und UVs</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WEHA</a:t>
            </a:r>
            <a:endParaRPr lang="de-DE" sz="1200" kern="0" dirty="0">
              <a:solidFill>
                <a:srgbClr val="606060"/>
              </a:solidFill>
              <a:latin typeface="Arial Narrow"/>
              <a:ea typeface="ヒラギノ角ゴ Pro W3" pitchFamily="-108" charset="-128"/>
              <a:cs typeface="Arial Narrow"/>
            </a:endParaRPr>
          </a:p>
        </p:txBody>
      </p:sp>
      <p:cxnSp>
        <p:nvCxnSpPr>
          <p:cNvPr id="125" name="Gerade Verbindung mit Pfeil 124"/>
          <p:cNvCxnSpPr>
            <a:endCxn id="51" idx="5"/>
          </p:cNvCxnSpPr>
          <p:nvPr/>
        </p:nvCxnSpPr>
        <p:spPr bwMode="auto">
          <a:xfrm flipH="1" flipV="1">
            <a:off x="5424302" y="4097398"/>
            <a:ext cx="1868625" cy="1755239"/>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30" name="Ellipse 129"/>
          <p:cNvSpPr/>
          <p:nvPr/>
        </p:nvSpPr>
        <p:spPr bwMode="auto">
          <a:xfrm>
            <a:off x="6529249" y="2982242"/>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131" name="Gerade Verbindung mit Pfeil 130"/>
          <p:cNvCxnSpPr>
            <a:stCxn id="132" idx="1"/>
            <a:endCxn id="130" idx="7"/>
          </p:cNvCxnSpPr>
          <p:nvPr/>
        </p:nvCxnSpPr>
        <p:spPr bwMode="auto">
          <a:xfrm flipH="1">
            <a:off x="6741956" y="2477439"/>
            <a:ext cx="697979" cy="539850"/>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32" name="Rechteck 131"/>
          <p:cNvSpPr/>
          <p:nvPr/>
        </p:nvSpPr>
        <p:spPr>
          <a:xfrm>
            <a:off x="7439935" y="2231217"/>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Umbau Labore</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WLGA</a:t>
            </a:r>
            <a:endParaRPr lang="de-DE" sz="1200" kern="0" dirty="0">
              <a:solidFill>
                <a:srgbClr val="606060"/>
              </a:solidFill>
              <a:latin typeface="Arial Narrow"/>
              <a:ea typeface="ヒラギノ角ゴ Pro W3" pitchFamily="-108" charset="-128"/>
              <a:cs typeface="Arial Narrow"/>
            </a:endParaRPr>
          </a:p>
        </p:txBody>
      </p:sp>
      <p:sp>
        <p:nvSpPr>
          <p:cNvPr id="138" name="Ellipse 137"/>
          <p:cNvSpPr/>
          <p:nvPr/>
        </p:nvSpPr>
        <p:spPr bwMode="auto">
          <a:xfrm>
            <a:off x="3178513" y="3753018"/>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139" name="Gerade Verbindung mit Pfeil 138"/>
          <p:cNvCxnSpPr>
            <a:endCxn id="138" idx="2"/>
          </p:cNvCxnSpPr>
          <p:nvPr/>
        </p:nvCxnSpPr>
        <p:spPr bwMode="auto">
          <a:xfrm>
            <a:off x="1514044" y="3870658"/>
            <a:ext cx="1664469" cy="2020"/>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41" name="Rechteck 140"/>
          <p:cNvSpPr/>
          <p:nvPr/>
        </p:nvSpPr>
        <p:spPr>
          <a:xfrm>
            <a:off x="82181" y="3565557"/>
            <a:ext cx="2184728"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Fertigstellung Messgebäude</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WMGA</a:t>
            </a:r>
            <a:endParaRPr lang="de-DE" sz="1200" kern="0" dirty="0">
              <a:solidFill>
                <a:srgbClr val="606060"/>
              </a:solidFill>
              <a:latin typeface="Arial Narrow"/>
              <a:ea typeface="ヒラギノ角ゴ Pro W3" pitchFamily="-108" charset="-128"/>
              <a:cs typeface="Arial Narrow"/>
            </a:endParaRPr>
          </a:p>
        </p:txBody>
      </p:sp>
      <p:sp>
        <p:nvSpPr>
          <p:cNvPr id="150" name="Ellipse 149"/>
          <p:cNvSpPr/>
          <p:nvPr/>
        </p:nvSpPr>
        <p:spPr bwMode="auto">
          <a:xfrm>
            <a:off x="4976637" y="3218440"/>
            <a:ext cx="249202" cy="239319"/>
          </a:xfrm>
          <a:prstGeom prst="ellipse">
            <a:avLst/>
          </a:prstGeom>
          <a:solidFill>
            <a:srgbClr val="00B0F0">
              <a:alpha val="15000"/>
            </a:srgbClr>
          </a:solidFill>
          <a:ln w="158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151" name="Gerade Verbindung mit Pfeil 150"/>
          <p:cNvCxnSpPr>
            <a:stCxn id="152" idx="1"/>
            <a:endCxn id="180" idx="7"/>
          </p:cNvCxnSpPr>
          <p:nvPr/>
        </p:nvCxnSpPr>
        <p:spPr bwMode="auto">
          <a:xfrm flipH="1">
            <a:off x="5538714" y="1702623"/>
            <a:ext cx="1916127" cy="1355462"/>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52" name="Rechteck 151"/>
          <p:cNvSpPr/>
          <p:nvPr/>
        </p:nvSpPr>
        <p:spPr>
          <a:xfrm>
            <a:off x="7454841" y="1456401"/>
            <a:ext cx="2034209"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Chemielager</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WMSA</a:t>
            </a:r>
            <a:endParaRPr lang="de-DE" sz="1200" kern="0" dirty="0">
              <a:solidFill>
                <a:srgbClr val="606060"/>
              </a:solidFill>
              <a:latin typeface="Arial Narrow"/>
              <a:ea typeface="ヒラギノ角ゴ Pro W3" pitchFamily="-108" charset="-128"/>
              <a:cs typeface="Arial Narrow"/>
            </a:endParaRPr>
          </a:p>
        </p:txBody>
      </p:sp>
      <p:sp>
        <p:nvSpPr>
          <p:cNvPr id="180" name="Ellipse 179"/>
          <p:cNvSpPr/>
          <p:nvPr/>
        </p:nvSpPr>
        <p:spPr bwMode="auto">
          <a:xfrm>
            <a:off x="5326007" y="3023038"/>
            <a:ext cx="249202" cy="239319"/>
          </a:xfrm>
          <a:prstGeom prst="ellipse">
            <a:avLst/>
          </a:prstGeom>
          <a:solidFill>
            <a:srgbClr val="00B0F0">
              <a:alpha val="15000"/>
            </a:srgbClr>
          </a:solidFill>
          <a:ln w="158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181" name="Gerade Verbindung mit Pfeil 180"/>
          <p:cNvCxnSpPr>
            <a:endCxn id="150" idx="0"/>
          </p:cNvCxnSpPr>
          <p:nvPr/>
        </p:nvCxnSpPr>
        <p:spPr bwMode="auto">
          <a:xfrm flipH="1">
            <a:off x="5101238" y="1632683"/>
            <a:ext cx="1798583" cy="1585757"/>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182" name="Rechteck 181"/>
          <p:cNvSpPr/>
          <p:nvPr/>
        </p:nvSpPr>
        <p:spPr>
          <a:xfrm>
            <a:off x="6720506" y="1157004"/>
            <a:ext cx="2034209"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UCN N2EDM</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WNAB</a:t>
            </a:r>
            <a:endParaRPr lang="de-DE" sz="1200" kern="0" dirty="0">
              <a:solidFill>
                <a:srgbClr val="606060"/>
              </a:solidFill>
              <a:latin typeface="Arial Narrow"/>
              <a:ea typeface="ヒラギノ角ゴ Pro W3" pitchFamily="-108" charset="-128"/>
              <a:cs typeface="Arial Narrow"/>
            </a:endParaRPr>
          </a:p>
        </p:txBody>
      </p:sp>
      <p:sp>
        <p:nvSpPr>
          <p:cNvPr id="216" name="Rechteck 215"/>
          <p:cNvSpPr/>
          <p:nvPr/>
        </p:nvSpPr>
        <p:spPr>
          <a:xfrm>
            <a:off x="69228" y="2127687"/>
            <a:ext cx="1982106"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USV Ersatz </a:t>
            </a:r>
            <a:r>
              <a:rPr lang="de-DE" sz="1000" b="1" kern="0" dirty="0" smtClean="0">
                <a:solidFill>
                  <a:srgbClr val="606060"/>
                </a:solidFill>
                <a:latin typeface="Arial Narrow"/>
                <a:ea typeface="ヒラギノ角ゴ Pro W3" pitchFamily="-108" charset="-128"/>
                <a:cs typeface="Arial Narrow"/>
              </a:rPr>
              <a:t>Fertigstellung</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WSLA</a:t>
            </a:r>
            <a:endParaRPr lang="de-DE" sz="1200" kern="0" dirty="0">
              <a:solidFill>
                <a:srgbClr val="606060"/>
              </a:solidFill>
              <a:latin typeface="Arial Narrow"/>
              <a:ea typeface="ヒラギノ角ゴ Pro W3" pitchFamily="-108" charset="-128"/>
              <a:cs typeface="Arial Narrow"/>
            </a:endParaRPr>
          </a:p>
        </p:txBody>
      </p:sp>
      <p:cxnSp>
        <p:nvCxnSpPr>
          <p:cNvPr id="217" name="Gerade Verbindung mit Pfeil 216"/>
          <p:cNvCxnSpPr/>
          <p:nvPr/>
        </p:nvCxnSpPr>
        <p:spPr bwMode="auto">
          <a:xfrm>
            <a:off x="918828" y="2485823"/>
            <a:ext cx="1914321" cy="251947"/>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219" name="Ellipse 218"/>
          <p:cNvSpPr/>
          <p:nvPr/>
        </p:nvSpPr>
        <p:spPr bwMode="auto">
          <a:xfrm>
            <a:off x="2829713" y="2621402"/>
            <a:ext cx="274775" cy="259906"/>
          </a:xfrm>
          <a:prstGeom prst="ellipse">
            <a:avLst/>
          </a:prstGeom>
          <a:solidFill>
            <a:srgbClr val="FF0000">
              <a:alpha val="15000"/>
            </a:srgbClr>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25" name="Ellipse 224"/>
          <p:cNvSpPr/>
          <p:nvPr/>
        </p:nvSpPr>
        <p:spPr bwMode="auto">
          <a:xfrm>
            <a:off x="5331968" y="4248450"/>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227" name="Rechteck 226"/>
          <p:cNvSpPr/>
          <p:nvPr/>
        </p:nvSpPr>
        <p:spPr>
          <a:xfrm>
            <a:off x="7448858" y="4938609"/>
            <a:ext cx="1728192" cy="492443"/>
          </a:xfrm>
          <a:prstGeom prst="rect">
            <a:avLst/>
          </a:prstGeom>
        </p:spPr>
        <p:txBody>
          <a:bodyPr wrap="square">
            <a:spAutoFit/>
          </a:bodyPr>
          <a:lstStyle/>
          <a:p>
            <a:pPr eaLnBrk="1" hangingPunct="1">
              <a:spcBef>
                <a:spcPct val="0"/>
              </a:spcBef>
            </a:pPr>
            <a:r>
              <a:rPr lang="de-DE" sz="1400" b="1" kern="0" dirty="0" smtClean="0">
                <a:solidFill>
                  <a:srgbClr val="606060"/>
                </a:solidFill>
                <a:latin typeface="Arial Narrow"/>
                <a:ea typeface="ヒラギノ角ゴ Pro W3" pitchFamily="-108" charset="-128"/>
                <a:cs typeface="Arial Narrow"/>
              </a:rPr>
              <a:t>BMA Ersatz</a:t>
            </a:r>
          </a:p>
          <a:p>
            <a:pPr eaLnBrk="1" hangingPunct="1">
              <a:spcBef>
                <a:spcPct val="0"/>
              </a:spcBef>
            </a:pPr>
            <a:r>
              <a:rPr lang="de-DE" sz="1200" kern="0" dirty="0" smtClean="0">
                <a:solidFill>
                  <a:srgbClr val="606060"/>
                </a:solidFill>
                <a:latin typeface="Arial Narrow"/>
                <a:ea typeface="ヒラギノ角ゴ Pro W3" pitchFamily="-108" charset="-128"/>
                <a:cs typeface="Arial Narrow"/>
              </a:rPr>
              <a:t>WMHA</a:t>
            </a:r>
            <a:endParaRPr lang="de-DE" sz="1200" kern="0" dirty="0">
              <a:solidFill>
                <a:srgbClr val="606060"/>
              </a:solidFill>
              <a:latin typeface="Arial Narrow"/>
              <a:ea typeface="ヒラギノ角ゴ Pro W3" pitchFamily="-108" charset="-128"/>
              <a:cs typeface="Arial Narrow"/>
            </a:endParaRPr>
          </a:p>
        </p:txBody>
      </p:sp>
      <p:sp>
        <p:nvSpPr>
          <p:cNvPr id="235" name="Ellipse 234"/>
          <p:cNvSpPr/>
          <p:nvPr/>
        </p:nvSpPr>
        <p:spPr bwMode="auto">
          <a:xfrm>
            <a:off x="6311270" y="3827271"/>
            <a:ext cx="249202" cy="239319"/>
          </a:xfrm>
          <a:prstGeom prst="ellipse">
            <a:avLst/>
          </a:prstGeom>
          <a:solidFill>
            <a:schemeClr val="accent5">
              <a:lumMod val="60000"/>
              <a:lumOff val="40000"/>
              <a:alpha val="15000"/>
            </a:schemeClr>
          </a:solidFill>
          <a:ln w="15875" cap="flat" cmpd="sng" algn="ctr">
            <a:solidFill>
              <a:schemeClr val="accent5">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cxnSp>
        <p:nvCxnSpPr>
          <p:cNvPr id="237" name="Gerade Verbindung mit Pfeil 236"/>
          <p:cNvCxnSpPr>
            <a:stCxn id="50" idx="1"/>
          </p:cNvCxnSpPr>
          <p:nvPr/>
        </p:nvCxnSpPr>
        <p:spPr bwMode="auto">
          <a:xfrm flipH="1" flipV="1">
            <a:off x="6597937" y="3998456"/>
            <a:ext cx="850921" cy="807203"/>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Tree>
    <p:extLst>
      <p:ext uri="{BB962C8B-B14F-4D97-AF65-F5344CB8AC3E}">
        <p14:creationId xmlns:p14="http://schemas.microsoft.com/office/powerpoint/2010/main" val="2423873322"/>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Projekt USV-Hubs PSI West «55/5»</a:t>
            </a: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8</a:t>
            </a:fld>
            <a:endParaRPr lang="de-DE" dirty="0"/>
          </a:p>
        </p:txBody>
      </p:sp>
      <p:pic>
        <p:nvPicPr>
          <p:cNvPr id="2050" name="Picture 2"/>
          <p:cNvPicPr>
            <a:picLocks noGrp="1" noChangeAspect="1" noChangeArrowheads="1"/>
          </p:cNvPicPr>
          <p:nvPr>
            <p:ph sz="quarter" idx="13"/>
          </p:nvPr>
        </p:nvPicPr>
        <p:blipFill>
          <a:blip r:embed="rId3" cstate="screen">
            <a:extLst>
              <a:ext uri="{28A0092B-C50C-407E-A947-70E740481C1C}">
                <a14:useLocalDpi xmlns:a14="http://schemas.microsoft.com/office/drawing/2010/main" val="0"/>
              </a:ext>
            </a:extLst>
          </a:blip>
          <a:srcRect/>
          <a:stretch>
            <a:fillRect/>
          </a:stretch>
        </p:blipFill>
        <p:spPr bwMode="auto">
          <a:xfrm>
            <a:off x="1180895" y="1412777"/>
            <a:ext cx="3607129" cy="2276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feld 8"/>
          <p:cNvSpPr txBox="1"/>
          <p:nvPr/>
        </p:nvSpPr>
        <p:spPr>
          <a:xfrm>
            <a:off x="1053834" y="4052462"/>
            <a:ext cx="3424857" cy="2065536"/>
          </a:xfrm>
          <a:prstGeom prst="rect">
            <a:avLst/>
          </a:prstGeom>
          <a:noFill/>
          <a:ln>
            <a:noFill/>
          </a:ln>
        </p:spPr>
        <p:txBody>
          <a:bodyPr wrap="square" lIns="0" tIns="0" rIns="0" bIns="0" rtlCol="0">
            <a:noAutofit/>
          </a:bodyPr>
          <a:lstStyle/>
          <a:p>
            <a:pPr eaLnBrk="1" hangingPunct="1">
              <a:lnSpc>
                <a:spcPct val="110000"/>
              </a:lnSpc>
              <a:spcBef>
                <a:spcPct val="0"/>
              </a:spcBef>
              <a:buClr>
                <a:srgbClr val="000000"/>
              </a:buClr>
            </a:pPr>
            <a:r>
              <a:rPr lang="de-CH" u="sng" dirty="0" smtClean="0">
                <a:solidFill>
                  <a:srgbClr val="000000"/>
                </a:solidFill>
                <a:latin typeface="Calibri"/>
              </a:rPr>
              <a:t>5 USV Hubs PSI West</a:t>
            </a:r>
          </a:p>
          <a:p>
            <a:pPr marL="285750" indent="-285750" eaLnBrk="1" hangingPunct="1">
              <a:lnSpc>
                <a:spcPct val="110000"/>
              </a:lnSpc>
              <a:spcBef>
                <a:spcPct val="0"/>
              </a:spcBef>
              <a:buClr>
                <a:srgbClr val="000000"/>
              </a:buClr>
              <a:buFont typeface="Wingdings" panose="05000000000000000000" pitchFamily="2" charset="2"/>
              <a:buChar char="ü"/>
            </a:pPr>
            <a:r>
              <a:rPr lang="de-CH" dirty="0" smtClean="0">
                <a:solidFill>
                  <a:srgbClr val="000000"/>
                </a:solidFill>
                <a:latin typeface="Calibri"/>
              </a:rPr>
              <a:t>HIPA </a:t>
            </a:r>
          </a:p>
          <a:p>
            <a:pPr marL="285750" indent="-285750" eaLnBrk="1" hangingPunct="1">
              <a:lnSpc>
                <a:spcPct val="110000"/>
              </a:lnSpc>
              <a:spcBef>
                <a:spcPct val="0"/>
              </a:spcBef>
              <a:buClr>
                <a:srgbClr val="000000"/>
              </a:buClr>
              <a:buFont typeface="Wingdings" panose="05000000000000000000" pitchFamily="2" charset="2"/>
              <a:buChar char="ü"/>
            </a:pPr>
            <a:r>
              <a:rPr lang="de-CH" dirty="0" smtClean="0">
                <a:solidFill>
                  <a:srgbClr val="00B050"/>
                </a:solidFill>
                <a:latin typeface="Calibri"/>
              </a:rPr>
              <a:t>SLS seit Schaltersystemtest 2020 erfolgreich in Betrieb</a:t>
            </a:r>
          </a:p>
          <a:p>
            <a:pPr marL="285750" indent="-285750" eaLnBrk="1" hangingPunct="1">
              <a:lnSpc>
                <a:spcPct val="110000"/>
              </a:lnSpc>
              <a:spcBef>
                <a:spcPct val="0"/>
              </a:spcBef>
              <a:buClr>
                <a:srgbClr val="000000"/>
              </a:buClr>
              <a:buFont typeface="Wingdings" panose="05000000000000000000" pitchFamily="2" charset="2"/>
              <a:buChar char="ü"/>
            </a:pPr>
            <a:r>
              <a:rPr lang="de-CH" dirty="0" err="1" smtClean="0">
                <a:solidFill>
                  <a:srgbClr val="000000"/>
                </a:solidFill>
                <a:latin typeface="Calibri"/>
              </a:rPr>
              <a:t>Proscan</a:t>
            </a:r>
            <a:endParaRPr lang="de-CH" dirty="0" smtClean="0">
              <a:solidFill>
                <a:srgbClr val="000000"/>
              </a:solidFill>
              <a:latin typeface="Calibri"/>
            </a:endParaRPr>
          </a:p>
          <a:p>
            <a:pPr marL="285750" indent="-285750" eaLnBrk="1" hangingPunct="1">
              <a:lnSpc>
                <a:spcPct val="110000"/>
              </a:lnSpc>
              <a:spcBef>
                <a:spcPct val="0"/>
              </a:spcBef>
              <a:buClr>
                <a:srgbClr val="000000"/>
              </a:buClr>
              <a:buFont typeface="Wingdings" panose="05000000000000000000" pitchFamily="2" charset="2"/>
              <a:buChar char="ü"/>
            </a:pPr>
            <a:r>
              <a:rPr lang="de-CH" dirty="0" smtClean="0">
                <a:solidFill>
                  <a:srgbClr val="000000"/>
                </a:solidFill>
                <a:latin typeface="Calibri"/>
              </a:rPr>
              <a:t>WSLB Kontrollraum alle GFA Anlagen</a:t>
            </a:r>
          </a:p>
          <a:p>
            <a:pPr marL="285750" indent="-285750" eaLnBrk="1" hangingPunct="1">
              <a:lnSpc>
                <a:spcPct val="110000"/>
              </a:lnSpc>
              <a:spcBef>
                <a:spcPct val="0"/>
              </a:spcBef>
              <a:buClr>
                <a:srgbClr val="000000"/>
              </a:buClr>
              <a:buFont typeface="Wingdings" panose="05000000000000000000" pitchFamily="2" charset="2"/>
              <a:buChar char="ü"/>
            </a:pPr>
            <a:r>
              <a:rPr lang="de-CH" dirty="0" smtClean="0">
                <a:solidFill>
                  <a:srgbClr val="000000"/>
                </a:solidFill>
                <a:latin typeface="Calibri"/>
              </a:rPr>
              <a:t>WLHA</a:t>
            </a:r>
          </a:p>
        </p:txBody>
      </p:sp>
      <p:sp>
        <p:nvSpPr>
          <p:cNvPr id="4" name="Textfeld 3"/>
          <p:cNvSpPr txBox="1"/>
          <p:nvPr/>
        </p:nvSpPr>
        <p:spPr>
          <a:xfrm>
            <a:off x="4932040" y="4005065"/>
            <a:ext cx="3850014" cy="223224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u="sng" dirty="0" err="1" smtClean="0">
                <a:solidFill>
                  <a:srgbClr val="000000"/>
                </a:solidFill>
                <a:latin typeface="Calibri"/>
              </a:rPr>
              <a:t>Ready</a:t>
            </a:r>
            <a:r>
              <a:rPr lang="de-CH" u="sng" dirty="0" smtClean="0">
                <a:solidFill>
                  <a:srgbClr val="000000"/>
                </a:solidFill>
                <a:latin typeface="Calibri"/>
              </a:rPr>
              <a:t> </a:t>
            </a:r>
            <a:r>
              <a:rPr lang="de-CH" u="sng" dirty="0" err="1" smtClean="0">
                <a:solidFill>
                  <a:srgbClr val="000000"/>
                </a:solidFill>
                <a:latin typeface="Calibri"/>
              </a:rPr>
              <a:t>for</a:t>
            </a:r>
            <a:r>
              <a:rPr lang="de-CH" u="sng" dirty="0" smtClean="0">
                <a:solidFill>
                  <a:srgbClr val="000000"/>
                </a:solidFill>
                <a:latin typeface="Calibri"/>
              </a:rPr>
              <a:t> SLS2.0</a:t>
            </a:r>
          </a:p>
          <a:p>
            <a:pPr marL="285750" indent="-285750" eaLnBrk="1" hangingPunct="1">
              <a:lnSpc>
                <a:spcPct val="110000"/>
              </a:lnSpc>
              <a:spcBef>
                <a:spcPct val="0"/>
              </a:spcBef>
              <a:buClr>
                <a:srgbClr val="000000"/>
              </a:buClr>
              <a:buFontTx/>
              <a:buChar char="-"/>
            </a:pPr>
            <a:r>
              <a:rPr lang="de-CH" dirty="0" smtClean="0">
                <a:solidFill>
                  <a:srgbClr val="000000"/>
                </a:solidFill>
                <a:latin typeface="Calibri"/>
              </a:rPr>
              <a:t>Letzte User müssen noch umgehängt werden auf neue Anlage.</a:t>
            </a:r>
          </a:p>
          <a:p>
            <a:pPr marL="285750" indent="-285750" eaLnBrk="1" hangingPunct="1">
              <a:lnSpc>
                <a:spcPct val="110000"/>
              </a:lnSpc>
              <a:spcBef>
                <a:spcPct val="0"/>
              </a:spcBef>
              <a:buClr>
                <a:srgbClr val="000000"/>
              </a:buClr>
              <a:buFontTx/>
              <a:buChar char="-"/>
            </a:pPr>
            <a:r>
              <a:rPr lang="de-CH" dirty="0" smtClean="0">
                <a:solidFill>
                  <a:srgbClr val="000000"/>
                </a:solidFill>
                <a:latin typeface="Calibri"/>
              </a:rPr>
              <a:t>Demontage alte Anlagen</a:t>
            </a:r>
          </a:p>
          <a:p>
            <a:pPr marL="285750" indent="-285750" eaLnBrk="1" hangingPunct="1">
              <a:lnSpc>
                <a:spcPct val="110000"/>
              </a:lnSpc>
              <a:spcBef>
                <a:spcPct val="0"/>
              </a:spcBef>
              <a:buClr>
                <a:srgbClr val="000000"/>
              </a:buClr>
              <a:buFontTx/>
              <a:buChar char="-"/>
            </a:pPr>
            <a:r>
              <a:rPr lang="de-CH" dirty="0" smtClean="0">
                <a:solidFill>
                  <a:srgbClr val="000000"/>
                </a:solidFill>
                <a:latin typeface="Calibri"/>
              </a:rPr>
              <a:t>Versorgung 2.0 vorinstalliert</a:t>
            </a:r>
          </a:p>
          <a:p>
            <a:pPr marL="285750" indent="-285750" eaLnBrk="1" hangingPunct="1">
              <a:lnSpc>
                <a:spcPct val="110000"/>
              </a:lnSpc>
              <a:spcBef>
                <a:spcPct val="0"/>
              </a:spcBef>
              <a:buClr>
                <a:srgbClr val="000000"/>
              </a:buClr>
              <a:buFontTx/>
              <a:buChar char="-"/>
            </a:pPr>
            <a:r>
              <a:rPr lang="de-CH" dirty="0" smtClean="0">
                <a:solidFill>
                  <a:srgbClr val="000000"/>
                </a:solidFill>
                <a:latin typeface="Calibri"/>
              </a:rPr>
              <a:t>Verfügbar aktuell 200kVA / 30Min</a:t>
            </a:r>
          </a:p>
          <a:p>
            <a:pPr marL="285750" indent="-285750" eaLnBrk="1" hangingPunct="1">
              <a:lnSpc>
                <a:spcPct val="110000"/>
              </a:lnSpc>
              <a:spcBef>
                <a:spcPct val="0"/>
              </a:spcBef>
              <a:buClr>
                <a:srgbClr val="000000"/>
              </a:buClr>
              <a:buFontTx/>
              <a:buChar char="-"/>
            </a:pPr>
            <a:r>
              <a:rPr lang="de-CH" dirty="0" smtClean="0">
                <a:solidFill>
                  <a:srgbClr val="000000"/>
                </a:solidFill>
                <a:latin typeface="Calibri"/>
              </a:rPr>
              <a:t>Erweiterbarkeit 100%</a:t>
            </a:r>
          </a:p>
          <a:p>
            <a:pPr marL="285750" indent="-285750" eaLnBrk="1" hangingPunct="1">
              <a:lnSpc>
                <a:spcPct val="110000"/>
              </a:lnSpc>
              <a:spcBef>
                <a:spcPct val="0"/>
              </a:spcBef>
              <a:buClr>
                <a:srgbClr val="000000"/>
              </a:buClr>
              <a:buFontTx/>
              <a:buChar char="-"/>
            </a:pPr>
            <a:endParaRPr lang="de-CH" sz="1800" dirty="0">
              <a:solidFill>
                <a:srgbClr val="000000"/>
              </a:solidFill>
              <a:latin typeface="Calibri"/>
            </a:endParaRPr>
          </a:p>
          <a:p>
            <a:pPr eaLnBrk="1" hangingPunct="1">
              <a:lnSpc>
                <a:spcPct val="110000"/>
              </a:lnSpc>
              <a:spcBef>
                <a:spcPct val="0"/>
              </a:spcBef>
              <a:buClr>
                <a:srgbClr val="000000"/>
              </a:buClr>
            </a:pPr>
            <a:endParaRPr lang="de-CH" sz="1800" dirty="0" smtClean="0">
              <a:solidFill>
                <a:srgbClr val="000000"/>
              </a:solidFill>
              <a:latin typeface="Calibri"/>
            </a:endParaRPr>
          </a:p>
        </p:txBody>
      </p:sp>
      <p:pic>
        <p:nvPicPr>
          <p:cNvPr id="11" name="Grafik 10"/>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7884368" y="4653136"/>
            <a:ext cx="792088" cy="776411"/>
          </a:xfrm>
          <a:prstGeom prst="rect">
            <a:avLst/>
          </a:prstGeom>
        </p:spPr>
      </p:pic>
      <p:pic>
        <p:nvPicPr>
          <p:cNvPr id="1026" name="EE6E569E-F7D1-4679-ACE1-1B6348D26024" descr="EE6E569E-F7D1-4679-ACE1-1B6348D26024"/>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4847094" y="926972"/>
            <a:ext cx="3934960" cy="2951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9251066"/>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Projekt Ausbau USV + Kühlung RZ WHGA</a:t>
            </a: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9</a:t>
            </a:fld>
            <a:endParaRPr lang="de-DE" dirty="0"/>
          </a:p>
        </p:txBody>
      </p:sp>
      <p:sp>
        <p:nvSpPr>
          <p:cNvPr id="11" name="Inhaltsplatzhalter 10"/>
          <p:cNvSpPr>
            <a:spLocks noGrp="1"/>
          </p:cNvSpPr>
          <p:nvPr>
            <p:ph sz="quarter" idx="13"/>
          </p:nvPr>
        </p:nvSpPr>
        <p:spPr>
          <a:xfrm>
            <a:off x="819135" y="929184"/>
            <a:ext cx="8064387" cy="2607450"/>
          </a:xfrm>
        </p:spPr>
        <p:txBody>
          <a:bodyPr/>
          <a:lstStyle/>
          <a:p>
            <a:pPr marL="0" indent="0">
              <a:buNone/>
            </a:pPr>
            <a:r>
              <a:rPr lang="de-CH" dirty="0" smtClean="0"/>
              <a:t>Ziele:</a:t>
            </a:r>
          </a:p>
          <a:p>
            <a:pPr lvl="1"/>
            <a:r>
              <a:rPr lang="de-CH" sz="1400" dirty="0" smtClean="0"/>
              <a:t>Anpassung </a:t>
            </a:r>
            <a:r>
              <a:rPr lang="de-CH" sz="1400" dirty="0"/>
              <a:t>der Infrastruktur gem. Data Center </a:t>
            </a:r>
            <a:r>
              <a:rPr lang="de-CH" sz="1400" dirty="0" err="1"/>
              <a:t>Strategy</a:t>
            </a:r>
            <a:r>
              <a:rPr lang="de-CH" sz="1400" dirty="0"/>
              <a:t> 2020 – 2029</a:t>
            </a:r>
          </a:p>
          <a:p>
            <a:pPr lvl="1"/>
            <a:r>
              <a:rPr lang="de-CH" sz="1400" dirty="0" smtClean="0"/>
              <a:t>Umbauten ohne bzw. mögl</a:t>
            </a:r>
            <a:r>
              <a:rPr lang="de-CH" sz="1400" dirty="0"/>
              <a:t>.</a:t>
            </a:r>
            <a:r>
              <a:rPr lang="de-CH" sz="1400" dirty="0" smtClean="0"/>
              <a:t> kurze Unterbrüche (Systemtesttag!)</a:t>
            </a:r>
          </a:p>
          <a:p>
            <a:pPr lvl="1"/>
            <a:r>
              <a:rPr lang="de-CH" sz="1400" dirty="0" smtClean="0"/>
              <a:t>Sicherstellung hohe Verfügbarkeit, hohe Effizienz, Abdeckung Leistungsbedarf</a:t>
            </a:r>
          </a:p>
          <a:p>
            <a:pPr marL="0" indent="0">
              <a:buNone/>
            </a:pPr>
            <a:r>
              <a:rPr lang="de-CH" dirty="0" smtClean="0"/>
              <a:t>Herausforderungen</a:t>
            </a:r>
            <a:endParaRPr lang="de-CH" dirty="0"/>
          </a:p>
          <a:p>
            <a:pPr lvl="1"/>
            <a:r>
              <a:rPr lang="de-CH" sz="1400" dirty="0" smtClean="0"/>
              <a:t>Berücksichtigung versch. Standortoptionen </a:t>
            </a:r>
          </a:p>
          <a:p>
            <a:pPr lvl="1"/>
            <a:r>
              <a:rPr lang="de-CH" sz="1400" dirty="0" smtClean="0"/>
              <a:t>Unsicherheit </a:t>
            </a:r>
            <a:r>
              <a:rPr lang="de-CH" sz="1400" dirty="0"/>
              <a:t>in </a:t>
            </a:r>
            <a:r>
              <a:rPr lang="de-CH" sz="1400" dirty="0" smtClean="0"/>
              <a:t>der </a:t>
            </a:r>
            <a:r>
              <a:rPr lang="de-CH" sz="1400" dirty="0" err="1" smtClean="0"/>
              <a:t>progn</a:t>
            </a:r>
            <a:r>
              <a:rPr lang="de-CH" sz="1400" dirty="0" smtClean="0"/>
              <a:t>. IT-Leistung </a:t>
            </a:r>
          </a:p>
          <a:p>
            <a:pPr lvl="1"/>
            <a:r>
              <a:rPr lang="de-CH" sz="1400" dirty="0" smtClean="0"/>
              <a:t>Unterbruchloser Austausch der USV</a:t>
            </a:r>
          </a:p>
          <a:p>
            <a:pPr lvl="1"/>
            <a:r>
              <a:rPr lang="de-CH" sz="1400" dirty="0" smtClean="0"/>
              <a:t>Umbau des RZ während Vollbetrieb</a:t>
            </a:r>
          </a:p>
        </p:txBody>
      </p:sp>
      <p:pic>
        <p:nvPicPr>
          <p:cNvPr id="12" name="Grafik 11"/>
          <p:cNvPicPr>
            <a:picLocks noChangeAspect="1"/>
          </p:cNvPicPr>
          <p:nvPr/>
        </p:nvPicPr>
        <p:blipFill rotWithShape="1">
          <a:blip r:embed="rId3" cstate="screen">
            <a:extLst>
              <a:ext uri="{28A0092B-C50C-407E-A947-70E740481C1C}">
                <a14:useLocalDpi xmlns:a14="http://schemas.microsoft.com/office/drawing/2010/main" val="0"/>
              </a:ext>
            </a:extLst>
          </a:blip>
          <a:srcRect l="13672" r="7730" b="49755"/>
          <a:stretch/>
        </p:blipFill>
        <p:spPr>
          <a:xfrm>
            <a:off x="6225075" y="5363641"/>
            <a:ext cx="2483768" cy="1190840"/>
          </a:xfrm>
          <a:prstGeom prst="rect">
            <a:avLst/>
          </a:prstGeom>
        </p:spPr>
      </p:pic>
      <p:pic>
        <p:nvPicPr>
          <p:cNvPr id="13" name="Grafik 12"/>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665915" y="5363641"/>
            <a:ext cx="1583667" cy="1187750"/>
          </a:xfrm>
          <a:prstGeom prst="rect">
            <a:avLst/>
          </a:prstGeom>
        </p:spPr>
      </p:pic>
      <p:sp>
        <p:nvSpPr>
          <p:cNvPr id="7" name="Inhaltsplatzhalter 10"/>
          <p:cNvSpPr txBox="1">
            <a:spLocks/>
          </p:cNvSpPr>
          <p:nvPr/>
        </p:nvSpPr>
        <p:spPr>
          <a:xfrm>
            <a:off x="614160" y="3386067"/>
            <a:ext cx="3309768" cy="1998229"/>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180975" indent="0">
              <a:buNone/>
            </a:pPr>
            <a:r>
              <a:rPr lang="de-CH" dirty="0" smtClean="0"/>
              <a:t>USV:</a:t>
            </a:r>
          </a:p>
          <a:p>
            <a:pPr marL="361950" indent="-180975">
              <a:buFont typeface="Symbol" panose="05050102010706020507" pitchFamily="18" charset="2"/>
              <a:buChar char="-"/>
            </a:pPr>
            <a:r>
              <a:rPr lang="de-CH" sz="1400" dirty="0"/>
              <a:t>Ersatz der bestehenden USV durch ein redundantes System</a:t>
            </a:r>
          </a:p>
          <a:p>
            <a:pPr marL="361950" indent="-180975">
              <a:buFont typeface="Symbol" panose="05050102010706020507" pitchFamily="18" charset="2"/>
              <a:buChar char="-"/>
            </a:pPr>
            <a:r>
              <a:rPr lang="de-CH" sz="1400" dirty="0" smtClean="0"/>
              <a:t>Erhöhung der Autonomiezeit mit einem Notstrom Diesel</a:t>
            </a:r>
          </a:p>
          <a:p>
            <a:pPr marL="361950" indent="-180975">
              <a:buFont typeface="Symbol" panose="05050102010706020507" pitchFamily="18" charset="2"/>
              <a:buChar char="-"/>
            </a:pPr>
            <a:r>
              <a:rPr lang="de-CH" sz="1400" dirty="0" smtClean="0"/>
              <a:t>Erstellen einer Doppeleinspeisung (USV und Normalnetz) für jedes Rack </a:t>
            </a:r>
          </a:p>
        </p:txBody>
      </p:sp>
      <p:sp>
        <p:nvSpPr>
          <p:cNvPr id="8" name="Inhaltsplatzhalter 10"/>
          <p:cNvSpPr txBox="1">
            <a:spLocks/>
          </p:cNvSpPr>
          <p:nvPr/>
        </p:nvSpPr>
        <p:spPr>
          <a:xfrm>
            <a:off x="4909022" y="3381857"/>
            <a:ext cx="3551409" cy="1875115"/>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None/>
            </a:pPr>
            <a:r>
              <a:rPr lang="de-CH" dirty="0" smtClean="0"/>
              <a:t>Kühlung:	</a:t>
            </a:r>
          </a:p>
          <a:p>
            <a:pPr lvl="1"/>
            <a:r>
              <a:rPr lang="de-CH" sz="1400" dirty="0" smtClean="0"/>
              <a:t>100%-</a:t>
            </a:r>
            <a:r>
              <a:rPr lang="de-CH" sz="1400" dirty="0" err="1" smtClean="0"/>
              <a:t>ige</a:t>
            </a:r>
            <a:r>
              <a:rPr lang="de-CH" sz="1400" dirty="0" smtClean="0"/>
              <a:t> Redundanz für ca. +30% Kühlleistung bis </a:t>
            </a:r>
            <a:r>
              <a:rPr lang="de-CH" sz="1400" dirty="0" err="1" smtClean="0"/>
              <a:t>Q2</a:t>
            </a:r>
            <a:r>
              <a:rPr lang="de-CH" sz="1400" dirty="0" smtClean="0"/>
              <a:t>/2021</a:t>
            </a:r>
          </a:p>
          <a:p>
            <a:pPr lvl="1"/>
            <a:r>
              <a:rPr lang="de-CH" sz="1400" dirty="0" smtClean="0"/>
              <a:t>Zusätzlicher </a:t>
            </a:r>
            <a:r>
              <a:rPr lang="de-CH" sz="1400" dirty="0" err="1" smtClean="0"/>
              <a:t>Chiller</a:t>
            </a:r>
            <a:r>
              <a:rPr lang="de-CH" sz="1400" dirty="0" smtClean="0"/>
              <a:t> aussen aufgestellt, Anbindung an Kaltwassernetz</a:t>
            </a:r>
          </a:p>
          <a:p>
            <a:pPr lvl="1"/>
            <a:r>
              <a:rPr lang="de-CH" sz="1400" dirty="0" smtClean="0"/>
              <a:t>In ca. 2…5 Jahren LifeCycle Ersatz bestehende Kälteerzeugung und Steuerung</a:t>
            </a:r>
          </a:p>
          <a:p>
            <a:pPr lvl="1"/>
            <a:endParaRPr lang="de-CH" sz="1400" dirty="0"/>
          </a:p>
        </p:txBody>
      </p:sp>
      <p:pic>
        <p:nvPicPr>
          <p:cNvPr id="4" name="Grafik 3"/>
          <p:cNvPicPr>
            <a:picLocks noChangeAspect="1"/>
          </p:cNvPicPr>
          <p:nvPr/>
        </p:nvPicPr>
        <p:blipFill>
          <a:blip r:embed="rId5"/>
          <a:stretch>
            <a:fillRect/>
          </a:stretch>
        </p:blipFill>
        <p:spPr>
          <a:xfrm>
            <a:off x="827584" y="5372408"/>
            <a:ext cx="1584176" cy="1183087"/>
          </a:xfrm>
          <a:prstGeom prst="rect">
            <a:avLst/>
          </a:prstGeom>
        </p:spPr>
      </p:pic>
    </p:spTree>
    <p:extLst>
      <p:ext uri="{BB962C8B-B14F-4D97-AF65-F5344CB8AC3E}">
        <p14:creationId xmlns:p14="http://schemas.microsoft.com/office/powerpoint/2010/main" val="294386395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deutsch 4_3</Template>
  <TotalTime>0</TotalTime>
  <Words>1842</Words>
  <Application>Microsoft Office PowerPoint</Application>
  <PresentationFormat>Bildschirmpräsentation (4:3)</PresentationFormat>
  <Paragraphs>259</Paragraphs>
  <Slides>13</Slides>
  <Notes>10</Notes>
  <HiddenSlides>0</HiddenSlides>
  <MMClips>0</MMClips>
  <ScaleCrop>false</ScaleCrop>
  <HeadingPairs>
    <vt:vector size="6" baseType="variant">
      <vt:variant>
        <vt:lpstr>Verwendete Schriftarten</vt:lpstr>
      </vt:variant>
      <vt:variant>
        <vt:i4>12</vt:i4>
      </vt:variant>
      <vt:variant>
        <vt:lpstr>Design</vt:lpstr>
      </vt:variant>
      <vt:variant>
        <vt:i4>1</vt:i4>
      </vt:variant>
      <vt:variant>
        <vt:lpstr>Folientitel</vt:lpstr>
      </vt:variant>
      <vt:variant>
        <vt:i4>13</vt:i4>
      </vt:variant>
    </vt:vector>
  </HeadingPairs>
  <TitlesOfParts>
    <vt:vector size="26" baseType="lpstr">
      <vt:lpstr>ＭＳ Ｐゴシック</vt:lpstr>
      <vt:lpstr>Arial</vt:lpstr>
      <vt:lpstr>Arial Narrow</vt:lpstr>
      <vt:lpstr>Calibri</vt:lpstr>
      <vt:lpstr>Courier New</vt:lpstr>
      <vt:lpstr>Franklin Gothic Book</vt:lpstr>
      <vt:lpstr>Georgia</vt:lpstr>
      <vt:lpstr>Rockwell</vt:lpstr>
      <vt:lpstr>Symbol</vt:lpstr>
      <vt:lpstr>Times</vt:lpstr>
      <vt:lpstr>Wingdings</vt:lpstr>
      <vt:lpstr>ヒラギノ角ゴ Pro W3</vt:lpstr>
      <vt:lpstr>PSI-Powerpoint-Master Calibri V2</vt:lpstr>
      <vt:lpstr>LAB: Informationen aus AIE</vt:lpstr>
      <vt:lpstr>LAB 23. Oktober 2020 AIE – Infrastruktur und Elektroinstallationen</vt:lpstr>
      <vt:lpstr>Abgeschlossene Infrastrukturprojekte Beispiele für laufendes Jahr 2020… </vt:lpstr>
      <vt:lpstr>Abgeschlossene Infrastrukturprojekte Beispiele für laufendes Jahr 2020… </vt:lpstr>
      <vt:lpstr>Ausblick Infrastrukturprojekte Auswahl für 2020ff</vt:lpstr>
      <vt:lpstr>Ausblick Infrastrukturprojekte Auswahl für 2020ff</vt:lpstr>
      <vt:lpstr>Aktuelle Infrastrukturprojekte Elektroanlagen im Areal West </vt:lpstr>
      <vt:lpstr>Projekt USV-Hubs PSI West «55/5»</vt:lpstr>
      <vt:lpstr>Projekt Ausbau USV + Kühlung RZ WHGA</vt:lpstr>
      <vt:lpstr>Neue Stickstofftanks am PSI Projekt «TaKa19»</vt:lpstr>
      <vt:lpstr>Ersatz der Kälteanlage für UCN (Projekt NewTwo) </vt:lpstr>
      <vt:lpstr>Spannungseinbrüche 50 kV Axpo-Netz</vt:lpstr>
      <vt:lpstr>Wir schaffen Wissen – heute für morgen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AIE Abteilungsworkshop Schloss Böttstein, Aaresaal</dc:title>
  <dc:creator>Jörg Markus</dc:creator>
  <cp:lastModifiedBy>Jörg Markus</cp:lastModifiedBy>
  <cp:revision>246</cp:revision>
  <cp:lastPrinted>2020-10-22T13:54:22Z</cp:lastPrinted>
  <dcterms:created xsi:type="dcterms:W3CDTF">2019-04-16T11:52:40Z</dcterms:created>
  <dcterms:modified xsi:type="dcterms:W3CDTF">2020-11-06T13:11:39Z</dcterms:modified>
</cp:coreProperties>
</file>