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81" r:id="rId2"/>
    <p:sldMasterId id="2147483990" r:id="rId3"/>
  </p:sldMasterIdLst>
  <p:notesMasterIdLst>
    <p:notesMasterId r:id="rId18"/>
  </p:notesMasterIdLst>
  <p:handoutMasterIdLst>
    <p:handoutMasterId r:id="rId19"/>
  </p:handoutMasterIdLst>
  <p:sldIdLst>
    <p:sldId id="358" r:id="rId4"/>
    <p:sldId id="390" r:id="rId5"/>
    <p:sldId id="383" r:id="rId6"/>
    <p:sldId id="360" r:id="rId7"/>
    <p:sldId id="385" r:id="rId8"/>
    <p:sldId id="384" r:id="rId9"/>
    <p:sldId id="370" r:id="rId10"/>
    <p:sldId id="389" r:id="rId11"/>
    <p:sldId id="377" r:id="rId12"/>
    <p:sldId id="381" r:id="rId13"/>
    <p:sldId id="388" r:id="rId14"/>
    <p:sldId id="376" r:id="rId15"/>
    <p:sldId id="380" r:id="rId16"/>
    <p:sldId id="357" r:id="rId17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7" autoAdjust="0"/>
    <p:restoredTop sz="97232" autoAdjust="0"/>
  </p:normalViewPr>
  <p:slideViewPr>
    <p:cSldViewPr snapToObjects="1">
      <p:cViewPr varScale="1">
        <p:scale>
          <a:sx n="161" d="100"/>
          <a:sy n="161" d="100"/>
        </p:scale>
        <p:origin x="2347" y="10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3009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0519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85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0114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2225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6852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8155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89287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3542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 smtClean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  <a:endParaRPr lang="de-CH" sz="1100" b="1" kern="0" spc="30" dirty="0">
              <a:solidFill>
                <a:srgbClr val="505150"/>
              </a:solidFill>
              <a:latin typeface="Calibri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2028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84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3600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869961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0893261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8416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5617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9293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 smtClean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  <a:endParaRPr lang="de-CH" sz="1100" b="1" kern="0" spc="30" dirty="0">
              <a:solidFill>
                <a:srgbClr val="505150"/>
              </a:solidFill>
              <a:latin typeface="Calibri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1267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604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9777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0321946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10989376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0471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581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9058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107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000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emf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Lilian Jakob ::  AIB – Sektion Immobilien ::  </a:t>
            </a:r>
            <a:r>
              <a:rPr lang="de-CH" dirty="0"/>
              <a:t>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4" name="Rechteck 3"/>
          <p:cNvSpPr/>
          <p:nvPr/>
        </p:nvSpPr>
        <p:spPr>
          <a:xfrm>
            <a:off x="741777" y="5616294"/>
            <a:ext cx="4572000" cy="3631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b="1" dirty="0">
                <a:solidFill>
                  <a:srgbClr val="969696"/>
                </a:solidFill>
              </a:rPr>
              <a:t>4</a:t>
            </a:r>
            <a:r>
              <a:rPr lang="de-CH" b="1" dirty="0" smtClean="0">
                <a:solidFill>
                  <a:srgbClr val="969696"/>
                </a:solidFill>
              </a:rPr>
              <a:t>. Sitzung LAB 06. November 2020</a:t>
            </a:r>
            <a:endParaRPr lang="de-DE" b="1" kern="1000" spc="30" dirty="0">
              <a:solidFill>
                <a:srgbClr val="969696"/>
              </a:solidFill>
              <a:cs typeface="Franklin Gothic Book"/>
            </a:endParaRP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668859"/>
          </a:xfrm>
        </p:spPr>
        <p:txBody>
          <a:bodyPr/>
          <a:lstStyle/>
          <a:p>
            <a:r>
              <a:rPr lang="de-DE" sz="3200" dirty="0" smtClean="0"/>
              <a:t>Bauvorhaben auf dem Areal PSI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7162958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de-CH" dirty="0" smtClean="0"/>
              <a:t>Stand PARK </a:t>
            </a:r>
            <a:r>
              <a:rPr lang="de-CH" dirty="0" err="1"/>
              <a:t>innovAARE</a:t>
            </a:r>
            <a:endParaRPr lang="de-CH" dirty="0"/>
          </a:p>
        </p:txBody>
      </p:sp>
      <p:sp>
        <p:nvSpPr>
          <p:cNvPr id="8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133" y="2230698"/>
            <a:ext cx="3999092" cy="280831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412776"/>
            <a:ext cx="3328074" cy="4444156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4753513" y="5157192"/>
            <a:ext cx="2209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Baugrube Ende Mai 2020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043608" y="5872629"/>
            <a:ext cx="22091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Pumpenschacht Abwasser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3982208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de-CH" dirty="0" smtClean="0"/>
              <a:t>Stand PARK </a:t>
            </a:r>
            <a:r>
              <a:rPr lang="de-CH" dirty="0" err="1"/>
              <a:t>innovAARE</a:t>
            </a:r>
            <a:endParaRPr lang="de-CH" dirty="0"/>
          </a:p>
        </p:txBody>
      </p:sp>
      <p:sp>
        <p:nvSpPr>
          <p:cNvPr id="8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827584" y="4365104"/>
            <a:ext cx="26642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Armierung Bodenplatte A1 </a:t>
            </a:r>
            <a:r>
              <a:rPr lang="de-DE" sz="14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1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.UG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93" y="1412776"/>
            <a:ext cx="3754470" cy="280831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711" y="3104964"/>
            <a:ext cx="4152396" cy="3096344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4783944" y="2708920"/>
            <a:ext cx="31004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Baugrube und Rohbau A2 (erste Wände EG)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732986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PARK </a:t>
            </a:r>
            <a:r>
              <a:rPr lang="de-CH" dirty="0" err="1"/>
              <a:t>innovAARE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56612"/>
            <a:ext cx="4232989" cy="298050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55576" y="4461384"/>
            <a:ext cx="3312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Blick auf die Baustelle von der Dachkamera aus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175146"/>
            <a:ext cx="3600400" cy="2702126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5292080" y="2636912"/>
            <a:ext cx="3312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Bodenplatte 1.UG B1 mit angrenzenden Gebäuden (A2 und B2)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1672441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Stand PARK </a:t>
            </a:r>
            <a:r>
              <a:rPr lang="de-CH" dirty="0" err="1"/>
              <a:t>innovAARE</a:t>
            </a:r>
            <a:endParaRPr lang="de-CH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5" y="1412776"/>
            <a:ext cx="3258537" cy="244679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122" y="2426720"/>
            <a:ext cx="4435861" cy="331236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755576" y="3895263"/>
            <a:ext cx="3312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Rohbau der Halle A2 (Reinraumhalle)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283968" y="2060848"/>
            <a:ext cx="3312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Rohbau Gebäude </a:t>
            </a:r>
            <a:r>
              <a:rPr lang="de-DE" sz="1400" kern="0" dirty="0" smtClean="0">
                <a:latin typeface="Arial Narrow"/>
                <a:ea typeface="ヒラギノ角ゴ Pro W3" pitchFamily="-108" charset="-128"/>
                <a:cs typeface="Arial Narrow"/>
              </a:rPr>
              <a:t>A1 Kern West EG</a:t>
            </a:r>
            <a:endParaRPr lang="de-DE" sz="1400" kern="0" dirty="0">
              <a:solidFill>
                <a:srgbClr val="FF000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32" y="4257773"/>
            <a:ext cx="3237111" cy="243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500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14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Besten Dank für 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3391695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Realisierte Bau - </a:t>
            </a:r>
            <a:r>
              <a:rPr lang="de-DE" dirty="0" err="1" smtClean="0"/>
              <a:t>Massnahmen</a:t>
            </a:r>
            <a:r>
              <a:rPr lang="de-DE" dirty="0" smtClean="0"/>
              <a:t> 2017 - 2020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539552" y="6453336"/>
            <a:ext cx="1908212" cy="2280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876977" y="6416148"/>
            <a:ext cx="1351208" cy="2450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948072"/>
            <a:ext cx="7930552" cy="55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716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534" y="669924"/>
            <a:ext cx="3811658" cy="601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Abgeschlossene/Laufende </a:t>
            </a:r>
            <a:r>
              <a:rPr lang="de-DE" dirty="0" smtClean="0"/>
              <a:t>Projekte West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411985" y="3082545"/>
            <a:ext cx="16229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WMGA </a:t>
            </a: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Freimess-gebäude</a:t>
            </a:r>
            <a:endParaRPr lang="de-DE" b="1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abgeschlossen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539552" y="6453336"/>
            <a:ext cx="1908212" cy="2280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453300" y="4845899"/>
            <a:ext cx="1291310" cy="2293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876977" y="6416148"/>
            <a:ext cx="1351208" cy="2450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Ellipse 2"/>
          <p:cNvSpPr/>
          <p:nvPr/>
        </p:nvSpPr>
        <p:spPr bwMode="auto">
          <a:xfrm>
            <a:off x="2496851" y="4960583"/>
            <a:ext cx="1640662" cy="1578065"/>
          </a:xfrm>
          <a:prstGeom prst="ellipse">
            <a:avLst/>
          </a:prstGeom>
          <a:solidFill>
            <a:srgbClr val="FF0000">
              <a:alpha val="15000"/>
            </a:srgbClr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6423129" y="5676265"/>
            <a:ext cx="244827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WLHA Verlängerung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Verlängerung um </a:t>
            </a:r>
            <a:r>
              <a:rPr lang="de-DE" sz="14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3 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Achsen für Projekt CHART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abgeschlossen</a:t>
            </a:r>
          </a:p>
        </p:txBody>
      </p:sp>
      <p:cxnSp>
        <p:nvCxnSpPr>
          <p:cNvPr id="23" name="Gerade Verbindung mit Pfeil 22"/>
          <p:cNvCxnSpPr/>
          <p:nvPr/>
        </p:nvCxnSpPr>
        <p:spPr bwMode="auto">
          <a:xfrm>
            <a:off x="2102340" y="5240079"/>
            <a:ext cx="848102" cy="22006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Gerade Verbindung mit Pfeil 29"/>
          <p:cNvCxnSpPr>
            <a:endCxn id="25" idx="3"/>
          </p:cNvCxnSpPr>
          <p:nvPr/>
        </p:nvCxnSpPr>
        <p:spPr bwMode="auto">
          <a:xfrm flipH="1">
            <a:off x="4603877" y="3311717"/>
            <a:ext cx="1821749" cy="165539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echteck 21"/>
          <p:cNvSpPr/>
          <p:nvPr/>
        </p:nvSpPr>
        <p:spPr bwMode="auto">
          <a:xfrm rot="21420764">
            <a:off x="5023870" y="5379898"/>
            <a:ext cx="214963" cy="234909"/>
          </a:xfrm>
          <a:prstGeom prst="rect">
            <a:avLst/>
          </a:prstGeom>
          <a:solidFill>
            <a:schemeClr val="accent6">
              <a:alpha val="15000"/>
            </a:schemeClr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 rot="319916">
            <a:off x="4476829" y="4842613"/>
            <a:ext cx="127323" cy="237168"/>
          </a:xfrm>
          <a:prstGeom prst="rect">
            <a:avLst/>
          </a:prstGeom>
          <a:solidFill>
            <a:schemeClr val="accent6">
              <a:alpha val="15000"/>
            </a:schemeClr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611560" y="2150224"/>
            <a:ext cx="194421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WUPA Unterführung mit Medienkanal </a:t>
            </a:r>
          </a:p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zu </a:t>
            </a:r>
            <a:r>
              <a:rPr lang="de-DE" b="1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PiA</a:t>
            </a:r>
            <a:endParaRPr lang="de-DE" b="1" kern="0" dirty="0" smtClean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Fussgänger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, </a:t>
            </a:r>
            <a:r>
              <a:rPr lang="de-DE" sz="14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Langsamverkehr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und Lieferwagen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Vorerst abgeschlossen</a:t>
            </a:r>
          </a:p>
        </p:txBody>
      </p:sp>
      <p:cxnSp>
        <p:nvCxnSpPr>
          <p:cNvPr id="33" name="Gerade Verbindung mit Pfeil 32"/>
          <p:cNvCxnSpPr/>
          <p:nvPr/>
        </p:nvCxnSpPr>
        <p:spPr bwMode="auto">
          <a:xfrm>
            <a:off x="2364525" y="3124263"/>
            <a:ext cx="381351" cy="70928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Rechteck 4"/>
          <p:cNvSpPr/>
          <p:nvPr/>
        </p:nvSpPr>
        <p:spPr bwMode="auto">
          <a:xfrm rot="626110">
            <a:off x="2594831" y="3882669"/>
            <a:ext cx="548646" cy="68322"/>
          </a:xfrm>
          <a:prstGeom prst="rect">
            <a:avLst/>
          </a:prstGeom>
          <a:solidFill>
            <a:schemeClr val="accent6">
              <a:alpha val="31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7" name="Gerade Verbindung mit Pfeil 36"/>
          <p:cNvCxnSpPr>
            <a:endCxn id="22" idx="3"/>
          </p:cNvCxnSpPr>
          <p:nvPr/>
        </p:nvCxnSpPr>
        <p:spPr bwMode="auto">
          <a:xfrm flipH="1" flipV="1">
            <a:off x="5238687" y="5491752"/>
            <a:ext cx="1206321" cy="32686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Rechteck 43"/>
          <p:cNvSpPr/>
          <p:nvPr/>
        </p:nvSpPr>
        <p:spPr bwMode="auto">
          <a:xfrm rot="5944429">
            <a:off x="4530944" y="1450997"/>
            <a:ext cx="162754" cy="237920"/>
          </a:xfrm>
          <a:prstGeom prst="rect">
            <a:avLst/>
          </a:prstGeom>
          <a:solidFill>
            <a:schemeClr val="accent6">
              <a:alpha val="15000"/>
            </a:schemeClr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6" name="Gerade Verbindung mit Pfeil 35"/>
          <p:cNvCxnSpPr/>
          <p:nvPr/>
        </p:nvCxnSpPr>
        <p:spPr bwMode="auto">
          <a:xfrm flipH="1" flipV="1">
            <a:off x="4742627" y="1558870"/>
            <a:ext cx="1682999" cy="39765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hteck 37"/>
          <p:cNvSpPr/>
          <p:nvPr/>
        </p:nvSpPr>
        <p:spPr>
          <a:xfrm>
            <a:off x="6381092" y="1777333"/>
            <a:ext cx="1728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WMHA</a:t>
            </a: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- ESTIA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Standort </a:t>
            </a:r>
            <a:r>
              <a:rPr lang="de-DE" sz="14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für ESTIA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Layout für Vormontage und Testflächen 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ESTIA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abgeschlossen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653297" y="5085184"/>
            <a:ext cx="185036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WSLA SLS 2.0 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Gesamtsanierung, </a:t>
            </a:r>
            <a:r>
              <a:rPr lang="de-DE" sz="14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Machbarkeitstudien</a:t>
            </a:r>
            <a:endParaRPr lang="de-DE" sz="1400" kern="0" dirty="0" smtClean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Kostenschätzungen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6417957" y="4864870"/>
            <a:ext cx="24482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WLHA Toreinbau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Verschiebung LKW –Zufahrt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abgeschlossen</a:t>
            </a:r>
          </a:p>
        </p:txBody>
      </p:sp>
      <p:cxnSp>
        <p:nvCxnSpPr>
          <p:cNvPr id="42" name="Gerade Verbindung mit Pfeil 41"/>
          <p:cNvCxnSpPr>
            <a:endCxn id="46" idx="3"/>
          </p:cNvCxnSpPr>
          <p:nvPr/>
        </p:nvCxnSpPr>
        <p:spPr bwMode="auto">
          <a:xfrm flipH="1">
            <a:off x="5070557" y="5063690"/>
            <a:ext cx="1374451" cy="17638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Rechteck 45"/>
          <p:cNvSpPr/>
          <p:nvPr/>
        </p:nvSpPr>
        <p:spPr bwMode="auto">
          <a:xfrm rot="21420764">
            <a:off x="4995648" y="5136530"/>
            <a:ext cx="74960" cy="211004"/>
          </a:xfrm>
          <a:prstGeom prst="rect">
            <a:avLst/>
          </a:prstGeom>
          <a:solidFill>
            <a:schemeClr val="accent6">
              <a:alpha val="15000"/>
            </a:schemeClr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Rechteck 38"/>
          <p:cNvSpPr/>
          <p:nvPr/>
        </p:nvSpPr>
        <p:spPr bwMode="auto">
          <a:xfrm rot="577743">
            <a:off x="4716548" y="4908314"/>
            <a:ext cx="72283" cy="535552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6448068" y="3940708"/>
            <a:ext cx="172819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WEPA Entsorgungsplatz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Wertstoffsammelstelle und Rohrmateriallager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56" name="Gerade Verbindung mit Pfeil 55"/>
          <p:cNvCxnSpPr>
            <a:endCxn id="39" idx="3"/>
          </p:cNvCxnSpPr>
          <p:nvPr/>
        </p:nvCxnSpPr>
        <p:spPr bwMode="auto">
          <a:xfrm flipH="1">
            <a:off x="4788322" y="4107616"/>
            <a:ext cx="1672606" cy="107451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Rechteck 56"/>
          <p:cNvSpPr/>
          <p:nvPr/>
        </p:nvSpPr>
        <p:spPr>
          <a:xfrm>
            <a:off x="6380030" y="755552"/>
            <a:ext cx="17281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Brücke PSI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Sanierungsmassnahmen</a:t>
            </a: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ab 2021 und Weitere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58" name="Rechteck 57"/>
          <p:cNvSpPr/>
          <p:nvPr/>
        </p:nvSpPr>
        <p:spPr bwMode="auto">
          <a:xfrm rot="5944429">
            <a:off x="5874046" y="1068349"/>
            <a:ext cx="129720" cy="874862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 bwMode="auto">
          <a:xfrm flipH="1">
            <a:off x="6012161" y="923603"/>
            <a:ext cx="405796" cy="48205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Rechteck 59"/>
          <p:cNvSpPr/>
          <p:nvPr/>
        </p:nvSpPr>
        <p:spPr>
          <a:xfrm>
            <a:off x="611598" y="3972318"/>
            <a:ext cx="17109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WBGB Fassadensanierung</a:t>
            </a:r>
            <a:endParaRPr lang="de-DE" sz="1400" b="1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Ersatz Fassade und Sonnenschutz</a:t>
            </a:r>
          </a:p>
        </p:txBody>
      </p:sp>
      <p:cxnSp>
        <p:nvCxnSpPr>
          <p:cNvPr id="61" name="Gerade Verbindung mit Pfeil 60"/>
          <p:cNvCxnSpPr/>
          <p:nvPr/>
        </p:nvCxnSpPr>
        <p:spPr bwMode="auto">
          <a:xfrm>
            <a:off x="1763688" y="4082921"/>
            <a:ext cx="1309302" cy="24762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Rechteck 61"/>
          <p:cNvSpPr/>
          <p:nvPr/>
        </p:nvSpPr>
        <p:spPr bwMode="auto">
          <a:xfrm rot="577743">
            <a:off x="2934106" y="4238997"/>
            <a:ext cx="446704" cy="356302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6437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Mittel- bis langfristige Aussichten Areal West 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66336"/>
            <a:ext cx="3960440" cy="604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/>
          <p:nvPr/>
        </p:nvSpPr>
        <p:spPr bwMode="auto">
          <a:xfrm rot="577743">
            <a:off x="4030126" y="3269975"/>
            <a:ext cx="158732" cy="246041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20890" y="3330289"/>
            <a:ext cx="17281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Laborgebäude </a:t>
            </a:r>
            <a:r>
              <a:rPr lang="de-DE" sz="1400" b="1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QMMC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Studie um Labor-Bedarf NUM abzudecken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23" name="Gerade Verbindung mit Pfeil 22"/>
          <p:cNvCxnSpPr>
            <a:endCxn id="13" idx="1"/>
          </p:cNvCxnSpPr>
          <p:nvPr/>
        </p:nvCxnSpPr>
        <p:spPr bwMode="auto">
          <a:xfrm flipV="1">
            <a:off x="2231871" y="3379721"/>
            <a:ext cx="1799373" cy="8546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echteck 29"/>
          <p:cNvSpPr/>
          <p:nvPr/>
        </p:nvSpPr>
        <p:spPr>
          <a:xfrm>
            <a:off x="6815307" y="2132856"/>
            <a:ext cx="172819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Parkhaus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Erstellung durch Investor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Vorabklärungen laufen im Rahmen des Mobilitätskonzepts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31" name="Rechteck 30"/>
          <p:cNvSpPr/>
          <p:nvPr/>
        </p:nvSpPr>
        <p:spPr bwMode="auto">
          <a:xfrm rot="5944429">
            <a:off x="4745807" y="2284102"/>
            <a:ext cx="217032" cy="308024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2" name="Gerade Verbindung mit Pfeil 31"/>
          <p:cNvCxnSpPr>
            <a:endCxn id="31" idx="0"/>
          </p:cNvCxnSpPr>
          <p:nvPr/>
        </p:nvCxnSpPr>
        <p:spPr bwMode="auto">
          <a:xfrm flipH="1">
            <a:off x="5006408" y="2332550"/>
            <a:ext cx="1790708" cy="12985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Rechteck 47"/>
          <p:cNvSpPr/>
          <p:nvPr/>
        </p:nvSpPr>
        <p:spPr>
          <a:xfrm>
            <a:off x="595775" y="5992252"/>
            <a:ext cx="16230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SLS 2.0</a:t>
            </a:r>
            <a:endParaRPr lang="de-DE" sz="1400" b="1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Gesamtsanierung</a:t>
            </a:r>
          </a:p>
        </p:txBody>
      </p:sp>
      <p:cxnSp>
        <p:nvCxnSpPr>
          <p:cNvPr id="49" name="Gerade Verbindung mit Pfeil 48"/>
          <p:cNvCxnSpPr/>
          <p:nvPr/>
        </p:nvCxnSpPr>
        <p:spPr bwMode="auto">
          <a:xfrm>
            <a:off x="1763688" y="6165305"/>
            <a:ext cx="1944216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Rechteck 50"/>
          <p:cNvSpPr/>
          <p:nvPr/>
        </p:nvSpPr>
        <p:spPr>
          <a:xfrm>
            <a:off x="518994" y="2226805"/>
            <a:ext cx="172819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WGHA Erweiterung Gästehaus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Zusatzbedarf an Gästezimmern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52" name="Rechteck 51"/>
          <p:cNvSpPr/>
          <p:nvPr/>
        </p:nvSpPr>
        <p:spPr bwMode="auto">
          <a:xfrm rot="7237175">
            <a:off x="5183208" y="1277822"/>
            <a:ext cx="173451" cy="340918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3" name="Gerade Verbindung mit Pfeil 52"/>
          <p:cNvCxnSpPr>
            <a:endCxn id="52" idx="3"/>
          </p:cNvCxnSpPr>
          <p:nvPr/>
        </p:nvCxnSpPr>
        <p:spPr bwMode="auto">
          <a:xfrm flipV="1">
            <a:off x="2077200" y="1522914"/>
            <a:ext cx="3148561" cy="85241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Rechteck 34"/>
          <p:cNvSpPr/>
          <p:nvPr/>
        </p:nvSpPr>
        <p:spPr>
          <a:xfrm>
            <a:off x="532422" y="4581128"/>
            <a:ext cx="200129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WBGB Ausbau Cafeteria</a:t>
            </a:r>
            <a:endParaRPr lang="de-DE" sz="1400" b="1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Küche und Sitzbereich sollen evtl. im Zusammenhang mit </a:t>
            </a:r>
            <a:r>
              <a:rPr lang="de-DE" sz="12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PiA</a:t>
            </a: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</a:t>
            </a:r>
            <a:r>
              <a:rPr lang="de-DE" sz="12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vergrössert</a:t>
            </a: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werden</a:t>
            </a:r>
          </a:p>
        </p:txBody>
      </p:sp>
      <p:sp>
        <p:nvSpPr>
          <p:cNvPr id="40" name="Rechteck 39"/>
          <p:cNvSpPr/>
          <p:nvPr/>
        </p:nvSpPr>
        <p:spPr bwMode="auto">
          <a:xfrm rot="577743">
            <a:off x="3743821" y="5053170"/>
            <a:ext cx="354781" cy="279819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1" name="Gerade Verbindung mit Pfeil 40"/>
          <p:cNvCxnSpPr/>
          <p:nvPr/>
        </p:nvCxnSpPr>
        <p:spPr bwMode="auto">
          <a:xfrm>
            <a:off x="2411760" y="4725144"/>
            <a:ext cx="1464347" cy="41573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Ellipse 32"/>
          <p:cNvSpPr/>
          <p:nvPr/>
        </p:nvSpPr>
        <p:spPr bwMode="auto">
          <a:xfrm>
            <a:off x="3494279" y="5517232"/>
            <a:ext cx="1077721" cy="1036602"/>
          </a:xfrm>
          <a:prstGeom prst="ellipse">
            <a:avLst/>
          </a:prstGeom>
          <a:solidFill>
            <a:srgbClr val="FF0000">
              <a:alpha val="15000"/>
            </a:srgbClr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 rot="5944429">
            <a:off x="4578354" y="2782325"/>
            <a:ext cx="131310" cy="124869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6797116" y="3289342"/>
            <a:ext cx="17281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WHGA Auditorium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Studie Aufwertung Auditorium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24" name="Gerade Verbindung mit Pfeil 23"/>
          <p:cNvCxnSpPr/>
          <p:nvPr/>
        </p:nvCxnSpPr>
        <p:spPr bwMode="auto">
          <a:xfrm flipH="1" flipV="1">
            <a:off x="4698140" y="2817656"/>
            <a:ext cx="2152636" cy="60479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534149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473104"/>
          </a:xfrm>
        </p:spPr>
        <p:txBody>
          <a:bodyPr/>
          <a:lstStyle/>
          <a:p>
            <a:r>
              <a:rPr lang="de-CH" dirty="0" smtClean="0"/>
              <a:t>Action Items Areal West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742237" cy="5256212"/>
          </a:xfrm>
        </p:spPr>
        <p:txBody>
          <a:bodyPr/>
          <a:lstStyle/>
          <a:p>
            <a:pPr marL="0" indent="0">
              <a:buNone/>
            </a:pPr>
            <a:r>
              <a:rPr lang="de-CH" b="1" dirty="0" smtClean="0"/>
              <a:t>Information über laufende und angedachte Bauprojekte</a:t>
            </a:r>
            <a:endParaRPr lang="de-CH" b="1" dirty="0"/>
          </a:p>
          <a:p>
            <a:r>
              <a:rPr lang="de-CH" sz="1400" b="1" dirty="0" smtClean="0">
                <a:sym typeface="Wingdings" panose="05000000000000000000" pitchFamily="2" charset="2"/>
              </a:rPr>
              <a:t>Areal West</a:t>
            </a:r>
            <a:r>
              <a:rPr lang="de-CH" sz="1400" dirty="0" smtClean="0">
                <a:sym typeface="Wingdings" panose="05000000000000000000" pitchFamily="2" charset="2"/>
              </a:rPr>
              <a:t/>
            </a:r>
            <a:br>
              <a:rPr lang="de-CH" sz="1400" dirty="0" smtClean="0">
                <a:sym typeface="Wingdings" panose="05000000000000000000" pitchFamily="2" charset="2"/>
              </a:rPr>
            </a:br>
            <a:endParaRPr lang="de-CH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b="1" dirty="0" smtClean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14" name="Textfeld 13"/>
          <p:cNvSpPr txBox="1"/>
          <p:nvPr/>
        </p:nvSpPr>
        <p:spPr>
          <a:xfrm>
            <a:off x="1043608" y="3212976"/>
            <a:ext cx="4104456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Neubau Quantum Matter </a:t>
            </a:r>
            <a:r>
              <a:rPr lang="de-DE" sz="1200" b="1" dirty="0" err="1" smtClean="0">
                <a:latin typeface="+mn-lt"/>
                <a:cs typeface="Arial Narrow"/>
              </a:rPr>
              <a:t>and</a:t>
            </a:r>
            <a:r>
              <a:rPr lang="de-DE" sz="1200" b="1" dirty="0" smtClean="0">
                <a:latin typeface="+mn-lt"/>
                <a:cs typeface="Arial Narrow"/>
              </a:rPr>
              <a:t> Material Center </a:t>
            </a:r>
            <a:r>
              <a:rPr lang="de-DE" sz="1200" i="1" dirty="0" smtClean="0">
                <a:latin typeface="+mn-lt"/>
                <a:cs typeface="Arial Narrow"/>
              </a:rPr>
              <a:t>(2024</a:t>
            </a:r>
            <a:r>
              <a:rPr lang="de-DE" sz="1200" dirty="0" smtClean="0">
                <a:latin typeface="+mn-lt"/>
                <a:cs typeface="Arial Narrow"/>
              </a:rPr>
              <a:t>) - Varianten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9490" y="1916832"/>
            <a:ext cx="2144358" cy="108012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2132856"/>
            <a:ext cx="2664916" cy="109019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3627362"/>
            <a:ext cx="3487160" cy="953766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059490" y="4509120"/>
            <a:ext cx="2720422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err="1" smtClean="0">
                <a:latin typeface="+mn-lt"/>
                <a:cs typeface="Arial Narrow"/>
              </a:rPr>
              <a:t>Fassadenrenovation</a:t>
            </a:r>
            <a:r>
              <a:rPr lang="de-DE" sz="1200" b="1" dirty="0">
                <a:latin typeface="+mn-lt"/>
                <a:cs typeface="Arial Narrow"/>
              </a:rPr>
              <a:t> </a:t>
            </a:r>
            <a:r>
              <a:rPr lang="de-DE" sz="1200" b="1" dirty="0" smtClean="0">
                <a:latin typeface="+mn-lt"/>
                <a:cs typeface="Arial Narrow"/>
              </a:rPr>
              <a:t>WBGB </a:t>
            </a:r>
            <a:r>
              <a:rPr lang="de-DE" sz="1200" i="1" dirty="0" smtClean="0">
                <a:latin typeface="+mn-lt"/>
                <a:cs typeface="Arial Narrow"/>
              </a:rPr>
              <a:t>(2021</a:t>
            </a:r>
            <a:r>
              <a:rPr lang="de-DE" sz="1200" dirty="0" smtClean="0">
                <a:latin typeface="+mn-lt"/>
                <a:cs typeface="Arial Narrow"/>
              </a:rPr>
              <a:t>)</a:t>
            </a: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988" y="4948278"/>
            <a:ext cx="1910733" cy="1433050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1042988" y="6418941"/>
            <a:ext cx="3960812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Abschluss Neubau WMGA </a:t>
            </a:r>
            <a:r>
              <a:rPr lang="de-DE" sz="1200" i="1" dirty="0" smtClean="0">
                <a:latin typeface="+mn-lt"/>
                <a:cs typeface="Arial Narrow"/>
              </a:rPr>
              <a:t>(2020</a:t>
            </a:r>
            <a:r>
              <a:rPr lang="de-DE" sz="1200" dirty="0" smtClean="0">
                <a:latin typeface="+mn-lt"/>
                <a:cs typeface="Arial Narrow"/>
              </a:rPr>
              <a:t>) mit möglicher Erweiterung</a:t>
            </a: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4869160"/>
            <a:ext cx="2179823" cy="150688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1700808"/>
            <a:ext cx="3519221" cy="1460808"/>
          </a:xfrm>
          <a:prstGeom prst="rect">
            <a:avLst/>
          </a:prstGeom>
        </p:spPr>
      </p:pic>
      <p:sp>
        <p:nvSpPr>
          <p:cNvPr id="28" name="Textfeld 27"/>
          <p:cNvSpPr txBox="1"/>
          <p:nvPr/>
        </p:nvSpPr>
        <p:spPr>
          <a:xfrm>
            <a:off x="5485890" y="3212849"/>
            <a:ext cx="272042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Mögliches Parkhaus </a:t>
            </a:r>
            <a:r>
              <a:rPr lang="de-DE" sz="1200" dirty="0" smtClean="0">
                <a:latin typeface="+mn-lt"/>
                <a:cs typeface="Arial Narrow"/>
              </a:rPr>
              <a:t>(</a:t>
            </a:r>
            <a:r>
              <a:rPr lang="de-DE" sz="1200" i="1" dirty="0" smtClean="0">
                <a:cs typeface="Arial Narrow"/>
              </a:rPr>
              <a:t>2023</a:t>
            </a:r>
            <a:r>
              <a:rPr lang="de-DE" sz="1200" dirty="0" smtClean="0">
                <a:cs typeface="Arial Narrow"/>
              </a:rPr>
              <a:t>-24)</a:t>
            </a:r>
            <a:r>
              <a:rPr lang="de-DE" sz="1200" b="1" dirty="0" smtClean="0">
                <a:latin typeface="+mn-lt"/>
                <a:cs typeface="Arial Narrow"/>
              </a:rPr>
              <a:t> </a:t>
            </a:r>
            <a:endParaRPr lang="de-DE" sz="1200" dirty="0" smtClean="0">
              <a:latin typeface="+mn-lt"/>
              <a:cs typeface="Arial Narrow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5547463" y="5309156"/>
            <a:ext cx="272042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de-DE" sz="1200" b="1" dirty="0" smtClean="0">
                <a:latin typeface="+mn-lt"/>
                <a:cs typeface="Arial Narrow"/>
              </a:rPr>
              <a:t>Unterführung </a:t>
            </a:r>
            <a:r>
              <a:rPr lang="de-DE" sz="1200" b="1" dirty="0" err="1" smtClean="0">
                <a:latin typeface="+mn-lt"/>
                <a:cs typeface="Arial Narrow"/>
              </a:rPr>
              <a:t>PiA</a:t>
            </a:r>
            <a:r>
              <a:rPr lang="de-DE" sz="1200" b="1" dirty="0" smtClean="0">
                <a:latin typeface="+mn-lt"/>
                <a:cs typeface="Arial Narrow"/>
              </a:rPr>
              <a:t> </a:t>
            </a:r>
            <a:r>
              <a:rPr lang="de-DE" sz="1200" dirty="0" smtClean="0">
                <a:latin typeface="+mn-lt"/>
                <a:cs typeface="Arial Narrow"/>
              </a:rPr>
              <a:t>(</a:t>
            </a:r>
            <a:r>
              <a:rPr lang="de-DE" sz="1200" i="1" dirty="0" smtClean="0">
                <a:cs typeface="Arial Narrow"/>
              </a:rPr>
              <a:t>2020-21</a:t>
            </a:r>
            <a:r>
              <a:rPr lang="de-DE" sz="1200" dirty="0" smtClean="0">
                <a:cs typeface="Arial Narrow"/>
              </a:rPr>
              <a:t>)</a:t>
            </a:r>
          </a:p>
          <a:p>
            <a:pPr marL="171450" indent="-171450"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de-DE" sz="1200" b="1" dirty="0" smtClean="0">
                <a:cs typeface="Arial Narrow"/>
              </a:rPr>
              <a:t>Entsorgungsstation West </a:t>
            </a:r>
            <a:r>
              <a:rPr lang="de-DE" sz="1200" dirty="0" smtClean="0">
                <a:cs typeface="Arial Narrow"/>
              </a:rPr>
              <a:t>(2020)</a:t>
            </a:r>
          </a:p>
          <a:p>
            <a:pPr marL="171450" indent="-171450"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de-DE" sz="1200" b="1" dirty="0" smtClean="0">
                <a:cs typeface="Arial Narrow"/>
              </a:rPr>
              <a:t>Eingang West „Sicherung“ </a:t>
            </a:r>
            <a:r>
              <a:rPr lang="de-DE" sz="1200" dirty="0" smtClean="0">
                <a:cs typeface="Arial Narrow"/>
              </a:rPr>
              <a:t>(2021)</a:t>
            </a:r>
          </a:p>
          <a:p>
            <a:pPr marL="171450" indent="-171450"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de-DE" sz="1200" b="1" dirty="0" smtClean="0">
                <a:cs typeface="Arial Narrow"/>
              </a:rPr>
              <a:t>Erweiterung Gästehaus</a:t>
            </a:r>
          </a:p>
          <a:p>
            <a:pPr marL="171450" indent="-171450"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de-DE" sz="1200" dirty="0" smtClean="0">
                <a:cs typeface="Arial Narrow"/>
              </a:rPr>
              <a:t>…</a:t>
            </a:r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4402" y="3541221"/>
            <a:ext cx="1848038" cy="1327939"/>
          </a:xfrm>
          <a:prstGeom prst="rect">
            <a:avLst/>
          </a:prstGeom>
        </p:spPr>
      </p:pic>
      <p:sp>
        <p:nvSpPr>
          <p:cNvPr id="32" name="Textfeld 31"/>
          <p:cNvSpPr txBox="1"/>
          <p:nvPr/>
        </p:nvSpPr>
        <p:spPr>
          <a:xfrm>
            <a:off x="5503282" y="4869160"/>
            <a:ext cx="272042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Studie Aufwertung Auditorium</a:t>
            </a:r>
            <a:endParaRPr lang="de-DE" sz="1200" dirty="0" smtClean="0">
              <a:latin typeface="+mn-lt"/>
              <a:cs typeface="Arial Narrow"/>
            </a:endParaRPr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3282" y="4007466"/>
            <a:ext cx="1129914" cy="85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7435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Abgeschlossene/Laufende Projekte Areal Ost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658" y="658405"/>
            <a:ext cx="4556606" cy="6251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 bwMode="auto">
          <a:xfrm rot="2854586">
            <a:off x="5263866" y="1139906"/>
            <a:ext cx="221000" cy="279876"/>
          </a:xfrm>
          <a:prstGeom prst="rect">
            <a:avLst/>
          </a:prstGeom>
          <a:solidFill>
            <a:schemeClr val="accent3">
              <a:lumMod val="60000"/>
              <a:lumOff val="40000"/>
              <a:alpha val="13000"/>
            </a:schemeClr>
          </a:solidFill>
          <a:ln w="2540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" name="Gerade Verbindung mit Pfeil 11"/>
          <p:cNvCxnSpPr>
            <a:endCxn id="22" idx="3"/>
          </p:cNvCxnSpPr>
          <p:nvPr/>
        </p:nvCxnSpPr>
        <p:spPr bwMode="auto">
          <a:xfrm flipH="1">
            <a:off x="5894834" y="6121968"/>
            <a:ext cx="1123794" cy="47171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Rechteck 17"/>
          <p:cNvSpPr/>
          <p:nvPr/>
        </p:nvSpPr>
        <p:spPr>
          <a:xfrm>
            <a:off x="7049862" y="1268760"/>
            <a:ext cx="1741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ORAB Neubau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Bewilligung ENSI Stufe 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H2</a:t>
            </a:r>
            <a:r>
              <a:rPr lang="de-DE" sz="14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 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  <a:sym typeface="Wingdings" panose="05000000000000000000" pitchFamily="2" charset="2"/>
              </a:rPr>
              <a:t> Baustart 2021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19" name="Gerade Verbindung mit Pfeil 18"/>
          <p:cNvCxnSpPr>
            <a:endCxn id="2" idx="3"/>
          </p:cNvCxnSpPr>
          <p:nvPr/>
        </p:nvCxnSpPr>
        <p:spPr bwMode="auto">
          <a:xfrm flipH="1" flipV="1">
            <a:off x="5448910" y="1361413"/>
            <a:ext cx="1569718" cy="9440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hteck 20"/>
          <p:cNvSpPr/>
          <p:nvPr/>
        </p:nvSpPr>
        <p:spPr>
          <a:xfrm>
            <a:off x="7050204" y="5899919"/>
            <a:ext cx="17405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OSFA ATHOS 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Umsetzung von drei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Experimentierhallen</a:t>
            </a:r>
          </a:p>
        </p:txBody>
      </p:sp>
      <p:sp>
        <p:nvSpPr>
          <p:cNvPr id="22" name="Rechteck 21"/>
          <p:cNvSpPr/>
          <p:nvPr/>
        </p:nvSpPr>
        <p:spPr bwMode="auto">
          <a:xfrm rot="21278503">
            <a:off x="5634002" y="6392602"/>
            <a:ext cx="261403" cy="426573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7062854" y="2204864"/>
            <a:ext cx="2002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ODGA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ehemalige </a:t>
            </a:r>
            <a:r>
              <a:rPr lang="de-DE" sz="1400" kern="0" dirty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Aktiv-Wäscherei </a:t>
            </a:r>
            <a:r>
              <a:rPr lang="de-DE" sz="1400" kern="0" dirty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  <a:sym typeface="Wingdings" panose="05000000000000000000" pitchFamily="2" charset="2"/>
              </a:rPr>
              <a:t> </a:t>
            </a:r>
            <a:r>
              <a:rPr lang="de-DE" sz="1400" kern="0" dirty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Einbau von Büros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>
                <a:solidFill>
                  <a:schemeClr val="bg2"/>
                </a:solidFill>
                <a:latin typeface="Arial Narrow"/>
                <a:ea typeface="ヒラギノ角ゴ Pro W3" pitchFamily="-108" charset="-128"/>
                <a:cs typeface="Arial Narrow"/>
              </a:rPr>
              <a:t>Bezug ab Ende Januar 2020  </a:t>
            </a:r>
          </a:p>
        </p:txBody>
      </p:sp>
      <p:sp>
        <p:nvSpPr>
          <p:cNvPr id="30" name="Rechteck 29"/>
          <p:cNvSpPr/>
          <p:nvPr/>
        </p:nvSpPr>
        <p:spPr bwMode="auto">
          <a:xfrm rot="17725412">
            <a:off x="5411414" y="2494054"/>
            <a:ext cx="228280" cy="80763"/>
          </a:xfrm>
          <a:prstGeom prst="rect">
            <a:avLst/>
          </a:prstGeom>
          <a:solidFill>
            <a:schemeClr val="accent6">
              <a:alpha val="15000"/>
            </a:schemeClr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1" name="Gerade Verbindung mit Pfeil 30"/>
          <p:cNvCxnSpPr>
            <a:endCxn id="30" idx="2"/>
          </p:cNvCxnSpPr>
          <p:nvPr/>
        </p:nvCxnSpPr>
        <p:spPr bwMode="auto">
          <a:xfrm flipH="1">
            <a:off x="5562025" y="2406932"/>
            <a:ext cx="1500829" cy="14484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hteck 36"/>
          <p:cNvSpPr/>
          <p:nvPr/>
        </p:nvSpPr>
        <p:spPr bwMode="auto">
          <a:xfrm rot="17725412">
            <a:off x="3584958" y="2647106"/>
            <a:ext cx="111252" cy="116955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1" name="Rechteck 40"/>
          <p:cNvSpPr/>
          <p:nvPr/>
        </p:nvSpPr>
        <p:spPr bwMode="auto">
          <a:xfrm rot="17725412">
            <a:off x="4263973" y="2002135"/>
            <a:ext cx="122377" cy="141516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488424" y="2224947"/>
            <a:ext cx="18521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OALA </a:t>
            </a:r>
          </a:p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Abfalllabor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  <a:sym typeface="Wingdings" panose="05000000000000000000" pitchFamily="2" charset="2"/>
              </a:rPr>
              <a:t>Erdbebenverstärkungen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  <a:sym typeface="Wingdings" panose="05000000000000000000" pitchFamily="2" charset="2"/>
              </a:rPr>
              <a:t>Störfallstudie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44" name="Gerade Verbindung mit Pfeil 43"/>
          <p:cNvCxnSpPr>
            <a:endCxn id="41" idx="0"/>
          </p:cNvCxnSpPr>
          <p:nvPr/>
        </p:nvCxnSpPr>
        <p:spPr bwMode="auto">
          <a:xfrm flipV="1">
            <a:off x="1619672" y="2042516"/>
            <a:ext cx="2641584" cy="30021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Rechteck 45"/>
          <p:cNvSpPr/>
          <p:nvPr/>
        </p:nvSpPr>
        <p:spPr>
          <a:xfrm>
            <a:off x="488424" y="3425791"/>
            <a:ext cx="185210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OBLA</a:t>
            </a:r>
          </a:p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Quantum Computing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Kryostaten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- Laserlabor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47" name="Gerade Verbindung mit Pfeil 46"/>
          <p:cNvCxnSpPr/>
          <p:nvPr/>
        </p:nvCxnSpPr>
        <p:spPr bwMode="auto">
          <a:xfrm flipV="1">
            <a:off x="1296239" y="2680266"/>
            <a:ext cx="2320465" cy="88217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Rechteck 48"/>
          <p:cNvSpPr/>
          <p:nvPr/>
        </p:nvSpPr>
        <p:spPr bwMode="auto">
          <a:xfrm rot="7414993">
            <a:off x="4501532" y="3592850"/>
            <a:ext cx="148798" cy="141291"/>
          </a:xfrm>
          <a:prstGeom prst="rect">
            <a:avLst/>
          </a:prstGeom>
          <a:solidFill>
            <a:schemeClr val="accent6">
              <a:alpha val="15000"/>
            </a:schemeClr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7050520" y="3717032"/>
            <a:ext cx="2448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OHSB Cafeteria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etriebliche </a:t>
            </a:r>
            <a:r>
              <a:rPr lang="de-DE" sz="14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Abläufe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Ersatz Einrichtungen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Neue Vorschriften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  <a:sym typeface="Wingdings" panose="05000000000000000000" pitchFamily="2" charset="2"/>
              </a:rPr>
              <a:t>abgeschlossen</a:t>
            </a:r>
          </a:p>
        </p:txBody>
      </p:sp>
      <p:cxnSp>
        <p:nvCxnSpPr>
          <p:cNvPr id="51" name="Gerade Verbindung mit Pfeil 50"/>
          <p:cNvCxnSpPr>
            <a:endCxn id="49" idx="0"/>
          </p:cNvCxnSpPr>
          <p:nvPr/>
        </p:nvCxnSpPr>
        <p:spPr bwMode="auto">
          <a:xfrm flipH="1" flipV="1">
            <a:off x="4634785" y="3702573"/>
            <a:ext cx="2412783" cy="18909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Gerade Verbindung mit Pfeil 67"/>
          <p:cNvCxnSpPr>
            <a:endCxn id="70" idx="1"/>
          </p:cNvCxnSpPr>
          <p:nvPr/>
        </p:nvCxnSpPr>
        <p:spPr bwMode="auto">
          <a:xfrm flipV="1">
            <a:off x="2072737" y="2777815"/>
            <a:ext cx="1843089" cy="174522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Rechteck 69"/>
          <p:cNvSpPr/>
          <p:nvPr/>
        </p:nvSpPr>
        <p:spPr bwMode="auto">
          <a:xfrm rot="17725412">
            <a:off x="3880906" y="2651794"/>
            <a:ext cx="122377" cy="141516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461586" y="4406628"/>
            <a:ext cx="18521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OIPA GMP Labore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Einbau abgeschirmte</a:t>
            </a:r>
          </a:p>
          <a:p>
            <a:pPr eaLnBrk="1" hangingPunct="1">
              <a:spcBef>
                <a:spcPct val="0"/>
              </a:spcBef>
            </a:pPr>
            <a:r>
              <a:rPr lang="de-DE" sz="1400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Z</a:t>
            </a:r>
            <a:r>
              <a:rPr lang="de-DE" sz="14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ellen</a:t>
            </a:r>
            <a:endParaRPr lang="de-DE" sz="14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45798" y="5711366"/>
            <a:ext cx="1930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OGWA / OKAA / OKPA Bauten </a:t>
            </a:r>
            <a:r>
              <a:rPr lang="de-DE" sz="1400" b="1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K</a:t>
            </a: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iwi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Vorbereitung Rückbauarbeiten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52" name="Rechteck 51"/>
          <p:cNvSpPr/>
          <p:nvPr/>
        </p:nvSpPr>
        <p:spPr bwMode="auto">
          <a:xfrm rot="14530773">
            <a:off x="2986977" y="5321528"/>
            <a:ext cx="463763" cy="251937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3" name="Gerade Verbindung mit Pfeil 52"/>
          <p:cNvCxnSpPr/>
          <p:nvPr/>
        </p:nvCxnSpPr>
        <p:spPr bwMode="auto">
          <a:xfrm flipV="1">
            <a:off x="2274814" y="5517232"/>
            <a:ext cx="785018" cy="33330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829488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Mittel- bis langfristige Aussichten Areal </a:t>
            </a:r>
            <a:r>
              <a:rPr lang="de-DE" dirty="0" smtClean="0"/>
              <a:t>Ost 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989" y="829841"/>
            <a:ext cx="3398471" cy="597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901846" y="4646263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OGWA / OKAA / OKPA Bauten </a:t>
            </a:r>
            <a:r>
              <a:rPr lang="de-DE" sz="1400" b="1" kern="0" dirty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K</a:t>
            </a: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iwi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Ersatzbau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21" name="Rechteck 20"/>
          <p:cNvSpPr/>
          <p:nvPr/>
        </p:nvSpPr>
        <p:spPr bwMode="auto">
          <a:xfrm rot="15082024">
            <a:off x="3282270" y="4612035"/>
            <a:ext cx="465067" cy="251249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2" name="Gerade Verbindung mit Pfeil 21"/>
          <p:cNvCxnSpPr/>
          <p:nvPr/>
        </p:nvCxnSpPr>
        <p:spPr bwMode="auto">
          <a:xfrm>
            <a:off x="2699792" y="4763544"/>
            <a:ext cx="846314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hteck 22"/>
          <p:cNvSpPr/>
          <p:nvPr/>
        </p:nvSpPr>
        <p:spPr>
          <a:xfrm>
            <a:off x="6324947" y="3933056"/>
            <a:ext cx="1800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OSGA Schulungsgebäude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Nutzungs- und </a:t>
            </a:r>
            <a:r>
              <a:rPr lang="de-DE" sz="12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Statikanpassungen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24" name="Rechteck 23"/>
          <p:cNvSpPr/>
          <p:nvPr/>
        </p:nvSpPr>
        <p:spPr bwMode="auto">
          <a:xfrm rot="7414993">
            <a:off x="3435248" y="3447580"/>
            <a:ext cx="159108" cy="178968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5" name="Gerade Verbindung mit Pfeil 24"/>
          <p:cNvCxnSpPr/>
          <p:nvPr/>
        </p:nvCxnSpPr>
        <p:spPr bwMode="auto">
          <a:xfrm>
            <a:off x="2555776" y="3191937"/>
            <a:ext cx="916068" cy="33436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hteck 26"/>
          <p:cNvSpPr/>
          <p:nvPr/>
        </p:nvSpPr>
        <p:spPr>
          <a:xfrm>
            <a:off x="6285003" y="3068960"/>
            <a:ext cx="22091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OSRA Saphir / OSUA / OBBA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Rückbau / Ersatzneubau OBBA (Provisorium)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28" name="Rechteck 27"/>
          <p:cNvSpPr/>
          <p:nvPr/>
        </p:nvSpPr>
        <p:spPr bwMode="auto">
          <a:xfrm rot="7414993">
            <a:off x="4175709" y="3286217"/>
            <a:ext cx="337776" cy="369830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9" name="Gerade Verbindung mit Pfeil 28"/>
          <p:cNvCxnSpPr/>
          <p:nvPr/>
        </p:nvCxnSpPr>
        <p:spPr bwMode="auto">
          <a:xfrm flipH="1">
            <a:off x="5225016" y="2433701"/>
            <a:ext cx="1059987" cy="2417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901846" y="1941258"/>
            <a:ext cx="158316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ODRA Diorit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Rückbau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32" name="Rechteck 31"/>
          <p:cNvSpPr/>
          <p:nvPr/>
        </p:nvSpPr>
        <p:spPr bwMode="auto">
          <a:xfrm rot="7414993">
            <a:off x="3970319" y="2590378"/>
            <a:ext cx="337776" cy="369830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3" name="Gerade Verbindung mit Pfeil 32"/>
          <p:cNvCxnSpPr/>
          <p:nvPr/>
        </p:nvCxnSpPr>
        <p:spPr bwMode="auto">
          <a:xfrm>
            <a:off x="1979712" y="2060848"/>
            <a:ext cx="2121600" cy="69439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Rechteck 25"/>
          <p:cNvSpPr/>
          <p:nvPr/>
        </p:nvSpPr>
        <p:spPr bwMode="auto">
          <a:xfrm rot="7414993">
            <a:off x="3878546" y="3769448"/>
            <a:ext cx="159108" cy="178968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907361" y="3129567"/>
            <a:ext cx="18002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OPRA Halle Proteus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Rückbau Reaktor und Umnutzung Halle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34" name="Gerade Verbindung mit Pfeil 33"/>
          <p:cNvCxnSpPr>
            <a:endCxn id="26" idx="0"/>
          </p:cNvCxnSpPr>
          <p:nvPr/>
        </p:nvCxnSpPr>
        <p:spPr bwMode="auto">
          <a:xfrm flipH="1" flipV="1">
            <a:off x="4032648" y="3908430"/>
            <a:ext cx="2292299" cy="16864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hteck 19"/>
          <p:cNvSpPr/>
          <p:nvPr/>
        </p:nvSpPr>
        <p:spPr>
          <a:xfrm>
            <a:off x="6292232" y="2287892"/>
            <a:ext cx="22091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ODGB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Büroneubau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sp>
        <p:nvSpPr>
          <p:cNvPr id="35" name="Rechteck 34"/>
          <p:cNvSpPr/>
          <p:nvPr/>
        </p:nvSpPr>
        <p:spPr bwMode="auto">
          <a:xfrm rot="7229093">
            <a:off x="5122755" y="2461917"/>
            <a:ext cx="204522" cy="108927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6" name="Gerade Verbindung mit Pfeil 35"/>
          <p:cNvCxnSpPr/>
          <p:nvPr/>
        </p:nvCxnSpPr>
        <p:spPr bwMode="auto">
          <a:xfrm flipH="1">
            <a:off x="4473175" y="3228148"/>
            <a:ext cx="1811828" cy="28285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hteck 36"/>
          <p:cNvSpPr/>
          <p:nvPr/>
        </p:nvSpPr>
        <p:spPr bwMode="auto">
          <a:xfrm rot="7414993">
            <a:off x="3454228" y="4252486"/>
            <a:ext cx="64979" cy="178968"/>
          </a:xfrm>
          <a:prstGeom prst="rect">
            <a:avLst/>
          </a:prstGeom>
          <a:solidFill>
            <a:srgbClr val="FF0000">
              <a:alpha val="15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6324947" y="4965592"/>
            <a:ext cx="18002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de-DE" sz="1400" b="1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OKAA OASE</a:t>
            </a:r>
          </a:p>
          <a:p>
            <a:pPr eaLnBrk="1" hangingPunct="1">
              <a:spcBef>
                <a:spcPct val="0"/>
              </a:spcBef>
            </a:pPr>
            <a:r>
              <a:rPr lang="de-DE" sz="1200" kern="0" dirty="0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Wintergarten mit </a:t>
            </a:r>
            <a:r>
              <a:rPr lang="de-DE" sz="1200" kern="0" dirty="0" err="1" smtClean="0">
                <a:solidFill>
                  <a:srgbClr val="606060"/>
                </a:solidFill>
                <a:latin typeface="Arial Narrow"/>
                <a:ea typeface="ヒラギノ角ゴ Pro W3" pitchFamily="-108" charset="-128"/>
                <a:cs typeface="Arial Narrow"/>
              </a:rPr>
              <a:t>Aussenraumnutzung</a:t>
            </a:r>
            <a:endParaRPr lang="de-DE" sz="1200" kern="0" dirty="0">
              <a:solidFill>
                <a:srgbClr val="606060"/>
              </a:solidFill>
              <a:latin typeface="Arial Narrow"/>
              <a:ea typeface="ヒラギノ角ゴ Pro W3" pitchFamily="-108" charset="-128"/>
              <a:cs typeface="Arial Narrow"/>
            </a:endParaRPr>
          </a:p>
        </p:txBody>
      </p:sp>
      <p:cxnSp>
        <p:nvCxnSpPr>
          <p:cNvPr id="39" name="Gerade Verbindung mit Pfeil 38"/>
          <p:cNvCxnSpPr/>
          <p:nvPr/>
        </p:nvCxnSpPr>
        <p:spPr bwMode="auto">
          <a:xfrm flipH="1" flipV="1">
            <a:off x="3471845" y="4313479"/>
            <a:ext cx="2900355" cy="77170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358452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473104"/>
          </a:xfrm>
        </p:spPr>
        <p:txBody>
          <a:bodyPr/>
          <a:lstStyle/>
          <a:p>
            <a:r>
              <a:rPr lang="de-CH" dirty="0" smtClean="0"/>
              <a:t>Action Items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742237" cy="5256212"/>
          </a:xfrm>
        </p:spPr>
        <p:txBody>
          <a:bodyPr/>
          <a:lstStyle/>
          <a:p>
            <a:pPr marL="0" indent="0">
              <a:buNone/>
            </a:pPr>
            <a:r>
              <a:rPr lang="de-CH" b="1" dirty="0" smtClean="0"/>
              <a:t>Information über laufende und angedachte Bauprojekte</a:t>
            </a:r>
            <a:endParaRPr lang="de-CH" b="1" dirty="0"/>
          </a:p>
          <a:p>
            <a:r>
              <a:rPr lang="de-CH" sz="1400" b="1" dirty="0" smtClean="0">
                <a:sym typeface="Wingdings" panose="05000000000000000000" pitchFamily="2" charset="2"/>
              </a:rPr>
              <a:t>Areal Ost</a:t>
            </a:r>
            <a:r>
              <a:rPr lang="de-CH" sz="1400" dirty="0" smtClean="0">
                <a:sym typeface="Wingdings" panose="05000000000000000000" pitchFamily="2" charset="2"/>
              </a:rPr>
              <a:t/>
            </a:r>
            <a:br>
              <a:rPr lang="de-CH" sz="1400" dirty="0" smtClean="0">
                <a:sym typeface="Wingdings" panose="05000000000000000000" pitchFamily="2" charset="2"/>
              </a:rPr>
            </a:br>
            <a:endParaRPr lang="de-CH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b="1" dirty="0" smtClean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14" name="Textfeld 13"/>
          <p:cNvSpPr txBox="1"/>
          <p:nvPr/>
        </p:nvSpPr>
        <p:spPr>
          <a:xfrm>
            <a:off x="1043608" y="3009843"/>
            <a:ext cx="4104456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ORAB Neubau </a:t>
            </a:r>
            <a:r>
              <a:rPr lang="de-DE" sz="1200" i="1" dirty="0" smtClean="0">
                <a:latin typeface="+mn-lt"/>
                <a:cs typeface="Arial Narrow"/>
              </a:rPr>
              <a:t>(2021-22</a:t>
            </a:r>
            <a:r>
              <a:rPr lang="de-DE" sz="1200" dirty="0" smtClean="0">
                <a:latin typeface="+mn-lt"/>
                <a:cs typeface="Arial Narrow"/>
              </a:rPr>
              <a:t>) Erweiterung  des BZL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1042988" y="5085184"/>
            <a:ext cx="3960812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OBBA Ersatzbau </a:t>
            </a:r>
            <a:r>
              <a:rPr lang="de-DE" sz="1200" i="1" dirty="0" smtClean="0">
                <a:latin typeface="+mn-lt"/>
                <a:cs typeface="Arial Narrow"/>
              </a:rPr>
              <a:t>(2021</a:t>
            </a:r>
            <a:r>
              <a:rPr lang="de-DE" sz="1200" dirty="0" smtClean="0">
                <a:latin typeface="+mn-lt"/>
                <a:cs typeface="Arial Narrow"/>
              </a:rPr>
              <a:t>) mit möglicher Erweiterung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5235954" y="2996952"/>
            <a:ext cx="272042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Studie Neubau und Aufstockung ODGA/B </a:t>
            </a:r>
            <a:endParaRPr lang="de-DE" sz="1200" dirty="0" smtClean="0">
              <a:latin typeface="+mn-lt"/>
              <a:cs typeface="Arial Narrow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220072" y="4581128"/>
            <a:ext cx="272042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Rückbau und Neubau Kita/KIWI </a:t>
            </a:r>
            <a:r>
              <a:rPr lang="de-DE" sz="1200" dirty="0" smtClean="0">
                <a:latin typeface="+mn-lt"/>
                <a:cs typeface="Arial Narrow"/>
              </a:rPr>
              <a:t>(2021-23)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7172" y="1941325"/>
            <a:ext cx="1744828" cy="1091473"/>
          </a:xfrm>
          <a:prstGeom prst="rect">
            <a:avLst/>
          </a:prstGeom>
        </p:spPr>
      </p:pic>
      <p:pic>
        <p:nvPicPr>
          <p:cNvPr id="20" name="Bild 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9" r="4869"/>
          <a:stretch>
            <a:fillRect/>
          </a:stretch>
        </p:blipFill>
        <p:spPr bwMode="auto">
          <a:xfrm>
            <a:off x="1115616" y="1921216"/>
            <a:ext cx="1423524" cy="1003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3399644"/>
            <a:ext cx="2191202" cy="168554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41"/>
          <a:stretch/>
        </p:blipFill>
        <p:spPr>
          <a:xfrm>
            <a:off x="3306818" y="3270375"/>
            <a:ext cx="1193174" cy="95071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6750" y="1628800"/>
            <a:ext cx="3411468" cy="1341261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3356992"/>
            <a:ext cx="2671482" cy="1256832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5094085"/>
            <a:ext cx="2007401" cy="1282614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103114"/>
            <a:ext cx="869496" cy="1241599"/>
          </a:xfrm>
          <a:prstGeom prst="rect">
            <a:avLst/>
          </a:prstGeom>
        </p:spPr>
      </p:pic>
      <p:sp>
        <p:nvSpPr>
          <p:cNvPr id="36" name="Textfeld 35"/>
          <p:cNvSpPr txBox="1"/>
          <p:nvPr/>
        </p:nvSpPr>
        <p:spPr>
          <a:xfrm>
            <a:off x="5214866" y="6404350"/>
            <a:ext cx="3245565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OBLA Quantum </a:t>
            </a:r>
            <a:r>
              <a:rPr lang="de-DE" sz="1200" b="1" dirty="0">
                <a:latin typeface="+mn-lt"/>
                <a:cs typeface="Arial Narrow"/>
              </a:rPr>
              <a:t>Technology  Lab ETH ZH </a:t>
            </a:r>
            <a:r>
              <a:rPr lang="de-DE" sz="1200" dirty="0">
                <a:latin typeface="+mn-lt"/>
                <a:cs typeface="Arial Narrow"/>
              </a:rPr>
              <a:t>(</a:t>
            </a:r>
            <a:r>
              <a:rPr lang="de-DE" sz="1200" dirty="0" smtClean="0">
                <a:latin typeface="+mn-lt"/>
                <a:cs typeface="Arial Narrow"/>
              </a:rPr>
              <a:t>2020-21)</a:t>
            </a:r>
            <a:endParaRPr lang="de-DE" sz="1200" dirty="0">
              <a:latin typeface="+mn-lt"/>
              <a:cs typeface="Arial Narrow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86"/>
          <a:stretch/>
        </p:blipFill>
        <p:spPr>
          <a:xfrm>
            <a:off x="3235209" y="4293096"/>
            <a:ext cx="1336791" cy="79201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12"/>
          <a:srcRect l="62369" t="17500" r="10637" b="19441"/>
          <a:stretch/>
        </p:blipFill>
        <p:spPr>
          <a:xfrm>
            <a:off x="995416" y="5373216"/>
            <a:ext cx="1560360" cy="1028627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1042988" y="6382969"/>
            <a:ext cx="396081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200" b="1" dirty="0" smtClean="0">
                <a:latin typeface="+mn-lt"/>
                <a:cs typeface="Arial Narrow"/>
              </a:rPr>
              <a:t>OASE Wintergarten </a:t>
            </a:r>
            <a:r>
              <a:rPr lang="de-DE" sz="1200" i="1" dirty="0" smtClean="0">
                <a:latin typeface="+mn-lt"/>
                <a:cs typeface="Arial Narrow"/>
              </a:rPr>
              <a:t>(2021</a:t>
            </a:r>
            <a:r>
              <a:rPr lang="de-DE" sz="1200" dirty="0" smtClean="0">
                <a:latin typeface="+mn-lt"/>
                <a:cs typeface="Arial Narrow"/>
              </a:rPr>
              <a:t>) mit </a:t>
            </a:r>
            <a:r>
              <a:rPr lang="de-DE" sz="1200" dirty="0" err="1" smtClean="0">
                <a:latin typeface="+mn-lt"/>
                <a:cs typeface="Arial Narrow"/>
              </a:rPr>
              <a:t>Aussenraumnutzung</a:t>
            </a:r>
            <a:endParaRPr lang="de-DE" sz="1200" dirty="0" smtClean="0">
              <a:latin typeface="+mn-lt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036897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473104"/>
          </a:xfrm>
        </p:spPr>
        <p:txBody>
          <a:bodyPr/>
          <a:lstStyle/>
          <a:p>
            <a:r>
              <a:rPr lang="de-CH" dirty="0" smtClean="0"/>
              <a:t>Stand PARK </a:t>
            </a:r>
            <a:r>
              <a:rPr lang="de-CH" dirty="0" err="1" smtClean="0"/>
              <a:t>innovAARE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197422"/>
            <a:ext cx="7742237" cy="5039890"/>
          </a:xfrm>
        </p:spPr>
        <p:txBody>
          <a:bodyPr/>
          <a:lstStyle/>
          <a:p>
            <a:pPr marL="0" indent="0">
              <a:buNone/>
            </a:pPr>
            <a:r>
              <a:rPr lang="de-CH" b="1" dirty="0" smtClean="0"/>
              <a:t>Stand 2020:</a:t>
            </a:r>
            <a:endParaRPr lang="de-CH" b="1" dirty="0"/>
          </a:p>
          <a:p>
            <a:r>
              <a:rPr lang="de-CH" sz="1600" dirty="0" smtClean="0"/>
              <a:t>Beginn Erd- und Erschliessungsarbeiten im 2019</a:t>
            </a:r>
          </a:p>
          <a:p>
            <a:r>
              <a:rPr lang="de-CH" sz="1600" dirty="0" smtClean="0"/>
              <a:t>Bau der Unterführung zu </a:t>
            </a:r>
            <a:r>
              <a:rPr lang="de-CH" sz="1600" dirty="0" err="1" smtClean="0"/>
              <a:t>PiA</a:t>
            </a:r>
            <a:r>
              <a:rPr lang="de-CH" sz="1600" dirty="0" smtClean="0"/>
              <a:t> (WUPA) </a:t>
            </a:r>
            <a:r>
              <a:rPr lang="de-CH" sz="1600" dirty="0" smtClean="0">
                <a:sym typeface="Wingdings" panose="05000000000000000000" pitchFamily="2" charset="2"/>
              </a:rPr>
              <a:t> Umleitung der Kantonsstrasse</a:t>
            </a:r>
            <a:endParaRPr lang="de-CH" sz="1600" dirty="0" smtClean="0"/>
          </a:p>
          <a:p>
            <a:r>
              <a:rPr lang="de-CH" sz="1600" dirty="0" smtClean="0"/>
              <a:t>Aushubarbeiten fertig im Juli 2020</a:t>
            </a:r>
          </a:p>
          <a:p>
            <a:r>
              <a:rPr lang="de-CH" sz="1600" dirty="0" smtClean="0"/>
              <a:t>Beginn Bau 2. UG</a:t>
            </a:r>
          </a:p>
          <a:p>
            <a:r>
              <a:rPr lang="de-CH" sz="1600" dirty="0" smtClean="0"/>
              <a:t>Beginn Bau Reinraumhalle (Gebäude A2)</a:t>
            </a:r>
          </a:p>
          <a:p>
            <a:r>
              <a:rPr lang="de-CH" sz="1600" dirty="0" smtClean="0"/>
              <a:t>Nach Fertigstellung  des Baukörpers A2 </a:t>
            </a:r>
            <a:r>
              <a:rPr lang="de-CH" sz="1600" dirty="0" smtClean="0">
                <a:sym typeface="Wingdings" panose="05000000000000000000" pitchFamily="2" charset="2"/>
              </a:rPr>
              <a:t> Beginn mit Rohbau A1 und B1 (siebengeschossige Hochbauten)</a:t>
            </a:r>
            <a:endParaRPr lang="de-CH" sz="1600" dirty="0" smtClean="0"/>
          </a:p>
          <a:p>
            <a:r>
              <a:rPr lang="de-CH" sz="1600" dirty="0" smtClean="0"/>
              <a:t>Kantonsstrasse verläuft seit Oktober 2020 wieder in der ursprünglichen Spur</a:t>
            </a:r>
          </a:p>
          <a:p>
            <a:endParaRPr lang="de-CH" sz="1600" dirty="0" smtClean="0"/>
          </a:p>
          <a:p>
            <a:endParaRPr lang="de-CH" sz="1600" dirty="0" smtClean="0"/>
          </a:p>
          <a:p>
            <a:pPr marL="0" indent="0">
              <a:buNone/>
            </a:pPr>
            <a:endParaRPr lang="de-CH" sz="1600" dirty="0" smtClean="0"/>
          </a:p>
          <a:p>
            <a:pPr marL="0" indent="0">
              <a:buNone/>
            </a:pPr>
            <a:endParaRPr lang="de-CH" sz="1600" dirty="0" smtClean="0">
              <a:solidFill>
                <a:srgbClr val="FF0000"/>
              </a:solidFill>
            </a:endParaRPr>
          </a:p>
          <a:p>
            <a:endParaRPr lang="de-CH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b="1" dirty="0" smtClean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917" y="4653136"/>
            <a:ext cx="3981450" cy="77152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861048"/>
            <a:ext cx="4000500" cy="23241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2280" y="5157192"/>
            <a:ext cx="2752725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845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2_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569</Words>
  <Application>Microsoft Office PowerPoint</Application>
  <PresentationFormat>Bildschirmpräsentation (4:3)</PresentationFormat>
  <Paragraphs>160</Paragraphs>
  <Slides>14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14</vt:i4>
      </vt:variant>
    </vt:vector>
  </HeadingPairs>
  <TitlesOfParts>
    <vt:vector size="28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deutsch</vt:lpstr>
      <vt:lpstr>1_PSI-PowerPoint-Master deutsch</vt:lpstr>
      <vt:lpstr>2_PSI-PowerPoint-Master deutsch</vt:lpstr>
      <vt:lpstr>Bauvorhaben auf dem Areal PSI</vt:lpstr>
      <vt:lpstr>Realisierte Bau - Massnahmen 2017 - 2020</vt:lpstr>
      <vt:lpstr>Abgeschlossene/Laufende Projekte West</vt:lpstr>
      <vt:lpstr>Mittel- bis langfristige Aussichten Areal West </vt:lpstr>
      <vt:lpstr>Action Items Areal West</vt:lpstr>
      <vt:lpstr>Abgeschlossene/Laufende Projekte Areal Ost</vt:lpstr>
      <vt:lpstr>Mittel- bis langfristige Aussichten Areal Ost </vt:lpstr>
      <vt:lpstr>Action Items</vt:lpstr>
      <vt:lpstr>Stand PARK innovAARE</vt:lpstr>
      <vt:lpstr>Stand PARK innovAARE</vt:lpstr>
      <vt:lpstr>Stand PARK innovAARE</vt:lpstr>
      <vt:lpstr>PARK innovAARE</vt:lpstr>
      <vt:lpstr>Stand PARK innovAARE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Jakob Lilian</dc:creator>
  <cp:lastModifiedBy>Jakob Lilian</cp:lastModifiedBy>
  <cp:revision>266</cp:revision>
  <cp:lastPrinted>2020-11-06T09:35:00Z</cp:lastPrinted>
  <dcterms:created xsi:type="dcterms:W3CDTF">2015-11-17T10:00:43Z</dcterms:created>
  <dcterms:modified xsi:type="dcterms:W3CDTF">2020-11-06T10:08:41Z</dcterms:modified>
</cp:coreProperties>
</file>