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 id="2147483990" r:id="rId2"/>
  </p:sldMasterIdLst>
  <p:notesMasterIdLst>
    <p:notesMasterId r:id="rId26"/>
  </p:notesMasterIdLst>
  <p:handoutMasterIdLst>
    <p:handoutMasterId r:id="rId27"/>
  </p:handoutMasterIdLst>
  <p:sldIdLst>
    <p:sldId id="336" r:id="rId3"/>
    <p:sldId id="357" r:id="rId4"/>
    <p:sldId id="346" r:id="rId5"/>
    <p:sldId id="341" r:id="rId6"/>
    <p:sldId id="344" r:id="rId7"/>
    <p:sldId id="397" r:id="rId8"/>
    <p:sldId id="353" r:id="rId9"/>
    <p:sldId id="396" r:id="rId10"/>
    <p:sldId id="384" r:id="rId11"/>
    <p:sldId id="388" r:id="rId12"/>
    <p:sldId id="387" r:id="rId13"/>
    <p:sldId id="386" r:id="rId14"/>
    <p:sldId id="385" r:id="rId15"/>
    <p:sldId id="380" r:id="rId16"/>
    <p:sldId id="389" r:id="rId17"/>
    <p:sldId id="390" r:id="rId18"/>
    <p:sldId id="391" r:id="rId19"/>
    <p:sldId id="394" r:id="rId20"/>
    <p:sldId id="382" r:id="rId21"/>
    <p:sldId id="395" r:id="rId22"/>
    <p:sldId id="383" r:id="rId23"/>
    <p:sldId id="309" r:id="rId24"/>
    <p:sldId id="398" r:id="rId25"/>
  </p:sldIdLst>
  <p:sldSz cx="9144000" cy="6858000" type="screen4x3"/>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50"/>
    <a:srgbClr val="00FF00"/>
    <a:srgbClr val="C2F2C2"/>
    <a:srgbClr val="FEECCB"/>
    <a:srgbClr val="FFF6E7"/>
    <a:srgbClr val="FDCA00"/>
    <a:srgbClr val="C62323"/>
    <a:srgbClr val="010000"/>
    <a:srgbClr val="FFFF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8" autoAdjust="0"/>
    <p:restoredTop sz="95246" autoAdjust="0"/>
  </p:normalViewPr>
  <p:slideViewPr>
    <p:cSldViewPr snapToObjects="1">
      <p:cViewPr varScale="1">
        <p:scale>
          <a:sx n="127" d="100"/>
          <a:sy n="127" d="100"/>
        </p:scale>
        <p:origin x="1086" y="90"/>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‹Nr.›</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42975" y="750888"/>
            <a:ext cx="5000625"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‹Nr.›</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Schade, dass es nicht</a:t>
            </a:r>
            <a:r>
              <a:rPr lang="de-CH" baseline="0" dirty="0" smtClean="0"/>
              <a:t> vor Ort stattfindet. Gleich zu Beginn aufzeichnen?</a:t>
            </a:r>
            <a:endParaRPr lang="de-CH" dirty="0"/>
          </a:p>
        </p:txBody>
      </p:sp>
    </p:spTree>
    <p:extLst>
      <p:ext uri="{BB962C8B-B14F-4D97-AF65-F5344CB8AC3E}">
        <p14:creationId xmlns:p14="http://schemas.microsoft.com/office/powerpoint/2010/main" val="2514319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Wie wird das LAB in Zukunft</a:t>
            </a:r>
            <a:r>
              <a:rPr lang="de-CH" baseline="0" dirty="0" smtClean="0"/>
              <a:t> aussehen. Ich denke die Pandemie wird uns noch etwas länger beschäftigen, weshalb ich das LAB zumindest im nächsten Jahr ähnlich gestalten werden. Sprich im ersten Halbjahr möchte ich den Fokus mehr aus Projekte, Fachvorträge und Infrastruktur legen. Im zweiten LAB wird dann intensiv die Hochstromanlage behandelt werden, auch weil es eine Art Übung für die BAG-</a:t>
            </a:r>
            <a:r>
              <a:rPr lang="de-CH" baseline="0" dirty="0" err="1" smtClean="0"/>
              <a:t>Shutdownpräsentation</a:t>
            </a:r>
            <a:r>
              <a:rPr lang="de-CH" baseline="0" dirty="0" smtClean="0"/>
              <a:t> ist. Ansonsten noch kurze Statusberichte mit Highlights aus diesen Anlagen. Beide Meetings werde im Rahmen von 2 Stunden sein.</a:t>
            </a:r>
            <a:endParaRPr lang="de-CH" dirty="0"/>
          </a:p>
        </p:txBody>
      </p:sp>
    </p:spTree>
    <p:extLst>
      <p:ext uri="{BB962C8B-B14F-4D97-AF65-F5344CB8AC3E}">
        <p14:creationId xmlns:p14="http://schemas.microsoft.com/office/powerpoint/2010/main" val="3573148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10</a:t>
            </a:fld>
            <a:endParaRPr lang="de-DE" dirty="0"/>
          </a:p>
        </p:txBody>
      </p:sp>
    </p:spTree>
    <p:extLst>
      <p:ext uri="{BB962C8B-B14F-4D97-AF65-F5344CB8AC3E}">
        <p14:creationId xmlns:p14="http://schemas.microsoft.com/office/powerpoint/2010/main" val="1036499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11</a:t>
            </a:fld>
            <a:endParaRPr lang="de-DE" dirty="0"/>
          </a:p>
        </p:txBody>
      </p:sp>
    </p:spTree>
    <p:extLst>
      <p:ext uri="{BB962C8B-B14F-4D97-AF65-F5344CB8AC3E}">
        <p14:creationId xmlns:p14="http://schemas.microsoft.com/office/powerpoint/2010/main" val="1929451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12</a:t>
            </a:fld>
            <a:endParaRPr lang="de-DE" dirty="0"/>
          </a:p>
        </p:txBody>
      </p:sp>
    </p:spTree>
    <p:extLst>
      <p:ext uri="{BB962C8B-B14F-4D97-AF65-F5344CB8AC3E}">
        <p14:creationId xmlns:p14="http://schemas.microsoft.com/office/powerpoint/2010/main" val="2658327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13</a:t>
            </a:fld>
            <a:endParaRPr lang="de-DE" dirty="0"/>
          </a:p>
        </p:txBody>
      </p:sp>
    </p:spTree>
    <p:extLst>
      <p:ext uri="{BB962C8B-B14F-4D97-AF65-F5344CB8AC3E}">
        <p14:creationId xmlns:p14="http://schemas.microsoft.com/office/powerpoint/2010/main" val="2434234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smtClean="0"/>
              <a:t>Das</a:t>
            </a:r>
            <a:r>
              <a:rPr lang="de-DE" baseline="0" dirty="0" smtClean="0"/>
              <a:t> V</a:t>
            </a:r>
            <a:r>
              <a:rPr lang="de-DE" dirty="0" smtClean="0"/>
              <a:t>orbeschleuniger-</a:t>
            </a:r>
            <a:r>
              <a:rPr lang="de-DE" dirty="0" err="1" smtClean="0"/>
              <a:t>Zyklotron</a:t>
            </a:r>
            <a:r>
              <a:rPr lang="de-DE" dirty="0" smtClean="0"/>
              <a:t> – der Injektor 2 - , beschleunigt die Protonen auf insgesamt mit 72 </a:t>
            </a:r>
            <a:r>
              <a:rPr lang="de-DE" dirty="0" err="1" smtClean="0"/>
              <a:t>Megavolt</a:t>
            </a:r>
            <a:r>
              <a:rPr lang="de-DE" dirty="0" smtClean="0"/>
              <a:t>.</a:t>
            </a:r>
            <a:r>
              <a:rPr lang="de-CH" baseline="0" dirty="0" smtClean="0"/>
              <a:t> Er ist i</a:t>
            </a:r>
            <a:r>
              <a:rPr lang="de-CH" dirty="0" smtClean="0"/>
              <a:t>n Betrieb seit 1985.</a:t>
            </a:r>
          </a:p>
        </p:txBody>
      </p:sp>
      <p:sp>
        <p:nvSpPr>
          <p:cNvPr id="4" name="Foliennummernplatzhalter 3"/>
          <p:cNvSpPr>
            <a:spLocks noGrp="1"/>
          </p:cNvSpPr>
          <p:nvPr>
            <p:ph type="sldNum" sz="quarter" idx="10"/>
          </p:nvPr>
        </p:nvSpPr>
        <p:spPr/>
        <p:txBody>
          <a:bodyPr/>
          <a:lstStyle/>
          <a:p>
            <a:pPr marL="0" marR="0" lvl="0" indent="0" algn="r" defTabSz="955672" rtl="0" eaLnBrk="0" fontAlgn="base" latinLnBrk="0" hangingPunct="0">
              <a:lnSpc>
                <a:spcPct val="100000"/>
              </a:lnSpc>
              <a:spcBef>
                <a:spcPct val="0"/>
              </a:spcBef>
              <a:spcAft>
                <a:spcPct val="0"/>
              </a:spcAft>
              <a:buClrTx/>
              <a:buSzTx/>
              <a:buFontTx/>
              <a:buNone/>
              <a:tabLst/>
              <a:defRPr/>
            </a:pPr>
            <a:fld id="{EC696245-F065-0B47-B74E-D5003861FD61}" type="slidenum">
              <a:rPr kumimoji="0" lang="de-DE" sz="1000" b="0" i="0" u="none" strike="noStrike" kern="1200" cap="none" spc="0" normalizeH="0" baseline="0" noProof="0" smtClean="0">
                <a:ln>
                  <a:noFill/>
                </a:ln>
                <a:solidFill>
                  <a:srgbClr val="000000"/>
                </a:solidFill>
                <a:effectLst/>
                <a:uLnTx/>
                <a:uFillTx/>
                <a:latin typeface="Calibri"/>
                <a:ea typeface="ヒラギノ角ゴ Pro W3" charset="0"/>
              </a:rPr>
              <a:pPr marL="0" marR="0" lvl="0" indent="0" algn="r" defTabSz="955672" rtl="0" eaLnBrk="0" fontAlgn="base" latinLnBrk="0" hangingPunct="0">
                <a:lnSpc>
                  <a:spcPct val="100000"/>
                </a:lnSpc>
                <a:spcBef>
                  <a:spcPct val="0"/>
                </a:spcBef>
                <a:spcAft>
                  <a:spcPct val="0"/>
                </a:spcAft>
                <a:buClrTx/>
                <a:buSzTx/>
                <a:buFontTx/>
                <a:buNone/>
                <a:tabLst/>
                <a:defRPr/>
              </a:pPr>
              <a:t>14</a:t>
            </a:fld>
            <a:endParaRPr kumimoji="0" lang="de-DE" sz="1000" b="0" i="0" u="none" strike="noStrike" kern="1200" cap="none" spc="0" normalizeH="0" baseline="0" noProof="0" dirty="0">
              <a:ln>
                <a:noFill/>
              </a:ln>
              <a:solidFill>
                <a:srgbClr val="000000"/>
              </a:solidFill>
              <a:effectLst/>
              <a:uLnTx/>
              <a:uFillTx/>
              <a:latin typeface="Calibri"/>
              <a:ea typeface="ヒラギノ角ゴ Pro W3" charset="0"/>
            </a:endParaRPr>
          </a:p>
        </p:txBody>
      </p:sp>
    </p:spTree>
    <p:extLst>
      <p:ext uri="{BB962C8B-B14F-4D97-AF65-F5344CB8AC3E}">
        <p14:creationId xmlns:p14="http://schemas.microsoft.com/office/powerpoint/2010/main" val="28118539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504984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pic>
        <p:nvPicPr>
          <p:cNvPr id="11" name="Picture 2" descr="U:\20160506_PSI_Luftbild_0292.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436" b="7666"/>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00" y="61388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p:nvPr>
        </p:nvSpPr>
        <p:spPr>
          <a:xfrm>
            <a:off x="814387" y="4572000"/>
            <a:ext cx="7969249" cy="1080120"/>
          </a:xfrm>
        </p:spPr>
        <p:txBody>
          <a:bodyPr/>
          <a:lstStyle>
            <a:lvl1pPr>
              <a:defRPr sz="3000">
                <a:solidFill>
                  <a:srgbClr val="686868"/>
                </a:solidFill>
                <a:latin typeface="Georgia" charset="0"/>
                <a:ea typeface="ヒラギノ角ゴ Pro W3" charset="0"/>
              </a:defRPr>
            </a:lvl1pPr>
          </a:lstStyle>
          <a:p>
            <a:pPr lvl="0"/>
            <a:r>
              <a:rPr lang="de-DE" noProof="0" smtClean="0"/>
              <a:t>Titelmasterformat durch Klicken bearbeiten</a:t>
            </a:r>
            <a:endParaRPr lang="en-US"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de-DE" noProof="0" smtClean="0"/>
              <a:t>Formatvorlage des Untertitelmasters durch Klicken bearbeiten</a:t>
            </a:r>
            <a:endParaRPr lang="de-CH" noProof="0" dirty="0"/>
          </a:p>
        </p:txBody>
      </p:sp>
      <p:sp>
        <p:nvSpPr>
          <p:cNvPr id="10"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smtClean="0">
                <a:solidFill>
                  <a:srgbClr val="505150"/>
                </a:solidFill>
                <a:latin typeface="+mn-lt"/>
                <a:cs typeface="Arial" charset="0"/>
              </a:rPr>
              <a:t>WIR SCHAFFEN WISSEN – HEUTE FÜR MORGEN</a:t>
            </a:r>
            <a:endParaRPr lang="de-CH" sz="1100" b="1" i="0" kern="0" spc="30" dirty="0">
              <a:solidFill>
                <a:srgbClr val="505150"/>
              </a:solidFill>
              <a:latin typeface="+mn-lt"/>
              <a:cs typeface="Arial" charset="0"/>
            </a:endParaRPr>
          </a:p>
        </p:txBody>
      </p:sp>
      <p:sp>
        <p:nvSpPr>
          <p:cNvPr id="9" name="Rechteck 8"/>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Tree>
    <p:extLst>
      <p:ext uri="{BB962C8B-B14F-4D97-AF65-F5344CB8AC3E}">
        <p14:creationId xmlns:p14="http://schemas.microsoft.com/office/powerpoint/2010/main" val="4273716275"/>
      </p:ext>
    </p:extLst>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pic>
        <p:nvPicPr>
          <p:cNvPr id="11" name="Picture 2" descr="U:\20160506_PSI_Luftbild_0292.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436" b="7666"/>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00" y="61388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p:nvPr>
        </p:nvSpPr>
        <p:spPr>
          <a:xfrm>
            <a:off x="814387" y="4572000"/>
            <a:ext cx="7969249" cy="1080120"/>
          </a:xfrm>
        </p:spPr>
        <p:txBody>
          <a:bodyPr/>
          <a:lstStyle>
            <a:lvl1pPr>
              <a:defRPr sz="3000">
                <a:solidFill>
                  <a:srgbClr val="686868"/>
                </a:solidFill>
                <a:latin typeface="Georgia" charset="0"/>
                <a:ea typeface="ヒラギノ角ゴ Pro W3" charset="0"/>
              </a:defRPr>
            </a:lvl1pPr>
          </a:lstStyle>
          <a:p>
            <a:pPr lvl="0"/>
            <a:r>
              <a:rPr lang="de-DE" noProof="0" smtClean="0"/>
              <a:t>Titelmasterformat durch Klicken bearbeiten</a:t>
            </a:r>
            <a:endParaRPr lang="en-US"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de-DE" noProof="0" smtClean="0"/>
              <a:t>Formatvorlage des Untertitelmasters durch Klicken bearbeiten</a:t>
            </a:r>
            <a:endParaRPr lang="de-CH" noProof="0" dirty="0"/>
          </a:p>
        </p:txBody>
      </p:sp>
      <p:sp>
        <p:nvSpPr>
          <p:cNvPr id="10"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smtClean="0">
                <a:solidFill>
                  <a:srgbClr val="505150"/>
                </a:solidFill>
                <a:latin typeface="+mn-lt"/>
                <a:cs typeface="Arial" charset="0"/>
              </a:rPr>
              <a:t>WIR SCHAFFEN WISSEN – HEUTE FÜR MORGEN</a:t>
            </a:r>
            <a:endParaRPr lang="de-CH" sz="1100" b="1" i="0" kern="0" spc="30" dirty="0">
              <a:solidFill>
                <a:srgbClr val="505150"/>
              </a:solidFill>
              <a:latin typeface="+mn-lt"/>
              <a:cs typeface="Arial" charset="0"/>
            </a:endParaRPr>
          </a:p>
        </p:txBody>
      </p:sp>
      <p:sp>
        <p:nvSpPr>
          <p:cNvPr id="9" name="Rechteck 8"/>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Tree>
    <p:extLst>
      <p:ext uri="{BB962C8B-B14F-4D97-AF65-F5344CB8AC3E}">
        <p14:creationId xmlns:p14="http://schemas.microsoft.com/office/powerpoint/2010/main" val="3252309396"/>
      </p:ext>
    </p:extLst>
  </p:cSld>
  <p:clrMapOvr>
    <a:masterClrMapping/>
  </p:clrMapOvr>
  <p:transition spd="med"/>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4228786556"/>
      </p:ext>
    </p:extLst>
  </p:cSld>
  <p:clrMapOvr>
    <a:masterClrMapping/>
  </p:clrMapOvr>
  <p:transition spd="med"/>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3200146105"/>
      </p:ext>
    </p:extLst>
  </p:cSld>
  <p:clrMapOvr>
    <a:masterClrMapping/>
  </p:clrMapOvr>
  <p:transition spd="med"/>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1599116035"/>
      </p:ext>
    </p:extLst>
  </p:cSld>
  <p:clrMapOvr>
    <a:masterClrMapping/>
  </p:clrMapOvr>
  <p:transition spd="med"/>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3081271483"/>
      </p:ext>
    </p:extLst>
  </p:cSld>
  <p:clrMapOvr>
    <a:masterClrMapping/>
  </p:clrMapOvr>
  <p:transition spd="med"/>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3999070652"/>
      </p:ext>
    </p:extLst>
  </p:cSld>
  <p:clrMapOvr>
    <a:masterClrMapping/>
  </p:clrMapOvr>
  <p:transition spd="med"/>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1922995901"/>
      </p:ext>
    </p:extLst>
  </p:cSld>
  <p:clrMapOvr>
    <a:masterClrMapping/>
  </p:clrMapOvr>
  <p:transition spd="med"/>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2" name="Titel 11"/>
          <p:cNvSpPr>
            <a:spLocks noGrp="1"/>
          </p:cNvSpPr>
          <p:nvPr>
            <p:ph type="title"/>
          </p:nvPr>
        </p:nvSpPr>
        <p:spPr/>
        <p:txBody>
          <a:bodyPr/>
          <a:lstStyle/>
          <a:p>
            <a:r>
              <a:rPr lang="de-DE" smtClean="0"/>
              <a:t>Titelmasterformat durch Klicken bearbeiten</a:t>
            </a:r>
            <a:endParaRPr lang="en-GB"/>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4117967290"/>
      </p:ext>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2" name="Titel 11"/>
          <p:cNvSpPr>
            <a:spLocks noGrp="1"/>
          </p:cNvSpPr>
          <p:nvPr>
            <p:ph type="title"/>
          </p:nvPr>
        </p:nvSpPr>
        <p:spPr/>
        <p:txBody>
          <a:bodyPr/>
          <a:lstStyle/>
          <a:p>
            <a:r>
              <a:rPr lang="de-DE" smtClean="0"/>
              <a:t>Titelmasterformat durch Klicken bearbeiten</a:t>
            </a:r>
            <a:endParaRPr lang="en-GB"/>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10" name="Titel 9"/>
          <p:cNvSpPr>
            <a:spLocks noGrp="1"/>
          </p:cNvSpPr>
          <p:nvPr>
            <p:ph type="title"/>
          </p:nvPr>
        </p:nvSpPr>
        <p:spPr>
          <a:xfrm>
            <a:off x="2077200" y="291600"/>
            <a:ext cx="6708025" cy="508500"/>
          </a:xfrm>
          <a:prstGeom prst="rect">
            <a:avLst/>
          </a:prstGeom>
        </p:spPr>
        <p:txBody>
          <a:bodyPr/>
          <a:lstStyle>
            <a:lvl1pPr algn="ctr">
              <a:defRPr/>
            </a:lvl1pPr>
          </a:lstStyle>
          <a:p>
            <a:r>
              <a:rPr lang="de-DE" dirty="0" smtClean="0"/>
              <a:t>Titelmasterformat durch Klicken bearbeiten</a:t>
            </a:r>
            <a:endParaRPr lang="en-GB" dirty="0"/>
          </a:p>
        </p:txBody>
      </p:sp>
      <p:sp>
        <p:nvSpPr>
          <p:cNvPr id="3" name="Foliennummernplatzhalter 5"/>
          <p:cNvSpPr>
            <a:spLocks noGrp="1"/>
          </p:cNvSpPr>
          <p:nvPr>
            <p:ph type="sldNum" sz="quarter" idx="10"/>
          </p:nvPr>
        </p:nvSpPr>
        <p:spPr/>
        <p:txBody>
          <a:bodyPr/>
          <a:lstStyle>
            <a:lvl1pPr>
              <a:defRPr/>
            </a:lvl1pPr>
          </a:lstStyle>
          <a:p>
            <a:pPr>
              <a:defRPr/>
            </a:pPr>
            <a:r>
              <a:rPr lang="de-DE"/>
              <a:t>Seite </a:t>
            </a:r>
            <a:fld id="{8618A77B-1C14-4BF1-B6BC-697205DA837B}" type="slidenum">
              <a:rPr lang="de-DE"/>
              <a:pPr>
                <a:defRPr/>
              </a:pPr>
              <a:t>‹Nr.›</a:t>
            </a:fld>
            <a:endParaRPr lang="de-DE"/>
          </a:p>
        </p:txBody>
      </p:sp>
    </p:spTree>
    <p:extLst>
      <p:ext uri="{BB962C8B-B14F-4D97-AF65-F5344CB8AC3E}">
        <p14:creationId xmlns:p14="http://schemas.microsoft.com/office/powerpoint/2010/main" val="1702411974"/>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1.emf"/><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de-CH" noProof="0" dirty="0" smtClean="0"/>
              <a:t>Folientitel eingeben</a:t>
            </a:r>
            <a:endParaRPr lang="de-CH"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smtClean="0"/>
              <a:t>Seite </a:t>
            </a:r>
            <a:fld id="{EBC07571-3134-BB4B-B83F-1A9FE18D34F3}" type="slidenum">
              <a:rPr lang="de-DE" smtClean="0"/>
              <a:pPr algn="r">
                <a:defRPr/>
              </a:pPr>
              <a:t>‹Nr.›</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pic>
        <p:nvPicPr>
          <p:cNvPr id="8" name="Bild 14" descr="PSI-Logo_narrow_30k.eps"/>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8" r:id="rId1"/>
    <p:sldLayoutId id="2147483974" r:id="rId2"/>
    <p:sldLayoutId id="2147483976" r:id="rId3"/>
    <p:sldLayoutId id="2147483973" r:id="rId4"/>
    <p:sldLayoutId id="2147483977" r:id="rId5"/>
    <p:sldLayoutId id="2147483979" r:id="rId6"/>
    <p:sldLayoutId id="2147483978" r:id="rId7"/>
    <p:sldLayoutId id="2147483980" r:id="rId8"/>
    <p:sldLayoutId id="2147483999" r:id="rId9"/>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de-CH" noProof="0" dirty="0" smtClean="0"/>
              <a:t>Folientitel eingeben</a:t>
            </a:r>
            <a:endParaRPr lang="de-CH"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smtClean="0"/>
              <a:t>Seite </a:t>
            </a:r>
            <a:fld id="{EBC07571-3134-BB4B-B83F-1A9FE18D34F3}" type="slidenum">
              <a:rPr lang="de-DE" smtClean="0"/>
              <a:pPr algn="r">
                <a:defRPr/>
              </a:pPr>
              <a:t>‹Nr.›</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1928615"/>
      </p:ext>
    </p:extLst>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15.gif"/><Relationship Id="rId4" Type="http://schemas.openxmlformats.org/officeDocument/2006/relationships/image" Target="../media/image14.gif"/></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7.jpeg"/><Relationship Id="rId4" Type="http://schemas.openxmlformats.org/officeDocument/2006/relationships/image" Target="../media/image13.gif"/></Relationships>
</file>

<file path=ppt/slides/_rels/slide1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5.gif"/><Relationship Id="rId5" Type="http://schemas.openxmlformats.org/officeDocument/2006/relationships/image" Target="../media/image21.jpeg"/><Relationship Id="rId4" Type="http://schemas.openxmlformats.org/officeDocument/2006/relationships/image" Target="../media/image13.gif"/></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3.jp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1.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1.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1.bin"/><Relationship Id="rId4" Type="http://schemas.openxmlformats.org/officeDocument/2006/relationships/image" Target="../media/image110.pn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9.wmf"/></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indico.psi.ch/event/10473/" TargetMode="Externa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CH" dirty="0" smtClean="0"/>
              <a:t>Leitender </a:t>
            </a:r>
            <a:r>
              <a:rPr lang="de-CH" dirty="0"/>
              <a:t>Ausschuss </a:t>
            </a:r>
            <a:r>
              <a:rPr lang="de-CH" dirty="0" smtClean="0"/>
              <a:t>Beschleunigeranlagen</a:t>
            </a:r>
            <a:endParaRPr lang="de-DE" dirty="0"/>
          </a:p>
        </p:txBody>
      </p:sp>
      <p:sp>
        <p:nvSpPr>
          <p:cNvPr id="6" name="Untertitel 5"/>
          <p:cNvSpPr>
            <a:spLocks noGrp="1"/>
          </p:cNvSpPr>
          <p:nvPr>
            <p:ph type="subTitle" sz="quarter" idx="1"/>
          </p:nvPr>
        </p:nvSpPr>
        <p:spPr/>
        <p:txBody>
          <a:bodyPr/>
          <a:lstStyle/>
          <a:p>
            <a:r>
              <a:rPr lang="de-CH" dirty="0" smtClean="0"/>
              <a:t>Joachim Grillenberger ::  </a:t>
            </a:r>
            <a:r>
              <a:rPr lang="de-CH" dirty="0"/>
              <a:t>Paul Scherrer </a:t>
            </a:r>
            <a:r>
              <a:rPr lang="de-CH" dirty="0" smtClean="0"/>
              <a:t>Institut</a:t>
            </a:r>
            <a:endParaRPr lang="de-CH" dirty="0"/>
          </a:p>
        </p:txBody>
      </p:sp>
      <p:sp>
        <p:nvSpPr>
          <p:cNvPr id="7" name="Textfeld 6"/>
          <p:cNvSpPr txBox="1"/>
          <p:nvPr/>
        </p:nvSpPr>
        <p:spPr>
          <a:xfrm>
            <a:off x="814387" y="5661248"/>
            <a:ext cx="6853957" cy="504056"/>
          </a:xfrm>
          <a:prstGeom prst="rect">
            <a:avLst/>
          </a:prstGeom>
          <a:noFill/>
        </p:spPr>
        <p:txBody>
          <a:bodyPr wrap="square" lIns="0" tIns="0" rIns="0" bIns="0" rtlCol="0">
            <a:noAutofit/>
          </a:bodyPr>
          <a:lstStyle/>
          <a:p>
            <a:pPr>
              <a:lnSpc>
                <a:spcPct val="110000"/>
              </a:lnSpc>
              <a:spcBef>
                <a:spcPts val="0"/>
              </a:spcBef>
            </a:pPr>
            <a:r>
              <a:rPr lang="de-CH" sz="1800" b="1" dirty="0">
                <a:solidFill>
                  <a:srgbClr val="969696"/>
                </a:solidFill>
              </a:rPr>
              <a:t>6</a:t>
            </a:r>
            <a:r>
              <a:rPr lang="de-CH" sz="1800" b="1" dirty="0" smtClean="0">
                <a:solidFill>
                  <a:srgbClr val="969696"/>
                </a:solidFill>
              </a:rPr>
              <a:t>. </a:t>
            </a:r>
            <a:r>
              <a:rPr lang="de-CH" sz="1800" b="1" dirty="0">
                <a:solidFill>
                  <a:srgbClr val="969696"/>
                </a:solidFill>
              </a:rPr>
              <a:t>Meeting </a:t>
            </a:r>
            <a:r>
              <a:rPr lang="de-CH" sz="1800" b="1" dirty="0" smtClean="0">
                <a:solidFill>
                  <a:srgbClr val="969696"/>
                </a:solidFill>
              </a:rPr>
              <a:t>vom 27. Oktober 2020</a:t>
            </a:r>
            <a:endParaRPr lang="de-DE" sz="1800" b="1" kern="1000" spc="30" dirty="0">
              <a:solidFill>
                <a:srgbClr val="969696"/>
              </a:solidFill>
              <a:cs typeface="Franklin Gothic Book"/>
            </a:endParaRPr>
          </a:p>
        </p:txBody>
      </p:sp>
    </p:spTree>
    <p:extLst>
      <p:ext uri="{BB962C8B-B14F-4D97-AF65-F5344CB8AC3E}">
        <p14:creationId xmlns:p14="http://schemas.microsoft.com/office/powerpoint/2010/main" val="745583933"/>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pPr>
              <a:defRPr/>
            </a:pPr>
            <a:r>
              <a:rPr lang="de-DE" dirty="0"/>
              <a:t>Seite </a:t>
            </a:r>
            <a:fld id="{4C8BEEFE-391D-4E51-8E2C-2CD65646F653}" type="slidenum">
              <a:rPr lang="de-DE"/>
              <a:pPr>
                <a:defRPr/>
              </a:pPr>
              <a:t>10</a:t>
            </a:fld>
            <a:endParaRPr lang="de-DE" dirty="0"/>
          </a:p>
        </p:txBody>
      </p:sp>
      <p:pic>
        <p:nvPicPr>
          <p:cNvPr id="8" name="Picture 2" descr="U:\PSI U\Vortrag AMI\Anlagenplan.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pic>
        <p:nvPicPr>
          <p:cNvPr id="1026" name="Picture 2" descr="J:\PSI\Poster und Vorträge\Vortrag AMI\CW kompl.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5536" y="2761630"/>
            <a:ext cx="8496944" cy="3619698"/>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2614000" y="1766074"/>
            <a:ext cx="1632104" cy="215444"/>
          </a:xfrm>
          <a:prstGeom prst="rect">
            <a:avLst/>
          </a:prstGeom>
        </p:spPr>
        <p:txBody>
          <a:bodyPr wrap="square">
            <a:spAutoFit/>
          </a:bodyPr>
          <a:lstStyle/>
          <a:p>
            <a:r>
              <a:rPr lang="de-CH" sz="800" b="1" dirty="0" smtClean="0">
                <a:solidFill>
                  <a:srgbClr val="0F07B9"/>
                </a:solidFill>
              </a:rPr>
              <a:t>Plasmakäfig erneuern</a:t>
            </a:r>
          </a:p>
        </p:txBody>
      </p:sp>
      <p:cxnSp>
        <p:nvCxnSpPr>
          <p:cNvPr id="11" name="Gerade Verbindung mit Pfeil 10"/>
          <p:cNvCxnSpPr/>
          <p:nvPr/>
        </p:nvCxnSpPr>
        <p:spPr bwMode="auto">
          <a:xfrm>
            <a:off x="2195736" y="2647293"/>
            <a:ext cx="360040" cy="1573795"/>
          </a:xfrm>
          <a:prstGeom prst="straightConnector1">
            <a:avLst/>
          </a:prstGeom>
          <a:solidFill>
            <a:schemeClr val="accent1"/>
          </a:solidFill>
          <a:ln w="28575" cap="flat" cmpd="sng" algn="ctr">
            <a:solidFill>
              <a:srgbClr val="0F07B9"/>
            </a:solidFill>
            <a:prstDash val="solid"/>
            <a:round/>
            <a:headEnd type="none" w="med" len="med"/>
            <a:tailEnd type="arrow"/>
          </a:ln>
          <a:effectLst/>
        </p:spPr>
      </p:cxnSp>
      <p:cxnSp>
        <p:nvCxnSpPr>
          <p:cNvPr id="13" name="Gerade Verbindung mit Pfeil 12"/>
          <p:cNvCxnSpPr/>
          <p:nvPr/>
        </p:nvCxnSpPr>
        <p:spPr bwMode="auto">
          <a:xfrm flipH="1">
            <a:off x="4788024" y="2385174"/>
            <a:ext cx="288032" cy="1475874"/>
          </a:xfrm>
          <a:prstGeom prst="straightConnector1">
            <a:avLst/>
          </a:prstGeom>
          <a:solidFill>
            <a:schemeClr val="accent1"/>
          </a:solidFill>
          <a:ln w="28575" cap="flat" cmpd="sng" algn="ctr">
            <a:solidFill>
              <a:srgbClr val="00B0F0"/>
            </a:solidFill>
            <a:prstDash val="solid"/>
            <a:round/>
            <a:headEnd type="none" w="med" len="med"/>
            <a:tailEnd type="arrow"/>
          </a:ln>
          <a:effectLst/>
        </p:spPr>
      </p:cxnSp>
      <p:cxnSp>
        <p:nvCxnSpPr>
          <p:cNvPr id="14" name="Gerade Verbindung mit Pfeil 13"/>
          <p:cNvCxnSpPr/>
          <p:nvPr/>
        </p:nvCxnSpPr>
        <p:spPr bwMode="auto">
          <a:xfrm flipH="1">
            <a:off x="3995936" y="2613104"/>
            <a:ext cx="1383910" cy="1391960"/>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17" name="Gerade Verbindung mit Pfeil 16"/>
          <p:cNvCxnSpPr/>
          <p:nvPr/>
        </p:nvCxnSpPr>
        <p:spPr bwMode="auto">
          <a:xfrm>
            <a:off x="5379846" y="2613104"/>
            <a:ext cx="64129" cy="1769963"/>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19" name="Gerade Verbindung mit Pfeil 18"/>
          <p:cNvCxnSpPr/>
          <p:nvPr/>
        </p:nvCxnSpPr>
        <p:spPr bwMode="auto">
          <a:xfrm>
            <a:off x="5379846" y="2613104"/>
            <a:ext cx="400532" cy="1769963"/>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25" name="Gerade Verbindung mit Pfeil 24"/>
          <p:cNvCxnSpPr/>
          <p:nvPr/>
        </p:nvCxnSpPr>
        <p:spPr bwMode="auto">
          <a:xfrm>
            <a:off x="5379846" y="2636912"/>
            <a:ext cx="974196" cy="1769963"/>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28" name="Gerade Verbindung mit Pfeil 27"/>
          <p:cNvCxnSpPr/>
          <p:nvPr/>
        </p:nvCxnSpPr>
        <p:spPr bwMode="auto">
          <a:xfrm flipH="1">
            <a:off x="4852153" y="2636912"/>
            <a:ext cx="527693" cy="1782166"/>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30" name="Gerade Verbindung mit Pfeil 29"/>
          <p:cNvCxnSpPr/>
          <p:nvPr/>
        </p:nvCxnSpPr>
        <p:spPr bwMode="auto">
          <a:xfrm flipH="1">
            <a:off x="2987825" y="2636912"/>
            <a:ext cx="2392021" cy="1826763"/>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sp>
        <p:nvSpPr>
          <p:cNvPr id="22" name="Rechteck 21"/>
          <p:cNvSpPr/>
          <p:nvPr/>
        </p:nvSpPr>
        <p:spPr>
          <a:xfrm>
            <a:off x="5365757" y="2431849"/>
            <a:ext cx="3106727" cy="215444"/>
          </a:xfrm>
          <a:prstGeom prst="rect">
            <a:avLst/>
          </a:prstGeom>
        </p:spPr>
        <p:txBody>
          <a:bodyPr wrap="square">
            <a:spAutoFit/>
          </a:bodyPr>
          <a:lstStyle/>
          <a:p>
            <a:r>
              <a:rPr lang="de-CH" sz="800" b="1" dirty="0" smtClean="0">
                <a:solidFill>
                  <a:srgbClr val="00B050"/>
                </a:solidFill>
              </a:rPr>
              <a:t>BV4, KV1a, KV1b, KV 1-5 Kontrolle (bei Bedarf ersetzen)</a:t>
            </a:r>
          </a:p>
        </p:txBody>
      </p:sp>
      <p:sp>
        <p:nvSpPr>
          <p:cNvPr id="24" name="Rechteck 23"/>
          <p:cNvSpPr/>
          <p:nvPr/>
        </p:nvSpPr>
        <p:spPr>
          <a:xfrm>
            <a:off x="4980084" y="2205444"/>
            <a:ext cx="2760268" cy="215444"/>
          </a:xfrm>
          <a:prstGeom prst="rect">
            <a:avLst/>
          </a:prstGeom>
        </p:spPr>
        <p:txBody>
          <a:bodyPr wrap="square">
            <a:spAutoFit/>
          </a:bodyPr>
          <a:lstStyle/>
          <a:p>
            <a:r>
              <a:rPr lang="de-CH" sz="800" b="1" dirty="0" smtClean="0">
                <a:solidFill>
                  <a:schemeClr val="accent5">
                    <a:lumMod val="60000"/>
                    <a:lumOff val="40000"/>
                  </a:schemeClr>
                </a:solidFill>
              </a:rPr>
              <a:t>Kicker </a:t>
            </a:r>
            <a:r>
              <a:rPr lang="de-CH" sz="800" b="1" dirty="0">
                <a:solidFill>
                  <a:schemeClr val="accent5">
                    <a:lumMod val="60000"/>
                    <a:lumOff val="40000"/>
                  </a:schemeClr>
                </a:solidFill>
              </a:rPr>
              <a:t>Magnet inkl. Kollimator </a:t>
            </a:r>
            <a:r>
              <a:rPr lang="de-CH" sz="800" b="1" dirty="0" smtClean="0">
                <a:solidFill>
                  <a:schemeClr val="accent5">
                    <a:lumMod val="60000"/>
                    <a:lumOff val="40000"/>
                  </a:schemeClr>
                </a:solidFill>
              </a:rPr>
              <a:t>überprüfen/Test</a:t>
            </a:r>
          </a:p>
        </p:txBody>
      </p:sp>
      <p:sp>
        <p:nvSpPr>
          <p:cNvPr id="29" name="Rechteck 28"/>
          <p:cNvSpPr/>
          <p:nvPr/>
        </p:nvSpPr>
        <p:spPr>
          <a:xfrm>
            <a:off x="2915816" y="2277452"/>
            <a:ext cx="1740175" cy="215444"/>
          </a:xfrm>
          <a:prstGeom prst="rect">
            <a:avLst/>
          </a:prstGeom>
        </p:spPr>
        <p:txBody>
          <a:bodyPr wrap="square">
            <a:spAutoFit/>
          </a:bodyPr>
          <a:lstStyle/>
          <a:p>
            <a:r>
              <a:rPr lang="en-US" sz="800" b="1" dirty="0">
                <a:solidFill>
                  <a:schemeClr val="accent2">
                    <a:lumMod val="60000"/>
                    <a:lumOff val="40000"/>
                  </a:schemeClr>
                </a:solidFill>
              </a:rPr>
              <a:t>VVD1 und </a:t>
            </a:r>
            <a:r>
              <a:rPr lang="en-US" sz="800" b="1" dirty="0" smtClean="0">
                <a:solidFill>
                  <a:schemeClr val="accent2">
                    <a:lumMod val="60000"/>
                    <a:lumOff val="40000"/>
                  </a:schemeClr>
                </a:solidFill>
              </a:rPr>
              <a:t>VVD2 </a:t>
            </a:r>
            <a:r>
              <a:rPr lang="en-US" sz="800" b="1" dirty="0" err="1" smtClean="0">
                <a:solidFill>
                  <a:schemeClr val="accent2">
                    <a:lumMod val="60000"/>
                    <a:lumOff val="40000"/>
                  </a:schemeClr>
                </a:solidFill>
              </a:rPr>
              <a:t>austauschen</a:t>
            </a:r>
            <a:endParaRPr lang="de-CH" sz="800" b="1" dirty="0" smtClean="0">
              <a:solidFill>
                <a:schemeClr val="accent2">
                  <a:lumMod val="60000"/>
                  <a:lumOff val="40000"/>
                </a:schemeClr>
              </a:solidFill>
            </a:endParaRPr>
          </a:p>
        </p:txBody>
      </p:sp>
      <p:cxnSp>
        <p:nvCxnSpPr>
          <p:cNvPr id="31" name="Gerade Verbindung mit Pfeil 30"/>
          <p:cNvCxnSpPr/>
          <p:nvPr/>
        </p:nvCxnSpPr>
        <p:spPr bwMode="auto">
          <a:xfrm flipH="1">
            <a:off x="3263875" y="2456022"/>
            <a:ext cx="83989" cy="1950853"/>
          </a:xfrm>
          <a:prstGeom prst="straightConnector1">
            <a:avLst/>
          </a:prstGeom>
          <a:solidFill>
            <a:schemeClr val="accent1"/>
          </a:solidFill>
          <a:ln w="28575" cap="flat" cmpd="sng" algn="ctr">
            <a:solidFill>
              <a:schemeClr val="accent2">
                <a:lumMod val="60000"/>
                <a:lumOff val="40000"/>
              </a:schemeClr>
            </a:solidFill>
            <a:prstDash val="solid"/>
            <a:round/>
            <a:headEnd type="none" w="med" len="med"/>
            <a:tailEnd type="arrow"/>
          </a:ln>
          <a:effectLst/>
        </p:spPr>
      </p:cxnSp>
      <p:cxnSp>
        <p:nvCxnSpPr>
          <p:cNvPr id="32" name="Gerade Verbindung mit Pfeil 31"/>
          <p:cNvCxnSpPr/>
          <p:nvPr/>
        </p:nvCxnSpPr>
        <p:spPr bwMode="auto">
          <a:xfrm>
            <a:off x="3347864" y="2478158"/>
            <a:ext cx="2460254" cy="1985517"/>
          </a:xfrm>
          <a:prstGeom prst="straightConnector1">
            <a:avLst/>
          </a:prstGeom>
          <a:solidFill>
            <a:schemeClr val="accent1"/>
          </a:solidFill>
          <a:ln w="28575" cap="flat" cmpd="sng" algn="ctr">
            <a:solidFill>
              <a:schemeClr val="accent2">
                <a:lumMod val="60000"/>
                <a:lumOff val="40000"/>
              </a:schemeClr>
            </a:solidFill>
            <a:prstDash val="solid"/>
            <a:round/>
            <a:headEnd type="none" w="med" len="med"/>
            <a:tailEnd type="arrow"/>
          </a:ln>
          <a:effectLst/>
        </p:spPr>
      </p:cxnSp>
      <p:pic>
        <p:nvPicPr>
          <p:cNvPr id="2050" name="Picture 2" descr="J:\Poster, Vorträge und Publikationen\Vortrag AMI\Quelle mit Solid State Antenne.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09426" y="878860"/>
            <a:ext cx="1776894" cy="1830060"/>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Gerade Verbindung mit Pfeil 25"/>
          <p:cNvCxnSpPr/>
          <p:nvPr/>
        </p:nvCxnSpPr>
        <p:spPr bwMode="auto">
          <a:xfrm flipH="1" flipV="1">
            <a:off x="1691680" y="1766074"/>
            <a:ext cx="980032" cy="123681"/>
          </a:xfrm>
          <a:prstGeom prst="straightConnector1">
            <a:avLst/>
          </a:prstGeom>
          <a:solidFill>
            <a:schemeClr val="accent1"/>
          </a:solidFill>
          <a:ln w="28575" cap="flat" cmpd="sng" algn="ctr">
            <a:solidFill>
              <a:srgbClr val="0F07B9"/>
            </a:solidFill>
            <a:prstDash val="solid"/>
            <a:round/>
            <a:headEnd type="none" w="med" len="med"/>
            <a:tailEnd type="arrow"/>
          </a:ln>
          <a:effectLst/>
        </p:spPr>
      </p:cxnSp>
      <p:sp>
        <p:nvSpPr>
          <p:cNvPr id="33" name="Rechteck 32"/>
          <p:cNvSpPr/>
          <p:nvPr/>
        </p:nvSpPr>
        <p:spPr>
          <a:xfrm>
            <a:off x="7050560" y="1375901"/>
            <a:ext cx="2093440" cy="461665"/>
          </a:xfrm>
          <a:prstGeom prst="rect">
            <a:avLst/>
          </a:prstGeom>
        </p:spPr>
        <p:txBody>
          <a:bodyPr wrap="square">
            <a:spAutoFit/>
          </a:bodyPr>
          <a:lstStyle/>
          <a:p>
            <a:pPr algn="ctr"/>
            <a:r>
              <a:rPr lang="de-CH" sz="1200" dirty="0" smtClean="0"/>
              <a:t>Gesamt 34 Komponenten inkl. kompl. Infrastruktur</a:t>
            </a:r>
          </a:p>
        </p:txBody>
      </p:sp>
      <p:sp>
        <p:nvSpPr>
          <p:cNvPr id="4" name="Titel 3"/>
          <p:cNvSpPr>
            <a:spLocks noGrp="1"/>
          </p:cNvSpPr>
          <p:nvPr>
            <p:ph type="title"/>
          </p:nvPr>
        </p:nvSpPr>
        <p:spPr/>
        <p:txBody>
          <a:bodyPr/>
          <a:lstStyle/>
          <a:p>
            <a:pPr algn="l"/>
            <a:r>
              <a:rPr lang="de-CH" dirty="0" err="1" smtClean="0"/>
              <a:t>Shutdown</a:t>
            </a:r>
            <a:r>
              <a:rPr lang="de-CH" dirty="0" smtClean="0"/>
              <a:t> 2020</a:t>
            </a:r>
            <a:br>
              <a:rPr lang="de-CH" dirty="0" smtClean="0"/>
            </a:br>
            <a:r>
              <a:rPr lang="de-CH" sz="2000" dirty="0" smtClean="0"/>
              <a:t>Cockcroft-Walton</a:t>
            </a:r>
            <a:endParaRPr lang="de-CH" dirty="0"/>
          </a:p>
        </p:txBody>
      </p:sp>
      <p:sp>
        <p:nvSpPr>
          <p:cNvPr id="34" name="Rechteck 33"/>
          <p:cNvSpPr/>
          <p:nvPr/>
        </p:nvSpPr>
        <p:spPr>
          <a:xfrm>
            <a:off x="2947343" y="1114291"/>
            <a:ext cx="3809620" cy="523220"/>
          </a:xfrm>
          <a:prstGeom prst="rect">
            <a:avLst/>
          </a:prstGeom>
        </p:spPr>
        <p:txBody>
          <a:bodyPr wrap="square">
            <a:spAutoFit/>
          </a:bodyPr>
          <a:lstStyle/>
          <a:p>
            <a:r>
              <a:rPr lang="de-CH" sz="1400" dirty="0">
                <a:latin typeface="+mn-lt"/>
              </a:rPr>
              <a:t>Diverse Umbauten, Neuerungen und </a:t>
            </a:r>
            <a:r>
              <a:rPr lang="de-CH" sz="1400" dirty="0" smtClean="0">
                <a:latin typeface="+mn-lt"/>
              </a:rPr>
              <a:t>Kontrolle</a:t>
            </a:r>
            <a:br>
              <a:rPr lang="de-CH" sz="1400" dirty="0" smtClean="0">
                <a:latin typeface="+mn-lt"/>
              </a:rPr>
            </a:br>
            <a:r>
              <a:rPr lang="de-CH" sz="1400" dirty="0" smtClean="0">
                <a:latin typeface="+mn-lt"/>
              </a:rPr>
              <a:t>Komponenten </a:t>
            </a:r>
            <a:r>
              <a:rPr lang="de-CH" sz="1400" dirty="0">
                <a:latin typeface="+mn-lt"/>
              </a:rPr>
              <a:t>&amp; Vorbeschleuniger (</a:t>
            </a:r>
            <a:r>
              <a:rPr lang="de-CH" sz="1400" dirty="0" smtClean="0">
                <a:latin typeface="+mn-lt"/>
              </a:rPr>
              <a:t>8133)</a:t>
            </a:r>
            <a:endParaRPr lang="en-US" sz="1400" dirty="0">
              <a:latin typeface="+mn-lt"/>
            </a:endParaRPr>
          </a:p>
        </p:txBody>
      </p:sp>
    </p:spTree>
    <p:extLst>
      <p:ext uri="{BB962C8B-B14F-4D97-AF65-F5344CB8AC3E}">
        <p14:creationId xmlns:p14="http://schemas.microsoft.com/office/powerpoint/2010/main" val="1739851510"/>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5392" y="1916832"/>
            <a:ext cx="4499533" cy="3374649"/>
          </a:xfrm>
          <a:prstGeom prst="rect">
            <a:avLst/>
          </a:prstGeom>
        </p:spPr>
      </p:pic>
      <p:sp>
        <p:nvSpPr>
          <p:cNvPr id="3" name="Foliennummernplatzhalter 2"/>
          <p:cNvSpPr>
            <a:spLocks noGrp="1"/>
          </p:cNvSpPr>
          <p:nvPr>
            <p:ph type="sldNum" sz="quarter" idx="10"/>
          </p:nvPr>
        </p:nvSpPr>
        <p:spPr/>
        <p:txBody>
          <a:bodyPr/>
          <a:lstStyle/>
          <a:p>
            <a:pPr>
              <a:defRPr/>
            </a:pPr>
            <a:r>
              <a:rPr lang="de-DE"/>
              <a:t>Seite </a:t>
            </a:r>
            <a:fld id="{4C8BEEFE-391D-4E51-8E2C-2CD65646F653}" type="slidenum">
              <a:rPr lang="de-DE"/>
              <a:pPr>
                <a:defRPr/>
              </a:pPr>
              <a:t>11</a:t>
            </a:fld>
            <a:endParaRPr lang="de-DE"/>
          </a:p>
        </p:txBody>
      </p:sp>
      <p:pic>
        <p:nvPicPr>
          <p:cNvPr id="8" name="Picture 2" descr="U:\PSI U\Vortrag AMI\Anlagenplan.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5" name="Rechteck 14"/>
          <p:cNvSpPr/>
          <p:nvPr/>
        </p:nvSpPr>
        <p:spPr>
          <a:xfrm>
            <a:off x="827584" y="1340768"/>
            <a:ext cx="3672408" cy="461665"/>
          </a:xfrm>
          <a:prstGeom prst="rect">
            <a:avLst/>
          </a:prstGeom>
        </p:spPr>
        <p:txBody>
          <a:bodyPr wrap="square">
            <a:spAutoFit/>
          </a:bodyPr>
          <a:lstStyle/>
          <a:p>
            <a:r>
              <a:rPr lang="de-CH" sz="1200" b="1" dirty="0" smtClean="0">
                <a:latin typeface="+mn-lt"/>
              </a:rPr>
              <a:t>Im Juli mit SF6 gefülltes Beschleunigungsrohr muss nach 6 Monaten entlüftet werden</a:t>
            </a:r>
            <a:endParaRPr lang="de-CH" sz="1200" b="1" dirty="0">
              <a:latin typeface="+mn-lt"/>
            </a:endParaRPr>
          </a:p>
        </p:txBody>
      </p:sp>
      <p:cxnSp>
        <p:nvCxnSpPr>
          <p:cNvPr id="23" name="Gerade Verbindung mit Pfeil 22"/>
          <p:cNvCxnSpPr>
            <a:stCxn id="15" idx="2"/>
          </p:cNvCxnSpPr>
          <p:nvPr/>
        </p:nvCxnSpPr>
        <p:spPr bwMode="auto">
          <a:xfrm flipH="1">
            <a:off x="2834804" y="2132856"/>
            <a:ext cx="44381" cy="1379017"/>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pic>
        <p:nvPicPr>
          <p:cNvPr id="12" name="Grafik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16795" y="1941593"/>
            <a:ext cx="2595028" cy="3876523"/>
          </a:xfrm>
          <a:prstGeom prst="rect">
            <a:avLst/>
          </a:prstGeom>
        </p:spPr>
      </p:pic>
      <p:sp>
        <p:nvSpPr>
          <p:cNvPr id="13" name="Rechteck 12"/>
          <p:cNvSpPr/>
          <p:nvPr/>
        </p:nvSpPr>
        <p:spPr>
          <a:xfrm>
            <a:off x="5513587" y="1376690"/>
            <a:ext cx="2337084" cy="461665"/>
          </a:xfrm>
          <a:prstGeom prst="rect">
            <a:avLst/>
          </a:prstGeom>
        </p:spPr>
        <p:txBody>
          <a:bodyPr wrap="square">
            <a:spAutoFit/>
          </a:bodyPr>
          <a:lstStyle/>
          <a:p>
            <a:r>
              <a:rPr lang="de-CH" sz="1200" b="1" dirty="0" smtClean="0">
                <a:latin typeface="+mn-lt"/>
              </a:rPr>
              <a:t>SF6 Druck-Messeinheiten werden durch genauere ersetzt</a:t>
            </a:r>
            <a:endParaRPr lang="de-CH" sz="1200" b="1" dirty="0">
              <a:latin typeface="+mn-lt"/>
            </a:endParaRPr>
          </a:p>
        </p:txBody>
      </p:sp>
      <p:cxnSp>
        <p:nvCxnSpPr>
          <p:cNvPr id="14" name="Gerade Verbindung mit Pfeil 13"/>
          <p:cNvCxnSpPr/>
          <p:nvPr/>
        </p:nvCxnSpPr>
        <p:spPr bwMode="auto">
          <a:xfrm>
            <a:off x="6768556" y="1831758"/>
            <a:ext cx="432048" cy="1186256"/>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cxnSp>
        <p:nvCxnSpPr>
          <p:cNvPr id="17" name="Gerade Verbindung mit Pfeil 16"/>
          <p:cNvCxnSpPr/>
          <p:nvPr/>
        </p:nvCxnSpPr>
        <p:spPr bwMode="auto">
          <a:xfrm flipH="1">
            <a:off x="6264500" y="1831758"/>
            <a:ext cx="288032" cy="826216"/>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sp>
        <p:nvSpPr>
          <p:cNvPr id="18" name="Titel 3"/>
          <p:cNvSpPr>
            <a:spLocks noGrp="1"/>
          </p:cNvSpPr>
          <p:nvPr>
            <p:ph type="title"/>
          </p:nvPr>
        </p:nvSpPr>
        <p:spPr>
          <a:xfrm>
            <a:off x="2077200" y="291600"/>
            <a:ext cx="6708025" cy="508500"/>
          </a:xfrm>
        </p:spPr>
        <p:txBody>
          <a:bodyPr/>
          <a:lstStyle/>
          <a:p>
            <a:pPr algn="l"/>
            <a:r>
              <a:rPr lang="de-CH" dirty="0" err="1" smtClean="0"/>
              <a:t>Shutdown</a:t>
            </a:r>
            <a:r>
              <a:rPr lang="de-CH" dirty="0" smtClean="0"/>
              <a:t> 2020</a:t>
            </a:r>
            <a:br>
              <a:rPr lang="de-CH" dirty="0" smtClean="0"/>
            </a:br>
            <a:r>
              <a:rPr lang="de-CH" sz="2000" dirty="0" smtClean="0"/>
              <a:t>Cockcroft-Walton</a:t>
            </a:r>
            <a:endParaRPr lang="de-CH" dirty="0"/>
          </a:p>
        </p:txBody>
      </p:sp>
    </p:spTree>
    <p:extLst>
      <p:ext uri="{BB962C8B-B14F-4D97-AF65-F5344CB8AC3E}">
        <p14:creationId xmlns:p14="http://schemas.microsoft.com/office/powerpoint/2010/main" val="3668740936"/>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pPr>
              <a:defRPr/>
            </a:pPr>
            <a:r>
              <a:rPr lang="de-DE" dirty="0"/>
              <a:t>Seite </a:t>
            </a:r>
            <a:fld id="{4C8BEEFE-391D-4E51-8E2C-2CD65646F653}" type="slidenum">
              <a:rPr lang="de-DE"/>
              <a:pPr>
                <a:defRPr/>
              </a:pPr>
              <a:t>12</a:t>
            </a:fld>
            <a:endParaRPr lang="de-DE" dirty="0"/>
          </a:p>
        </p:txBody>
      </p:sp>
      <p:pic>
        <p:nvPicPr>
          <p:cNvPr id="8" name="Picture 2" descr="U:\PSI U\Vortrag AMI\Anlagenplan.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27" name="Rechteck 26"/>
          <p:cNvSpPr/>
          <p:nvPr/>
        </p:nvSpPr>
        <p:spPr>
          <a:xfrm>
            <a:off x="3198640" y="1052736"/>
            <a:ext cx="3461592" cy="276999"/>
          </a:xfrm>
          <a:prstGeom prst="rect">
            <a:avLst/>
          </a:prstGeom>
        </p:spPr>
        <p:txBody>
          <a:bodyPr wrap="square">
            <a:spAutoFit/>
          </a:bodyPr>
          <a:lstStyle/>
          <a:p>
            <a:pPr algn="ctr"/>
            <a:r>
              <a:rPr lang="de-CH" sz="1200" dirty="0" smtClean="0">
                <a:latin typeface="+mn-lt"/>
              </a:rPr>
              <a:t>Zustandsaufnahme Elektroanlagen 1 </a:t>
            </a:r>
            <a:r>
              <a:rPr lang="de-CH" sz="1200" dirty="0">
                <a:latin typeface="+mn-lt"/>
              </a:rPr>
              <a:t>(9331)</a:t>
            </a:r>
            <a:endParaRPr lang="en-US" sz="1200" dirty="0">
              <a:latin typeface="+mn-lt"/>
            </a:endParaRPr>
          </a:p>
        </p:txBody>
      </p:sp>
      <p:sp>
        <p:nvSpPr>
          <p:cNvPr id="20" name="Rechteck 19"/>
          <p:cNvSpPr/>
          <p:nvPr/>
        </p:nvSpPr>
        <p:spPr bwMode="auto">
          <a:xfrm>
            <a:off x="1748223" y="1556792"/>
            <a:ext cx="3088813" cy="62128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de-CH" sz="1200" dirty="0">
                <a:latin typeface="+mn-lt"/>
                <a:sym typeface="Wingdings" panose="05000000000000000000" pitchFamily="2" charset="2"/>
              </a:rPr>
              <a:t>Thermische Schwankungen </a:t>
            </a:r>
            <a:r>
              <a:rPr lang="de-CH" sz="1200" dirty="0">
                <a:latin typeface="+mn-lt"/>
              </a:rPr>
              <a:t>im Dom.</a:t>
            </a:r>
          </a:p>
          <a:p>
            <a:r>
              <a:rPr lang="de-CH" sz="1200" dirty="0" smtClean="0">
                <a:latin typeface="+mn-lt"/>
              </a:rPr>
              <a:t>Lüftungssteuerung im Dom ist 35 Jahre alt</a:t>
            </a:r>
          </a:p>
        </p:txBody>
      </p:sp>
      <p:sp>
        <p:nvSpPr>
          <p:cNvPr id="28" name="Rechteck 27"/>
          <p:cNvSpPr/>
          <p:nvPr/>
        </p:nvSpPr>
        <p:spPr bwMode="auto">
          <a:xfrm>
            <a:off x="5733628" y="2002851"/>
            <a:ext cx="2744462" cy="45558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de-CH" sz="1200" dirty="0" smtClean="0">
                <a:latin typeface="+mn-lt"/>
              </a:rPr>
              <a:t>Installation Notlicht im 810kV Bereich</a:t>
            </a:r>
            <a:endParaRPr lang="de-CH" sz="1200" dirty="0">
              <a:latin typeface="+mn-lt"/>
            </a:endParaRPr>
          </a:p>
        </p:txBody>
      </p:sp>
      <p:grpSp>
        <p:nvGrpSpPr>
          <p:cNvPr id="2" name="Gruppieren 1"/>
          <p:cNvGrpSpPr/>
          <p:nvPr/>
        </p:nvGrpSpPr>
        <p:grpSpPr>
          <a:xfrm>
            <a:off x="5659375" y="2350342"/>
            <a:ext cx="2892968" cy="3861047"/>
            <a:chOff x="4716016" y="1556792"/>
            <a:chExt cx="3467100" cy="5206320"/>
          </a:xfrm>
        </p:grpSpPr>
        <p:pic>
          <p:nvPicPr>
            <p:cNvPr id="29" name="Picture 2" descr="U:\PSI U\0010 CW Allgemein\Fotos CW\20110303_Cockcroft-Walton_006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0580" y="1562462"/>
              <a:ext cx="3459163" cy="520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ihandform 30"/>
            <p:cNvSpPr/>
            <p:nvPr/>
          </p:nvSpPr>
          <p:spPr bwMode="auto">
            <a:xfrm>
              <a:off x="4716016" y="1556792"/>
              <a:ext cx="3467100" cy="1592580"/>
            </a:xfrm>
            <a:custGeom>
              <a:avLst/>
              <a:gdLst>
                <a:gd name="connsiteX0" fmla="*/ 0 w 3467100"/>
                <a:gd name="connsiteY0" fmla="*/ 335280 h 1592580"/>
                <a:gd name="connsiteX1" fmla="*/ 1958340 w 3467100"/>
                <a:gd name="connsiteY1" fmla="*/ 1592580 h 1592580"/>
                <a:gd name="connsiteX2" fmla="*/ 3467100 w 3467100"/>
                <a:gd name="connsiteY2" fmla="*/ 1181100 h 1592580"/>
                <a:gd name="connsiteX3" fmla="*/ 3459480 w 3467100"/>
                <a:gd name="connsiteY3" fmla="*/ 0 h 1592580"/>
                <a:gd name="connsiteX4" fmla="*/ 7620 w 3467100"/>
                <a:gd name="connsiteY4" fmla="*/ 7620 h 1592580"/>
                <a:gd name="connsiteX5" fmla="*/ 0 w 3467100"/>
                <a:gd name="connsiteY5" fmla="*/ 335280 h 1592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67100" h="1592580">
                  <a:moveTo>
                    <a:pt x="0" y="335280"/>
                  </a:moveTo>
                  <a:lnTo>
                    <a:pt x="1958340" y="1592580"/>
                  </a:lnTo>
                  <a:lnTo>
                    <a:pt x="3467100" y="1181100"/>
                  </a:lnTo>
                  <a:lnTo>
                    <a:pt x="3459480" y="0"/>
                  </a:lnTo>
                  <a:lnTo>
                    <a:pt x="7620" y="7620"/>
                  </a:lnTo>
                  <a:lnTo>
                    <a:pt x="0" y="335280"/>
                  </a:lnTo>
                  <a:close/>
                </a:path>
              </a:pathLst>
            </a:custGeom>
            <a:solidFill>
              <a:srgbClr val="FF0000">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sp>
        <p:nvSpPr>
          <p:cNvPr id="32" name="Rechteck 31"/>
          <p:cNvSpPr/>
          <p:nvPr/>
        </p:nvSpPr>
        <p:spPr bwMode="auto">
          <a:xfrm>
            <a:off x="142286" y="3200525"/>
            <a:ext cx="1610203" cy="1210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de-CH" sz="1200" dirty="0" smtClean="0">
                <a:latin typeface="+mn-lt"/>
              </a:rPr>
              <a:t>SD 2021: Bestandsaufnahme</a:t>
            </a:r>
          </a:p>
          <a:p>
            <a:pPr algn="ctr"/>
            <a:r>
              <a:rPr lang="de-CH" sz="1200" dirty="0" smtClean="0">
                <a:latin typeface="+mn-lt"/>
              </a:rPr>
              <a:t>SD 2022:</a:t>
            </a:r>
            <a:br>
              <a:rPr lang="de-CH" sz="1200" dirty="0" smtClean="0">
                <a:latin typeface="+mn-lt"/>
              </a:rPr>
            </a:br>
            <a:r>
              <a:rPr lang="de-CH" sz="1200" dirty="0" smtClean="0">
                <a:latin typeface="+mn-lt"/>
              </a:rPr>
              <a:t>Erneuerung der</a:t>
            </a:r>
            <a:br>
              <a:rPr lang="de-CH" sz="1200" dirty="0" smtClean="0">
                <a:latin typeface="+mn-lt"/>
              </a:rPr>
            </a:br>
            <a:r>
              <a:rPr lang="de-CH" sz="1200" dirty="0" smtClean="0">
                <a:latin typeface="+mn-lt"/>
              </a:rPr>
              <a:t>Steuerung</a:t>
            </a:r>
            <a:endParaRPr lang="de-CH" sz="1200" dirty="0">
              <a:latin typeface="+mn-lt"/>
            </a:endParaRPr>
          </a:p>
        </p:txBody>
      </p:sp>
      <p:pic>
        <p:nvPicPr>
          <p:cNvPr id="4" name="Grafik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97235" y="2354453"/>
            <a:ext cx="2895785" cy="3861047"/>
          </a:xfrm>
          <a:prstGeom prst="rect">
            <a:avLst/>
          </a:prstGeom>
        </p:spPr>
      </p:pic>
      <p:sp>
        <p:nvSpPr>
          <p:cNvPr id="17" name="Line 8"/>
          <p:cNvSpPr>
            <a:spLocks noChangeShapeType="1"/>
          </p:cNvSpPr>
          <p:nvPr/>
        </p:nvSpPr>
        <p:spPr bwMode="auto">
          <a:xfrm flipV="1">
            <a:off x="2085267" y="2512358"/>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2" name="Line 8"/>
          <p:cNvSpPr>
            <a:spLocks noChangeShapeType="1"/>
          </p:cNvSpPr>
          <p:nvPr/>
        </p:nvSpPr>
        <p:spPr bwMode="auto">
          <a:xfrm flipV="1">
            <a:off x="2445307" y="2462465"/>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3" name="Line 8"/>
          <p:cNvSpPr>
            <a:spLocks noChangeShapeType="1"/>
          </p:cNvSpPr>
          <p:nvPr/>
        </p:nvSpPr>
        <p:spPr bwMode="auto">
          <a:xfrm flipV="1">
            <a:off x="2733339" y="2434903"/>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4" name="Line 8"/>
          <p:cNvSpPr>
            <a:spLocks noChangeShapeType="1"/>
          </p:cNvSpPr>
          <p:nvPr/>
        </p:nvSpPr>
        <p:spPr bwMode="auto">
          <a:xfrm flipV="1">
            <a:off x="3093379" y="2462465"/>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5" name="Line 8"/>
          <p:cNvSpPr>
            <a:spLocks noChangeShapeType="1"/>
          </p:cNvSpPr>
          <p:nvPr/>
        </p:nvSpPr>
        <p:spPr bwMode="auto">
          <a:xfrm flipV="1">
            <a:off x="3453419" y="2512358"/>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6" name="Line 8"/>
          <p:cNvSpPr>
            <a:spLocks noChangeShapeType="1"/>
          </p:cNvSpPr>
          <p:nvPr/>
        </p:nvSpPr>
        <p:spPr bwMode="auto">
          <a:xfrm flipV="1">
            <a:off x="2877355" y="2572173"/>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16" name="Line 8"/>
          <p:cNvSpPr>
            <a:spLocks noChangeShapeType="1"/>
          </p:cNvSpPr>
          <p:nvPr/>
        </p:nvSpPr>
        <p:spPr bwMode="auto">
          <a:xfrm flipV="1">
            <a:off x="2085267" y="4157202"/>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18" name="Line 8"/>
          <p:cNvSpPr>
            <a:spLocks noChangeShapeType="1"/>
          </p:cNvSpPr>
          <p:nvPr/>
        </p:nvSpPr>
        <p:spPr bwMode="auto">
          <a:xfrm flipV="1">
            <a:off x="3165387" y="4300608"/>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19" name="Line 8"/>
          <p:cNvSpPr>
            <a:spLocks noChangeShapeType="1"/>
          </p:cNvSpPr>
          <p:nvPr/>
        </p:nvSpPr>
        <p:spPr bwMode="auto">
          <a:xfrm flipV="1">
            <a:off x="2771477" y="4282968"/>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1" name="Line 8"/>
          <p:cNvSpPr>
            <a:spLocks noChangeShapeType="1"/>
          </p:cNvSpPr>
          <p:nvPr/>
        </p:nvSpPr>
        <p:spPr bwMode="auto">
          <a:xfrm flipV="1">
            <a:off x="3496930" y="3992890"/>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33" name="Titel 3"/>
          <p:cNvSpPr>
            <a:spLocks noGrp="1"/>
          </p:cNvSpPr>
          <p:nvPr>
            <p:ph type="title"/>
          </p:nvPr>
        </p:nvSpPr>
        <p:spPr>
          <a:xfrm>
            <a:off x="2077200" y="291600"/>
            <a:ext cx="6708025" cy="508500"/>
          </a:xfrm>
        </p:spPr>
        <p:txBody>
          <a:bodyPr/>
          <a:lstStyle/>
          <a:p>
            <a:pPr algn="l"/>
            <a:r>
              <a:rPr lang="de-CH" dirty="0" err="1" smtClean="0"/>
              <a:t>Shutdown</a:t>
            </a:r>
            <a:r>
              <a:rPr lang="de-CH" dirty="0" smtClean="0"/>
              <a:t> 2020</a:t>
            </a:r>
            <a:br>
              <a:rPr lang="de-CH" dirty="0" smtClean="0"/>
            </a:br>
            <a:r>
              <a:rPr lang="de-CH" sz="2000" dirty="0" smtClean="0"/>
              <a:t>Cockcroft-Walton</a:t>
            </a:r>
            <a:endParaRPr lang="de-CH" dirty="0"/>
          </a:p>
        </p:txBody>
      </p:sp>
    </p:spTree>
    <p:extLst>
      <p:ext uri="{BB962C8B-B14F-4D97-AF65-F5344CB8AC3E}">
        <p14:creationId xmlns:p14="http://schemas.microsoft.com/office/powerpoint/2010/main" val="3203017177"/>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J:\PSI\Poster und Vorträge\Vortrag AMI\Quelle mit HF Zuleitung.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26578" y="4032858"/>
            <a:ext cx="2197309" cy="2601496"/>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p:cNvSpPr>
            <a:spLocks noGrp="1"/>
          </p:cNvSpPr>
          <p:nvPr>
            <p:ph type="sldNum" sz="quarter" idx="10"/>
          </p:nvPr>
        </p:nvSpPr>
        <p:spPr/>
        <p:txBody>
          <a:bodyPr/>
          <a:lstStyle/>
          <a:p>
            <a:pPr>
              <a:defRPr/>
            </a:pPr>
            <a:r>
              <a:rPr lang="de-DE" dirty="0"/>
              <a:t>Seite </a:t>
            </a:r>
            <a:fld id="{4C8BEEFE-391D-4E51-8E2C-2CD65646F653}" type="slidenum">
              <a:rPr lang="de-DE"/>
              <a:pPr>
                <a:defRPr/>
              </a:pPr>
              <a:t>13</a:t>
            </a:fld>
            <a:endParaRPr lang="de-DE" dirty="0"/>
          </a:p>
        </p:txBody>
      </p:sp>
      <p:pic>
        <p:nvPicPr>
          <p:cNvPr id="8" name="Picture 2" descr="U:\PSI U\Vortrag AMI\Anlagenplan.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pic>
        <p:nvPicPr>
          <p:cNvPr id="4" name="Picture 2" descr="C:\Users\goetz\Desktop\APA002-Figure2_102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23255" y="4064168"/>
            <a:ext cx="3012826" cy="1509355"/>
          </a:xfrm>
          <a:prstGeom prst="rect">
            <a:avLst/>
          </a:prstGeom>
          <a:noFill/>
          <a:extLst>
            <a:ext uri="{909E8E84-426E-40DD-AFC4-6F175D3DCCD1}">
              <a14:hiddenFill xmlns:a14="http://schemas.microsoft.com/office/drawing/2010/main">
                <a:solidFill>
                  <a:srgbClr val="FFFFFF"/>
                </a:solidFill>
              </a14:hiddenFill>
            </a:ext>
          </a:extLst>
        </p:spPr>
      </p:pic>
      <p:sp>
        <p:nvSpPr>
          <p:cNvPr id="5" name="Rechteck 4"/>
          <p:cNvSpPr/>
          <p:nvPr/>
        </p:nvSpPr>
        <p:spPr>
          <a:xfrm>
            <a:off x="789162" y="980728"/>
            <a:ext cx="7920880" cy="2846933"/>
          </a:xfrm>
          <a:prstGeom prst="rect">
            <a:avLst/>
          </a:prstGeom>
        </p:spPr>
        <p:txBody>
          <a:bodyPr wrap="square">
            <a:spAutoFit/>
          </a:bodyPr>
          <a:lstStyle/>
          <a:p>
            <a:pPr algn="ctr"/>
            <a:r>
              <a:rPr lang="de-DE" sz="1400" b="1" dirty="0" smtClean="0">
                <a:latin typeface="+mn-lt"/>
              </a:rPr>
              <a:t>Vorbereitung für </a:t>
            </a:r>
            <a:r>
              <a:rPr lang="de-DE" sz="1400" b="1" dirty="0">
                <a:latin typeface="+mn-lt"/>
              </a:rPr>
              <a:t>Solid State MW Generator (</a:t>
            </a:r>
            <a:r>
              <a:rPr lang="de-CH" sz="1400" b="1" dirty="0">
                <a:latin typeface="+mn-lt"/>
              </a:rPr>
              <a:t>Leistungshalbleitertechnik</a:t>
            </a:r>
            <a:r>
              <a:rPr lang="de-CH" sz="1400" b="1" dirty="0" smtClean="0">
                <a:latin typeface="+mn-lt"/>
              </a:rPr>
              <a:t>)</a:t>
            </a:r>
            <a:endParaRPr lang="de-DE" sz="800" b="1" dirty="0">
              <a:latin typeface="+mn-lt"/>
            </a:endParaRPr>
          </a:p>
          <a:p>
            <a:pPr algn="ctr"/>
            <a:r>
              <a:rPr lang="de-DE" sz="1000" b="1" dirty="0" smtClean="0">
                <a:solidFill>
                  <a:srgbClr val="FF0000"/>
                </a:solidFill>
                <a:latin typeface="+mn-lt"/>
              </a:rPr>
              <a:t>Test-Einbau mit </a:t>
            </a:r>
            <a:r>
              <a:rPr lang="de-DE" sz="1000" b="1" dirty="0">
                <a:solidFill>
                  <a:srgbClr val="FF0000"/>
                </a:solidFill>
                <a:latin typeface="+mn-lt"/>
              </a:rPr>
              <a:t>D</a:t>
            </a:r>
            <a:r>
              <a:rPr lang="de-CH" sz="1000" b="1" dirty="0" err="1" smtClean="0">
                <a:solidFill>
                  <a:srgbClr val="FF0000"/>
                </a:solidFill>
                <a:latin typeface="+mn-lt"/>
              </a:rPr>
              <a:t>ummy</a:t>
            </a:r>
            <a:r>
              <a:rPr lang="de-CH" sz="1000" b="1" dirty="0" smtClean="0">
                <a:solidFill>
                  <a:srgbClr val="FF0000"/>
                </a:solidFill>
                <a:latin typeface="+mn-lt"/>
              </a:rPr>
              <a:t> Load (wie verhält sich der Controller in der 810 kV Umgebung während des Betriebs)</a:t>
            </a:r>
            <a:br>
              <a:rPr lang="de-CH" sz="1000" b="1" dirty="0" smtClean="0">
                <a:solidFill>
                  <a:srgbClr val="FF0000"/>
                </a:solidFill>
                <a:latin typeface="+mn-lt"/>
              </a:rPr>
            </a:br>
            <a:r>
              <a:rPr lang="de-DE" sz="1000" b="1" dirty="0" smtClean="0">
                <a:solidFill>
                  <a:srgbClr val="FF0000"/>
                </a:solidFill>
                <a:latin typeface="+mn-lt"/>
              </a:rPr>
              <a:t>Testperiode Februar 2021 bis Dez. 2021</a:t>
            </a:r>
            <a:endParaRPr lang="de-DE" sz="1000" b="1" dirty="0" smtClean="0">
              <a:latin typeface="+mn-lt"/>
            </a:endParaRPr>
          </a:p>
          <a:p>
            <a:r>
              <a:rPr lang="de-DE" sz="1000" b="1" dirty="0" smtClean="0">
                <a:latin typeface="+mn-lt"/>
              </a:rPr>
              <a:t>Vorteile</a:t>
            </a:r>
            <a:r>
              <a:rPr lang="de-DE" sz="1000" b="1" dirty="0">
                <a:latin typeface="+mn-lt"/>
              </a:rPr>
              <a:t>: </a:t>
            </a:r>
          </a:p>
          <a:p>
            <a:pPr marL="72000" indent="-171450">
              <a:spcBef>
                <a:spcPts val="0"/>
              </a:spcBef>
              <a:buFontTx/>
              <a:buChar char="-"/>
            </a:pPr>
            <a:r>
              <a:rPr lang="de-DE" sz="1000" dirty="0" smtClean="0">
                <a:latin typeface="+mn-lt"/>
              </a:rPr>
              <a:t>Frequenz und Amplitude auch </a:t>
            </a:r>
            <a:r>
              <a:rPr lang="de-DE" sz="1000" dirty="0">
                <a:latin typeface="+mn-lt"/>
              </a:rPr>
              <a:t>bei niedriger Leistung </a:t>
            </a:r>
            <a:r>
              <a:rPr lang="de-DE" sz="1000" dirty="0" smtClean="0">
                <a:latin typeface="+mn-lt"/>
              </a:rPr>
              <a:t>stabil (&lt;</a:t>
            </a:r>
            <a:r>
              <a:rPr lang="de-DE" sz="1000" dirty="0">
                <a:latin typeface="+mn-lt"/>
              </a:rPr>
              <a:t>0,2% </a:t>
            </a:r>
            <a:r>
              <a:rPr lang="de-DE" sz="1000" dirty="0" smtClean="0">
                <a:latin typeface="+mn-lt"/>
              </a:rPr>
              <a:t>RMS)</a:t>
            </a:r>
          </a:p>
          <a:p>
            <a:pPr marL="72000" indent="-171450">
              <a:spcBef>
                <a:spcPts val="0"/>
              </a:spcBef>
              <a:buFontTx/>
              <a:buChar char="-"/>
            </a:pPr>
            <a:r>
              <a:rPr lang="de-DE" sz="1000" dirty="0" smtClean="0">
                <a:latin typeface="+mn-lt"/>
              </a:rPr>
              <a:t>RMS-Detektor </a:t>
            </a:r>
            <a:r>
              <a:rPr lang="de-DE" sz="1000" dirty="0">
                <a:latin typeface="+mn-lt"/>
              </a:rPr>
              <a:t>mit linearer Messung der Reflexions- und </a:t>
            </a:r>
            <a:r>
              <a:rPr lang="de-DE" sz="1000" dirty="0" smtClean="0">
                <a:latin typeface="+mn-lt"/>
              </a:rPr>
              <a:t>Vorwärtsleistung</a:t>
            </a:r>
          </a:p>
          <a:p>
            <a:pPr marL="72000" indent="-171450">
              <a:spcBef>
                <a:spcPts val="0"/>
              </a:spcBef>
              <a:buFontTx/>
              <a:buChar char="-"/>
            </a:pPr>
            <a:r>
              <a:rPr lang="de-DE" sz="1000" b="1" dirty="0" smtClean="0">
                <a:latin typeface="+mn-lt"/>
              </a:rPr>
              <a:t>Keine Röhren, </a:t>
            </a:r>
            <a:r>
              <a:rPr lang="de-DE" sz="1000" b="1" dirty="0" err="1" smtClean="0">
                <a:latin typeface="+mn-lt"/>
              </a:rPr>
              <a:t>Magnetrons</a:t>
            </a:r>
            <a:r>
              <a:rPr lang="de-DE" sz="1000" b="1" dirty="0" smtClean="0">
                <a:latin typeface="+mn-lt"/>
              </a:rPr>
              <a:t>, keine Hochspannung </a:t>
            </a:r>
            <a:r>
              <a:rPr lang="de-DE" sz="1000" b="1" dirty="0" smtClean="0">
                <a:latin typeface="+mn-lt"/>
                <a:sym typeface="Wingdings" panose="05000000000000000000" pitchFamily="2" charset="2"/>
              </a:rPr>
              <a:t></a:t>
            </a:r>
            <a:r>
              <a:rPr lang="de-DE" sz="1000" b="1" dirty="0" smtClean="0">
                <a:latin typeface="+mn-lt"/>
              </a:rPr>
              <a:t> </a:t>
            </a:r>
            <a:r>
              <a:rPr lang="de-DE" sz="1000" b="1" dirty="0">
                <a:latin typeface="+mn-lt"/>
              </a:rPr>
              <a:t>längere Lebensdauer </a:t>
            </a:r>
            <a:r>
              <a:rPr lang="de-DE" sz="1000" b="1" dirty="0" smtClean="0">
                <a:latin typeface="+mn-lt"/>
              </a:rPr>
              <a:t>und höhere Sicherheit</a:t>
            </a:r>
          </a:p>
          <a:p>
            <a:pPr marL="72000" indent="-171450">
              <a:spcBef>
                <a:spcPts val="0"/>
              </a:spcBef>
              <a:buFontTx/>
              <a:buChar char="-"/>
            </a:pPr>
            <a:r>
              <a:rPr lang="de-DE" sz="1000" dirty="0" smtClean="0">
                <a:latin typeface="+mn-lt"/>
              </a:rPr>
              <a:t>Variable </a:t>
            </a:r>
            <a:r>
              <a:rPr lang="de-DE" sz="1000" dirty="0">
                <a:latin typeface="+mn-lt"/>
              </a:rPr>
              <a:t>Frequenz </a:t>
            </a:r>
            <a:r>
              <a:rPr lang="de-DE" sz="1000" dirty="0" smtClean="0">
                <a:latin typeface="+mn-lt"/>
              </a:rPr>
              <a:t>(</a:t>
            </a:r>
            <a:r>
              <a:rPr lang="de-DE" sz="1000" dirty="0">
                <a:latin typeface="+mn-lt"/>
              </a:rPr>
              <a:t>± 50 MHz</a:t>
            </a:r>
            <a:r>
              <a:rPr lang="de-CH" sz="1000" dirty="0" smtClean="0">
                <a:latin typeface="+mn-lt"/>
              </a:rPr>
              <a:t>)</a:t>
            </a:r>
            <a:endParaRPr lang="de-DE" sz="1000" dirty="0">
              <a:latin typeface="+mn-lt"/>
            </a:endParaRPr>
          </a:p>
          <a:p>
            <a:pPr marL="72000" indent="-171450">
              <a:spcBef>
                <a:spcPts val="0"/>
              </a:spcBef>
              <a:buFontTx/>
              <a:buChar char="-"/>
            </a:pPr>
            <a:r>
              <a:rPr lang="de-CH" sz="1000" dirty="0" smtClean="0">
                <a:latin typeface="+mn-lt"/>
              </a:rPr>
              <a:t>Geringere </a:t>
            </a:r>
            <a:r>
              <a:rPr lang="de-CH" sz="1000" dirty="0">
                <a:latin typeface="+mn-lt"/>
              </a:rPr>
              <a:t>Energiekosten </a:t>
            </a:r>
            <a:r>
              <a:rPr lang="de-CH" sz="1000" dirty="0" smtClean="0">
                <a:latin typeface="+mn-lt"/>
              </a:rPr>
              <a:t>ca. </a:t>
            </a:r>
            <a:r>
              <a:rPr lang="de-CH" sz="1000" dirty="0">
                <a:latin typeface="+mn-lt"/>
              </a:rPr>
              <a:t>80% </a:t>
            </a:r>
            <a:r>
              <a:rPr lang="de-CH" sz="1000" dirty="0" smtClean="0">
                <a:latin typeface="+mn-lt"/>
              </a:rPr>
              <a:t>Ersparnis (120 </a:t>
            </a:r>
            <a:r>
              <a:rPr lang="de-CH" sz="1000" dirty="0" err="1" smtClean="0">
                <a:latin typeface="+mn-lt"/>
              </a:rPr>
              <a:t>sFr</a:t>
            </a:r>
            <a:r>
              <a:rPr lang="de-CH" sz="1000" dirty="0" smtClean="0">
                <a:latin typeface="+mn-lt"/>
              </a:rPr>
              <a:t>/Jahr!)</a:t>
            </a:r>
            <a:endParaRPr lang="de-CH" sz="1000" dirty="0">
              <a:latin typeface="+mn-lt"/>
            </a:endParaRPr>
          </a:p>
          <a:p>
            <a:pPr marL="72000" indent="-171450">
              <a:spcBef>
                <a:spcPts val="0"/>
              </a:spcBef>
              <a:buFontTx/>
              <a:buChar char="-"/>
            </a:pPr>
            <a:r>
              <a:rPr lang="de-CH" sz="1000" dirty="0" smtClean="0">
                <a:latin typeface="+mn-lt"/>
              </a:rPr>
              <a:t>Nur </a:t>
            </a:r>
            <a:r>
              <a:rPr lang="de-CH" sz="1000" dirty="0">
                <a:latin typeface="+mn-lt"/>
              </a:rPr>
              <a:t>noch 2 Komponenten (</a:t>
            </a:r>
            <a:r>
              <a:rPr lang="de-CH" sz="1000" dirty="0" smtClean="0">
                <a:latin typeface="+mn-lt"/>
              </a:rPr>
              <a:t>Heizung, </a:t>
            </a:r>
            <a:r>
              <a:rPr lang="de-CH" sz="1000" dirty="0" err="1" smtClean="0">
                <a:latin typeface="+mn-lt"/>
              </a:rPr>
              <a:t>Magnetron</a:t>
            </a:r>
            <a:r>
              <a:rPr lang="de-CH" sz="1000" dirty="0">
                <a:latin typeface="+mn-lt"/>
              </a:rPr>
              <a:t>, Tuner, Hohlleiter, Reflected Power </a:t>
            </a:r>
            <a:r>
              <a:rPr lang="de-CH" sz="1000" dirty="0" smtClean="0">
                <a:latin typeface="+mn-lt"/>
              </a:rPr>
              <a:t>Sonden und Wasserkühlung </a:t>
            </a:r>
            <a:r>
              <a:rPr lang="de-CH" sz="1000" dirty="0">
                <a:latin typeface="+mn-lt"/>
              </a:rPr>
              <a:t>entfallen</a:t>
            </a:r>
            <a:r>
              <a:rPr lang="de-CH" sz="1000" dirty="0" smtClean="0">
                <a:latin typeface="+mn-lt"/>
              </a:rPr>
              <a:t>)</a:t>
            </a:r>
          </a:p>
          <a:p>
            <a:pPr marL="72000" indent="-171450">
              <a:spcBef>
                <a:spcPts val="0"/>
              </a:spcBef>
              <a:buFontTx/>
              <a:buChar char="-"/>
            </a:pPr>
            <a:r>
              <a:rPr lang="de-CH" sz="1000" dirty="0" smtClean="0">
                <a:latin typeface="+mn-lt"/>
              </a:rPr>
              <a:t>geringere Thermische Belastung für die ECR-Quelle</a:t>
            </a:r>
          </a:p>
          <a:p>
            <a:pPr marL="72000" indent="-171450">
              <a:spcBef>
                <a:spcPts val="0"/>
              </a:spcBef>
              <a:buFontTx/>
              <a:buChar char="-"/>
            </a:pPr>
            <a:r>
              <a:rPr lang="de-CH" sz="1000" b="1" dirty="0" smtClean="0">
                <a:latin typeface="+mn-lt"/>
              </a:rPr>
              <a:t>10 mal längere Lebensdauer (laut Hersteller)</a:t>
            </a:r>
          </a:p>
          <a:p>
            <a:pPr marL="72000" indent="-171450">
              <a:spcBef>
                <a:spcPts val="0"/>
              </a:spcBef>
              <a:buFontTx/>
              <a:buChar char="-"/>
            </a:pPr>
            <a:r>
              <a:rPr lang="de-DE" sz="1000" dirty="0" smtClean="0">
                <a:latin typeface="+mn-lt"/>
              </a:rPr>
              <a:t>Auto-tune-Algorithmus</a:t>
            </a:r>
            <a:r>
              <a:rPr lang="de-DE" sz="1000" dirty="0">
                <a:latin typeface="+mn-lt"/>
              </a:rPr>
              <a:t>, mit dem die Frequenz automatisch gesteuert werden kann, um die reflektierte Leistung zu minimieren</a:t>
            </a:r>
            <a:endParaRPr lang="de-CH" sz="1000" dirty="0" smtClean="0">
              <a:latin typeface="+mn-lt"/>
            </a:endParaRPr>
          </a:p>
          <a:p>
            <a:r>
              <a:rPr lang="de-CH" sz="1000" b="1" dirty="0" smtClean="0">
                <a:latin typeface="+mn-lt"/>
              </a:rPr>
              <a:t>Nachteile:</a:t>
            </a:r>
            <a:endParaRPr lang="de-CH" sz="1000" b="1" dirty="0">
              <a:latin typeface="+mn-lt"/>
            </a:endParaRPr>
          </a:p>
          <a:p>
            <a:pPr marL="171450" indent="-171450">
              <a:spcBef>
                <a:spcPts val="0"/>
              </a:spcBef>
              <a:buFontTx/>
              <a:buChar char="-"/>
            </a:pPr>
            <a:r>
              <a:rPr lang="de-CH" sz="1000" b="1" dirty="0" smtClean="0">
                <a:solidFill>
                  <a:srgbClr val="00B050"/>
                </a:solidFill>
                <a:latin typeface="+mn-lt"/>
              </a:rPr>
              <a:t>Feintuning Leistungssteps noch zu gross ( Hersteller sind daran, eine PSI Spezifische Lösung zu erarbeiten (</a:t>
            </a:r>
            <a:r>
              <a:rPr lang="de-CH" sz="1000" b="1" dirty="0" err="1" smtClean="0">
                <a:solidFill>
                  <a:srgbClr val="00B050"/>
                </a:solidFill>
                <a:latin typeface="+mn-lt"/>
              </a:rPr>
              <a:t>Step</a:t>
            </a:r>
            <a:r>
              <a:rPr lang="de-CH" sz="1000" b="1" dirty="0" smtClean="0">
                <a:solidFill>
                  <a:srgbClr val="00B050"/>
                </a:solidFill>
                <a:latin typeface="+mn-lt"/>
              </a:rPr>
              <a:t>&lt;= 0.1 W)</a:t>
            </a:r>
          </a:p>
          <a:p>
            <a:pPr marL="171450" indent="-171450">
              <a:spcBef>
                <a:spcPts val="0"/>
              </a:spcBef>
              <a:buFontTx/>
              <a:buChar char="-"/>
            </a:pPr>
            <a:r>
              <a:rPr lang="de-CH" sz="1000" dirty="0" smtClean="0">
                <a:latin typeface="+mn-lt"/>
              </a:rPr>
              <a:t>Zuverlässigkeit (Wir wissen noch nicht wie sich die MW-Generatoren in der 810kV Umgebung verhalten)</a:t>
            </a:r>
          </a:p>
        </p:txBody>
      </p:sp>
      <p:sp>
        <p:nvSpPr>
          <p:cNvPr id="10" name="Rechteck 9"/>
          <p:cNvSpPr/>
          <p:nvPr/>
        </p:nvSpPr>
        <p:spPr>
          <a:xfrm>
            <a:off x="3077834" y="5909210"/>
            <a:ext cx="1548172" cy="400110"/>
          </a:xfrm>
          <a:prstGeom prst="rect">
            <a:avLst/>
          </a:prstGeom>
        </p:spPr>
        <p:txBody>
          <a:bodyPr wrap="square">
            <a:spAutoFit/>
          </a:bodyPr>
          <a:lstStyle/>
          <a:p>
            <a:pPr algn="ctr"/>
            <a:r>
              <a:rPr lang="de-DE" sz="1000" dirty="0" err="1" smtClean="0"/>
              <a:t>Magnetron</a:t>
            </a:r>
            <a:r>
              <a:rPr lang="de-DE" sz="1000" dirty="0" smtClean="0"/>
              <a:t> Generator</a:t>
            </a:r>
          </a:p>
          <a:p>
            <a:pPr algn="ctr"/>
            <a:r>
              <a:rPr lang="de-DE" sz="1000" dirty="0" smtClean="0"/>
              <a:t>(heute)</a:t>
            </a:r>
            <a:endParaRPr lang="de-CH" sz="1000" dirty="0" smtClean="0"/>
          </a:p>
        </p:txBody>
      </p:sp>
      <p:sp>
        <p:nvSpPr>
          <p:cNvPr id="11" name="Rechteck 10"/>
          <p:cNvSpPr/>
          <p:nvPr/>
        </p:nvSpPr>
        <p:spPr>
          <a:xfrm>
            <a:off x="5004048" y="5903209"/>
            <a:ext cx="1505447" cy="400110"/>
          </a:xfrm>
          <a:prstGeom prst="rect">
            <a:avLst/>
          </a:prstGeom>
        </p:spPr>
        <p:txBody>
          <a:bodyPr wrap="square">
            <a:spAutoFit/>
          </a:bodyPr>
          <a:lstStyle/>
          <a:p>
            <a:pPr algn="ctr"/>
            <a:r>
              <a:rPr lang="de-DE" sz="1000" dirty="0" smtClean="0"/>
              <a:t>Solid State Generator</a:t>
            </a:r>
          </a:p>
          <a:p>
            <a:pPr algn="ctr"/>
            <a:r>
              <a:rPr lang="de-DE" sz="1000" dirty="0" smtClean="0"/>
              <a:t>neu</a:t>
            </a:r>
            <a:endParaRPr lang="de-CH" sz="1000" dirty="0" smtClean="0"/>
          </a:p>
        </p:txBody>
      </p:sp>
      <p:cxnSp>
        <p:nvCxnSpPr>
          <p:cNvPr id="7" name="Gerade Verbindung mit Pfeil 6"/>
          <p:cNvCxnSpPr/>
          <p:nvPr/>
        </p:nvCxnSpPr>
        <p:spPr bwMode="auto">
          <a:xfrm flipV="1">
            <a:off x="3923928" y="5697127"/>
            <a:ext cx="0" cy="175954"/>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pic>
        <p:nvPicPr>
          <p:cNvPr id="1028" name="Picture 4" descr="J:\PSI\Poster und Vorträge\Vortrag AMI\Quelle mit Solid State Antenne.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44208" y="4061103"/>
            <a:ext cx="2134147" cy="2198003"/>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Gerade Verbindung mit Pfeil 15"/>
          <p:cNvCxnSpPr/>
          <p:nvPr/>
        </p:nvCxnSpPr>
        <p:spPr bwMode="auto">
          <a:xfrm flipV="1">
            <a:off x="5756771" y="5727255"/>
            <a:ext cx="0" cy="175954"/>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sp>
        <p:nvSpPr>
          <p:cNvPr id="15" name="Rechteck 14"/>
          <p:cNvSpPr/>
          <p:nvPr/>
        </p:nvSpPr>
        <p:spPr bwMode="auto">
          <a:xfrm>
            <a:off x="1043608" y="3924846"/>
            <a:ext cx="3794096" cy="281752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8" name="Rechteck 17"/>
          <p:cNvSpPr/>
          <p:nvPr/>
        </p:nvSpPr>
        <p:spPr bwMode="auto">
          <a:xfrm>
            <a:off x="4860032" y="3924846"/>
            <a:ext cx="3794096" cy="281752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7" name="Titel 3"/>
          <p:cNvSpPr>
            <a:spLocks noGrp="1"/>
          </p:cNvSpPr>
          <p:nvPr>
            <p:ph type="title"/>
          </p:nvPr>
        </p:nvSpPr>
        <p:spPr>
          <a:xfrm>
            <a:off x="2077200" y="291600"/>
            <a:ext cx="6708025" cy="508500"/>
          </a:xfrm>
        </p:spPr>
        <p:txBody>
          <a:bodyPr/>
          <a:lstStyle/>
          <a:p>
            <a:pPr algn="l"/>
            <a:r>
              <a:rPr lang="de-CH" dirty="0" err="1" smtClean="0"/>
              <a:t>Shutdown</a:t>
            </a:r>
            <a:r>
              <a:rPr lang="de-CH" dirty="0" smtClean="0"/>
              <a:t> 2020</a:t>
            </a:r>
            <a:br>
              <a:rPr lang="de-CH" dirty="0" smtClean="0"/>
            </a:br>
            <a:r>
              <a:rPr lang="de-CH" sz="2000" dirty="0" smtClean="0"/>
              <a:t>Cockcroft-Walton</a:t>
            </a:r>
            <a:endParaRPr lang="de-CH" dirty="0"/>
          </a:p>
        </p:txBody>
      </p:sp>
    </p:spTree>
    <p:extLst>
      <p:ext uri="{BB962C8B-B14F-4D97-AF65-F5344CB8AC3E}">
        <p14:creationId xmlns:p14="http://schemas.microsoft.com/office/powerpoint/2010/main" val="910852160"/>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77200" y="291600"/>
            <a:ext cx="6708025" cy="761136"/>
          </a:xfrm>
        </p:spPr>
        <p:txBody>
          <a:bodyPr/>
          <a:lstStyle/>
          <a:p>
            <a:r>
              <a:rPr lang="de-CH" dirty="0" err="1" smtClean="0"/>
              <a:t>Shutdown</a:t>
            </a:r>
            <a:r>
              <a:rPr lang="de-CH" dirty="0" smtClean="0"/>
              <a:t> 2021</a:t>
            </a:r>
            <a:br>
              <a:rPr lang="de-CH" dirty="0" smtClean="0"/>
            </a:br>
            <a:r>
              <a:rPr lang="de-CH" sz="2000" dirty="0" smtClean="0"/>
              <a:t>Injektor 2</a:t>
            </a:r>
            <a:r>
              <a:rPr lang="de-CH" sz="2000" dirty="0"/>
              <a:t/>
            </a:r>
            <a:br>
              <a:rPr lang="de-CH" sz="2000" dirty="0"/>
            </a:br>
            <a:endParaRPr lang="de-CH" sz="2000" dirty="0"/>
          </a:p>
        </p:txBody>
      </p:sp>
      <p:sp>
        <p:nvSpPr>
          <p:cNvPr id="5" name="Foliennummernplatzhalter 4"/>
          <p:cNvSpPr>
            <a:spLocks noGrp="1"/>
          </p:cNvSpPr>
          <p:nvPr>
            <p:ph type="sldNum" sz="quarter" idx="16"/>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900" b="0" i="0" u="none" strike="noStrike" kern="1200" cap="none" spc="0" normalizeH="0" baseline="0" noProof="0" dirty="0" smtClean="0">
                <a:ln>
                  <a:noFill/>
                </a:ln>
                <a:solidFill>
                  <a:srgbClr val="000000"/>
                </a:solidFill>
                <a:effectLst/>
                <a:uLnTx/>
                <a:uFillTx/>
                <a:latin typeface="Calibri"/>
                <a:ea typeface="ヒラギノ角ゴ Pro W3" charset="0"/>
              </a:rPr>
              <a:t>Seite </a:t>
            </a:r>
            <a:fld id="{EBC07571-3134-BB4B-B83F-1A9FE18D34F3}" type="slidenum">
              <a:rPr kumimoji="0" lang="de-DE" sz="900" b="0" i="0" u="none" strike="noStrike" kern="1200" cap="none" spc="0" normalizeH="0" baseline="0" noProof="0" smtClean="0">
                <a:ln>
                  <a:noFill/>
                </a:ln>
                <a:solidFill>
                  <a:srgbClr val="000000"/>
                </a:solidFill>
                <a:effectLst/>
                <a:uLnTx/>
                <a:uFillTx/>
                <a:latin typeface="Calibri"/>
                <a:ea typeface="ヒラギノ角ゴ Pro W3" charset="0"/>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de-DE" sz="900" b="0" i="0" u="none" strike="noStrike" kern="1200" cap="none" spc="0" normalizeH="0" baseline="0" noProof="0" dirty="0">
              <a:ln>
                <a:noFill/>
              </a:ln>
              <a:solidFill>
                <a:srgbClr val="000000"/>
              </a:solidFill>
              <a:effectLst/>
              <a:uLnTx/>
              <a:uFillTx/>
              <a:latin typeface="Calibri"/>
              <a:ea typeface="ヒラギノ角ゴ Pro W3" charset="0"/>
            </a:endParaRPr>
          </a:p>
        </p:txBody>
      </p:sp>
      <p:pic>
        <p:nvPicPr>
          <p:cNvPr id="8" name="Grafik 7"/>
          <p:cNvPicPr>
            <a:picLocks noChangeAspect="1"/>
          </p:cNvPicPr>
          <p:nvPr/>
        </p:nvPicPr>
        <p:blipFill rotWithShape="1">
          <a:blip r:embed="rId3">
            <a:extLst>
              <a:ext uri="{28A0092B-C50C-407E-A947-70E740481C1C}">
                <a14:useLocalDpi xmlns:a14="http://schemas.microsoft.com/office/drawing/2010/main" val="0"/>
              </a:ext>
            </a:extLst>
          </a:blip>
          <a:srcRect l="5736"/>
          <a:stretch/>
        </p:blipFill>
        <p:spPr>
          <a:xfrm>
            <a:off x="1760315" y="3727726"/>
            <a:ext cx="7196486" cy="2862902"/>
          </a:xfrm>
          <a:prstGeom prst="rect">
            <a:avLst/>
          </a:prstGeom>
        </p:spPr>
      </p:pic>
      <p:sp>
        <p:nvSpPr>
          <p:cNvPr id="12" name="Rechteck 11"/>
          <p:cNvSpPr/>
          <p:nvPr/>
        </p:nvSpPr>
        <p:spPr bwMode="auto">
          <a:xfrm>
            <a:off x="1953668" y="5757908"/>
            <a:ext cx="500926" cy="486303"/>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a:ln>
                <a:noFill/>
              </a:ln>
              <a:solidFill>
                <a:srgbClr val="000000"/>
              </a:solidFill>
              <a:effectLst/>
              <a:uLnTx/>
              <a:uFillTx/>
              <a:latin typeface="Times" charset="0"/>
              <a:ea typeface="ヒラギノ角ゴ Pro W3" charset="0"/>
            </a:endParaRPr>
          </a:p>
        </p:txBody>
      </p:sp>
      <p:sp>
        <p:nvSpPr>
          <p:cNvPr id="15" name="Gleichschenkliges Dreieck 14"/>
          <p:cNvSpPr/>
          <p:nvPr/>
        </p:nvSpPr>
        <p:spPr bwMode="auto">
          <a:xfrm rot="10800000">
            <a:off x="863819" y="3637228"/>
            <a:ext cx="4181782" cy="2363985"/>
          </a:xfrm>
          <a:prstGeom prst="triangle">
            <a:avLst>
              <a:gd name="adj" fmla="val 66419"/>
            </a:avLst>
          </a:prstGeom>
          <a:gradFill>
            <a:gsLst>
              <a:gs pos="0">
                <a:srgbClr val="686868">
                  <a:alpha val="45000"/>
                </a:srgbClr>
              </a:gs>
              <a:gs pos="100000">
                <a:schemeClr val="bg1">
                  <a:alpha val="74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a:ln>
                <a:noFill/>
              </a:ln>
              <a:solidFill>
                <a:srgbClr val="000000"/>
              </a:solidFill>
              <a:effectLst/>
              <a:uLnTx/>
              <a:uFillTx/>
              <a:latin typeface="Times" charset="0"/>
              <a:ea typeface="ヒラギノ角ゴ Pro W3" charset="0"/>
            </a:endParaRPr>
          </a:p>
        </p:txBody>
      </p:sp>
      <p:sp>
        <p:nvSpPr>
          <p:cNvPr id="14" name="Text Box 9"/>
          <p:cNvSpPr txBox="1">
            <a:spLocks noChangeArrowheads="1"/>
          </p:cNvSpPr>
          <p:nvPr/>
        </p:nvSpPr>
        <p:spPr bwMode="auto">
          <a:xfrm>
            <a:off x="5079366" y="1447884"/>
            <a:ext cx="3771970" cy="3541612"/>
          </a:xfrm>
          <a:prstGeom prst="rect">
            <a:avLst/>
          </a:prstGeom>
          <a:ln>
            <a:solidFill>
              <a:schemeClr val="bg2"/>
            </a:solidFill>
            <a:headEnd/>
            <a:tailEnd/>
          </a:ln>
        </p:spPr>
        <p:style>
          <a:lnRef idx="2">
            <a:schemeClr val="accent2"/>
          </a:lnRef>
          <a:fillRef idx="1">
            <a:schemeClr val="lt1"/>
          </a:fillRef>
          <a:effectRef idx="0">
            <a:schemeClr val="accent2"/>
          </a:effectRef>
          <a:fontRef idx="minor">
            <a:schemeClr val="dk1"/>
          </a:fontRef>
        </p:style>
        <p:txBody>
          <a:bodyPr wrap="square" lIns="90000" tIns="46800" rIns="90000" bIns="46800">
            <a:spAutoFit/>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Sicherheits-Checks (z.B. Brandanlage) und Notbeleuchtung installieren  </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Res. 4 50MHz</a:t>
            </a:r>
            <a:r>
              <a:rPr kumimoji="0" lang="de-CH" altLang="de-DE" sz="1400" b="0" i="0" u="none" strike="noStrike" kern="1200" cap="none" spc="0" normalizeH="0" baseline="0" noProof="0" dirty="0">
                <a:ln>
                  <a:noFill/>
                </a:ln>
                <a:solidFill>
                  <a:srgbClr val="000000"/>
                </a:solidFill>
                <a:effectLst/>
                <a:uLnTx/>
                <a:uFillTx/>
                <a:latin typeface="Arial" charset="0"/>
                <a:ea typeface="ヒラギノ角ゴ Pro W3" charset="-128"/>
              </a:rPr>
              <a:t>: </a:t>
            </a: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Neuer Wasserverteiler installieren und IBS Magnet Ventile+PT100 </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Sichtkontrolle und Isolationsmessungen von Komponenten der 870er, Z-Achse </a:t>
            </a:r>
            <a:r>
              <a:rPr kumimoji="0" lang="de-CH" altLang="de-DE" sz="1400" b="0" i="0" u="none" strike="noStrike" kern="1200" cap="none" spc="0" normalizeH="0" baseline="0" noProof="0" dirty="0">
                <a:ln>
                  <a:noFill/>
                </a:ln>
                <a:solidFill>
                  <a:srgbClr val="000000"/>
                </a:solidFill>
                <a:effectLst/>
                <a:uLnTx/>
                <a:uFillTx/>
                <a:latin typeface="Arial" charset="0"/>
                <a:ea typeface="ヒラギノ角ゴ Pro W3" charset="-128"/>
              </a:rPr>
              <a:t>und 72MeV </a:t>
            </a: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Strahlführung</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Service an </a:t>
            </a:r>
            <a:r>
              <a:rPr kumimoji="0" lang="de-CH" altLang="de-DE" sz="1400" b="0" i="0" u="none" strike="noStrike" kern="1200" cap="none" spc="0" normalizeH="0" baseline="0" noProof="0" dirty="0" err="1" smtClean="0">
                <a:ln>
                  <a:noFill/>
                </a:ln>
                <a:solidFill>
                  <a:srgbClr val="000000"/>
                </a:solidFill>
                <a:effectLst/>
                <a:uLnTx/>
                <a:uFillTx/>
                <a:latin typeface="Arial" charset="0"/>
                <a:ea typeface="ヒラギノ角ゴ Pro W3" charset="-128"/>
              </a:rPr>
              <a:t>Kryo</a:t>
            </a: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 &amp; Turbopumpen</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Allgemeine Wartungsarbeiten z.B. am HF-System und an den Speisegeräten</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Abschlussarbeiten (z.B. </a:t>
            </a:r>
            <a:r>
              <a:rPr kumimoji="0" lang="de-CH" altLang="de-DE" sz="1400" b="0" i="0" u="none" strike="noStrike" kern="1200" cap="none" spc="0" normalizeH="0" baseline="0" noProof="0" dirty="0" err="1" smtClean="0">
                <a:ln>
                  <a:noFill/>
                </a:ln>
                <a:solidFill>
                  <a:srgbClr val="000000"/>
                </a:solidFill>
                <a:effectLst/>
                <a:uLnTx/>
                <a:uFillTx/>
                <a:latin typeface="Arial" charset="0"/>
                <a:ea typeface="ヒラギノ角ゴ Pro W3" charset="-128"/>
              </a:rPr>
              <a:t>Gesamtlecksuche</a:t>
            </a:r>
            <a:r>
              <a:rPr kumimoji="0" lang="de-CH" altLang="de-DE" sz="1400" b="0" i="0" u="none" strike="noStrike" kern="1200" cap="none" spc="0" normalizeH="0" baseline="0" noProof="0" dirty="0">
                <a:ln>
                  <a:noFill/>
                </a:ln>
                <a:solidFill>
                  <a:srgbClr val="000000"/>
                </a:solidFill>
                <a:effectLst/>
                <a:uLnTx/>
                <a:uFillTx/>
                <a:latin typeface="Arial" charset="0"/>
                <a:ea typeface="ヒラギノ角ゴ Pro W3" charset="-128"/>
              </a:rPr>
              <a:t>)</a:t>
            </a: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 und IBN aller Speisegeräte ab 05.02.2021  </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a:ln>
                  <a:noFill/>
                </a:ln>
                <a:solidFill>
                  <a:srgbClr val="000000"/>
                </a:solidFill>
                <a:effectLst/>
                <a:uLnTx/>
                <a:uFillTx/>
                <a:latin typeface="Arial" charset="0"/>
                <a:ea typeface="ヒラギノ角ゴ Pro W3" charset="-128"/>
              </a:rPr>
              <a:t>HF-Tests Injektor 2 </a:t>
            </a: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am 16.02.2021</a:t>
            </a:r>
            <a:endParaRPr kumimoji="0" lang="de-CH" altLang="de-DE" sz="1400" b="0" i="0" u="none" strike="noStrike" kern="1200" cap="none" spc="0" normalizeH="0" baseline="0" noProof="0" dirty="0">
              <a:ln>
                <a:noFill/>
              </a:ln>
              <a:solidFill>
                <a:srgbClr val="000000"/>
              </a:solidFill>
              <a:effectLst/>
              <a:uLnTx/>
              <a:uFillTx/>
              <a:latin typeface="Arial" charset="0"/>
              <a:ea typeface="ヒラギノ角ゴ Pro W3" charset="-128"/>
            </a:endParaRPr>
          </a:p>
        </p:txBody>
      </p:sp>
      <p:sp>
        <p:nvSpPr>
          <p:cNvPr id="11" name="Text Box 29"/>
          <p:cNvSpPr txBox="1">
            <a:spLocks noChangeArrowheads="1"/>
          </p:cNvSpPr>
          <p:nvPr/>
        </p:nvSpPr>
        <p:spPr bwMode="auto">
          <a:xfrm>
            <a:off x="5079366" y="5033351"/>
            <a:ext cx="3771970" cy="1602619"/>
          </a:xfrm>
          <a:prstGeom prst="rect">
            <a:avLst/>
          </a:prstGeom>
          <a:solidFill>
            <a:schemeClr val="accent1">
              <a:lumMod val="40000"/>
              <a:lumOff val="60000"/>
            </a:schemeClr>
          </a:solidFill>
          <a:ln>
            <a:solidFill>
              <a:schemeClr val="bg2"/>
            </a:solidFill>
            <a:headEnd/>
            <a:tailEnd/>
          </a:ln>
          <a:extLst/>
        </p:spPr>
        <p:style>
          <a:lnRef idx="2">
            <a:schemeClr val="accent2"/>
          </a:lnRef>
          <a:fillRef idx="1">
            <a:schemeClr val="lt1"/>
          </a:fillRef>
          <a:effectRef idx="0">
            <a:schemeClr val="accent2"/>
          </a:effectRef>
          <a:fontRef idx="minor">
            <a:schemeClr val="dk1"/>
          </a:fontRef>
        </p:style>
        <p:txBody>
          <a:bodyPr wrap="square" lIns="90000" tIns="46800" rIns="90000" bIns="46800">
            <a:spAutoFit/>
            <a:sp3d prstMaterial="matte"/>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pPr marL="342900" marR="0" lvl="0" indent="-34290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PSYS-Test Inj.2 und IP am 22.02.2021</a:t>
            </a:r>
          </a:p>
          <a:p>
            <a:pPr marL="342900" marR="0" lvl="0" indent="-34290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Lumpentest bis BX2 &amp; BX1, Target-West am 23.02.2021</a:t>
            </a:r>
          </a:p>
          <a:p>
            <a:pPr marL="342900" marR="0" lvl="0" indent="-34290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1" i="0" u="none" strike="noStrike" kern="1200" cap="none" spc="0" normalizeH="0" baseline="0" noProof="0" dirty="0" smtClean="0">
                <a:ln>
                  <a:noFill/>
                </a:ln>
                <a:solidFill>
                  <a:srgbClr val="000000"/>
                </a:solidFill>
                <a:effectLst/>
                <a:uLnTx/>
                <a:uFillTx/>
                <a:latin typeface="Arial" charset="0"/>
                <a:ea typeface="ヒラギノ角ゴ Pro W3" charset="-128"/>
              </a:rPr>
              <a:t>Strahl auf IP2-Westtarget voraussichtlich ab Mitte April 2021 möglich!</a:t>
            </a:r>
            <a:endParaRPr kumimoji="0" lang="de-CH" altLang="de-DE" sz="1400" b="1" i="0" u="none" strike="noStrike" kern="1200" cap="none" spc="0" normalizeH="0" baseline="0" noProof="0" dirty="0">
              <a:ln>
                <a:noFill/>
              </a:ln>
              <a:solidFill>
                <a:srgbClr val="000000"/>
              </a:solidFill>
              <a:effectLst/>
              <a:uLnTx/>
              <a:uFillTx/>
              <a:latin typeface="Arial" charset="0"/>
              <a:ea typeface="ヒラギノ角ゴ Pro W3" charset="-128"/>
            </a:endParaRPr>
          </a:p>
        </p:txBody>
      </p:sp>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821" y="1448541"/>
            <a:ext cx="4181781" cy="2188690"/>
          </a:xfrm>
          <a:prstGeom prst="rect">
            <a:avLst/>
          </a:prstGeom>
        </p:spPr>
      </p:pic>
      <p:sp>
        <p:nvSpPr>
          <p:cNvPr id="17" name="Rectangle 13"/>
          <p:cNvSpPr/>
          <p:nvPr/>
        </p:nvSpPr>
        <p:spPr>
          <a:xfrm>
            <a:off x="3995936" y="1908877"/>
            <a:ext cx="640112" cy="338554"/>
          </a:xfrm>
          <a:prstGeom prst="rect">
            <a:avLst/>
          </a:prstGeom>
        </p:spPr>
        <p:txBody>
          <a:bodyPr wrap="none">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de-CH" sz="1600" b="1" i="0" u="none" strike="noStrike" kern="1200" cap="none" spc="0" normalizeH="0" baseline="0" noProof="0" dirty="0" smtClean="0">
                <a:ln>
                  <a:noFill/>
                </a:ln>
                <a:solidFill>
                  <a:srgbClr val="000000"/>
                </a:solidFill>
                <a:effectLst/>
                <a:uLnTx/>
                <a:uFillTx/>
                <a:latin typeface="Calibri"/>
                <a:ea typeface="ヒラギノ角ゴ Pro W3" charset="0"/>
              </a:rPr>
              <a:t>Res.4</a:t>
            </a:r>
            <a:endParaRPr kumimoji="0" lang="de-CH" sz="1600" b="0" i="0" u="none" strike="noStrike" kern="1200" cap="none" spc="0" normalizeH="0" baseline="0" noProof="0" dirty="0">
              <a:ln>
                <a:noFill/>
              </a:ln>
              <a:solidFill>
                <a:srgbClr val="000000"/>
              </a:solidFill>
              <a:effectLst/>
              <a:uLnTx/>
              <a:uFillTx/>
              <a:latin typeface="Calibri"/>
              <a:ea typeface="ヒラギノ角ゴ Pro W3" charset="0"/>
            </a:endParaRPr>
          </a:p>
        </p:txBody>
      </p:sp>
      <p:sp>
        <p:nvSpPr>
          <p:cNvPr id="18" name="Rectangle 13"/>
          <p:cNvSpPr/>
          <p:nvPr/>
        </p:nvSpPr>
        <p:spPr>
          <a:xfrm>
            <a:off x="1120203" y="1681086"/>
            <a:ext cx="640112" cy="338554"/>
          </a:xfrm>
          <a:prstGeom prst="rect">
            <a:avLst/>
          </a:prstGeom>
        </p:spPr>
        <p:txBody>
          <a:bodyPr wrap="none">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de-CH" sz="1600" b="1" i="0" u="none" strike="noStrike" kern="1200" cap="none" spc="0" normalizeH="0" baseline="0" noProof="0" dirty="0" smtClean="0">
                <a:ln>
                  <a:noFill/>
                </a:ln>
                <a:solidFill>
                  <a:srgbClr val="000000"/>
                </a:solidFill>
                <a:effectLst/>
                <a:uLnTx/>
                <a:uFillTx/>
                <a:latin typeface="Calibri"/>
                <a:ea typeface="ヒラギノ角ゴ Pro W3" charset="0"/>
              </a:rPr>
              <a:t>Res.2</a:t>
            </a:r>
            <a:endParaRPr kumimoji="0" lang="de-CH" sz="1600" b="0" i="0" u="none" strike="noStrike" kern="1200" cap="none" spc="0" normalizeH="0" baseline="0" noProof="0" dirty="0">
              <a:ln>
                <a:noFill/>
              </a:ln>
              <a:solidFill>
                <a:srgbClr val="000000"/>
              </a:solidFill>
              <a:effectLst/>
              <a:uLnTx/>
              <a:uFillTx/>
              <a:latin typeface="Calibri"/>
              <a:ea typeface="ヒラギノ角ゴ Pro W3" charset="0"/>
            </a:endParaRPr>
          </a:p>
        </p:txBody>
      </p:sp>
      <p:sp>
        <p:nvSpPr>
          <p:cNvPr id="19" name="Rectangle 13"/>
          <p:cNvSpPr/>
          <p:nvPr/>
        </p:nvSpPr>
        <p:spPr>
          <a:xfrm>
            <a:off x="2667682" y="1566504"/>
            <a:ext cx="640112" cy="338554"/>
          </a:xfrm>
          <a:prstGeom prst="rect">
            <a:avLst/>
          </a:prstGeom>
        </p:spPr>
        <p:txBody>
          <a:bodyPr wrap="none">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de-CH" sz="1600" b="1" i="0" u="none" strike="noStrike" kern="1200" cap="none" spc="0" normalizeH="0" baseline="0" noProof="0" dirty="0" smtClean="0">
                <a:ln>
                  <a:noFill/>
                </a:ln>
                <a:solidFill>
                  <a:srgbClr val="000000"/>
                </a:solidFill>
                <a:effectLst/>
                <a:uLnTx/>
                <a:uFillTx/>
                <a:latin typeface="Calibri"/>
                <a:ea typeface="ヒラギノ角ゴ Pro W3" charset="0"/>
              </a:rPr>
              <a:t>Res.1</a:t>
            </a:r>
            <a:endParaRPr kumimoji="0" lang="de-CH" sz="1600" b="0" i="0" u="none" strike="noStrike" kern="1200" cap="none" spc="0" normalizeH="0" baseline="0" noProof="0" dirty="0">
              <a:ln>
                <a:noFill/>
              </a:ln>
              <a:solidFill>
                <a:srgbClr val="000000"/>
              </a:solidFill>
              <a:effectLst/>
              <a:uLnTx/>
              <a:uFillTx/>
              <a:latin typeface="Calibri"/>
              <a:ea typeface="ヒラギノ角ゴ Pro W3" charset="0"/>
            </a:endParaRPr>
          </a:p>
        </p:txBody>
      </p:sp>
      <p:sp>
        <p:nvSpPr>
          <p:cNvPr id="20" name="Rectangle 13"/>
          <p:cNvSpPr/>
          <p:nvPr/>
        </p:nvSpPr>
        <p:spPr>
          <a:xfrm>
            <a:off x="2134538" y="3230668"/>
            <a:ext cx="640112" cy="338554"/>
          </a:xfrm>
          <a:prstGeom prst="rect">
            <a:avLst/>
          </a:prstGeom>
        </p:spPr>
        <p:txBody>
          <a:bodyPr wrap="none">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de-CH" sz="1600" b="1" i="0" u="none" strike="noStrike" kern="1200" cap="none" spc="0" normalizeH="0" baseline="0" noProof="0" dirty="0" smtClean="0">
                <a:ln>
                  <a:noFill/>
                </a:ln>
                <a:solidFill>
                  <a:srgbClr val="000000"/>
                </a:solidFill>
                <a:effectLst/>
                <a:uLnTx/>
                <a:uFillTx/>
                <a:latin typeface="Calibri"/>
                <a:ea typeface="ヒラギノ角ゴ Pro W3" charset="0"/>
              </a:rPr>
              <a:t>Res.3</a:t>
            </a:r>
            <a:endParaRPr kumimoji="0" lang="de-CH" sz="1600" b="0" i="0" u="none" strike="noStrike" kern="1200" cap="none" spc="0" normalizeH="0" baseline="0" noProof="0" dirty="0">
              <a:ln>
                <a:noFill/>
              </a:ln>
              <a:solidFill>
                <a:srgbClr val="000000"/>
              </a:solidFill>
              <a:effectLst/>
              <a:uLnTx/>
              <a:uFillTx/>
              <a:latin typeface="Calibri"/>
              <a:ea typeface="ヒラギノ角ゴ Pro W3" charset="0"/>
            </a:endParaRPr>
          </a:p>
        </p:txBody>
      </p:sp>
      <p:sp>
        <p:nvSpPr>
          <p:cNvPr id="28" name="Ellipse 27"/>
          <p:cNvSpPr/>
          <p:nvPr/>
        </p:nvSpPr>
        <p:spPr bwMode="auto">
          <a:xfrm>
            <a:off x="2781995" y="5865000"/>
            <a:ext cx="72000" cy="72000"/>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a:ln>
                <a:noFill/>
              </a:ln>
              <a:solidFill>
                <a:srgbClr val="000000"/>
              </a:solidFill>
              <a:effectLst/>
              <a:uLnTx/>
              <a:uFillTx/>
              <a:latin typeface="Times" charset="0"/>
              <a:ea typeface="ヒラギノ角ゴ Pro W3" charset="0"/>
            </a:endParaRPr>
          </a:p>
        </p:txBody>
      </p:sp>
      <p:sp>
        <p:nvSpPr>
          <p:cNvPr id="16" name="Rechteck 15"/>
          <p:cNvSpPr/>
          <p:nvPr/>
        </p:nvSpPr>
        <p:spPr bwMode="auto">
          <a:xfrm>
            <a:off x="2454594" y="5816863"/>
            <a:ext cx="821262" cy="95456"/>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a:ln>
                <a:noFill/>
              </a:ln>
              <a:solidFill>
                <a:srgbClr val="000000"/>
              </a:solidFill>
              <a:effectLst/>
              <a:uLnTx/>
              <a:uFillTx/>
              <a:latin typeface="Times" charset="0"/>
              <a:ea typeface="ヒラギノ角ゴ Pro W3" charset="0"/>
            </a:endParaRPr>
          </a:p>
        </p:txBody>
      </p:sp>
      <p:sp>
        <p:nvSpPr>
          <p:cNvPr id="21" name="Rechteck 20"/>
          <p:cNvSpPr/>
          <p:nvPr/>
        </p:nvSpPr>
        <p:spPr bwMode="auto">
          <a:xfrm rot="5400000">
            <a:off x="2612212" y="6074757"/>
            <a:ext cx="500926" cy="176050"/>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a:ln>
                <a:noFill/>
              </a:ln>
              <a:solidFill>
                <a:srgbClr val="000000"/>
              </a:solidFill>
              <a:effectLst/>
              <a:uLnTx/>
              <a:uFillTx/>
              <a:latin typeface="Times" charset="0"/>
              <a:ea typeface="ヒラギノ角ゴ Pro W3" charset="0"/>
            </a:endParaRPr>
          </a:p>
        </p:txBody>
      </p:sp>
      <p:sp>
        <p:nvSpPr>
          <p:cNvPr id="3" name="Rechteck 2"/>
          <p:cNvSpPr/>
          <p:nvPr/>
        </p:nvSpPr>
        <p:spPr>
          <a:xfrm>
            <a:off x="827584" y="1046981"/>
            <a:ext cx="5256584" cy="338554"/>
          </a:xfrm>
          <a:prstGeom prst="rect">
            <a:avLst/>
          </a:prstGeom>
        </p:spPr>
        <p:txBody>
          <a:bodyPr wrap="square">
            <a:spAutoFit/>
          </a:bodyPr>
          <a:lstStyle/>
          <a:p>
            <a:r>
              <a:rPr lang="de-CH" dirty="0"/>
              <a:t>Bunkerchef: André Schmidt / </a:t>
            </a:r>
            <a:r>
              <a:rPr lang="de-CH" dirty="0" err="1"/>
              <a:t>Stv</a:t>
            </a:r>
            <a:r>
              <a:rPr lang="de-CH" dirty="0"/>
              <a:t>. </a:t>
            </a:r>
            <a:r>
              <a:rPr lang="de-CH" dirty="0" err="1"/>
              <a:t>Zyklotrontechnik</a:t>
            </a:r>
            <a:endParaRPr lang="de-CH" dirty="0"/>
          </a:p>
        </p:txBody>
      </p:sp>
    </p:spTree>
    <p:extLst>
      <p:ext uri="{BB962C8B-B14F-4D97-AF65-F5344CB8AC3E}">
        <p14:creationId xmlns:p14="http://schemas.microsoft.com/office/powerpoint/2010/main" val="2670845300"/>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899592" y="1379701"/>
            <a:ext cx="5112385" cy="4268458"/>
          </a:xfrm>
        </p:spPr>
        <p:txBody>
          <a:bodyPr/>
          <a:lstStyle/>
          <a:p>
            <a:pPr marL="0" indent="0">
              <a:buNone/>
            </a:pPr>
            <a:r>
              <a:rPr lang="de-CH" b="1" dirty="0" smtClean="0"/>
              <a:t>Resonator 2:</a:t>
            </a:r>
          </a:p>
          <a:p>
            <a:r>
              <a:rPr lang="de-CH" dirty="0" smtClean="0"/>
              <a:t>Eingebaut im </a:t>
            </a:r>
            <a:r>
              <a:rPr lang="de-CH" dirty="0" err="1" smtClean="0"/>
              <a:t>Zyklotron</a:t>
            </a:r>
            <a:r>
              <a:rPr lang="de-CH" dirty="0" smtClean="0"/>
              <a:t> </a:t>
            </a:r>
            <a:r>
              <a:rPr lang="de-CH" b="1" dirty="0" smtClean="0"/>
              <a:t>ohne Tuner und</a:t>
            </a:r>
            <a:r>
              <a:rPr lang="de-CH" dirty="0" smtClean="0"/>
              <a:t/>
            </a:r>
            <a:br>
              <a:rPr lang="de-CH" dirty="0" smtClean="0"/>
            </a:br>
            <a:r>
              <a:rPr lang="de-CH" b="1" dirty="0" smtClean="0"/>
              <a:t>ohne </a:t>
            </a:r>
            <a:r>
              <a:rPr lang="de-CH" b="1" dirty="0" err="1" smtClean="0"/>
              <a:t>Einkopplung</a:t>
            </a:r>
            <a:r>
              <a:rPr lang="de-CH" b="1" dirty="0" smtClean="0"/>
              <a:t> </a:t>
            </a:r>
            <a:r>
              <a:rPr lang="de-CH" dirty="0" smtClean="0"/>
              <a:t>verschlossen mit Blinddeckel</a:t>
            </a:r>
          </a:p>
          <a:p>
            <a:r>
              <a:rPr lang="de-CH" dirty="0" smtClean="0"/>
              <a:t>Im </a:t>
            </a:r>
            <a:r>
              <a:rPr lang="de-CH" dirty="0" err="1" smtClean="0"/>
              <a:t>Shutdown</a:t>
            </a:r>
            <a:r>
              <a:rPr lang="de-CH" dirty="0" smtClean="0"/>
              <a:t> 2020 Alu-Ring bei </a:t>
            </a:r>
            <a:r>
              <a:rPr lang="de-CH" dirty="0" err="1" smtClean="0"/>
              <a:t>Tuneröffnungen</a:t>
            </a:r>
            <a:r>
              <a:rPr lang="de-CH" dirty="0"/>
              <a:t/>
            </a:r>
            <a:br>
              <a:rPr lang="de-CH" dirty="0"/>
            </a:br>
            <a:r>
              <a:rPr lang="de-CH" dirty="0" smtClean="0"/>
              <a:t>montiert</a:t>
            </a:r>
          </a:p>
          <a:p>
            <a:pPr marL="0" indent="0">
              <a:buNone/>
            </a:pPr>
            <a:endParaRPr lang="de-CH" dirty="0"/>
          </a:p>
          <a:p>
            <a:pPr marL="0" indent="0">
              <a:buNone/>
            </a:pPr>
            <a:r>
              <a:rPr lang="de-CH" b="1" dirty="0" smtClean="0"/>
              <a:t>Resonator 4:</a:t>
            </a:r>
          </a:p>
          <a:p>
            <a:r>
              <a:rPr lang="de-CH" dirty="0" smtClean="0"/>
              <a:t>Im HF-Messplatz WEHA</a:t>
            </a:r>
            <a:r>
              <a:rPr lang="de-CH" dirty="0"/>
              <a:t/>
            </a:r>
            <a:br>
              <a:rPr lang="de-CH" dirty="0"/>
            </a:br>
            <a:r>
              <a:rPr lang="de-CH" b="1" dirty="0" smtClean="0"/>
              <a:t>ohne Tuner</a:t>
            </a:r>
            <a:r>
              <a:rPr lang="de-CH" dirty="0" smtClean="0"/>
              <a:t>, </a:t>
            </a:r>
            <a:r>
              <a:rPr lang="de-CH" dirty="0" err="1" smtClean="0"/>
              <a:t>Tuneröffnungen</a:t>
            </a:r>
            <a:r>
              <a:rPr lang="de-CH" dirty="0" smtClean="0"/>
              <a:t> offen</a:t>
            </a:r>
            <a:br>
              <a:rPr lang="de-CH" dirty="0" smtClean="0"/>
            </a:br>
            <a:r>
              <a:rPr lang="de-CH" dirty="0" smtClean="0"/>
              <a:t>mit 50 Ohm </a:t>
            </a:r>
            <a:r>
              <a:rPr lang="de-CH" dirty="0" err="1" smtClean="0"/>
              <a:t>Testeinkopplung</a:t>
            </a:r>
            <a:r>
              <a:rPr lang="de-CH" dirty="0" smtClean="0"/>
              <a:t> eingebaut</a:t>
            </a:r>
            <a:r>
              <a:rPr lang="de-CH" dirty="0"/>
              <a:t/>
            </a:r>
            <a:br>
              <a:rPr lang="de-CH" dirty="0"/>
            </a:br>
            <a:r>
              <a:rPr lang="de-CH" dirty="0" smtClean="0"/>
              <a:t>Strahlspalt, </a:t>
            </a:r>
            <a:r>
              <a:rPr lang="de-CH" dirty="0"/>
              <a:t>AXA </a:t>
            </a:r>
            <a:r>
              <a:rPr lang="de-CH" dirty="0" smtClean="0"/>
              <a:t>- und </a:t>
            </a:r>
            <a:r>
              <a:rPr lang="de-CH" dirty="0"/>
              <a:t>AXB </a:t>
            </a:r>
            <a:r>
              <a:rPr lang="de-CH" dirty="0" smtClean="0"/>
              <a:t>- Öffnungen mit</a:t>
            </a:r>
            <a:br>
              <a:rPr lang="de-CH" dirty="0" smtClean="0"/>
            </a:br>
            <a:r>
              <a:rPr lang="de-CH" dirty="0" smtClean="0"/>
              <a:t>Blinddeckel verschlossen</a:t>
            </a:r>
          </a:p>
          <a:p>
            <a:r>
              <a:rPr lang="de-CH" b="1" dirty="0" smtClean="0"/>
              <a:t>Boden Stellenweise mit </a:t>
            </a:r>
            <a:r>
              <a:rPr lang="de-CH" b="1" dirty="0" err="1" smtClean="0"/>
              <a:t>Aquadag</a:t>
            </a:r>
            <a:r>
              <a:rPr lang="de-CH" b="1" dirty="0" smtClean="0"/>
              <a:t> behandelt. Keine Erwärmung mehr</a:t>
            </a:r>
          </a:p>
        </p:txBody>
      </p:sp>
      <p:sp>
        <p:nvSpPr>
          <p:cNvPr id="3" name="Titel 2"/>
          <p:cNvSpPr>
            <a:spLocks noGrp="1"/>
          </p:cNvSpPr>
          <p:nvPr>
            <p:ph type="title"/>
          </p:nvPr>
        </p:nvSpPr>
        <p:spPr/>
        <p:txBody>
          <a:bodyPr/>
          <a:lstStyle/>
          <a:p>
            <a:r>
              <a:rPr lang="de-CH" dirty="0" smtClean="0"/>
              <a:t>Status </a:t>
            </a:r>
            <a:r>
              <a:rPr lang="de-CH" dirty="0" err="1" smtClean="0"/>
              <a:t>Injector</a:t>
            </a:r>
            <a:r>
              <a:rPr lang="de-CH" dirty="0" smtClean="0"/>
              <a:t> 2 – Upgrade </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15</a:t>
            </a:fld>
            <a:endParaRPr lang="de-DE" dirty="0"/>
          </a:p>
        </p:txBody>
      </p:sp>
      <p:pic>
        <p:nvPicPr>
          <p:cNvPr id="5" name="Inhaltsplatzhalter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940152" y="3820860"/>
            <a:ext cx="2520280" cy="1890210"/>
          </a:xfrm>
          <a:prstGeom prst="rect">
            <a:avLst/>
          </a:prstGeom>
        </p:spPr>
      </p:pic>
      <p:sp>
        <p:nvSpPr>
          <p:cNvPr id="6" name="Textfeld 5"/>
          <p:cNvSpPr txBox="1"/>
          <p:nvPr/>
        </p:nvSpPr>
        <p:spPr>
          <a:xfrm>
            <a:off x="5940154" y="5711071"/>
            <a:ext cx="2520461" cy="2403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200" dirty="0">
                <a:solidFill>
                  <a:srgbClr val="000000"/>
                </a:solidFill>
                <a:latin typeface="Calibri"/>
              </a:rPr>
              <a:t>Resonator 4: Boden mit </a:t>
            </a:r>
            <a:r>
              <a:rPr lang="de-CH" sz="1200" dirty="0" err="1">
                <a:solidFill>
                  <a:srgbClr val="000000"/>
                </a:solidFill>
                <a:latin typeface="Calibri"/>
              </a:rPr>
              <a:t>Aquadag</a:t>
            </a:r>
            <a:endParaRPr lang="de-CH" sz="1200" dirty="0">
              <a:solidFill>
                <a:srgbClr val="000000"/>
              </a:solidFill>
              <a:latin typeface="Calibri"/>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940154" y="1350664"/>
            <a:ext cx="2764185" cy="2073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feld 7"/>
          <p:cNvSpPr txBox="1"/>
          <p:nvPr/>
        </p:nvSpPr>
        <p:spPr>
          <a:xfrm>
            <a:off x="5940154" y="3423802"/>
            <a:ext cx="2764185" cy="20773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200" dirty="0">
                <a:solidFill>
                  <a:srgbClr val="000000"/>
                </a:solidFill>
                <a:latin typeface="Calibri"/>
              </a:rPr>
              <a:t>Resonator 2 im Bunker</a:t>
            </a:r>
          </a:p>
        </p:txBody>
      </p:sp>
    </p:spTree>
    <p:extLst>
      <p:ext uri="{BB962C8B-B14F-4D97-AF65-F5344CB8AC3E}">
        <p14:creationId xmlns:p14="http://schemas.microsoft.com/office/powerpoint/2010/main" val="4266186053"/>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p:txBody>
          <a:bodyPr/>
          <a:lstStyle/>
          <a:p>
            <a:pPr marL="0" indent="0">
              <a:buNone/>
            </a:pPr>
            <a:r>
              <a:rPr lang="de-CH" dirty="0" smtClean="0"/>
              <a:t>Tuner design mit Kontaktfedern (Master/Slave auf Stirnseite):</a:t>
            </a:r>
            <a:endParaRPr lang="de-CH" dirty="0"/>
          </a:p>
          <a:p>
            <a:r>
              <a:rPr lang="de-CH" dirty="0" smtClean="0"/>
              <a:t>Kein vernünftiger </a:t>
            </a:r>
            <a:r>
              <a:rPr lang="de-CH" dirty="0" err="1" smtClean="0"/>
              <a:t>langzeit</a:t>
            </a:r>
            <a:r>
              <a:rPr lang="de-CH" dirty="0" smtClean="0"/>
              <a:t> Betrieb möglich. Zuviel mechanischer Abrieb.</a:t>
            </a:r>
            <a:br>
              <a:rPr lang="de-CH" dirty="0" smtClean="0"/>
            </a:br>
            <a:r>
              <a:rPr lang="de-CH" dirty="0" smtClean="0"/>
              <a:t>-&gt; Konzept begraben</a:t>
            </a:r>
          </a:p>
          <a:p>
            <a:endParaRPr lang="de-CH" dirty="0"/>
          </a:p>
        </p:txBody>
      </p:sp>
      <p:sp>
        <p:nvSpPr>
          <p:cNvPr id="3" name="Titel 2"/>
          <p:cNvSpPr>
            <a:spLocks noGrp="1"/>
          </p:cNvSpPr>
          <p:nvPr>
            <p:ph type="title"/>
          </p:nvPr>
        </p:nvSpPr>
        <p:spPr/>
        <p:txBody>
          <a:bodyPr/>
          <a:lstStyle/>
          <a:p>
            <a:r>
              <a:rPr lang="de-CH" dirty="0" smtClean="0"/>
              <a:t>Status Resonator: Tuner</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16</a:t>
            </a:fld>
            <a:endParaRPr lang="de-DE" dirty="0"/>
          </a:p>
        </p:txBody>
      </p:sp>
      <p:pic>
        <p:nvPicPr>
          <p:cNvPr id="5" name="Grafik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83568" y="2996953"/>
            <a:ext cx="2413644" cy="1810233"/>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3456644" y="2996953"/>
            <a:ext cx="2413644" cy="1810233"/>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66024" y="2993201"/>
            <a:ext cx="2418646" cy="1813984"/>
          </a:xfrm>
          <a:prstGeom prst="rect">
            <a:avLst/>
          </a:prstGeom>
        </p:spPr>
      </p:pic>
      <p:sp>
        <p:nvSpPr>
          <p:cNvPr id="8" name="Multiplizieren 7"/>
          <p:cNvSpPr/>
          <p:nvPr/>
        </p:nvSpPr>
        <p:spPr bwMode="auto">
          <a:xfrm>
            <a:off x="467084" y="2492896"/>
            <a:ext cx="2630128" cy="2880399"/>
          </a:xfrm>
          <a:prstGeom prst="mathMultiply">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a:latin typeface="Times" charset="0"/>
            </a:endParaRPr>
          </a:p>
        </p:txBody>
      </p:sp>
      <p:sp>
        <p:nvSpPr>
          <p:cNvPr id="10" name="Textfeld 9"/>
          <p:cNvSpPr txBox="1"/>
          <p:nvPr/>
        </p:nvSpPr>
        <p:spPr>
          <a:xfrm>
            <a:off x="3456644" y="4807186"/>
            <a:ext cx="2413644" cy="27799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00" dirty="0">
                <a:solidFill>
                  <a:srgbClr val="000000"/>
                </a:solidFill>
                <a:latin typeface="Calibri"/>
              </a:rPr>
              <a:t>Mechanischer Abrieb auf Tuner</a:t>
            </a:r>
          </a:p>
        </p:txBody>
      </p:sp>
      <p:sp>
        <p:nvSpPr>
          <p:cNvPr id="11" name="Textfeld 10"/>
          <p:cNvSpPr txBox="1"/>
          <p:nvPr/>
        </p:nvSpPr>
        <p:spPr>
          <a:xfrm>
            <a:off x="6266024" y="4807186"/>
            <a:ext cx="2413644" cy="27799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00" dirty="0">
                <a:solidFill>
                  <a:srgbClr val="000000"/>
                </a:solidFill>
                <a:latin typeface="Calibri"/>
              </a:rPr>
              <a:t>Federkontakt variante fein</a:t>
            </a:r>
          </a:p>
        </p:txBody>
      </p:sp>
      <p:sp>
        <p:nvSpPr>
          <p:cNvPr id="13" name="Textfeld 12"/>
          <p:cNvSpPr txBox="1"/>
          <p:nvPr/>
        </p:nvSpPr>
        <p:spPr>
          <a:xfrm>
            <a:off x="755576" y="5013176"/>
            <a:ext cx="2413644" cy="27799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00" dirty="0">
                <a:solidFill>
                  <a:srgbClr val="000000"/>
                </a:solidFill>
                <a:latin typeface="Calibri"/>
              </a:rPr>
              <a:t>Tuner design mit Kontaktfedern</a:t>
            </a:r>
          </a:p>
        </p:txBody>
      </p:sp>
      <p:sp>
        <p:nvSpPr>
          <p:cNvPr id="14" name="Textfeld 13"/>
          <p:cNvSpPr txBox="1"/>
          <p:nvPr/>
        </p:nvSpPr>
        <p:spPr>
          <a:xfrm>
            <a:off x="3374757" y="2705091"/>
            <a:ext cx="5223024" cy="319727"/>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de-CH" sz="1400" dirty="0">
                <a:solidFill>
                  <a:srgbClr val="000000"/>
                </a:solidFill>
                <a:latin typeface="Calibri"/>
              </a:rPr>
              <a:t>Resultate von Leistungstests mit Tuner Kontaktfeder variante fein</a:t>
            </a:r>
          </a:p>
        </p:txBody>
      </p:sp>
    </p:spTree>
    <p:extLst>
      <p:ext uri="{BB962C8B-B14F-4D97-AF65-F5344CB8AC3E}">
        <p14:creationId xmlns:p14="http://schemas.microsoft.com/office/powerpoint/2010/main" val="14755839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Neuer Tuner – Konzept</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17</a:t>
            </a:fld>
            <a:endParaRPr lang="de-DE" dirty="0"/>
          </a:p>
        </p:txBody>
      </p:sp>
      <p:pic>
        <p:nvPicPr>
          <p:cNvPr id="5" name="Inhaltsplatzhalter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41939" y="1556792"/>
            <a:ext cx="2160240" cy="2546155"/>
          </a:xfrm>
          <a:prstGeom prst="rect">
            <a:avLst/>
          </a:prstGeom>
        </p:spPr>
      </p:pic>
      <p:sp>
        <p:nvSpPr>
          <p:cNvPr id="6" name="Pfeil nach unten 5"/>
          <p:cNvSpPr/>
          <p:nvPr/>
        </p:nvSpPr>
        <p:spPr bwMode="auto">
          <a:xfrm rot="1493588">
            <a:off x="2757507" y="1577138"/>
            <a:ext cx="144016" cy="990297"/>
          </a:xfrm>
          <a:prstGeom prst="down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en-US" sz="2400" dirty="0">
              <a:latin typeface="Times" charset="0"/>
            </a:endParaRPr>
          </a:p>
        </p:txBody>
      </p:sp>
      <p:sp>
        <p:nvSpPr>
          <p:cNvPr id="7" name="TextBox 4"/>
          <p:cNvSpPr txBox="1"/>
          <p:nvPr/>
        </p:nvSpPr>
        <p:spPr>
          <a:xfrm>
            <a:off x="912597" y="1412776"/>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200" dirty="0">
                <a:solidFill>
                  <a:srgbClr val="000000"/>
                </a:solidFill>
                <a:latin typeface="Calibri"/>
              </a:rPr>
              <a:t>Aktuelle Tuner</a:t>
            </a:r>
          </a:p>
        </p:txBody>
      </p:sp>
      <p:cxnSp>
        <p:nvCxnSpPr>
          <p:cNvPr id="8" name="Straight Arrow Connector 12"/>
          <p:cNvCxnSpPr/>
          <p:nvPr/>
        </p:nvCxnSpPr>
        <p:spPr bwMode="auto">
          <a:xfrm>
            <a:off x="1164937" y="1724728"/>
            <a:ext cx="494132" cy="40479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 name="Straight Arrow Connector 14"/>
          <p:cNvCxnSpPr/>
          <p:nvPr/>
        </p:nvCxnSpPr>
        <p:spPr bwMode="auto">
          <a:xfrm>
            <a:off x="1145347" y="1724728"/>
            <a:ext cx="351938" cy="88804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0" name="Grafik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51920" y="1124744"/>
            <a:ext cx="676557" cy="3349454"/>
          </a:xfrm>
          <a:prstGeom prst="rect">
            <a:avLst/>
          </a:prstGeom>
        </p:spPr>
      </p:pic>
      <p:pic>
        <p:nvPicPr>
          <p:cNvPr id="11" name="Picture 25"/>
          <p:cNvPicPr>
            <a:picLocks noChangeAspect="1"/>
          </p:cNvPicPr>
          <p:nvPr/>
        </p:nvPicPr>
        <p:blipFill>
          <a:blip r:embed="rId4"/>
          <a:stretch>
            <a:fillRect/>
          </a:stretch>
        </p:blipFill>
        <p:spPr>
          <a:xfrm>
            <a:off x="900824" y="4103706"/>
            <a:ext cx="1399606" cy="2256584"/>
          </a:xfrm>
          <a:prstGeom prst="rect">
            <a:avLst/>
          </a:prstGeom>
        </p:spPr>
      </p:pic>
      <p:sp>
        <p:nvSpPr>
          <p:cNvPr id="12" name="TextBox 27"/>
          <p:cNvSpPr txBox="1"/>
          <p:nvPr/>
        </p:nvSpPr>
        <p:spPr>
          <a:xfrm>
            <a:off x="5076056" y="1144088"/>
            <a:ext cx="3633734" cy="3507370"/>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de-CH" dirty="0">
                <a:solidFill>
                  <a:srgbClr val="000000"/>
                </a:solidFill>
                <a:latin typeface="Calibri"/>
              </a:rPr>
              <a:t>Die Simulationen zeigen vielversprechende HF- Eigenschaften:</a:t>
            </a:r>
          </a:p>
          <a:p>
            <a:pPr marL="285750"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Verdrängungskörper ragt ca. 1m in den Resonator</a:t>
            </a:r>
          </a:p>
          <a:p>
            <a:pPr marL="285750"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Keine Feldbeeinflussung auf Mittelebene (Strahlspalt)</a:t>
            </a:r>
          </a:p>
          <a:p>
            <a:pPr marL="285750"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200 kHz Frequenzänderung mit 200 mm Hub</a:t>
            </a:r>
          </a:p>
          <a:p>
            <a:pPr marL="285750"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HF-Verluste auf Tuner ~250 W bei 50 kW HF-Leistung im Resonator</a:t>
            </a:r>
          </a:p>
          <a:p>
            <a:pPr marL="285750"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Maximaler Gradient auf Oberfläche ~</a:t>
            </a:r>
            <a:r>
              <a:rPr lang="de-CH" dirty="0" smtClean="0">
                <a:solidFill>
                  <a:srgbClr val="000000"/>
                </a:solidFill>
                <a:latin typeface="Calibri"/>
              </a:rPr>
              <a:t>2MV/m </a:t>
            </a:r>
            <a:r>
              <a:rPr lang="de-CH" dirty="0">
                <a:solidFill>
                  <a:srgbClr val="000000"/>
                </a:solidFill>
                <a:latin typeface="Calibri"/>
              </a:rPr>
              <a:t>(50 kW RF power)</a:t>
            </a:r>
          </a:p>
          <a:p>
            <a:pPr marL="285750" indent="-285750" eaLnBrk="1" hangingPunct="1">
              <a:lnSpc>
                <a:spcPct val="110000"/>
              </a:lnSpc>
              <a:spcBef>
                <a:spcPct val="0"/>
              </a:spcBef>
              <a:buClr>
                <a:srgbClr val="000000"/>
              </a:buClr>
              <a:buFont typeface="Arial" panose="020B0604020202020204" pitchFamily="34" charset="0"/>
              <a:buChar char="•"/>
            </a:pPr>
            <a:r>
              <a:rPr lang="de-CH" b="1" dirty="0">
                <a:solidFill>
                  <a:srgbClr val="000000"/>
                </a:solidFill>
                <a:latin typeface="Calibri"/>
              </a:rPr>
              <a:t>Keine Kontaktfedern benötigt.</a:t>
            </a:r>
          </a:p>
        </p:txBody>
      </p:sp>
      <p:sp>
        <p:nvSpPr>
          <p:cNvPr id="13" name="TextBox 13"/>
          <p:cNvSpPr txBox="1"/>
          <p:nvPr/>
        </p:nvSpPr>
        <p:spPr>
          <a:xfrm>
            <a:off x="2771800" y="1412776"/>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200" dirty="0">
                <a:solidFill>
                  <a:srgbClr val="000000"/>
                </a:solidFill>
                <a:latin typeface="Calibri"/>
              </a:rPr>
              <a:t>Neue Position</a:t>
            </a:r>
          </a:p>
        </p:txBody>
      </p:sp>
      <p:sp>
        <p:nvSpPr>
          <p:cNvPr id="14" name="Inhaltsplatzhalter 1"/>
          <p:cNvSpPr>
            <a:spLocks noGrp="1"/>
          </p:cNvSpPr>
          <p:nvPr>
            <p:ph sz="quarter" idx="13"/>
          </p:nvPr>
        </p:nvSpPr>
        <p:spPr>
          <a:xfrm>
            <a:off x="2663484" y="5013176"/>
            <a:ext cx="4825144" cy="1061612"/>
          </a:xfrm>
        </p:spPr>
        <p:txBody>
          <a:bodyPr/>
          <a:lstStyle/>
          <a:p>
            <a:pPr marL="0" indent="0">
              <a:buNone/>
            </a:pPr>
            <a:r>
              <a:rPr lang="de-CH" sz="1600" dirty="0" smtClean="0"/>
              <a:t>HF-Simulationen</a:t>
            </a:r>
            <a:r>
              <a:rPr lang="de-CH" sz="1600" dirty="0"/>
              <a:t>:</a:t>
            </a:r>
            <a:r>
              <a:rPr lang="de-CH" sz="1600" dirty="0" smtClean="0"/>
              <a:t> </a:t>
            </a:r>
            <a:r>
              <a:rPr lang="de-CH" sz="1600" dirty="0" smtClean="0"/>
              <a:t>		Fabio </a:t>
            </a:r>
            <a:r>
              <a:rPr lang="de-CH" sz="1600" dirty="0" smtClean="0"/>
              <a:t>Marcellini</a:t>
            </a:r>
          </a:p>
          <a:p>
            <a:pPr marL="0" indent="0">
              <a:buNone/>
            </a:pPr>
            <a:r>
              <a:rPr lang="de-CH" sz="1600" dirty="0" smtClean="0"/>
              <a:t>Mechanisches Konzept: </a:t>
            </a:r>
            <a:r>
              <a:rPr lang="de-CH" sz="1600" dirty="0" smtClean="0"/>
              <a:t>	Reto </a:t>
            </a:r>
            <a:r>
              <a:rPr lang="de-CH" sz="1600" dirty="0" smtClean="0"/>
              <a:t>Fortunati</a:t>
            </a:r>
          </a:p>
          <a:p>
            <a:pPr marL="0" indent="0">
              <a:buNone/>
            </a:pPr>
            <a:r>
              <a:rPr lang="de-CH" sz="1600" dirty="0" smtClean="0"/>
              <a:t>Dummy </a:t>
            </a:r>
            <a:r>
              <a:rPr lang="de-CH" sz="1600" dirty="0" smtClean="0"/>
              <a:t>Detailkonstruktion:	Alfred Scherer</a:t>
            </a:r>
            <a:r>
              <a:rPr lang="de-CH" sz="1600" dirty="0" smtClean="0"/>
              <a:t/>
            </a:r>
            <a:br>
              <a:rPr lang="de-CH" sz="1600" dirty="0" smtClean="0"/>
            </a:br>
            <a:endParaRPr lang="de-CH" sz="1600" dirty="0"/>
          </a:p>
        </p:txBody>
      </p:sp>
    </p:spTree>
    <p:extLst>
      <p:ext uri="{BB962C8B-B14F-4D97-AF65-F5344CB8AC3E}">
        <p14:creationId xmlns:p14="http://schemas.microsoft.com/office/powerpoint/2010/main" val="3535835176"/>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Zeitplan Injektor 2 – Upgrade </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18</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267700032"/>
              </p:ext>
            </p:extLst>
          </p:nvPr>
        </p:nvGraphicFramePr>
        <p:xfrm>
          <a:off x="827584" y="1412777"/>
          <a:ext cx="8280920" cy="2773680"/>
        </p:xfrm>
        <a:graphic>
          <a:graphicData uri="http://schemas.openxmlformats.org/drawingml/2006/table">
            <a:tbl>
              <a:tblPr firstRow="1" bandRow="1">
                <a:tableStyleId>{5C22544A-7EE6-4342-B048-85BDC9FD1C3A}</a:tableStyleId>
              </a:tblPr>
              <a:tblGrid>
                <a:gridCol w="2878755">
                  <a:extLst>
                    <a:ext uri="{9D8B030D-6E8A-4147-A177-3AD203B41FA5}">
                      <a16:colId xmlns:a16="http://schemas.microsoft.com/office/drawing/2014/main" val="3762048761"/>
                    </a:ext>
                  </a:extLst>
                </a:gridCol>
                <a:gridCol w="1080433">
                  <a:extLst>
                    <a:ext uri="{9D8B030D-6E8A-4147-A177-3AD203B41FA5}">
                      <a16:colId xmlns:a16="http://schemas.microsoft.com/office/drawing/2014/main" val="1605523141"/>
                    </a:ext>
                  </a:extLst>
                </a:gridCol>
                <a:gridCol w="1080433">
                  <a:extLst>
                    <a:ext uri="{9D8B030D-6E8A-4147-A177-3AD203B41FA5}">
                      <a16:colId xmlns:a16="http://schemas.microsoft.com/office/drawing/2014/main" val="2640421209"/>
                    </a:ext>
                  </a:extLst>
                </a:gridCol>
                <a:gridCol w="1080433">
                  <a:extLst>
                    <a:ext uri="{9D8B030D-6E8A-4147-A177-3AD203B41FA5}">
                      <a16:colId xmlns:a16="http://schemas.microsoft.com/office/drawing/2014/main" val="496554283"/>
                    </a:ext>
                  </a:extLst>
                </a:gridCol>
                <a:gridCol w="1080433">
                  <a:extLst>
                    <a:ext uri="{9D8B030D-6E8A-4147-A177-3AD203B41FA5}">
                      <a16:colId xmlns:a16="http://schemas.microsoft.com/office/drawing/2014/main" val="1188105822"/>
                    </a:ext>
                  </a:extLst>
                </a:gridCol>
                <a:gridCol w="1080433">
                  <a:extLst>
                    <a:ext uri="{9D8B030D-6E8A-4147-A177-3AD203B41FA5}">
                      <a16:colId xmlns:a16="http://schemas.microsoft.com/office/drawing/2014/main" val="2022879393"/>
                    </a:ext>
                  </a:extLst>
                </a:gridCol>
              </a:tblGrid>
              <a:tr h="292533">
                <a:tc>
                  <a:txBody>
                    <a:bodyPr/>
                    <a:lstStyle/>
                    <a:p>
                      <a:endParaRPr lang="en-US" noProof="0" dirty="0"/>
                    </a:p>
                  </a:txBody>
                  <a:tcPr/>
                </a:tc>
                <a:tc>
                  <a:txBody>
                    <a:bodyPr/>
                    <a:lstStyle/>
                    <a:p>
                      <a:pPr algn="ctr"/>
                      <a:r>
                        <a:rPr lang="en-US" noProof="0" dirty="0" smtClean="0"/>
                        <a:t>Q4 2021</a:t>
                      </a:r>
                      <a:endParaRPr lang="en-US" noProof="0" dirty="0"/>
                    </a:p>
                  </a:txBody>
                  <a:tcPr/>
                </a:tc>
                <a:tc>
                  <a:txBody>
                    <a:bodyPr/>
                    <a:lstStyle/>
                    <a:p>
                      <a:pPr algn="ctr"/>
                      <a:r>
                        <a:rPr lang="en-US" noProof="0" dirty="0" smtClean="0"/>
                        <a:t>Q1 2022</a:t>
                      </a:r>
                      <a:endParaRPr lang="en-US" noProof="0" dirty="0"/>
                    </a:p>
                  </a:txBody>
                  <a:tcPr/>
                </a:tc>
                <a:tc>
                  <a:txBody>
                    <a:bodyPr/>
                    <a:lstStyle/>
                    <a:p>
                      <a:pPr algn="ctr"/>
                      <a:r>
                        <a:rPr lang="en-US" noProof="0" dirty="0" smtClean="0"/>
                        <a:t>Q2 2022</a:t>
                      </a:r>
                      <a:endParaRPr lang="en-US" noProof="0" dirty="0"/>
                    </a:p>
                  </a:txBody>
                  <a:tcPr/>
                </a:tc>
                <a:tc>
                  <a:txBody>
                    <a:bodyPr/>
                    <a:lstStyle/>
                    <a:p>
                      <a:pPr algn="ctr"/>
                      <a:r>
                        <a:rPr lang="en-US" noProof="0" dirty="0" smtClean="0"/>
                        <a:t>Q1 2023</a:t>
                      </a:r>
                      <a:endParaRPr lang="en-US" noProof="0" dirty="0"/>
                    </a:p>
                  </a:txBody>
                  <a:tcPr/>
                </a:tc>
                <a:tc>
                  <a:txBody>
                    <a:bodyPr/>
                    <a:lstStyle/>
                    <a:p>
                      <a:pPr algn="ctr"/>
                      <a:r>
                        <a:rPr lang="en-US" noProof="0" dirty="0" smtClean="0"/>
                        <a:t>Q2 2023</a:t>
                      </a:r>
                      <a:endParaRPr lang="en-US" noProof="0" dirty="0"/>
                    </a:p>
                  </a:txBody>
                  <a:tcPr/>
                </a:tc>
                <a:extLst>
                  <a:ext uri="{0D108BD9-81ED-4DB2-BD59-A6C34878D82A}">
                    <a16:rowId xmlns:a16="http://schemas.microsoft.com/office/drawing/2014/main" val="297834643"/>
                  </a:ext>
                </a:extLst>
              </a:tr>
              <a:tr h="463177">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de-CH" sz="1600" noProof="0" dirty="0" smtClean="0"/>
                        <a:t>Inbetriebnahme HF-Verstärkeranlagen auf </a:t>
                      </a:r>
                      <a:r>
                        <a:rPr lang="de-CH" sz="1600" noProof="0" dirty="0" err="1" smtClean="0"/>
                        <a:t>Testlast</a:t>
                      </a:r>
                      <a:endParaRPr lang="de-CH" sz="1600" noProof="0" dirty="0"/>
                    </a:p>
                  </a:txBody>
                  <a:tcPr/>
                </a:tc>
                <a:tc>
                  <a:txBody>
                    <a:bodyPr/>
                    <a:lstStyle/>
                    <a:p>
                      <a:endParaRPr lang="en-US" noProof="0" dirty="0"/>
                    </a:p>
                  </a:txBody>
                  <a:tcPr>
                    <a:solidFill>
                      <a:srgbClr val="00B050"/>
                    </a:solidFill>
                  </a:tcPr>
                </a:tc>
                <a:tc>
                  <a:txBody>
                    <a:bodyPr/>
                    <a:lstStyle/>
                    <a:p>
                      <a:endParaRPr lang="en-US" noProof="0" dirty="0"/>
                    </a:p>
                  </a:txBody>
                  <a:tcPr>
                    <a:solidFill>
                      <a:srgbClr val="FEECCB"/>
                    </a:solidFill>
                  </a:tcPr>
                </a:tc>
                <a:tc>
                  <a:txBody>
                    <a:bodyPr/>
                    <a:lstStyle/>
                    <a:p>
                      <a:endParaRPr lang="en-US" noProof="0" dirty="0"/>
                    </a:p>
                  </a:txBody>
                  <a:tcPr/>
                </a:tc>
                <a:tc>
                  <a:txBody>
                    <a:bodyPr/>
                    <a:lstStyle/>
                    <a:p>
                      <a:endParaRPr lang="en-US" noProof="0" dirty="0"/>
                    </a:p>
                  </a:txBody>
                  <a:tcPr/>
                </a:tc>
                <a:tc>
                  <a:txBody>
                    <a:bodyPr/>
                    <a:lstStyle/>
                    <a:p>
                      <a:endParaRPr lang="en-US" noProof="0" dirty="0"/>
                    </a:p>
                  </a:txBody>
                  <a:tcPr/>
                </a:tc>
                <a:extLst>
                  <a:ext uri="{0D108BD9-81ED-4DB2-BD59-A6C34878D82A}">
                    <a16:rowId xmlns:a16="http://schemas.microsoft.com/office/drawing/2014/main" val="1988636958"/>
                  </a:ext>
                </a:extLst>
              </a:tr>
              <a:tr h="292533">
                <a:tc>
                  <a:txBody>
                    <a:bodyPr/>
                    <a:lstStyle/>
                    <a:p>
                      <a:r>
                        <a:rPr lang="de-CH" sz="1600" noProof="0" dirty="0" smtClean="0"/>
                        <a:t>Tuner Test Res.</a:t>
                      </a:r>
                      <a:r>
                        <a:rPr lang="de-CH" sz="1600" baseline="0" noProof="0" dirty="0" smtClean="0"/>
                        <a:t> 4</a:t>
                      </a:r>
                      <a:endParaRPr lang="de-CH" sz="1600" noProof="0" dirty="0"/>
                    </a:p>
                  </a:txBody>
                  <a:tcPr/>
                </a:tc>
                <a:tc>
                  <a:txBody>
                    <a:bodyPr/>
                    <a:lstStyle/>
                    <a:p>
                      <a:endParaRPr lang="en-US" noProof="0" dirty="0"/>
                    </a:p>
                  </a:txBody>
                  <a:tcPr>
                    <a:solidFill>
                      <a:srgbClr val="00B050"/>
                    </a:solidFill>
                  </a:tcPr>
                </a:tc>
                <a:tc>
                  <a:txBody>
                    <a:bodyPr/>
                    <a:lstStyle/>
                    <a:p>
                      <a:endParaRPr lang="en-US" noProof="0" dirty="0"/>
                    </a:p>
                  </a:txBody>
                  <a:tcPr>
                    <a:solidFill>
                      <a:srgbClr val="FEECCB"/>
                    </a:solidFill>
                  </a:tcPr>
                </a:tc>
                <a:tc>
                  <a:txBody>
                    <a:bodyPr/>
                    <a:lstStyle/>
                    <a:p>
                      <a:endParaRPr lang="en-US" noProof="0" dirty="0"/>
                    </a:p>
                  </a:txBody>
                  <a:tcPr/>
                </a:tc>
                <a:tc>
                  <a:txBody>
                    <a:bodyPr/>
                    <a:lstStyle/>
                    <a:p>
                      <a:endParaRPr lang="en-US" noProof="0" dirty="0"/>
                    </a:p>
                  </a:txBody>
                  <a:tcPr/>
                </a:tc>
                <a:tc>
                  <a:txBody>
                    <a:bodyPr/>
                    <a:lstStyle/>
                    <a:p>
                      <a:endParaRPr lang="en-US" noProof="0" dirty="0"/>
                    </a:p>
                  </a:txBody>
                  <a:tcPr/>
                </a:tc>
                <a:extLst>
                  <a:ext uri="{0D108BD9-81ED-4DB2-BD59-A6C34878D82A}">
                    <a16:rowId xmlns:a16="http://schemas.microsoft.com/office/drawing/2014/main" val="579597172"/>
                  </a:ext>
                </a:extLst>
              </a:tr>
              <a:tr h="292533">
                <a:tc>
                  <a:txBody>
                    <a:bodyPr/>
                    <a:lstStyle/>
                    <a:p>
                      <a:r>
                        <a:rPr lang="de-CH" sz="1600" noProof="0" dirty="0" smtClean="0"/>
                        <a:t>Einbau Tuner Res. 2</a:t>
                      </a:r>
                      <a:endParaRPr lang="de-CH" sz="1600" noProof="0" dirty="0"/>
                    </a:p>
                  </a:txBody>
                  <a:tcPr/>
                </a:tc>
                <a:tc>
                  <a:txBody>
                    <a:bodyPr/>
                    <a:lstStyle/>
                    <a:p>
                      <a:endParaRPr lang="en-US" noProof="0" dirty="0"/>
                    </a:p>
                  </a:txBody>
                  <a:tcPr/>
                </a:tc>
                <a:tc>
                  <a:txBody>
                    <a:bodyPr/>
                    <a:lstStyle/>
                    <a:p>
                      <a:endParaRPr lang="en-US" noProof="0" dirty="0"/>
                    </a:p>
                  </a:txBody>
                  <a:tcPr>
                    <a:solidFill>
                      <a:srgbClr val="C2F2C2"/>
                    </a:solidFill>
                  </a:tcPr>
                </a:tc>
                <a:tc>
                  <a:txBody>
                    <a:bodyPr/>
                    <a:lstStyle/>
                    <a:p>
                      <a:endParaRPr lang="en-US" noProof="0" dirty="0"/>
                    </a:p>
                  </a:txBody>
                  <a:tcPr>
                    <a:solidFill>
                      <a:srgbClr val="00B050"/>
                    </a:solidFill>
                  </a:tcPr>
                </a:tc>
                <a:tc>
                  <a:txBody>
                    <a:bodyPr/>
                    <a:lstStyle/>
                    <a:p>
                      <a:endParaRPr lang="en-US" noProof="0" dirty="0"/>
                    </a:p>
                  </a:txBody>
                  <a:tcPr/>
                </a:tc>
                <a:tc>
                  <a:txBody>
                    <a:bodyPr/>
                    <a:lstStyle/>
                    <a:p>
                      <a:endParaRPr lang="en-US" noProof="0" dirty="0"/>
                    </a:p>
                  </a:txBody>
                  <a:tcPr/>
                </a:tc>
                <a:extLst>
                  <a:ext uri="{0D108BD9-81ED-4DB2-BD59-A6C34878D82A}">
                    <a16:rowId xmlns:a16="http://schemas.microsoft.com/office/drawing/2014/main" val="3044084930"/>
                  </a:ext>
                </a:extLst>
              </a:tr>
              <a:tr h="339823">
                <a:tc>
                  <a:txBody>
                    <a:bodyPr/>
                    <a:lstStyle/>
                    <a:p>
                      <a:r>
                        <a:rPr lang="de-CH" sz="1600" noProof="0" dirty="0" smtClean="0"/>
                        <a:t>Inbetriebnahme Res. 2</a:t>
                      </a:r>
                      <a:endParaRPr lang="de-CH" sz="1600" noProof="0" dirty="0"/>
                    </a:p>
                  </a:txBody>
                  <a:tcPr/>
                </a:tc>
                <a:tc>
                  <a:txBody>
                    <a:bodyPr/>
                    <a:lstStyle/>
                    <a:p>
                      <a:endParaRPr lang="en-US" noProof="0" dirty="0"/>
                    </a:p>
                  </a:txBody>
                  <a:tcPr/>
                </a:tc>
                <a:tc>
                  <a:txBody>
                    <a:bodyPr/>
                    <a:lstStyle/>
                    <a:p>
                      <a:endParaRPr lang="en-US" noProof="0" dirty="0"/>
                    </a:p>
                  </a:txBody>
                  <a:tcPr/>
                </a:tc>
                <a:tc>
                  <a:txBody>
                    <a:bodyPr/>
                    <a:lstStyle/>
                    <a:p>
                      <a:endParaRPr lang="en-US" noProof="0" dirty="0"/>
                    </a:p>
                  </a:txBody>
                  <a:tcPr>
                    <a:solidFill>
                      <a:schemeClr val="accent6">
                        <a:lumMod val="20000"/>
                        <a:lumOff val="80000"/>
                      </a:schemeClr>
                    </a:solidFill>
                  </a:tcPr>
                </a:tc>
                <a:tc>
                  <a:txBody>
                    <a:bodyPr/>
                    <a:lstStyle/>
                    <a:p>
                      <a:endParaRPr lang="en-US" noProof="0" dirty="0"/>
                    </a:p>
                  </a:txBody>
                  <a:tcPr>
                    <a:solidFill>
                      <a:srgbClr val="00B050"/>
                    </a:solidFill>
                  </a:tcPr>
                </a:tc>
                <a:tc>
                  <a:txBody>
                    <a:bodyPr/>
                    <a:lstStyle/>
                    <a:p>
                      <a:pPr marL="0" algn="l" defTabSz="457178" rtl="0" eaLnBrk="1" latinLnBrk="0" hangingPunct="1"/>
                      <a:endParaRPr lang="en-US" sz="1800" kern="1200" noProof="0" dirty="0">
                        <a:solidFill>
                          <a:schemeClr val="dk1"/>
                        </a:solidFill>
                        <a:latin typeface="+mn-lt"/>
                        <a:ea typeface="+mn-ea"/>
                        <a:cs typeface="+mn-cs"/>
                      </a:endParaRPr>
                    </a:p>
                  </a:txBody>
                  <a:tcPr>
                    <a:solidFill>
                      <a:srgbClr val="FFF6E7"/>
                    </a:solidFill>
                  </a:tcPr>
                </a:tc>
                <a:extLst>
                  <a:ext uri="{0D108BD9-81ED-4DB2-BD59-A6C34878D82A}">
                    <a16:rowId xmlns:a16="http://schemas.microsoft.com/office/drawing/2014/main" val="2814532064"/>
                  </a:ext>
                </a:extLst>
              </a:tr>
              <a:tr h="292533">
                <a:tc>
                  <a:txBody>
                    <a:bodyPr/>
                    <a:lstStyle/>
                    <a:p>
                      <a:r>
                        <a:rPr lang="de-CH" sz="1600" noProof="0" dirty="0" smtClean="0"/>
                        <a:t>Einbau</a:t>
                      </a:r>
                      <a:r>
                        <a:rPr lang="de-CH" sz="1600" baseline="0" noProof="0" dirty="0" smtClean="0"/>
                        <a:t> Res. 4</a:t>
                      </a:r>
                      <a:endParaRPr lang="de-CH" sz="1600" noProof="0" dirty="0"/>
                    </a:p>
                  </a:txBody>
                  <a:tcPr/>
                </a:tc>
                <a:tc>
                  <a:txBody>
                    <a:bodyPr/>
                    <a:lstStyle/>
                    <a:p>
                      <a:endParaRPr lang="en-US" noProof="0" dirty="0"/>
                    </a:p>
                  </a:txBody>
                  <a:tcPr/>
                </a:tc>
                <a:tc>
                  <a:txBody>
                    <a:bodyPr/>
                    <a:lstStyle/>
                    <a:p>
                      <a:endParaRPr lang="en-US" noProof="0" dirty="0"/>
                    </a:p>
                  </a:txBody>
                  <a:tcPr/>
                </a:tc>
                <a:tc>
                  <a:txBody>
                    <a:bodyPr/>
                    <a:lstStyle/>
                    <a:p>
                      <a:endParaRPr lang="en-US" noProof="0" dirty="0"/>
                    </a:p>
                  </a:txBody>
                  <a:tcPr/>
                </a:tc>
                <a:tc>
                  <a:txBody>
                    <a:bodyPr/>
                    <a:lstStyle/>
                    <a:p>
                      <a:endParaRPr lang="en-US" noProof="0" dirty="0"/>
                    </a:p>
                  </a:txBody>
                  <a:tcPr>
                    <a:solidFill>
                      <a:srgbClr val="C2F2C2"/>
                    </a:solidFill>
                  </a:tcPr>
                </a:tc>
                <a:tc>
                  <a:txBody>
                    <a:bodyPr/>
                    <a:lstStyle/>
                    <a:p>
                      <a:endParaRPr lang="en-US" noProof="0" dirty="0" smtClean="0"/>
                    </a:p>
                  </a:txBody>
                  <a:tcPr>
                    <a:solidFill>
                      <a:srgbClr val="FEECCB"/>
                    </a:solidFill>
                  </a:tcPr>
                </a:tc>
                <a:extLst>
                  <a:ext uri="{0D108BD9-81ED-4DB2-BD59-A6C34878D82A}">
                    <a16:rowId xmlns:a16="http://schemas.microsoft.com/office/drawing/2014/main" val="1922520072"/>
                  </a:ext>
                </a:extLst>
              </a:tr>
              <a:tr h="306406">
                <a:tc>
                  <a:txBody>
                    <a:bodyPr/>
                    <a:lstStyle/>
                    <a:p>
                      <a:r>
                        <a:rPr lang="de-CH" sz="1600" noProof="0" dirty="0" smtClean="0"/>
                        <a:t>Inbetriebnahme Res. 4</a:t>
                      </a:r>
                      <a:endParaRPr lang="de-CH" sz="1600" noProof="0" dirty="0"/>
                    </a:p>
                  </a:txBody>
                  <a:tcPr/>
                </a:tc>
                <a:tc>
                  <a:txBody>
                    <a:bodyPr/>
                    <a:lstStyle/>
                    <a:p>
                      <a:endParaRPr lang="en-US" noProof="0" dirty="0"/>
                    </a:p>
                  </a:txBody>
                  <a:tcPr>
                    <a:solidFill>
                      <a:srgbClr val="FFF6E7"/>
                    </a:solidFill>
                  </a:tcPr>
                </a:tc>
                <a:tc>
                  <a:txBody>
                    <a:bodyPr/>
                    <a:lstStyle/>
                    <a:p>
                      <a:endParaRPr lang="en-US" noProof="0" dirty="0"/>
                    </a:p>
                  </a:txBody>
                  <a:tcPr>
                    <a:solidFill>
                      <a:srgbClr val="FFF6E7"/>
                    </a:solidFill>
                  </a:tcPr>
                </a:tc>
                <a:tc>
                  <a:txBody>
                    <a:bodyPr/>
                    <a:lstStyle/>
                    <a:p>
                      <a:endParaRPr lang="en-US" noProof="0" dirty="0"/>
                    </a:p>
                  </a:txBody>
                  <a:tcPr>
                    <a:solidFill>
                      <a:srgbClr val="FFF6E7"/>
                    </a:solidFill>
                  </a:tcPr>
                </a:tc>
                <a:tc>
                  <a:txBody>
                    <a:bodyPr/>
                    <a:lstStyle/>
                    <a:p>
                      <a:pPr marL="0" algn="l" defTabSz="457178" rtl="0" eaLnBrk="1" latinLnBrk="0" hangingPunct="1"/>
                      <a:endParaRPr lang="en-US" sz="1800" kern="1200" noProof="0" dirty="0">
                        <a:solidFill>
                          <a:schemeClr val="dk1"/>
                        </a:solidFill>
                        <a:latin typeface="+mn-lt"/>
                        <a:ea typeface="+mn-ea"/>
                        <a:cs typeface="+mn-cs"/>
                      </a:endParaRPr>
                    </a:p>
                  </a:txBody>
                  <a:tcPr>
                    <a:solidFill>
                      <a:srgbClr val="FFF6E7"/>
                    </a:solidFill>
                  </a:tcPr>
                </a:tc>
                <a:tc>
                  <a:txBody>
                    <a:bodyPr/>
                    <a:lstStyle/>
                    <a:p>
                      <a:endParaRPr lang="en-US" sz="1800" kern="1200" noProof="0" dirty="0" smtClean="0">
                        <a:solidFill>
                          <a:schemeClr val="dk1"/>
                        </a:solidFill>
                        <a:latin typeface="+mn-lt"/>
                        <a:ea typeface="+mn-ea"/>
                        <a:cs typeface="+mn-cs"/>
                      </a:endParaRPr>
                    </a:p>
                  </a:txBody>
                  <a:tcPr>
                    <a:solidFill>
                      <a:srgbClr val="C2F2C2"/>
                    </a:solidFill>
                  </a:tcPr>
                </a:tc>
                <a:extLst>
                  <a:ext uri="{0D108BD9-81ED-4DB2-BD59-A6C34878D82A}">
                    <a16:rowId xmlns:a16="http://schemas.microsoft.com/office/drawing/2014/main" val="402443806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144780418"/>
              </p:ext>
            </p:extLst>
          </p:nvPr>
        </p:nvGraphicFramePr>
        <p:xfrm>
          <a:off x="836686" y="4797153"/>
          <a:ext cx="8280920" cy="1097280"/>
        </p:xfrm>
        <a:graphic>
          <a:graphicData uri="http://schemas.openxmlformats.org/drawingml/2006/table">
            <a:tbl>
              <a:tblPr firstRow="1" bandRow="1">
                <a:tableStyleId>{5C22544A-7EE6-4342-B048-85BDC9FD1C3A}</a:tableStyleId>
              </a:tblPr>
              <a:tblGrid>
                <a:gridCol w="2878755">
                  <a:extLst>
                    <a:ext uri="{9D8B030D-6E8A-4147-A177-3AD203B41FA5}">
                      <a16:colId xmlns:a16="http://schemas.microsoft.com/office/drawing/2014/main" val="3762048761"/>
                    </a:ext>
                  </a:extLst>
                </a:gridCol>
                <a:gridCol w="1080433">
                  <a:extLst>
                    <a:ext uri="{9D8B030D-6E8A-4147-A177-3AD203B41FA5}">
                      <a16:colId xmlns:a16="http://schemas.microsoft.com/office/drawing/2014/main" val="1605523141"/>
                    </a:ext>
                  </a:extLst>
                </a:gridCol>
                <a:gridCol w="1080433">
                  <a:extLst>
                    <a:ext uri="{9D8B030D-6E8A-4147-A177-3AD203B41FA5}">
                      <a16:colId xmlns:a16="http://schemas.microsoft.com/office/drawing/2014/main" val="2640421209"/>
                    </a:ext>
                  </a:extLst>
                </a:gridCol>
                <a:gridCol w="1080433">
                  <a:extLst>
                    <a:ext uri="{9D8B030D-6E8A-4147-A177-3AD203B41FA5}">
                      <a16:colId xmlns:a16="http://schemas.microsoft.com/office/drawing/2014/main" val="496554283"/>
                    </a:ext>
                  </a:extLst>
                </a:gridCol>
                <a:gridCol w="1080433">
                  <a:extLst>
                    <a:ext uri="{9D8B030D-6E8A-4147-A177-3AD203B41FA5}">
                      <a16:colId xmlns:a16="http://schemas.microsoft.com/office/drawing/2014/main" val="1188105822"/>
                    </a:ext>
                  </a:extLst>
                </a:gridCol>
                <a:gridCol w="1080433">
                  <a:extLst>
                    <a:ext uri="{9D8B030D-6E8A-4147-A177-3AD203B41FA5}">
                      <a16:colId xmlns:a16="http://schemas.microsoft.com/office/drawing/2014/main" val="2022879393"/>
                    </a:ext>
                  </a:extLst>
                </a:gridCol>
              </a:tblGrid>
              <a:tr h="265119">
                <a:tc>
                  <a:txBody>
                    <a:bodyPr/>
                    <a:lstStyle/>
                    <a:p>
                      <a:r>
                        <a:rPr lang="en-US" noProof="0" dirty="0" err="1" smtClean="0"/>
                        <a:t>Jahr</a:t>
                      </a:r>
                      <a:endParaRPr lang="en-US" noProof="0" dirty="0"/>
                    </a:p>
                  </a:txBody>
                  <a:tcPr/>
                </a:tc>
                <a:tc>
                  <a:txBody>
                    <a:bodyPr/>
                    <a:lstStyle/>
                    <a:p>
                      <a:pPr algn="ctr"/>
                      <a:r>
                        <a:rPr lang="en-US" noProof="0" dirty="0" smtClean="0"/>
                        <a:t>2021</a:t>
                      </a:r>
                      <a:endParaRPr lang="en-US" noProof="0" dirty="0"/>
                    </a:p>
                  </a:txBody>
                  <a:tcPr/>
                </a:tc>
                <a:tc>
                  <a:txBody>
                    <a:bodyPr/>
                    <a:lstStyle/>
                    <a:p>
                      <a:pPr algn="ctr"/>
                      <a:r>
                        <a:rPr lang="en-US" noProof="0" dirty="0" smtClean="0"/>
                        <a:t>2022</a:t>
                      </a:r>
                      <a:endParaRPr lang="en-US" noProof="0" dirty="0"/>
                    </a:p>
                  </a:txBody>
                  <a:tcPr/>
                </a:tc>
                <a:tc>
                  <a:txBody>
                    <a:bodyPr/>
                    <a:lstStyle/>
                    <a:p>
                      <a:pPr algn="ctr"/>
                      <a:r>
                        <a:rPr lang="en-US" noProof="0" dirty="0" smtClean="0"/>
                        <a:t>2023</a:t>
                      </a:r>
                      <a:endParaRPr lang="en-US" noProof="0" dirty="0"/>
                    </a:p>
                  </a:txBody>
                  <a:tcPr/>
                </a:tc>
                <a:tc>
                  <a:txBody>
                    <a:bodyPr/>
                    <a:lstStyle/>
                    <a:p>
                      <a:pPr algn="ctr"/>
                      <a:r>
                        <a:rPr lang="en-US" noProof="0" dirty="0" smtClean="0"/>
                        <a:t>2024</a:t>
                      </a:r>
                      <a:endParaRPr lang="en-US" noProof="0" dirty="0"/>
                    </a:p>
                  </a:txBody>
                  <a:tcPr/>
                </a:tc>
                <a:tc>
                  <a:txBody>
                    <a:bodyPr/>
                    <a:lstStyle/>
                    <a:p>
                      <a:pPr algn="ctr"/>
                      <a:r>
                        <a:rPr lang="en-US" noProof="0" dirty="0" smtClean="0"/>
                        <a:t>2025</a:t>
                      </a:r>
                      <a:endParaRPr lang="en-US" noProof="0" dirty="0"/>
                    </a:p>
                  </a:txBody>
                  <a:tcPr/>
                </a:tc>
                <a:extLst>
                  <a:ext uri="{0D108BD9-81ED-4DB2-BD59-A6C34878D82A}">
                    <a16:rowId xmlns:a16="http://schemas.microsoft.com/office/drawing/2014/main" val="297834643"/>
                  </a:ext>
                </a:extLst>
              </a:tr>
              <a:tr h="263485">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de-CH" sz="1600" noProof="0" dirty="0" smtClean="0"/>
                        <a:t>Strahlstrom User (</a:t>
                      </a:r>
                      <a:r>
                        <a:rPr lang="de-CH" sz="1600" noProof="0" dirty="0" smtClean="0">
                          <a:latin typeface="Symbol" panose="05050102010706020507" pitchFamily="18" charset="2"/>
                        </a:rPr>
                        <a:t>m</a:t>
                      </a:r>
                      <a:r>
                        <a:rPr lang="de-CH" sz="1600" noProof="0" dirty="0" smtClean="0"/>
                        <a:t>A)</a:t>
                      </a:r>
                      <a:endParaRPr lang="de-CH" sz="1600" noProof="0" dirty="0"/>
                    </a:p>
                  </a:txBody>
                  <a:tcPr/>
                </a:tc>
                <a:tc>
                  <a:txBody>
                    <a:bodyPr/>
                    <a:lstStyle/>
                    <a:p>
                      <a:r>
                        <a:rPr lang="en-US" noProof="0" dirty="0" smtClean="0"/>
                        <a:t>2000</a:t>
                      </a:r>
                      <a:endParaRPr lang="en-US" noProof="0" dirty="0"/>
                    </a:p>
                  </a:txBody>
                  <a:tcPr>
                    <a:solidFill>
                      <a:srgbClr val="FEECCB"/>
                    </a:solidFill>
                  </a:tcPr>
                </a:tc>
                <a:tc>
                  <a:txBody>
                    <a:bodyPr/>
                    <a:lstStyle/>
                    <a:p>
                      <a:r>
                        <a:rPr lang="en-US" noProof="0" dirty="0" smtClean="0"/>
                        <a:t>&gt;=2000</a:t>
                      </a:r>
                      <a:endParaRPr lang="en-US" noProof="0" dirty="0"/>
                    </a:p>
                  </a:txBody>
                  <a:tcPr>
                    <a:solidFill>
                      <a:srgbClr val="FEECCB"/>
                    </a:solidFill>
                  </a:tcPr>
                </a:tc>
                <a:tc>
                  <a:txBody>
                    <a:bodyPr/>
                    <a:lstStyle/>
                    <a:p>
                      <a:r>
                        <a:rPr lang="en-US" noProof="0" dirty="0" smtClean="0"/>
                        <a:t>2200</a:t>
                      </a:r>
                      <a:endParaRPr lang="en-US" noProof="0" dirty="0"/>
                    </a:p>
                  </a:txBody>
                  <a:tcPr/>
                </a:tc>
                <a:tc>
                  <a:txBody>
                    <a:bodyPr/>
                    <a:lstStyle/>
                    <a:p>
                      <a:r>
                        <a:rPr lang="en-US" noProof="0" dirty="0" smtClean="0"/>
                        <a:t>2400</a:t>
                      </a:r>
                      <a:endParaRPr lang="en-US" noProof="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noProof="0" dirty="0" smtClean="0"/>
                        <a:t>2400</a:t>
                      </a:r>
                    </a:p>
                  </a:txBody>
                  <a:tcPr/>
                </a:tc>
                <a:extLst>
                  <a:ext uri="{0D108BD9-81ED-4DB2-BD59-A6C34878D82A}">
                    <a16:rowId xmlns:a16="http://schemas.microsoft.com/office/drawing/2014/main" val="1988636958"/>
                  </a:ext>
                </a:extLst>
              </a:tr>
              <a:tr h="263485">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de-CH" sz="1600" noProof="0" dirty="0" smtClean="0"/>
                        <a:t>Strahlstrom Testbetrieb</a:t>
                      </a:r>
                      <a:endParaRPr lang="de-CH" sz="1600" noProof="0" dirty="0"/>
                    </a:p>
                  </a:txBody>
                  <a:tcPr/>
                </a:tc>
                <a:tc>
                  <a:txBody>
                    <a:bodyPr/>
                    <a:lstStyle/>
                    <a:p>
                      <a:r>
                        <a:rPr lang="en-US" noProof="0" dirty="0" smtClean="0"/>
                        <a:t>2000</a:t>
                      </a:r>
                      <a:endParaRPr lang="en-US" noProof="0" dirty="0"/>
                    </a:p>
                  </a:txBody>
                  <a:tcPr>
                    <a:solidFill>
                      <a:srgbClr val="FEECCB"/>
                    </a:solidFill>
                  </a:tcPr>
                </a:tc>
                <a:tc>
                  <a:txBody>
                    <a:bodyPr/>
                    <a:lstStyle/>
                    <a:p>
                      <a:r>
                        <a:rPr lang="en-US" noProof="0" dirty="0" smtClean="0"/>
                        <a:t>2400</a:t>
                      </a:r>
                      <a:endParaRPr lang="en-US" noProof="0" dirty="0"/>
                    </a:p>
                  </a:txBody>
                  <a:tcPr>
                    <a:solidFill>
                      <a:srgbClr val="FEECCB"/>
                    </a:solidFill>
                  </a:tcPr>
                </a:tc>
                <a:tc>
                  <a:txBody>
                    <a:bodyPr/>
                    <a:lstStyle/>
                    <a:p>
                      <a:r>
                        <a:rPr lang="en-US" noProof="0" dirty="0" smtClean="0"/>
                        <a:t>2400</a:t>
                      </a:r>
                      <a:endParaRPr lang="en-US" noProof="0" dirty="0"/>
                    </a:p>
                  </a:txBody>
                  <a:tcPr/>
                </a:tc>
                <a:tc>
                  <a:txBody>
                    <a:bodyPr/>
                    <a:lstStyle/>
                    <a:p>
                      <a:r>
                        <a:rPr lang="en-US" noProof="0" dirty="0" smtClean="0"/>
                        <a:t>2400</a:t>
                      </a:r>
                      <a:endParaRPr lang="en-US" noProof="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noProof="0" dirty="0" smtClean="0"/>
                        <a:t>2400</a:t>
                      </a:r>
                    </a:p>
                  </a:txBody>
                  <a:tcPr/>
                </a:tc>
                <a:extLst>
                  <a:ext uri="{0D108BD9-81ED-4DB2-BD59-A6C34878D82A}">
                    <a16:rowId xmlns:a16="http://schemas.microsoft.com/office/drawing/2014/main" val="2986335037"/>
                  </a:ext>
                </a:extLst>
              </a:tr>
            </a:tbl>
          </a:graphicData>
        </a:graphic>
      </p:graphicFrame>
    </p:spTree>
    <p:extLst>
      <p:ext uri="{BB962C8B-B14F-4D97-AF65-F5344CB8AC3E}">
        <p14:creationId xmlns:p14="http://schemas.microsoft.com/office/powerpoint/2010/main" val="1789946307"/>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de-CH" altLang="de-DE" dirty="0">
                <a:latin typeface="+mn-lt"/>
              </a:rPr>
              <a:t>Standort </a:t>
            </a:r>
            <a:r>
              <a:rPr lang="de-CH" altLang="de-DE" dirty="0" err="1">
                <a:latin typeface="+mn-lt"/>
              </a:rPr>
              <a:t>Ringzyklotron</a:t>
            </a:r>
            <a:r>
              <a:rPr lang="de-CH" altLang="de-DE" dirty="0">
                <a:latin typeface="+mn-lt"/>
              </a:rPr>
              <a:t> - </a:t>
            </a:r>
            <a:r>
              <a:rPr lang="de-CH" altLang="de-DE" dirty="0" err="1">
                <a:latin typeface="+mn-lt"/>
              </a:rPr>
              <a:t>Shutdown</a:t>
            </a:r>
            <a:r>
              <a:rPr lang="de-CH" altLang="de-DE" dirty="0">
                <a:solidFill>
                  <a:schemeClr val="tx1"/>
                </a:solidFill>
                <a:effectLst>
                  <a:outerShdw blurRad="38100" dist="38100" dir="2700000" algn="tl">
                    <a:srgbClr val="000000">
                      <a:alpha val="43137"/>
                    </a:srgbClr>
                  </a:outerShdw>
                </a:effectLst>
                <a:latin typeface="+mn-lt"/>
              </a:rPr>
              <a:t> </a:t>
            </a:r>
            <a:r>
              <a:rPr lang="de-CH" altLang="de-DE" dirty="0">
                <a:latin typeface="+mn-lt"/>
              </a:rPr>
              <a:t>2021 </a:t>
            </a:r>
            <a:br>
              <a:rPr lang="de-CH" altLang="de-DE" dirty="0">
                <a:latin typeface="+mn-lt"/>
              </a:rPr>
            </a:br>
            <a:r>
              <a:rPr lang="de-CH" altLang="de-DE" sz="2000" dirty="0">
                <a:latin typeface="+mn-lt"/>
              </a:rPr>
              <a:t>Bunkerchef: Richard Kan</a:t>
            </a:r>
            <a:r>
              <a:rPr lang="de-CH" sz="2000" dirty="0">
                <a:latin typeface="+mn-lt"/>
              </a:rPr>
              <a:t> / </a:t>
            </a:r>
            <a:r>
              <a:rPr lang="de-CH" sz="2000" dirty="0" err="1">
                <a:latin typeface="+mn-lt"/>
              </a:rPr>
              <a:t>Stv</a:t>
            </a:r>
            <a:r>
              <a:rPr lang="de-CH" sz="2000" dirty="0">
                <a:latin typeface="+mn-lt"/>
              </a:rPr>
              <a:t>. </a:t>
            </a:r>
            <a:r>
              <a:rPr lang="de-CH" sz="2000" dirty="0" err="1">
                <a:latin typeface="+mn-lt"/>
              </a:rPr>
              <a:t>Zyklotrontechnik</a:t>
            </a:r>
            <a:endParaRPr lang="en-US" altLang="de-DE" sz="2000" dirty="0">
              <a:latin typeface="+mn-lt"/>
            </a:endParaRPr>
          </a:p>
        </p:txBody>
      </p:sp>
      <p:sp>
        <p:nvSpPr>
          <p:cNvPr id="41" name="Gleichschenkliges Dreieck 40"/>
          <p:cNvSpPr/>
          <p:nvPr/>
        </p:nvSpPr>
        <p:spPr bwMode="auto">
          <a:xfrm rot="10595658">
            <a:off x="763167" y="3544317"/>
            <a:ext cx="2669470" cy="2802413"/>
          </a:xfrm>
          <a:prstGeom prst="triangle">
            <a:avLst>
              <a:gd name="adj" fmla="val 0"/>
            </a:avLst>
          </a:prstGeom>
          <a:gradFill>
            <a:gsLst>
              <a:gs pos="0">
                <a:srgbClr val="686868">
                  <a:alpha val="45000"/>
                </a:srgbClr>
              </a:gs>
              <a:gs pos="100000">
                <a:schemeClr val="bg1">
                  <a:alpha val="74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43" name="Foliennummernplatzhalter 2"/>
          <p:cNvSpPr>
            <a:spLocks noGrp="1"/>
          </p:cNvSpPr>
          <p:nvPr>
            <p:ph type="sldNum" sz="quarter" idx="16"/>
          </p:nvPr>
        </p:nvSpPr>
        <p:spPr>
          <a:xfrm>
            <a:off x="8206312" y="6661150"/>
            <a:ext cx="575742" cy="196850"/>
          </a:xfrm>
        </p:spPr>
        <p:txBody>
          <a:bodyPr/>
          <a:lstStyle/>
          <a:p>
            <a:pPr algn="r">
              <a:defRPr/>
            </a:pPr>
            <a:r>
              <a:rPr lang="de-DE"/>
              <a:t>Seite </a:t>
            </a:r>
            <a:fld id="{EBC07571-3134-BB4B-B83F-1A9FE18D34F3}" type="slidenum">
              <a:rPr lang="de-DE" smtClean="0"/>
              <a:pPr algn="r">
                <a:defRPr/>
              </a:pPr>
              <a:t>19</a:t>
            </a:fld>
            <a:endParaRPr lang="de-DE" dirty="0"/>
          </a:p>
        </p:txBody>
      </p:sp>
      <p:pic>
        <p:nvPicPr>
          <p:cNvPr id="45" name="Grafik 44"/>
          <p:cNvPicPr>
            <a:picLocks noChangeAspect="1"/>
          </p:cNvPicPr>
          <p:nvPr/>
        </p:nvPicPr>
        <p:blipFill rotWithShape="1">
          <a:blip r:embed="rId2">
            <a:extLst>
              <a:ext uri="{28A0092B-C50C-407E-A947-70E740481C1C}">
                <a14:useLocalDpi xmlns:a14="http://schemas.microsoft.com/office/drawing/2010/main" val="0"/>
              </a:ext>
            </a:extLst>
          </a:blip>
          <a:srcRect l="20863" t="8682" r="28737" b="5832"/>
          <a:stretch/>
        </p:blipFill>
        <p:spPr>
          <a:xfrm>
            <a:off x="1056800" y="1439771"/>
            <a:ext cx="2315847" cy="2171106"/>
          </a:xfrm>
          <a:prstGeom prst="rect">
            <a:avLst/>
          </a:prstGeom>
        </p:spPr>
      </p:pic>
      <p:pic>
        <p:nvPicPr>
          <p:cNvPr id="47" name="Grafik 46"/>
          <p:cNvPicPr>
            <a:picLocks noChangeAspect="1"/>
          </p:cNvPicPr>
          <p:nvPr/>
        </p:nvPicPr>
        <p:blipFill rotWithShape="1">
          <a:blip r:embed="rId3">
            <a:extLst>
              <a:ext uri="{28A0092B-C50C-407E-A947-70E740481C1C}">
                <a14:useLocalDpi xmlns:a14="http://schemas.microsoft.com/office/drawing/2010/main" val="0"/>
              </a:ext>
            </a:extLst>
          </a:blip>
          <a:srcRect l="5736"/>
          <a:stretch/>
        </p:blipFill>
        <p:spPr>
          <a:xfrm>
            <a:off x="1748234" y="3727069"/>
            <a:ext cx="7196486" cy="2862902"/>
          </a:xfrm>
          <a:prstGeom prst="rect">
            <a:avLst/>
          </a:prstGeom>
        </p:spPr>
      </p:pic>
      <p:sp>
        <p:nvSpPr>
          <p:cNvPr id="48" name="Rechteck 47"/>
          <p:cNvSpPr/>
          <p:nvPr/>
        </p:nvSpPr>
        <p:spPr bwMode="auto">
          <a:xfrm>
            <a:off x="3300970" y="6120975"/>
            <a:ext cx="500926" cy="333110"/>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50" name="Text Box 29"/>
          <p:cNvSpPr txBox="1">
            <a:spLocks noChangeArrowheads="1"/>
          </p:cNvSpPr>
          <p:nvPr/>
        </p:nvSpPr>
        <p:spPr bwMode="auto">
          <a:xfrm>
            <a:off x="4244526" y="4438064"/>
            <a:ext cx="4465730" cy="2248950"/>
          </a:xfrm>
          <a:prstGeom prst="rect">
            <a:avLst/>
          </a:prstGeom>
          <a:solidFill>
            <a:schemeClr val="accent5">
              <a:lumMod val="20000"/>
              <a:lumOff val="80000"/>
            </a:schemeClr>
          </a:solidFill>
          <a:ln>
            <a:solidFill>
              <a:schemeClr val="bg2"/>
            </a:solidFill>
            <a:headEnd/>
            <a:tailEnd/>
          </a:ln>
        </p:spPr>
        <p:style>
          <a:lnRef idx="2">
            <a:schemeClr val="accent2"/>
          </a:lnRef>
          <a:fillRef idx="1">
            <a:schemeClr val="lt1"/>
          </a:fillRef>
          <a:effectRef idx="0">
            <a:schemeClr val="accent2"/>
          </a:effectRef>
          <a:fontRef idx="minor">
            <a:schemeClr val="dk1"/>
          </a:fontRef>
        </p:style>
        <p:txBody>
          <a:bodyPr wrap="square" lIns="90000" tIns="46800" rIns="90000" bIns="46800">
            <a:spAutoFit/>
            <a:sp3d prstMaterial="matte"/>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pPr marL="342900" indent="-342900">
              <a:buFont typeface="Arial" panose="020B0604020202020204" pitchFamily="34" charset="0"/>
              <a:buChar char="•"/>
            </a:pPr>
            <a:r>
              <a:rPr lang="de-CH" altLang="de-DE" sz="1400" dirty="0"/>
              <a:t>PSYS-Test Ring &amp; p-Kanal </a:t>
            </a:r>
            <a:r>
              <a:rPr lang="de-CH" sz="1400" dirty="0">
                <a:solidFill>
                  <a:srgbClr val="000000"/>
                </a:solidFill>
                <a:latin typeface="Calibri"/>
              </a:rPr>
              <a:t>22./23.03.2021</a:t>
            </a:r>
            <a:endParaRPr lang="de-CH" altLang="de-DE" sz="1400" dirty="0"/>
          </a:p>
          <a:p>
            <a:pPr marL="342900" indent="-342900">
              <a:buFont typeface="Arial" panose="020B0604020202020204" pitchFamily="34" charset="0"/>
              <a:buChar char="•"/>
            </a:pPr>
            <a:r>
              <a:rPr lang="de-CH" altLang="de-DE" sz="1400" dirty="0"/>
              <a:t>anschliessend Strahltest bis BHE</a:t>
            </a:r>
          </a:p>
          <a:p>
            <a:pPr marL="342900" indent="-342900">
              <a:buFont typeface="Arial" panose="020B0604020202020204" pitchFamily="34" charset="0"/>
              <a:buChar char="•"/>
            </a:pPr>
            <a:r>
              <a:rPr lang="de-CH" altLang="de-DE" sz="1400" dirty="0"/>
              <a:t>Teststrahl, Garantie Arbeiten oder Strahl-entwicklung BHE (Beam </a:t>
            </a:r>
            <a:r>
              <a:rPr lang="de-CH" altLang="de-DE" sz="1400" dirty="0" err="1"/>
              <a:t>Dump</a:t>
            </a:r>
            <a:r>
              <a:rPr lang="de-CH" altLang="de-DE" sz="1400" dirty="0"/>
              <a:t>) ab Dienstagabend 23.3.2021</a:t>
            </a:r>
          </a:p>
          <a:p>
            <a:pPr marL="342900" indent="-342900">
              <a:buFont typeface="Arial" panose="020B0604020202020204" pitchFamily="34" charset="0"/>
              <a:buChar char="•"/>
            </a:pPr>
            <a:r>
              <a:rPr lang="de-CH" altLang="de-DE" sz="1400" dirty="0"/>
              <a:t>PSYS-Test, SAS, LAS, Strahltest auf SINQ &amp; UCN 06.&amp;07.04.2021</a:t>
            </a:r>
          </a:p>
          <a:p>
            <a:r>
              <a:rPr lang="de-CH" altLang="de-DE" sz="1400"/>
              <a:t> </a:t>
            </a:r>
            <a:r>
              <a:rPr lang="de-CH" altLang="de-DE" sz="1400" b="1" smtClean="0"/>
              <a:t>Userbetrieb @2mA </a:t>
            </a:r>
            <a:r>
              <a:rPr lang="de-CH" altLang="de-DE" sz="1400" b="1" dirty="0"/>
              <a:t>ab 12.04.2021 00:00 geplant!</a:t>
            </a:r>
          </a:p>
        </p:txBody>
      </p:sp>
      <p:sp>
        <p:nvSpPr>
          <p:cNvPr id="51" name="Rectangle 13"/>
          <p:cNvSpPr/>
          <p:nvPr/>
        </p:nvSpPr>
        <p:spPr>
          <a:xfrm>
            <a:off x="2162167" y="3100543"/>
            <a:ext cx="513282"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latin typeface="+mn-lt"/>
              </a:rPr>
              <a:t>CR5</a:t>
            </a:r>
            <a:endParaRPr lang="de-CH" dirty="0">
              <a:solidFill>
                <a:schemeClr val="bg1">
                  <a:lumMod val="85000"/>
                </a:schemeClr>
              </a:solidFill>
              <a:effectLst>
                <a:outerShdw blurRad="38100" dist="38100" dir="2700000" algn="tl">
                  <a:srgbClr val="000000">
                    <a:alpha val="43137"/>
                  </a:srgbClr>
                </a:outerShdw>
              </a:effectLst>
              <a:latin typeface="+mn-lt"/>
            </a:endParaRPr>
          </a:p>
        </p:txBody>
      </p:sp>
      <p:sp>
        <p:nvSpPr>
          <p:cNvPr id="52" name="Rectangle 13"/>
          <p:cNvSpPr/>
          <p:nvPr/>
        </p:nvSpPr>
        <p:spPr>
          <a:xfrm>
            <a:off x="1122961" y="2711821"/>
            <a:ext cx="502061"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latin typeface="+mn-lt"/>
              </a:rPr>
              <a:t>RRL</a:t>
            </a:r>
          </a:p>
        </p:txBody>
      </p:sp>
      <p:sp>
        <p:nvSpPr>
          <p:cNvPr id="54" name="Text Box 9"/>
          <p:cNvSpPr txBox="1">
            <a:spLocks noChangeArrowheads="1"/>
          </p:cNvSpPr>
          <p:nvPr/>
        </p:nvSpPr>
        <p:spPr bwMode="auto">
          <a:xfrm>
            <a:off x="760470" y="6160624"/>
            <a:ext cx="1762160" cy="309958"/>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90000" tIns="46800" rIns="90000" bIns="46800">
            <a:spAutoFit/>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r>
              <a:rPr lang="de-CH" sz="1400" dirty="0"/>
              <a:t>Brandfluchthauben</a:t>
            </a:r>
          </a:p>
        </p:txBody>
      </p:sp>
      <p:sp>
        <p:nvSpPr>
          <p:cNvPr id="59" name="Gleichschenkliges Dreieck 58"/>
          <p:cNvSpPr/>
          <p:nvPr/>
        </p:nvSpPr>
        <p:spPr bwMode="auto">
          <a:xfrm rot="5400000">
            <a:off x="3022079" y="5674271"/>
            <a:ext cx="293460" cy="1266174"/>
          </a:xfrm>
          <a:prstGeom prst="triangle">
            <a:avLst>
              <a:gd name="adj" fmla="val 3546"/>
            </a:avLst>
          </a:prstGeom>
          <a:solidFill>
            <a:schemeClr val="accent2">
              <a:alpha val="30196"/>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1" name="Ellipse 60"/>
          <p:cNvSpPr/>
          <p:nvPr/>
        </p:nvSpPr>
        <p:spPr bwMode="auto">
          <a:xfrm>
            <a:off x="3275040" y="5941561"/>
            <a:ext cx="72000" cy="72000"/>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2" name="Ellipse 61"/>
          <p:cNvSpPr/>
          <p:nvPr/>
        </p:nvSpPr>
        <p:spPr bwMode="auto">
          <a:xfrm>
            <a:off x="3836806" y="6165304"/>
            <a:ext cx="45719" cy="65014"/>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3" name="Gleichschenkliges Dreieck 62"/>
          <p:cNvSpPr/>
          <p:nvPr/>
        </p:nvSpPr>
        <p:spPr bwMode="auto">
          <a:xfrm rot="4644024">
            <a:off x="2793840" y="5800249"/>
            <a:ext cx="287528" cy="843152"/>
          </a:xfrm>
          <a:prstGeom prst="triangle">
            <a:avLst>
              <a:gd name="adj" fmla="val 3546"/>
            </a:avLst>
          </a:prstGeom>
          <a:solidFill>
            <a:schemeClr val="accent2">
              <a:alpha val="30196"/>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4" name="Text Box 18"/>
          <p:cNvSpPr txBox="1">
            <a:spLocks noChangeArrowheads="1"/>
          </p:cNvSpPr>
          <p:nvPr/>
        </p:nvSpPr>
        <p:spPr bwMode="auto">
          <a:xfrm>
            <a:off x="3205586" y="948414"/>
            <a:ext cx="5938414" cy="3541612"/>
          </a:xfrm>
          <a:prstGeom prst="rect">
            <a:avLst/>
          </a:prstGeom>
          <a:ln>
            <a:solidFill>
              <a:schemeClr val="bg2"/>
            </a:solidFill>
            <a:headEnd/>
            <a:tailEnd/>
          </a:ln>
        </p:spPr>
        <p:style>
          <a:lnRef idx="2">
            <a:schemeClr val="accent2"/>
          </a:lnRef>
          <a:fillRef idx="1">
            <a:schemeClr val="lt1"/>
          </a:fillRef>
          <a:effectRef idx="0">
            <a:schemeClr val="accent2"/>
          </a:effectRef>
          <a:fontRef idx="minor">
            <a:schemeClr val="dk1"/>
          </a:fontRef>
        </p:style>
        <p:txBody>
          <a:bodyPr wrap="square" lIns="90000" tIns="46800" rIns="90000" bIns="46800">
            <a:spAutoFit/>
          </a:bodyPr>
          <a:lstStyle>
            <a:defPPr>
              <a:defRPr lang="de-CH"/>
            </a:defPPr>
            <a:lvl1pPr marL="171450" indent="-171450">
              <a:buFont typeface="Arial" panose="020B0604020202020204" pitchFamily="34" charset="0"/>
              <a:buChar char="•"/>
              <a:defRPr sz="1400">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r>
              <a:rPr lang="de-CH" dirty="0"/>
              <a:t>Leck Region Links von linker Dehnverbindung der Kavität CR3 beheben (vielleicht </a:t>
            </a:r>
            <a:r>
              <a:rPr lang="de-CH" dirty="0" err="1"/>
              <a:t>Trimmspulplattendurchf</a:t>
            </a:r>
            <a:r>
              <a:rPr lang="de-CH" dirty="0"/>
              <a:t>.) + Ausbau EIC in KW 1</a:t>
            </a:r>
          </a:p>
          <a:p>
            <a:r>
              <a:rPr lang="de-CH" dirty="0"/>
              <a:t>Ausbau Zwischensektor ZS 2 im Bunker mit Bunkerkran (</a:t>
            </a:r>
            <a:r>
              <a:rPr lang="de-CH" dirty="0" err="1"/>
              <a:t>Helicoil</a:t>
            </a:r>
            <a:r>
              <a:rPr lang="de-CH" dirty="0"/>
              <a:t>) KW2</a:t>
            </a:r>
          </a:p>
          <a:p>
            <a:r>
              <a:rPr lang="de-CH" altLang="de-DE" dirty="0"/>
              <a:t>Indium-Dichtung ZS2 einbauen oder Doppel-O-Ring (Plan-B)  KW3</a:t>
            </a:r>
          </a:p>
          <a:p>
            <a:r>
              <a:rPr lang="de-CH" altLang="de-DE" dirty="0"/>
              <a:t>Reparatur RRI1+2, Ausbau alte RRL, Einbau neue RRL KW1-6</a:t>
            </a:r>
            <a:endParaRPr lang="de-CH" dirty="0"/>
          </a:p>
          <a:p>
            <a:r>
              <a:rPr lang="de-CH" dirty="0"/>
              <a:t>Stromanschlüsse Magnete (Gruppe Magnete und Elektrische-Anlagen) KW1-6</a:t>
            </a:r>
          </a:p>
          <a:p>
            <a:r>
              <a:rPr lang="de-CH" altLang="de-DE" dirty="0"/>
              <a:t>Ring Dachbalken oberhalb EEC abdecken am 1. Februar 2021 (KW5)</a:t>
            </a:r>
          </a:p>
          <a:p>
            <a:r>
              <a:rPr lang="de-CH" altLang="de-DE" dirty="0"/>
              <a:t>EEC mit Wechselflasche für Revision ausbauen (ab 01.2.2021) </a:t>
            </a:r>
          </a:p>
          <a:p>
            <a:r>
              <a:rPr lang="de-CH" altLang="de-DE" b="1" dirty="0"/>
              <a:t>Kavität 5 mit </a:t>
            </a:r>
            <a:r>
              <a:rPr lang="de-CH" altLang="de-DE" b="1" dirty="0" err="1"/>
              <a:t>Aquadag</a:t>
            </a:r>
            <a:r>
              <a:rPr lang="de-CH" altLang="de-DE" b="1" dirty="0"/>
              <a:t> behandeln (Dachbalken &amp; KAV.5  BN5 / MNP15b/16b </a:t>
            </a:r>
            <a:r>
              <a:rPr lang="de-CH" altLang="de-DE" b="1" dirty="0" err="1"/>
              <a:t>temp</a:t>
            </a:r>
            <a:r>
              <a:rPr lang="de-CH" altLang="de-DE" b="1" dirty="0"/>
              <a:t>. entfernen) ab 3. Februar 2021 (KW5)</a:t>
            </a:r>
          </a:p>
          <a:p>
            <a:r>
              <a:rPr lang="de-CH" altLang="de-DE" dirty="0"/>
              <a:t>Unterhalt binnen 6 Wochen, Reinigung Ring KW07 - 21.2.2021</a:t>
            </a:r>
          </a:p>
        </p:txBody>
      </p:sp>
      <p:sp>
        <p:nvSpPr>
          <p:cNvPr id="66" name="Rectangle 13"/>
          <p:cNvSpPr/>
          <p:nvPr/>
        </p:nvSpPr>
        <p:spPr>
          <a:xfrm>
            <a:off x="1607625" y="2785536"/>
            <a:ext cx="513282"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latin typeface="+mn-lt"/>
              </a:rPr>
              <a:t>CR3</a:t>
            </a:r>
            <a:endParaRPr lang="de-CH" dirty="0">
              <a:solidFill>
                <a:schemeClr val="bg1">
                  <a:lumMod val="85000"/>
                </a:schemeClr>
              </a:solidFill>
              <a:effectLst>
                <a:outerShdw blurRad="38100" dist="38100" dir="2700000" algn="tl">
                  <a:srgbClr val="000000">
                    <a:alpha val="43137"/>
                  </a:srgbClr>
                </a:outerShdw>
              </a:effectLst>
              <a:latin typeface="+mn-lt"/>
            </a:endParaRPr>
          </a:p>
        </p:txBody>
      </p:sp>
      <p:sp>
        <p:nvSpPr>
          <p:cNvPr id="67" name="Rectangle 13"/>
          <p:cNvSpPr/>
          <p:nvPr/>
        </p:nvSpPr>
        <p:spPr>
          <a:xfrm rot="16200000">
            <a:off x="2530140" y="2414578"/>
            <a:ext cx="1179297" cy="338554"/>
          </a:xfrm>
          <a:prstGeom prst="rect">
            <a:avLst/>
          </a:prstGeom>
        </p:spPr>
        <p:txBody>
          <a:bodyPr wrap="none">
            <a:spAutoFit/>
          </a:bodyPr>
          <a:lstStyle/>
          <a:p>
            <a:r>
              <a:rPr lang="de-CH" b="1" dirty="0">
                <a:latin typeface="+mn-lt"/>
              </a:rPr>
              <a:t>Dachbalken</a:t>
            </a:r>
            <a:endParaRPr lang="de-CH" dirty="0">
              <a:latin typeface="+mn-lt"/>
            </a:endParaRPr>
          </a:p>
        </p:txBody>
      </p:sp>
      <p:pic>
        <p:nvPicPr>
          <p:cNvPr id="68" name="Grafik 67"/>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979711" y="1988840"/>
            <a:ext cx="72009" cy="288033"/>
          </a:xfrm>
          <a:prstGeom prst="rect">
            <a:avLst/>
          </a:prstGeom>
        </p:spPr>
      </p:pic>
      <p:pic>
        <p:nvPicPr>
          <p:cNvPr id="69" name="Grafik 68"/>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907703" y="1988840"/>
            <a:ext cx="72009" cy="288033"/>
          </a:xfrm>
          <a:prstGeom prst="rect">
            <a:avLst/>
          </a:prstGeom>
        </p:spPr>
      </p:pic>
      <p:pic>
        <p:nvPicPr>
          <p:cNvPr id="73" name="Grafik 72"/>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835695" y="1988840"/>
            <a:ext cx="72009" cy="288033"/>
          </a:xfrm>
          <a:prstGeom prst="rect">
            <a:avLst/>
          </a:prstGeom>
        </p:spPr>
      </p:pic>
      <p:pic>
        <p:nvPicPr>
          <p:cNvPr id="76" name="Grafik 75"/>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763687" y="1988840"/>
            <a:ext cx="72009" cy="288033"/>
          </a:xfrm>
          <a:prstGeom prst="rect">
            <a:avLst/>
          </a:prstGeom>
        </p:spPr>
      </p:pic>
      <p:pic>
        <p:nvPicPr>
          <p:cNvPr id="77" name="Grafik 76"/>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691679" y="1988840"/>
            <a:ext cx="72009" cy="288033"/>
          </a:xfrm>
          <a:prstGeom prst="rect">
            <a:avLst/>
          </a:prstGeom>
        </p:spPr>
      </p:pic>
      <p:sp>
        <p:nvSpPr>
          <p:cNvPr id="78" name="Freihandform 77"/>
          <p:cNvSpPr/>
          <p:nvPr/>
        </p:nvSpPr>
        <p:spPr bwMode="auto">
          <a:xfrm>
            <a:off x="1972383" y="2040397"/>
            <a:ext cx="370295" cy="362737"/>
          </a:xfrm>
          <a:custGeom>
            <a:avLst/>
            <a:gdLst>
              <a:gd name="connsiteX0" fmla="*/ 0 w 370295"/>
              <a:gd name="connsiteY0" fmla="*/ 0 h 362737"/>
              <a:gd name="connsiteX1" fmla="*/ 128470 w 370295"/>
              <a:gd name="connsiteY1" fmla="*/ 362737 h 362737"/>
              <a:gd name="connsiteX2" fmla="*/ 196483 w 370295"/>
              <a:gd name="connsiteY2" fmla="*/ 355180 h 362737"/>
              <a:gd name="connsiteX3" fmla="*/ 151141 w 370295"/>
              <a:gd name="connsiteY3" fmla="*/ 120912 h 362737"/>
              <a:gd name="connsiteX4" fmla="*/ 370295 w 370295"/>
              <a:gd name="connsiteY4" fmla="*/ 158697 h 362737"/>
              <a:gd name="connsiteX5" fmla="*/ 256939 w 370295"/>
              <a:gd name="connsiteY5" fmla="*/ 0 h 362737"/>
              <a:gd name="connsiteX6" fmla="*/ 0 w 370295"/>
              <a:gd name="connsiteY6" fmla="*/ 0 h 36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0295" h="362737">
                <a:moveTo>
                  <a:pt x="0" y="0"/>
                </a:moveTo>
                <a:lnTo>
                  <a:pt x="128470" y="362737"/>
                </a:lnTo>
                <a:lnTo>
                  <a:pt x="196483" y="355180"/>
                </a:lnTo>
                <a:lnTo>
                  <a:pt x="151141" y="120912"/>
                </a:lnTo>
                <a:lnTo>
                  <a:pt x="370295" y="158697"/>
                </a:lnTo>
                <a:lnTo>
                  <a:pt x="256939" y="0"/>
                </a:lnTo>
                <a:lnTo>
                  <a:pt x="0" y="0"/>
                </a:lnTo>
                <a:close/>
              </a:path>
            </a:pathLst>
          </a:cu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79" name="Textfeld 78"/>
          <p:cNvSpPr txBox="1"/>
          <p:nvPr/>
        </p:nvSpPr>
        <p:spPr>
          <a:xfrm>
            <a:off x="827584" y="6618012"/>
            <a:ext cx="5256584" cy="26737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400" dirty="0">
                <a:solidFill>
                  <a:srgbClr val="000000"/>
                </a:solidFill>
                <a:latin typeface="Calibri"/>
              </a:rPr>
              <a:t>Richard Kan, Bunkerchef Ring (8132 </a:t>
            </a:r>
            <a:r>
              <a:rPr lang="de-CH" sz="1400" dirty="0" err="1">
                <a:solidFill>
                  <a:srgbClr val="000000"/>
                </a:solidFill>
                <a:latin typeface="Calibri"/>
              </a:rPr>
              <a:t>Zyklotrontechnik</a:t>
            </a:r>
            <a:r>
              <a:rPr lang="de-CH" sz="1400" dirty="0">
                <a:solidFill>
                  <a:srgbClr val="000000"/>
                </a:solidFill>
                <a:latin typeface="Calibri"/>
              </a:rPr>
              <a:t>)</a:t>
            </a:r>
          </a:p>
        </p:txBody>
      </p:sp>
      <p:sp>
        <p:nvSpPr>
          <p:cNvPr id="80" name="Rectangle 13"/>
          <p:cNvSpPr/>
          <p:nvPr/>
        </p:nvSpPr>
        <p:spPr>
          <a:xfrm>
            <a:off x="1154831" y="2963735"/>
            <a:ext cx="617477"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rPr>
              <a:t>ZS 2</a:t>
            </a:r>
            <a:endParaRPr lang="de-CH" dirty="0">
              <a:solidFill>
                <a:schemeClr val="bg1">
                  <a:lumMod val="8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552813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Agenda</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2</a:t>
            </a:fld>
            <a:endParaRPr lang="de-DE" dirty="0"/>
          </a:p>
        </p:txBody>
      </p:sp>
      <p:pic>
        <p:nvPicPr>
          <p:cNvPr id="8" name="Grafik 7"/>
          <p:cNvPicPr>
            <a:picLocks noChangeAspect="1"/>
          </p:cNvPicPr>
          <p:nvPr/>
        </p:nvPicPr>
        <p:blipFill rotWithShape="1">
          <a:blip r:embed="rId3"/>
          <a:srcRect b="1225"/>
          <a:stretch/>
        </p:blipFill>
        <p:spPr>
          <a:xfrm>
            <a:off x="11877" y="-27383"/>
            <a:ext cx="9144000" cy="6985232"/>
          </a:xfrm>
          <a:prstGeom prst="rect">
            <a:avLst/>
          </a:prstGeom>
        </p:spPr>
      </p:pic>
    </p:spTree>
    <p:extLst>
      <p:ext uri="{BB962C8B-B14F-4D97-AF65-F5344CB8AC3E}">
        <p14:creationId xmlns:p14="http://schemas.microsoft.com/office/powerpoint/2010/main" val="3956167011"/>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1"/>
          <p:cNvSpPr txBox="1">
            <a:spLocks/>
          </p:cNvSpPr>
          <p:nvPr/>
        </p:nvSpPr>
        <p:spPr>
          <a:xfrm>
            <a:off x="5176130" y="692697"/>
            <a:ext cx="3860366" cy="1656184"/>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endParaRPr lang="de-CH" dirty="0"/>
          </a:p>
        </p:txBody>
      </p:sp>
      <p:sp>
        <p:nvSpPr>
          <p:cNvPr id="14" name="Inhaltsplatzhalter 1"/>
          <p:cNvSpPr txBox="1">
            <a:spLocks/>
          </p:cNvSpPr>
          <p:nvPr/>
        </p:nvSpPr>
        <p:spPr>
          <a:xfrm>
            <a:off x="5167888" y="652735"/>
            <a:ext cx="3880340" cy="1624137"/>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endParaRPr lang="de-CH" dirty="0"/>
          </a:p>
        </p:txBody>
      </p:sp>
      <p:sp>
        <p:nvSpPr>
          <p:cNvPr id="20" name="Titel 3"/>
          <p:cNvSpPr>
            <a:spLocks noGrp="1"/>
          </p:cNvSpPr>
          <p:nvPr>
            <p:ph type="title"/>
          </p:nvPr>
        </p:nvSpPr>
        <p:spPr>
          <a:xfrm>
            <a:off x="2097082" y="291600"/>
            <a:ext cx="6708025" cy="508500"/>
          </a:xfrm>
        </p:spPr>
        <p:txBody>
          <a:bodyPr/>
          <a:lstStyle/>
          <a:p>
            <a:r>
              <a:rPr lang="de-CH" dirty="0"/>
              <a:t>Betriebsprogramm 2021</a:t>
            </a:r>
          </a:p>
        </p:txBody>
      </p:sp>
      <p:sp>
        <p:nvSpPr>
          <p:cNvPr id="21" name="Textfeld 20"/>
          <p:cNvSpPr txBox="1"/>
          <p:nvPr/>
        </p:nvSpPr>
        <p:spPr>
          <a:xfrm>
            <a:off x="5222130" y="3861048"/>
            <a:ext cx="3697147" cy="865561"/>
          </a:xfrm>
          <a:prstGeom prst="rect">
            <a:avLst/>
          </a:prstGeom>
          <a:solidFill>
            <a:srgbClr val="FEECCB"/>
          </a:solidFill>
          <a:ln>
            <a:solidFill>
              <a:schemeClr val="tx1"/>
            </a:solidFill>
          </a:ln>
        </p:spPr>
        <p:txBody>
          <a:bodyPr wrap="square" lIns="144000" tIns="72000" rIns="0" bIns="0" rtlCol="0">
            <a:noAutofit/>
          </a:bodyPr>
          <a:lstStyle/>
          <a:p>
            <a:pPr eaLnBrk="1" hangingPunct="1">
              <a:lnSpc>
                <a:spcPct val="110000"/>
              </a:lnSpc>
              <a:spcBef>
                <a:spcPct val="0"/>
              </a:spcBef>
              <a:buClr>
                <a:srgbClr val="000000"/>
              </a:buClr>
            </a:pPr>
            <a:r>
              <a:rPr lang="de-CH" sz="1800" b="1" dirty="0">
                <a:solidFill>
                  <a:srgbClr val="000000"/>
                </a:solidFill>
                <a:latin typeface="Calibri"/>
              </a:rPr>
              <a:t>Betrieb mit SINQ</a:t>
            </a:r>
            <a:br>
              <a:rPr lang="de-CH" sz="1800" b="1" dirty="0">
                <a:solidFill>
                  <a:srgbClr val="000000"/>
                </a:solidFill>
                <a:latin typeface="Calibri"/>
              </a:rPr>
            </a:br>
            <a:r>
              <a:rPr lang="de-CH" sz="1800" b="1" dirty="0" err="1">
                <a:solidFill>
                  <a:srgbClr val="000000"/>
                </a:solidFill>
                <a:latin typeface="Calibri"/>
              </a:rPr>
              <a:t>I</a:t>
            </a:r>
            <a:r>
              <a:rPr lang="de-CH" sz="1800" b="1" baseline="-25000" dirty="0" err="1">
                <a:solidFill>
                  <a:srgbClr val="000000"/>
                </a:solidFill>
                <a:latin typeface="Calibri"/>
              </a:rPr>
              <a:t>max</a:t>
            </a:r>
            <a:r>
              <a:rPr lang="de-CH" sz="1800" b="1" dirty="0">
                <a:solidFill>
                  <a:srgbClr val="000000"/>
                </a:solidFill>
                <a:latin typeface="Calibri"/>
              </a:rPr>
              <a:t> = 2.0 mA   (3 Resonatoren)</a:t>
            </a:r>
          </a:p>
        </p:txBody>
      </p:sp>
      <p:graphicFrame>
        <p:nvGraphicFramePr>
          <p:cNvPr id="22" name="Inhaltsplatzhalter 12"/>
          <p:cNvGraphicFramePr>
            <a:graphicFrameLocks noGrp="1"/>
          </p:cNvGraphicFramePr>
          <p:nvPr>
            <p:ph sz="quarter" idx="13"/>
            <p:extLst>
              <p:ext uri="{D42A27DB-BD31-4B8C-83A1-F6EECF244321}">
                <p14:modId xmlns:p14="http://schemas.microsoft.com/office/powerpoint/2010/main" val="850651533"/>
              </p:ext>
            </p:extLst>
          </p:nvPr>
        </p:nvGraphicFramePr>
        <p:xfrm>
          <a:off x="5220072" y="980728"/>
          <a:ext cx="3695700" cy="2768600"/>
        </p:xfrm>
        <a:graphic>
          <a:graphicData uri="http://schemas.openxmlformats.org/drawingml/2006/table">
            <a:tbl>
              <a:tblPr firstRow="1" firstCol="1" bandRow="1">
                <a:tableStyleId>{5C22544A-7EE6-4342-B048-85BDC9FD1C3A}</a:tableStyleId>
              </a:tblPr>
              <a:tblGrid>
                <a:gridCol w="1600200">
                  <a:extLst>
                    <a:ext uri="{9D8B030D-6E8A-4147-A177-3AD203B41FA5}">
                      <a16:colId xmlns:a16="http://schemas.microsoft.com/office/drawing/2014/main" val="280849198"/>
                    </a:ext>
                  </a:extLst>
                </a:gridCol>
                <a:gridCol w="2095500">
                  <a:extLst>
                    <a:ext uri="{9D8B030D-6E8A-4147-A177-3AD203B41FA5}">
                      <a16:colId xmlns:a16="http://schemas.microsoft.com/office/drawing/2014/main" val="597277046"/>
                    </a:ext>
                  </a:extLst>
                </a:gridCol>
              </a:tblGrid>
              <a:tr h="199390">
                <a:tc>
                  <a:txBody>
                    <a:bodyPr/>
                    <a:lstStyle/>
                    <a:p>
                      <a:pPr>
                        <a:spcAft>
                          <a:spcPts val="0"/>
                        </a:spcAft>
                      </a:pPr>
                      <a:r>
                        <a:rPr lang="de-CH" sz="1100">
                          <a:effectLst/>
                        </a:rPr>
                        <a:t>Shutdown Start</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23.12.2020 6 Uhr</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749894262"/>
                  </a:ext>
                </a:extLst>
              </a:tr>
              <a:tr h="153670">
                <a:tc>
                  <a:txBody>
                    <a:bodyPr/>
                    <a:lstStyle/>
                    <a:p>
                      <a:pPr>
                        <a:spcAft>
                          <a:spcPts val="0"/>
                        </a:spcAft>
                      </a:pPr>
                      <a:r>
                        <a:rPr lang="de-CH" sz="1100" dirty="0">
                          <a:effectLst/>
                        </a:rPr>
                        <a:t>1. Arbeitstag 2019</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04.01.2020 </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611136462"/>
                  </a:ext>
                </a:extLst>
              </a:tr>
              <a:tr h="208915">
                <a:tc>
                  <a:txBody>
                    <a:bodyPr/>
                    <a:lstStyle/>
                    <a:p>
                      <a:pPr>
                        <a:spcAft>
                          <a:spcPts val="0"/>
                        </a:spcAft>
                      </a:pPr>
                      <a:r>
                        <a:rPr lang="de-CH" sz="1100">
                          <a:effectLst/>
                        </a:rPr>
                        <a:t>Systemtest</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Fr.-Sa.-So. 08.-09-10.01.2021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14840922"/>
                  </a:ext>
                </a:extLst>
              </a:tr>
              <a:tr h="120650">
                <a:tc>
                  <a:txBody>
                    <a:bodyPr/>
                    <a:lstStyle/>
                    <a:p>
                      <a:pPr>
                        <a:spcAft>
                          <a:spcPts val="0"/>
                        </a:spcAft>
                      </a:pPr>
                      <a:r>
                        <a:rPr lang="de-CH" sz="1100" dirty="0">
                          <a:effectLst/>
                        </a:rPr>
                        <a:t>Resonator 4 Einbau</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smtClean="0">
                          <a:effectLst/>
                        </a:rPr>
                        <a:t>Verschoben auf 2023</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345041342"/>
                  </a:ext>
                </a:extLst>
              </a:tr>
              <a:tr h="0">
                <a:tc>
                  <a:txBody>
                    <a:bodyPr/>
                    <a:lstStyle/>
                    <a:p>
                      <a:pPr>
                        <a:spcAft>
                          <a:spcPts val="0"/>
                        </a:spcAft>
                      </a:pPr>
                      <a:r>
                        <a:rPr lang="de-CH" sz="1100" dirty="0">
                          <a:effectLst/>
                        </a:rPr>
                        <a:t>PSYS-Test </a:t>
                      </a:r>
                      <a:r>
                        <a:rPr lang="de-CH" sz="1100" dirty="0" err="1">
                          <a:effectLst/>
                        </a:rPr>
                        <a:t>Inj</a:t>
                      </a:r>
                      <a:r>
                        <a:rPr lang="de-CH" sz="1100" dirty="0">
                          <a:effectLst/>
                        </a:rPr>
                        <a:t>. 2</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Di. 22.02.2021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03024792"/>
                  </a:ext>
                </a:extLst>
              </a:tr>
              <a:tr h="0">
                <a:tc>
                  <a:txBody>
                    <a:bodyPr/>
                    <a:lstStyle/>
                    <a:p>
                      <a:pPr>
                        <a:spcAft>
                          <a:spcPts val="0"/>
                        </a:spcAft>
                      </a:pPr>
                      <a:r>
                        <a:rPr lang="de-CH" sz="1100" dirty="0">
                          <a:effectLst/>
                        </a:rPr>
                        <a:t>Strahltest BX2</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23.02.2021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592131707"/>
                  </a:ext>
                </a:extLst>
              </a:tr>
              <a:tr h="213995">
                <a:tc>
                  <a:txBody>
                    <a:bodyPr/>
                    <a:lstStyle/>
                    <a:p>
                      <a:pPr>
                        <a:spcAft>
                          <a:spcPts val="0"/>
                        </a:spcAft>
                      </a:pPr>
                      <a:r>
                        <a:rPr lang="en-US" sz="1100">
                          <a:effectLst/>
                        </a:rPr>
                        <a:t>PSYS-Test Ring/p-Kanal</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22./23.03.2021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591981308"/>
                  </a:ext>
                </a:extLst>
              </a:tr>
              <a:tr h="269240">
                <a:tc>
                  <a:txBody>
                    <a:bodyPr/>
                    <a:lstStyle/>
                    <a:p>
                      <a:pPr>
                        <a:spcAft>
                          <a:spcPts val="0"/>
                        </a:spcAft>
                      </a:pPr>
                      <a:r>
                        <a:rPr lang="de-CH" sz="1100" dirty="0">
                          <a:effectLst/>
                        </a:rPr>
                        <a:t>Strahltests Ring/p-Kanal</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a:t>
                      </a:r>
                      <a:r>
                        <a:rPr lang="de-CH" sz="1100" dirty="0" smtClean="0">
                          <a:effectLst/>
                        </a:rPr>
                        <a:t>24.03.2021 (o. 23.03.2021</a:t>
                      </a:r>
                      <a:r>
                        <a:rPr lang="de-CH" sz="1100" baseline="0" dirty="0" smtClean="0">
                          <a:effectLst/>
                        </a:rPr>
                        <a:t>)</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027417798"/>
                  </a:ext>
                </a:extLst>
              </a:tr>
              <a:tr h="180340">
                <a:tc>
                  <a:txBody>
                    <a:bodyPr/>
                    <a:lstStyle/>
                    <a:p>
                      <a:pPr>
                        <a:spcAft>
                          <a:spcPts val="0"/>
                        </a:spcAft>
                      </a:pPr>
                      <a:r>
                        <a:rPr lang="de-CH" sz="1100" dirty="0">
                          <a:effectLst/>
                        </a:rPr>
                        <a:t>Start Userbetrieb</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a:t>
                      </a:r>
                      <a:r>
                        <a:rPr lang="de-CH" sz="1100" dirty="0" smtClean="0">
                          <a:effectLst/>
                        </a:rPr>
                        <a:t>12.04.2021</a:t>
                      </a:r>
                      <a:r>
                        <a:rPr lang="de-CH" sz="1100" baseline="0" dirty="0" smtClean="0">
                          <a:effectLst/>
                        </a:rPr>
                        <a:t> 00:00</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369017381"/>
                  </a:ext>
                </a:extLst>
              </a:tr>
              <a:tr h="0">
                <a:tc>
                  <a:txBody>
                    <a:bodyPr/>
                    <a:lstStyle/>
                    <a:p>
                      <a:pPr>
                        <a:spcAft>
                          <a:spcPts val="0"/>
                        </a:spcAft>
                      </a:pPr>
                      <a:r>
                        <a:rPr lang="de-CH" sz="1100" dirty="0">
                          <a:effectLst/>
                        </a:rPr>
                        <a:t>ICT Maintenance</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Fr. 13.08.2021 20 Uhr -</a:t>
                      </a:r>
                    </a:p>
                    <a:p>
                      <a:pPr>
                        <a:spcAft>
                          <a:spcPts val="0"/>
                        </a:spcAft>
                      </a:pPr>
                      <a:r>
                        <a:rPr lang="de-CH" sz="1100" dirty="0">
                          <a:effectLst/>
                        </a:rPr>
                        <a:t>Sa. 15.08.2021 20 Uhr</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187579077"/>
                  </a:ext>
                </a:extLst>
              </a:tr>
            </a:tbl>
          </a:graphicData>
        </a:graphic>
      </p:graphicFrame>
      <p:pic>
        <p:nvPicPr>
          <p:cNvPr id="2" name="Grafik 1"/>
          <p:cNvPicPr>
            <a:picLocks noChangeAspect="1"/>
          </p:cNvPicPr>
          <p:nvPr/>
        </p:nvPicPr>
        <p:blipFill rotWithShape="1">
          <a:blip r:embed="rId2">
            <a:extLst>
              <a:ext uri="{28A0092B-C50C-407E-A947-70E740481C1C}">
                <a14:useLocalDpi xmlns:a14="http://schemas.microsoft.com/office/drawing/2010/main" val="0"/>
              </a:ext>
            </a:extLst>
          </a:blip>
          <a:srcRect l="5218" t="5000" r="7307" b="18750"/>
          <a:stretch/>
        </p:blipFill>
        <p:spPr>
          <a:xfrm>
            <a:off x="259108" y="733841"/>
            <a:ext cx="4888956" cy="6030974"/>
          </a:xfrm>
          <a:prstGeom prst="rect">
            <a:avLst/>
          </a:prstGeom>
        </p:spPr>
      </p:pic>
      <p:pic>
        <p:nvPicPr>
          <p:cNvPr id="10" name="Grafik 9"/>
          <p:cNvPicPr>
            <a:picLocks noChangeAspect="1"/>
          </p:cNvPicPr>
          <p:nvPr/>
        </p:nvPicPr>
        <p:blipFill rotWithShape="1">
          <a:blip r:embed="rId3">
            <a:extLst>
              <a:ext uri="{28A0092B-C50C-407E-A947-70E740481C1C}">
                <a14:useLocalDpi xmlns:a14="http://schemas.microsoft.com/office/drawing/2010/main" val="0"/>
              </a:ext>
            </a:extLst>
          </a:blip>
          <a:srcRect l="8915" t="80849" r="10847" b="3401"/>
          <a:stretch/>
        </p:blipFill>
        <p:spPr>
          <a:xfrm>
            <a:off x="5123706" y="5013176"/>
            <a:ext cx="3888432" cy="1080120"/>
          </a:xfrm>
          <a:prstGeom prst="rect">
            <a:avLst/>
          </a:prstGeom>
        </p:spPr>
      </p:pic>
    </p:spTree>
    <p:extLst>
      <p:ext uri="{BB962C8B-B14F-4D97-AF65-F5344CB8AC3E}">
        <p14:creationId xmlns:p14="http://schemas.microsoft.com/office/powerpoint/2010/main" val="2841841300"/>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1"/>
          <p:cNvSpPr txBox="1">
            <a:spLocks/>
          </p:cNvSpPr>
          <p:nvPr/>
        </p:nvSpPr>
        <p:spPr>
          <a:xfrm>
            <a:off x="5176130" y="692697"/>
            <a:ext cx="3860366" cy="1656184"/>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endParaRPr lang="de-CH" dirty="0"/>
          </a:p>
        </p:txBody>
      </p:sp>
      <p:sp>
        <p:nvSpPr>
          <p:cNvPr id="14" name="Inhaltsplatzhalter 1"/>
          <p:cNvSpPr txBox="1">
            <a:spLocks/>
          </p:cNvSpPr>
          <p:nvPr/>
        </p:nvSpPr>
        <p:spPr>
          <a:xfrm>
            <a:off x="5167888" y="652735"/>
            <a:ext cx="3880340" cy="1624137"/>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endParaRPr lang="de-CH" dirty="0"/>
          </a:p>
        </p:txBody>
      </p:sp>
      <p:sp>
        <p:nvSpPr>
          <p:cNvPr id="20" name="Titel 3"/>
          <p:cNvSpPr>
            <a:spLocks noGrp="1"/>
          </p:cNvSpPr>
          <p:nvPr>
            <p:ph type="title"/>
          </p:nvPr>
        </p:nvSpPr>
        <p:spPr>
          <a:xfrm>
            <a:off x="2097082" y="291600"/>
            <a:ext cx="6708025" cy="508500"/>
          </a:xfrm>
        </p:spPr>
        <p:txBody>
          <a:bodyPr/>
          <a:lstStyle/>
          <a:p>
            <a:r>
              <a:rPr lang="de-CH" dirty="0"/>
              <a:t>Betriebsprogramm 2021</a:t>
            </a:r>
          </a:p>
        </p:txBody>
      </p:sp>
      <p:sp>
        <p:nvSpPr>
          <p:cNvPr id="21" name="Textfeld 20"/>
          <p:cNvSpPr txBox="1"/>
          <p:nvPr/>
        </p:nvSpPr>
        <p:spPr>
          <a:xfrm>
            <a:off x="5222130" y="3861048"/>
            <a:ext cx="3697147" cy="865561"/>
          </a:xfrm>
          <a:prstGeom prst="rect">
            <a:avLst/>
          </a:prstGeom>
          <a:solidFill>
            <a:srgbClr val="FEECCB"/>
          </a:solidFill>
          <a:ln>
            <a:solidFill>
              <a:schemeClr val="tx1"/>
            </a:solidFill>
          </a:ln>
        </p:spPr>
        <p:txBody>
          <a:bodyPr wrap="square" lIns="144000" tIns="72000" rIns="0" bIns="0" rtlCol="0">
            <a:noAutofit/>
          </a:bodyPr>
          <a:lstStyle/>
          <a:p>
            <a:pPr eaLnBrk="1" hangingPunct="1">
              <a:lnSpc>
                <a:spcPct val="110000"/>
              </a:lnSpc>
              <a:spcBef>
                <a:spcPct val="0"/>
              </a:spcBef>
              <a:buClr>
                <a:srgbClr val="000000"/>
              </a:buClr>
            </a:pPr>
            <a:r>
              <a:rPr lang="de-CH" sz="1800" b="1" dirty="0">
                <a:solidFill>
                  <a:srgbClr val="000000"/>
                </a:solidFill>
                <a:latin typeface="Calibri"/>
              </a:rPr>
              <a:t>Betrieb mit SINQ</a:t>
            </a:r>
            <a:br>
              <a:rPr lang="de-CH" sz="1800" b="1" dirty="0">
                <a:solidFill>
                  <a:srgbClr val="000000"/>
                </a:solidFill>
                <a:latin typeface="Calibri"/>
              </a:rPr>
            </a:br>
            <a:r>
              <a:rPr lang="de-CH" sz="1800" b="1" dirty="0" err="1">
                <a:solidFill>
                  <a:srgbClr val="000000"/>
                </a:solidFill>
                <a:latin typeface="Calibri"/>
              </a:rPr>
              <a:t>I</a:t>
            </a:r>
            <a:r>
              <a:rPr lang="de-CH" sz="1800" b="1" baseline="-25000" dirty="0" err="1">
                <a:solidFill>
                  <a:srgbClr val="000000"/>
                </a:solidFill>
                <a:latin typeface="Calibri"/>
              </a:rPr>
              <a:t>max</a:t>
            </a:r>
            <a:r>
              <a:rPr lang="de-CH" sz="1800" b="1" dirty="0">
                <a:solidFill>
                  <a:srgbClr val="000000"/>
                </a:solidFill>
                <a:latin typeface="Calibri"/>
              </a:rPr>
              <a:t> = 2.0 mA   (3 Resonatoren)</a:t>
            </a:r>
          </a:p>
        </p:txBody>
      </p:sp>
      <p:graphicFrame>
        <p:nvGraphicFramePr>
          <p:cNvPr id="22" name="Inhaltsplatzhalter 12"/>
          <p:cNvGraphicFramePr>
            <a:graphicFrameLocks noGrp="1"/>
          </p:cNvGraphicFramePr>
          <p:nvPr>
            <p:ph sz="quarter" idx="13"/>
            <p:extLst>
              <p:ext uri="{D42A27DB-BD31-4B8C-83A1-F6EECF244321}">
                <p14:modId xmlns:p14="http://schemas.microsoft.com/office/powerpoint/2010/main" val="850651533"/>
              </p:ext>
            </p:extLst>
          </p:nvPr>
        </p:nvGraphicFramePr>
        <p:xfrm>
          <a:off x="5220072" y="980728"/>
          <a:ext cx="3695700" cy="2768600"/>
        </p:xfrm>
        <a:graphic>
          <a:graphicData uri="http://schemas.openxmlformats.org/drawingml/2006/table">
            <a:tbl>
              <a:tblPr firstRow="1" firstCol="1" bandRow="1">
                <a:tableStyleId>{5C22544A-7EE6-4342-B048-85BDC9FD1C3A}</a:tableStyleId>
              </a:tblPr>
              <a:tblGrid>
                <a:gridCol w="1600200">
                  <a:extLst>
                    <a:ext uri="{9D8B030D-6E8A-4147-A177-3AD203B41FA5}">
                      <a16:colId xmlns:a16="http://schemas.microsoft.com/office/drawing/2014/main" val="280849198"/>
                    </a:ext>
                  </a:extLst>
                </a:gridCol>
                <a:gridCol w="2095500">
                  <a:extLst>
                    <a:ext uri="{9D8B030D-6E8A-4147-A177-3AD203B41FA5}">
                      <a16:colId xmlns:a16="http://schemas.microsoft.com/office/drawing/2014/main" val="597277046"/>
                    </a:ext>
                  </a:extLst>
                </a:gridCol>
              </a:tblGrid>
              <a:tr h="199390">
                <a:tc>
                  <a:txBody>
                    <a:bodyPr/>
                    <a:lstStyle/>
                    <a:p>
                      <a:pPr>
                        <a:spcAft>
                          <a:spcPts val="0"/>
                        </a:spcAft>
                      </a:pPr>
                      <a:r>
                        <a:rPr lang="de-CH" sz="1100">
                          <a:effectLst/>
                        </a:rPr>
                        <a:t>Shutdown Start</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23.12.2020 6 Uhr</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749894262"/>
                  </a:ext>
                </a:extLst>
              </a:tr>
              <a:tr h="153670">
                <a:tc>
                  <a:txBody>
                    <a:bodyPr/>
                    <a:lstStyle/>
                    <a:p>
                      <a:pPr>
                        <a:spcAft>
                          <a:spcPts val="0"/>
                        </a:spcAft>
                      </a:pPr>
                      <a:r>
                        <a:rPr lang="de-CH" sz="1100" dirty="0">
                          <a:effectLst/>
                        </a:rPr>
                        <a:t>1. Arbeitstag 2019</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04.01.2020 </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611136462"/>
                  </a:ext>
                </a:extLst>
              </a:tr>
              <a:tr h="208915">
                <a:tc>
                  <a:txBody>
                    <a:bodyPr/>
                    <a:lstStyle/>
                    <a:p>
                      <a:pPr>
                        <a:spcAft>
                          <a:spcPts val="0"/>
                        </a:spcAft>
                      </a:pPr>
                      <a:r>
                        <a:rPr lang="de-CH" sz="1100">
                          <a:effectLst/>
                        </a:rPr>
                        <a:t>Systemtest</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Fr.-Sa.-So. 08.-09-10.01.2021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14840922"/>
                  </a:ext>
                </a:extLst>
              </a:tr>
              <a:tr h="120650">
                <a:tc>
                  <a:txBody>
                    <a:bodyPr/>
                    <a:lstStyle/>
                    <a:p>
                      <a:pPr>
                        <a:spcAft>
                          <a:spcPts val="0"/>
                        </a:spcAft>
                      </a:pPr>
                      <a:r>
                        <a:rPr lang="de-CH" sz="1100" dirty="0">
                          <a:effectLst/>
                        </a:rPr>
                        <a:t>Resonator 4 Einbau</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smtClean="0">
                          <a:effectLst/>
                        </a:rPr>
                        <a:t>Verschoben auf 2023</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345041342"/>
                  </a:ext>
                </a:extLst>
              </a:tr>
              <a:tr h="0">
                <a:tc>
                  <a:txBody>
                    <a:bodyPr/>
                    <a:lstStyle/>
                    <a:p>
                      <a:pPr>
                        <a:spcAft>
                          <a:spcPts val="0"/>
                        </a:spcAft>
                      </a:pPr>
                      <a:r>
                        <a:rPr lang="de-CH" sz="1100" dirty="0">
                          <a:effectLst/>
                        </a:rPr>
                        <a:t>PSYS-Test </a:t>
                      </a:r>
                      <a:r>
                        <a:rPr lang="de-CH" sz="1100" dirty="0" err="1">
                          <a:effectLst/>
                        </a:rPr>
                        <a:t>Inj</a:t>
                      </a:r>
                      <a:r>
                        <a:rPr lang="de-CH" sz="1100" dirty="0">
                          <a:effectLst/>
                        </a:rPr>
                        <a:t>. 2</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Di. 22.02.2021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03024792"/>
                  </a:ext>
                </a:extLst>
              </a:tr>
              <a:tr h="0">
                <a:tc>
                  <a:txBody>
                    <a:bodyPr/>
                    <a:lstStyle/>
                    <a:p>
                      <a:pPr>
                        <a:spcAft>
                          <a:spcPts val="0"/>
                        </a:spcAft>
                      </a:pPr>
                      <a:r>
                        <a:rPr lang="de-CH" sz="1100" dirty="0">
                          <a:effectLst/>
                        </a:rPr>
                        <a:t>Strahltest BX2</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23.02.2021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592131707"/>
                  </a:ext>
                </a:extLst>
              </a:tr>
              <a:tr h="213995">
                <a:tc>
                  <a:txBody>
                    <a:bodyPr/>
                    <a:lstStyle/>
                    <a:p>
                      <a:pPr>
                        <a:spcAft>
                          <a:spcPts val="0"/>
                        </a:spcAft>
                      </a:pPr>
                      <a:r>
                        <a:rPr lang="en-US" sz="1100">
                          <a:effectLst/>
                        </a:rPr>
                        <a:t>PSYS-Test Ring/p-Kanal</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22./23.03.2021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591981308"/>
                  </a:ext>
                </a:extLst>
              </a:tr>
              <a:tr h="269240">
                <a:tc>
                  <a:txBody>
                    <a:bodyPr/>
                    <a:lstStyle/>
                    <a:p>
                      <a:pPr>
                        <a:spcAft>
                          <a:spcPts val="0"/>
                        </a:spcAft>
                      </a:pPr>
                      <a:r>
                        <a:rPr lang="de-CH" sz="1100" dirty="0">
                          <a:effectLst/>
                        </a:rPr>
                        <a:t>Strahltests Ring/p-Kanal</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a:t>
                      </a:r>
                      <a:r>
                        <a:rPr lang="de-CH" sz="1100" dirty="0" smtClean="0">
                          <a:effectLst/>
                        </a:rPr>
                        <a:t>24.03.2021 (o. 23.03.2021</a:t>
                      </a:r>
                      <a:r>
                        <a:rPr lang="de-CH" sz="1100" baseline="0" dirty="0" smtClean="0">
                          <a:effectLst/>
                        </a:rPr>
                        <a:t>)</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027417798"/>
                  </a:ext>
                </a:extLst>
              </a:tr>
              <a:tr h="180340">
                <a:tc>
                  <a:txBody>
                    <a:bodyPr/>
                    <a:lstStyle/>
                    <a:p>
                      <a:pPr>
                        <a:spcAft>
                          <a:spcPts val="0"/>
                        </a:spcAft>
                      </a:pPr>
                      <a:r>
                        <a:rPr lang="de-CH" sz="1100" dirty="0">
                          <a:effectLst/>
                        </a:rPr>
                        <a:t>Start Userbetrieb</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a:t>
                      </a:r>
                      <a:r>
                        <a:rPr lang="de-CH" sz="1100" dirty="0" smtClean="0">
                          <a:effectLst/>
                        </a:rPr>
                        <a:t>12.04.2021</a:t>
                      </a:r>
                      <a:r>
                        <a:rPr lang="de-CH" sz="1100" baseline="0" dirty="0" smtClean="0">
                          <a:effectLst/>
                        </a:rPr>
                        <a:t> 00:00</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369017381"/>
                  </a:ext>
                </a:extLst>
              </a:tr>
              <a:tr h="0">
                <a:tc>
                  <a:txBody>
                    <a:bodyPr/>
                    <a:lstStyle/>
                    <a:p>
                      <a:pPr>
                        <a:spcAft>
                          <a:spcPts val="0"/>
                        </a:spcAft>
                      </a:pPr>
                      <a:r>
                        <a:rPr lang="de-CH" sz="1100" dirty="0">
                          <a:effectLst/>
                        </a:rPr>
                        <a:t>ICT Maintenance</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Fr. 13.08.2021 20 Uhr -</a:t>
                      </a:r>
                    </a:p>
                    <a:p>
                      <a:pPr>
                        <a:spcAft>
                          <a:spcPts val="0"/>
                        </a:spcAft>
                      </a:pPr>
                      <a:r>
                        <a:rPr lang="de-CH" sz="1100" dirty="0">
                          <a:effectLst/>
                        </a:rPr>
                        <a:t>Sa. 15.08.2021 20 Uhr</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187579077"/>
                  </a:ext>
                </a:extLst>
              </a:tr>
            </a:tbl>
          </a:graphicData>
        </a:graphic>
      </p:graphicFrame>
      <p:pic>
        <p:nvPicPr>
          <p:cNvPr id="2" name="Grafik 1"/>
          <p:cNvPicPr>
            <a:picLocks noChangeAspect="1"/>
          </p:cNvPicPr>
          <p:nvPr/>
        </p:nvPicPr>
        <p:blipFill rotWithShape="1">
          <a:blip r:embed="rId2">
            <a:extLst>
              <a:ext uri="{28A0092B-C50C-407E-A947-70E740481C1C}">
                <a14:useLocalDpi xmlns:a14="http://schemas.microsoft.com/office/drawing/2010/main" val="0"/>
              </a:ext>
            </a:extLst>
          </a:blip>
          <a:srcRect l="5218" t="5000" r="7307" b="18750"/>
          <a:stretch/>
        </p:blipFill>
        <p:spPr>
          <a:xfrm>
            <a:off x="259108" y="733841"/>
            <a:ext cx="4888956" cy="6030974"/>
          </a:xfrm>
          <a:prstGeom prst="rect">
            <a:avLst/>
          </a:prstGeom>
        </p:spPr>
      </p:pic>
      <p:pic>
        <p:nvPicPr>
          <p:cNvPr id="10" name="Grafik 9"/>
          <p:cNvPicPr>
            <a:picLocks noChangeAspect="1"/>
          </p:cNvPicPr>
          <p:nvPr/>
        </p:nvPicPr>
        <p:blipFill rotWithShape="1">
          <a:blip r:embed="rId3">
            <a:extLst>
              <a:ext uri="{28A0092B-C50C-407E-A947-70E740481C1C}">
                <a14:useLocalDpi xmlns:a14="http://schemas.microsoft.com/office/drawing/2010/main" val="0"/>
              </a:ext>
            </a:extLst>
          </a:blip>
          <a:srcRect l="8915" t="80849" r="10847" b="3401"/>
          <a:stretch/>
        </p:blipFill>
        <p:spPr>
          <a:xfrm>
            <a:off x="5123706" y="5013176"/>
            <a:ext cx="3888432" cy="1080120"/>
          </a:xfrm>
          <a:prstGeom prst="rect">
            <a:avLst/>
          </a:prstGeom>
        </p:spPr>
      </p:pic>
      <p:sp>
        <p:nvSpPr>
          <p:cNvPr id="4" name="Textfeld 3"/>
          <p:cNvSpPr txBox="1"/>
          <p:nvPr/>
        </p:nvSpPr>
        <p:spPr>
          <a:xfrm>
            <a:off x="1043608" y="4149080"/>
            <a:ext cx="3744416" cy="432048"/>
          </a:xfrm>
          <a:prstGeom prst="rect">
            <a:avLst/>
          </a:prstGeom>
          <a:solidFill>
            <a:schemeClr val="bg1"/>
          </a:solidFill>
        </p:spPr>
        <p:txBody>
          <a:bodyPr wrap="square" lIns="0" tIns="0" rIns="0" bIns="0" rtlCol="0" anchor="ctr" anchorCtr="0">
            <a:noAutofit/>
          </a:bodyPr>
          <a:lstStyle/>
          <a:p>
            <a:pPr algn="ctr" eaLnBrk="1" hangingPunct="1">
              <a:lnSpc>
                <a:spcPct val="110000"/>
              </a:lnSpc>
              <a:spcBef>
                <a:spcPct val="0"/>
              </a:spcBef>
              <a:buClr>
                <a:srgbClr val="000000"/>
              </a:buClr>
            </a:pPr>
            <a:r>
              <a:rPr lang="de-CH" sz="1800" dirty="0" smtClean="0">
                <a:solidFill>
                  <a:srgbClr val="000000"/>
                </a:solidFill>
                <a:latin typeface="Calibri"/>
              </a:rPr>
              <a:t>4 Wochen Betrieb</a:t>
            </a:r>
          </a:p>
        </p:txBody>
      </p:sp>
      <p:sp>
        <p:nvSpPr>
          <p:cNvPr id="16" name="Textfeld 15"/>
          <p:cNvSpPr txBox="1"/>
          <p:nvPr/>
        </p:nvSpPr>
        <p:spPr>
          <a:xfrm>
            <a:off x="1042596" y="4703917"/>
            <a:ext cx="3744416" cy="432048"/>
          </a:xfrm>
          <a:prstGeom prst="rect">
            <a:avLst/>
          </a:prstGeom>
          <a:solidFill>
            <a:schemeClr val="bg1"/>
          </a:solidFill>
        </p:spPr>
        <p:txBody>
          <a:bodyPr wrap="square" lIns="0" tIns="0" rIns="0" bIns="0" rtlCol="0" anchor="ctr" anchorCtr="0">
            <a:noAutofit/>
          </a:bodyPr>
          <a:lstStyle/>
          <a:p>
            <a:pPr algn="ctr" eaLnBrk="1" hangingPunct="1">
              <a:lnSpc>
                <a:spcPct val="110000"/>
              </a:lnSpc>
              <a:spcBef>
                <a:spcPct val="0"/>
              </a:spcBef>
              <a:buClr>
                <a:srgbClr val="000000"/>
              </a:buClr>
            </a:pPr>
            <a:r>
              <a:rPr lang="de-CH" sz="1800" dirty="0" smtClean="0">
                <a:solidFill>
                  <a:srgbClr val="000000"/>
                </a:solidFill>
                <a:latin typeface="Calibri"/>
              </a:rPr>
              <a:t>4 Wochen Betrieb</a:t>
            </a:r>
          </a:p>
        </p:txBody>
      </p:sp>
      <p:sp>
        <p:nvSpPr>
          <p:cNvPr id="17" name="Textfeld 16"/>
          <p:cNvSpPr txBox="1"/>
          <p:nvPr/>
        </p:nvSpPr>
        <p:spPr>
          <a:xfrm>
            <a:off x="1042596" y="5229200"/>
            <a:ext cx="3744416" cy="432048"/>
          </a:xfrm>
          <a:prstGeom prst="rect">
            <a:avLst/>
          </a:prstGeom>
          <a:solidFill>
            <a:schemeClr val="bg1"/>
          </a:solidFill>
        </p:spPr>
        <p:txBody>
          <a:bodyPr wrap="square" lIns="0" tIns="0" rIns="0" bIns="0" rtlCol="0" anchor="ctr" anchorCtr="0">
            <a:noAutofit/>
          </a:bodyPr>
          <a:lstStyle/>
          <a:p>
            <a:pPr algn="ctr" eaLnBrk="1" hangingPunct="1">
              <a:lnSpc>
                <a:spcPct val="110000"/>
              </a:lnSpc>
              <a:spcBef>
                <a:spcPct val="0"/>
              </a:spcBef>
              <a:buClr>
                <a:srgbClr val="000000"/>
              </a:buClr>
            </a:pPr>
            <a:r>
              <a:rPr lang="de-CH" sz="1800" dirty="0" smtClean="0">
                <a:solidFill>
                  <a:srgbClr val="000000"/>
                </a:solidFill>
                <a:latin typeface="Calibri"/>
              </a:rPr>
              <a:t>4 Wochen Betrieb</a:t>
            </a:r>
          </a:p>
        </p:txBody>
      </p:sp>
      <p:sp>
        <p:nvSpPr>
          <p:cNvPr id="18" name="Textfeld 17"/>
          <p:cNvSpPr txBox="1"/>
          <p:nvPr/>
        </p:nvSpPr>
        <p:spPr>
          <a:xfrm>
            <a:off x="1025674" y="5733256"/>
            <a:ext cx="3744416" cy="432048"/>
          </a:xfrm>
          <a:prstGeom prst="rect">
            <a:avLst/>
          </a:prstGeom>
          <a:solidFill>
            <a:schemeClr val="bg1"/>
          </a:solidFill>
        </p:spPr>
        <p:txBody>
          <a:bodyPr wrap="square" lIns="0" tIns="0" rIns="0" bIns="0" rtlCol="0" anchor="ctr" anchorCtr="0">
            <a:noAutofit/>
          </a:bodyPr>
          <a:lstStyle/>
          <a:p>
            <a:pPr algn="ctr" eaLnBrk="1" hangingPunct="1">
              <a:lnSpc>
                <a:spcPct val="110000"/>
              </a:lnSpc>
              <a:spcBef>
                <a:spcPct val="0"/>
              </a:spcBef>
              <a:buClr>
                <a:srgbClr val="000000"/>
              </a:buClr>
            </a:pPr>
            <a:r>
              <a:rPr lang="de-CH" sz="1800" dirty="0" smtClean="0">
                <a:solidFill>
                  <a:srgbClr val="000000"/>
                </a:solidFill>
                <a:latin typeface="Calibri"/>
              </a:rPr>
              <a:t>4 Wochen Betrieb</a:t>
            </a:r>
          </a:p>
        </p:txBody>
      </p:sp>
    </p:spTree>
    <p:extLst>
      <p:ext uri="{BB962C8B-B14F-4D97-AF65-F5344CB8AC3E}">
        <p14:creationId xmlns:p14="http://schemas.microsoft.com/office/powerpoint/2010/main" val="3526734070"/>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22</a:t>
            </a:fld>
            <a:endParaRPr lang="de-DE" dirty="0"/>
          </a:p>
        </p:txBody>
      </p:sp>
      <p:sp>
        <p:nvSpPr>
          <p:cNvPr id="5" name="Titel 4"/>
          <p:cNvSpPr>
            <a:spLocks noGrp="1"/>
          </p:cNvSpPr>
          <p:nvPr>
            <p:ph type="title"/>
          </p:nvPr>
        </p:nvSpPr>
        <p:spPr/>
        <p:txBody>
          <a:bodyPr/>
          <a:lstStyle/>
          <a:p>
            <a:r>
              <a:rPr lang="de-CH" dirty="0"/>
              <a:t>Wir schaffen Wissen – heute für morgen</a:t>
            </a:r>
          </a:p>
        </p:txBody>
      </p:sp>
      <p:sp>
        <p:nvSpPr>
          <p:cNvPr id="6" name="Textplatzhalter 5"/>
          <p:cNvSpPr>
            <a:spLocks noGrp="1"/>
          </p:cNvSpPr>
          <p:nvPr>
            <p:ph type="body" sz="quarter" idx="13"/>
          </p:nvPr>
        </p:nvSpPr>
        <p:spPr/>
        <p:txBody>
          <a:bodyPr/>
          <a:lstStyle/>
          <a:p>
            <a:pPr marL="0" indent="0">
              <a:buNone/>
            </a:pPr>
            <a:r>
              <a:rPr lang="de-CH" b="1" dirty="0" smtClean="0"/>
              <a:t>Mein Dank geht an</a:t>
            </a:r>
          </a:p>
          <a:p>
            <a:pPr marL="0" indent="0">
              <a:buNone/>
            </a:pPr>
            <a:endParaRPr lang="de-CH" dirty="0" smtClean="0"/>
          </a:p>
          <a:p>
            <a:r>
              <a:rPr lang="de-CH" dirty="0" smtClean="0"/>
              <a:t>Mitarbeitende</a:t>
            </a:r>
          </a:p>
          <a:p>
            <a:r>
              <a:rPr lang="de-CH" dirty="0" smtClean="0"/>
              <a:t>Flexibilität</a:t>
            </a:r>
          </a:p>
          <a:p>
            <a:r>
              <a:rPr lang="de-CH" dirty="0" smtClean="0"/>
              <a:t>Sorgsamkeit</a:t>
            </a:r>
          </a:p>
          <a:p>
            <a:r>
              <a:rPr lang="de-CH" dirty="0" smtClean="0"/>
              <a:t>Aufmerksamkeit</a:t>
            </a:r>
          </a:p>
          <a:p>
            <a:endParaRPr lang="de-CH" dirty="0" smtClean="0"/>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9234" y="1010376"/>
            <a:ext cx="3707902" cy="5584190"/>
          </a:xfrm>
          <a:prstGeom prst="rect">
            <a:avLst/>
          </a:prstGeom>
        </p:spPr>
      </p:pic>
    </p:spTree>
    <p:extLst>
      <p:ext uri="{BB962C8B-B14F-4D97-AF65-F5344CB8AC3E}">
        <p14:creationId xmlns:p14="http://schemas.microsoft.com/office/powerpoint/2010/main" val="138829506"/>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Neues Tuner Konzept: Test Dummy</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23</a:t>
            </a:fld>
            <a:endParaRPr lang="de-DE" dirty="0"/>
          </a:p>
        </p:txBody>
      </p:sp>
      <p:pic>
        <p:nvPicPr>
          <p:cNvPr id="5" name="Inhaltsplatzhalter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99592" y="1700809"/>
            <a:ext cx="1800200" cy="2043257"/>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76424" y="2348881"/>
            <a:ext cx="2592288" cy="2425925"/>
          </a:xfrm>
          <a:prstGeom prst="rect">
            <a:avLst/>
          </a:prstGeom>
          <a:effectLst>
            <a:softEdge rad="31750"/>
          </a:effectLst>
        </p:spPr>
      </p:pic>
      <p:pic>
        <p:nvPicPr>
          <p:cNvPr id="7" name="Grafik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034969" y="2449391"/>
            <a:ext cx="1289374" cy="3458047"/>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27585" y="3827546"/>
            <a:ext cx="1947439" cy="1894519"/>
          </a:xfrm>
          <a:prstGeom prst="rect">
            <a:avLst/>
          </a:prstGeom>
        </p:spPr>
      </p:pic>
      <p:cxnSp>
        <p:nvCxnSpPr>
          <p:cNvPr id="9" name="Gerade Verbindung mit Pfeil 8"/>
          <p:cNvCxnSpPr/>
          <p:nvPr/>
        </p:nvCxnSpPr>
        <p:spPr bwMode="auto">
          <a:xfrm flipH="1" flipV="1">
            <a:off x="2699792" y="4941168"/>
            <a:ext cx="936104" cy="21602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Textfeld 9"/>
          <p:cNvSpPr txBox="1"/>
          <p:nvPr/>
        </p:nvSpPr>
        <p:spPr>
          <a:xfrm>
            <a:off x="3059832" y="5157192"/>
            <a:ext cx="2304256" cy="43204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200" dirty="0">
                <a:solidFill>
                  <a:srgbClr val="000000"/>
                </a:solidFill>
                <a:latin typeface="Calibri"/>
              </a:rPr>
              <a:t>Kompensation des Tuningbereichs mit Fixen Verdrängungskörpern</a:t>
            </a:r>
          </a:p>
        </p:txBody>
      </p:sp>
      <p:sp>
        <p:nvSpPr>
          <p:cNvPr id="11" name="Textfeld 10"/>
          <p:cNvSpPr txBox="1"/>
          <p:nvPr/>
        </p:nvSpPr>
        <p:spPr>
          <a:xfrm>
            <a:off x="2627784" y="1500106"/>
            <a:ext cx="4176464" cy="765294"/>
          </a:xfrm>
          <a:prstGeom prst="rect">
            <a:avLst/>
          </a:prstGeom>
          <a:noFill/>
        </p:spPr>
        <p:txBody>
          <a:bodyPr wrap="none" lIns="0" tIns="0" rIns="0" bIns="0" rtlCol="0">
            <a:noAutofit/>
          </a:bodyPr>
          <a:lstStyle/>
          <a:p>
            <a:pPr marL="285750" indent="-285750" eaLnBrk="1" hangingPunct="1">
              <a:lnSpc>
                <a:spcPct val="110000"/>
              </a:lnSpc>
              <a:spcBef>
                <a:spcPct val="0"/>
              </a:spcBef>
              <a:buClr>
                <a:srgbClr val="000000"/>
              </a:buClr>
              <a:buFont typeface="Arial" panose="020B0604020202020204" pitchFamily="34" charset="0"/>
              <a:buChar char="•"/>
            </a:pPr>
            <a:r>
              <a:rPr lang="de-CH" sz="1400" dirty="0">
                <a:solidFill>
                  <a:srgbClr val="000000"/>
                </a:solidFill>
                <a:latin typeface="Calibri"/>
              </a:rPr>
              <a:t>Kontrolle Frequenzbereich</a:t>
            </a:r>
          </a:p>
          <a:p>
            <a:pPr marL="285750" indent="-285750" eaLnBrk="1" hangingPunct="1">
              <a:lnSpc>
                <a:spcPct val="110000"/>
              </a:lnSpc>
              <a:spcBef>
                <a:spcPct val="0"/>
              </a:spcBef>
              <a:buClr>
                <a:srgbClr val="000000"/>
              </a:buClr>
              <a:buFont typeface="Arial" panose="020B0604020202020204" pitchFamily="34" charset="0"/>
              <a:buChar char="•"/>
            </a:pPr>
            <a:r>
              <a:rPr lang="de-CH" sz="1400" dirty="0">
                <a:solidFill>
                  <a:srgbClr val="000000"/>
                </a:solidFill>
                <a:latin typeface="Calibri"/>
              </a:rPr>
              <a:t>Kontrolle Symmetrie Resonator</a:t>
            </a:r>
          </a:p>
          <a:p>
            <a:pPr marL="285750" indent="-285750" eaLnBrk="1" hangingPunct="1">
              <a:lnSpc>
                <a:spcPct val="110000"/>
              </a:lnSpc>
              <a:spcBef>
                <a:spcPct val="0"/>
              </a:spcBef>
              <a:buClr>
                <a:srgbClr val="000000"/>
              </a:buClr>
              <a:buFont typeface="Arial" panose="020B0604020202020204" pitchFamily="34" charset="0"/>
              <a:buChar char="•"/>
            </a:pPr>
            <a:r>
              <a:rPr lang="de-CH" sz="1400" dirty="0">
                <a:solidFill>
                  <a:srgbClr val="000000"/>
                </a:solidFill>
                <a:latin typeface="Calibri"/>
              </a:rPr>
              <a:t>Keine Vakuum Anforderungen / Keine Leistungstests</a:t>
            </a:r>
          </a:p>
        </p:txBody>
      </p:sp>
      <p:cxnSp>
        <p:nvCxnSpPr>
          <p:cNvPr id="12" name="Gerade Verbindung mit Pfeil 11"/>
          <p:cNvCxnSpPr/>
          <p:nvPr/>
        </p:nvCxnSpPr>
        <p:spPr bwMode="auto">
          <a:xfrm flipH="1">
            <a:off x="6739092" y="2709206"/>
            <a:ext cx="720080" cy="621682"/>
          </a:xfrm>
          <a:prstGeom prst="straightConnector1">
            <a:avLst/>
          </a:prstGeom>
          <a:solidFill>
            <a:schemeClr val="accent1"/>
          </a:solidFill>
          <a:ln w="31750" cap="flat" cmpd="sng" algn="ctr">
            <a:solidFill>
              <a:schemeClr val="tx1"/>
            </a:solidFill>
            <a:prstDash val="solid"/>
            <a:round/>
            <a:headEnd type="triangle" w="med" len="med"/>
            <a:tailEnd type="triangle"/>
          </a:ln>
          <a:effectLst/>
        </p:spPr>
      </p:cxnSp>
      <p:sp>
        <p:nvSpPr>
          <p:cNvPr id="13" name="Textfeld 12"/>
          <p:cNvSpPr txBox="1"/>
          <p:nvPr/>
        </p:nvSpPr>
        <p:spPr>
          <a:xfrm>
            <a:off x="6105896" y="2564904"/>
            <a:ext cx="1224136" cy="523319"/>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400" dirty="0">
                <a:solidFill>
                  <a:srgbClr val="197418"/>
                </a:solidFill>
                <a:latin typeface="Calibri"/>
              </a:rPr>
              <a:t>Seitlich verschiebbar</a:t>
            </a:r>
          </a:p>
        </p:txBody>
      </p:sp>
    </p:spTree>
    <p:extLst>
      <p:ext uri="{BB962C8B-B14F-4D97-AF65-F5344CB8AC3E}">
        <p14:creationId xmlns:p14="http://schemas.microsoft.com/office/powerpoint/2010/main" val="268354520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CH" dirty="0" smtClean="0"/>
              <a:t>Protonenanlage</a:t>
            </a:r>
            <a:br>
              <a:rPr lang="de-CH" dirty="0" smtClean="0"/>
            </a:br>
            <a:r>
              <a:rPr lang="de-CH" sz="1800" dirty="0" smtClean="0"/>
              <a:t>Betrieb 2020 und </a:t>
            </a:r>
            <a:r>
              <a:rPr lang="de-CH" sz="1800" dirty="0" err="1" smtClean="0"/>
              <a:t>Shutdown</a:t>
            </a:r>
            <a:r>
              <a:rPr lang="de-CH" sz="1800" dirty="0" smtClean="0"/>
              <a:t> 2021</a:t>
            </a:r>
            <a:endParaRPr lang="de-DE" sz="1800" dirty="0"/>
          </a:p>
        </p:txBody>
      </p:sp>
      <p:sp>
        <p:nvSpPr>
          <p:cNvPr id="6" name="Untertitel 5"/>
          <p:cNvSpPr>
            <a:spLocks noGrp="1"/>
          </p:cNvSpPr>
          <p:nvPr>
            <p:ph type="subTitle" sz="quarter" idx="1"/>
          </p:nvPr>
        </p:nvSpPr>
        <p:spPr/>
        <p:txBody>
          <a:bodyPr/>
          <a:lstStyle/>
          <a:p>
            <a:r>
              <a:rPr lang="de-CH" dirty="0" smtClean="0"/>
              <a:t>Joachim Grillenberger ::  </a:t>
            </a:r>
            <a:r>
              <a:rPr lang="de-CH" dirty="0"/>
              <a:t>Paul Scherrer </a:t>
            </a:r>
            <a:r>
              <a:rPr lang="de-CH" dirty="0" smtClean="0"/>
              <a:t>Institut</a:t>
            </a:r>
            <a:endParaRPr lang="de-CH" dirty="0"/>
          </a:p>
        </p:txBody>
      </p:sp>
      <p:sp>
        <p:nvSpPr>
          <p:cNvPr id="7" name="Textfeld 6"/>
          <p:cNvSpPr txBox="1"/>
          <p:nvPr/>
        </p:nvSpPr>
        <p:spPr>
          <a:xfrm>
            <a:off x="814387" y="5661248"/>
            <a:ext cx="6853957" cy="504056"/>
          </a:xfrm>
          <a:prstGeom prst="rect">
            <a:avLst/>
          </a:prstGeom>
          <a:noFill/>
        </p:spPr>
        <p:txBody>
          <a:bodyPr wrap="square" lIns="0" tIns="0" rIns="0" bIns="0" rtlCol="0">
            <a:noAutofit/>
          </a:bodyPr>
          <a:lstStyle/>
          <a:p>
            <a:pPr>
              <a:lnSpc>
                <a:spcPct val="110000"/>
              </a:lnSpc>
              <a:spcBef>
                <a:spcPts val="0"/>
              </a:spcBef>
            </a:pPr>
            <a:r>
              <a:rPr lang="de-CH" sz="1800" b="1" dirty="0">
                <a:solidFill>
                  <a:srgbClr val="969696"/>
                </a:solidFill>
              </a:rPr>
              <a:t>6</a:t>
            </a:r>
            <a:r>
              <a:rPr lang="de-CH" sz="1800" b="1" dirty="0" smtClean="0">
                <a:solidFill>
                  <a:srgbClr val="969696"/>
                </a:solidFill>
              </a:rPr>
              <a:t>. </a:t>
            </a:r>
            <a:r>
              <a:rPr lang="de-CH" sz="1800" b="1" dirty="0">
                <a:solidFill>
                  <a:srgbClr val="969696"/>
                </a:solidFill>
              </a:rPr>
              <a:t>Meeting Leitender Ausschuss Beschleunigeranlagen</a:t>
            </a:r>
            <a:endParaRPr lang="de-DE" sz="1800" b="1" kern="1000" spc="30" dirty="0">
              <a:solidFill>
                <a:srgbClr val="969696"/>
              </a:solidFill>
              <a:cs typeface="Franklin Gothic Book"/>
            </a:endParaRPr>
          </a:p>
        </p:txBody>
      </p:sp>
    </p:spTree>
    <p:extLst>
      <p:ext uri="{BB962C8B-B14F-4D97-AF65-F5344CB8AC3E}">
        <p14:creationId xmlns:p14="http://schemas.microsoft.com/office/powerpoint/2010/main" val="159570213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Ausfall Cockcroft – Walton</a:t>
            </a:r>
            <a:br>
              <a:rPr lang="de-CH" dirty="0" smtClean="0"/>
            </a:br>
            <a:r>
              <a:rPr lang="de-CH" sz="2000" dirty="0" smtClean="0"/>
              <a:t>28. Juni 2020</a:t>
            </a:r>
            <a:r>
              <a:rPr lang="de-CH" dirty="0" smtClean="0"/>
              <a:t> </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4</a:t>
            </a:fld>
            <a:endParaRPr lang="de-DE" dirty="0"/>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412776"/>
            <a:ext cx="6552728" cy="4914546"/>
          </a:xfrm>
          <a:prstGeom prst="rect">
            <a:avLst/>
          </a:prstGeom>
        </p:spPr>
      </p:pic>
      <mc:AlternateContent xmlns:mc="http://schemas.openxmlformats.org/markup-compatibility/2006" xmlns:a14="http://schemas.microsoft.com/office/drawing/2010/main">
        <mc:Choice Requires="a14">
          <p:sp>
            <p:nvSpPr>
              <p:cNvPr id="6" name="Textfeld 5"/>
              <p:cNvSpPr txBox="1"/>
              <p:nvPr/>
            </p:nvSpPr>
            <p:spPr>
              <a:xfrm>
                <a:off x="1115616" y="5823266"/>
                <a:ext cx="6768752" cy="504056"/>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Tausch Acrylglasrohr ca. 3-4 Wochen </a:t>
                </a:r>
                <a14:m>
                  <m:oMath xmlns:m="http://schemas.openxmlformats.org/officeDocument/2006/math">
                    <m:r>
                      <a:rPr lang="de-CH" sz="1800" i="1">
                        <a:latin typeface="Cambria Math" panose="02040503050406030204" pitchFamily="18" charset="0"/>
                        <a:ea typeface="Cambria Math" panose="02040503050406030204" pitchFamily="18" charset="0"/>
                        <a:sym typeface="Wingdings" panose="05000000000000000000" pitchFamily="2" charset="2"/>
                      </a:rPr>
                      <m:t>⇒</m:t>
                    </m:r>
                  </m:oMath>
                </a14:m>
                <a:r>
                  <a:rPr lang="de-CH" sz="1800" dirty="0" smtClean="0">
                    <a:solidFill>
                      <a:srgbClr val="000000"/>
                    </a:solidFill>
                    <a:latin typeface="Calibri"/>
                  </a:rPr>
                  <a:t> Reparatur durch Polieren</a:t>
                </a:r>
              </a:p>
            </p:txBody>
          </p:sp>
        </mc:Choice>
        <mc:Fallback xmlns="">
          <p:sp>
            <p:nvSpPr>
              <p:cNvPr id="6" name="Textfeld 5"/>
              <p:cNvSpPr txBox="1">
                <a:spLocks noRot="1" noChangeAspect="1" noMove="1" noResize="1" noEditPoints="1" noAdjustHandles="1" noChangeArrowheads="1" noChangeShapeType="1" noTextEdit="1"/>
              </p:cNvSpPr>
              <p:nvPr/>
            </p:nvSpPr>
            <p:spPr>
              <a:xfrm>
                <a:off x="1115616" y="5823266"/>
                <a:ext cx="6768752" cy="504056"/>
              </a:xfrm>
              <a:prstGeom prst="rect">
                <a:avLst/>
              </a:prstGeom>
              <a:blipFill>
                <a:blip r:embed="rId4"/>
                <a:stretch>
                  <a:fillRect l="-2072" t="-13253"/>
                </a:stretch>
              </a:blipFill>
            </p:spPr>
            <p:txBody>
              <a:bodyPr/>
              <a:lstStyle/>
              <a:p>
                <a:r>
                  <a:rPr lang="de-CH">
                    <a:noFill/>
                  </a:rPr>
                  <a:t> </a:t>
                </a:r>
              </a:p>
            </p:txBody>
          </p:sp>
        </mc:Fallback>
      </mc:AlternateContent>
      <p:graphicFrame>
        <p:nvGraphicFramePr>
          <p:cNvPr id="7" name="Objekt 6"/>
          <p:cNvGraphicFramePr>
            <a:graphicFrameLocks noChangeAspect="1"/>
          </p:cNvGraphicFramePr>
          <p:nvPr>
            <p:extLst>
              <p:ext uri="{D42A27DB-BD31-4B8C-83A1-F6EECF244321}">
                <p14:modId xmlns:p14="http://schemas.microsoft.com/office/powerpoint/2010/main" val="3557274963"/>
              </p:ext>
            </p:extLst>
          </p:nvPr>
        </p:nvGraphicFramePr>
        <p:xfrm>
          <a:off x="7828846" y="2420888"/>
          <a:ext cx="1100292" cy="2464115"/>
        </p:xfrm>
        <a:graphic>
          <a:graphicData uri="http://schemas.openxmlformats.org/presentationml/2006/ole">
            <mc:AlternateContent xmlns:mc="http://schemas.openxmlformats.org/markup-compatibility/2006">
              <mc:Choice xmlns:v="urn:schemas-microsoft-com:vml" Requires="v">
                <p:oleObj spid="_x0000_s19480" name="PHOTO-PAINT" r:id="rId5" imgW="908280" imgH="2032920" progId="CorelPHOTOPAINT.Image.17">
                  <p:embed/>
                </p:oleObj>
              </mc:Choice>
              <mc:Fallback>
                <p:oleObj name="PHOTO-PAINT" r:id="rId5" imgW="908280" imgH="2032920" progId="CorelPHOTOPAINT.Image.17">
                  <p:embed/>
                  <p:pic>
                    <p:nvPicPr>
                      <p:cNvPr id="0" name=""/>
                      <p:cNvPicPr/>
                      <p:nvPr/>
                    </p:nvPicPr>
                    <p:blipFill>
                      <a:blip r:embed="rId6"/>
                      <a:stretch>
                        <a:fillRect/>
                      </a:stretch>
                    </p:blipFill>
                    <p:spPr>
                      <a:xfrm>
                        <a:off x="7828846" y="2420888"/>
                        <a:ext cx="1100292" cy="2464115"/>
                      </a:xfrm>
                      <a:prstGeom prst="rect">
                        <a:avLst/>
                      </a:prstGeom>
                    </p:spPr>
                  </p:pic>
                </p:oleObj>
              </mc:Fallback>
            </mc:AlternateContent>
          </a:graphicData>
        </a:graphic>
      </p:graphicFrame>
      <p:cxnSp>
        <p:nvCxnSpPr>
          <p:cNvPr id="9" name="Gerader Verbinder 8"/>
          <p:cNvCxnSpPr/>
          <p:nvPr/>
        </p:nvCxnSpPr>
        <p:spPr bwMode="auto">
          <a:xfrm>
            <a:off x="3995936" y="3284984"/>
            <a:ext cx="0" cy="1944216"/>
          </a:xfrm>
          <a:prstGeom prst="line">
            <a:avLst/>
          </a:prstGeom>
          <a:solidFill>
            <a:schemeClr val="accent1"/>
          </a:solidFill>
          <a:ln w="31750" cap="flat" cmpd="sng" algn="ctr">
            <a:solidFill>
              <a:srgbClr val="FF0000"/>
            </a:solidFill>
            <a:prstDash val="solid"/>
            <a:round/>
            <a:headEnd type="none" w="med" len="med"/>
            <a:tailEnd type="none" w="med" len="med"/>
          </a:ln>
          <a:effectLst/>
        </p:spPr>
      </p:cxnSp>
      <p:cxnSp>
        <p:nvCxnSpPr>
          <p:cNvPr id="12" name="Gerader Verbinder 11"/>
          <p:cNvCxnSpPr/>
          <p:nvPr/>
        </p:nvCxnSpPr>
        <p:spPr bwMode="auto">
          <a:xfrm>
            <a:off x="3995936" y="5229200"/>
            <a:ext cx="4608512" cy="0"/>
          </a:xfrm>
          <a:prstGeom prst="line">
            <a:avLst/>
          </a:prstGeom>
          <a:solidFill>
            <a:schemeClr val="accent1"/>
          </a:solidFill>
          <a:ln w="31750" cap="flat" cmpd="sng" algn="ctr">
            <a:solidFill>
              <a:srgbClr val="FF0000"/>
            </a:solidFill>
            <a:prstDash val="solid"/>
            <a:round/>
            <a:headEnd type="none" w="med" len="med"/>
            <a:tailEnd type="none" w="med" len="med"/>
          </a:ln>
          <a:effectLst/>
        </p:spPr>
      </p:cxnSp>
      <p:cxnSp>
        <p:nvCxnSpPr>
          <p:cNvPr id="15" name="Gerader Verbinder 14"/>
          <p:cNvCxnSpPr/>
          <p:nvPr/>
        </p:nvCxnSpPr>
        <p:spPr bwMode="auto">
          <a:xfrm flipV="1">
            <a:off x="8604448" y="4437112"/>
            <a:ext cx="0" cy="792088"/>
          </a:xfrm>
          <a:prstGeom prst="line">
            <a:avLst/>
          </a:prstGeom>
          <a:solidFill>
            <a:schemeClr val="accent1"/>
          </a:solidFill>
          <a:ln w="31750" cap="flat" cmpd="sng" algn="ctr">
            <a:solidFill>
              <a:srgbClr val="FF0000"/>
            </a:solidFill>
            <a:prstDash val="solid"/>
            <a:round/>
            <a:headEnd type="none" w="med" len="med"/>
            <a:tailEnd type="none" w="med" len="med"/>
          </a:ln>
          <a:effectLst/>
        </p:spPr>
      </p:cxnSp>
      <p:cxnSp>
        <p:nvCxnSpPr>
          <p:cNvPr id="20" name="Gerader Verbinder 19"/>
          <p:cNvCxnSpPr/>
          <p:nvPr/>
        </p:nvCxnSpPr>
        <p:spPr bwMode="auto">
          <a:xfrm>
            <a:off x="6444208" y="3284984"/>
            <a:ext cx="0" cy="1656185"/>
          </a:xfrm>
          <a:prstGeom prst="line">
            <a:avLst/>
          </a:prstGeom>
          <a:solidFill>
            <a:schemeClr val="accent1"/>
          </a:solidFill>
          <a:ln w="34925" cap="flat" cmpd="sng" algn="ctr">
            <a:solidFill>
              <a:srgbClr val="0070C0"/>
            </a:solidFill>
            <a:prstDash val="solid"/>
            <a:round/>
            <a:headEnd type="none" w="med" len="med"/>
            <a:tailEnd type="none" w="med" len="med"/>
          </a:ln>
          <a:effectLst/>
        </p:spPr>
      </p:cxnSp>
      <p:cxnSp>
        <p:nvCxnSpPr>
          <p:cNvPr id="21" name="Gerader Verbinder 20"/>
          <p:cNvCxnSpPr/>
          <p:nvPr/>
        </p:nvCxnSpPr>
        <p:spPr bwMode="auto">
          <a:xfrm>
            <a:off x="6444208" y="4941169"/>
            <a:ext cx="1944216" cy="0"/>
          </a:xfrm>
          <a:prstGeom prst="line">
            <a:avLst/>
          </a:prstGeom>
          <a:solidFill>
            <a:schemeClr val="accent1"/>
          </a:solidFill>
          <a:ln w="34925" cap="flat" cmpd="sng" algn="ctr">
            <a:solidFill>
              <a:srgbClr val="0070C0"/>
            </a:solidFill>
            <a:prstDash val="solid"/>
            <a:round/>
            <a:headEnd type="none" w="med" len="med"/>
            <a:tailEnd type="none" w="med" len="med"/>
          </a:ln>
          <a:effectLst/>
        </p:spPr>
      </p:cxnSp>
      <p:cxnSp>
        <p:nvCxnSpPr>
          <p:cNvPr id="22" name="Gerader Verbinder 21"/>
          <p:cNvCxnSpPr/>
          <p:nvPr/>
        </p:nvCxnSpPr>
        <p:spPr bwMode="auto">
          <a:xfrm flipV="1">
            <a:off x="8388424" y="4416459"/>
            <a:ext cx="0" cy="524710"/>
          </a:xfrm>
          <a:prstGeom prst="line">
            <a:avLst/>
          </a:prstGeom>
          <a:solidFill>
            <a:schemeClr val="accent1"/>
          </a:solidFill>
          <a:ln w="349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807262052"/>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Reparatur Cockcroft–Walton </a:t>
            </a:r>
            <a:endParaRPr lang="de-CH" baseline="-25000"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5</a:t>
            </a:fld>
            <a:endParaRPr lang="de-DE" dirty="0"/>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252765" y="2371971"/>
            <a:ext cx="4384887" cy="2466498"/>
          </a:xfrm>
          <a:prstGeom prst="rect">
            <a:avLst/>
          </a:prstGeom>
        </p:spPr>
      </p:pic>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79065" y="1958029"/>
            <a:ext cx="4388151" cy="3291113"/>
          </a:xfrm>
          <a:prstGeom prst="rect">
            <a:avLst/>
          </a:prstGeom>
        </p:spPr>
      </p:pic>
      <p:sp>
        <p:nvSpPr>
          <p:cNvPr id="8" name="Textfeld 7"/>
          <p:cNvSpPr txBox="1"/>
          <p:nvPr/>
        </p:nvSpPr>
        <p:spPr>
          <a:xfrm>
            <a:off x="6804249" y="1434410"/>
            <a:ext cx="2304256" cy="914470"/>
          </a:xfrm>
          <a:prstGeom prst="rect">
            <a:avLst/>
          </a:prstGeom>
          <a:noFill/>
        </p:spPr>
        <p:txBody>
          <a:bodyPr wrap="square" lIns="0" tIns="0" rIns="0" bIns="0" rtlCol="0">
            <a:noAutofit/>
          </a:bodyPr>
          <a:lstStyle/>
          <a:p>
            <a:pPr marL="285750" indent="-285750" eaLnBrk="1" hangingPunct="1">
              <a:lnSpc>
                <a:spcPct val="110000"/>
              </a:lnSpc>
              <a:spcBef>
                <a:spcPct val="0"/>
              </a:spcBef>
              <a:buClr>
                <a:srgbClr val="000000"/>
              </a:buClr>
              <a:buFont typeface="Arial" panose="020B0604020202020204" pitchFamily="34" charset="0"/>
              <a:buChar char="•"/>
            </a:pPr>
            <a:r>
              <a:rPr lang="de-CH" sz="1800" dirty="0" smtClean="0">
                <a:solidFill>
                  <a:srgbClr val="000000"/>
                </a:solidFill>
                <a:latin typeface="Calibri"/>
              </a:rPr>
              <a:t>Reparatur 2 Wochen</a:t>
            </a:r>
          </a:p>
          <a:p>
            <a:pPr marL="285750" indent="-285750" eaLnBrk="1" hangingPunct="1">
              <a:lnSpc>
                <a:spcPct val="110000"/>
              </a:lnSpc>
              <a:spcBef>
                <a:spcPct val="0"/>
              </a:spcBef>
              <a:buClr>
                <a:srgbClr val="000000"/>
              </a:buClr>
              <a:buFont typeface="Arial" panose="020B0604020202020204" pitchFamily="34" charset="0"/>
              <a:buChar char="•"/>
            </a:pPr>
            <a:r>
              <a:rPr lang="de-CH" sz="1800" dirty="0" smtClean="0">
                <a:solidFill>
                  <a:srgbClr val="000000"/>
                </a:solidFill>
                <a:latin typeface="Calibri"/>
              </a:rPr>
              <a:t>Konditionieren</a:t>
            </a:r>
          </a:p>
          <a:p>
            <a:pPr marL="285750" indent="-285750" eaLnBrk="1" hangingPunct="1">
              <a:lnSpc>
                <a:spcPct val="110000"/>
              </a:lnSpc>
              <a:spcBef>
                <a:spcPct val="0"/>
              </a:spcBef>
              <a:buClr>
                <a:srgbClr val="000000"/>
              </a:buClr>
              <a:buFont typeface="Arial" panose="020B0604020202020204" pitchFamily="34" charset="0"/>
              <a:buChar char="•"/>
            </a:pPr>
            <a:r>
              <a:rPr lang="de-CH" sz="1800" dirty="0" smtClean="0">
                <a:solidFill>
                  <a:srgbClr val="000000"/>
                </a:solidFill>
                <a:latin typeface="Calibri"/>
              </a:rPr>
              <a:t>13.7: Strahl auf BW2</a:t>
            </a:r>
          </a:p>
        </p:txBody>
      </p:sp>
    </p:spTree>
    <p:extLst>
      <p:ext uri="{BB962C8B-B14F-4D97-AF65-F5344CB8AC3E}">
        <p14:creationId xmlns:p14="http://schemas.microsoft.com/office/powerpoint/2010/main" val="782382431"/>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Protonenanlage</a:t>
            </a:r>
            <a:br>
              <a:rPr lang="de-CH" dirty="0" smtClean="0"/>
            </a:br>
            <a:r>
              <a:rPr lang="de-CH" sz="2000" dirty="0" smtClean="0"/>
              <a:t>Betrieb 2020</a:t>
            </a:r>
            <a:endParaRPr lang="de-CH" sz="2000"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6</a:t>
            </a:fld>
            <a:endParaRPr lang="de-DE" dirty="0"/>
          </a:p>
        </p:txBody>
      </p:sp>
      <p:pic>
        <p:nvPicPr>
          <p:cNvPr id="10" name="Grafik 9"/>
          <p:cNvPicPr>
            <a:picLocks noChangeAspect="1"/>
          </p:cNvPicPr>
          <p:nvPr/>
        </p:nvPicPr>
        <p:blipFill>
          <a:blip r:embed="rId2"/>
          <a:stretch>
            <a:fillRect/>
          </a:stretch>
        </p:blipFill>
        <p:spPr>
          <a:xfrm>
            <a:off x="971600" y="1088388"/>
            <a:ext cx="7234712" cy="5547133"/>
          </a:xfrm>
          <a:prstGeom prst="rect">
            <a:avLst/>
          </a:prstGeom>
        </p:spPr>
      </p:pic>
    </p:spTree>
    <p:extLst>
      <p:ext uri="{BB962C8B-B14F-4D97-AF65-F5344CB8AC3E}">
        <p14:creationId xmlns:p14="http://schemas.microsoft.com/office/powerpoint/2010/main" val="413856077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Betrieb 2020</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7</a:t>
            </a:fld>
            <a:endParaRPr lang="de-DE" dirty="0"/>
          </a:p>
        </p:txBody>
      </p:sp>
      <p:graphicFrame>
        <p:nvGraphicFramePr>
          <p:cNvPr id="6" name="Objekt 5"/>
          <p:cNvGraphicFramePr>
            <a:graphicFrameLocks noChangeAspect="1"/>
          </p:cNvGraphicFramePr>
          <p:nvPr>
            <p:extLst>
              <p:ext uri="{D42A27DB-BD31-4B8C-83A1-F6EECF244321}">
                <p14:modId xmlns:p14="http://schemas.microsoft.com/office/powerpoint/2010/main" val="3477863471"/>
              </p:ext>
            </p:extLst>
          </p:nvPr>
        </p:nvGraphicFramePr>
        <p:xfrm>
          <a:off x="1051759" y="1238862"/>
          <a:ext cx="6912768" cy="5289527"/>
        </p:xfrm>
        <a:graphic>
          <a:graphicData uri="http://schemas.openxmlformats.org/presentationml/2006/ole">
            <mc:AlternateContent xmlns:mc="http://schemas.openxmlformats.org/markup-compatibility/2006">
              <mc:Choice xmlns:v="urn:schemas-microsoft-com:vml" Requires="v">
                <p:oleObj spid="_x0000_s8246" name="Graph" r:id="rId3" imgW="3920760" imgH="3000960" progId="Origin95.Graph">
                  <p:embed/>
                </p:oleObj>
              </mc:Choice>
              <mc:Fallback>
                <p:oleObj name="Graph" r:id="rId3" imgW="3920760" imgH="3000960" progId="Origin95.Graph">
                  <p:embed/>
                  <p:pic>
                    <p:nvPicPr>
                      <p:cNvPr id="0" name=""/>
                      <p:cNvPicPr/>
                      <p:nvPr/>
                    </p:nvPicPr>
                    <p:blipFill>
                      <a:blip r:embed="rId4"/>
                      <a:stretch>
                        <a:fillRect/>
                      </a:stretch>
                    </p:blipFill>
                    <p:spPr>
                      <a:xfrm>
                        <a:off x="1051759" y="1238862"/>
                        <a:ext cx="6912768" cy="5289527"/>
                      </a:xfrm>
                      <a:prstGeom prst="rect">
                        <a:avLst/>
                      </a:prstGeom>
                    </p:spPr>
                  </p:pic>
                </p:oleObj>
              </mc:Fallback>
            </mc:AlternateContent>
          </a:graphicData>
        </a:graphic>
      </p:graphicFrame>
      <p:sp>
        <p:nvSpPr>
          <p:cNvPr id="2" name="Textfeld 1"/>
          <p:cNvSpPr txBox="1"/>
          <p:nvPr/>
        </p:nvSpPr>
        <p:spPr>
          <a:xfrm>
            <a:off x="3707904" y="973413"/>
            <a:ext cx="1944216"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Target E – Wechsel </a:t>
            </a:r>
          </a:p>
        </p:txBody>
      </p:sp>
      <p:cxnSp>
        <p:nvCxnSpPr>
          <p:cNvPr id="7" name="Gerade Verbindung mit Pfeil 6"/>
          <p:cNvCxnSpPr/>
          <p:nvPr/>
        </p:nvCxnSpPr>
        <p:spPr bwMode="auto">
          <a:xfrm>
            <a:off x="4860032" y="1333453"/>
            <a:ext cx="0" cy="1080120"/>
          </a:xfrm>
          <a:prstGeom prst="straightConnector1">
            <a:avLst/>
          </a:prstGeom>
          <a:solidFill>
            <a:schemeClr val="accent1"/>
          </a:solidFill>
          <a:ln w="22225" cap="flat" cmpd="sng" algn="ctr">
            <a:solidFill>
              <a:schemeClr val="accent5">
                <a:lumMod val="60000"/>
                <a:lumOff val="40000"/>
              </a:schemeClr>
            </a:solidFill>
            <a:prstDash val="solid"/>
            <a:round/>
            <a:headEnd type="none" w="med" len="med"/>
            <a:tailEnd type="triangle"/>
          </a:ln>
          <a:effectLst/>
        </p:spPr>
      </p:cxnSp>
      <p:sp>
        <p:nvSpPr>
          <p:cNvPr id="5" name="Rechteck 4"/>
          <p:cNvSpPr/>
          <p:nvPr/>
        </p:nvSpPr>
        <p:spPr bwMode="auto">
          <a:xfrm>
            <a:off x="6084168" y="6449977"/>
            <a:ext cx="410344" cy="132761"/>
          </a:xfrm>
          <a:prstGeom prst="rect">
            <a:avLst/>
          </a:prstGeom>
          <a:solidFill>
            <a:srgbClr val="00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 name="Textfeld 7"/>
          <p:cNvSpPr txBox="1"/>
          <p:nvPr/>
        </p:nvSpPr>
        <p:spPr>
          <a:xfrm>
            <a:off x="6588224" y="6365875"/>
            <a:ext cx="1440160" cy="19685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dirty="0" smtClean="0">
                <a:solidFill>
                  <a:srgbClr val="000000"/>
                </a:solidFill>
                <a:latin typeface="Calibri"/>
              </a:rPr>
              <a:t>Service </a:t>
            </a:r>
            <a:r>
              <a:rPr lang="de-CH" dirty="0" err="1" smtClean="0">
                <a:solidFill>
                  <a:srgbClr val="000000"/>
                </a:solidFill>
                <a:latin typeface="Calibri"/>
              </a:rPr>
              <a:t>periods</a:t>
            </a:r>
            <a:endParaRPr lang="de-CH" dirty="0" smtClean="0">
              <a:solidFill>
                <a:srgbClr val="000000"/>
              </a:solidFill>
              <a:latin typeface="Calibri"/>
            </a:endParaRPr>
          </a:p>
        </p:txBody>
      </p:sp>
      <p:cxnSp>
        <p:nvCxnSpPr>
          <p:cNvPr id="9" name="Gerade Verbindung mit Pfeil 8"/>
          <p:cNvCxnSpPr/>
          <p:nvPr/>
        </p:nvCxnSpPr>
        <p:spPr bwMode="auto">
          <a:xfrm>
            <a:off x="6300192" y="1310870"/>
            <a:ext cx="0" cy="1038010"/>
          </a:xfrm>
          <a:prstGeom prst="straightConnector1">
            <a:avLst/>
          </a:prstGeom>
          <a:solidFill>
            <a:schemeClr val="accent1"/>
          </a:solidFill>
          <a:ln w="22225" cap="flat" cmpd="sng" algn="ctr">
            <a:solidFill>
              <a:schemeClr val="accent5">
                <a:lumMod val="60000"/>
                <a:lumOff val="40000"/>
              </a:schemeClr>
            </a:solidFill>
            <a:prstDash val="solid"/>
            <a:round/>
            <a:headEnd type="none" w="med" len="med"/>
            <a:tailEnd type="triangle"/>
          </a:ln>
          <a:effectLst/>
        </p:spPr>
      </p:cxnSp>
      <p:sp>
        <p:nvSpPr>
          <p:cNvPr id="14" name="Textfeld 13"/>
          <p:cNvSpPr txBox="1"/>
          <p:nvPr/>
        </p:nvSpPr>
        <p:spPr>
          <a:xfrm>
            <a:off x="5835769" y="980728"/>
            <a:ext cx="1944216"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Cockcroft-Walton</a:t>
            </a:r>
          </a:p>
        </p:txBody>
      </p:sp>
    </p:spTree>
    <p:extLst>
      <p:ext uri="{BB962C8B-B14F-4D97-AF65-F5344CB8AC3E}">
        <p14:creationId xmlns:p14="http://schemas.microsoft.com/office/powerpoint/2010/main" val="464703670"/>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99592" y="1412776"/>
            <a:ext cx="3348372" cy="4464496"/>
          </a:xfrm>
        </p:spPr>
      </p:pic>
      <p:sp>
        <p:nvSpPr>
          <p:cNvPr id="3" name="Titel 2"/>
          <p:cNvSpPr>
            <a:spLocks noGrp="1"/>
          </p:cNvSpPr>
          <p:nvPr>
            <p:ph type="title"/>
          </p:nvPr>
        </p:nvSpPr>
        <p:spPr/>
        <p:txBody>
          <a:bodyPr/>
          <a:lstStyle/>
          <a:p>
            <a:r>
              <a:rPr lang="de-CH" dirty="0" smtClean="0"/>
              <a:t>Ausfall Cockcroft-Walton</a:t>
            </a:r>
            <a:br>
              <a:rPr lang="de-CH" dirty="0" smtClean="0"/>
            </a:br>
            <a:r>
              <a:rPr lang="de-CH" sz="2000" dirty="0" smtClean="0"/>
              <a:t>22.11.2020</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8</a:t>
            </a:fld>
            <a:endParaRPr lang="de-DE"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1412777"/>
            <a:ext cx="3348372" cy="4464496"/>
          </a:xfrm>
          <a:prstGeom prst="rect">
            <a:avLst/>
          </a:prstGeom>
        </p:spPr>
      </p:pic>
    </p:spTree>
    <p:extLst>
      <p:ext uri="{BB962C8B-B14F-4D97-AF65-F5344CB8AC3E}">
        <p14:creationId xmlns:p14="http://schemas.microsoft.com/office/powerpoint/2010/main" val="229171193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err="1" smtClean="0"/>
              <a:t>Shutdown</a:t>
            </a:r>
            <a:r>
              <a:rPr lang="de-CH" dirty="0" smtClean="0"/>
              <a:t> 2021</a:t>
            </a:r>
            <a:br>
              <a:rPr lang="de-CH" dirty="0" smtClean="0"/>
            </a:br>
            <a:r>
              <a:rPr lang="de-CH" sz="2000" dirty="0" smtClean="0"/>
              <a:t>Fachgruppen – Orientierung </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9</a:t>
            </a:fld>
            <a:endParaRPr lang="de-DE" dirty="0"/>
          </a:p>
        </p:txBody>
      </p:sp>
      <p:pic>
        <p:nvPicPr>
          <p:cNvPr id="6" name="Grafik 5">
            <a:hlinkClick r:id="rId2"/>
          </p:cNvPr>
          <p:cNvPicPr>
            <a:picLocks noChangeAspect="1"/>
          </p:cNvPicPr>
          <p:nvPr/>
        </p:nvPicPr>
        <p:blipFill>
          <a:blip r:embed="rId3"/>
          <a:stretch>
            <a:fillRect/>
          </a:stretch>
        </p:blipFill>
        <p:spPr>
          <a:xfrm>
            <a:off x="755576" y="1412776"/>
            <a:ext cx="5086975" cy="4904754"/>
          </a:xfrm>
          <a:prstGeom prst="rect">
            <a:avLst/>
          </a:prstGeom>
        </p:spPr>
      </p:pic>
      <p:sp>
        <p:nvSpPr>
          <p:cNvPr id="7" name="Textfeld 6"/>
          <p:cNvSpPr txBox="1"/>
          <p:nvPr/>
        </p:nvSpPr>
        <p:spPr>
          <a:xfrm>
            <a:off x="5929391" y="1568218"/>
            <a:ext cx="3240360" cy="64807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b="1" dirty="0" smtClean="0">
                <a:solidFill>
                  <a:srgbClr val="000000"/>
                </a:solidFill>
                <a:latin typeface="Calibri"/>
              </a:rPr>
              <a:t>Link:</a:t>
            </a:r>
          </a:p>
          <a:p>
            <a:pPr eaLnBrk="1" hangingPunct="1">
              <a:lnSpc>
                <a:spcPct val="110000"/>
              </a:lnSpc>
              <a:spcBef>
                <a:spcPct val="0"/>
              </a:spcBef>
              <a:buClr>
                <a:srgbClr val="000000"/>
              </a:buClr>
            </a:pPr>
            <a:r>
              <a:rPr lang="de-CH" dirty="0">
                <a:ln>
                  <a:solidFill>
                    <a:srgbClr val="0070C0"/>
                  </a:solidFill>
                </a:ln>
                <a:solidFill>
                  <a:schemeClr val="accent5">
                    <a:lumMod val="60000"/>
                    <a:lumOff val="40000"/>
                  </a:schemeClr>
                </a:solidFill>
                <a:latin typeface="Calibri"/>
                <a:hlinkClick r:id="rId2"/>
              </a:rPr>
              <a:t>https://indico.psi.ch/event/10473/</a:t>
            </a:r>
            <a:endParaRPr lang="de-CH" dirty="0" smtClean="0">
              <a:ln>
                <a:solidFill>
                  <a:srgbClr val="0070C0"/>
                </a:solidFill>
              </a:ln>
              <a:solidFill>
                <a:schemeClr val="accent5">
                  <a:lumMod val="60000"/>
                  <a:lumOff val="40000"/>
                </a:schemeClr>
              </a:solidFill>
              <a:latin typeface="Calibri"/>
            </a:endParaRPr>
          </a:p>
        </p:txBody>
      </p:sp>
    </p:spTree>
    <p:extLst>
      <p:ext uri="{BB962C8B-B14F-4D97-AF65-F5344CB8AC3E}">
        <p14:creationId xmlns:p14="http://schemas.microsoft.com/office/powerpoint/2010/main" val="427287264"/>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PowerPoint-Master deutsch 4_3.potx" id="{4BAA87CA-A3C3-4161-80AE-1D9C37CF4C14}" vid="{2236067E-2B6E-4CB0-859F-0C8648A252EE}"/>
    </a:ext>
  </a:extLst>
</a:theme>
</file>

<file path=ppt/theme/theme2.xml><?xml version="1.0" encoding="utf-8"?>
<a:theme xmlns:a="http://schemas.openxmlformats.org/drawingml/2006/main" name="PSI-PowerPoint-Master deutsch">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PowerPoint-Vorlage Format 4_3 (DE)_VO-9713-104</Template>
  <TotalTime>0</TotalTime>
  <Words>1386</Words>
  <Application>Microsoft Office PowerPoint</Application>
  <PresentationFormat>Bildschirmpräsentation (4:3)</PresentationFormat>
  <Paragraphs>247</Paragraphs>
  <Slides>23</Slides>
  <Notes>8</Notes>
  <HiddenSlides>0</HiddenSlides>
  <MMClips>0</MMClips>
  <ScaleCrop>false</ScaleCrop>
  <HeadingPairs>
    <vt:vector size="8" baseType="variant">
      <vt:variant>
        <vt:lpstr>Verwendete Schriftarten</vt:lpstr>
      </vt:variant>
      <vt:variant>
        <vt:i4>12</vt:i4>
      </vt:variant>
      <vt:variant>
        <vt:lpstr>Design</vt:lpstr>
      </vt:variant>
      <vt:variant>
        <vt:i4>2</vt:i4>
      </vt:variant>
      <vt:variant>
        <vt:lpstr>Eingebettete OLE-Server</vt:lpstr>
      </vt:variant>
      <vt:variant>
        <vt:i4>2</vt:i4>
      </vt:variant>
      <vt:variant>
        <vt:lpstr>Folientitel</vt:lpstr>
      </vt:variant>
      <vt:variant>
        <vt:i4>23</vt:i4>
      </vt:variant>
    </vt:vector>
  </HeadingPairs>
  <TitlesOfParts>
    <vt:vector size="39" baseType="lpstr">
      <vt:lpstr>ＭＳ Ｐゴシック</vt:lpstr>
      <vt:lpstr>Arial</vt:lpstr>
      <vt:lpstr>Arial Narrow</vt:lpstr>
      <vt:lpstr>Calibri</vt:lpstr>
      <vt:lpstr>Cambria Math</vt:lpstr>
      <vt:lpstr>Franklin Gothic Book</vt:lpstr>
      <vt:lpstr>Georgia</vt:lpstr>
      <vt:lpstr>Rockwell</vt:lpstr>
      <vt:lpstr>Symbol</vt:lpstr>
      <vt:lpstr>Times</vt:lpstr>
      <vt:lpstr>Wingdings</vt:lpstr>
      <vt:lpstr>ヒラギノ角ゴ Pro W3</vt:lpstr>
      <vt:lpstr>PSI-Powerpoint-Master Calibri V2</vt:lpstr>
      <vt:lpstr>PSI-PowerPoint-Master deutsch</vt:lpstr>
      <vt:lpstr>Graph</vt:lpstr>
      <vt:lpstr>PHOTO-PAINT</vt:lpstr>
      <vt:lpstr>Leitender Ausschuss Beschleunigeranlagen</vt:lpstr>
      <vt:lpstr>Agenda</vt:lpstr>
      <vt:lpstr>Protonenanlage Betrieb 2020 und Shutdown 2021</vt:lpstr>
      <vt:lpstr>Ausfall Cockcroft – Walton 28. Juni 2020 </vt:lpstr>
      <vt:lpstr>Reparatur Cockcroft–Walton </vt:lpstr>
      <vt:lpstr>Protonenanlage Betrieb 2020</vt:lpstr>
      <vt:lpstr>Betrieb 2020</vt:lpstr>
      <vt:lpstr>Ausfall Cockcroft-Walton 22.11.2020</vt:lpstr>
      <vt:lpstr>Shutdown 2021 Fachgruppen – Orientierung </vt:lpstr>
      <vt:lpstr>Shutdown 2020 Cockcroft-Walton</vt:lpstr>
      <vt:lpstr>Shutdown 2020 Cockcroft-Walton</vt:lpstr>
      <vt:lpstr>Shutdown 2020 Cockcroft-Walton</vt:lpstr>
      <vt:lpstr>Shutdown 2020 Cockcroft-Walton</vt:lpstr>
      <vt:lpstr>Shutdown 2021 Injektor 2 </vt:lpstr>
      <vt:lpstr>Status Injector 2 – Upgrade </vt:lpstr>
      <vt:lpstr>Status Resonator: Tuner</vt:lpstr>
      <vt:lpstr>Neuer Tuner – Konzept</vt:lpstr>
      <vt:lpstr>Zeitplan Injektor 2 – Upgrade </vt:lpstr>
      <vt:lpstr>Standort Ringzyklotron - Shutdown 2021  Bunkerchef: Richard Kan / Stv. Zyklotrontechnik</vt:lpstr>
      <vt:lpstr>Betriebsprogramm 2021</vt:lpstr>
      <vt:lpstr>Betriebsprogramm 2021</vt:lpstr>
      <vt:lpstr>Wir schaffen Wissen – heute für morgen</vt:lpstr>
      <vt:lpstr>Neues Tuner Konzept: Test Dummy</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 können Sie den Titel Ihrer  Präsentation einfügen</dc:title>
  <dc:creator>Grillenberger Joachim Kurt</dc:creator>
  <cp:lastModifiedBy>Grillenberger Joachim Kurt</cp:lastModifiedBy>
  <cp:revision>113</cp:revision>
  <cp:lastPrinted>2015-09-30T13:23:15Z</cp:lastPrinted>
  <dcterms:created xsi:type="dcterms:W3CDTF">2020-10-13T14:35:15Z</dcterms:created>
  <dcterms:modified xsi:type="dcterms:W3CDTF">2020-11-26T15:10:02Z</dcterms:modified>
</cp:coreProperties>
</file>