
<file path=[Content_Types].xml><?xml version="1.0" encoding="utf-8"?>
<Types xmlns="http://schemas.openxmlformats.org/package/2006/content-types"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89" r:id="rId2"/>
  </p:sldMasterIdLst>
  <p:notesMasterIdLst>
    <p:notesMasterId r:id="rId14"/>
  </p:notesMasterIdLst>
  <p:handoutMasterIdLst>
    <p:handoutMasterId r:id="rId15"/>
  </p:handoutMasterIdLst>
  <p:sldIdLst>
    <p:sldId id="336" r:id="rId3"/>
    <p:sldId id="338" r:id="rId4"/>
    <p:sldId id="347" r:id="rId5"/>
    <p:sldId id="348" r:id="rId6"/>
    <p:sldId id="342" r:id="rId7"/>
    <p:sldId id="339" r:id="rId8"/>
    <p:sldId id="345" r:id="rId9"/>
    <p:sldId id="346" r:id="rId10"/>
    <p:sldId id="343" r:id="rId11"/>
    <p:sldId id="349" r:id="rId12"/>
    <p:sldId id="309" r:id="rId13"/>
  </p:sldIdLst>
  <p:sldSz cx="9144000" cy="6858000" type="screen4x3"/>
  <p:notesSz cx="6669088" cy="99266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39" userDrawn="1">
          <p15:clr>
            <a:srgbClr val="A4A3A4"/>
          </p15:clr>
        </p15:guide>
        <p15:guide id="12" pos="453">
          <p15:clr>
            <a:srgbClr val="A4A3A4"/>
          </p15:clr>
        </p15:guide>
        <p15:guide id="13" pos="1338" userDrawn="1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ethy Markus" initials="LM" lastIdx="1" clrIdx="0">
    <p:extLst>
      <p:ext uri="{19B8F6BF-5375-455C-9EA6-DF929625EA0E}">
        <p15:presenceInfo xmlns:p15="http://schemas.microsoft.com/office/powerpoint/2012/main" userId="S-1-5-21-329068152-484061587-839522115-67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0000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03" autoAdjust="0"/>
    <p:restoredTop sz="97232" autoAdjust="0"/>
  </p:normalViewPr>
  <p:slideViewPr>
    <p:cSldViewPr snapToObjects="1">
      <p:cViewPr varScale="1">
        <p:scale>
          <a:sx n="58" d="100"/>
          <a:sy n="58" d="100"/>
        </p:scale>
        <p:origin x="510" y="72"/>
      </p:cViewPr>
      <p:guideLst>
        <p:guide orient="horz" pos="935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39"/>
        <p:guide pos="453"/>
        <p:guide pos="1338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2778" y="5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890452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9" tIns="47406" rIns="94809" bIns="47406" numCol="1" anchor="t" anchorCtr="0" compatLnSpc="1">
            <a:prstTxWarp prst="textNoShape">
              <a:avLst/>
            </a:prstTxWarp>
          </a:bodyPr>
          <a:lstStyle>
            <a:lvl1pPr defTabSz="948151">
              <a:spcBef>
                <a:spcPct val="0"/>
              </a:spcBef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638" y="2"/>
            <a:ext cx="2890452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9" tIns="47406" rIns="94809" bIns="47406" numCol="1" anchor="t" anchorCtr="0" compatLnSpc="1">
            <a:prstTxWarp prst="textNoShape">
              <a:avLst/>
            </a:prstTxWarp>
          </a:bodyPr>
          <a:lstStyle>
            <a:lvl1pPr algn="r" defTabSz="948151">
              <a:spcBef>
                <a:spcPct val="0"/>
              </a:spcBef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869"/>
            <a:ext cx="2890452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9" tIns="47406" rIns="94809" bIns="47406" numCol="1" anchor="b" anchorCtr="0" compatLnSpc="1">
            <a:prstTxWarp prst="textNoShape">
              <a:avLst/>
            </a:prstTxWarp>
          </a:bodyPr>
          <a:lstStyle>
            <a:lvl1pPr defTabSz="948151">
              <a:spcBef>
                <a:spcPct val="0"/>
              </a:spcBef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638" y="9429869"/>
            <a:ext cx="2890452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9" tIns="47406" rIns="94809" bIns="47406" numCol="1" anchor="b" anchorCtr="0" compatLnSpc="1">
            <a:prstTxWarp prst="textNoShape">
              <a:avLst/>
            </a:prstTxWarp>
          </a:bodyPr>
          <a:lstStyle>
            <a:lvl1pPr algn="r" defTabSz="948151">
              <a:spcBef>
                <a:spcPct val="0"/>
              </a:spcBef>
              <a:defRPr sz="11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890452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9" tIns="47406" rIns="94809" bIns="47406" numCol="1" anchor="t" anchorCtr="0" compatLnSpc="1">
            <a:prstTxWarp prst="textNoShape">
              <a:avLst/>
            </a:prstTxWarp>
          </a:bodyPr>
          <a:lstStyle>
            <a:lvl1pPr defTabSz="948151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638" y="2"/>
            <a:ext cx="2890452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9" tIns="47406" rIns="94809" bIns="47406" numCol="1" anchor="t" anchorCtr="0" compatLnSpc="1">
            <a:prstTxWarp prst="textNoShape">
              <a:avLst/>
            </a:prstTxWarp>
          </a:bodyPr>
          <a:lstStyle>
            <a:lvl1pPr algn="r" defTabSz="948151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2950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896" y="4715810"/>
            <a:ext cx="4889296" cy="44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869"/>
            <a:ext cx="2890452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9" tIns="47406" rIns="94809" bIns="47406" numCol="1" anchor="b" anchorCtr="0" compatLnSpc="1">
            <a:prstTxWarp prst="textNoShape">
              <a:avLst/>
            </a:prstTxWarp>
          </a:bodyPr>
          <a:lstStyle>
            <a:lvl1pPr defTabSz="948151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638" y="9429869"/>
            <a:ext cx="2890452" cy="496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9" tIns="47406" rIns="94809" bIns="47406" numCol="1" anchor="b" anchorCtr="0" compatLnSpc="1">
            <a:prstTxWarp prst="textNoShape">
              <a:avLst/>
            </a:prstTxWarp>
          </a:bodyPr>
          <a:lstStyle>
            <a:lvl1pPr algn="r" defTabSz="948151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7486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9033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716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889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6916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2501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7652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6641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2951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7992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5609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0255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358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87" name="Textfeld 86"/>
          <p:cNvSpPr txBox="1"/>
          <p:nvPr userDrawn="1"/>
        </p:nvSpPr>
        <p:spPr>
          <a:xfrm>
            <a:off x="107504" y="6679783"/>
            <a:ext cx="8908137" cy="2491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defTabSz="939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Planungsbüro GFA									Markus Lüthy</a:t>
            </a:r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028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107504" y="6679783"/>
            <a:ext cx="8908137" cy="2491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defTabSz="939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Planungsbüro GFA									Markus Lüthy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107504" y="6679783"/>
            <a:ext cx="8908137" cy="2491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defTabSz="939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Planungsbüro GFA									Markus Lüthy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107504" y="6679783"/>
            <a:ext cx="8908137" cy="2491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defTabSz="939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Planungsbüro GFA									Markus Lüthy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Textfeld 4"/>
          <p:cNvSpPr txBox="1"/>
          <p:nvPr userDrawn="1"/>
        </p:nvSpPr>
        <p:spPr>
          <a:xfrm>
            <a:off x="107504" y="6679783"/>
            <a:ext cx="8908137" cy="2491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defTabSz="939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Planungsbüro GFA									Markus Lüthy</a:t>
            </a:r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feld 4"/>
          <p:cNvSpPr txBox="1"/>
          <p:nvPr userDrawn="1"/>
        </p:nvSpPr>
        <p:spPr>
          <a:xfrm>
            <a:off x="107504" y="6679783"/>
            <a:ext cx="8908137" cy="2491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defTabSz="939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Planungsbüro GFA									Markus Lüthy</a:t>
            </a: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" name="Textfeld 9"/>
          <p:cNvSpPr txBox="1"/>
          <p:nvPr userDrawn="1"/>
        </p:nvSpPr>
        <p:spPr>
          <a:xfrm>
            <a:off x="107504" y="6679783"/>
            <a:ext cx="8908137" cy="2491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defTabSz="939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Planungsbüro GFA									Markus Lüthy</a:t>
            </a: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 userDrawn="1"/>
        </p:nvSpPr>
        <p:spPr>
          <a:xfrm>
            <a:off x="107504" y="6679783"/>
            <a:ext cx="8908137" cy="24917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defTabSz="939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" dirty="0" smtClean="0">
                <a:solidFill>
                  <a:srgbClr val="000000"/>
                </a:solidFill>
                <a:latin typeface="Calibri"/>
              </a:rPr>
              <a:t>Planungsbüro GFA									Markus Lüthy</a:t>
            </a:r>
          </a:p>
        </p:txBody>
      </p:sp>
    </p:spTree>
    <p:extLst>
      <p:ext uri="{BB962C8B-B14F-4D97-AF65-F5344CB8AC3E}">
        <p14:creationId xmlns:p14="http://schemas.microsoft.com/office/powerpoint/2010/main" val="211846478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4001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15AC3-2E64-40F3-AF12-59EC4689FB2D}" type="datetimeFigureOut">
              <a:rPr lang="de-CH" smtClean="0"/>
              <a:t>27.11.2020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6381A-F8A4-4D25-B8B2-A4F7444920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19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mp"/><Relationship Id="rId5" Type="http://schemas.openxmlformats.org/officeDocument/2006/relationships/image" Target="../media/image6.tmp"/><Relationship Id="rId4" Type="http://schemas.openxmlformats.org/officeDocument/2006/relationships/image" Target="../media/image5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84" Type="http://schemas.openxmlformats.org/officeDocument/2006/relationships/tags" Target="../tags/tag84.xml"/><Relationship Id="rId89" Type="http://schemas.openxmlformats.org/officeDocument/2006/relationships/slideLayout" Target="../slideLayouts/slideLayout9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13" Type="http://schemas.openxmlformats.org/officeDocument/2006/relationships/tags" Target="../tags/tag101.xml"/><Relationship Id="rId3" Type="http://schemas.openxmlformats.org/officeDocument/2006/relationships/tags" Target="../tags/tag91.xml"/><Relationship Id="rId7" Type="http://schemas.openxmlformats.org/officeDocument/2006/relationships/tags" Target="../tags/tag95.xml"/><Relationship Id="rId12" Type="http://schemas.openxmlformats.org/officeDocument/2006/relationships/tags" Target="../tags/tag100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tags" Target="../tags/tag99.xml"/><Relationship Id="rId5" Type="http://schemas.openxmlformats.org/officeDocument/2006/relationships/tags" Target="../tags/tag93.xml"/><Relationship Id="rId10" Type="http://schemas.openxmlformats.org/officeDocument/2006/relationships/tags" Target="../tags/tag98.xml"/><Relationship Id="rId4" Type="http://schemas.openxmlformats.org/officeDocument/2006/relationships/tags" Target="../tags/tag92.xml"/><Relationship Id="rId9" Type="http://schemas.openxmlformats.org/officeDocument/2006/relationships/tags" Target="../tags/tag97.xml"/><Relationship Id="rId1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Betriebs- und </a:t>
            </a:r>
            <a:r>
              <a:rPr lang="de-CH" b="1" dirty="0" err="1" smtClean="0"/>
              <a:t>Shutdownkoordination</a:t>
            </a:r>
            <a:r>
              <a:rPr lang="de-CH" b="1" dirty="0" smtClean="0"/>
              <a:t> </a:t>
            </a:r>
            <a:r>
              <a:rPr lang="de-CH" b="1" dirty="0"/>
              <a:t>der Beschleunigeranlagen</a:t>
            </a:r>
            <a:endParaRPr lang="de-CH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Markus Lüthy::  GFA  </a:t>
            </a:r>
            <a:r>
              <a:rPr lang="de-CH" dirty="0"/>
              <a:t>::  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124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LAB vom Freitag 27. November 2020</a:t>
            </a:r>
            <a:endParaRPr lang="de-DE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745583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Fragen / Bemerkungen</a:t>
            </a:r>
            <a:endParaRPr lang="de-CH" dirty="0"/>
          </a:p>
        </p:txBody>
      </p:sp>
      <p:pic>
        <p:nvPicPr>
          <p:cNvPr id="7" name="Grafik 6" descr="Question Mark Help - Free image on Pixaba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340768"/>
            <a:ext cx="4752528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5010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907704" y="291600"/>
            <a:ext cx="7201371" cy="508500"/>
          </a:xfrm>
        </p:spPr>
        <p:txBody>
          <a:bodyPr/>
          <a:lstStyle/>
          <a:p>
            <a:r>
              <a:rPr lang="de-CH" sz="2400" dirty="0" smtClean="0"/>
              <a:t>Betriebs- </a:t>
            </a:r>
            <a:r>
              <a:rPr lang="de-CH" sz="2400" dirty="0"/>
              <a:t>und </a:t>
            </a:r>
            <a:r>
              <a:rPr lang="de-CH" sz="2400" dirty="0" err="1" smtClean="0"/>
              <a:t>Shutdownkoordination</a:t>
            </a:r>
            <a:r>
              <a:rPr lang="de-CH" sz="2800" dirty="0"/>
              <a:t/>
            </a:r>
            <a:br>
              <a:rPr lang="de-CH" sz="2800" dirty="0"/>
            </a:b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905689" y="3879662"/>
            <a:ext cx="3854197" cy="290079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Planungsbüro	Markus Lüthy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HIPA		Joachim Grillenberger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SwissFEL	Didier Voulot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SLS		Andreas Luedeke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PROSCAN	Marco Schippers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NUM – Anlagen	Bertrand Blau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NUM – User	Thomas Prokscha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PSD – User	Oliver Bunk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ZPT		Dario Veghini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de-CH" dirty="0" smtClean="0"/>
              <a:t>Infrastruktur	Emanuel Hüsler</a:t>
            </a:r>
            <a:endParaRPr lang="de-CH" dirty="0"/>
          </a:p>
        </p:txBody>
      </p:sp>
      <p:sp>
        <p:nvSpPr>
          <p:cNvPr id="5" name="Inhaltsplatzhalter 3"/>
          <p:cNvSpPr txBox="1">
            <a:spLocks noGrp="1"/>
          </p:cNvSpPr>
          <p:nvPr>
            <p:ph sz="quarter" idx="13"/>
          </p:nvPr>
        </p:nvSpPr>
        <p:spPr>
          <a:xfrm>
            <a:off x="899592" y="908720"/>
            <a:ext cx="8064896" cy="28623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de-CH" b="1" dirty="0" smtClean="0">
                <a:solidFill>
                  <a:schemeClr val="tx1"/>
                </a:solidFill>
              </a:rPr>
              <a:t>Gegenseitige </a:t>
            </a:r>
            <a:r>
              <a:rPr lang="de-CH" b="1" dirty="0">
                <a:solidFill>
                  <a:schemeClr val="tx1"/>
                </a:solidFill>
              </a:rPr>
              <a:t>Abstimmung </a:t>
            </a:r>
            <a:r>
              <a:rPr lang="de-CH" b="1" dirty="0" smtClean="0">
                <a:solidFill>
                  <a:schemeClr val="tx1"/>
                </a:solidFill>
              </a:rPr>
              <a:t>der </a:t>
            </a:r>
            <a:r>
              <a:rPr lang="de-CH" b="1" dirty="0">
                <a:solidFill>
                  <a:schemeClr val="tx1"/>
                </a:solidFill>
              </a:rPr>
              <a:t>Betriebsplanungen aller </a:t>
            </a:r>
            <a:r>
              <a:rPr lang="de-CH" b="1" dirty="0" smtClean="0">
                <a:solidFill>
                  <a:schemeClr val="tx1"/>
                </a:solidFill>
              </a:rPr>
              <a:t>Grossforschungsanlagen: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 smtClean="0">
                <a:solidFill>
                  <a:schemeClr val="tx1"/>
                </a:solidFill>
              </a:rPr>
              <a:t>Verringerung der Überschneidungen bei </a:t>
            </a:r>
            <a:r>
              <a:rPr lang="de-CH" b="1" dirty="0" smtClean="0">
                <a:solidFill>
                  <a:schemeClr val="tx1"/>
                </a:solidFill>
              </a:rPr>
              <a:t>Service- und </a:t>
            </a:r>
            <a:r>
              <a:rPr lang="de-CH" b="1" dirty="0" err="1" smtClean="0">
                <a:solidFill>
                  <a:schemeClr val="tx1"/>
                </a:solidFill>
              </a:rPr>
              <a:t>Shutdown</a:t>
            </a:r>
            <a:r>
              <a:rPr lang="de-CH" dirty="0" err="1" smtClean="0">
                <a:solidFill>
                  <a:schemeClr val="tx1"/>
                </a:solidFill>
              </a:rPr>
              <a:t>arbeiten</a:t>
            </a:r>
            <a:endParaRPr lang="de-CH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 smtClean="0">
                <a:solidFill>
                  <a:schemeClr val="tx1"/>
                </a:solidFill>
              </a:rPr>
              <a:t> Verhinderung </a:t>
            </a:r>
            <a:r>
              <a:rPr lang="de-CH" dirty="0">
                <a:solidFill>
                  <a:schemeClr val="tx1"/>
                </a:solidFill>
              </a:rPr>
              <a:t>von Überschneidungen bei </a:t>
            </a:r>
            <a:r>
              <a:rPr lang="de-CH" b="1" dirty="0">
                <a:solidFill>
                  <a:schemeClr val="tx1"/>
                </a:solidFill>
              </a:rPr>
              <a:t>Setups und Strahlentwicklung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 smtClean="0">
                <a:solidFill>
                  <a:schemeClr val="tx1"/>
                </a:solidFill>
              </a:rPr>
              <a:t> Abgleich </a:t>
            </a:r>
            <a:r>
              <a:rPr lang="de-CH" dirty="0">
                <a:solidFill>
                  <a:schemeClr val="tx1"/>
                </a:solidFill>
              </a:rPr>
              <a:t>zwischen </a:t>
            </a:r>
            <a:r>
              <a:rPr lang="de-CH" b="1" dirty="0">
                <a:solidFill>
                  <a:schemeClr val="tx1"/>
                </a:solidFill>
              </a:rPr>
              <a:t>Betriebs- und Projektaufgaben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 smtClean="0">
                <a:solidFill>
                  <a:schemeClr val="tx1"/>
                </a:solidFill>
              </a:rPr>
              <a:t> Verminderung </a:t>
            </a:r>
            <a:r>
              <a:rPr lang="de-CH" dirty="0">
                <a:solidFill>
                  <a:schemeClr val="tx1"/>
                </a:solidFill>
              </a:rPr>
              <a:t>von </a:t>
            </a:r>
            <a:r>
              <a:rPr lang="de-CH" b="1" dirty="0" smtClean="0">
                <a:solidFill>
                  <a:schemeClr val="tx1"/>
                </a:solidFill>
              </a:rPr>
              <a:t>Ressourcen</a:t>
            </a:r>
            <a:r>
              <a:rPr lang="de-CH" dirty="0" smtClean="0">
                <a:solidFill>
                  <a:schemeClr val="tx1"/>
                </a:solidFill>
              </a:rPr>
              <a:t>engpässen,  Optimierung </a:t>
            </a:r>
            <a:r>
              <a:rPr lang="de-CH" dirty="0">
                <a:solidFill>
                  <a:schemeClr val="tx1"/>
                </a:solidFill>
              </a:rPr>
              <a:t>des </a:t>
            </a:r>
            <a:r>
              <a:rPr lang="de-CH" b="1" dirty="0">
                <a:solidFill>
                  <a:schemeClr val="tx1"/>
                </a:solidFill>
              </a:rPr>
              <a:t>Fremdpersonal</a:t>
            </a:r>
            <a:r>
              <a:rPr lang="de-CH" dirty="0">
                <a:solidFill>
                  <a:schemeClr val="tx1"/>
                </a:solidFill>
              </a:rPr>
              <a:t>bedarfs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 smtClean="0">
                <a:solidFill>
                  <a:schemeClr val="tx1"/>
                </a:solidFill>
              </a:rPr>
              <a:t> Koordination zwischen </a:t>
            </a:r>
            <a:r>
              <a:rPr lang="de-CH" b="1" dirty="0" smtClean="0">
                <a:solidFill>
                  <a:schemeClr val="tx1"/>
                </a:solidFill>
              </a:rPr>
              <a:t>Anlagen </a:t>
            </a:r>
            <a:r>
              <a:rPr lang="de-CH" dirty="0" smtClean="0">
                <a:solidFill>
                  <a:schemeClr val="tx1"/>
                </a:solidFill>
              </a:rPr>
              <a:t>und den beteiligten </a:t>
            </a:r>
            <a:r>
              <a:rPr lang="de-CH" b="1" dirty="0" smtClean="0">
                <a:solidFill>
                  <a:schemeClr val="tx1"/>
                </a:solidFill>
              </a:rPr>
              <a:t>Fachgruppen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dirty="0" smtClean="0">
                <a:solidFill>
                  <a:schemeClr val="tx1"/>
                </a:solidFill>
              </a:rPr>
              <a:t> Festlegung der </a:t>
            </a:r>
            <a:r>
              <a:rPr lang="de-CH" b="1" dirty="0" smtClean="0">
                <a:solidFill>
                  <a:schemeClr val="tx1"/>
                </a:solidFill>
              </a:rPr>
              <a:t>Schaltertest- und der ICT Service Tage</a:t>
            </a:r>
            <a:endParaRPr lang="de-CH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0632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Visualisierung der Betriebsprogramme</a:t>
            </a:r>
            <a:endParaRPr lang="de-CH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45352" y="929830"/>
            <a:ext cx="8954631" cy="3113353"/>
            <a:chOff x="0" y="3384607"/>
            <a:chExt cx="8954631" cy="3113353"/>
          </a:xfrm>
        </p:grpSpPr>
        <p:pic>
          <p:nvPicPr>
            <p:cNvPr id="4" name="Grafik 3" descr="Bildschirmausschnitt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429000"/>
              <a:ext cx="2175422" cy="3068960"/>
            </a:xfrm>
            <a:prstGeom prst="rect">
              <a:avLst/>
            </a:prstGeom>
          </p:spPr>
        </p:pic>
        <p:pic>
          <p:nvPicPr>
            <p:cNvPr id="5" name="Grafik 4" descr="Bildschirmausschnitt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9450" y="3384607"/>
              <a:ext cx="2248533" cy="3113353"/>
            </a:xfrm>
            <a:prstGeom prst="rect">
              <a:avLst/>
            </a:prstGeom>
          </p:spPr>
        </p:pic>
        <p:pic>
          <p:nvPicPr>
            <p:cNvPr id="6" name="Grafik 5" descr="Bildschirmausschnitt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9992" y="3395767"/>
              <a:ext cx="2190599" cy="3102193"/>
            </a:xfrm>
            <a:prstGeom prst="rect">
              <a:avLst/>
            </a:prstGeom>
          </p:spPr>
        </p:pic>
        <p:pic>
          <p:nvPicPr>
            <p:cNvPr id="7" name="Grafik 6" descr="Bildschirmausschnitt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2600" y="3395766"/>
              <a:ext cx="2192031" cy="3102193"/>
            </a:xfrm>
            <a:prstGeom prst="rect">
              <a:avLst/>
            </a:prstGeom>
          </p:spPr>
        </p:pic>
      </p:grpSp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01245"/>
            <a:ext cx="9002381" cy="24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1777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Darstellung der Shutdowns</a:t>
            </a:r>
            <a:endParaRPr lang="de-CH" dirty="0"/>
          </a:p>
        </p:txBody>
      </p:sp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9110718" cy="2438740"/>
          </a:xfrm>
          <a:prstGeom prst="rect">
            <a:avLst/>
          </a:prstGeom>
        </p:spPr>
      </p:pic>
      <p:pic>
        <p:nvPicPr>
          <p:cNvPr id="6" name="Grafik 5" descr="Bildschirmausschnitt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04"/>
          <a:stretch/>
        </p:blipFill>
        <p:spPr>
          <a:xfrm>
            <a:off x="107503" y="3717032"/>
            <a:ext cx="9001001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768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hteck 108"/>
          <p:cNvSpPr/>
          <p:nvPr/>
        </p:nvSpPr>
        <p:spPr bwMode="auto">
          <a:xfrm>
            <a:off x="539552" y="1122065"/>
            <a:ext cx="8389689" cy="3448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" charset="0"/>
              </a:rPr>
              <a:t>HIPA </a:t>
            </a:r>
            <a:r>
              <a:rPr kumimoji="0" lang="de-CH" sz="2000" b="0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" charset="0"/>
              </a:rPr>
              <a:t>Shutdownlängen</a:t>
            </a:r>
            <a:endParaRPr kumimoji="0" lang="de-CH" sz="20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Times" charset="0"/>
            </a:endParaRPr>
          </a:p>
        </p:txBody>
      </p:sp>
      <p:sp>
        <p:nvSpPr>
          <p:cNvPr id="14" name="Titel 2"/>
          <p:cNvSpPr txBox="1">
            <a:spLocks/>
          </p:cNvSpPr>
          <p:nvPr/>
        </p:nvSpPr>
        <p:spPr>
          <a:xfrm>
            <a:off x="2077200" y="291600"/>
            <a:ext cx="6708025" cy="508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CH" dirty="0" smtClean="0"/>
              <a:t>Randbedingungen </a:t>
            </a:r>
            <a:endParaRPr lang="de-CH" dirty="0"/>
          </a:p>
        </p:txBody>
      </p:sp>
      <p:sp>
        <p:nvSpPr>
          <p:cNvPr id="2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84" name="OTLSHAPE_T_b3e54c9135dd442b922233ed75ad7b80_HorizontalConnector1"/>
          <p:cNvCxnSpPr/>
          <p:nvPr>
            <p:custDataLst>
              <p:tags r:id="rId4"/>
            </p:custDataLst>
          </p:nvPr>
        </p:nvCxnSpPr>
        <p:spPr bwMode="auto">
          <a:xfrm>
            <a:off x="1456223" y="1633058"/>
            <a:ext cx="95553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OTLSHAPE_T_2021ab04079a48e1bfbab745e99852bb_HorizontalConnector1"/>
          <p:cNvCxnSpPr/>
          <p:nvPr>
            <p:custDataLst>
              <p:tags r:id="rId5"/>
            </p:custDataLst>
          </p:nvPr>
        </p:nvCxnSpPr>
        <p:spPr bwMode="auto">
          <a:xfrm>
            <a:off x="1456223" y="1913601"/>
            <a:ext cx="95553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OTLSHAPE_T_89217061f8f64465abb44abf8edea13c_HorizontalConnector1"/>
          <p:cNvCxnSpPr/>
          <p:nvPr>
            <p:custDataLst>
              <p:tags r:id="rId6"/>
            </p:custDataLst>
          </p:nvPr>
        </p:nvCxnSpPr>
        <p:spPr bwMode="auto">
          <a:xfrm>
            <a:off x="1456223" y="2194145"/>
            <a:ext cx="95553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OTLSHAPE_T_a02367b51e264375a442329d99b81535_HorizontalConnector1"/>
          <p:cNvCxnSpPr/>
          <p:nvPr>
            <p:custDataLst>
              <p:tags r:id="rId7"/>
            </p:custDataLst>
          </p:nvPr>
        </p:nvCxnSpPr>
        <p:spPr bwMode="auto">
          <a:xfrm>
            <a:off x="1456223" y="2474688"/>
            <a:ext cx="92832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OTLSHAPE_T_bbb883daf66f4553890bedc51142618f_HorizontalConnector1"/>
          <p:cNvCxnSpPr/>
          <p:nvPr>
            <p:custDataLst>
              <p:tags r:id="rId8"/>
            </p:custDataLst>
          </p:nvPr>
        </p:nvCxnSpPr>
        <p:spPr bwMode="auto">
          <a:xfrm>
            <a:off x="1456223" y="2755230"/>
            <a:ext cx="873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OTLSHAPE_T_2d530231f2f5496397014f3f953bb95a_HorizontalConnector1"/>
          <p:cNvCxnSpPr/>
          <p:nvPr>
            <p:custDataLst>
              <p:tags r:id="rId9"/>
            </p:custDataLst>
          </p:nvPr>
        </p:nvCxnSpPr>
        <p:spPr bwMode="auto">
          <a:xfrm>
            <a:off x="1456223" y="3035773"/>
            <a:ext cx="95553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OTLSHAPE_T_2ab63ed3918d4f31bd66b247e923b45b_HorizontalConnector1"/>
          <p:cNvCxnSpPr/>
          <p:nvPr>
            <p:custDataLst>
              <p:tags r:id="rId10"/>
            </p:custDataLst>
          </p:nvPr>
        </p:nvCxnSpPr>
        <p:spPr bwMode="auto">
          <a:xfrm>
            <a:off x="1456223" y="3316316"/>
            <a:ext cx="95553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OTLSHAPE_T_e2c19b6100714fcca55322d1523a96fb_HorizontalConnector1"/>
          <p:cNvCxnSpPr/>
          <p:nvPr>
            <p:custDataLst>
              <p:tags r:id="rId11"/>
            </p:custDataLst>
          </p:nvPr>
        </p:nvCxnSpPr>
        <p:spPr bwMode="auto">
          <a:xfrm>
            <a:off x="1456223" y="3596859"/>
            <a:ext cx="9011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CCC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OTLSHAPE_TB_00000000000000000000000000000000_ScaleContainer"/>
          <p:cNvSpPr/>
          <p:nvPr>
            <p:custDataLst>
              <p:tags r:id="rId12"/>
            </p:custDataLst>
          </p:nvPr>
        </p:nvSpPr>
        <p:spPr bwMode="auto">
          <a:xfrm>
            <a:off x="988481" y="3908581"/>
            <a:ext cx="7467600" cy="254000"/>
          </a:xfrm>
          <a:prstGeom prst="roundRect">
            <a:avLst/>
          </a:prstGeom>
          <a:gradFill flip="none" rotWithShape="1">
            <a:gsLst>
              <a:gs pos="0">
                <a:srgbClr val="44546A"/>
              </a:gs>
              <a:gs pos="100000">
                <a:srgbClr val="52667F"/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OTLSHAPE_TB_00000000000000000000000000000000_ElapsedTime" hidden="1"/>
          <p:cNvSpPr/>
          <p:nvPr>
            <p:custDataLst>
              <p:tags r:id="rId13"/>
            </p:custDataLst>
          </p:nvPr>
        </p:nvSpPr>
        <p:spPr bwMode="auto">
          <a:xfrm>
            <a:off x="844465" y="5346700"/>
            <a:ext cx="990600" cy="50800"/>
          </a:xfrm>
          <a:prstGeom prst="roundRect">
            <a:avLst/>
          </a:prstGeom>
          <a:solidFill>
            <a:srgbClr val="FF0000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2700" h="139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OTLSHAPE_TB_00000000000000000000000000000000_TodayMarkerShape" hidden="1"/>
          <p:cNvSpPr/>
          <p:nvPr>
            <p:custDataLst>
              <p:tags r:id="rId14"/>
            </p:custDataLst>
          </p:nvPr>
        </p:nvSpPr>
        <p:spPr bwMode="auto">
          <a:xfrm>
            <a:off x="1787272" y="5397500"/>
            <a:ext cx="76200" cy="84667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TLSHAPE_TB_00000000000000000000000000000000_TodayMarkerText" hidden="1"/>
          <p:cNvSpPr txBox="1"/>
          <p:nvPr>
            <p:custDataLst>
              <p:tags r:id="rId15"/>
            </p:custDataLst>
          </p:nvPr>
        </p:nvSpPr>
        <p:spPr>
          <a:xfrm>
            <a:off x="1643429" y="5482167"/>
            <a:ext cx="36336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12" smtClean="0">
                <a:solidFill>
                  <a:schemeClr val="dk1"/>
                </a:solidFill>
                <a:latin typeface="Calibri" panose="020F0502020204030204" pitchFamily="34" charset="0"/>
              </a:rPr>
              <a:t>Today</a:t>
            </a:r>
            <a:endParaRPr lang="de-CH" sz="1200" spc="-12" dirty="0" err="1" smtClean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TB_00000000000000000000000000000000_TimescaleInterval1"/>
          <p:cNvSpPr txBox="1"/>
          <p:nvPr>
            <p:custDataLst>
              <p:tags r:id="rId16"/>
            </p:custDataLst>
          </p:nvPr>
        </p:nvSpPr>
        <p:spPr>
          <a:xfrm>
            <a:off x="1051981" y="3946681"/>
            <a:ext cx="236475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22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endParaRPr lang="de-CH" sz="1200" spc="-22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TB_00000000000000000000000000000000_TimescaleInterval2"/>
          <p:cNvSpPr txBox="1"/>
          <p:nvPr>
            <p:custDataLst>
              <p:tags r:id="rId17"/>
            </p:custDataLst>
          </p:nvPr>
        </p:nvSpPr>
        <p:spPr>
          <a:xfrm>
            <a:off x="1895438" y="3946681"/>
            <a:ext cx="20281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Jan</a:t>
            </a:r>
            <a:endParaRPr lang="de-CH" sz="1200" spc="-20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OTLSHAPE_TB_00000000000000000000000000000000_TimescaleInterval3"/>
          <p:cNvSpPr txBox="1"/>
          <p:nvPr>
            <p:custDataLst>
              <p:tags r:id="rId18"/>
            </p:custDataLst>
          </p:nvPr>
        </p:nvSpPr>
        <p:spPr>
          <a:xfrm>
            <a:off x="2738895" y="3946681"/>
            <a:ext cx="224613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  <a:endParaRPr lang="de-CH" sz="1200" spc="-18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TLSHAPE_TB_00000000000000000000000000000000_TimescaleInterval4"/>
          <p:cNvSpPr txBox="1"/>
          <p:nvPr>
            <p:custDataLst>
              <p:tags r:id="rId19"/>
            </p:custDataLst>
          </p:nvPr>
        </p:nvSpPr>
        <p:spPr>
          <a:xfrm>
            <a:off x="3500727" y="3946681"/>
            <a:ext cx="257315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Mar</a:t>
            </a:r>
            <a:endParaRPr lang="de-CH" sz="1200" spc="-18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TB_00000000000000000000000000000000_TimescaleInterval5"/>
          <p:cNvSpPr txBox="1"/>
          <p:nvPr>
            <p:custDataLst>
              <p:tags r:id="rId20"/>
            </p:custDataLst>
          </p:nvPr>
        </p:nvSpPr>
        <p:spPr>
          <a:xfrm>
            <a:off x="4344184" y="3946681"/>
            <a:ext cx="222048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Apr</a:t>
            </a:r>
            <a:endParaRPr lang="de-CH" sz="1200" spc="-18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TLSHAPE_TB_00000000000000000000000000000000_TimescaleInterval6"/>
          <p:cNvSpPr txBox="1"/>
          <p:nvPr>
            <p:custDataLst>
              <p:tags r:id="rId21"/>
            </p:custDataLst>
          </p:nvPr>
        </p:nvSpPr>
        <p:spPr>
          <a:xfrm>
            <a:off x="5160432" y="3946681"/>
            <a:ext cx="270459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May</a:t>
            </a:r>
            <a:endParaRPr lang="de-CH" sz="1200" spc="-18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TLSHAPE_TB_00000000000000000000000000000000_TimescaleInterval7"/>
          <p:cNvSpPr txBox="1"/>
          <p:nvPr>
            <p:custDataLst>
              <p:tags r:id="rId22"/>
            </p:custDataLst>
          </p:nvPr>
        </p:nvSpPr>
        <p:spPr>
          <a:xfrm>
            <a:off x="6003889" y="3946681"/>
            <a:ext cx="20922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Jun</a:t>
            </a:r>
            <a:endParaRPr lang="de-CH" sz="1200" spc="-18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OTLSHAPE_TB_00000000000000000000000000000000_TimescaleInterval8"/>
          <p:cNvSpPr txBox="1"/>
          <p:nvPr>
            <p:custDataLst>
              <p:tags r:id="rId23"/>
            </p:custDataLst>
          </p:nvPr>
        </p:nvSpPr>
        <p:spPr>
          <a:xfrm>
            <a:off x="6820137" y="3946681"/>
            <a:ext cx="157415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  <a:endParaRPr lang="de-CH" sz="1200" spc="-20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OTLSHAPE_TB_00000000000000000000000000000000_TimescaleInterval9"/>
          <p:cNvSpPr txBox="1"/>
          <p:nvPr>
            <p:custDataLst>
              <p:tags r:id="rId24"/>
            </p:custDataLst>
          </p:nvPr>
        </p:nvSpPr>
        <p:spPr>
          <a:xfrm>
            <a:off x="7663594" y="3946681"/>
            <a:ext cx="241285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  <a:endParaRPr lang="de-CH" sz="1200" spc="-20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OTLSHAPE_T_b3e54c9135dd442b922233ed75ad7b80_Shape"/>
          <p:cNvSpPr/>
          <p:nvPr>
            <p:custDataLst>
              <p:tags r:id="rId25"/>
            </p:custDataLst>
          </p:nvPr>
        </p:nvSpPr>
        <p:spPr bwMode="auto">
          <a:xfrm>
            <a:off x="1587064" y="1569558"/>
            <a:ext cx="3022600" cy="12700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OTLSHAPE_T_2021ab04079a48e1bfbab745e99852bb_Shape"/>
          <p:cNvSpPr/>
          <p:nvPr>
            <p:custDataLst>
              <p:tags r:id="rId26"/>
            </p:custDataLst>
          </p:nvPr>
        </p:nvSpPr>
        <p:spPr bwMode="auto">
          <a:xfrm>
            <a:off x="1587064" y="1850101"/>
            <a:ext cx="2946400" cy="12700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OTLSHAPE_T_89217061f8f64465abb44abf8edea13c_Shape"/>
          <p:cNvSpPr/>
          <p:nvPr>
            <p:custDataLst>
              <p:tags r:id="rId27"/>
            </p:custDataLst>
          </p:nvPr>
        </p:nvSpPr>
        <p:spPr bwMode="auto">
          <a:xfrm>
            <a:off x="1587064" y="2130645"/>
            <a:ext cx="4356100" cy="12700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4" name="OTLSHAPE_T_a02367b51e264375a442329d99b81535_Shape"/>
          <p:cNvSpPr/>
          <p:nvPr>
            <p:custDataLst>
              <p:tags r:id="rId28"/>
            </p:custDataLst>
          </p:nvPr>
        </p:nvSpPr>
        <p:spPr bwMode="auto">
          <a:xfrm>
            <a:off x="1559855" y="2411188"/>
            <a:ext cx="2946400" cy="12700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2" name="OTLSHAPE_T_bbb883daf66f4553890bedc51142618f_Shape"/>
          <p:cNvSpPr/>
          <p:nvPr>
            <p:custDataLst>
              <p:tags r:id="rId29"/>
            </p:custDataLst>
          </p:nvPr>
        </p:nvSpPr>
        <p:spPr bwMode="auto">
          <a:xfrm>
            <a:off x="1505439" y="2691730"/>
            <a:ext cx="4470400" cy="12700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0" name="OTLSHAPE_T_2d530231f2f5496397014f3f953bb95a_Shape"/>
          <p:cNvSpPr/>
          <p:nvPr>
            <p:custDataLst>
              <p:tags r:id="rId30"/>
            </p:custDataLst>
          </p:nvPr>
        </p:nvSpPr>
        <p:spPr bwMode="auto">
          <a:xfrm>
            <a:off x="1587064" y="2972273"/>
            <a:ext cx="6045200" cy="12700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8" name="OTLSHAPE_T_2ab63ed3918d4f31bd66b247e923b45b_Shape"/>
          <p:cNvSpPr/>
          <p:nvPr>
            <p:custDataLst>
              <p:tags r:id="rId31"/>
            </p:custDataLst>
          </p:nvPr>
        </p:nvSpPr>
        <p:spPr bwMode="auto">
          <a:xfrm>
            <a:off x="1587064" y="3252816"/>
            <a:ext cx="3022600" cy="12700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6" name="OTLSHAPE_T_e2c19b6100714fcca55322d1523a96fb_Shape"/>
          <p:cNvSpPr/>
          <p:nvPr>
            <p:custDataLst>
              <p:tags r:id="rId32"/>
            </p:custDataLst>
          </p:nvPr>
        </p:nvSpPr>
        <p:spPr bwMode="auto">
          <a:xfrm>
            <a:off x="1532647" y="3533359"/>
            <a:ext cx="3022600" cy="12700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OTLSHAPE_T_b3e54c9135dd442b922233ed75ad7b80_ShapePercentage" hidden="1"/>
          <p:cNvSpPr/>
          <p:nvPr>
            <p:custDataLst>
              <p:tags r:id="rId33"/>
            </p:custDataLst>
          </p:nvPr>
        </p:nvSpPr>
        <p:spPr bwMode="auto">
          <a:xfrm>
            <a:off x="12700" y="12700"/>
            <a:ext cx="0" cy="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OTLSHAPE_T_2021ab04079a48e1bfbab745e99852bb_ShapePercentage" hidden="1"/>
          <p:cNvSpPr/>
          <p:nvPr>
            <p:custDataLst>
              <p:tags r:id="rId34"/>
            </p:custDataLst>
          </p:nvPr>
        </p:nvSpPr>
        <p:spPr bwMode="auto">
          <a:xfrm>
            <a:off x="12700" y="12700"/>
            <a:ext cx="0" cy="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OTLSHAPE_T_89217061f8f64465abb44abf8edea13c_ShapePercentage" hidden="1"/>
          <p:cNvSpPr/>
          <p:nvPr>
            <p:custDataLst>
              <p:tags r:id="rId35"/>
            </p:custDataLst>
          </p:nvPr>
        </p:nvSpPr>
        <p:spPr bwMode="auto">
          <a:xfrm>
            <a:off x="12700" y="12700"/>
            <a:ext cx="0" cy="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5" name="OTLSHAPE_T_a02367b51e264375a442329d99b81535_ShapePercentage" hidden="1"/>
          <p:cNvSpPr/>
          <p:nvPr>
            <p:custDataLst>
              <p:tags r:id="rId36"/>
            </p:custDataLst>
          </p:nvPr>
        </p:nvSpPr>
        <p:spPr bwMode="auto">
          <a:xfrm>
            <a:off x="12700" y="12700"/>
            <a:ext cx="0" cy="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3" name="OTLSHAPE_T_bbb883daf66f4553890bedc51142618f_ShapePercentage" hidden="1"/>
          <p:cNvSpPr/>
          <p:nvPr>
            <p:custDataLst>
              <p:tags r:id="rId37"/>
            </p:custDataLst>
          </p:nvPr>
        </p:nvSpPr>
        <p:spPr bwMode="auto">
          <a:xfrm>
            <a:off x="12700" y="12700"/>
            <a:ext cx="0" cy="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1" name="OTLSHAPE_T_2d530231f2f5496397014f3f953bb95a_ShapePercentage" hidden="1"/>
          <p:cNvSpPr/>
          <p:nvPr>
            <p:custDataLst>
              <p:tags r:id="rId38"/>
            </p:custDataLst>
          </p:nvPr>
        </p:nvSpPr>
        <p:spPr bwMode="auto">
          <a:xfrm>
            <a:off x="12700" y="12700"/>
            <a:ext cx="0" cy="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9" name="OTLSHAPE_T_2ab63ed3918d4f31bd66b247e923b45b_ShapePercentage" hidden="1"/>
          <p:cNvSpPr/>
          <p:nvPr>
            <p:custDataLst>
              <p:tags r:id="rId39"/>
            </p:custDataLst>
          </p:nvPr>
        </p:nvSpPr>
        <p:spPr bwMode="auto">
          <a:xfrm>
            <a:off x="12700" y="12700"/>
            <a:ext cx="0" cy="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7" name="OTLSHAPE_T_e2c19b6100714fcca55322d1523a96fb_ShapePercentage" hidden="1"/>
          <p:cNvSpPr/>
          <p:nvPr>
            <p:custDataLst>
              <p:tags r:id="rId40"/>
            </p:custDataLst>
          </p:nvPr>
        </p:nvSpPr>
        <p:spPr bwMode="auto">
          <a:xfrm>
            <a:off x="12700" y="12700"/>
            <a:ext cx="0" cy="0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OTLSHAPE_T_b3e54c9135dd442b922233ed75ad7b80_Duration" hidden="1"/>
          <p:cNvSpPr txBox="1"/>
          <p:nvPr>
            <p:custDataLst>
              <p:tags r:id="rId41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OTLSHAPE_T_b3e54c9135dd442b922233ed75ad7b80_TextPercentage" hidden="1"/>
          <p:cNvSpPr txBox="1"/>
          <p:nvPr>
            <p:custDataLst>
              <p:tags r:id="rId42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OTLSHAPE_T_b3e54c9135dd442b922233ed75ad7b80_StartDate" hidden="1"/>
          <p:cNvSpPr txBox="1"/>
          <p:nvPr>
            <p:custDataLst>
              <p:tags r:id="rId43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OTLSHAPE_T_b3e54c9135dd442b922233ed75ad7b80_EndDate" hidden="1"/>
          <p:cNvSpPr txBox="1"/>
          <p:nvPr>
            <p:custDataLst>
              <p:tags r:id="rId44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OTLSHAPE_T_b3e54c9135dd442b922233ed75ad7b80_JoinedDate"/>
          <p:cNvSpPr txBox="1"/>
          <p:nvPr>
            <p:custDataLst>
              <p:tags r:id="rId45"/>
            </p:custDataLst>
          </p:nvPr>
        </p:nvSpPr>
        <p:spPr>
          <a:xfrm>
            <a:off x="4657964" y="1514565"/>
            <a:ext cx="1117600" cy="2369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spc="-8" dirty="0" err="1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r>
              <a:rPr lang="de-CH" sz="1400" spc="-8" dirty="0" smtClean="0">
                <a:solidFill>
                  <a:schemeClr val="lt1"/>
                </a:solidFill>
                <a:latin typeface="Calibri" panose="020F0502020204030204" pitchFamily="34" charset="0"/>
              </a:rPr>
              <a:t> - Apr</a:t>
            </a:r>
          </a:p>
        </p:txBody>
      </p:sp>
      <p:sp>
        <p:nvSpPr>
          <p:cNvPr id="30" name="OTLSHAPE_T_2021ab04079a48e1bfbab745e99852bb_Duration" hidden="1"/>
          <p:cNvSpPr txBox="1"/>
          <p:nvPr>
            <p:custDataLst>
              <p:tags r:id="rId46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OTLSHAPE_T_2021ab04079a48e1bfbab745e99852bb_TextPercentage" hidden="1"/>
          <p:cNvSpPr txBox="1"/>
          <p:nvPr>
            <p:custDataLst>
              <p:tags r:id="rId47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OTLSHAPE_T_2021ab04079a48e1bfbab745e99852bb_StartDate" hidden="1"/>
          <p:cNvSpPr txBox="1"/>
          <p:nvPr>
            <p:custDataLst>
              <p:tags r:id="rId48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OTLSHAPE_T_2021ab04079a48e1bfbab745e99852bb_EndDate" hidden="1"/>
          <p:cNvSpPr txBox="1"/>
          <p:nvPr>
            <p:custDataLst>
              <p:tags r:id="rId49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OTLSHAPE_T_2021ab04079a48e1bfbab745e99852bb_JoinedDate"/>
          <p:cNvSpPr txBox="1"/>
          <p:nvPr>
            <p:custDataLst>
              <p:tags r:id="rId50"/>
            </p:custDataLst>
          </p:nvPr>
        </p:nvSpPr>
        <p:spPr>
          <a:xfrm>
            <a:off x="4576339" y="1795108"/>
            <a:ext cx="1028700" cy="2369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spc="-8" dirty="0" err="1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r>
              <a:rPr lang="de-CH" sz="1400" spc="-8" dirty="0" smtClean="0">
                <a:solidFill>
                  <a:schemeClr val="lt1"/>
                </a:solidFill>
                <a:latin typeface="Calibri" panose="020F0502020204030204" pitchFamily="34" charset="0"/>
              </a:rPr>
              <a:t> - Apr</a:t>
            </a:r>
          </a:p>
        </p:txBody>
      </p:sp>
      <p:sp>
        <p:nvSpPr>
          <p:cNvPr id="38" name="OTLSHAPE_T_89217061f8f64465abb44abf8edea13c_Duration" hidden="1"/>
          <p:cNvSpPr txBox="1"/>
          <p:nvPr>
            <p:custDataLst>
              <p:tags r:id="rId51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OTLSHAPE_T_89217061f8f64465abb44abf8edea13c_TextPercentage" hidden="1"/>
          <p:cNvSpPr txBox="1"/>
          <p:nvPr>
            <p:custDataLst>
              <p:tags r:id="rId52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OTLSHAPE_T_89217061f8f64465abb44abf8edea13c_StartDate" hidden="1"/>
          <p:cNvSpPr txBox="1"/>
          <p:nvPr>
            <p:custDataLst>
              <p:tags r:id="rId53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OTLSHAPE_T_89217061f8f64465abb44abf8edea13c_EndDate" hidden="1"/>
          <p:cNvSpPr txBox="1"/>
          <p:nvPr>
            <p:custDataLst>
              <p:tags r:id="rId54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OTLSHAPE_T_89217061f8f64465abb44abf8edea13c_JoinedDate"/>
          <p:cNvSpPr txBox="1"/>
          <p:nvPr>
            <p:custDataLst>
              <p:tags r:id="rId55"/>
            </p:custDataLst>
          </p:nvPr>
        </p:nvSpPr>
        <p:spPr>
          <a:xfrm>
            <a:off x="5991170" y="2075651"/>
            <a:ext cx="1168400" cy="2369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spc="-8" dirty="0" err="1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r>
              <a:rPr lang="de-CH" sz="1400" spc="-8" dirty="0" smtClean="0">
                <a:solidFill>
                  <a:schemeClr val="lt1"/>
                </a:solidFill>
                <a:latin typeface="Calibri" panose="020F0502020204030204" pitchFamily="34" charset="0"/>
              </a:rPr>
              <a:t> - May</a:t>
            </a:r>
          </a:p>
        </p:txBody>
      </p:sp>
      <p:sp>
        <p:nvSpPr>
          <p:cNvPr id="46" name="OTLSHAPE_T_a02367b51e264375a442329d99b81535_Duration" hidden="1"/>
          <p:cNvSpPr txBox="1"/>
          <p:nvPr>
            <p:custDataLst>
              <p:tags r:id="rId56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OTLSHAPE_T_a02367b51e264375a442329d99b81535_TextPercentage" hidden="1"/>
          <p:cNvSpPr txBox="1"/>
          <p:nvPr>
            <p:custDataLst>
              <p:tags r:id="rId57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OTLSHAPE_T_a02367b51e264375a442329d99b81535_StartDate" hidden="1"/>
          <p:cNvSpPr txBox="1"/>
          <p:nvPr>
            <p:custDataLst>
              <p:tags r:id="rId58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OTLSHAPE_T_a02367b51e264375a442329d99b81535_EndDate" hidden="1"/>
          <p:cNvSpPr txBox="1"/>
          <p:nvPr>
            <p:custDataLst>
              <p:tags r:id="rId59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OTLSHAPE_T_a02367b51e264375a442329d99b81535_JoinedDate"/>
          <p:cNvSpPr txBox="1"/>
          <p:nvPr>
            <p:custDataLst>
              <p:tags r:id="rId60"/>
            </p:custDataLst>
          </p:nvPr>
        </p:nvSpPr>
        <p:spPr>
          <a:xfrm>
            <a:off x="4549131" y="2356194"/>
            <a:ext cx="1028700" cy="2369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spc="-8" dirty="0" err="1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r>
              <a:rPr lang="de-CH" sz="1400" spc="-8" dirty="0" smtClean="0">
                <a:solidFill>
                  <a:schemeClr val="lt1"/>
                </a:solidFill>
                <a:latin typeface="Calibri" panose="020F0502020204030204" pitchFamily="34" charset="0"/>
              </a:rPr>
              <a:t> - Apr</a:t>
            </a:r>
          </a:p>
        </p:txBody>
      </p:sp>
      <p:sp>
        <p:nvSpPr>
          <p:cNvPr id="54" name="OTLSHAPE_T_bbb883daf66f4553890bedc51142618f_Duration" hidden="1"/>
          <p:cNvSpPr txBox="1"/>
          <p:nvPr>
            <p:custDataLst>
              <p:tags r:id="rId61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OTLSHAPE_T_bbb883daf66f4553890bedc51142618f_TextPercentage" hidden="1"/>
          <p:cNvSpPr txBox="1"/>
          <p:nvPr>
            <p:custDataLst>
              <p:tags r:id="rId62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OTLSHAPE_T_bbb883daf66f4553890bedc51142618f_StartDate" hidden="1"/>
          <p:cNvSpPr txBox="1"/>
          <p:nvPr>
            <p:custDataLst>
              <p:tags r:id="rId63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OTLSHAPE_T_bbb883daf66f4553890bedc51142618f_EndDate" hidden="1"/>
          <p:cNvSpPr txBox="1"/>
          <p:nvPr>
            <p:custDataLst>
              <p:tags r:id="rId64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OTLSHAPE_T_bbb883daf66f4553890bedc51142618f_JoinedDate"/>
          <p:cNvSpPr txBox="1"/>
          <p:nvPr>
            <p:custDataLst>
              <p:tags r:id="rId65"/>
            </p:custDataLst>
          </p:nvPr>
        </p:nvSpPr>
        <p:spPr>
          <a:xfrm>
            <a:off x="6018378" y="2636737"/>
            <a:ext cx="1003300" cy="2369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spc="-8" dirty="0" err="1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r>
              <a:rPr lang="de-CH" sz="1400" spc="-8" dirty="0" smtClean="0">
                <a:solidFill>
                  <a:schemeClr val="lt1"/>
                </a:solidFill>
                <a:latin typeface="Calibri" panose="020F0502020204030204" pitchFamily="34" charset="0"/>
              </a:rPr>
              <a:t> - Jun</a:t>
            </a:r>
          </a:p>
        </p:txBody>
      </p:sp>
      <p:sp>
        <p:nvSpPr>
          <p:cNvPr id="62" name="OTLSHAPE_T_2d530231f2f5496397014f3f953bb95a_Duration" hidden="1"/>
          <p:cNvSpPr txBox="1"/>
          <p:nvPr>
            <p:custDataLst>
              <p:tags r:id="rId66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OTLSHAPE_T_2d530231f2f5496397014f3f953bb95a_TextPercentage" hidden="1"/>
          <p:cNvSpPr txBox="1"/>
          <p:nvPr>
            <p:custDataLst>
              <p:tags r:id="rId67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OTLSHAPE_T_2d530231f2f5496397014f3f953bb95a_StartDate" hidden="1"/>
          <p:cNvSpPr txBox="1"/>
          <p:nvPr>
            <p:custDataLst>
              <p:tags r:id="rId68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OTLSHAPE_T_2d530231f2f5496397014f3f953bb95a_EndDate" hidden="1"/>
          <p:cNvSpPr txBox="1"/>
          <p:nvPr>
            <p:custDataLst>
              <p:tags r:id="rId69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OTLSHAPE_T_2d530231f2f5496397014f3f953bb95a_JoinedDate"/>
          <p:cNvSpPr txBox="1"/>
          <p:nvPr>
            <p:custDataLst>
              <p:tags r:id="rId70"/>
            </p:custDataLst>
          </p:nvPr>
        </p:nvSpPr>
        <p:spPr>
          <a:xfrm>
            <a:off x="7678083" y="2917280"/>
            <a:ext cx="1041400" cy="2369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spc="-8" dirty="0" err="1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r>
              <a:rPr lang="de-CH" sz="1400" spc="-8" dirty="0" smtClean="0">
                <a:solidFill>
                  <a:schemeClr val="lt1"/>
                </a:solidFill>
                <a:latin typeface="Calibri" panose="020F0502020204030204" pitchFamily="34" charset="0"/>
              </a:rPr>
              <a:t> - Aug</a:t>
            </a:r>
          </a:p>
        </p:txBody>
      </p:sp>
      <p:sp>
        <p:nvSpPr>
          <p:cNvPr id="70" name="OTLSHAPE_T_2ab63ed3918d4f31bd66b247e923b45b_Duration" hidden="1"/>
          <p:cNvSpPr txBox="1"/>
          <p:nvPr>
            <p:custDataLst>
              <p:tags r:id="rId71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OTLSHAPE_T_2ab63ed3918d4f31bd66b247e923b45b_TextPercentage" hidden="1"/>
          <p:cNvSpPr txBox="1"/>
          <p:nvPr>
            <p:custDataLst>
              <p:tags r:id="rId72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OTLSHAPE_T_2ab63ed3918d4f31bd66b247e923b45b_StartDate" hidden="1"/>
          <p:cNvSpPr txBox="1"/>
          <p:nvPr>
            <p:custDataLst>
              <p:tags r:id="rId73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OTLSHAPE_T_2ab63ed3918d4f31bd66b247e923b45b_EndDate" hidden="1"/>
          <p:cNvSpPr txBox="1"/>
          <p:nvPr>
            <p:custDataLst>
              <p:tags r:id="rId74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OTLSHAPE_T_2ab63ed3918d4f31bd66b247e923b45b_JoinedDate"/>
          <p:cNvSpPr txBox="1"/>
          <p:nvPr>
            <p:custDataLst>
              <p:tags r:id="rId75"/>
            </p:custDataLst>
          </p:nvPr>
        </p:nvSpPr>
        <p:spPr>
          <a:xfrm>
            <a:off x="4657964" y="3197823"/>
            <a:ext cx="1117600" cy="2369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spc="-8" dirty="0" err="1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r>
              <a:rPr lang="de-CH" sz="1400" spc="-8" dirty="0" smtClean="0">
                <a:solidFill>
                  <a:schemeClr val="lt1"/>
                </a:solidFill>
                <a:latin typeface="Calibri" panose="020F0502020204030204" pitchFamily="34" charset="0"/>
              </a:rPr>
              <a:t> - Apr</a:t>
            </a:r>
          </a:p>
        </p:txBody>
      </p:sp>
      <p:sp>
        <p:nvSpPr>
          <p:cNvPr id="78" name="OTLSHAPE_T_e2c19b6100714fcca55322d1523a96fb_Duration" hidden="1"/>
          <p:cNvSpPr txBox="1"/>
          <p:nvPr>
            <p:custDataLst>
              <p:tags r:id="rId76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OTLSHAPE_T_e2c19b6100714fcca55322d1523a96fb_TextPercentage" hidden="1"/>
          <p:cNvSpPr txBox="1"/>
          <p:nvPr>
            <p:custDataLst>
              <p:tags r:id="rId77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OTLSHAPE_T_e2c19b6100714fcca55322d1523a96fb_StartDate" hidden="1"/>
          <p:cNvSpPr txBox="1"/>
          <p:nvPr>
            <p:custDataLst>
              <p:tags r:id="rId78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OTLSHAPE_T_e2c19b6100714fcca55322d1523a96fb_EndDate" hidden="1"/>
          <p:cNvSpPr txBox="1"/>
          <p:nvPr>
            <p:custDataLst>
              <p:tags r:id="rId79"/>
            </p:custDataLst>
          </p:nvPr>
        </p:nvSpPr>
        <p:spPr>
          <a:xfrm>
            <a:off x="12700" y="-132019"/>
            <a:ext cx="0" cy="28943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OTLSHAPE_T_e2c19b6100714fcca55322d1523a96fb_JoinedDate"/>
          <p:cNvSpPr txBox="1"/>
          <p:nvPr>
            <p:custDataLst>
              <p:tags r:id="rId80"/>
            </p:custDataLst>
          </p:nvPr>
        </p:nvSpPr>
        <p:spPr>
          <a:xfrm>
            <a:off x="4603548" y="3478366"/>
            <a:ext cx="1117600" cy="2369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spc="-8" dirty="0" err="1" smtClean="0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  <a:r>
              <a:rPr lang="de-CH" sz="1400" spc="-8" dirty="0" smtClean="0">
                <a:solidFill>
                  <a:schemeClr val="lt1"/>
                </a:solidFill>
                <a:latin typeface="Calibri" panose="020F0502020204030204" pitchFamily="34" charset="0"/>
              </a:rPr>
              <a:t> - Apr</a:t>
            </a:r>
          </a:p>
        </p:txBody>
      </p:sp>
      <p:sp>
        <p:nvSpPr>
          <p:cNvPr id="27" name="OTLSHAPE_T_b3e54c9135dd442b922233ed75ad7b80_Title"/>
          <p:cNvSpPr txBox="1"/>
          <p:nvPr>
            <p:custDataLst>
              <p:tags r:id="rId81"/>
            </p:custDataLst>
          </p:nvPr>
        </p:nvSpPr>
        <p:spPr>
          <a:xfrm>
            <a:off x="1095712" y="1524537"/>
            <a:ext cx="3683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spc="-26" dirty="0" smtClean="0">
                <a:solidFill>
                  <a:schemeClr val="lt1"/>
                </a:solidFill>
                <a:latin typeface="Calibri" panose="020F0502020204030204" pitchFamily="34" charset="0"/>
              </a:rPr>
              <a:t>2021</a:t>
            </a:r>
          </a:p>
        </p:txBody>
      </p:sp>
      <p:sp>
        <p:nvSpPr>
          <p:cNvPr id="35" name="OTLSHAPE_T_2021ab04079a48e1bfbab745e99852bb_Title"/>
          <p:cNvSpPr txBox="1"/>
          <p:nvPr>
            <p:custDataLst>
              <p:tags r:id="rId82"/>
            </p:custDataLst>
          </p:nvPr>
        </p:nvSpPr>
        <p:spPr>
          <a:xfrm>
            <a:off x="1095712" y="1805080"/>
            <a:ext cx="3683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spc="-26" smtClean="0">
                <a:solidFill>
                  <a:schemeClr val="lt1"/>
                </a:solidFill>
                <a:latin typeface="Calibri" panose="020F0502020204030204" pitchFamily="34" charset="0"/>
              </a:rPr>
              <a:t>2022</a:t>
            </a:r>
            <a:endParaRPr lang="de-CH" sz="1400" b="1" spc="-26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OTLSHAPE_T_89217061f8f64465abb44abf8edea13c_Title"/>
          <p:cNvSpPr txBox="1"/>
          <p:nvPr>
            <p:custDataLst>
              <p:tags r:id="rId83"/>
            </p:custDataLst>
          </p:nvPr>
        </p:nvSpPr>
        <p:spPr>
          <a:xfrm>
            <a:off x="1095712" y="2085623"/>
            <a:ext cx="3683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spc="-26" smtClean="0">
                <a:solidFill>
                  <a:schemeClr val="lt1"/>
                </a:solidFill>
                <a:latin typeface="Calibri" panose="020F0502020204030204" pitchFamily="34" charset="0"/>
              </a:rPr>
              <a:t>2023</a:t>
            </a:r>
            <a:endParaRPr lang="de-CH" sz="1400" b="1" spc="-26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OTLSHAPE_T_a02367b51e264375a442329d99b81535_Title"/>
          <p:cNvSpPr txBox="1"/>
          <p:nvPr>
            <p:custDataLst>
              <p:tags r:id="rId84"/>
            </p:custDataLst>
          </p:nvPr>
        </p:nvSpPr>
        <p:spPr>
          <a:xfrm>
            <a:off x="1095712" y="2366166"/>
            <a:ext cx="3683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spc="-26" smtClean="0">
                <a:solidFill>
                  <a:schemeClr val="lt1"/>
                </a:solidFill>
                <a:latin typeface="Calibri" panose="020F0502020204030204" pitchFamily="34" charset="0"/>
              </a:rPr>
              <a:t>2024</a:t>
            </a:r>
            <a:endParaRPr lang="de-CH" sz="1400" b="1" spc="-26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9" name="OTLSHAPE_T_bbb883daf66f4553890bedc51142618f_Title"/>
          <p:cNvSpPr txBox="1"/>
          <p:nvPr>
            <p:custDataLst>
              <p:tags r:id="rId85"/>
            </p:custDataLst>
          </p:nvPr>
        </p:nvSpPr>
        <p:spPr>
          <a:xfrm>
            <a:off x="1095712" y="2646709"/>
            <a:ext cx="3683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spc="-26" smtClean="0">
                <a:solidFill>
                  <a:schemeClr val="lt1"/>
                </a:solidFill>
                <a:latin typeface="Calibri" panose="020F0502020204030204" pitchFamily="34" charset="0"/>
              </a:rPr>
              <a:t>2025</a:t>
            </a:r>
            <a:endParaRPr lang="de-CH" sz="1400" b="1" spc="-26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OTLSHAPE_T_2d530231f2f5496397014f3f953bb95a_Title"/>
          <p:cNvSpPr txBox="1"/>
          <p:nvPr>
            <p:custDataLst>
              <p:tags r:id="rId86"/>
            </p:custDataLst>
          </p:nvPr>
        </p:nvSpPr>
        <p:spPr>
          <a:xfrm>
            <a:off x="1095712" y="2927252"/>
            <a:ext cx="3683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spc="-26" smtClean="0">
                <a:solidFill>
                  <a:schemeClr val="lt1"/>
                </a:solidFill>
                <a:latin typeface="Calibri" panose="020F0502020204030204" pitchFamily="34" charset="0"/>
              </a:rPr>
              <a:t>2026</a:t>
            </a:r>
            <a:endParaRPr lang="de-CH" sz="1400" b="1" spc="-26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75" name="OTLSHAPE_T_2ab63ed3918d4f31bd66b247e923b45b_Title"/>
          <p:cNvSpPr txBox="1"/>
          <p:nvPr>
            <p:custDataLst>
              <p:tags r:id="rId87"/>
            </p:custDataLst>
          </p:nvPr>
        </p:nvSpPr>
        <p:spPr>
          <a:xfrm>
            <a:off x="1095712" y="3207795"/>
            <a:ext cx="3683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spc="-26" smtClean="0">
                <a:solidFill>
                  <a:schemeClr val="lt1"/>
                </a:solidFill>
                <a:latin typeface="Calibri" panose="020F0502020204030204" pitchFamily="34" charset="0"/>
              </a:rPr>
              <a:t>2027</a:t>
            </a:r>
            <a:endParaRPr lang="de-CH" sz="1400" b="1" spc="-26" dirty="0" err="1" smtClean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83" name="OTLSHAPE_T_e2c19b6100714fcca55322d1523a96fb_Title"/>
          <p:cNvSpPr txBox="1"/>
          <p:nvPr>
            <p:custDataLst>
              <p:tags r:id="rId88"/>
            </p:custDataLst>
          </p:nvPr>
        </p:nvSpPr>
        <p:spPr>
          <a:xfrm>
            <a:off x="1095712" y="3488338"/>
            <a:ext cx="3683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spc="-26" dirty="0" smtClean="0">
                <a:solidFill>
                  <a:schemeClr val="lt1"/>
                </a:solidFill>
                <a:latin typeface="Calibri" panose="020F0502020204030204" pitchFamily="34" charset="0"/>
              </a:rPr>
              <a:t>2028</a:t>
            </a:r>
          </a:p>
        </p:txBody>
      </p:sp>
      <p:cxnSp>
        <p:nvCxnSpPr>
          <p:cNvPr id="119" name="Gerade Verbindung mit Pfeil 118"/>
          <p:cNvCxnSpPr/>
          <p:nvPr/>
        </p:nvCxnSpPr>
        <p:spPr bwMode="auto">
          <a:xfrm flipH="1">
            <a:off x="5943164" y="897937"/>
            <a:ext cx="717069" cy="118768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1" name="Textfeld 120"/>
          <p:cNvSpPr txBox="1"/>
          <p:nvPr/>
        </p:nvSpPr>
        <p:spPr>
          <a:xfrm>
            <a:off x="6689086" y="700758"/>
            <a:ext cx="2030397" cy="3239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Injektor 2 Modernisierung </a:t>
            </a:r>
          </a:p>
        </p:txBody>
      </p:sp>
      <p:cxnSp>
        <p:nvCxnSpPr>
          <p:cNvPr id="125" name="Gerade Verbindung mit Pfeil 124"/>
          <p:cNvCxnSpPr/>
          <p:nvPr/>
        </p:nvCxnSpPr>
        <p:spPr bwMode="auto">
          <a:xfrm flipH="1">
            <a:off x="6108502" y="1276822"/>
            <a:ext cx="1343818" cy="134119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7" name="Gerade Verbindung mit Pfeil 126"/>
          <p:cNvCxnSpPr/>
          <p:nvPr/>
        </p:nvCxnSpPr>
        <p:spPr bwMode="auto">
          <a:xfrm>
            <a:off x="7452320" y="1276822"/>
            <a:ext cx="101844" cy="164409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8" name="Textfeld 127"/>
          <p:cNvSpPr txBox="1"/>
          <p:nvPr/>
        </p:nvSpPr>
        <p:spPr>
          <a:xfrm>
            <a:off x="7502135" y="1122065"/>
            <a:ext cx="1264806" cy="3239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FFFFFF"/>
                </a:solidFill>
                <a:latin typeface="Calibri"/>
              </a:rPr>
              <a:t>HIMB / TATTOOS *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38784" y="4348806"/>
            <a:ext cx="7632848" cy="4362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chemeClr val="bg1"/>
                </a:solidFill>
                <a:latin typeface="Calibri"/>
              </a:rPr>
              <a:t>* Annahmen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71600" y="4771148"/>
            <a:ext cx="8245673" cy="18804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Schalter- und ICT Testtage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Schulferien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Optimierung Energiebedarf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Verfügbarkeit von Fachleuten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Verträge mit User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Laufende und geplante Projekte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Und noch vieles mehr……………….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43073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800" dirty="0"/>
              <a:t>Projektportfolio</a:t>
            </a:r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6215789" y="818436"/>
            <a:ext cx="480585" cy="53042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hteck 5"/>
          <p:cNvSpPr/>
          <p:nvPr/>
        </p:nvSpPr>
        <p:spPr>
          <a:xfrm>
            <a:off x="5257754" y="818436"/>
            <a:ext cx="480585" cy="53042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/>
          <p:cNvSpPr/>
          <p:nvPr/>
        </p:nvSpPr>
        <p:spPr>
          <a:xfrm>
            <a:off x="4266838" y="818436"/>
            <a:ext cx="480585" cy="53042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/>
          <p:cNvSpPr/>
          <p:nvPr/>
        </p:nvSpPr>
        <p:spPr>
          <a:xfrm>
            <a:off x="3311029" y="825760"/>
            <a:ext cx="480585" cy="53042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2346885" y="800100"/>
            <a:ext cx="480585" cy="53042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/>
          <p:cNvSpPr/>
          <p:nvPr/>
        </p:nvSpPr>
        <p:spPr>
          <a:xfrm>
            <a:off x="1397887" y="818436"/>
            <a:ext cx="480585" cy="53042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ichtungspfeil 10"/>
          <p:cNvSpPr/>
          <p:nvPr/>
        </p:nvSpPr>
        <p:spPr>
          <a:xfrm>
            <a:off x="6690612" y="5932547"/>
            <a:ext cx="547352" cy="100408"/>
          </a:xfrm>
          <a:prstGeom prst="homePlate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Textfeld 11"/>
          <p:cNvSpPr txBox="1"/>
          <p:nvPr/>
        </p:nvSpPr>
        <p:spPr>
          <a:xfrm>
            <a:off x="5300939" y="5832106"/>
            <a:ext cx="1311578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neues Grossprojekt</a:t>
            </a:r>
            <a:endParaRPr lang="de-CH" sz="1100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1408660" y="2276872"/>
            <a:ext cx="2835359" cy="243219"/>
            <a:chOff x="601906" y="5607306"/>
            <a:chExt cx="2835359" cy="261610"/>
          </a:xfrm>
        </p:grpSpPr>
        <p:sp>
          <p:nvSpPr>
            <p:cNvPr id="14" name="Flussdiagramm: Alternativer Prozess 13"/>
            <p:cNvSpPr/>
            <p:nvPr/>
          </p:nvSpPr>
          <p:spPr>
            <a:xfrm>
              <a:off x="601906" y="5683602"/>
              <a:ext cx="1412767" cy="95544"/>
            </a:xfrm>
            <a:prstGeom prst="flowChartAlternateProcess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072789" y="5607306"/>
              <a:ext cx="13644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smtClean="0"/>
                <a:t>SINQ Guide Upgrade</a:t>
              </a:r>
              <a:endParaRPr lang="de-CH" sz="1100" dirty="0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4737671" y="4993092"/>
            <a:ext cx="2635793" cy="261610"/>
            <a:chOff x="3852547" y="5300329"/>
            <a:chExt cx="2635793" cy="281392"/>
          </a:xfrm>
        </p:grpSpPr>
        <p:sp>
          <p:nvSpPr>
            <p:cNvPr id="17" name="Flussdiagramm: Alternativer Prozess 16"/>
            <p:cNvSpPr/>
            <p:nvPr/>
          </p:nvSpPr>
          <p:spPr>
            <a:xfrm>
              <a:off x="3852547" y="5377134"/>
              <a:ext cx="1944688" cy="108000"/>
            </a:xfrm>
            <a:prstGeom prst="flowChartAlternateProcess">
              <a:avLst/>
            </a:prstGeom>
            <a:pattFill prst="dkVert">
              <a:fgClr>
                <a:schemeClr val="accent4"/>
              </a:fgClr>
              <a:bgClr>
                <a:schemeClr val="bg1"/>
              </a:bgClr>
            </a:patt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817964" y="5300329"/>
              <a:ext cx="670376" cy="281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err="1" smtClean="0"/>
                <a:t>Porthos</a:t>
              </a:r>
              <a:endParaRPr lang="de-CH" sz="1100" dirty="0"/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2054439" y="4622670"/>
            <a:ext cx="1260478" cy="243219"/>
            <a:chOff x="1169315" y="4942242"/>
            <a:chExt cx="1260478" cy="261610"/>
          </a:xfrm>
        </p:grpSpPr>
        <p:sp>
          <p:nvSpPr>
            <p:cNvPr id="20" name="Flussdiagramm: Alternativer Prozess 19"/>
            <p:cNvSpPr/>
            <p:nvPr/>
          </p:nvSpPr>
          <p:spPr>
            <a:xfrm>
              <a:off x="1169315" y="5023122"/>
              <a:ext cx="567227" cy="108000"/>
            </a:xfrm>
            <a:prstGeom prst="flowChartAlternateProces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1714533" y="4942242"/>
              <a:ext cx="7152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err="1" smtClean="0"/>
                <a:t>Cristalina</a:t>
              </a:r>
              <a:endParaRPr lang="de-CH" sz="1100" dirty="0"/>
            </a:p>
          </p:txBody>
        </p:sp>
      </p:grpSp>
      <p:sp>
        <p:nvSpPr>
          <p:cNvPr id="22" name="Flussdiagramm: Alternativer Prozess 21"/>
          <p:cNvSpPr/>
          <p:nvPr/>
        </p:nvSpPr>
        <p:spPr>
          <a:xfrm flipV="1">
            <a:off x="1397887" y="4500508"/>
            <a:ext cx="1375496" cy="104298"/>
          </a:xfrm>
          <a:prstGeom prst="flowChartAlternate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Textfeld 22"/>
          <p:cNvSpPr txBox="1"/>
          <p:nvPr/>
        </p:nvSpPr>
        <p:spPr>
          <a:xfrm>
            <a:off x="2840082" y="4430062"/>
            <a:ext cx="511679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HERO</a:t>
            </a:r>
            <a:endParaRPr lang="de-CH" sz="1100" dirty="0"/>
          </a:p>
        </p:txBody>
      </p:sp>
      <p:grpSp>
        <p:nvGrpSpPr>
          <p:cNvPr id="24" name="Gruppieren 23"/>
          <p:cNvGrpSpPr/>
          <p:nvPr/>
        </p:nvGrpSpPr>
        <p:grpSpPr>
          <a:xfrm>
            <a:off x="1409557" y="4056196"/>
            <a:ext cx="1685634" cy="243219"/>
            <a:chOff x="524433" y="6809784"/>
            <a:chExt cx="1685634" cy="261610"/>
          </a:xfrm>
        </p:grpSpPr>
        <p:sp>
          <p:nvSpPr>
            <p:cNvPr id="25" name="Flussdiagramm: Alternativer Prozess 24"/>
            <p:cNvSpPr/>
            <p:nvPr/>
          </p:nvSpPr>
          <p:spPr>
            <a:xfrm flipV="1">
              <a:off x="524433" y="6892003"/>
              <a:ext cx="1190100" cy="108000"/>
            </a:xfrm>
            <a:prstGeom prst="flowChartAlternateProces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1695182" y="680978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smtClean="0"/>
                <a:t>Athos</a:t>
              </a:r>
              <a:endParaRPr lang="de-CH" sz="1100" dirty="0"/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1415995" y="3861048"/>
            <a:ext cx="2966063" cy="243219"/>
            <a:chOff x="530871" y="4210441"/>
            <a:chExt cx="2966063" cy="261610"/>
          </a:xfrm>
        </p:grpSpPr>
        <p:sp>
          <p:nvSpPr>
            <p:cNvPr id="28" name="Flussdiagramm: Alternativer Prozess 27"/>
            <p:cNvSpPr/>
            <p:nvPr/>
          </p:nvSpPr>
          <p:spPr>
            <a:xfrm flipV="1">
              <a:off x="530871" y="4321309"/>
              <a:ext cx="1121181" cy="109864"/>
            </a:xfrm>
            <a:prstGeom prst="flowChartAlternateProcess">
              <a:avLst/>
            </a:prstGeom>
            <a:pattFill prst="wdDnDiag">
              <a:fgClr>
                <a:schemeClr val="accent4"/>
              </a:fgClr>
              <a:bgClr>
                <a:schemeClr val="bg1"/>
              </a:bgClr>
            </a:patt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1752546" y="4210441"/>
              <a:ext cx="174438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smtClean="0"/>
                <a:t>SwissFEL Vervollständigung</a:t>
              </a:r>
              <a:endParaRPr lang="de-CH" sz="1100" dirty="0"/>
            </a:p>
          </p:txBody>
        </p:sp>
      </p:grpSp>
      <p:grpSp>
        <p:nvGrpSpPr>
          <p:cNvPr id="30" name="Gruppieren 29"/>
          <p:cNvGrpSpPr/>
          <p:nvPr/>
        </p:nvGrpSpPr>
        <p:grpSpPr>
          <a:xfrm>
            <a:off x="3536360" y="3068098"/>
            <a:ext cx="2739938" cy="243219"/>
            <a:chOff x="2700247" y="6039370"/>
            <a:chExt cx="1871083" cy="261610"/>
          </a:xfrm>
        </p:grpSpPr>
        <p:sp>
          <p:nvSpPr>
            <p:cNvPr id="31" name="Flussdiagramm: Alternativer Prozess 30"/>
            <p:cNvSpPr/>
            <p:nvPr/>
          </p:nvSpPr>
          <p:spPr>
            <a:xfrm flipV="1">
              <a:off x="2700247" y="6104974"/>
              <a:ext cx="499078" cy="123709"/>
            </a:xfrm>
            <a:prstGeom prst="flowChartAlternateProcess">
              <a:avLst/>
            </a:prstGeom>
            <a:solidFill>
              <a:srgbClr val="00B050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3210782" y="6039370"/>
              <a:ext cx="13605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100" dirty="0" smtClean="0"/>
                <a:t>SLS 2.0 Umbau Maschine</a:t>
              </a:r>
              <a:endParaRPr lang="de-CH" sz="1100" dirty="0"/>
            </a:p>
          </p:txBody>
        </p:sp>
      </p:grpSp>
      <p:sp>
        <p:nvSpPr>
          <p:cNvPr id="35" name="Textfeld 34"/>
          <p:cNvSpPr txBox="1"/>
          <p:nvPr/>
        </p:nvSpPr>
        <p:spPr>
          <a:xfrm>
            <a:off x="4525109" y="3282291"/>
            <a:ext cx="17043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SLS 2.0 Inbetriebnahme</a:t>
            </a:r>
            <a:endParaRPr lang="de-CH" sz="1100" dirty="0"/>
          </a:p>
        </p:txBody>
      </p:sp>
      <p:grpSp>
        <p:nvGrpSpPr>
          <p:cNvPr id="36" name="Gruppieren 35"/>
          <p:cNvGrpSpPr/>
          <p:nvPr/>
        </p:nvGrpSpPr>
        <p:grpSpPr>
          <a:xfrm>
            <a:off x="1415996" y="2840274"/>
            <a:ext cx="4830367" cy="261610"/>
            <a:chOff x="2205136" y="6038384"/>
            <a:chExt cx="4202517" cy="281392"/>
          </a:xfrm>
        </p:grpSpPr>
        <p:sp>
          <p:nvSpPr>
            <p:cNvPr id="37" name="Flussdiagramm: Alternativer Prozess 36"/>
            <p:cNvSpPr/>
            <p:nvPr/>
          </p:nvSpPr>
          <p:spPr>
            <a:xfrm flipV="1">
              <a:off x="2205136" y="6113157"/>
              <a:ext cx="1223429" cy="115210"/>
            </a:xfrm>
            <a:prstGeom prst="flowChartAlternateProcess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700329" y="6038384"/>
              <a:ext cx="1707324" cy="281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smtClean="0"/>
                <a:t>SLS 2.0 Vor- &amp; Hauptprojekt</a:t>
              </a:r>
              <a:endParaRPr lang="de-CH" sz="1100" dirty="0"/>
            </a:p>
          </p:txBody>
        </p:sp>
        <p:sp>
          <p:nvSpPr>
            <p:cNvPr id="85" name="Flussdiagramm: Alternativer Prozess 84"/>
            <p:cNvSpPr/>
            <p:nvPr/>
          </p:nvSpPr>
          <p:spPr>
            <a:xfrm flipV="1">
              <a:off x="3442144" y="6113155"/>
              <a:ext cx="1237441" cy="115211"/>
            </a:xfrm>
            <a:prstGeom prst="flowChartAlternateProcess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39" name="Flussdiagramm: Alternativer Prozess 38"/>
          <p:cNvSpPr/>
          <p:nvPr/>
        </p:nvSpPr>
        <p:spPr>
          <a:xfrm flipV="1">
            <a:off x="1415996" y="2739444"/>
            <a:ext cx="3834753" cy="100408"/>
          </a:xfrm>
          <a:prstGeom prst="flowChartAlternateProcess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0" name="Textfeld 39"/>
          <p:cNvSpPr txBox="1"/>
          <p:nvPr/>
        </p:nvSpPr>
        <p:spPr>
          <a:xfrm>
            <a:off x="5237025" y="2668038"/>
            <a:ext cx="1601721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SLS Gebäude - Sanierung</a:t>
            </a:r>
            <a:endParaRPr lang="de-CH" sz="1100" dirty="0"/>
          </a:p>
        </p:txBody>
      </p:sp>
      <p:sp>
        <p:nvSpPr>
          <p:cNvPr id="41" name="Flussdiagramm: Alternativer Prozess 40"/>
          <p:cNvSpPr/>
          <p:nvPr/>
        </p:nvSpPr>
        <p:spPr>
          <a:xfrm flipV="1">
            <a:off x="1415996" y="3533115"/>
            <a:ext cx="5274616" cy="94478"/>
          </a:xfrm>
          <a:prstGeom prst="flowChartAlternateProcess">
            <a:avLst/>
          </a:prstGeom>
          <a:pattFill prst="wdDnDiag">
            <a:fgClr>
              <a:schemeClr val="accent6"/>
            </a:fgClr>
            <a:bgClr>
              <a:schemeClr val="bg1"/>
            </a:bgClr>
          </a:patt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2" name="Textfeld 41"/>
          <p:cNvSpPr txBox="1"/>
          <p:nvPr/>
        </p:nvSpPr>
        <p:spPr>
          <a:xfrm>
            <a:off x="6668791" y="3460126"/>
            <a:ext cx="1074333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SLS Erneuerung</a:t>
            </a:r>
            <a:endParaRPr lang="de-CH" sz="1100" dirty="0"/>
          </a:p>
        </p:txBody>
      </p:sp>
      <p:grpSp>
        <p:nvGrpSpPr>
          <p:cNvPr id="43" name="Gruppieren 42"/>
          <p:cNvGrpSpPr/>
          <p:nvPr/>
        </p:nvGrpSpPr>
        <p:grpSpPr>
          <a:xfrm>
            <a:off x="1416833" y="2022482"/>
            <a:ext cx="6416059" cy="243219"/>
            <a:chOff x="522765" y="4627901"/>
            <a:chExt cx="6416059" cy="261610"/>
          </a:xfrm>
        </p:grpSpPr>
        <p:sp>
          <p:nvSpPr>
            <p:cNvPr id="44" name="Flussdiagramm: Alternativer Prozess 43"/>
            <p:cNvSpPr/>
            <p:nvPr/>
          </p:nvSpPr>
          <p:spPr>
            <a:xfrm flipV="1">
              <a:off x="522765" y="4698897"/>
              <a:ext cx="5251958" cy="109796"/>
            </a:xfrm>
            <a:prstGeom prst="flowChartAlternateProcess">
              <a:avLst/>
            </a:prstGeom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5774723" y="4627901"/>
              <a:ext cx="1164101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CH" sz="1100" dirty="0" smtClean="0"/>
                <a:t>HIPA Erneuerung</a:t>
              </a:r>
              <a:endParaRPr lang="de-CH" sz="1100" dirty="0"/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1407046" y="1052736"/>
            <a:ext cx="4173066" cy="243219"/>
            <a:chOff x="521922" y="4506286"/>
            <a:chExt cx="3556453" cy="261610"/>
          </a:xfrm>
        </p:grpSpPr>
        <p:sp>
          <p:nvSpPr>
            <p:cNvPr id="47" name="Flussdiagramm: Alternativer Prozess 46"/>
            <p:cNvSpPr/>
            <p:nvPr/>
          </p:nvSpPr>
          <p:spPr>
            <a:xfrm flipV="1">
              <a:off x="521922" y="4594051"/>
              <a:ext cx="1907869" cy="109604"/>
            </a:xfrm>
            <a:prstGeom prst="flowChartAlternateProcess">
              <a:avLst/>
            </a:prstGeom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2396504" y="4506286"/>
              <a:ext cx="1681871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CH" sz="1100" dirty="0" smtClean="0"/>
                <a:t>Injektor 2 Modernisierung</a:t>
              </a:r>
              <a:endParaRPr lang="de-CH" sz="1100" dirty="0"/>
            </a:p>
          </p:txBody>
        </p:sp>
      </p:grpSp>
      <p:sp>
        <p:nvSpPr>
          <p:cNvPr id="49" name="Flussdiagramm: Alternativer Prozess 48"/>
          <p:cNvSpPr/>
          <p:nvPr/>
        </p:nvSpPr>
        <p:spPr>
          <a:xfrm flipV="1">
            <a:off x="4734665" y="1701269"/>
            <a:ext cx="962697" cy="100408"/>
          </a:xfrm>
          <a:prstGeom prst="flowChartAlternateProcess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Textfeld 49"/>
          <p:cNvSpPr txBox="1"/>
          <p:nvPr/>
        </p:nvSpPr>
        <p:spPr>
          <a:xfrm>
            <a:off x="5732035" y="1628556"/>
            <a:ext cx="505267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HIMB</a:t>
            </a:r>
            <a:endParaRPr lang="de-CH" sz="1100" dirty="0"/>
          </a:p>
        </p:txBody>
      </p:sp>
      <p:sp>
        <p:nvSpPr>
          <p:cNvPr id="51" name="Flussdiagramm: Alternativer Prozess 50"/>
          <p:cNvSpPr/>
          <p:nvPr/>
        </p:nvSpPr>
        <p:spPr>
          <a:xfrm flipV="1">
            <a:off x="3322059" y="1911477"/>
            <a:ext cx="962697" cy="100408"/>
          </a:xfrm>
          <a:prstGeom prst="flowChartAlternateProcess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" name="Textfeld 51"/>
          <p:cNvSpPr txBox="1"/>
          <p:nvPr/>
        </p:nvSpPr>
        <p:spPr>
          <a:xfrm>
            <a:off x="4246122" y="1837098"/>
            <a:ext cx="1237839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IP Modernisierung</a:t>
            </a:r>
            <a:endParaRPr lang="de-CH" sz="1100" dirty="0"/>
          </a:p>
        </p:txBody>
      </p:sp>
      <p:sp>
        <p:nvSpPr>
          <p:cNvPr id="53" name="Flussdiagramm: Alternativer Prozess 52"/>
          <p:cNvSpPr/>
          <p:nvPr/>
        </p:nvSpPr>
        <p:spPr>
          <a:xfrm flipV="1">
            <a:off x="1407046" y="5511691"/>
            <a:ext cx="307287" cy="100408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4" name="Textfeld 53"/>
          <p:cNvSpPr txBox="1"/>
          <p:nvPr/>
        </p:nvSpPr>
        <p:spPr>
          <a:xfrm>
            <a:off x="1657186" y="5430435"/>
            <a:ext cx="601447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Chart 1</a:t>
            </a:r>
            <a:endParaRPr lang="de-CH" sz="1100" dirty="0"/>
          </a:p>
        </p:txBody>
      </p:sp>
      <p:sp>
        <p:nvSpPr>
          <p:cNvPr id="55" name="Flussdiagramm: Alternativer Prozess 54"/>
          <p:cNvSpPr/>
          <p:nvPr/>
        </p:nvSpPr>
        <p:spPr>
          <a:xfrm flipV="1">
            <a:off x="1409387" y="5690121"/>
            <a:ext cx="2875369" cy="100408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" name="Textfeld 55"/>
          <p:cNvSpPr txBox="1"/>
          <p:nvPr/>
        </p:nvSpPr>
        <p:spPr>
          <a:xfrm>
            <a:off x="4233100" y="5618715"/>
            <a:ext cx="601447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Chart 2</a:t>
            </a:r>
            <a:endParaRPr lang="de-CH" sz="1100" dirty="0"/>
          </a:p>
        </p:txBody>
      </p:sp>
      <p:grpSp>
        <p:nvGrpSpPr>
          <p:cNvPr id="57" name="Gruppieren 56"/>
          <p:cNvGrpSpPr/>
          <p:nvPr/>
        </p:nvGrpSpPr>
        <p:grpSpPr>
          <a:xfrm>
            <a:off x="4280025" y="1237060"/>
            <a:ext cx="2357631" cy="243219"/>
            <a:chOff x="521922" y="4514052"/>
            <a:chExt cx="2357631" cy="261610"/>
          </a:xfrm>
        </p:grpSpPr>
        <p:sp>
          <p:nvSpPr>
            <p:cNvPr id="58" name="Flussdiagramm: Alternativer Prozess 57"/>
            <p:cNvSpPr/>
            <p:nvPr/>
          </p:nvSpPr>
          <p:spPr>
            <a:xfrm flipV="1">
              <a:off x="521922" y="4594051"/>
              <a:ext cx="962697" cy="108000"/>
            </a:xfrm>
            <a:prstGeom prst="flowChartAlternateProcess">
              <a:avLst/>
            </a:prstGeom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1484619" y="4514052"/>
              <a:ext cx="139493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CH" sz="1100" dirty="0" smtClean="0"/>
                <a:t>neue Flat </a:t>
              </a:r>
              <a:r>
                <a:rPr lang="de-CH" sz="1100" dirty="0"/>
                <a:t>Top </a:t>
              </a:r>
              <a:r>
                <a:rPr lang="de-CH" sz="1100" dirty="0" err="1"/>
                <a:t>Cavity</a:t>
              </a:r>
              <a:r>
                <a:rPr lang="de-CH" sz="1100" dirty="0"/>
                <a:t> </a:t>
              </a:r>
            </a:p>
          </p:txBody>
        </p:sp>
      </p:grpSp>
      <p:grpSp>
        <p:nvGrpSpPr>
          <p:cNvPr id="62" name="Gruppieren 61"/>
          <p:cNvGrpSpPr/>
          <p:nvPr/>
        </p:nvGrpSpPr>
        <p:grpSpPr>
          <a:xfrm>
            <a:off x="2591977" y="4247439"/>
            <a:ext cx="3759883" cy="243219"/>
            <a:chOff x="524432" y="6815198"/>
            <a:chExt cx="3759883" cy="261610"/>
          </a:xfrm>
        </p:grpSpPr>
        <p:sp>
          <p:nvSpPr>
            <p:cNvPr id="63" name="Flussdiagramm: Alternativer Prozess 62"/>
            <p:cNvSpPr/>
            <p:nvPr/>
          </p:nvSpPr>
          <p:spPr>
            <a:xfrm flipV="1">
              <a:off x="524432" y="6892003"/>
              <a:ext cx="2645047" cy="108000"/>
            </a:xfrm>
            <a:prstGeom prst="flowChartAlternateProcess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3147465" y="6815198"/>
              <a:ext cx="11368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smtClean="0"/>
                <a:t>Athos </a:t>
              </a:r>
              <a:r>
                <a:rPr lang="de-CH" sz="1100" dirty="0" err="1" smtClean="0"/>
                <a:t>Beamlines</a:t>
              </a:r>
              <a:endParaRPr lang="de-CH" sz="1100" dirty="0"/>
            </a:p>
          </p:txBody>
        </p:sp>
      </p:grpSp>
      <p:sp>
        <p:nvSpPr>
          <p:cNvPr id="65" name="Flussdiagramm: Alternativer Prozess 64"/>
          <p:cNvSpPr/>
          <p:nvPr/>
        </p:nvSpPr>
        <p:spPr>
          <a:xfrm>
            <a:off x="2623365" y="4896632"/>
            <a:ext cx="682697" cy="102307"/>
          </a:xfrm>
          <a:prstGeom prst="flowChartAlternateProcess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" name="Textfeld 65"/>
          <p:cNvSpPr txBox="1"/>
          <p:nvPr/>
        </p:nvSpPr>
        <p:spPr>
          <a:xfrm>
            <a:off x="3263466" y="4809031"/>
            <a:ext cx="1776448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err="1" smtClean="0"/>
              <a:t>Cristalina</a:t>
            </a:r>
            <a:r>
              <a:rPr lang="de-CH" sz="1100" dirty="0" smtClean="0"/>
              <a:t> Vervollständigung</a:t>
            </a:r>
            <a:endParaRPr lang="de-CH" sz="1100" dirty="0"/>
          </a:p>
        </p:txBody>
      </p:sp>
      <p:grpSp>
        <p:nvGrpSpPr>
          <p:cNvPr id="67" name="Gruppieren 66"/>
          <p:cNvGrpSpPr/>
          <p:nvPr/>
        </p:nvGrpSpPr>
        <p:grpSpPr>
          <a:xfrm>
            <a:off x="1376040" y="6084493"/>
            <a:ext cx="5840077" cy="236144"/>
            <a:chOff x="844465" y="7429500"/>
            <a:chExt cx="5181600" cy="254000"/>
          </a:xfrm>
        </p:grpSpPr>
        <p:sp>
          <p:nvSpPr>
            <p:cNvPr id="68" name="OTLSHAPE_TB_00000000000000000000000000000000_ScaleContainer"/>
            <p:cNvSpPr/>
            <p:nvPr>
              <p:custDataLst>
                <p:tags r:id="rId1"/>
              </p:custDataLst>
            </p:nvPr>
          </p:nvSpPr>
          <p:spPr>
            <a:xfrm>
              <a:off x="844465" y="7429500"/>
              <a:ext cx="5181600" cy="254000"/>
            </a:xfrm>
            <a:prstGeom prst="roundRect">
              <a:avLst/>
            </a:prstGeom>
            <a:gradFill flip="none" rotWithShape="1">
              <a:gsLst>
                <a:gs pos="0">
                  <a:srgbClr val="44546A"/>
                </a:gs>
                <a:gs pos="100000">
                  <a:srgbClr val="52667F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reflection blurRad="6350" stA="50000" endA="300" endPos="55500" dist="50800" dir="5400000" sy="-100000" algn="bl" rotWithShape="0"/>
            </a:effectLst>
            <a:scene3d>
              <a:camera prst="orthographicFront"/>
              <a:lightRig rig="threePt" dir="t">
                <a:rot lat="0" lon="0" rev="8700000"/>
              </a:lightRig>
            </a:scene3d>
            <a:sp3d>
              <a:bevelT w="165100" h="19050"/>
            </a:sp3d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9" name="OTLSHAPE_TB_00000000000000000000000000000000_TimescaleInterval1"/>
            <p:cNvSpPr txBox="1"/>
            <p:nvPr>
              <p:custDataLst>
                <p:tags r:id="rId2"/>
              </p:custDataLst>
            </p:nvPr>
          </p:nvSpPr>
          <p:spPr>
            <a:xfrm>
              <a:off x="907965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dirty="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2019</a:t>
              </a:r>
              <a:endParaRPr lang="de-CH" sz="1200" spc="-20" dirty="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0" name="OTLSHAPE_TB_00000000000000000000000000000000_TimescaleInterval2"/>
            <p:cNvSpPr txBox="1"/>
            <p:nvPr>
              <p:custDataLst>
                <p:tags r:id="rId3"/>
              </p:custDataLst>
            </p:nvPr>
          </p:nvSpPr>
          <p:spPr>
            <a:xfrm>
              <a:off x="1338426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dirty="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2020</a:t>
              </a:r>
              <a:endParaRPr lang="de-CH" sz="1200" spc="-20" dirty="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1" name="OTLSHAPE_TB_00000000000000000000000000000000_TimescaleInterval3"/>
            <p:cNvSpPr txBox="1"/>
            <p:nvPr>
              <p:custDataLst>
                <p:tags r:id="rId4"/>
              </p:custDataLst>
            </p:nvPr>
          </p:nvSpPr>
          <p:spPr>
            <a:xfrm>
              <a:off x="1770067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2021</a:t>
              </a:r>
              <a:endParaRPr lang="de-CH" sz="1200" spc="-2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2" name="OTLSHAPE_TB_00000000000000000000000000000000_TimescaleInterval4"/>
            <p:cNvSpPr txBox="1"/>
            <p:nvPr>
              <p:custDataLst>
                <p:tags r:id="rId5"/>
              </p:custDataLst>
            </p:nvPr>
          </p:nvSpPr>
          <p:spPr>
            <a:xfrm>
              <a:off x="2200528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2022</a:t>
              </a:r>
              <a:endParaRPr lang="de-CH" sz="1200" spc="-2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3" name="OTLSHAPE_TB_00000000000000000000000000000000_TimescaleInterval5"/>
            <p:cNvSpPr txBox="1"/>
            <p:nvPr>
              <p:custDataLst>
                <p:tags r:id="rId6"/>
              </p:custDataLst>
            </p:nvPr>
          </p:nvSpPr>
          <p:spPr>
            <a:xfrm>
              <a:off x="2630988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2023</a:t>
              </a:r>
              <a:endParaRPr lang="de-CH" sz="1200" spc="-2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4" name="OTLSHAPE_TB_00000000000000000000000000000000_TimescaleInterval6"/>
            <p:cNvSpPr txBox="1"/>
            <p:nvPr>
              <p:custDataLst>
                <p:tags r:id="rId7"/>
              </p:custDataLst>
            </p:nvPr>
          </p:nvSpPr>
          <p:spPr>
            <a:xfrm>
              <a:off x="3061449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2024</a:t>
              </a:r>
              <a:endParaRPr lang="de-CH" sz="1200" spc="-2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5" name="OTLSHAPE_TB_00000000000000000000000000000000_TimescaleInterval7"/>
            <p:cNvSpPr txBox="1"/>
            <p:nvPr>
              <p:custDataLst>
                <p:tags r:id="rId8"/>
              </p:custDataLst>
            </p:nvPr>
          </p:nvSpPr>
          <p:spPr>
            <a:xfrm>
              <a:off x="3493089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2025</a:t>
              </a:r>
              <a:endParaRPr lang="de-CH" sz="1200" spc="-2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6" name="OTLSHAPE_TB_00000000000000000000000000000000_TimescaleInterval8"/>
            <p:cNvSpPr txBox="1"/>
            <p:nvPr>
              <p:custDataLst>
                <p:tags r:id="rId9"/>
              </p:custDataLst>
            </p:nvPr>
          </p:nvSpPr>
          <p:spPr>
            <a:xfrm>
              <a:off x="3923550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2026</a:t>
              </a:r>
              <a:endParaRPr lang="de-CH" sz="1200" spc="-2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7" name="OTLSHAPE_TB_00000000000000000000000000000000_TimescaleInterval9"/>
            <p:cNvSpPr txBox="1"/>
            <p:nvPr>
              <p:custDataLst>
                <p:tags r:id="rId10"/>
              </p:custDataLst>
            </p:nvPr>
          </p:nvSpPr>
          <p:spPr>
            <a:xfrm>
              <a:off x="4354012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2027</a:t>
              </a:r>
              <a:endParaRPr lang="de-CH" sz="1200" spc="-2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8" name="OTLSHAPE_TB_00000000000000000000000000000000_TimescaleInterval10"/>
            <p:cNvSpPr txBox="1"/>
            <p:nvPr>
              <p:custDataLst>
                <p:tags r:id="rId11"/>
              </p:custDataLst>
            </p:nvPr>
          </p:nvSpPr>
          <p:spPr>
            <a:xfrm>
              <a:off x="4784473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dirty="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2028</a:t>
              </a:r>
              <a:endParaRPr lang="de-CH" sz="1200" spc="-20" dirty="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9" name="OTLSHAPE_TB_00000000000000000000000000000000_TimescaleInterval11"/>
            <p:cNvSpPr txBox="1"/>
            <p:nvPr>
              <p:custDataLst>
                <p:tags r:id="rId12"/>
              </p:custDataLst>
            </p:nvPr>
          </p:nvSpPr>
          <p:spPr>
            <a:xfrm>
              <a:off x="5216113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dirty="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2029</a:t>
              </a:r>
              <a:endParaRPr lang="de-CH" sz="1200" spc="-20" dirty="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0" name="OTLSHAPE_TB_00000000000000000000000000000000_TimescaleInterval12"/>
            <p:cNvSpPr txBox="1"/>
            <p:nvPr>
              <p:custDataLst>
                <p:tags r:id="rId13"/>
              </p:custDataLst>
            </p:nvPr>
          </p:nvSpPr>
          <p:spPr>
            <a:xfrm>
              <a:off x="5646574" y="7467600"/>
              <a:ext cx="314189" cy="177800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r>
                <a:rPr lang="de-CH" sz="1200" spc="-20" smtClean="0">
                  <a:solidFill>
                    <a:schemeClr val="lt1"/>
                  </a:solidFill>
                  <a:latin typeface="Calibri" panose="020F0502020204030204" pitchFamily="34" charset="0"/>
                </a:rPr>
                <a:t>2030</a:t>
              </a:r>
              <a:endParaRPr lang="de-CH" sz="1200" spc="-20">
                <a:solidFill>
                  <a:schemeClr val="lt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81" name="Flussdiagramm: Alternativer Prozess 80"/>
          <p:cNvSpPr/>
          <p:nvPr/>
        </p:nvSpPr>
        <p:spPr>
          <a:xfrm flipV="1">
            <a:off x="4285507" y="3351872"/>
            <a:ext cx="207490" cy="109180"/>
          </a:xfrm>
          <a:prstGeom prst="flowChartAlternateProces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2" name="Flussdiagramm: Alternativer Prozess 81"/>
          <p:cNvSpPr/>
          <p:nvPr/>
        </p:nvSpPr>
        <p:spPr>
          <a:xfrm flipV="1">
            <a:off x="4734665" y="1532320"/>
            <a:ext cx="962697" cy="100408"/>
          </a:xfrm>
          <a:prstGeom prst="flowChartAlternateProcess">
            <a:avLst/>
          </a:prstGeom>
          <a:pattFill prst="dkVert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3" name="Textfeld 82"/>
          <p:cNvSpPr txBox="1"/>
          <p:nvPr/>
        </p:nvSpPr>
        <p:spPr>
          <a:xfrm>
            <a:off x="5732035" y="1478460"/>
            <a:ext cx="723275" cy="243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100" dirty="0" smtClean="0"/>
              <a:t>TATTOOS</a:t>
            </a:r>
            <a:endParaRPr lang="de-CH" sz="1100" dirty="0"/>
          </a:p>
        </p:txBody>
      </p:sp>
    </p:spTree>
    <p:extLst>
      <p:ext uri="{BB962C8B-B14F-4D97-AF65-F5344CB8AC3E}">
        <p14:creationId xmlns:p14="http://schemas.microsoft.com/office/powerpoint/2010/main" val="22769585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feil nach links und rechts 33"/>
          <p:cNvSpPr/>
          <p:nvPr/>
        </p:nvSpPr>
        <p:spPr bwMode="auto">
          <a:xfrm>
            <a:off x="2123728" y="4797152"/>
            <a:ext cx="5328592" cy="720080"/>
          </a:xfrm>
          <a:prstGeom prst="leftRightArrow">
            <a:avLst/>
          </a:prstGeom>
          <a:solidFill>
            <a:srgbClr val="7DA56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50" b="1" dirty="0" smtClean="0">
                <a:solidFill>
                  <a:schemeClr val="bg1"/>
                </a:solidFill>
                <a:latin typeface="Times" charset="0"/>
              </a:rPr>
              <a:t>Wartungsarbeiten an den ICT-Systemen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05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Software / Hardware</a:t>
            </a:r>
            <a:endParaRPr kumimoji="0" lang="de-CH" sz="105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Ablauf  Fr. 08. - So. 10. Januar 2021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endParaRPr lang="de-DE" dirty="0"/>
          </a:p>
        </p:txBody>
      </p:sp>
      <p:sp>
        <p:nvSpPr>
          <p:cNvPr id="4" name="Rechteck 3"/>
          <p:cNvSpPr/>
          <p:nvPr/>
        </p:nvSpPr>
        <p:spPr bwMode="auto">
          <a:xfrm>
            <a:off x="971600" y="3284984"/>
            <a:ext cx="7632848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55576" y="1340768"/>
            <a:ext cx="108012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Freitag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08.01.2021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20:00 Uhr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884368" y="1340768"/>
            <a:ext cx="108012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Sonntag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10.01.2021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20:00 Uhr</a:t>
            </a:r>
          </a:p>
        </p:txBody>
      </p:sp>
      <p:cxnSp>
        <p:nvCxnSpPr>
          <p:cNvPr id="10" name="Gerade Verbindung 9"/>
          <p:cNvCxnSpPr/>
          <p:nvPr/>
        </p:nvCxnSpPr>
        <p:spPr bwMode="auto">
          <a:xfrm flipV="1">
            <a:off x="971600" y="2276872"/>
            <a:ext cx="0" cy="31683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 Verbindung 11"/>
          <p:cNvCxnSpPr/>
          <p:nvPr/>
        </p:nvCxnSpPr>
        <p:spPr bwMode="auto">
          <a:xfrm flipV="1">
            <a:off x="8604448" y="2276872"/>
            <a:ext cx="0" cy="31683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Pfeil nach links und rechts 10"/>
          <p:cNvSpPr/>
          <p:nvPr/>
        </p:nvSpPr>
        <p:spPr bwMode="auto">
          <a:xfrm>
            <a:off x="971600" y="2276872"/>
            <a:ext cx="7632848" cy="432048"/>
          </a:xfrm>
          <a:prstGeom prst="leftRightArrow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05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ICT Services down</a:t>
            </a:r>
            <a:endParaRPr kumimoji="0" lang="de-CH" sz="105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sp>
        <p:nvSpPr>
          <p:cNvPr id="19" name="Pfeil nach links und rechts 18"/>
          <p:cNvSpPr/>
          <p:nvPr/>
        </p:nvSpPr>
        <p:spPr bwMode="auto">
          <a:xfrm>
            <a:off x="2672084" y="2818028"/>
            <a:ext cx="2830017" cy="432048"/>
          </a:xfrm>
          <a:prstGeom prst="leftRightArrow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2000">
                <a:schemeClr val="accent5">
                  <a:lumMod val="75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50" b="1" dirty="0" smtClean="0">
                <a:solidFill>
                  <a:schemeClr val="bg1"/>
                </a:solidFill>
                <a:latin typeface="Times" charset="0"/>
              </a:rPr>
              <a:t>Network Services</a:t>
            </a:r>
            <a:r>
              <a:rPr kumimoji="0" lang="de-CH" sz="105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 down</a:t>
            </a:r>
            <a:endParaRPr kumimoji="0" lang="de-CH" sz="105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353148" y="5517232"/>
            <a:ext cx="1138732" cy="93610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05:00 Uhr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Samstag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09.01.2021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064292" y="5517716"/>
            <a:ext cx="1091884" cy="93562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18:00 Uhr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Samstag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09.01.2021</a:t>
            </a:r>
          </a:p>
        </p:txBody>
      </p:sp>
      <p:sp>
        <p:nvSpPr>
          <p:cNvPr id="23" name="Pfeil nach links und rechts 22"/>
          <p:cNvSpPr/>
          <p:nvPr/>
        </p:nvSpPr>
        <p:spPr bwMode="auto">
          <a:xfrm>
            <a:off x="983874" y="4221088"/>
            <a:ext cx="1668460" cy="720080"/>
          </a:xfrm>
          <a:prstGeom prst="leftRightArrow">
            <a:avLst/>
          </a:prstGeom>
          <a:solidFill>
            <a:srgbClr val="7DA56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50" b="1" dirty="0" smtClean="0">
                <a:solidFill>
                  <a:schemeClr val="bg1"/>
                </a:solidFill>
                <a:latin typeface="Times" charset="0"/>
              </a:rPr>
              <a:t>Abschalten der einzelnen Services</a:t>
            </a:r>
            <a:endParaRPr kumimoji="0" lang="de-CH" sz="105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75244" y="3068960"/>
            <a:ext cx="4248472" cy="11218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72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48 Stunden</a:t>
            </a:r>
          </a:p>
        </p:txBody>
      </p:sp>
      <p:cxnSp>
        <p:nvCxnSpPr>
          <p:cNvPr id="17" name="Gerade Verbindung 16"/>
          <p:cNvCxnSpPr/>
          <p:nvPr/>
        </p:nvCxnSpPr>
        <p:spPr bwMode="auto">
          <a:xfrm flipV="1">
            <a:off x="2672084" y="2852936"/>
            <a:ext cx="0" cy="25922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B6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 Verbindung 17"/>
          <p:cNvCxnSpPr/>
          <p:nvPr/>
        </p:nvCxnSpPr>
        <p:spPr bwMode="auto">
          <a:xfrm flipV="1">
            <a:off x="5508104" y="2852936"/>
            <a:ext cx="0" cy="25922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B6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Pfeil nach links und rechts 32"/>
          <p:cNvSpPr/>
          <p:nvPr/>
        </p:nvSpPr>
        <p:spPr bwMode="auto">
          <a:xfrm>
            <a:off x="5940152" y="4221088"/>
            <a:ext cx="2650743" cy="720080"/>
          </a:xfrm>
          <a:prstGeom prst="leftRightArrow">
            <a:avLst/>
          </a:prstGeom>
          <a:gradFill flip="none" rotWithShape="1">
            <a:gsLst>
              <a:gs pos="78000">
                <a:srgbClr val="7DA569">
                  <a:tint val="66000"/>
                  <a:satMod val="160000"/>
                </a:srgbClr>
              </a:gs>
              <a:gs pos="100000">
                <a:srgbClr val="7DA569">
                  <a:tint val="44500"/>
                  <a:satMod val="160000"/>
                </a:srgbClr>
              </a:gs>
              <a:gs pos="885">
                <a:srgbClr val="5D8C4A"/>
              </a:gs>
              <a:gs pos="100000">
                <a:srgbClr val="7DA569">
                  <a:tint val="23500"/>
                  <a:satMod val="160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50" b="1" dirty="0">
                <a:solidFill>
                  <a:schemeClr val="bg1"/>
                </a:solidFill>
                <a:latin typeface="Times" charset="0"/>
              </a:rPr>
              <a:t>E</a:t>
            </a:r>
            <a:r>
              <a:rPr lang="de-CH" sz="1050" b="1" dirty="0" smtClean="0">
                <a:solidFill>
                  <a:schemeClr val="bg1"/>
                </a:solidFill>
                <a:latin typeface="Times" charset="0"/>
              </a:rPr>
              <a:t>inschalten der einzelnen Services</a:t>
            </a:r>
            <a:endParaRPr kumimoji="0" lang="de-CH" sz="105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320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feil nach links und rechts 33"/>
          <p:cNvSpPr/>
          <p:nvPr/>
        </p:nvSpPr>
        <p:spPr bwMode="auto">
          <a:xfrm>
            <a:off x="2948886" y="4797152"/>
            <a:ext cx="3545217" cy="720080"/>
          </a:xfrm>
          <a:prstGeom prst="leftRightArrow">
            <a:avLst/>
          </a:prstGeom>
          <a:solidFill>
            <a:srgbClr val="7DA56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50" b="1" dirty="0">
                <a:solidFill>
                  <a:schemeClr val="bg1"/>
                </a:solidFill>
                <a:latin typeface="Times" charset="0"/>
              </a:rPr>
              <a:t>Wartungsarbeiten an den ICT-Systemen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Software / Hardware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Ablauf  Fr.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13.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/ Sa.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14.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August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4294967295"/>
          </p:nvPr>
        </p:nvSpPr>
        <p:spPr>
          <a:xfrm>
            <a:off x="8567738" y="6661150"/>
            <a:ext cx="576262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27584" y="5560678"/>
            <a:ext cx="1080120" cy="3165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20:00 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Uhr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562765" y="5642982"/>
            <a:ext cx="1080120" cy="24239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20:00 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Uhr</a:t>
            </a:r>
          </a:p>
        </p:txBody>
      </p:sp>
      <p:cxnSp>
        <p:nvCxnSpPr>
          <p:cNvPr id="10" name="Gerade Verbindung 9"/>
          <p:cNvCxnSpPr/>
          <p:nvPr/>
        </p:nvCxnSpPr>
        <p:spPr bwMode="auto">
          <a:xfrm flipH="1" flipV="1">
            <a:off x="1340161" y="3717032"/>
            <a:ext cx="1" cy="17281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 Verbindung 11"/>
          <p:cNvCxnSpPr/>
          <p:nvPr/>
        </p:nvCxnSpPr>
        <p:spPr bwMode="auto">
          <a:xfrm flipV="1">
            <a:off x="8102825" y="3645024"/>
            <a:ext cx="0" cy="188275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Pfeil nach links und rechts 10"/>
          <p:cNvSpPr/>
          <p:nvPr/>
        </p:nvSpPr>
        <p:spPr bwMode="auto">
          <a:xfrm>
            <a:off x="1343857" y="3645024"/>
            <a:ext cx="6758968" cy="432048"/>
          </a:xfrm>
          <a:prstGeom prst="leftRightArrow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ICT Services down</a:t>
            </a:r>
          </a:p>
        </p:txBody>
      </p:sp>
      <p:sp>
        <p:nvSpPr>
          <p:cNvPr id="19" name="Pfeil nach links und rechts 18"/>
          <p:cNvSpPr/>
          <p:nvPr/>
        </p:nvSpPr>
        <p:spPr bwMode="auto">
          <a:xfrm>
            <a:off x="2948886" y="4077072"/>
            <a:ext cx="3545217" cy="432048"/>
          </a:xfrm>
          <a:prstGeom prst="leftRightArrow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2000">
                <a:schemeClr val="accent5">
                  <a:lumMod val="75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50" b="1" dirty="0">
                <a:solidFill>
                  <a:schemeClr val="bg1"/>
                </a:solidFill>
                <a:latin typeface="Times" charset="0"/>
              </a:rPr>
              <a:t>Network Services</a:t>
            </a:r>
            <a:r>
              <a:rPr kumimoji="0" lang="de-CH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 down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2583890" y="3034052"/>
            <a:ext cx="914400" cy="2509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24:00 Uhr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6046684" y="3034052"/>
            <a:ext cx="914400" cy="2509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13:00 Uhr</a:t>
            </a:r>
          </a:p>
        </p:txBody>
      </p:sp>
      <p:sp>
        <p:nvSpPr>
          <p:cNvPr id="23" name="Pfeil nach links und rechts 22"/>
          <p:cNvSpPr/>
          <p:nvPr/>
        </p:nvSpPr>
        <p:spPr bwMode="auto">
          <a:xfrm>
            <a:off x="1340161" y="4437112"/>
            <a:ext cx="1608725" cy="720080"/>
          </a:xfrm>
          <a:prstGeom prst="leftRightArrow">
            <a:avLst/>
          </a:prstGeom>
          <a:solidFill>
            <a:srgbClr val="7DA56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50" b="1" dirty="0">
                <a:solidFill>
                  <a:schemeClr val="bg1"/>
                </a:solidFill>
                <a:latin typeface="Times" charset="0"/>
              </a:rPr>
              <a:t>Abschalten der </a:t>
            </a:r>
            <a:r>
              <a:rPr lang="de-CH" sz="1050" b="1" dirty="0" smtClean="0">
                <a:solidFill>
                  <a:schemeClr val="bg1"/>
                </a:solidFill>
                <a:latin typeface="Times" charset="0"/>
              </a:rPr>
              <a:t>ICT </a:t>
            </a:r>
            <a:r>
              <a:rPr lang="de-CH" sz="1050" b="1" dirty="0">
                <a:solidFill>
                  <a:schemeClr val="bg1"/>
                </a:solidFill>
                <a:latin typeface="Times" charset="0"/>
              </a:rPr>
              <a:t>Services</a:t>
            </a:r>
            <a:endParaRPr kumimoji="0" lang="de-CH" sz="105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cxnSp>
        <p:nvCxnSpPr>
          <p:cNvPr id="17" name="Gerade Verbindung 16"/>
          <p:cNvCxnSpPr/>
          <p:nvPr/>
        </p:nvCxnSpPr>
        <p:spPr bwMode="auto">
          <a:xfrm flipV="1">
            <a:off x="2948886" y="3356992"/>
            <a:ext cx="0" cy="210292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B6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 Verbindung 17"/>
          <p:cNvCxnSpPr/>
          <p:nvPr/>
        </p:nvCxnSpPr>
        <p:spPr bwMode="auto">
          <a:xfrm flipV="1">
            <a:off x="6498993" y="3356992"/>
            <a:ext cx="4891" cy="216024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3B6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Pfeil nach links und rechts 32"/>
          <p:cNvSpPr/>
          <p:nvPr/>
        </p:nvSpPr>
        <p:spPr bwMode="auto">
          <a:xfrm>
            <a:off x="6494102" y="4437112"/>
            <a:ext cx="1608723" cy="720080"/>
          </a:xfrm>
          <a:prstGeom prst="leftRightArrow">
            <a:avLst/>
          </a:prstGeom>
          <a:solidFill>
            <a:srgbClr val="7DA56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50" b="1" dirty="0">
                <a:solidFill>
                  <a:schemeClr val="bg1"/>
                </a:solidFill>
                <a:latin typeface="Times" charset="0"/>
              </a:rPr>
              <a:t>Einschalten </a:t>
            </a:r>
            <a:r>
              <a:rPr lang="de-CH" sz="1050" b="1">
                <a:solidFill>
                  <a:schemeClr val="bg1"/>
                </a:solidFill>
                <a:latin typeface="Times" charset="0"/>
              </a:rPr>
              <a:t>der </a:t>
            </a:r>
            <a:r>
              <a:rPr lang="de-CH" sz="1050" b="1" smtClean="0">
                <a:solidFill>
                  <a:schemeClr val="bg1"/>
                </a:solidFill>
                <a:latin typeface="Times" charset="0"/>
              </a:rPr>
              <a:t>ICT </a:t>
            </a:r>
            <a:r>
              <a:rPr lang="de-CH" sz="1050" b="1" dirty="0">
                <a:solidFill>
                  <a:schemeClr val="bg1"/>
                </a:solidFill>
                <a:latin typeface="Times" charset="0"/>
              </a:rPr>
              <a:t>Services</a:t>
            </a:r>
            <a:endParaRPr kumimoji="0" lang="de-CH" sz="105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sp>
        <p:nvSpPr>
          <p:cNvPr id="22" name="Pfeil nach links und rechts 22">
            <a:extLst>
              <a:ext uri="{FF2B5EF4-FFF2-40B4-BE49-F238E27FC236}">
                <a16:creationId xmlns:a16="http://schemas.microsoft.com/office/drawing/2014/main" id="{67B798EE-5558-4B49-A0DB-8B83D1DCC134}"/>
              </a:ext>
            </a:extLst>
          </p:cNvPr>
          <p:cNvSpPr/>
          <p:nvPr/>
        </p:nvSpPr>
        <p:spPr bwMode="auto">
          <a:xfrm>
            <a:off x="419090" y="2852936"/>
            <a:ext cx="1512511" cy="720080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00" b="1" dirty="0">
                <a:solidFill>
                  <a:schemeClr val="bg1"/>
                </a:solidFill>
                <a:latin typeface="Times" charset="0"/>
              </a:rPr>
              <a:t>Abschalten Controls-Services</a:t>
            </a:r>
            <a:endParaRPr kumimoji="0" lang="de-CH" sz="1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sp>
        <p:nvSpPr>
          <p:cNvPr id="24" name="Pfeil nach links und rechts 32">
            <a:extLst>
              <a:ext uri="{FF2B5EF4-FFF2-40B4-BE49-F238E27FC236}">
                <a16:creationId xmlns:a16="http://schemas.microsoft.com/office/drawing/2014/main" id="{DB42249F-A1C0-F541-9534-BFA40571A630}"/>
              </a:ext>
            </a:extLst>
          </p:cNvPr>
          <p:cNvSpPr/>
          <p:nvPr/>
        </p:nvSpPr>
        <p:spPr bwMode="auto">
          <a:xfrm>
            <a:off x="7197358" y="2924944"/>
            <a:ext cx="1543969" cy="720080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00" b="1" dirty="0">
                <a:solidFill>
                  <a:schemeClr val="bg1"/>
                </a:solidFill>
                <a:latin typeface="Times" charset="0"/>
              </a:rPr>
              <a:t>Einschalten Controls- Services</a:t>
            </a:r>
            <a:endParaRPr kumimoji="0" lang="de-CH" sz="1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sp>
        <p:nvSpPr>
          <p:cNvPr id="25" name="Textfeld 19">
            <a:extLst>
              <a:ext uri="{FF2B5EF4-FFF2-40B4-BE49-F238E27FC236}">
                <a16:creationId xmlns:a16="http://schemas.microsoft.com/office/drawing/2014/main" id="{735765D3-31FA-DE49-9666-305263BDCC02}"/>
              </a:ext>
            </a:extLst>
          </p:cNvPr>
          <p:cNvSpPr txBox="1"/>
          <p:nvPr/>
        </p:nvSpPr>
        <p:spPr>
          <a:xfrm>
            <a:off x="57200" y="1737908"/>
            <a:ext cx="914400" cy="2509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18:00 Uhr</a:t>
            </a:r>
          </a:p>
        </p:txBody>
      </p:sp>
      <p:sp>
        <p:nvSpPr>
          <p:cNvPr id="26" name="Textfeld 19">
            <a:extLst>
              <a:ext uri="{FF2B5EF4-FFF2-40B4-BE49-F238E27FC236}">
                <a16:creationId xmlns:a16="http://schemas.microsoft.com/office/drawing/2014/main" id="{64449988-9DB8-EC42-A2CA-2FC469DC120F}"/>
              </a:ext>
            </a:extLst>
          </p:cNvPr>
          <p:cNvSpPr txBox="1"/>
          <p:nvPr/>
        </p:nvSpPr>
        <p:spPr>
          <a:xfrm>
            <a:off x="8063201" y="1784981"/>
            <a:ext cx="914400" cy="2509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22:00 Uhr</a:t>
            </a:r>
          </a:p>
        </p:txBody>
      </p:sp>
      <p:cxnSp>
        <p:nvCxnSpPr>
          <p:cNvPr id="27" name="Gerade Verbindung 9"/>
          <p:cNvCxnSpPr/>
          <p:nvPr/>
        </p:nvCxnSpPr>
        <p:spPr bwMode="auto">
          <a:xfrm flipV="1">
            <a:off x="419090" y="2060848"/>
            <a:ext cx="0" cy="269644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Gerade Verbindung 11"/>
          <p:cNvCxnSpPr/>
          <p:nvPr/>
        </p:nvCxnSpPr>
        <p:spPr bwMode="auto">
          <a:xfrm flipV="1">
            <a:off x="8741327" y="2060848"/>
            <a:ext cx="0" cy="27537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feld 6"/>
          <p:cNvSpPr txBox="1"/>
          <p:nvPr/>
        </p:nvSpPr>
        <p:spPr>
          <a:xfrm>
            <a:off x="167180" y="980728"/>
            <a:ext cx="108012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13.08.2021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7907532" y="980728"/>
            <a:ext cx="108012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14.08.2021</a:t>
            </a:r>
          </a:p>
        </p:txBody>
      </p:sp>
      <p:sp>
        <p:nvSpPr>
          <p:cNvPr id="30" name="Pfeil nach links und rechts 29"/>
          <p:cNvSpPr/>
          <p:nvPr/>
        </p:nvSpPr>
        <p:spPr bwMode="auto">
          <a:xfrm>
            <a:off x="419089" y="2237341"/>
            <a:ext cx="8322237" cy="432048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5000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050" b="1" dirty="0" smtClean="0">
                <a:solidFill>
                  <a:schemeClr val="bg1"/>
                </a:solidFill>
                <a:latin typeface="Times" charset="0"/>
              </a:rPr>
              <a:t>Controls</a:t>
            </a:r>
            <a:r>
              <a:rPr kumimoji="0" lang="de-CH" sz="105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 </a:t>
            </a:r>
            <a:r>
              <a:rPr kumimoji="0" lang="de-CH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Services down</a:t>
            </a:r>
          </a:p>
        </p:txBody>
      </p:sp>
    </p:spTree>
    <p:extLst>
      <p:ext uri="{BB962C8B-B14F-4D97-AF65-F5344CB8AC3E}">
        <p14:creationId xmlns:p14="http://schemas.microsoft.com/office/powerpoint/2010/main" val="41443942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Planungsbüro GFA</a:t>
            </a:r>
            <a:endParaRPr lang="de-CH" dirty="0"/>
          </a:p>
        </p:txBody>
      </p:sp>
      <p:pic>
        <p:nvPicPr>
          <p:cNvPr id="4" name="Grafik 3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91664"/>
            <a:ext cx="6300192" cy="3343677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 bwMode="auto">
          <a:xfrm>
            <a:off x="2182505" y="1621948"/>
            <a:ext cx="2664296" cy="360040"/>
          </a:xfrm>
          <a:prstGeom prst="ellipse">
            <a:avLst/>
          </a:prstGeom>
          <a:noFill/>
          <a:ln w="762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71087" y="4329050"/>
            <a:ext cx="2026753" cy="12242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Planungsbüro 8010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u="sng" dirty="0" smtClean="0">
                <a:solidFill>
                  <a:srgbClr val="000000"/>
                </a:solidFill>
                <a:latin typeface="Calibri"/>
              </a:rPr>
              <a:t>Markus Lüthy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Uwe Barth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Alexander Koschik</a:t>
            </a:r>
          </a:p>
        </p:txBody>
      </p:sp>
      <p:sp>
        <p:nvSpPr>
          <p:cNvPr id="9" name="Freihandform 8"/>
          <p:cNvSpPr/>
          <p:nvPr/>
        </p:nvSpPr>
        <p:spPr bwMode="auto">
          <a:xfrm>
            <a:off x="1121164" y="1981988"/>
            <a:ext cx="1290596" cy="2347062"/>
          </a:xfrm>
          <a:custGeom>
            <a:avLst/>
            <a:gdLst>
              <a:gd name="connsiteX0" fmla="*/ 1306899 w 1306899"/>
              <a:gd name="connsiteY0" fmla="*/ 0 h 2626659"/>
              <a:gd name="connsiteX1" fmla="*/ 87699 w 1306899"/>
              <a:gd name="connsiteY1" fmla="*/ 1398494 h 2626659"/>
              <a:gd name="connsiteX2" fmla="*/ 96664 w 1306899"/>
              <a:gd name="connsiteY2" fmla="*/ 2626659 h 26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899" h="2626659">
                <a:moveTo>
                  <a:pt x="1306899" y="0"/>
                </a:moveTo>
                <a:cubicBezTo>
                  <a:pt x="798152" y="480359"/>
                  <a:pt x="289405" y="960718"/>
                  <a:pt x="87699" y="1398494"/>
                </a:cubicBezTo>
                <a:cubicBezTo>
                  <a:pt x="-114007" y="1836271"/>
                  <a:pt x="95170" y="2439894"/>
                  <a:pt x="96664" y="2626659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483768" y="3932406"/>
            <a:ext cx="6487384" cy="21698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CH" sz="1200" b="1" i="1" dirty="0"/>
              <a:t>Reporting von strategisch relevanten Betriebs-/Projekt-Leistungsindikatoren </a:t>
            </a:r>
            <a:endParaRPr lang="de-CH" sz="1200" b="1" i="1" dirty="0" smtClean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100" dirty="0" smtClean="0"/>
              <a:t>laufende Abschätzung des Ressourcenbedarfs für Projekte, Betrieb und Unterhalt der Anlagen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100" dirty="0" smtClean="0"/>
              <a:t>Abschätzung des GFA-Ressourcenbedarfs für die GFA-externen Projekte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100" dirty="0" smtClean="0"/>
              <a:t>Kontrolle </a:t>
            </a:r>
            <a:r>
              <a:rPr lang="de-CH" sz="1100" dirty="0"/>
              <a:t>und Zusammenfassung der Aufwanderfassung in CATS</a:t>
            </a:r>
          </a:p>
          <a:p>
            <a:pPr>
              <a:spcBef>
                <a:spcPts val="0"/>
              </a:spcBef>
            </a:pPr>
            <a:r>
              <a:rPr lang="de-CH" sz="1200" b="1" i="1" dirty="0" smtClean="0"/>
              <a:t>Strategische </a:t>
            </a:r>
            <a:r>
              <a:rPr lang="de-CH" sz="1200" b="1" i="1" dirty="0"/>
              <a:t>Finanz-Planungsunterstützung und </a:t>
            </a:r>
            <a:r>
              <a:rPr lang="de-CH" sz="1200" b="1" i="1" dirty="0" smtClean="0"/>
              <a:t>Analyse</a:t>
            </a:r>
            <a:endParaRPr lang="de-CH" sz="1200" dirty="0" smtClean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100" dirty="0" smtClean="0"/>
              <a:t>laufender Überblick über die GFA-Budgetsituation, Unterstützung bei Budgetplanung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100" dirty="0" smtClean="0"/>
              <a:t>Ansprechstelle </a:t>
            </a:r>
            <a:r>
              <a:rPr lang="de-CH" sz="1100" dirty="0"/>
              <a:t>für Auswertungen aus </a:t>
            </a:r>
            <a:r>
              <a:rPr lang="de-CH" sz="1100" dirty="0" smtClean="0"/>
              <a:t>SAP</a:t>
            </a:r>
          </a:p>
          <a:p>
            <a:pPr>
              <a:spcBef>
                <a:spcPts val="0"/>
              </a:spcBef>
            </a:pPr>
            <a:r>
              <a:rPr lang="de-CH" sz="1200" b="1" i="1" dirty="0"/>
              <a:t>Strategische Planungsunterstützung und </a:t>
            </a:r>
            <a:r>
              <a:rPr lang="de-CH" sz="1200" b="1" i="1" dirty="0" smtClean="0"/>
              <a:t>Analyse</a:t>
            </a:r>
            <a:endParaRPr lang="de-CH" sz="1100" dirty="0" smtClean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100" dirty="0" smtClean="0"/>
              <a:t>langfristige Planung und Koordination der </a:t>
            </a:r>
            <a:r>
              <a:rPr lang="de-CH" sz="1100" dirty="0" err="1" smtClean="0"/>
              <a:t>Shutdowns</a:t>
            </a:r>
            <a:r>
              <a:rPr lang="de-CH" sz="1100" dirty="0" smtClean="0"/>
              <a:t>/Servicetage der Grossforschungsanlagen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100" dirty="0" smtClean="0"/>
              <a:t>Übergeordnete Sicht auf die Forderungen der Projekte, Unterstützung beim </a:t>
            </a:r>
            <a:r>
              <a:rPr lang="de-CH" sz="1100" dirty="0"/>
              <a:t>Festlegen der Prioritäten </a:t>
            </a:r>
            <a:endParaRPr lang="de-CH" sz="1100" dirty="0" smtClean="0"/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CH" sz="1100" dirty="0" smtClean="0"/>
              <a:t>Erstellen und Nachführen von Berichten, Statistiken, etc.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100" b="1" dirty="0" smtClean="0"/>
              <a:t>Einführung und PSI-weite Unterstützung eines PM Tools für Projekt und Portfoliomanagement</a:t>
            </a:r>
            <a:endParaRPr lang="de-CH" sz="1100" b="1" dirty="0"/>
          </a:p>
        </p:txBody>
      </p:sp>
    </p:spTree>
    <p:extLst>
      <p:ext uri="{BB962C8B-B14F-4D97-AF65-F5344CB8AC3E}">
        <p14:creationId xmlns:p14="http://schemas.microsoft.com/office/powerpoint/2010/main" val="10157138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VVMiLCJTdHlsZU5hbWUiOm51bGwsIlZlcnNpb24iOnsiJGlkIjoiMiIsIlZlcnNpb24iOiIzLjIuMCIsIk9yaWdpbmFsQXNzZW1ibHlWZXJzaW9uIjoiNC4wMy4wNC4wMCIsIkVkaXRpb24iOiJQbHVzIiwiSXNQbHVzRWRpdGlvbiI6dHJ1ZSwiSXNQcm9FZGl0aW9uIjpmYWxzZX0sIkVmZmVjdCI6MSwiU3R5bGUiOnsiJGlkIjoiMyIsIlRpbWViYW5kU3R5bGUiOnsiJGlkIjoiNCIsIlNjYWxlTWFya2luZyI6MSwiU2hhcGUiOjEwLCJTaGFwZVN0eWxlIjp7IiRpZCI6IjUiLCJNYXJnaW4iOnsiJGlkIjoiNiIsIlRvcCI6MCwiTGVmdCI6MTAsIlJpZ2h0IjoxMCwiQm90dG9tIjowfSwiUGFkZGluZyI6eyIkaWQiOiI3IiwiVG9wIjozLCJMZWZ0IjowLCJSaWdodCI6MCwiQm90dG9tIjozfSwiQmFja2dyb3VuZCI6eyIkaWQiOiI4IiwiQ29sb3IiOnsiJGlkIjoiOSIsIkEiOjI1NSwiUiI6NjgsIkciOjg0LCJCIjoxMDZ9fSwiSXNWaXNpYmxlIjp0cnVlLCJXaWR0aCI6ODU4LjAsIkhlaWdodCI6MjAuMCwiQm9yZGVyU3R5bGUiOnsiJGlkIjoiMTAiLCJMaW5lQ29sb3IiOnsiJGlkIjoiMTEiLCIkdHlwZSI6Ik5MUkUuQ29tbW9uLkRvbS5Tb2xpZENvbG9yQnJ1c2gsIE5MUkUuQ29tbW9uIiwiQ29sb3IiOnsiJGlkIjoiMTIiLCJBIjoyNTUsIlIiOjI1NSwiRyI6MCwiQiI6MH19LCJMaW5lV2VpZ2h0IjowLjAsIkxpbmVUeXBlIjowLCJQYXJlbnRTdHlsZSI6bnVsbH0sIlBhcmVudFN0eWxlIjpudWxsfSwiUmlnaHRFbmRDYXBzU3R5bGUiOnsiJGlkIjoiMTMiLCJGb250U2V0dGluZ3MiOnsiJGlkIjoiMTQiLCJGb250U2l6ZSI6MTgsIkZvbnROYW1lIjoiQ2FsaWJyaSIsIklzQm9sZCI6dHJ1ZSwiSXNJdGFsaWMiOmZhbHNlLCJJc1VuZGVybGluZWQiOmZhbHNlLCJQYXJlbnRTdHlsZSI6bnVsbH0sIkF1dG9TaXplIjowLCJGb3JlZ3JvdW5kIjp7IiRpZCI6IjE1IiwiQ29sb3IiOnsiJGlkIjoiMTYiLCJBIjoyNTUsIlIiOjI1NSwiRyI6MjU1LCJCIjoyNTV9fSwiTWF4V2lkdGgiOiJJbmZpbml0eSIsIk1heEhlaWdodCI6IkluZmluaXR5IiwiU21hcnRGb3JlZ3JvdW5kSXNBY3RpdmUiOmZhbHNlLCJIb3Jpem9udGFsQWxpZ25tZW50IjowLCJWZXJ0aWNhbEFsaWdubWVudCI6MCwiU21hcnRGb3JlZ3JvdW5kIjpudWxsLCJCYWNrZ3JvdW5kRmlsbFR5cGUiOjAsIk1hcmdpbiI6eyIkaWQiOiIxNyIsIlRvcCI6MCwiTGVmdCI6MCwiUmlnaHQiOjIwLCJCb3R0b20iOjB9LCJQYWRkaW5nIjp7IiRpZCI6IjE4IiwiVG9wIjowLCJMZWZ0IjowLCJSaWdodCI6MCwiQm90dG9tIjowfSwiQmFja2dyb3VuZCI6eyIkaWQiOiIxOSIsIkNvbG9yIjp7IiRpZCI6IjIwIiwiQSI6ODksIlIiOjAsIkciOjAsIkIiOjB9fSwiSXNWaXNpYmxlIjpmYWxz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I1IiwiVG9wIjowLCJMZWZ0IjoyMCwiUmlnaHQiOjAsIkJvdHRvbSI6MH0sIlBhZGRpbmciOnsiJGlkIjoiMjYiLCJUb3AiOjAsIkxlZnQiOjAsIlJpZ2h0IjowLCJCb3R0b20iOjB9LCJCYWNrZ3JvdW5kIjp7IiRpZCI6IjI3IiwiQ29sb3IiOnsiJHJlZiI6IjIwIn19LCJJc1Zpc2libGUiOmZhbHNlLCJXaWR0aCI6MC4wLCJIZWlnaHQiOjAuMCwiQm9yZGVyU3R5bGUiOm51bGwsIlBhcmVudFN0eWxlIjpudWxsfSwiVG9kYXlUZXh0U3R5bGUiOnsiJGlkIjoiMjgiLCJGb250U2V0dGluZ3MiOnsiJGlkIjoiMjkiLCJGb250U2l6ZSI6MTIsIkZvbnROYW1lIjoiQ2FsaWJyaSIsIklzQm9sZCI6ZmFsc2UsIklzSXRhbGljIjpmYWxzZSwiSXNVbmRlcmxpbmVkIjpmYWxzZSwiUGFyZW50U3R5bGUiOm51bGx9LCJBdXRvU2l6ZSI6MCwiRm9yZWdyb3VuZCI6eyIkaWQiOiIzMCIsIkNvbG9yIjp7IiRpZCI6IjMx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ZmFsc2UsIlNlZ21lbnRTZXBhcmF0b3JPcGFjaXR5IjozMCwiRm9udFNldHRpbmdzIjp7IiRpZCI6IjQxIiwiRm9udFNpemUiOjEyLCJGb250TmFtZSI6IkNhbGlicmkiLCJJc0JvbGQiOmZhbHNlLCJJc0l0YWxpYyI6ZmFsc2UsIklzVW5kZXJsaW5lZCI6ZmFsc2UsIlBhcmVudFN0eWxlIjpudWxsfSwiQXV0b1NpemUiOjAsIkZvcmVncm91bmQiOnsiJGlkIjoiNDIiLCJDb2xvciI6eyIkaWQiOiI0MyIsIkEiOjI1NSwiUiI6MjU1LCJHIjoyNTUsIkIiOjI1NX19LCJNYXhXaWR0aCI6MjAwLjAsIk1heEhlaWdodCI6IkluZmluaXR5IiwiU21hcnRGb3JlZ3JvdW5kSXNBY3RpdmUiOmZhbHNlLCJIb3Jpem9udGFsQWxpZ25tZW50IjowLCJWZXJ0aWNhbEFsaWdubWVudCI6MSwiU21hcnRGb3JlZ3JvdW5kIjpudWxsLCJCYWNrZ3JvdW5kRmlsbFR5cGUiOjA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mZhbHNlLCJFbGFwc2VkVGltZUZvcm1hdCI6MCwiVG9kYXlNYXJrZXJQb3NpdGlvbiI6MCwiUXVpY2tQb3NpdGlvbiI6MywiQWJzb2x1dGVQb3NpdGlvbiI6MzgwLjgzNjQ1NiwiTWFyZ2luIjp7IiRpZCI6IjQ5IiwiVG9wIjowLCJMZWZ0IjoxMCwiUmlnaHQiOjEwLCJCb3R0b20iOjB9LCJQYWRkaW5nIjp7IiRpZCI6IjUwIiwiVG9wIjowLCJMZWZ0IjowLCJSaWdodCI6MCwiQm90dG9tIjowfSwiQmFja2dyb3VuZCI6eyIkaWQiOiI1MSIsIkNvbG9yIjp7IiRpZCI6IjUyIiwiQSI6MjU1LCJSIjo0NywiRyI6NTQsIkIiOjE1M3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xMjcsIlIiOjc5LCJHIjoxMjksIkIiOjE4OX19LCJMaW5lV2VpZ2h0IjoxLjAsIkxpbmVUeXBlIjowLCJQYXJlbnRTdHlsZSI6bnVsbH0sIklzQmVsb3dUaW1lYmFuZCI6ZmFsc2UsIlBvc2l0aW9uT25UYXNrIjowLCJIaWRlRGF0ZSI6ZmFsc2UsIlNoYXBlU2l6ZSI6MSwiU3BhY2luZyI6Mi4wLCJQYWRkaW5nIjp7IiRpZCI6IjU4IiwiVG9wIjo3LCJMZWZ0IjozLCJSaWdodCI6MCwiQm90dG9tIjoyfSwiU2hhcGVTdHlsZSI6eyIkaWQiOiI1OSIsIk1hcmdpbiI6eyIkaWQiOiI2MCIsIlRvcCI6MCwiTGVmdCI6MCwiUmlnaHQiOjAsIkJvdHRvbSI6MH0sIlBhZGRpbmciOnsiJGlkIjoiNjEiLCJUb3AiOjAsIkxlZnQiOjAsIlJpZ2h0IjowLCJCb3R0b20iOjB9LCJCYWNrZ3JvdW5kIjp7IiRpZCI6IjYyIiwiQ29sb3IiOnsiJGlkIjoiNjMiLCJBIjoyNTUsIlIiOjAsIkciOjExNCwiQiI6MTg4fX0sIklzVmlzaWJsZSI6dHJ1ZSwiV2lkdGgiOjEzLjAsIkhlaWdodCI6MTMuMCwiQm9yZGVyU3R5bGUiOnsiJGlkIjoiNjQiLCJMaW5lQ29sb3IiOnsiJGlkIjoiNjUiLCIkdHlwZSI6Ik5MUkUuQ29tbW9uLkRvbS5Tb2xpZENvbG9yQnJ1c2gsIE5MUkUuQ29tbW9uIiwiQ29sb3IiOnsiJGlkIjoiNjYiLCJBIjoyNTUsIlIiOjI1NSwiRyI6MCwiQiI6MH19LCJMaW5lV2VpZ2h0IjowLjAsIkxpbmVUeXBlIjowLCJQYXJlbnRTdHlsZSI6bnVsbH0sIlBhcmVudFN0eWxlIjpudWxsfSwiVGl0bGVTdHlsZSI6eyIkaWQiOiI2NyIsIkZvbnRTZXR0aW5ncyI6eyIkaWQiOiI2OCIsIkZvbnRTaXplIjoxMSwiRm9udE5hbWUiOiJDYWxpYnJpIiwiSXNCb2xkIjp0cnVlLCJJc0l0YWxpYyI6ZmFsc2UsIklzVW5kZXJsaW5lZCI6ZmFsc2UsIlBhcmVudFN0eWxlIjpudWxsfSwiQXV0b1NpemUiOjAsIkZvcmVncm91bmQiOnsiJGlkIjoiNjkiLCJDb2xvciI6eyIkaWQiOiI3M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3MSIsIlRvcCI6MCwiTGVmdCI6MCwiUmlnaHQiOjAsIkJvdHRvbSI6MH0sIlBhZGRpbmciOnsiJGlkIjoiNzIiLCJUb3AiOjAsIkxlZnQiOjAsIlJpZ2h0IjowLCJCb3R0b20iOjB9LCJCYWNrZ3JvdW5kIjp7IiRpZCI6IjczIiwiQ29sb3IiOnsiJHJlZiI6IjIwIn19LCJJc1Zpc2libGUiOnRydWUsIldpZHRoIjowLjAsIkhlaWdodCI6MC4wLCJCb3JkZXJTdHlsZSI6bnVsbCwiUGFyZW50U3R5bGUiOm51bGx9LCJEYXRlU3R5bGUiOnsiJGlkIjoiNzQiLCJGb250U2V0dGluZ3MiOnsiJGlkIjoiNzUiLCJGb250U2l6ZSI6MTAsIkZvbnROYW1lIjoiQ2FsaWJyaSIsIklzQm9sZCI6ZmFsc2UsIklzSXRhbGljIjpmYWxzZSwiSXNVbmRlcmxpbmVkIjpmYWxzZSwiUGFyZW50U3R5bGUiOm51bGx9LCJBdXRvU2l6ZSI6MCwiRm9yZWdyb3VuZCI6eyIkaWQiOiI3NiIsIkNvbG9yIjp7IiRpZCI6Ijc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3OCIsIlRvcCI6MCwiTGVmdCI6MCwiUmlnaHQiOjAsIkJvdHRvbSI6MH0sIlBhZGRpbmciOnsiJGlkIjoiNzkiLCJUb3AiOjAsIkxlZnQiOjAsIlJpZ2h0IjowLCJCb3R0b20iOjB9LCJCYWNrZ3JvdW5kIjp7IiRpZCI6IjgwIiwiQ29sb3IiOnsiJHJlZiI6IjIwIn19LCJJc1Zpc2libGUiOnRydWUsIldpZHRoIjowLjAsIkhlaWdodCI6MC4wLCJCb3JkZXJTdHlsZSI6bnVsbCwiUGFyZW50U3R5bGUiOm51bGx9LCJEYXRlRm9ybWF0Ijp7IiRpZCI6Ijg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RGVmYXVsdFRhc2tTdHlsZSI6eyIkaWQiOiI4MiIsIlNoYXBlIjoxLCJTaGFwZVRoaWNrbmVzcyI6MCwiRHVyYXRpb25Gb3JtYXQiOjAsIkluY2x1ZGVOb25Xb3JraW5nRGF5c0luRHVyYXRpb24iOmZhbHNlLCJQZXJjZW50YWdlQ29tcGxldGVTdHlsZSI6eyIkaWQiOiI4MyIsIkZvbnRTZXR0aW5ncyI6eyIkaWQiOiI4NCIsIkZvbnRTaXplIjoxMCwiRm9udE5hbWUiOiJDYWxpYnJpIiwiSXNCb2xkIjpmYWxzZSwiSXNJdGFsaWMiOmZhbHNlLCJJc1VuZGVybGluZWQiOmZhbHNlLCJQYXJlbnRTdHlsZSI6bnVsbH0sIkF1dG9TaXplIjowLCJGb3JlZ3JvdW5kIjp7IiRpZCI6Ijg1IiwiQ29sb3IiOnsiJGlkIjoiODY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4NyIsIlRvcCI6MCwiTGVmdCI6MCwiUmlnaHQiOjAsIkJvdHRvbSI6MH0sIlBhZGRpbmciOnsiJGlkIjoiODgiLCJUb3AiOjAsIkxlZnQiOjAsIlJpZ2h0IjowLCJCb3R0b20iOjB9LCJCYWNrZ3JvdW5kIjp7IiRpZCI6Ijg5IiwiQ29sb3IiOnsiJHJlZiI6IjIwIn19LCJJc1Zpc2libGUiOnRydWUsIldpZHRoIjowLjAsIkhlaWdodCI6MC4wLCJCb3JkZXJTdHlsZSI6bnVsbCwiUGFyZW50U3R5bGUiOm51bGx9LCJEdXJhdGlvblN0eWxlIjp7IiRpZCI6IjkwIiwiRm9udFNldHRpbmdzIjp7IiRpZCI6IjkxIiwiRm9udFNpemUiOjEwLCJGb250TmFtZSI6IkNhbGlicmkiLCJJc0JvbGQiOmZhbHNlLCJJc0l0YWxpYyI6ZmFsc2UsIklzVW5kZXJsaW5lZCI6ZmFsc2UsIlBhcmVudFN0eWxlIjpudWxsfSwiQXV0b1NpemUiOjAsIkZvcmVncm91bmQiOnsiJGlkIjoiOTIiLCJDb2xvciI6eyIkaWQiOiI5M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k0IiwiVG9wIjowLCJMZWZ0IjowLCJSaWdodCI6MCwiQm90dG9tIjowfSwiUGFkZGluZyI6eyIkaWQiOiI5NSIsIlRvcCI6MCwiTGVmdCI6MCwiUmlnaHQiOjAsIkJvdHRvbSI6MH0sIkJhY2tncm91bmQiOnsiJGlkIjoiOTYiLCJDb2xvciI6eyIkcmVmIjoiMjAifX0sIklzVmlzaWJsZSI6dHJ1ZSwiV2lkdGgiOjAuMCwiSGVpZ2h0IjowLjAsIkJvcmRlclN0eWxlIjpudWxsLCJQYXJlbnRTdHlsZSI6bnVsbH0sIkhvcml6b250YWxDb25uZWN0b3JTdHlsZSI6eyIkaWQiOiI5NyIsIkxpbmVDb2xvciI6eyIkaWQiOiI5OCIsIiR0eXBlIjoiTkxSRS5Db21tb24uRG9tLlNvbGlkQ29sb3JCcnVzaCwgTkxSRS5Db21tb24iLCJDb2xvciI6eyIkaWQiOiI5OSIsIkEiOjI1NSwiUiI6MjA0LCJHIjoyMDQsIkIiOjIwNH19LCJMaW5lV2VpZ2h0IjoxLjAsIkxpbmVUeXBlIjowLCJQYXJlbnRTdHlsZSI6bnVsbH0sIlZlcnRpY2FsQ29ubmVjdG9yU3R5bGUiOnsiJGlkIjoiMTAwIiwiTGluZUNvbG9yIjp7IiRpZCI6IjEwMSIsIiR0eXBlIjoiTkxSRS5Db21tb24uRG9tLlNvbGlkQ29sb3JCcnVzaCwgTkxSRS5Db21tb24iLCJDb2xvciI6eyIkaWQiOiIxMDIiLCJBIjoyNTUsIlIiOjIwNCwiRyI6MjA0LCJCIjoyMDR9fSwiTGluZVdlaWdodCI6MC4wLCJMaW5lVHlwZSI6MCwiUGFyZW50U3R5bGUiOm51bGx9LCJNYXJnaW4iOm51bGwsIlN0YXJ0RGF0ZVBvc2l0aW9uIjo0LCJFbmREYXRlUG9zaXRpb24iOjQsIkRhdGVJc1Zpc2libGUiOnRydWUsIlRpdGxlUG9zaXRpb24iOjUsIkR1cmF0aW9uUG9zaXRpb24iOjYsIlBlcmNlbnRhZ2VDb21wbGV0ZWRQb3NpdGlvbiI6NiwiU3BhY2luZyI6NSwiSXNCZWxvd1RpbWViYW5kIjpmYWxzZSwiUGVyY2VudGFnZUNvbXBsZXRlU2hhcGVPcGFjaXR5IjozNSwiU2hhcGVTdHlsZSI6eyIkaWQiOiIxMDMiLCJNYXJnaW4iOnsiJGlkIjoiMTA0IiwiVG9wIjowLCJMZWZ0Ijo0LCJSaWdodCI6NCwiQm90dG9tIjowfSwiUGFkZGluZyI6eyIkaWQiOiIxMDUiLCJUb3AiOjAsIkxlZnQiOjAsIlJpZ2h0IjowLCJCb3R0b20iOjB9LCJCYWNrZ3JvdW5kIjp7IiRpZCI6IjEwNiIsIkNvbG9yIjp7IiRpZCI6IjEwNyIsIkEiOjI1NSwiUiI6MCwiRyI6MTE0LCJCIjoxODh9fSwiSXNWaXNpYmxlIjp0cnVlLCJXaWR0aCI6MC4wLCJIZWlnaHQiOjEwLjAsIkJvcmRlclN0eWxlIjp7IiRpZCI6IjEwOCIsIkxpbmVDb2xvciI6eyIkaWQiOiIxMDkiLCIkdHlwZSI6Ik5MUkUuQ29tbW9uLkRvbS5Tb2xpZENvbG9yQnJ1c2gsIE5MUkUuQ29tbW9uIiwiQ29sb3IiOnsiJGlkIjoiMTEwIiwiQSI6MjU1LCJSIjoyNTUsIkciOjAsIkIiOjB9fSwiTGluZVdlaWdodCI6MC4wLCJMaW5lVHlwZSI6MCwiUGFyZW50U3R5bGUiOm51bGx9LCJQYXJlbnRTdHlsZSI6bnVsbH0sIlRpdGxlU3R5bGUiOnsiJGlkIjoiMTExIiwiRm9udFNldHRpbmdzIjp7IiRpZCI6IjExMiIsIkZvbnRTaXplIjoxMSwiRm9udE5hbWUiOiJDYWxpYnJpIiwiSXNCb2xkIjp0cnVlLCJJc0l0YWxpYyI6ZmFsc2UsIklzVW5kZXJsaW5lZCI6ZmFsc2UsIlBhcmVudFN0eWxlIjpudWxsfSwiQXV0b1NpemUiOjAsIkZvcmVncm91bmQiOnsiJGlkIjoiMTEzIiwiQ29sb3IiOnsiJGlkIjoiMTE0IiwiQSI6MjU1LCJSIjowLCJHIjowLCJCIjowfX0sIk1heFdpZHRoIjo5NjAuMCwiTWF4SGVpZ2h0IjoiSW5maW5pdHkiLCJTbWFydEZvcmVncm91bmRJc0FjdGl2ZSI6ZmFsc2UsIkhvcml6b250YWxBbGlnbm1lbnQiOjAsIlZlcnRpY2FsQWxpZ25tZW50IjowLCJTbWFydEZvcmVncm91bmQiOm51bGwsIkJhY2tncm91bmRGaWxsVHlwZSI6MCwiTWFyZ2luIjp7IiRpZCI6IjExNSIsIlRvcCI6MCwiTGVmdCI6MCwiUmlnaHQiOjAsIkJvdHRvbSI6MH0sIlBhZGRpbmciOnsiJGlkIjoiMTE2IiwiVG9wIjowLCJMZWZ0IjowLCJSaWdodCI6MCwiQm90dG9tIjowfSwiQmFja2dyb3VuZCI6eyIkaWQiOiIxMTciLCJDb2xvciI6eyIkcmVmIjoiMjAifX0sIklzVmlzaWJsZSI6dHJ1ZSwiV2lkdGgiOjAuMCwiSGVpZ2h0IjowLjAsIkJvcmRlclN0eWxlIjpudWxsLCJQYXJlbnRTdHlsZSI6bnVsbH0sIkRhdGVTdHlsZSI6eyIkaWQiOiIxMTgiLCJGb250U2V0dGluZ3MiOnsiJGlkIjoiMTE5IiwiRm9udFNpemUiOjE0LCJGb250TmFtZSI6IkNhbGlicmkiLCJJc0JvbGQiOmZhbHNlLCJJc0l0YWxpYyI6ZmFsc2UsIklzVW5kZXJsaW5lZCI6ZmFsc2UsIlBhcmVudFN0eWxlIjpudWxsfSwiQXV0b1NpemUiOjAsIkZvcmVncm91bmQiOnsiJGlkIjoiMTIwIiwiQ29sb3IiOnsiJGlkIjoiMTI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jIiLCJUb3AiOjAsIkxlZnQiOjAsIlJpZ2h0IjowLCJCb3R0b20iOjB9LCJQYWRkaW5nIjp7IiRpZCI6IjEyMyIsIlRvcCI6MCwiTGVmdCI6MCwiUmlnaHQiOjAsIkJvdHRvbSI6MH0sIkJhY2tncm91bmQiOnsiJGlkIjoiMTI0IiwiQ29sb3IiOnsiJHJlZiI6IjIwIn19LCJJc1Zpc2libGUiOnRydWUsIldpZHRoIjowLjAsIkhlaWdodCI6MC4wLCJCb3JkZXJTdHlsZSI6bnVsbCwiUGFyZW50U3R5bGUiOm51bGx9LCJEYXRlRm9ybWF0Ijp7IiRpZCI6IjEyNSIsIkZvcm1hdFN0cmluZyI6ImQgTU1NIiwiU2VwYXJhdG9yIjoiLyIsIlVzZUludGVybmF0aW9uYWxEYXRlRm9ybWF0Ijp0cnVlLCJEYXRlSXNWaXNpYmxlIjp0cnVlLCJUaW1lSXNWaXNpYmxlIjpmYWxzZSwiSG91ckRpZ2l0cyI6MSwiQW1QbURlc2lnbmF0b3IiOjIsIlRyaW0wME1pbnV0ZXMiOmZhbHNlLCJMYXN0S25vd25WaXNpYmlsaXR5U3RhdGUiOm51bGx9LCJJc1Zpc2libGUiOnRydWUsIlBhcmVudFN0eWxlIjpudWxsLCJfZXhwbGljaXRseVNldCI6eyIkaWQiOiIxMjY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SXNWaXNpYmxlIjpmYWxzZX19LCJHcmlkbGluZVBhbmVsU3R5bGUiOnsiJGlkIjoiMTI3IiwiR3JpZGxpbmVTdHlsZSI6eyIkaWQiOiIxMjgiLCJMaW5lQ29sb3IiOnsiJGlkIjoiMTI5IiwiJHR5cGUiOiJOTFJFLkNvbW1vbi5Eb20uU29saWRDb2xvckJydXNoLCBOTFJFLkNvbW1vbiIsIkNvbG9yIjp7IiRpZCI6IjEzMCIsIkEiOjM4LCJSIjo5MSwiRyI6MTU1LCJCIjoyMTN9fSwiTGluZVdlaWdodCI6MS4wLCJMaW5lVHlwZSI6MCwiUGFyZW50U3R5bGUiOm51bGx9LCJNYXJnaW4iOnsiJGlkIjoiMTMxIiwiVG9wIjowLCJMZWZ0IjowLCJSaWdodCI6MCwiQm90dG9tIjowfSwiUGFkZGluZyI6eyIkaWQiOiIxMzIiLCJUb3AiOjAsIkxlZnQiOjAsIlJpZ2h0IjowLCJCb3R0b20iOjB9LCJCYWNrZ3JvdW5kIjpudWxsLCJJc1Zpc2libGUiOnRydWUsIldpZHRoIjowLjAsIkhlaWdodCI6MC4wLCJCb3JkZXJTdHlsZSI6eyIkaWQiOiIxMzMiLCJMaW5lQ29sb3IiOm51bGwsIkxpbmVXZWlnaHQiOjAuMCwiTGluZVR5cGUiOjAsIlBhcmVudFN0eWxlIjpudWxsfSwiUGFyZW50U3R5bGUiOm51bGx9LCJTaG93RWxhcHNlZFRpbWVHcmFkaWVudFN0eWxlIjpmYWxzZSwiRGVmYXVsdFN3aW1sYW5lU3R5bGUiOnsiJGlkIjoiMTM0IiwiSGVhZGVyU3R5bGUiOnsiJGlkIjoiMTM1IiwiVGV4dFN0eWxlIjp7IiRpZCI6IjEzNiIsIkZvbnRTZXR0aW5ncyI6eyIkaWQiOiIxMzciLCJGb250U2l6ZSI6MTIsIkZvbnROYW1lIjoiQ2FsaWJyaSIsIklzQm9sZCI6ZmFsc2UsIklzSXRhbGljIjpmYWxzZSwiSXNVbmRlcmxpbmVkIjpmYWxzZSwiUGFyZW50U3R5bGUiOm51bGx9LCJBdXRvU2l6ZSI6MCwiRm9yZWdyb3VuZCI6eyIkaWQiOiIxMzgiLCJDb2xvciI6eyIkaWQiOiIxMzkiLCJBIjoyNTUsIlIiOjMyLCJHIjo1NiwiQiI6MTAwfX0sIk1heFdpZHRoIjowLjAsIk1heEhlaWdodCI6MC4wLCJTbWFydEZvcmVncm91bmRJc0FjdGl2ZSI6ZmFsc2UsIkhvcml6b250YWxBbGlnbm1lbnQiOjAsIlZlcnRpY2FsQWxpZ25tZW50IjowLCJTbWFydEZvcmVncm91bmQiOm51bGwsIkJhY2tncm91bmRGaWxsVHlwZSI6MCwiTWFyZ2luIjp7IiRpZCI6IjE0MCIsIlRvcCI6MCwiTGVmdCI6MCwiUmlnaHQiOjAsIkJvdHRvbSI6MH0sIlBhZGRpbmciOnsiJGlkIjoiMTQxIiwiVG9wIjowLCJMZWZ0IjowLCJSaWdodCI6MCwiQm90dG9tIjowfSwiQmFja2dyb3VuZCI6bnVsbCwiSXNWaXNpYmxlIjpmYWxzZSwiV2lkdGgiOjAuMCwiSGVpZ2h0IjowLjAsIkJvcmRlclN0eWxlIjpudWxsLCJQYXJlbnRTdHlsZSI6bnVsbH0sIlJlY3RhbmdsZVN0eWxlIjp7IiRpZCI6IjE0MiIsIk1hcmdpbiI6eyIkaWQiOiIxNDMiLCJUb3AiOjAsIkxlZnQiOjAsIlJpZ2h0IjowLCJCb3R0b20iOjB9LCJQYWRkaW5nIjp7IiRpZCI6IjE0NCIsIlRvcCI6MCwiTGVmdCI6MCwiUmlnaHQiOjAsIkJvdHRvbSI6MH0sIkJhY2tncm91bmQiOnsiJGlkIjoiMTQ1IiwiQ29sb3IiOnsiJGlkIjoiMTQ2IiwiQSI6MTI3LCJSIjo5MSwiRyI6MTU1LCJCIjoyMTN9fSwiSXNWaXNpYmxlIjpmYWxzZSwiV2lkdGgiOjAuMCwiSGVpZ2h0IjowLjAsIkJvcmRlclN0eWxlIjp7IiRpZCI6IjE0NyIsIkxpbmVDb2xvciI6eyIkaWQiOiIxNDgiLCIkdHlwZSI6Ik5MUkUuQ29tbW9uLkRvbS5Tb2xpZENvbG9yQnJ1c2gsIE5MUkUuQ29tbW9uIiwiQ29sb3IiOnsiJGlkIjoiMTQ5IiwiQSI6MjU1LCJSIjoyNTUsIkciOjAsIkIiOjB9fSwiTGluZVdlaWdodCI6MC4wLCJMaW5lVHlwZSI6MCwiUGFyZW50U3R5bGUiOm51bGx9LCJQYXJlbnRTdHlsZSI6bnVsbH0sIk1hcmdpbiI6eyIkaWQiOiIxNTAiLCJUb3AiOjAsIkxlZnQiOjAsIlJpZ2h0IjowLCJCb3R0b20iOjB9LCJQYWRkaW5nIjp7IiRpZCI6IjE1MSIsIlRvcCI6MCwiTGVmdCI6MCwiUmlnaHQiOjAsIkJvdHRvbSI6MH0sIkJhY2tncm91bmQiOm51bGwsIklzVmlzaWJsZSI6dHJ1ZSwiV2lkdGgiOjAuMCwiSGVpZ2h0IjowLjAsIkJvcmRlclN0eWxlIjpudWxsLCJQYXJlbnRTdHlsZSI6bnVsbH0sIkJhY2tncm91bmRTdHlsZSI6eyIkaWQiOiIxNTIiLCJNYXJnaW4iOnsiJGlkIjoiMTUzIiwiVG9wIjowLCJMZWZ0IjowLCJSaWdodCI6MCwiQm90dG9tIjowfSwiUGFkZGluZyI6eyIkaWQiOiIxNTQiLCJUb3AiOjAsIkxlZnQiOjAsIlJpZ2h0IjowLCJCb3R0b20iOjB9LCJCYWNrZ3JvdW5kIjp7IiRpZCI6IjE1NSIsIkNvbG9yIjp7IiRpZCI6IjE1NiIsIkEiOjM4LCJSIjo5MSwiRyI6MTU1LCJCIjoyMTN9fSwiSXNWaXNpYmxlIjp0cnVlLCJXaWR0aCI6MC4wLCJIZWlnaHQiOjAuMCwiQm9yZGVyU3R5bGUiOnsiJGlkIjoiMTU3IiwiTGluZUNvbG9yIjp7IiRpZCI6IjE1OCIsIiR0eXBlIjoiTkxSRS5Db21tb24uRG9tLlNvbGlkQ29sb3JCcnVzaCwgTkxSRS5Db21tb24iLCJDb2xvciI6eyIkaWQiOiIxNTkiLCJBIjoyNTUsIlIiOjI1NSwiRyI6MCwiQiI6MH19LCJMaW5lV2VpZ2h0IjowLjAsIkxpbmVUeXBlIjowLCJQYXJlbnRTdHlsZSI6bnVsbH0sIlBhcmVudFN0eWxlIjpudWxsfSwiSXNBYm92ZVRpbWViYW5kIjpmYWxzZSwiTWFyZ2luIjp7IiRpZCI6IjE2MCIsIlRvcCI6MCwiTGVmdCI6MCwiUmlnaHQiOjAsIkJvdHRvbSI6MH0sIlBhZGRpbmciOnsiJGlkIjoiMTYxIiwiVG9wIjowLCJMZWZ0IjowLCJSaWdodCI6MCwiQm90dG9tIjowfSwiSXNWaXNpYmxlIjp0cnVlLCJXaWR0aCI6MC4wLCJIZWlnaHQiOjAuMCwiQm9yZGVyU3R5bGUiOm51bGwsIlBhcmVudFN0eWxlIjpudWxsfX0sIlNjYWxlIjp7IiRpZCI6IjE2MiIsIlN0YXJ0RGF0ZSI6IjAwMDEtMDEtMDFUMDA6MDA6MDAiLCJFbmREYXRlIjoiMjAyMS0wOC0wMVQyMzo1OTowMCIsIkZvcm1hdCI6Ik1NTSIsIlR5cGUiOjIsIkF1dG9EYXRlUmFuZ2UiOnRydWUsIldvcmtpbmdEYXlzIjozMSwiVG9kYXlNYXJrZXJUZXh0IjoiVG9kYXkiLCJBdXRvU2NhbGVUeXBlIjp0cnVlfSwiTWlsZXN0b25lcyI6W10sIlRhc2tzIjpbeyIkaWQiOiIxNjMiLCJHcm91cE5hbWUiOm51bGwsIlN0YXJ0RGF0ZSI6IjIwMjAtMTItMjNUMDA6MDA6MDBaIiwiRW5kRGF0ZSI6IjIwMjEtMDQtMTJUMjM6NTk6MDBaIiwiUGVyY2VudGFnZUNvbXBsZXRlIjpudWxsLCJTdHlsZSI6eyIkaWQiOiIxNjQiLCJTaGFwZSI6NCwiU2hhcGVUaGlja25lc3MiOjAsIkR1cmF0aW9uRm9ybWF0IjowLCJJbmNsdWRlTm9uV29ya2luZ0RheXNJbkR1cmF0aW9uIjpmYWxzZSwiUGVyY2VudGFnZUNvbXBsZXRlU3R5bGUiOnsiJGlkIjoiMTY1IiwiRm9udFNldHRpbmdzIjp7IiRpZCI6IjE2NiIsIkZvbnRTaXplIjoxMCwiRm9udE5hbWUiOiJDYWxpYnJpIiwiSXNCb2xkIjpmYWxzZSwiSXNJdGFsaWMiOmZhbHNlLCJJc1VuZGVybGluZWQiOmZhbHNlLCJQYXJlbnRTdHlsZSI6bnVsbH0sIkF1dG9TaXplIjowLCJGb3JlZ3JvdW5kIjp7IiRyZWYiOiI4NSJ9LCJNYXhXaWR0aCI6MjAwLjAsIk1heEhlaWdodCI6IkluZmluaXR5IiwiU21hcnRGb3JlZ3JvdW5kSXNBY3RpdmUiOmZhbHNlLCJIb3Jpem9udGFsQWxpZ25tZW50IjowLCJWZXJ0aWNhbEFsaWdubWVudCI6MCwiU21hcnRGb3JlZ3JvdW5kIjpudWxsLCJCYWNrZ3JvdW5kRmlsbFR5cGUiOjAsIk1hcmdpbiI6eyIkaWQiOiIxNjciLCJUb3AiOjAsIkxlZnQiOjAsIlJpZ2h0IjowLCJCb3R0b20iOjB9LCJQYWRkaW5nIjp7IiRpZCI6IjE2OCIsIlRvcCI6MCwiTGVmdCI6MCwiUmlnaHQiOjAsIkJvdHRvbSI6MH0sIkJhY2tncm91bmQiOnsiJGlkIjoiMTY5IiwiQ29sb3IiOnsiJGlkIjoiMTcwIiwiQSI6ODksIlIiOjAsIkciOjAsIkIiOjB9fSwiSXNWaXNpYmxlIjp0cnVlLCJXaWR0aCI6MC4wLCJIZWlnaHQiOjAuMCwiQm9yZGVyU3R5bGUiOnsiJGlkIjoiMTcxIiwiTGluZUNvbG9yIjpudWxsLCJMaW5lV2VpZ2h0IjowLjAsIkxpbmVUeXBlIjowLCJQYXJlbnRTdHlsZSI6bnVsbH0sIlBhcmVudFN0eWxlIjpudWxsfSwiRHVyYXRpb25TdHlsZSI6eyIkaWQiOiIxNzIiLCJGb250U2V0dGluZ3MiOnsiJGlkIjoiMTczIiwiRm9udFNpemUiOjEwLCJGb250TmFtZSI6IkNhbGlicmkiLCJJc0JvbGQiOmZhbHNlLCJJc0l0YWxpYyI6ZmFsc2UsIklzVW5kZXJsaW5lZCI6ZmFsc2UsIlBhcmVudFN0eWxlIjpudWxsfSwiQXV0b1NpemUiOjAsIkZvcmVncm91bmQiOnsiJGlkIjoiMTc0IiwiQ29sb3IiOnsiJGlkIjoiMTc1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c2IiwiVG9wIjowLCJMZWZ0IjowLCJSaWdodCI6MCwiQm90dG9tIjowfSwiUGFkZGluZyI6eyIkaWQiOiIxNzciLCJUb3AiOjAsIkxlZnQiOjAsIlJpZ2h0IjowLCJCb3R0b20iOjB9LCJCYWNrZ3JvdW5kIjp7IiRpZCI6IjE3OCIsIkNvbG9yIjp7IiRyZWYiOiIxNzAifX0sIklzVmlzaWJsZSI6dHJ1ZSwiV2lkdGgiOjAuMCwiSGVpZ2h0IjowLjAsIkJvcmRlclN0eWxlIjp7IiRpZCI6IjE3OSIsIkxpbmVDb2xvciI6bnVsbCwiTGluZVdlaWdodCI6MC4wLCJMaW5lVHlwZSI6MCwiUGFyZW50U3R5bGUiOm51bGx9LCJQYXJlbnRTdHlsZSI6bnVsbH0sIkhvcml6b250YWxDb25uZWN0b3JTdHlsZSI6eyIkaWQiOiIxODAiLCJMaW5lQ29sb3IiOnsiJGlkIjoiMTgxIiwiJHR5cGUiOiJOTFJFLkNvbW1vbi5Eb20uU29saWRDb2xvckJydXNoLCBOTFJFLkNvbW1vbiIsIkNvbG9yIjp7IiRpZCI6IjE4MiIsIkEiOjI1NSwiUiI6MjA0LCJHIjoyMDQsIkIiOjIwNH19LCJMaW5lV2VpZ2h0IjoxLjAsIkxpbmVUeXBlIjowLCJQYXJlbnRTdHlsZSI6bnVsbH0sIlZlcnRpY2FsQ29ubmVjdG9yU3R5bGUiOnsiJGlkIjoiMTgzIiwiTGluZUNvbG9yIjp7IiRpZCI6IjE4NCIsIiR0eXBlIjoiTkxSRS5Db21tb24uRG9tLlNvbGlkQ29sb3JCcnVzaCwgTkxSRS5Db21tb24iLCJDb2xvciI6eyIkaWQiOiIxODUiLCJBIjoyNTUsIlIiOjIwNCwiRyI6MjA0LCJCIjoyMDR9fSwiTGluZVdlaWdodCI6MC4wLCJMaW5lVHlwZSI6MCwiUGFyZW50U3R5bGUiOm51bGx9LCJNYXJnaW4iOm51bGwsIlN0YXJ0RGF0ZVBvc2l0aW9uIjo0LCJFbmREYXRlUG9zaXRpb24iOjQsIkRhdGVJc1Zpc2libGUiOnRydWUsIlRpdGxlUG9zaXRpb24iOjUsIkR1cmF0aW9uUG9zaXRpb24iOjYsIlBlcmNlbnRhZ2VDb21wbGV0ZWRQb3NpdGlvbiI6NiwiU3BhY2luZyI6NSwiSXNCZWxvd1RpbWViYW5kIjpmYWxzZSwiUGVyY2VudGFnZUNvbXBsZXRlU2hhcGVPcGFjaXR5IjozNSwiU2hhcGVTdHlsZSI6eyIkaWQiOiIxODYiLCJNYXJnaW4iOnsiJGlkIjoiMTg3IiwiVG9wIjowLCJMZWZ0Ijo0LCJSaWdodCI6NCwiQm90dG9tIjowfSwiUGFkZGluZyI6eyIkaWQiOiIxODgiLCJUb3AiOjAsIkxlZnQiOjAsIlJpZ2h0IjowLCJCb3R0b20iOjB9LCJCYWNrZ3JvdW5kIjp7IiRpZCI6IjE4OSIsIkNvbG9yIjp7IiRpZCI6IjE5MCIsIkEiOjI1NSwiUiI6MjUzLCJHIjoyMDIsIkIiOjB9fSwiSXNWaXNpYmxlIjp0cnVlLCJXaWR0aCI6MC4wLCJIZWlnaHQiOjEwLjAsIkJvcmRlclN0eWxlIjp7IiRpZCI6IjE5MSIsIkxpbmVDb2xvciI6eyIkaWQiOiIxOTIiLCIkdHlwZSI6Ik5MUkUuQ29tbW9uLkRvbS5Tb2xpZENvbG9yQnJ1c2gsIE5MUkUuQ29tbW9uIiwiQ29sb3IiOnsiJGlkIjoiMTkzIiwiQSI6MjU1LCJSIjoyNTUsIkciOjAsIkIiOjB9fSwiTGluZVdlaWdodCI6MC4wLCJMaW5lVHlwZSI6MCwiUGFyZW50U3R5bGUiOm51bGx9LCJQYXJlbnRTdHlsZSI6bnVsbH0sIlRpdGxlU3R5bGUiOnsiJGlkIjoiMTk0IiwiRm9udFNldHRpbmdzIjp7IiRpZCI6IjE5NSIsIkZvbnRTaXplIjoxNCwiRm9udE5hbWUiOiJDYWxpYnJpIiwiSXNCb2xkIjp0cnVlLCJJc0l0YWxpYyI6ZmFsc2UsIklzVW5kZXJsaW5lZCI6ZmFsc2UsIlBhcmVudFN0eWxlIjpudWxsfSwiQXV0b1NpemUiOjAsIkZvcmVncm91bmQiOnsiJGlkIjoiMTk2IiwiQ29sb3IiOnsiJGlkIjoiMTk3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pZCI6IjE5OCIsIlRvcCI6MCwiTGVmdCI6MCwiUmlnaHQiOjAsIkJvdHRvbSI6MH0sIlBhZGRpbmciOnsiJGlkIjoiMTk5IiwiVG9wIjowLCJMZWZ0IjowLCJSaWdodCI6MCwiQm90dG9tIjowfSwiQmFja2dyb3VuZCI6eyIkaWQiOiIyMDAiLCJDb2xvciI6eyIkcmVmIjoiMTcwIn19LCJJc1Zpc2libGUiOnRydWUsIldpZHRoIjowLjAsIkhlaWdodCI6MC4wLCJCb3JkZXJTdHlsZSI6eyIkaWQiOiIyMDEiLCJMaW5lQ29sb3IiOm51bGwsIkxpbmVXZWlnaHQiOjAuMCwiTGluZVR5cGUiOjAsIlBhcmVudFN0eWxlIjpudWxsfSwiUGFyZW50U3R5bGUiOm51bGx9LCJEYXRlU3R5bGUiOnsiJGlkIjoiMjAyIiwiRm9udFNldHRpbmdzIjp7IiRpZCI6IjIwMyIsIkZvbnRTaXplIjoxNCwiRm9udE5hbWUiOiJDYWxpYnJpIiwiSXNCb2xkIjpmYWxzZSwiSXNJdGFsaWMiOmZhbHNlLCJJc1VuZGVybGluZWQiOmZhbHNlLCJQYXJlbnRTdHlsZSI6bnVsbH0sIkF1dG9TaXplIjowLCJGb3JlZ3JvdW5kIjp7IiRpZCI6IjIwNCIsIkNvbG9yIjp7IiRpZCI6IjIwNS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aWQiOiIyMDYiLCJUb3AiOjAsIkxlZnQiOjAsIlJpZ2h0IjowLCJCb3R0b20iOjB9LCJQYWRkaW5nIjp7IiRpZCI6IjIwNyIsIlRvcCI6MCwiTGVmdCI6MCwiUmlnaHQiOjAsIkJvdHRvbSI6MH0sIkJhY2tncm91bmQiOnsiJGlkIjoiMjA4IiwiQ29sb3IiOnsiJHJlZiI6IjE3MCJ9fSwiSXNWaXNpYmxlIjp0cnVlLCJXaWR0aCI6MC4wLCJIZWlnaHQiOjAuMCwiQm9yZGVyU3R5bGUiOnsiJGlkIjoiMjA5IiwiTGluZUNvbG9yIjpudWxsLCJMaW5lV2VpZ2h0IjowLjAsIkxpbmVUeXBlIjowLCJQYXJlbnRTdHlsZSI6bnVsbH0sIlBhcmVudFN0eWxlIjpudWxsfSwiRGF0ZUZvcm1hdCI6eyIkaWQiOiIyMTAiLCJGb3JtYXRTdHJpbmciOiJkIE1NTSIsIlNlcGFyYXRvciI6Ii8iLCJVc2VJbnRlcm5hdGlvbmFsRGF0ZUZvcm1hdCI6dHJ1ZSwiRGF0ZUlzVmlzaWJsZSI6dHJ1ZSwiVGltZUlzVmlzaWJsZSI6ZmFsc2UsIkhvdXJEaWdpdHMiOjEsIkFtUG1EZXNpZ25hdG9yIjoyLCJUcmltMDBNaW51dGVzIjpmYWxzZSwiTGFzdEtub3duVmlzaWJpbGl0eVN0YXRlIjpudWxsfSwiSXNWaXNpYmxlIjp0cnVlLCJQYXJlbnRTdHlsZSI6bnVsbH0sIkluZGV4IjowLCJTbWFydER1cmF0aW9uQWN0aXZhdGVkIjpmYWxzZSwiRGF0ZUZvcm1hdCI6eyIkcmVmIjoiMjEwIn0sIklkIjoiYjNlNTRjOTEtMzVkZC00NDJiLTkyMjItMzNlZDc1YWQ3YjgwIiwiSW1wb3J0SWQiOm51bGwsIlRpdGxlIjoiMjAyMSIsIk5vdGUiOm51bGwsIkh5cGVybGluayI6eyIkaWQiOiIyMTEiLCJBZGRyZXNzIjoiIiwiU3ViQWRkcmVzcyI6IiJ9LCJJc0NoYW5nZWQiOmZhbHNlLCJJc05ldyI6ZmFsc2V9LHsiJGlkIjoiMjEyIiwiR3JvdXBOYW1lIjpudWxsLCJTdGFydERhdGUiOiIyMDIwLTEyLTIzVDAwOjAwOjAwWiIsIkVuZERhdGUiOiIyMDIxLTA0LTA5VDIzOjU5OjAwWiIsIlBlcmNlbnRhZ2VDb21wbGV0ZSI6bnVsbCwiU3R5bGUiOnsiJGlkIjoiMjEzIiwiU2hhcGUiOjQsIlNoYXBlVGhpY2tuZXNzIjowLCJEdXJhdGlvbkZvcm1hdCI6MCwiSW5jbHVkZU5vbldvcmtpbmdEYXlzSW5EdXJhdGlvbiI6ZmFsc2UsIlBlcmNlbnRhZ2VDb21wbGV0ZVN0eWxlIjp7IiRpZCI6IjIxNCIsIkZvbnRTZXR0aW5ncyI6eyIkaWQiOiIyMTU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IxNiIsIkxpbmVDb2xvciI6bnVsbCwiTGluZVdlaWdodCI6MC4wLCJMaW5lVHlwZSI6MCwiUGFyZW50U3R5bGUiOm51bGx9LCJQYXJlbnRTdHlsZSI6bnVsbH0sIkR1cmF0aW9uU3R5bGUiOnsiJGlkIjoiMjE3IiwiRm9udFNldHRpbmdzIjp7IiRpZCI6IjIxOC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jE5IiwiTGluZUNvbG9yIjpudWxsLCJMaW5lV2VpZ2h0IjowLjAsIkxpbmVUeXBlIjowLCJQYXJlbnRTdHlsZSI6bnVsbH0sIlBhcmVudFN0eWxlIjpudWxsfSwiSG9yaXpvbnRhbENvbm5lY3RvclN0eWxlIjp7IiRpZCI6IjIyMCIsIkxpbmVDb2xvciI6eyIkcmVmIjoiOTgifSwiTGluZVdlaWdodCI6MS4wLCJMaW5lVHlwZSI6MCwiUGFyZW50U3R5bGUiOm51bGx9LCJWZXJ0aWNhbENvbm5lY3RvclN0eWxlIjp7IiRpZCI6IjIyMSIsIkxpbmVDb2xvciI6eyIkcmVmIjoiMTAxIn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ZmFsc2UsIlBlcmNlbnRhZ2VDb21wbGV0ZVNoYXBlT3BhY2l0eSI6MzUsIlNoYXBlU3R5bGUiOnsiJGlkIjoiMjIyIiwiTWFyZ2luIjp7IiRyZWYiOiIxMDQifSwiUGFkZGluZyI6eyIkcmVmIjoiMTA1In0sIkJhY2tncm91bmQiOnsiJGlkIjoiMjIzIiwiQ29sb3IiOnsiJGlkIjoiMjI0IiwiQSI6MjU1LCJSIjoyNTMsIkciOjIwMiwiQiI6MH19LCJJc1Zpc2libGUiOnRydWUsIldpZHRoIjowLjAsIkhlaWdodCI6MTAuMCwiQm9yZGVyU3R5bGUiOnsiJGlkIjoiMjI1IiwiTGluZUNvbG9yIjp7IiRyZWYiOiIxMDkifSwiTGluZVdlaWdodCI6MC4wLCJMaW5lVHlwZSI6MCwiUGFyZW50U3R5bGUiOm51bGx9LCJQYXJlbnRTdHlsZSI6bnVsbH0sIlRpdGxlU3R5bGUiOnsiJGlkIjoiMjI2IiwiRm9udFNldHRpbmdzIjp7IiRpZCI6IjIyNyIsIkZvbnRTaXplIjoxNCwiRm9udE5hbWUiOiJDYWxpYnJpIiwiSXNCb2xkIjp0cnVlLCJJc0l0YWxpYyI6ZmFsc2UsIklzVW5kZXJsaW5lZCI6ZmFsc2UsIlBhcmVudFN0eWxlIjpudWxsfSwiQXV0b1NpemUiOjAsIkZvcmVncm91bmQiOnsiJGlkIjoiMjI4IiwiQ29sb3IiOnsiJGlkIjoiMjI5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yMzAiLCJMaW5lQ29sb3IiOm51bGwsIkxpbmVXZWlnaHQiOjAuMCwiTGluZVR5cGUiOjAsIlBhcmVudFN0eWxlIjpudWxsfSwiUGFyZW50U3R5bGUiOm51bGx9LCJEYXRlU3R5bGUiOnsiJGlkIjoiMjMxIiwiRm9udFNldHRpbmdzIjp7IiRpZCI6IjIzMiIsIkZvbnRTaXplIjoxNCwiRm9udE5hbWUiOiJDYWxpYnJpIiwiSXNCb2xkIjpmYWxzZSwiSXNJdGFsaWMiOmZhbHNlLCJJc1VuZGVybGluZWQiOmZhbHNlLCJQYXJlbnRTdHlsZSI6bnVsbH0sIkF1dG9TaXplIjowLCJGb3JlZ3JvdW5kIjp7IiRpZCI6IjIzMyIsIkNvbG9yIjp7IiRpZCI6IjIzNC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MjM1IiwiTGluZUNvbG9yIjpudWxsLCJMaW5lV2VpZ2h0IjowLjAsIkxpbmVUeXBlIjowLCJQYXJlbnRTdHlsZSI6bnVsbH0sIlBhcmVudFN0eWxlIjpudWxsfSwiRGF0ZUZvcm1hdCI6eyIkaWQiOiIyMzYiLCJGb3JtYXRTdHJpbmciOiJkIE1NTSIsIlNlcGFyYXRvciI6Ii8iLCJVc2VJbnRlcm5hdGlvbmFsRGF0ZUZvcm1hdCI6dHJ1ZSwiRGF0ZUlzVmlzaWJsZSI6dHJ1ZSwiVGltZUlzVmlzaWJsZSI6ZmFsc2UsIkhvdXJEaWdpdHMiOjEsIkFtUG1EZXNpZ25hdG9yIjoyLCJUcmltMDBNaW51dGVzIjpmYWxzZSwiTGFzdEtub3duVmlzaWJpbGl0eVN0YXRlIjpudWxsfSwiSXNWaXNpYmxlIjp0cnVlLCJQYXJlbnRTdHlsZSI6bnVsbH0sIkluZGV4IjoxLCJTbWFydER1cmF0aW9uQWN0aXZhdGVkIjpmYWxzZSwiRGF0ZUZvcm1hdCI6eyIkcmVmIjoiMjM2In0sIklkIjoiMjAyMWFiMDQtMDc5YS00OGUxLWJmYmEtYjc0NWU5OTg1MmJiIiwiSW1wb3J0SWQiOm51bGwsIlRpdGxlIjoiMjAyMiIsIk5vdGUiOm51bGwsIkh5cGVybGluayI6eyIkaWQiOiIyMzciLCJBZGRyZXNzIjoiIiwiU3ViQWRkcmVzcyI6IiJ9LCJJc0NoYW5nZWQiOmZhbHNlLCJJc05ldyI6ZmFsc2V9LHsiJGlkIjoiMjM4IiwiR3JvdXBOYW1lIjpudWxsLCJTdGFydERhdGUiOiIyMDIwLTEyLTIzVDAwOjAwOjAwWiIsIkVuZERhdGUiOiIyMDIxLTA1LTMxVDIzOjU5OjAwWiIsIlBlcmNlbnRhZ2VDb21wbGV0ZSI6bnVsbCwiU3R5bGUiOnsiJGlkIjoiMjM5IiwiU2hhcGUiOjQsIlNoYXBlVGhpY2tuZXNzIjowLCJEdXJhdGlvbkZvcm1hdCI6MCwiSW5jbHVkZU5vbldvcmtpbmdEYXlzSW5EdXJhdGlvbiI6ZmFsc2UsIlBlcmNlbnRhZ2VDb21wbGV0ZVN0eWxlIjp7IiRpZCI6IjI0MCIsIkZvbnRTZXR0aW5ncyI6eyIkaWQiOiIyNDE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I0MiIsIkxpbmVDb2xvciI6bnVsbCwiTGluZVdlaWdodCI6MC4wLCJMaW5lVHlwZSI6MCwiUGFyZW50U3R5bGUiOm51bGx9LCJQYXJlbnRTdHlsZSI6bnVsbH0sIkR1cmF0aW9uU3R5bGUiOnsiJGlkIjoiMjQzIiwiRm9udFNldHRpbmdzIjp7IiRpZCI6IjI0NC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jQ1IiwiTGluZUNvbG9yIjpudWxsLCJMaW5lV2VpZ2h0IjowLjAsIkxpbmVUeXBlIjowLCJQYXJlbnRTdHlsZSI6bnVsbH0sIlBhcmVudFN0eWxlIjpudWxsfSwiSG9yaXpvbnRhbENvbm5lY3RvclN0eWxlIjp7IiRpZCI6IjI0NiIsIkxpbmVDb2xvciI6eyIkcmVmIjoiOTgifSwiTGluZVdlaWdodCI6MS4wLCJMaW5lVHlwZSI6MCwiUGFyZW50U3R5bGUiOm51bGx9LCJWZXJ0aWNhbENvbm5lY3RvclN0eWxlIjp7IiRpZCI6IjI0NyIsIkxpbmVDb2xvciI6eyIkcmVmIjoiMTAxIn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ZmFsc2UsIlBlcmNlbnRhZ2VDb21wbGV0ZVNoYXBlT3BhY2l0eSI6MzUsIlNoYXBlU3R5bGUiOnsiJGlkIjoiMjQ4IiwiTWFyZ2luIjp7IiRyZWYiOiIxMDQifSwiUGFkZGluZyI6eyIkcmVmIjoiMTA1In0sIkJhY2tncm91bmQiOnsiJGlkIjoiMjQ5IiwiQ29sb3IiOnsiJGlkIjoiMjUwIiwiQSI6MjU1LCJSIjoyNTMsIkciOjIwMiwiQiI6MH19LCJJc1Zpc2libGUiOnRydWUsIldpZHRoIjowLjAsIkhlaWdodCI6MTAuMCwiQm9yZGVyU3R5bGUiOnsiJGlkIjoiMjUxIiwiTGluZUNvbG9yIjp7IiRyZWYiOiIxMDkifSwiTGluZVdlaWdodCI6MC4wLCJMaW5lVHlwZSI6MCwiUGFyZW50U3R5bGUiOm51bGx9LCJQYXJlbnRTdHlsZSI6bnVsbH0sIlRpdGxlU3R5bGUiOnsiJGlkIjoiMjUyIiwiRm9udFNldHRpbmdzIjp7IiRpZCI6IjI1MyIsIkZvbnRTaXplIjoxNCwiRm9udE5hbWUiOiJDYWxpYnJpIiwiSXNCb2xkIjp0cnVlLCJJc0l0YWxpYyI6ZmFsc2UsIklzVW5kZXJsaW5lZCI6ZmFsc2UsIlBhcmVudFN0eWxlIjpudWxsfSwiQXV0b1NpemUiOjAsIkZvcmVncm91bmQiOnsiJGlkIjoiMjU0IiwiQ29sb3IiOnsiJGlkIjoiMjU1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yNTYiLCJMaW5lQ29sb3IiOm51bGwsIkxpbmVXZWlnaHQiOjAuMCwiTGluZVR5cGUiOjAsIlBhcmVudFN0eWxlIjpudWxsfSwiUGFyZW50U3R5bGUiOm51bGx9LCJEYXRlU3R5bGUiOnsiJGlkIjoiMjU3IiwiRm9udFNldHRpbmdzIjp7IiRpZCI6IjI1OCIsIkZvbnRTaXplIjoxNCwiRm9udE5hbWUiOiJDYWxpYnJpIiwiSXNCb2xkIjpmYWxzZSwiSXNJdGFsaWMiOmZhbHNlLCJJc1VuZGVybGluZWQiOmZhbHNlLCJQYXJlbnRTdHlsZSI6bnVsbH0sIkF1dG9TaXplIjowLCJGb3JlZ3JvdW5kIjp7IiRpZCI6IjI1OSIsIkNvbG9yIjp7IiRpZCI6IjI2MC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MjYxIiwiTGluZUNvbG9yIjpudWxsLCJMaW5lV2VpZ2h0IjowLjAsIkxpbmVUeXBlIjowLCJQYXJlbnRTdHlsZSI6bnVsbH0sIlBhcmVudFN0eWxlIjpudWxsfSwiRGF0ZUZvcm1hdCI6eyIkaWQiOiIyNjIiLCJGb3JtYXRTdHJpbmciOiJkIE1NTSIsIlNlcGFyYXRvciI6Ii8iLCJVc2VJbnRlcm5hdGlvbmFsRGF0ZUZvcm1hdCI6dHJ1ZSwiRGF0ZUlzVmlzaWJsZSI6dHJ1ZSwiVGltZUlzVmlzaWJsZSI6ZmFsc2UsIkhvdXJEaWdpdHMiOjEsIkFtUG1EZXNpZ25hdG9yIjoyLCJUcmltMDBNaW51dGVzIjpmYWxzZSwiTGFzdEtub3duVmlzaWJpbGl0eVN0YXRlIjpudWxsfSwiSXNWaXNpYmxlIjp0cnVlLCJQYXJlbnRTdHlsZSI6bnVsbH0sIkluZGV4IjoyLCJTbWFydER1cmF0aW9uQWN0aXZhdGVkIjpmYWxzZSwiRGF0ZUZvcm1hdCI6eyIkcmVmIjoiMjYyIn0sIklkIjoiODkyMTcwNjEtZjhmNi00NDY1LWFiYjQtNGFiZjhlZGVhMTNjIiwiSW1wb3J0SWQiOm51bGwsIlRpdGxlIjoiMjAyMyIsIk5vdGUiOm51bGwsIkh5cGVybGluayI6eyIkaWQiOiIyNjMiLCJBZGRyZXNzIjoiIiwiU3ViQWRkcmVzcyI6IiJ9LCJJc0NoYW5nZWQiOmZhbHNlLCJJc05ldyI6ZmFsc2V9LHsiJGlkIjoiMjY0IiwiR3JvdXBOYW1lIjpudWxsLCJTdGFydERhdGUiOiIyMDIwLTEyLTIyVDAwOjAwOjAwWiIsIkVuZERhdGUiOiIyMDIxLTA0LTA4VDIzOjU5OjAwWiIsIlBlcmNlbnRhZ2VDb21wbGV0ZSI6bnVsbCwiU3R5bGUiOnsiJGlkIjoiMjY1IiwiU2hhcGUiOjQsIlNoYXBlVGhpY2tuZXNzIjowLCJEdXJhdGlvbkZvcm1hdCI6MCwiSW5jbHVkZU5vbldvcmtpbmdEYXlzSW5EdXJhdGlvbiI6ZmFsc2UsIlBlcmNlbnRhZ2VDb21wbGV0ZVN0eWxlIjp7IiRpZCI6IjI2NiIsIkZvbnRTZXR0aW5ncyI6eyIkaWQiOiIyNjc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I2OCIsIkxpbmVDb2xvciI6bnVsbCwiTGluZVdlaWdodCI6MC4wLCJMaW5lVHlwZSI6MCwiUGFyZW50U3R5bGUiOm51bGx9LCJQYXJlbnRTdHlsZSI6bnVsbH0sIkR1cmF0aW9uU3R5bGUiOnsiJGlkIjoiMjY5IiwiRm9udFNldHRpbmdzIjp7IiRpZCI6IjI3MC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jcxIiwiTGluZUNvbG9yIjpudWxsLCJMaW5lV2VpZ2h0IjowLjAsIkxpbmVUeXBlIjowLCJQYXJlbnRTdHlsZSI6bnVsbH0sIlBhcmVudFN0eWxlIjpudWxsfSwiSG9yaXpvbnRhbENvbm5lY3RvclN0eWxlIjp7IiRpZCI6IjI3MiIsIkxpbmVDb2xvciI6eyIkcmVmIjoiOTgifSwiTGluZVdlaWdodCI6MS4wLCJMaW5lVHlwZSI6MCwiUGFyZW50U3R5bGUiOm51bGx9LCJWZXJ0aWNhbENvbm5lY3RvclN0eWxlIjp7IiRpZCI6IjI3MyIsIkxpbmVDb2xvciI6eyIkcmVmIjoiMTAxIn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ZmFsc2UsIlBlcmNlbnRhZ2VDb21wbGV0ZVNoYXBlT3BhY2l0eSI6MzUsIlNoYXBlU3R5bGUiOnsiJGlkIjoiMjc0IiwiTWFyZ2luIjp7IiRyZWYiOiIxMDQifSwiUGFkZGluZyI6eyIkcmVmIjoiMTA1In0sIkJhY2tncm91bmQiOnsiJGlkIjoiMjc1IiwiQ29sb3IiOnsiJGlkIjoiMjc2IiwiQSI6MjU1LCJSIjoyNTMsIkciOjIwMiwiQiI6MH19LCJJc1Zpc2libGUiOnRydWUsIldpZHRoIjowLjAsIkhlaWdodCI6MTAuMCwiQm9yZGVyU3R5bGUiOnsiJGlkIjoiMjc3IiwiTGluZUNvbG9yIjp7IiRyZWYiOiIxMDkifSwiTGluZVdlaWdodCI6MC4wLCJMaW5lVHlwZSI6MCwiUGFyZW50U3R5bGUiOm51bGx9LCJQYXJlbnRTdHlsZSI6bnVsbH0sIlRpdGxlU3R5bGUiOnsiJGlkIjoiMjc4IiwiRm9udFNldHRpbmdzIjp7IiRpZCI6IjI3OSIsIkZvbnRTaXplIjoxNCwiRm9udE5hbWUiOiJDYWxpYnJpIiwiSXNCb2xkIjp0cnVlLCJJc0l0YWxpYyI6ZmFsc2UsIklzVW5kZXJsaW5lZCI6ZmFsc2UsIlBhcmVudFN0eWxlIjpudWxsfSwiQXV0b1NpemUiOjAsIkZvcmVncm91bmQiOnsiJGlkIjoiMjgwIiwiQ29sb3IiOnsiJGlkIjoiMjgx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yODIiLCJMaW5lQ29sb3IiOm51bGwsIkxpbmVXZWlnaHQiOjAuMCwiTGluZVR5cGUiOjAsIlBhcmVudFN0eWxlIjpudWxsfSwiUGFyZW50U3R5bGUiOm51bGx9LCJEYXRlU3R5bGUiOnsiJGlkIjoiMjgzIiwiRm9udFNldHRpbmdzIjp7IiRpZCI6IjI4NCIsIkZvbnRTaXplIjoxNCwiRm9udE5hbWUiOiJDYWxpYnJpIiwiSXNCb2xkIjpmYWxzZSwiSXNJdGFsaWMiOmZhbHNlLCJJc1VuZGVybGluZWQiOmZhbHNlLCJQYXJlbnRTdHlsZSI6bnVsbH0sIkF1dG9TaXplIjowLCJGb3JlZ3JvdW5kIjp7IiRpZCI6IjI4NSIsIkNvbG9yIjp7IiRpZCI6IjI4Ni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Mjg3IiwiTGluZUNvbG9yIjpudWxsLCJMaW5lV2VpZ2h0IjowLjAsIkxpbmVUeXBlIjowLCJQYXJlbnRTdHlsZSI6bnVsbH0sIlBhcmVudFN0eWxlIjpudWxsfSwiRGF0ZUZvcm1hdCI6eyIkaWQiOiIyODgiLCJGb3JtYXRTdHJpbmciOiJkIE1NTSIsIlNlcGFyYXRvciI6Ii8iLCJVc2VJbnRlcm5hdGlvbmFsRGF0ZUZvcm1hdCI6dHJ1ZSwiRGF0ZUlzVmlzaWJsZSI6dHJ1ZSwiVGltZUlzVmlzaWJsZSI6ZmFsc2UsIkhvdXJEaWdpdHMiOjEsIkFtUG1EZXNpZ25hdG9yIjoyLCJUcmltMDBNaW51dGVzIjpmYWxzZSwiTGFzdEtub3duVmlzaWJpbGl0eVN0YXRlIjpudWxsfSwiSXNWaXNpYmxlIjp0cnVlLCJQYXJlbnRTdHlsZSI6bnVsbH0sIkluZGV4IjozLCJTbWFydER1cmF0aW9uQWN0aXZhdGVkIjpmYWxzZSwiRGF0ZUZvcm1hdCI6eyIkcmVmIjoiMjg4In0sIklkIjoiYTAyMzY3YjUtMWUyNi00Mzc1LWE0NDItMzI5ZDk5YjgxNTM1IiwiSW1wb3J0SWQiOm51bGwsIlRpdGxlIjoiMjAyNCIsIk5vdGUiOm51bGwsIkh5cGVybGluayI6eyIkaWQiOiIyODkiLCJBZGRyZXNzIjoiIiwiU3ViQWRkcmVzcyI6IiJ9LCJJc0NoYW5nZWQiOmZhbHNlLCJJc05ldyI6ZmFsc2V9LHsiJGlkIjoiMjkwIiwiR3JvdXBOYW1lIjpudWxsLCJTdGFydERhdGUiOiIyMDIwLTEyLTIwVDAwOjAwOjAwWiIsIkVuZERhdGUiOiIyMDIxLTA2LTAxVDIzOjU5OjAwWiIsIlBlcmNlbnRhZ2VDb21wbGV0ZSI6bnVsbCwiU3R5bGUiOnsiJGlkIjoiMjkxIiwiU2hhcGUiOjQsIlNoYXBlVGhpY2tuZXNzIjowLCJEdXJhdGlvbkZvcm1hdCI6MCwiSW5jbHVkZU5vbldvcmtpbmdEYXlzSW5EdXJhdGlvbiI6ZmFsc2UsIlBlcmNlbnRhZ2VDb21wbGV0ZVN0eWxlIjp7IiRpZCI6IjI5MiIsIkZvbnRTZXR0aW5ncyI6eyIkaWQiOiIyOTM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I5NCIsIkxpbmVDb2xvciI6bnVsbCwiTGluZVdlaWdodCI6MC4wLCJMaW5lVHlwZSI6MCwiUGFyZW50U3R5bGUiOm51bGx9LCJQYXJlbnRTdHlsZSI6bnVsbH0sIkR1cmF0aW9uU3R5bGUiOnsiJGlkIjoiMjk1IiwiRm9udFNldHRpbmdzIjp7IiRpZCI6IjI5Ni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jk3IiwiTGluZUNvbG9yIjpudWxsLCJMaW5lV2VpZ2h0IjowLjAsIkxpbmVUeXBlIjowLCJQYXJlbnRTdHlsZSI6bnVsbH0sIlBhcmVudFN0eWxlIjpudWxsfSwiSG9yaXpvbnRhbENvbm5lY3RvclN0eWxlIjp7IiRpZCI6IjI5OCIsIkxpbmVDb2xvciI6eyIkcmVmIjoiOTgifSwiTGluZVdlaWdodCI6MS4wLCJMaW5lVHlwZSI6MCwiUGFyZW50U3R5bGUiOm51bGx9LCJWZXJ0aWNhbENvbm5lY3RvclN0eWxlIjp7IiRpZCI6IjI5OSIsIkxpbmVDb2xvciI6eyIkcmVmIjoiMTAxIn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ZmFsc2UsIlBlcmNlbnRhZ2VDb21wbGV0ZVNoYXBlT3BhY2l0eSI6MzUsIlNoYXBlU3R5bGUiOnsiJGlkIjoiMzAwIiwiTWFyZ2luIjp7IiRyZWYiOiIxMDQifSwiUGFkZGluZyI6eyIkcmVmIjoiMTA1In0sIkJhY2tncm91bmQiOnsiJGlkIjoiMzAxIiwiQ29sb3IiOnsiJGlkIjoiMzAyIiwiQSI6MjU1LCJSIjoyNTMsIkciOjIwMiwiQiI6MH19LCJJc1Zpc2libGUiOnRydWUsIldpZHRoIjowLjAsIkhlaWdodCI6MTAuMCwiQm9yZGVyU3R5bGUiOnsiJGlkIjoiMzAzIiwiTGluZUNvbG9yIjp7IiRyZWYiOiIxMDkifSwiTGluZVdlaWdodCI6MC4wLCJMaW5lVHlwZSI6MCwiUGFyZW50U3R5bGUiOm51bGx9LCJQYXJlbnRTdHlsZSI6bnVsbH0sIlRpdGxlU3R5bGUiOnsiJGlkIjoiMzA0IiwiRm9udFNldHRpbmdzIjp7IiRpZCI6IjMwNSIsIkZvbnRTaXplIjoxNCwiRm9udE5hbWUiOiJDYWxpYnJpIiwiSXNCb2xkIjp0cnVlLCJJc0l0YWxpYyI6ZmFsc2UsIklzVW5kZXJsaW5lZCI6ZmFsc2UsIlBhcmVudFN0eWxlIjpudWxsfSwiQXV0b1NpemUiOjAsIkZvcmVncm91bmQiOnsiJGlkIjoiMzA2IiwiQ29sb3IiOnsiJGlkIjoiMzA3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zMDgiLCJMaW5lQ29sb3IiOm51bGwsIkxpbmVXZWlnaHQiOjAuMCwiTGluZVR5cGUiOjAsIlBhcmVudFN0eWxlIjpudWxsfSwiUGFyZW50U3R5bGUiOm51bGx9LCJEYXRlU3R5bGUiOnsiJGlkIjoiMzA5IiwiRm9udFNldHRpbmdzIjp7IiRpZCI6IjMxMCIsIkZvbnRTaXplIjoxNCwiRm9udE5hbWUiOiJDYWxpYnJpIiwiSXNCb2xkIjpmYWxzZSwiSXNJdGFsaWMiOmZhbHNlLCJJc1VuZGVybGluZWQiOmZhbHNlLCJQYXJlbnRTdHlsZSI6bnVsbH0sIkF1dG9TaXplIjowLCJGb3JlZ3JvdW5kIjp7IiRpZCI6IjMxMSIsIkNvbG9yIjp7IiRpZCI6IjMxMi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MzEzIiwiTGluZUNvbG9yIjpudWxsLCJMaW5lV2VpZ2h0IjowLjAsIkxpbmVUeXBlIjowLCJQYXJlbnRTdHlsZSI6bnVsbH0sIlBhcmVudFN0eWxlIjpudWxsfSwiRGF0ZUZvcm1hdCI6eyIkaWQiOiIzMTQiLCJGb3JtYXRTdHJpbmciOiJkIE1NTSIsIlNlcGFyYXRvciI6Ii8iLCJVc2VJbnRlcm5hdGlvbmFsRGF0ZUZvcm1hdCI6dHJ1ZSwiRGF0ZUlzVmlzaWJsZSI6dHJ1ZSwiVGltZUlzVmlzaWJsZSI6ZmFsc2UsIkhvdXJEaWdpdHMiOjEsIkFtUG1EZXNpZ25hdG9yIjoyLCJUcmltMDBNaW51dGVzIjpmYWxzZSwiTGFzdEtub3duVmlzaWJpbGl0eVN0YXRlIjpudWxsfSwiSXNWaXNpYmxlIjp0cnVlLCJQYXJlbnRTdHlsZSI6bnVsbH0sIkluZGV4Ijo0LCJTbWFydER1cmF0aW9uQWN0aXZhdGVkIjpmYWxzZSwiRGF0ZUZvcm1hdCI6eyIkcmVmIjoiMzE0In0sIklkIjoiYmJiODgzZGEtZjY2Zi00NTUzLTg5MGItZWRjNTExNDI2MThmIiwiSW1wb3J0SWQiOm51bGwsIlRpdGxlIjoiMjAyNSIsIk5vdGUiOm51bGwsIkh5cGVybGluayI6eyIkaWQiOiIzMTUiLCJBZGRyZXNzIjoiIiwiU3ViQWRkcmVzcyI6IiJ9LCJJc0NoYW5nZWQiOmZhbHNlLCJJc05ldyI6ZmFsc2V9LHsiJGlkIjoiMzE2IiwiR3JvdXBOYW1lIjpudWxsLCJTdGFydERhdGUiOiIyMDIwLTEyLTIzVDAwOjAwOjAwWiIsIkVuZERhdGUiOiIyMDIxLTA4LTAxVDIzOjU5OjAwWiIsIlBlcmNlbnRhZ2VDb21wbGV0ZSI6bnVsbCwiU3R5bGUiOnsiJGlkIjoiMzE3IiwiU2hhcGUiOjQsIlNoYXBlVGhpY2tuZXNzIjowLCJEdXJhdGlvbkZvcm1hdCI6MCwiSW5jbHVkZU5vbldvcmtpbmdEYXlzSW5EdXJhdGlvbiI6ZmFsc2UsIlBlcmNlbnRhZ2VDb21wbGV0ZVN0eWxlIjp7IiRpZCI6IjMxOCIsIkZvbnRTZXR0aW5ncyI6eyIkaWQiOiIzMTk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MyMCIsIkxpbmVDb2xvciI6bnVsbCwiTGluZVdlaWdodCI6MC4wLCJMaW5lVHlwZSI6MCwiUGFyZW50U3R5bGUiOm51bGx9LCJQYXJlbnRTdHlsZSI6bnVsbH0sIkR1cmF0aW9uU3R5bGUiOnsiJGlkIjoiMzIxIiwiRm9udFNldHRpbmdzIjp7IiRpZCI6IjMyMi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zIzIiwiTGluZUNvbG9yIjpudWxsLCJMaW5lV2VpZ2h0IjowLjAsIkxpbmVUeXBlIjowLCJQYXJlbnRTdHlsZSI6bnVsbH0sIlBhcmVudFN0eWxlIjpudWxsfSwiSG9yaXpvbnRhbENvbm5lY3RvclN0eWxlIjp7IiRpZCI6IjMyNCIsIkxpbmVDb2xvciI6eyIkcmVmIjoiOTgifSwiTGluZVdlaWdodCI6MS4wLCJMaW5lVHlwZSI6MCwiUGFyZW50U3R5bGUiOm51bGx9LCJWZXJ0aWNhbENvbm5lY3RvclN0eWxlIjp7IiRpZCI6IjMyNSIsIkxpbmVDb2xvciI6eyIkcmVmIjoiMTAxIn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ZmFsc2UsIlBlcmNlbnRhZ2VDb21wbGV0ZVNoYXBlT3BhY2l0eSI6MzUsIlNoYXBlU3R5bGUiOnsiJGlkIjoiMzI2IiwiTWFyZ2luIjp7IiRyZWYiOiIxMDQifSwiUGFkZGluZyI6eyIkcmVmIjoiMTA1In0sIkJhY2tncm91bmQiOnsiJGlkIjoiMzI3IiwiQ29sb3IiOnsiJGlkIjoiMzI4IiwiQSI6MjU1LCJSIjoyNTMsIkciOjIwMiwiQiI6MH19LCJJc1Zpc2libGUiOnRydWUsIldpZHRoIjowLjAsIkhlaWdodCI6MTAuMCwiQm9yZGVyU3R5bGUiOnsiJGlkIjoiMzI5IiwiTGluZUNvbG9yIjp7IiRyZWYiOiIxMDkifSwiTGluZVdlaWdodCI6MC4wLCJMaW5lVHlwZSI6MCwiUGFyZW50U3R5bGUiOm51bGx9LCJQYXJlbnRTdHlsZSI6bnVsbH0sIlRpdGxlU3R5bGUiOnsiJGlkIjoiMzMwIiwiRm9udFNldHRpbmdzIjp7IiRpZCI6IjMzMSIsIkZvbnRTaXplIjoxNCwiRm9udE5hbWUiOiJDYWxpYnJpIiwiSXNCb2xkIjp0cnVlLCJJc0l0YWxpYyI6ZmFsc2UsIklzVW5kZXJsaW5lZCI6ZmFsc2UsIlBhcmVudFN0eWxlIjpudWxsfSwiQXV0b1NpemUiOjAsIkZvcmVncm91bmQiOnsiJGlkIjoiMzMyIiwiQ29sb3IiOnsiJGlkIjoiMzMz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zMzQiLCJMaW5lQ29sb3IiOm51bGwsIkxpbmVXZWlnaHQiOjAuMCwiTGluZVR5cGUiOjAsIlBhcmVudFN0eWxlIjpudWxsfSwiUGFyZW50U3R5bGUiOm51bGx9LCJEYXRlU3R5bGUiOnsiJGlkIjoiMzM1IiwiRm9udFNldHRpbmdzIjp7IiRpZCI6IjMzNiIsIkZvbnRTaXplIjoxNCwiRm9udE5hbWUiOiJDYWxpYnJpIiwiSXNCb2xkIjpmYWxzZSwiSXNJdGFsaWMiOmZhbHNlLCJJc1VuZGVybGluZWQiOmZhbHNlLCJQYXJlbnRTdHlsZSI6bnVsbH0sIkF1dG9TaXplIjowLCJGb3JlZ3JvdW5kIjp7IiRpZCI6IjMzNyIsIkNvbG9yIjp7IiRpZCI6IjMzOC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MzM5IiwiTGluZUNvbG9yIjpudWxsLCJMaW5lV2VpZ2h0IjowLjAsIkxpbmVUeXBlIjowLCJQYXJlbnRTdHlsZSI6bnVsbH0sIlBhcmVudFN0eWxlIjpudWxsfSwiRGF0ZUZvcm1hdCI6eyIkaWQiOiIzNDAiLCJGb3JtYXRTdHJpbmciOiJkIE1NTSIsIlNlcGFyYXRvciI6Ii8iLCJVc2VJbnRlcm5hdGlvbmFsRGF0ZUZvcm1hdCI6dHJ1ZSwiRGF0ZUlzVmlzaWJsZSI6dHJ1ZSwiVGltZUlzVmlzaWJsZSI6ZmFsc2UsIkhvdXJEaWdpdHMiOjEsIkFtUG1EZXNpZ25hdG9yIjoyLCJUcmltMDBNaW51dGVzIjpmYWxzZSwiTGFzdEtub3duVmlzaWJpbGl0eVN0YXRlIjpudWxsfSwiSXNWaXNpYmxlIjp0cnVlLCJQYXJlbnRTdHlsZSI6bnVsbH0sIkluZGV4Ijo1LCJTbWFydER1cmF0aW9uQWN0aXZhdGVkIjpmYWxzZSwiRGF0ZUZvcm1hdCI6eyIkcmVmIjoiMzQwIn0sIklkIjoiMmQ1MzAyMzEtZjJmNS00OTYzLTk3MDEtNGYzZjk1M2JiOTVhIiwiSW1wb3J0SWQiOm51bGwsIlRpdGxlIjoiMjAyNiIsIk5vdGUiOm51bGwsIkh5cGVybGluayI6eyIkaWQiOiIzNDEiLCJBZGRyZXNzIjoiIiwiU3ViQWRkcmVzcyI6IiJ9LCJJc0NoYW5nZWQiOmZhbHNlLCJJc05ldyI6ZmFsc2V9LHsiJGlkIjoiMzQyIiwiR3JvdXBOYW1lIjpudWxsLCJTdGFydERhdGUiOiIyMDIwLTEyLTIzVDAwOjAwOjAwWiIsIkVuZERhdGUiOiIyMDIxLTA0LTEyVDIzOjU5OjAwWiIsIlBlcmNlbnRhZ2VDb21wbGV0ZSI6bnVsbCwiU3R5bGUiOnsiJGlkIjoiMzQzIiwiU2hhcGUiOjQsIlNoYXBlVGhpY2tuZXNzIjowLCJEdXJhdGlvbkZvcm1hdCI6MCwiSW5jbHVkZU5vbldvcmtpbmdEYXlzSW5EdXJhdGlvbiI6ZmFsc2UsIlBlcmNlbnRhZ2VDb21wbGV0ZVN0eWxlIjp7IiRpZCI6IjM0NCIsIkZvbnRTZXR0aW5ncyI6eyIkaWQiOiIzNDU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M0NiIsIkxpbmVDb2xvciI6bnVsbCwiTGluZVdlaWdodCI6MC4wLCJMaW5lVHlwZSI6MCwiUGFyZW50U3R5bGUiOm51bGx9LCJQYXJlbnRTdHlsZSI6bnVsbH0sIkR1cmF0aW9uU3R5bGUiOnsiJGlkIjoiMzQ3IiwiRm9udFNldHRpbmdzIjp7IiRpZCI6IjM0OC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zQ5IiwiTGluZUNvbG9yIjpudWxsLCJMaW5lV2VpZ2h0IjowLjAsIkxpbmVUeXBlIjowLCJQYXJlbnRTdHlsZSI6bnVsbH0sIlBhcmVudFN0eWxlIjpudWxsfSwiSG9yaXpvbnRhbENvbm5lY3RvclN0eWxlIjp7IiRpZCI6IjM1MCIsIkxpbmVDb2xvciI6eyIkcmVmIjoiOTgifSwiTGluZVdlaWdodCI6MS4wLCJMaW5lVHlwZSI6MCwiUGFyZW50U3R5bGUiOm51bGx9LCJWZXJ0aWNhbENvbm5lY3RvclN0eWxlIjp7IiRpZCI6IjM1MSIsIkxpbmVDb2xvciI6eyIkcmVmIjoiMTAxIn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ZmFsc2UsIlBlcmNlbnRhZ2VDb21wbGV0ZVNoYXBlT3BhY2l0eSI6MzUsIlNoYXBlU3R5bGUiOnsiJGlkIjoiMzUyIiwiTWFyZ2luIjp7IiRyZWYiOiIxMDQifSwiUGFkZGluZyI6eyIkcmVmIjoiMTA1In0sIkJhY2tncm91bmQiOnsiJGlkIjoiMzUzIiwiQ29sb3IiOnsiJGlkIjoiMzU0IiwiQSI6MjU1LCJSIjoyNTMsIkciOjIwMiwiQiI6MH19LCJJc1Zpc2libGUiOnRydWUsIldpZHRoIjowLjAsIkhlaWdodCI6MTAuMCwiQm9yZGVyU3R5bGUiOnsiJGlkIjoiMzU1IiwiTGluZUNvbG9yIjp7IiRyZWYiOiIxMDkifSwiTGluZVdlaWdodCI6MC4wLCJMaW5lVHlwZSI6MCwiUGFyZW50U3R5bGUiOm51bGx9LCJQYXJlbnRTdHlsZSI6bnVsbH0sIlRpdGxlU3R5bGUiOnsiJGlkIjoiMzU2IiwiRm9udFNldHRpbmdzIjp7IiRpZCI6IjM1NyIsIkZvbnRTaXplIjoxNCwiRm9udE5hbWUiOiJDYWxpYnJpIiwiSXNCb2xkIjp0cnVlLCJJc0l0YWxpYyI6ZmFsc2UsIklzVW5kZXJsaW5lZCI6ZmFsc2UsIlBhcmVudFN0eWxlIjpudWxsfSwiQXV0b1NpemUiOjAsIkZvcmVncm91bmQiOnsiJGlkIjoiMzU4IiwiQ29sb3IiOnsiJGlkIjoiMzU5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zNjAiLCJMaW5lQ29sb3IiOm51bGwsIkxpbmVXZWlnaHQiOjAuMCwiTGluZVR5cGUiOjAsIlBhcmVudFN0eWxlIjpudWxsfSwiUGFyZW50U3R5bGUiOm51bGx9LCJEYXRlU3R5bGUiOnsiJGlkIjoiMzYxIiwiRm9udFNldHRpbmdzIjp7IiRpZCI6IjM2MiIsIkZvbnRTaXplIjoxNCwiRm9udE5hbWUiOiJDYWxpYnJpIiwiSXNCb2xkIjpmYWxzZSwiSXNJdGFsaWMiOmZhbHNlLCJJc1VuZGVybGluZWQiOmZhbHNlLCJQYXJlbnRTdHlsZSI6bnVsbH0sIkF1dG9TaXplIjowLCJGb3JlZ3JvdW5kIjp7IiRpZCI6IjM2MyIsIkNvbG9yIjp7IiRpZCI6IjM2NC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MzY1IiwiTGluZUNvbG9yIjpudWxsLCJMaW5lV2VpZ2h0IjowLjAsIkxpbmVUeXBlIjowLCJQYXJlbnRTdHlsZSI6bnVsbH0sIlBhcmVudFN0eWxlIjpudWxsfSwiRGF0ZUZvcm1hdCI6eyIkaWQiOiIzNjYiLCJGb3JtYXRTdHJpbmciOiJkIE1NTSIsIlNlcGFyYXRvciI6Ii8iLCJVc2VJbnRlcm5hdGlvbmFsRGF0ZUZvcm1hdCI6dHJ1ZSwiRGF0ZUlzVmlzaWJsZSI6dHJ1ZSwiVGltZUlzVmlzaWJsZSI6ZmFsc2UsIkhvdXJEaWdpdHMiOjEsIkFtUG1EZXNpZ25hdG9yIjoyLCJUcmltMDBNaW51dGVzIjpmYWxzZSwiTGFzdEtub3duVmlzaWJpbGl0eVN0YXRlIjpudWxsfSwiSXNWaXNpYmxlIjp0cnVlLCJQYXJlbnRTdHlsZSI6bnVsbH0sIkluZGV4Ijo2LCJTbWFydER1cmF0aW9uQWN0aXZhdGVkIjpmYWxzZSwiRGF0ZUZvcm1hdCI6eyIkcmVmIjoiMzY2In0sIklkIjoiMmFiNjNlZDMtOTE4ZC00ZjMxLWJkNjYtYjI0N2U5MjNiNDViIiwiSW1wb3J0SWQiOm51bGwsIlRpdGxlIjoiMjAyNyIsIk5vdGUiOm51bGwsIkh5cGVybGluayI6eyIkaWQiOiIzNjciLCJBZGRyZXNzIjoiIiwiU3ViQWRkcmVzcyI6IiJ9LCJJc0NoYW5nZWQiOmZhbHNlLCJJc05ldyI6ZmFsc2V9LHsiJGlkIjoiMzY4IiwiR3JvdXBOYW1lIjpudWxsLCJTdGFydERhdGUiOiIyMDIwLTEyLTIxVDAwOjAwOjAwWiIsIkVuZERhdGUiOiIyMDIxLTA0LTEwVDIzOjU5OjAwWiIsIlBlcmNlbnRhZ2VDb21wbGV0ZSI6bnVsbCwiU3R5bGUiOnsiJGlkIjoiMzY5IiwiU2hhcGUiOjQsIlNoYXBlVGhpY2tuZXNzIjowLCJEdXJhdGlvbkZvcm1hdCI6MCwiSW5jbHVkZU5vbldvcmtpbmdEYXlzSW5EdXJhdGlvbiI6ZmFsc2UsIlBlcmNlbnRhZ2VDb21wbGV0ZVN0eWxlIjp7IiRpZCI6IjM3MCIsIkZvbnRTZXR0aW5ncyI6eyIkaWQiOiIzNzEiLCJGb250U2l6ZSI6MTAsIkZvbnROYW1lIjoiQ2FsaWJyaSIsIklzQm9sZCI6ZmFsc2UsIklzSXRhbGljIjpmYWxzZSwiSXNVbmRlcmxpbmVkIjpmYWxzZSwiUGFyZW50U3R5bGUiOm51bGx9LCJBdXRvU2l6ZSI6MCwiRm9yZWdyb3VuZCI6eyIkcmVmIjoiODUifSwiTWF4V2lkdGgiOjIwMC4wLCJNYXhIZWlnaHQiOiJJbmZpbml0eSIsIlNtYXJ0Rm9yZWdyb3VuZElzQWN0aXZlIjpmYWxzZSwiSG9yaXpvbnRhbEFsaWdubWVudCI6MCwiVmVydGljYWxBbGlnbm1lbnQiOjAsIlNtYXJ0Rm9yZWdyb3VuZCI6bnVsbCwiQmFja2dyb3VuZEZpbGxUeXBlIjowLCJNYXJnaW4iOnsiJHJlZiI6Ijg3In0sIlBhZGRpbmciOnsiJHJlZiI6Ijg4In0sIkJhY2tncm91bmQiOnsiJHJlZiI6Ijg5In0sIklzVmlzaWJsZSI6dHJ1ZSwiV2lkdGgiOjAuMCwiSGVpZ2h0IjowLjAsIkJvcmRlclN0eWxlIjp7IiRpZCI6IjM3MiIsIkxpbmVDb2xvciI6bnVsbCwiTGluZVdlaWdodCI6MC4wLCJMaW5lVHlwZSI6MCwiUGFyZW50U3R5bGUiOm51bGx9LCJQYXJlbnRTdHlsZSI6bnVsbH0sIkR1cmF0aW9uU3R5bGUiOnsiJGlkIjoiMzczIiwiRm9udFNldHRpbmdzIjp7IiRpZCI6IjM3NCIsIkZvbnRTaXplIjoxMCwiRm9udE5hbWUiOiJDYWxpYnJpIiwiSXNCb2xkIjpmYWxzZSwiSXNJdGFsaWMiOmZhbHNlLCJJc1VuZGVybGluZWQiOmZhbHNlLCJQYXJlbnRTdHlsZSI6bnVsbH0sIkF1dG9TaXplIjowLCJGb3JlZ3JvdW5kIjp7IiRyZWYiOiI5MiJ9LCJNYXhXaWR0aCI6MjAwLjAsIk1heEhlaWdodCI6IkluZmluaXR5IiwiU21hcnRGb3JlZ3JvdW5kSXNBY3RpdmUiOmZhbHNlLCJIb3Jpem9udGFsQWxpZ25tZW50IjowLCJWZXJ0aWNhbEFsaWdubWVudCI6MCwiU21hcnRGb3JlZ3JvdW5kIjpudWxsLCJCYWNrZ3JvdW5kRmlsbFR5cGUiOjAsIk1hcmdpbiI6eyIkcmVmIjoiOTQifSwiUGFkZGluZyI6eyIkcmVmIjoiOTUifSwiQmFja2dyb3VuZCI6eyIkcmVmIjoiOTYifSwiSXNWaXNpYmxlIjp0cnVlLCJXaWR0aCI6MC4wLCJIZWlnaHQiOjAuMCwiQm9yZGVyU3R5bGUiOnsiJGlkIjoiMzc1IiwiTGluZUNvbG9yIjpudWxsLCJMaW5lV2VpZ2h0IjowLjAsIkxpbmVUeXBlIjowLCJQYXJlbnRTdHlsZSI6bnVsbH0sIlBhcmVudFN0eWxlIjpudWxsfSwiSG9yaXpvbnRhbENvbm5lY3RvclN0eWxlIjp7IiRpZCI6IjM3NiIsIkxpbmVDb2xvciI6eyIkcmVmIjoiOTgifSwiTGluZVdlaWdodCI6MS4wLCJMaW5lVHlwZSI6MCwiUGFyZW50U3R5bGUiOm51bGx9LCJWZXJ0aWNhbENvbm5lY3RvclN0eWxlIjp7IiRpZCI6IjM3NyIsIkxpbmVDb2xvciI6eyIkcmVmIjoiMTAxIn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ZmFsc2UsIlBlcmNlbnRhZ2VDb21wbGV0ZVNoYXBlT3BhY2l0eSI6MzUsIlNoYXBlU3R5bGUiOnsiJGlkIjoiMzc4IiwiTWFyZ2luIjp7IiRyZWYiOiIxMDQifSwiUGFkZGluZyI6eyIkcmVmIjoiMTA1In0sIkJhY2tncm91bmQiOnsiJGlkIjoiMzc5IiwiQ29sb3IiOnsiJGlkIjoiMzgwIiwiQSI6MjU1LCJSIjoyNTMsIkciOjIwMiwiQiI6MH19LCJJc1Zpc2libGUiOnRydWUsIldpZHRoIjowLjAsIkhlaWdodCI6MTAuMCwiQm9yZGVyU3R5bGUiOnsiJGlkIjoiMzgxIiwiTGluZUNvbG9yIjp7IiRyZWYiOiIxMDkifSwiTGluZVdlaWdodCI6MC4wLCJMaW5lVHlwZSI6MCwiUGFyZW50U3R5bGUiOm51bGx9LCJQYXJlbnRTdHlsZSI6bnVsbH0sIlRpdGxlU3R5bGUiOnsiJGlkIjoiMzgyIiwiRm9udFNldHRpbmdzIjp7IiRpZCI6IjM4MyIsIkZvbnRTaXplIjoxNCwiRm9udE5hbWUiOiJDYWxpYnJpIiwiSXNCb2xkIjp0cnVlLCJJc0l0YWxpYyI6ZmFsc2UsIklzVW5kZXJsaW5lZCI6ZmFsc2UsIlBhcmVudFN0eWxlIjpudWxsfSwiQXV0b1NpemUiOjAsIkZvcmVncm91bmQiOnsiJGlkIjoiMzg0IiwiQ29sb3IiOnsiJGlkIjoiMzg1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MTUifSwiUGFkZGluZyI6eyIkcmVmIjoiMTE2In0sIkJhY2tncm91bmQiOnsiJHJlZiI6IjExNyJ9LCJJc1Zpc2libGUiOnRydWUsIldpZHRoIjowLjAsIkhlaWdodCI6MC4wLCJCb3JkZXJTdHlsZSI6eyIkaWQiOiIzODYiLCJMaW5lQ29sb3IiOm51bGwsIkxpbmVXZWlnaHQiOjAuMCwiTGluZVR5cGUiOjAsIlBhcmVudFN0eWxlIjpudWxsfSwiUGFyZW50U3R5bGUiOm51bGx9LCJEYXRlU3R5bGUiOnsiJGlkIjoiMzg3IiwiRm9udFNldHRpbmdzIjp7IiRpZCI6IjM4OCIsIkZvbnRTaXplIjoxNCwiRm9udE5hbWUiOiJDYWxpYnJpIiwiSXNCb2xkIjpmYWxzZSwiSXNJdGFsaWMiOmZhbHNlLCJJc1VuZGVybGluZWQiOmZhbHNlLCJQYXJlbnRTdHlsZSI6bnVsbH0sIkF1dG9TaXplIjowLCJGb3JlZ3JvdW5kIjp7IiRpZCI6IjM4OSIsIkNvbG9yIjp7IiRpZCI6IjM5MCIsIkEiOjI1NSwiUiI6MjU1LCJHIjoyNTUsIkIiOjI1NX19LCJNYXhXaWR0aCI6MjAwLjAsIk1heEhlaWdodCI6IkluZmluaXR5IiwiU21hcnRGb3JlZ3JvdW5kSXNBY3RpdmUiOmZhbHNlLCJIb3Jpem9udGFsQWxpZ25tZW50IjowLCJWZXJ0aWNhbEFsaWdubWVudCI6MCwiU21hcnRGb3JlZ3JvdW5kIjpudWxsLCJCYWNrZ3JvdW5kRmlsbFR5cGUiOjAsIk1hcmdpbiI6eyIkcmVmIjoiMTIyIn0sIlBhZGRpbmciOnsiJHJlZiI6IjEyMyJ9LCJCYWNrZ3JvdW5kIjp7IiRyZWYiOiIxMjQifSwiSXNWaXNpYmxlIjp0cnVlLCJXaWR0aCI6MC4wLCJIZWlnaHQiOjAuMCwiQm9yZGVyU3R5bGUiOnsiJGlkIjoiMzkxIiwiTGluZUNvbG9yIjpudWxsLCJMaW5lV2VpZ2h0IjowLjAsIkxpbmVUeXBlIjowLCJQYXJlbnRTdHlsZSI6bnVsbH0sIlBhcmVudFN0eWxlIjpudWxsfSwiRGF0ZUZvcm1hdCI6eyIkaWQiOiIzOTIiLCJGb3JtYXRTdHJpbmciOiJkIE1NTSIsIlNlcGFyYXRvciI6Ii8iLCJVc2VJbnRlcm5hdGlvbmFsRGF0ZUZvcm1hdCI6dHJ1ZSwiRGF0ZUlzVmlzaWJsZSI6dHJ1ZSwiVGltZUlzVmlzaWJsZSI6ZmFsc2UsIkhvdXJEaWdpdHMiOjEsIkFtUG1EZXNpZ25hdG9yIjoyLCJUcmltMDBNaW51dGVzIjpmYWxzZSwiTGFzdEtub3duVmlzaWJpbGl0eVN0YXRlIjpudWxsfSwiSXNWaXNpYmxlIjp0cnVlLCJQYXJlbnRTdHlsZSI6bnVsbH0sIkluZGV4Ijo3LCJTbWFydER1cmF0aW9uQWN0aXZhdGVkIjpmYWxzZSwiRGF0ZUZvcm1hdCI6eyIkcmVmIjoiMzkyIn0sIklkIjoiZTJjMTliNjEtMDA3MS00ZmNjLWE1NTMtMjJkMTUyM2E5NmZiIiwiSW1wb3J0SWQiOm51bGwsIlRpdGxlIjoiMjAyOCIsIk5vdGUiOm51bGwsIkh5cGVybGluayI6eyIkaWQiOiIzOTMiLCJBZGRyZXNzIjoiIiwiU3ViQWRkcmVzcyI6IiJ9LCJJc0NoYW5nZWQiOmZhbHNlLCJJc05ldyI6ZmFsc2V9XSwiU3dpbWxhbmVzIjpbXSwiTXNQcm9qZWN0SXRlbXNUcmVlIjp7IiRpZCI6IjM5NCIsIlJvb3QiOnsiSW1wb3J0SWQiOm51bGwsIklzSW1wb3J0ZWQiOmZhbHNlLCJDaGlsZHJlbiI6W119fSwiTWV0YWRhdGEiOnsiJGlkIjoiMzk1IiwiUmVjZW50Q29sb3JzQ29sbGVjdGlvbiI6IltdIn0sIlNldHRpbmdzIjp7IiRpZCI6IjM5NiIsIkltcGFPcHRpb25zIjp7IiRpZCI6IjM5NyIsIkxlZnRUb1JpZ2h0IjpmYWxzZSwiUGF5bG9hZE9wdGlvbnMiOjJ9LCJVc2VDb21wcmVzc2lvbiI6ZmFsc2UsIkNvbXByZXNpb25QZXJjZW50YWdlIjo1MC4wLCJJbmFjdGl2ZUludGVydmFsV2lkdGhUaHJlc2hvbGQiOjMwLjAsIkluYWN0aXZlSW50ZXJ2YWxXaWR0aCI6MS4wLCJTcGxpdFRhc2tzIjpmYWxzZSwiVXNlQ2x1c3RlciI6ZmFsc2UsIkVwc2lsb24iOjUuMCwiTWluUG9pbnRzVG9Gb3JtQUNsdXN0ZXIiOjIsIkdlbmVyYXRlSW52aXNpYmxlU2hhcGVzIjpmYWxzZSwiU21hcnRUaW1lbGluZVRhc2tQZXJjZW50YWdlRml0IjpmYWxzZX0sIklzTmV3IjpmYWxzZSwiSW1wb3J0VHlwZSI6MCwiRmlsZVBhdGgiOm51bGwsIlRpbWVDb25maWd1cmF0aW9uIjp7IiRpZCI6IjM5OCIsIlVzZVRpbWUiOmZhbHNlLCJXb3JrRGF5U3RhcnQiOiIwMDowMDowMCIsIldvcmtEYXlFbmQiOiIyMzo1OTowMCJ9LCJMYXN0VXNlZFRlbXBsYXRlSWQiOiJjYzI2Zjg2My0yN2NlLTQ4MGUtYTU4OS1iM2YxMmYyZDZlYjAi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4_3.potx" id="{4BAA87CA-A3C3-4161-80AE-1D9C37CF4C14}" vid="{2236067E-2B6E-4CB0-859F-0C8648A252EE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4_3 (DE)_VO-9713-104</Template>
  <TotalTime>0</TotalTime>
  <Words>500</Words>
  <Application>Microsoft Office PowerPoint</Application>
  <PresentationFormat>Bildschirmpräsentation (4:3)</PresentationFormat>
  <Paragraphs>156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24" baseType="lpstr">
      <vt:lpstr>ＭＳ Ｐゴシック</vt:lpstr>
      <vt:lpstr>Arial</vt:lpstr>
      <vt:lpstr>Arial Narrow</vt:lpstr>
      <vt:lpstr>Calibri</vt:lpstr>
      <vt:lpstr>Calibri Light</vt:lpstr>
      <vt:lpstr>Franklin Gothic Book</vt:lpstr>
      <vt:lpstr>Georgia</vt:lpstr>
      <vt:lpstr>Rockwell</vt:lpstr>
      <vt:lpstr>Symbol</vt:lpstr>
      <vt:lpstr>Times</vt:lpstr>
      <vt:lpstr>ヒラギノ角ゴ Pro W3</vt:lpstr>
      <vt:lpstr>PSI-Powerpoint-Master Calibri V2</vt:lpstr>
      <vt:lpstr>Benutzerdefiniertes Design</vt:lpstr>
      <vt:lpstr>Betriebs- und Shutdownkoordination der Beschleunigeranlagen</vt:lpstr>
      <vt:lpstr>Betriebs- und Shutdownkoordination </vt:lpstr>
      <vt:lpstr>Visualisierung der Betriebsprogramme</vt:lpstr>
      <vt:lpstr>Darstellung der Shutdowns</vt:lpstr>
      <vt:lpstr>PowerPoint-Präsentation</vt:lpstr>
      <vt:lpstr>Projektportfolio</vt:lpstr>
      <vt:lpstr> Ablauf  Fr. 08. - So. 10. Januar 2021</vt:lpstr>
      <vt:lpstr> Ablauf  Fr. 13. / Sa. 14. August 2021</vt:lpstr>
      <vt:lpstr>Planungsbüro GFA</vt:lpstr>
      <vt:lpstr>Fragen / Bemerkungen</vt:lpstr>
      <vt:lpstr>Wir schaffen Wissen – heute für morgen</vt:lpstr>
    </vt:vector>
  </TitlesOfParts>
  <Company>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Luethy Markus</dc:creator>
  <cp:lastModifiedBy>Luethy Markus</cp:lastModifiedBy>
  <cp:revision>46</cp:revision>
  <cp:lastPrinted>2020-11-27T08:21:40Z</cp:lastPrinted>
  <dcterms:created xsi:type="dcterms:W3CDTF">2020-11-05T08:45:56Z</dcterms:created>
  <dcterms:modified xsi:type="dcterms:W3CDTF">2020-11-27T14:51:08Z</dcterms:modified>
</cp:coreProperties>
</file>