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7" r:id="rId2"/>
    <p:sldId id="257" r:id="rId3"/>
    <p:sldId id="263" r:id="rId4"/>
    <p:sldId id="262" r:id="rId5"/>
    <p:sldId id="261" r:id="rId6"/>
    <p:sldId id="264" r:id="rId7"/>
    <p:sldId id="265" r:id="rId8"/>
    <p:sldId id="26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50" autoAdjust="0"/>
    <p:restoredTop sz="94660"/>
  </p:normalViewPr>
  <p:slideViewPr>
    <p:cSldViewPr snapToGrid="0">
      <p:cViewPr varScale="1">
        <p:scale>
          <a:sx n="119" d="100"/>
          <a:sy n="119" d="100"/>
        </p:scale>
        <p:origin x="96"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F90976-0925-4BF4-8C47-F7E721D9C851}" type="datetimeFigureOut">
              <a:rPr lang="en-US" smtClean="0"/>
              <a:t>1/19/2021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C57E81-4732-40B1-903F-F93CDDAC65F7}" type="slidenum">
              <a:rPr lang="en-US" smtClean="0"/>
              <a:t>‹#›</a:t>
            </a:fld>
            <a:endParaRPr lang="en-US"/>
          </a:p>
        </p:txBody>
      </p:sp>
    </p:spTree>
    <p:extLst>
      <p:ext uri="{BB962C8B-B14F-4D97-AF65-F5344CB8AC3E}">
        <p14:creationId xmlns:p14="http://schemas.microsoft.com/office/powerpoint/2010/main" val="2467950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10/12/2020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9EC0C7-A110-4A32-AE3F-94DA69719807}" type="slidenum">
              <a:rPr lang="en-US" smtClean="0"/>
              <a:t>‹#›</a:t>
            </a:fld>
            <a:endParaRPr lang="en-US"/>
          </a:p>
        </p:txBody>
      </p:sp>
    </p:spTree>
    <p:extLst>
      <p:ext uri="{BB962C8B-B14F-4D97-AF65-F5344CB8AC3E}">
        <p14:creationId xmlns:p14="http://schemas.microsoft.com/office/powerpoint/2010/main" val="3295471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10/12/2020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9EC0C7-A110-4A32-AE3F-94DA69719807}" type="slidenum">
              <a:rPr lang="en-US" smtClean="0"/>
              <a:t>‹#›</a:t>
            </a:fld>
            <a:endParaRPr lang="en-US"/>
          </a:p>
        </p:txBody>
      </p:sp>
    </p:spTree>
    <p:extLst>
      <p:ext uri="{BB962C8B-B14F-4D97-AF65-F5344CB8AC3E}">
        <p14:creationId xmlns:p14="http://schemas.microsoft.com/office/powerpoint/2010/main" val="3242937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10/12/2020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9EC0C7-A110-4A32-AE3F-94DA69719807}" type="slidenum">
              <a:rPr lang="en-US" smtClean="0"/>
              <a:t>‹#›</a:t>
            </a:fld>
            <a:endParaRPr lang="en-US"/>
          </a:p>
        </p:txBody>
      </p:sp>
    </p:spTree>
    <p:extLst>
      <p:ext uri="{BB962C8B-B14F-4D97-AF65-F5344CB8AC3E}">
        <p14:creationId xmlns:p14="http://schemas.microsoft.com/office/powerpoint/2010/main" val="1872148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10/12/2020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9EC0C7-A110-4A32-AE3F-94DA69719807}" type="slidenum">
              <a:rPr lang="en-US" smtClean="0"/>
              <a:t>‹#›</a:t>
            </a:fld>
            <a:endParaRPr lang="en-US"/>
          </a:p>
        </p:txBody>
      </p:sp>
    </p:spTree>
    <p:extLst>
      <p:ext uri="{BB962C8B-B14F-4D97-AF65-F5344CB8AC3E}">
        <p14:creationId xmlns:p14="http://schemas.microsoft.com/office/powerpoint/2010/main" val="110138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10/12/2020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9EC0C7-A110-4A32-AE3F-94DA69719807}" type="slidenum">
              <a:rPr lang="en-US" smtClean="0"/>
              <a:t>‹#›</a:t>
            </a:fld>
            <a:endParaRPr lang="en-US"/>
          </a:p>
        </p:txBody>
      </p:sp>
    </p:spTree>
    <p:extLst>
      <p:ext uri="{BB962C8B-B14F-4D97-AF65-F5344CB8AC3E}">
        <p14:creationId xmlns:p14="http://schemas.microsoft.com/office/powerpoint/2010/main" val="272087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10/12/2020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9EC0C7-A110-4A32-AE3F-94DA69719807}" type="slidenum">
              <a:rPr lang="en-US" smtClean="0"/>
              <a:t>‹#›</a:t>
            </a:fld>
            <a:endParaRPr lang="en-US"/>
          </a:p>
        </p:txBody>
      </p:sp>
    </p:spTree>
    <p:extLst>
      <p:ext uri="{BB962C8B-B14F-4D97-AF65-F5344CB8AC3E}">
        <p14:creationId xmlns:p14="http://schemas.microsoft.com/office/powerpoint/2010/main" val="1056372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10/12/2020</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9EC0C7-A110-4A32-AE3F-94DA69719807}" type="slidenum">
              <a:rPr lang="en-US" smtClean="0"/>
              <a:t>‹#›</a:t>
            </a:fld>
            <a:endParaRPr lang="en-US"/>
          </a:p>
        </p:txBody>
      </p:sp>
    </p:spTree>
    <p:extLst>
      <p:ext uri="{BB962C8B-B14F-4D97-AF65-F5344CB8AC3E}">
        <p14:creationId xmlns:p14="http://schemas.microsoft.com/office/powerpoint/2010/main" val="1575958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10/12/2020</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9EC0C7-A110-4A32-AE3F-94DA69719807}" type="slidenum">
              <a:rPr lang="en-US" smtClean="0"/>
              <a:t>‹#›</a:t>
            </a:fld>
            <a:endParaRPr lang="en-US"/>
          </a:p>
        </p:txBody>
      </p:sp>
    </p:spTree>
    <p:extLst>
      <p:ext uri="{BB962C8B-B14F-4D97-AF65-F5344CB8AC3E}">
        <p14:creationId xmlns:p14="http://schemas.microsoft.com/office/powerpoint/2010/main" val="1166142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10/12/2020</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9EC0C7-A110-4A32-AE3F-94DA69719807}" type="slidenum">
              <a:rPr lang="en-US" smtClean="0"/>
              <a:t>‹#›</a:t>
            </a:fld>
            <a:endParaRPr lang="en-US"/>
          </a:p>
        </p:txBody>
      </p:sp>
    </p:spTree>
    <p:extLst>
      <p:ext uri="{BB962C8B-B14F-4D97-AF65-F5344CB8AC3E}">
        <p14:creationId xmlns:p14="http://schemas.microsoft.com/office/powerpoint/2010/main" val="4119270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10/12/2020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9EC0C7-A110-4A32-AE3F-94DA69719807}" type="slidenum">
              <a:rPr lang="en-US" smtClean="0"/>
              <a:t>‹#›</a:t>
            </a:fld>
            <a:endParaRPr lang="en-US"/>
          </a:p>
        </p:txBody>
      </p:sp>
    </p:spTree>
    <p:extLst>
      <p:ext uri="{BB962C8B-B14F-4D97-AF65-F5344CB8AC3E}">
        <p14:creationId xmlns:p14="http://schemas.microsoft.com/office/powerpoint/2010/main" val="2706181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10/12/2020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9EC0C7-A110-4A32-AE3F-94DA69719807}" type="slidenum">
              <a:rPr lang="en-US" smtClean="0"/>
              <a:t>‹#›</a:t>
            </a:fld>
            <a:endParaRPr lang="en-US"/>
          </a:p>
        </p:txBody>
      </p:sp>
    </p:spTree>
    <p:extLst>
      <p:ext uri="{BB962C8B-B14F-4D97-AF65-F5344CB8AC3E}">
        <p14:creationId xmlns:p14="http://schemas.microsoft.com/office/powerpoint/2010/main" val="3235392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10/12/2020</a:t>
            </a:r>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9EC0C7-A110-4A32-AE3F-94DA69719807}" type="slidenum">
              <a:rPr lang="en-US" smtClean="0"/>
              <a:t>‹#›</a:t>
            </a:fld>
            <a:endParaRPr lang="en-US"/>
          </a:p>
        </p:txBody>
      </p:sp>
    </p:spTree>
    <p:extLst>
      <p:ext uri="{BB962C8B-B14F-4D97-AF65-F5344CB8AC3E}">
        <p14:creationId xmlns:p14="http://schemas.microsoft.com/office/powerpoint/2010/main" val="37395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8568" y="1211179"/>
            <a:ext cx="10748211" cy="677108"/>
          </a:xfrm>
          <a:prstGeom prst="rect">
            <a:avLst/>
          </a:prstGeom>
          <a:noFill/>
        </p:spPr>
        <p:txBody>
          <a:bodyPr wrap="square" rtlCol="0">
            <a:spAutoFit/>
          </a:bodyPr>
          <a:lstStyle/>
          <a:p>
            <a:r>
              <a:rPr lang="en-US" dirty="0" smtClean="0"/>
              <a:t>Beam energy variation on a single C-band module by introducing phase slippage in the accelerating structures</a:t>
            </a:r>
          </a:p>
          <a:p>
            <a:endParaRPr lang="en-US" sz="1000" dirty="0" smtClean="0"/>
          </a:p>
          <a:p>
            <a:r>
              <a:rPr lang="en-US" sz="1000" dirty="0" smtClean="0"/>
              <a:t>R. Zennaro SPM meeting 19/01/2021</a:t>
            </a:r>
            <a:endParaRPr lang="en-US" sz="1000" dirty="0"/>
          </a:p>
        </p:txBody>
      </p:sp>
    </p:spTree>
    <p:extLst>
      <p:ext uri="{BB962C8B-B14F-4D97-AF65-F5344CB8AC3E}">
        <p14:creationId xmlns:p14="http://schemas.microsoft.com/office/powerpoint/2010/main" val="4242530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1058780" y="2524107"/>
            <a:ext cx="2767263" cy="433136"/>
            <a:chOff x="2861121" y="2808058"/>
            <a:chExt cx="2767263" cy="433136"/>
          </a:xfrm>
        </p:grpSpPr>
        <p:sp>
          <p:nvSpPr>
            <p:cNvPr id="11" name="Rectangle 10"/>
            <p:cNvSpPr/>
            <p:nvPr/>
          </p:nvSpPr>
          <p:spPr>
            <a:xfrm>
              <a:off x="2861121" y="2808058"/>
              <a:ext cx="2767263" cy="4331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2861121" y="2943967"/>
              <a:ext cx="2767263" cy="206991"/>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5" name="TextBox 14"/>
              <p:cNvSpPr txBox="1"/>
              <p:nvPr/>
            </p:nvSpPr>
            <p:spPr>
              <a:xfrm>
                <a:off x="7542094" y="1262774"/>
                <a:ext cx="2982036" cy="369332"/>
              </a:xfrm>
              <a:prstGeom prst="rect">
                <a:avLst/>
              </a:prstGeom>
              <a:noFill/>
            </p:spPr>
            <p:txBody>
              <a:bodyPr wrap="square" rtlCol="0">
                <a:spAutoFit/>
              </a:bodyPr>
              <a:lstStyle/>
              <a:p>
                <a14:m>
                  <m:oMath xmlns:m="http://schemas.openxmlformats.org/officeDocument/2006/math">
                    <m:r>
                      <a:rPr lang="el-GR" i="1" dirty="0" smtClean="0">
                        <a:latin typeface="Cambria Math" panose="02040503050406030204" pitchFamily="18" charset="0"/>
                      </a:rPr>
                      <m:t>𝜗</m:t>
                    </m:r>
                    <m:r>
                      <a:rPr lang="de-CH" b="0" i="1" baseline="-25000" dirty="0" smtClean="0">
                        <a:latin typeface="Cambria Math" panose="02040503050406030204" pitchFamily="18" charset="0"/>
                      </a:rPr>
                      <m:t>1</m:t>
                    </m:r>
                    <m:r>
                      <a:rPr lang="de-CH" b="0" i="1" dirty="0" smtClean="0">
                        <a:latin typeface="Cambria Math" panose="02040503050406030204" pitchFamily="18" charset="0"/>
                      </a:rPr>
                      <m:t>=−</m:t>
                    </m:r>
                    <m:r>
                      <a:rPr lang="el-GR" i="1" dirty="0" smtClean="0">
                        <a:latin typeface="Cambria Math" panose="02040503050406030204" pitchFamily="18" charset="0"/>
                      </a:rPr>
                      <m:t>𝜗</m:t>
                    </m:r>
                  </m:oMath>
                </a14:m>
                <a:r>
                  <a:rPr lang="en-US" baseline="-25000" dirty="0" smtClean="0"/>
                  <a:t>2</a:t>
                </a:r>
                <a:endParaRPr lang="en-US" baseline="-25000" dirty="0"/>
              </a:p>
            </p:txBody>
          </p:sp>
        </mc:Choice>
        <mc:Fallback xmlns="">
          <p:sp>
            <p:nvSpPr>
              <p:cNvPr id="15" name="TextBox 14"/>
              <p:cNvSpPr txBox="1">
                <a:spLocks noRot="1" noChangeAspect="1" noMove="1" noResize="1" noEditPoints="1" noAdjustHandles="1" noChangeArrowheads="1" noChangeShapeType="1" noTextEdit="1"/>
              </p:cNvSpPr>
              <p:nvPr/>
            </p:nvSpPr>
            <p:spPr>
              <a:xfrm>
                <a:off x="7542094" y="1262774"/>
                <a:ext cx="2982036" cy="369332"/>
              </a:xfrm>
              <a:prstGeom prst="rect">
                <a:avLst/>
              </a:prstGeom>
              <a:blipFill>
                <a:blip r:embed="rId2"/>
                <a:stretch>
                  <a:fillRect b="-213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3568815" y="2601296"/>
                <a:ext cx="298203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l-GR" i="1" dirty="0" smtClean="0">
                          <a:latin typeface="Cambria Math" panose="02040503050406030204" pitchFamily="18" charset="0"/>
                        </a:rPr>
                        <m:t>𝜗</m:t>
                      </m:r>
                      <m:d>
                        <m:dPr>
                          <m:ctrlPr>
                            <a:rPr lang="de-CH" b="0" i="1" dirty="0" smtClean="0">
                              <a:latin typeface="Cambria Math" panose="02040503050406030204" pitchFamily="18" charset="0"/>
                            </a:rPr>
                          </m:ctrlPr>
                        </m:dPr>
                        <m:e>
                          <m:r>
                            <a:rPr lang="de-CH" b="0" i="1" dirty="0" smtClean="0">
                              <a:latin typeface="Cambria Math" panose="02040503050406030204" pitchFamily="18" charset="0"/>
                            </a:rPr>
                            <m:t>𝑥</m:t>
                          </m:r>
                        </m:e>
                      </m:d>
                      <m:r>
                        <a:rPr lang="de-CH" b="0" i="1" dirty="0" smtClean="0">
                          <a:latin typeface="Cambria Math" panose="02040503050406030204" pitchFamily="18" charset="0"/>
                        </a:rPr>
                        <m:t>=</m:t>
                      </m:r>
                      <m:r>
                        <a:rPr lang="el-GR" i="1" dirty="0" smtClean="0">
                          <a:latin typeface="Cambria Math" panose="02040503050406030204" pitchFamily="18" charset="0"/>
                        </a:rPr>
                        <m:t>𝜗</m:t>
                      </m:r>
                      <m:r>
                        <a:rPr lang="de-CH" b="0" i="1" baseline="-25000" dirty="0" smtClean="0">
                          <a:latin typeface="Cambria Math" panose="02040503050406030204" pitchFamily="18" charset="0"/>
                        </a:rPr>
                        <m:t>0</m:t>
                      </m:r>
                      <m:r>
                        <a:rPr lang="de-CH" b="0" i="1" dirty="0" smtClean="0">
                          <a:latin typeface="Cambria Math" panose="02040503050406030204" pitchFamily="18" charset="0"/>
                        </a:rPr>
                        <m:t>+</m:t>
                      </m:r>
                      <m:r>
                        <a:rPr lang="de-CH" b="0" i="1" dirty="0" smtClean="0">
                          <a:latin typeface="Cambria Math" panose="02040503050406030204" pitchFamily="18" charset="0"/>
                        </a:rPr>
                        <m:t>𝑎𝑥</m:t>
                      </m:r>
                    </m:oMath>
                  </m:oMathPara>
                </a14:m>
                <a:endParaRPr lang="en-US" i="1" baseline="-25000" dirty="0"/>
              </a:p>
            </p:txBody>
          </p:sp>
        </mc:Choice>
        <mc:Fallback xmlns="">
          <p:sp>
            <p:nvSpPr>
              <p:cNvPr id="16" name="TextBox 15"/>
              <p:cNvSpPr txBox="1">
                <a:spLocks noRot="1" noChangeAspect="1" noMove="1" noResize="1" noEditPoints="1" noAdjustHandles="1" noChangeArrowheads="1" noChangeShapeType="1" noTextEdit="1"/>
              </p:cNvSpPr>
              <p:nvPr/>
            </p:nvSpPr>
            <p:spPr>
              <a:xfrm>
                <a:off x="3568815" y="2601296"/>
                <a:ext cx="2982036" cy="369332"/>
              </a:xfrm>
              <a:prstGeom prst="rect">
                <a:avLst/>
              </a:prstGeom>
              <a:blipFill>
                <a:blip r:embed="rId3"/>
                <a:stretch>
                  <a:fillRect/>
                </a:stretch>
              </a:blipFill>
            </p:spPr>
            <p:txBody>
              <a:bodyPr/>
              <a:lstStyle/>
              <a:p>
                <a:r>
                  <a:rPr lang="en-US">
                    <a:noFill/>
                  </a:rPr>
                  <a:t> </a:t>
                </a:r>
              </a:p>
            </p:txBody>
          </p:sp>
        </mc:Fallback>
      </mc:AlternateContent>
      <p:sp>
        <p:nvSpPr>
          <p:cNvPr id="18" name="TextBox 17"/>
          <p:cNvSpPr txBox="1"/>
          <p:nvPr/>
        </p:nvSpPr>
        <p:spPr>
          <a:xfrm>
            <a:off x="1058779" y="677441"/>
            <a:ext cx="5817267" cy="369332"/>
          </a:xfrm>
          <a:prstGeom prst="rect">
            <a:avLst/>
          </a:prstGeom>
          <a:noFill/>
        </p:spPr>
        <p:txBody>
          <a:bodyPr wrap="square" rtlCol="0">
            <a:spAutoFit/>
          </a:bodyPr>
          <a:lstStyle/>
          <a:p>
            <a:r>
              <a:rPr lang="en-US" dirty="0" smtClean="0"/>
              <a:t>Double (or multiple) station case (Aramis case)</a:t>
            </a:r>
            <a:endParaRPr lang="en-US" dirty="0"/>
          </a:p>
        </p:txBody>
      </p:sp>
      <p:sp>
        <p:nvSpPr>
          <p:cNvPr id="19" name="TextBox 18"/>
          <p:cNvSpPr txBox="1"/>
          <p:nvPr/>
        </p:nvSpPr>
        <p:spPr>
          <a:xfrm>
            <a:off x="838200" y="1917945"/>
            <a:ext cx="3591426" cy="369332"/>
          </a:xfrm>
          <a:prstGeom prst="rect">
            <a:avLst/>
          </a:prstGeom>
          <a:noFill/>
        </p:spPr>
        <p:txBody>
          <a:bodyPr wrap="square" rtlCol="0">
            <a:spAutoFit/>
          </a:bodyPr>
          <a:lstStyle/>
          <a:p>
            <a:r>
              <a:rPr lang="en-US" dirty="0" smtClean="0"/>
              <a:t>Single station case (ATHOS)</a:t>
            </a:r>
            <a:endParaRPr lang="en-US" dirty="0"/>
          </a:p>
        </p:txBody>
      </p:sp>
      <p:grpSp>
        <p:nvGrpSpPr>
          <p:cNvPr id="20" name="Group 19"/>
          <p:cNvGrpSpPr/>
          <p:nvPr/>
        </p:nvGrpSpPr>
        <p:grpSpPr>
          <a:xfrm>
            <a:off x="623038" y="4047295"/>
            <a:ext cx="3663616" cy="2246678"/>
            <a:chOff x="6175611" y="4089406"/>
            <a:chExt cx="3663616" cy="2246678"/>
          </a:xfrm>
        </p:grpSpPr>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5611" y="4089406"/>
              <a:ext cx="3663616" cy="2246678"/>
            </a:xfrm>
            <a:prstGeom prst="rect">
              <a:avLst/>
            </a:prstGeom>
          </p:spPr>
        </p:pic>
        <p:sp>
          <p:nvSpPr>
            <p:cNvPr id="22" name="Oval 21"/>
            <p:cNvSpPr/>
            <p:nvPr/>
          </p:nvSpPr>
          <p:spPr>
            <a:xfrm>
              <a:off x="8614012" y="4345827"/>
              <a:ext cx="88710" cy="1114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8882807" y="4345827"/>
              <a:ext cx="88710" cy="1114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p:cNvGrpSpPr/>
          <p:nvPr/>
        </p:nvGrpSpPr>
        <p:grpSpPr>
          <a:xfrm>
            <a:off x="6428934" y="4047295"/>
            <a:ext cx="3663616" cy="2310028"/>
            <a:chOff x="1514034" y="3962706"/>
            <a:chExt cx="3663616" cy="2310028"/>
          </a:xfrm>
        </p:grpSpPr>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4034" y="4026056"/>
              <a:ext cx="3663616" cy="2246678"/>
            </a:xfrm>
            <a:prstGeom prst="rect">
              <a:avLst/>
            </a:prstGeom>
          </p:spPr>
        </p:pic>
        <p:sp>
          <p:nvSpPr>
            <p:cNvPr id="26" name="Freeform 25"/>
            <p:cNvSpPr/>
            <p:nvPr/>
          </p:nvSpPr>
          <p:spPr>
            <a:xfrm>
              <a:off x="3807725" y="3962706"/>
              <a:ext cx="620974" cy="766243"/>
            </a:xfrm>
            <a:custGeom>
              <a:avLst/>
              <a:gdLst>
                <a:gd name="connsiteX0" fmla="*/ 0 w 620974"/>
                <a:gd name="connsiteY0" fmla="*/ 766243 h 766243"/>
                <a:gd name="connsiteX1" fmla="*/ 68239 w 620974"/>
                <a:gd name="connsiteY1" fmla="*/ 431873 h 766243"/>
                <a:gd name="connsiteX2" fmla="*/ 170597 w 620974"/>
                <a:gd name="connsiteY2" fmla="*/ 158918 h 766243"/>
                <a:gd name="connsiteX3" fmla="*/ 279779 w 620974"/>
                <a:gd name="connsiteY3" fmla="*/ 22440 h 766243"/>
                <a:gd name="connsiteX4" fmla="*/ 361666 w 620974"/>
                <a:gd name="connsiteY4" fmla="*/ 8793 h 766243"/>
                <a:gd name="connsiteX5" fmla="*/ 450376 w 620974"/>
                <a:gd name="connsiteY5" fmla="*/ 111151 h 766243"/>
                <a:gd name="connsiteX6" fmla="*/ 518615 w 620974"/>
                <a:gd name="connsiteY6" fmla="*/ 309043 h 766243"/>
                <a:gd name="connsiteX7" fmla="*/ 559559 w 620974"/>
                <a:gd name="connsiteY7" fmla="*/ 513760 h 766243"/>
                <a:gd name="connsiteX8" fmla="*/ 620974 w 620974"/>
                <a:gd name="connsiteY8" fmla="*/ 725300 h 766243"/>
                <a:gd name="connsiteX9" fmla="*/ 620974 w 620974"/>
                <a:gd name="connsiteY9" fmla="*/ 725300 h 766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0974" h="766243">
                  <a:moveTo>
                    <a:pt x="0" y="766243"/>
                  </a:moveTo>
                  <a:cubicBezTo>
                    <a:pt x="19903" y="649668"/>
                    <a:pt x="39806" y="533094"/>
                    <a:pt x="68239" y="431873"/>
                  </a:cubicBezTo>
                  <a:cubicBezTo>
                    <a:pt x="96672" y="330652"/>
                    <a:pt x="135340" y="227157"/>
                    <a:pt x="170597" y="158918"/>
                  </a:cubicBezTo>
                  <a:cubicBezTo>
                    <a:pt x="205854" y="90679"/>
                    <a:pt x="247934" y="47461"/>
                    <a:pt x="279779" y="22440"/>
                  </a:cubicBezTo>
                  <a:cubicBezTo>
                    <a:pt x="311624" y="-2581"/>
                    <a:pt x="333233" y="-5992"/>
                    <a:pt x="361666" y="8793"/>
                  </a:cubicBezTo>
                  <a:cubicBezTo>
                    <a:pt x="390099" y="23578"/>
                    <a:pt x="424218" y="61109"/>
                    <a:pt x="450376" y="111151"/>
                  </a:cubicBezTo>
                  <a:cubicBezTo>
                    <a:pt x="476534" y="161193"/>
                    <a:pt x="500418" y="241942"/>
                    <a:pt x="518615" y="309043"/>
                  </a:cubicBezTo>
                  <a:cubicBezTo>
                    <a:pt x="536812" y="376144"/>
                    <a:pt x="542499" y="444384"/>
                    <a:pt x="559559" y="513760"/>
                  </a:cubicBezTo>
                  <a:cubicBezTo>
                    <a:pt x="576619" y="583136"/>
                    <a:pt x="620974" y="725300"/>
                    <a:pt x="620974" y="725300"/>
                  </a:cubicBezTo>
                  <a:lnTo>
                    <a:pt x="620974" y="725300"/>
                  </a:lnTo>
                </a:path>
              </a:pathLst>
            </a:custGeom>
            <a:noFill/>
            <a:ln>
              <a:solidFill>
                <a:srgbClr val="FF0000"/>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6"/>
          <p:cNvSpPr txBox="1"/>
          <p:nvPr/>
        </p:nvSpPr>
        <p:spPr>
          <a:xfrm>
            <a:off x="6550851" y="3343999"/>
            <a:ext cx="4192272" cy="646331"/>
          </a:xfrm>
          <a:prstGeom prst="rect">
            <a:avLst/>
          </a:prstGeom>
          <a:noFill/>
        </p:spPr>
        <p:txBody>
          <a:bodyPr wrap="square" rtlCol="0">
            <a:spAutoFit/>
          </a:bodyPr>
          <a:lstStyle/>
          <a:p>
            <a:r>
              <a:rPr lang="en-US" dirty="0" smtClean="0"/>
              <a:t>Variable energy gain with single station (phase slippage)</a:t>
            </a:r>
            <a:endParaRPr lang="en-US" dirty="0"/>
          </a:p>
        </p:txBody>
      </p:sp>
      <p:sp>
        <p:nvSpPr>
          <p:cNvPr id="28" name="TextBox 27"/>
          <p:cNvSpPr txBox="1"/>
          <p:nvPr/>
        </p:nvSpPr>
        <p:spPr>
          <a:xfrm>
            <a:off x="456183" y="3430904"/>
            <a:ext cx="3830471" cy="369332"/>
          </a:xfrm>
          <a:prstGeom prst="rect">
            <a:avLst/>
          </a:prstGeom>
          <a:noFill/>
        </p:spPr>
        <p:txBody>
          <a:bodyPr wrap="square" rtlCol="0">
            <a:spAutoFit/>
          </a:bodyPr>
          <a:lstStyle/>
          <a:p>
            <a:r>
              <a:rPr lang="en-US" dirty="0" smtClean="0"/>
              <a:t>Variable energy gain with two stations</a:t>
            </a:r>
            <a:endParaRPr lang="en-US" dirty="0"/>
          </a:p>
        </p:txBody>
      </p:sp>
      <p:sp>
        <p:nvSpPr>
          <p:cNvPr id="30" name="TextBox 29"/>
          <p:cNvSpPr txBox="1"/>
          <p:nvPr/>
        </p:nvSpPr>
        <p:spPr>
          <a:xfrm>
            <a:off x="8890687" y="1088337"/>
            <a:ext cx="3070654" cy="738664"/>
          </a:xfrm>
          <a:prstGeom prst="rect">
            <a:avLst/>
          </a:prstGeom>
          <a:noFill/>
        </p:spPr>
        <p:txBody>
          <a:bodyPr wrap="square" rtlCol="0">
            <a:spAutoFit/>
          </a:bodyPr>
          <a:lstStyle/>
          <a:p>
            <a:r>
              <a:rPr lang="en-US" sz="1400" dirty="0" smtClean="0"/>
              <a:t>Simple energy gain adjustment by adjusting the phases with opposite sign.</a:t>
            </a:r>
          </a:p>
        </p:txBody>
      </p:sp>
      <p:sp>
        <p:nvSpPr>
          <p:cNvPr id="31" name="TextBox 30"/>
          <p:cNvSpPr txBox="1"/>
          <p:nvPr/>
        </p:nvSpPr>
        <p:spPr>
          <a:xfrm>
            <a:off x="6262994" y="2558180"/>
            <a:ext cx="5540236" cy="523220"/>
          </a:xfrm>
          <a:prstGeom prst="rect">
            <a:avLst/>
          </a:prstGeom>
          <a:noFill/>
        </p:spPr>
        <p:txBody>
          <a:bodyPr wrap="square" rtlCol="0">
            <a:spAutoFit/>
          </a:bodyPr>
          <a:lstStyle/>
          <a:p>
            <a:r>
              <a:rPr lang="en-US" sz="1400" dirty="0" smtClean="0"/>
              <a:t>Simple energy gain adjustment by introducing a phase slippage and a phase offset. </a:t>
            </a:r>
            <a:endParaRPr lang="en-US" sz="1400" dirty="0"/>
          </a:p>
        </p:txBody>
      </p:sp>
      <p:sp>
        <p:nvSpPr>
          <p:cNvPr id="2" name="TextBox 1"/>
          <p:cNvSpPr txBox="1"/>
          <p:nvPr/>
        </p:nvSpPr>
        <p:spPr>
          <a:xfrm>
            <a:off x="1082943" y="106126"/>
            <a:ext cx="9999051" cy="369332"/>
          </a:xfrm>
          <a:prstGeom prst="rect">
            <a:avLst/>
          </a:prstGeom>
          <a:noFill/>
        </p:spPr>
        <p:txBody>
          <a:bodyPr wrap="square" rtlCol="0">
            <a:spAutoFit/>
          </a:bodyPr>
          <a:lstStyle/>
          <a:p>
            <a:r>
              <a:rPr lang="en-US" dirty="0" smtClean="0"/>
              <a:t>Can we adjust the beam energy in a ±250 MeV range without chirp variation or extra energy spread?</a:t>
            </a:r>
            <a:endParaRPr lang="en-US" dirty="0"/>
          </a:p>
        </p:txBody>
      </p:sp>
      <p:sp>
        <p:nvSpPr>
          <p:cNvPr id="5" name="TextBox 4"/>
          <p:cNvSpPr txBox="1"/>
          <p:nvPr/>
        </p:nvSpPr>
        <p:spPr>
          <a:xfrm>
            <a:off x="10080608" y="5323747"/>
            <a:ext cx="2002772" cy="369332"/>
          </a:xfrm>
          <a:prstGeom prst="rect">
            <a:avLst/>
          </a:prstGeom>
          <a:noFill/>
        </p:spPr>
        <p:txBody>
          <a:bodyPr wrap="square" rtlCol="0">
            <a:spAutoFit/>
          </a:bodyPr>
          <a:lstStyle/>
          <a:p>
            <a:r>
              <a:rPr lang="en-US" dirty="0" smtClean="0"/>
              <a:t>Structure output</a:t>
            </a:r>
            <a:endParaRPr lang="en-US" dirty="0"/>
          </a:p>
        </p:txBody>
      </p:sp>
      <p:sp>
        <p:nvSpPr>
          <p:cNvPr id="29" name="TextBox 28"/>
          <p:cNvSpPr txBox="1"/>
          <p:nvPr/>
        </p:nvSpPr>
        <p:spPr>
          <a:xfrm>
            <a:off x="10124594" y="5863345"/>
            <a:ext cx="1656287" cy="369332"/>
          </a:xfrm>
          <a:prstGeom prst="rect">
            <a:avLst/>
          </a:prstGeom>
          <a:noFill/>
        </p:spPr>
        <p:txBody>
          <a:bodyPr wrap="square" rtlCol="0">
            <a:spAutoFit/>
          </a:bodyPr>
          <a:lstStyle/>
          <a:p>
            <a:r>
              <a:rPr lang="en-US" dirty="0" smtClean="0"/>
              <a:t>Structure input</a:t>
            </a:r>
            <a:endParaRPr lang="en-US" dirty="0"/>
          </a:p>
        </p:txBody>
      </p:sp>
      <p:cxnSp>
        <p:nvCxnSpPr>
          <p:cNvPr id="8" name="Straight Arrow Connector 7"/>
          <p:cNvCxnSpPr/>
          <p:nvPr/>
        </p:nvCxnSpPr>
        <p:spPr>
          <a:xfrm flipH="1" flipV="1">
            <a:off x="8722625" y="4870503"/>
            <a:ext cx="1369926" cy="1067400"/>
          </a:xfrm>
          <a:prstGeom prst="straightConnector1">
            <a:avLst/>
          </a:prstGeom>
          <a:ln>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9343599" y="4813538"/>
            <a:ext cx="827056" cy="662293"/>
          </a:xfrm>
          <a:prstGeom prst="straightConnector1">
            <a:avLst/>
          </a:prstGeom>
          <a:ln>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623038" y="1142683"/>
            <a:ext cx="6511809" cy="812537"/>
            <a:chOff x="623038" y="1142683"/>
            <a:chExt cx="6511809" cy="812537"/>
          </a:xfrm>
        </p:grpSpPr>
        <p:sp>
          <p:nvSpPr>
            <p:cNvPr id="4" name="Rectangle 3"/>
            <p:cNvSpPr/>
            <p:nvPr/>
          </p:nvSpPr>
          <p:spPr>
            <a:xfrm>
              <a:off x="960193" y="1230872"/>
              <a:ext cx="2767263" cy="4331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960193" y="1299051"/>
              <a:ext cx="2767263" cy="6015"/>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367584" y="1570210"/>
              <a:ext cx="2767263" cy="6015"/>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4367584" y="1230872"/>
              <a:ext cx="2767263" cy="4331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437444" y="1653597"/>
              <a:ext cx="1812759" cy="276999"/>
            </a:xfrm>
            <a:prstGeom prst="rect">
              <a:avLst/>
            </a:prstGeom>
            <a:noFill/>
          </p:spPr>
          <p:txBody>
            <a:bodyPr wrap="square" rtlCol="0">
              <a:spAutoFit/>
            </a:bodyPr>
            <a:lstStyle/>
            <a:p>
              <a:r>
                <a:rPr lang="en-US" sz="1200" i="1" dirty="0" smtClean="0"/>
                <a:t>Accelerating cavity 1</a:t>
              </a:r>
              <a:endParaRPr lang="en-US" sz="1200" i="1" dirty="0"/>
            </a:p>
          </p:txBody>
        </p:sp>
        <p:sp>
          <p:nvSpPr>
            <p:cNvPr id="32" name="TextBox 31"/>
            <p:cNvSpPr txBox="1"/>
            <p:nvPr/>
          </p:nvSpPr>
          <p:spPr>
            <a:xfrm>
              <a:off x="4844835" y="1678221"/>
              <a:ext cx="1812759" cy="276999"/>
            </a:xfrm>
            <a:prstGeom prst="rect">
              <a:avLst/>
            </a:prstGeom>
            <a:noFill/>
          </p:spPr>
          <p:txBody>
            <a:bodyPr wrap="square" rtlCol="0">
              <a:spAutoFit/>
            </a:bodyPr>
            <a:lstStyle/>
            <a:p>
              <a:r>
                <a:rPr lang="en-US" sz="1200" i="1" dirty="0" smtClean="0"/>
                <a:t>Accelerating cavity 2</a:t>
              </a:r>
              <a:endParaRPr lang="en-US" sz="1200" i="1" dirty="0"/>
            </a:p>
          </p:txBody>
        </p:sp>
        <mc:AlternateContent xmlns:mc="http://schemas.openxmlformats.org/markup-compatibility/2006" xmlns:a14="http://schemas.microsoft.com/office/drawing/2010/main">
          <mc:Choice Requires="a14">
            <p:sp>
              <p:nvSpPr>
                <p:cNvPr id="34" name="TextBox 33"/>
                <p:cNvSpPr txBox="1"/>
                <p:nvPr/>
              </p:nvSpPr>
              <p:spPr>
                <a:xfrm>
                  <a:off x="623038" y="1142683"/>
                  <a:ext cx="333920" cy="3028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l-GR" sz="1400" i="1" dirty="0" smtClean="0">
                            <a:latin typeface="Cambria Math" panose="02040503050406030204" pitchFamily="18" charset="0"/>
                          </a:rPr>
                          <m:t>𝜗</m:t>
                        </m:r>
                        <m:r>
                          <a:rPr lang="de-CH" sz="1400" b="0" i="1" baseline="-25000" dirty="0" smtClean="0">
                            <a:latin typeface="Cambria Math" panose="02040503050406030204" pitchFamily="18" charset="0"/>
                          </a:rPr>
                          <m:t>1</m:t>
                        </m:r>
                      </m:oMath>
                    </m:oMathPara>
                  </a14:m>
                  <a:endParaRPr lang="en-US" sz="1400" baseline="-25000" dirty="0"/>
                </a:p>
              </p:txBody>
            </p:sp>
          </mc:Choice>
          <mc:Fallback xmlns="">
            <p:sp>
              <p:nvSpPr>
                <p:cNvPr id="34" name="TextBox 33"/>
                <p:cNvSpPr txBox="1">
                  <a:spLocks noRot="1" noChangeAspect="1" noMove="1" noResize="1" noEditPoints="1" noAdjustHandles="1" noChangeArrowheads="1" noChangeShapeType="1" noTextEdit="1"/>
                </p:cNvSpPr>
                <p:nvPr/>
              </p:nvSpPr>
              <p:spPr>
                <a:xfrm>
                  <a:off x="623038" y="1142683"/>
                  <a:ext cx="333920" cy="30284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4066779" y="1358857"/>
                  <a:ext cx="333920" cy="3028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l-GR" sz="1400" i="1" dirty="0" smtClean="0">
                            <a:latin typeface="Cambria Math" panose="02040503050406030204" pitchFamily="18" charset="0"/>
                          </a:rPr>
                          <m:t>𝜗</m:t>
                        </m:r>
                        <m:r>
                          <a:rPr lang="de-CH" sz="1400" b="0" i="1" baseline="-25000" dirty="0" smtClean="0">
                            <a:latin typeface="Cambria Math" panose="02040503050406030204" pitchFamily="18" charset="0"/>
                          </a:rPr>
                          <m:t>2</m:t>
                        </m:r>
                      </m:oMath>
                    </m:oMathPara>
                  </a14:m>
                  <a:endParaRPr lang="en-US" sz="1400" baseline="-25000" dirty="0"/>
                </a:p>
              </p:txBody>
            </p:sp>
          </mc:Choice>
          <mc:Fallback xmlns="">
            <p:sp>
              <p:nvSpPr>
                <p:cNvPr id="35" name="TextBox 34"/>
                <p:cNvSpPr txBox="1">
                  <a:spLocks noRot="1" noChangeAspect="1" noMove="1" noResize="1" noEditPoints="1" noAdjustHandles="1" noChangeArrowheads="1" noChangeShapeType="1" noTextEdit="1"/>
                </p:cNvSpPr>
                <p:nvPr/>
              </p:nvSpPr>
              <p:spPr>
                <a:xfrm>
                  <a:off x="4066779" y="1358857"/>
                  <a:ext cx="333920" cy="302840"/>
                </a:xfrm>
                <a:prstGeom prst="rect">
                  <a:avLst/>
                </a:prstGeom>
                <a:blipFill>
                  <a:blip r:embed="rId6"/>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2043937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77672" y="675565"/>
            <a:ext cx="11511886" cy="1077218"/>
          </a:xfrm>
          <a:prstGeom prst="rect">
            <a:avLst/>
          </a:prstGeom>
          <a:noFill/>
        </p:spPr>
        <p:txBody>
          <a:bodyPr wrap="square" rtlCol="0">
            <a:spAutoFit/>
          </a:bodyPr>
          <a:lstStyle/>
          <a:p>
            <a:pPr marL="285750" indent="-285750">
              <a:buFont typeface="Wingdings" panose="05000000000000000000" pitchFamily="2" charset="2"/>
              <a:buChar char="§"/>
            </a:pPr>
            <a:r>
              <a:rPr lang="en-US" sz="1600" dirty="0" smtClean="0"/>
              <a:t>For a perfect rectangular pulse coming directly from the klystron it is straightforward to define the energy gain in case of phase slope, but in our case the RF pulse is compressed by the BOC.</a:t>
            </a:r>
          </a:p>
          <a:p>
            <a:pPr marL="285750" indent="-285750">
              <a:buFont typeface="Wingdings" panose="05000000000000000000" pitchFamily="2" charset="2"/>
              <a:buChar char="§"/>
            </a:pPr>
            <a:r>
              <a:rPr lang="en-US" sz="1600" dirty="0" smtClean="0"/>
              <a:t>Complications come from the bandwidth of the pulse compressor (BOC).</a:t>
            </a:r>
          </a:p>
          <a:p>
            <a:pPr marL="285750" indent="-285750">
              <a:buFont typeface="Wingdings" panose="05000000000000000000" pitchFamily="2" charset="2"/>
              <a:buChar char="§"/>
            </a:pPr>
            <a:r>
              <a:rPr lang="en-US" sz="1600" dirty="0" smtClean="0"/>
              <a:t>A phase slope is equivalent to a frequency offset, for this reason the bandwidth of the system must be taken into account.</a:t>
            </a:r>
            <a:endParaRPr lang="en-US" sz="1600" dirty="0"/>
          </a:p>
        </p:txBody>
      </p:sp>
      <p:grpSp>
        <p:nvGrpSpPr>
          <p:cNvPr id="30" name="Group 29"/>
          <p:cNvGrpSpPr/>
          <p:nvPr/>
        </p:nvGrpSpPr>
        <p:grpSpPr>
          <a:xfrm>
            <a:off x="1497842" y="1667217"/>
            <a:ext cx="8052180" cy="4543024"/>
            <a:chOff x="1497842" y="1667217"/>
            <a:chExt cx="8052180" cy="4543024"/>
          </a:xfrm>
        </p:grpSpPr>
        <p:grpSp>
          <p:nvGrpSpPr>
            <p:cNvPr id="19" name="Group 18"/>
            <p:cNvGrpSpPr/>
            <p:nvPr/>
          </p:nvGrpSpPr>
          <p:grpSpPr>
            <a:xfrm>
              <a:off x="1497842" y="1667217"/>
              <a:ext cx="8052180" cy="4543024"/>
              <a:chOff x="1497842" y="1667217"/>
              <a:chExt cx="8052180" cy="4543024"/>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9771" t="5658" r="6920" b="4957"/>
              <a:stretch/>
            </p:blipFill>
            <p:spPr>
              <a:xfrm>
                <a:off x="1497842" y="1836622"/>
                <a:ext cx="8052180" cy="4373619"/>
              </a:xfrm>
              <a:prstGeom prst="rect">
                <a:avLst/>
              </a:prstGeom>
            </p:spPr>
          </p:pic>
          <p:sp>
            <p:nvSpPr>
              <p:cNvPr id="7" name="TextBox 6"/>
              <p:cNvSpPr txBox="1"/>
              <p:nvPr/>
            </p:nvSpPr>
            <p:spPr>
              <a:xfrm>
                <a:off x="5943600" y="1670844"/>
                <a:ext cx="225188" cy="276999"/>
              </a:xfrm>
              <a:prstGeom prst="rect">
                <a:avLst/>
              </a:prstGeom>
              <a:noFill/>
            </p:spPr>
            <p:txBody>
              <a:bodyPr wrap="square" rtlCol="0">
                <a:spAutoFit/>
              </a:bodyPr>
              <a:lstStyle/>
              <a:p>
                <a:r>
                  <a:rPr lang="en-US" sz="1200" dirty="0" smtClean="0">
                    <a:solidFill>
                      <a:srgbClr val="FF0000"/>
                    </a:solidFill>
                  </a:rPr>
                  <a:t>1</a:t>
                </a:r>
                <a:endParaRPr lang="en-US" sz="1200" dirty="0">
                  <a:solidFill>
                    <a:srgbClr val="FF0000"/>
                  </a:solidFill>
                </a:endParaRPr>
              </a:p>
            </p:txBody>
          </p:sp>
          <p:sp>
            <p:nvSpPr>
              <p:cNvPr id="9" name="TextBox 8"/>
              <p:cNvSpPr txBox="1"/>
              <p:nvPr/>
            </p:nvSpPr>
            <p:spPr>
              <a:xfrm>
                <a:off x="5625665" y="1667217"/>
                <a:ext cx="225188" cy="276999"/>
              </a:xfrm>
              <a:prstGeom prst="rect">
                <a:avLst/>
              </a:prstGeom>
              <a:noFill/>
            </p:spPr>
            <p:txBody>
              <a:bodyPr wrap="square" rtlCol="0">
                <a:spAutoFit/>
              </a:bodyPr>
              <a:lstStyle/>
              <a:p>
                <a:r>
                  <a:rPr lang="en-US" sz="1200" dirty="0" smtClean="0">
                    <a:solidFill>
                      <a:srgbClr val="FF0000"/>
                    </a:solidFill>
                  </a:rPr>
                  <a:t>2</a:t>
                </a:r>
                <a:endParaRPr lang="en-US" sz="1200" dirty="0">
                  <a:solidFill>
                    <a:srgbClr val="FF0000"/>
                  </a:solidFill>
                </a:endParaRPr>
              </a:p>
            </p:txBody>
          </p:sp>
          <p:sp>
            <p:nvSpPr>
              <p:cNvPr id="10" name="TextBox 9"/>
              <p:cNvSpPr txBox="1"/>
              <p:nvPr/>
            </p:nvSpPr>
            <p:spPr>
              <a:xfrm>
                <a:off x="3870960" y="1667217"/>
                <a:ext cx="225188" cy="276999"/>
              </a:xfrm>
              <a:prstGeom prst="rect">
                <a:avLst/>
              </a:prstGeom>
              <a:noFill/>
            </p:spPr>
            <p:txBody>
              <a:bodyPr wrap="square" rtlCol="0">
                <a:spAutoFit/>
              </a:bodyPr>
              <a:lstStyle/>
              <a:p>
                <a:r>
                  <a:rPr lang="en-US" sz="1200" dirty="0" smtClean="0">
                    <a:solidFill>
                      <a:srgbClr val="FF0000"/>
                    </a:solidFill>
                  </a:rPr>
                  <a:t>4</a:t>
                </a:r>
                <a:endParaRPr lang="en-US" sz="1200" dirty="0">
                  <a:solidFill>
                    <a:srgbClr val="FF0000"/>
                  </a:solidFill>
                </a:endParaRPr>
              </a:p>
            </p:txBody>
          </p:sp>
          <p:cxnSp>
            <p:nvCxnSpPr>
              <p:cNvPr id="12" name="Straight Connector 11"/>
              <p:cNvCxnSpPr/>
              <p:nvPr/>
            </p:nvCxnSpPr>
            <p:spPr>
              <a:xfrm flipV="1">
                <a:off x="6079054" y="1915307"/>
                <a:ext cx="0" cy="4094328"/>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602804" y="1915307"/>
                <a:ext cx="0" cy="4094328"/>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983554" y="1915307"/>
                <a:ext cx="0" cy="4094328"/>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5759014" y="1915307"/>
                <a:ext cx="0" cy="4094328"/>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455067" y="1667217"/>
                <a:ext cx="225188" cy="276999"/>
              </a:xfrm>
              <a:prstGeom prst="rect">
                <a:avLst/>
              </a:prstGeom>
              <a:noFill/>
            </p:spPr>
            <p:txBody>
              <a:bodyPr wrap="square" rtlCol="0">
                <a:spAutoFit/>
              </a:bodyPr>
              <a:lstStyle/>
              <a:p>
                <a:r>
                  <a:rPr lang="en-US" sz="1200" dirty="0" smtClean="0">
                    <a:solidFill>
                      <a:srgbClr val="FF0000"/>
                    </a:solidFill>
                  </a:rPr>
                  <a:t>3</a:t>
                </a:r>
                <a:endParaRPr lang="en-US" sz="1200" dirty="0">
                  <a:solidFill>
                    <a:srgbClr val="FF0000"/>
                  </a:solidFill>
                </a:endParaRPr>
              </a:p>
            </p:txBody>
          </p:sp>
        </p:grpSp>
        <p:cxnSp>
          <p:nvCxnSpPr>
            <p:cNvPr id="21" name="Straight Arrow Connector 20"/>
            <p:cNvCxnSpPr/>
            <p:nvPr/>
          </p:nvCxnSpPr>
          <p:spPr>
            <a:xfrm flipH="1">
              <a:off x="5759014" y="3738555"/>
              <a:ext cx="320040" cy="6016"/>
            </a:xfrm>
            <a:prstGeom prst="straightConnector1">
              <a:avLst/>
            </a:prstGeom>
            <a:ln>
              <a:prstDash val="sysDot"/>
              <a:headEnd type="triangle" w="sm" len="med"/>
              <a:tailEnd type="triangle" w="sm"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056194" y="3585988"/>
              <a:ext cx="1111347" cy="276999"/>
            </a:xfrm>
            <a:prstGeom prst="rect">
              <a:avLst/>
            </a:prstGeom>
            <a:noFill/>
          </p:spPr>
          <p:txBody>
            <a:bodyPr wrap="square" rtlCol="0">
              <a:spAutoFit/>
            </a:bodyPr>
            <a:lstStyle/>
            <a:p>
              <a:r>
                <a:rPr lang="en-US" sz="1200" dirty="0" smtClean="0"/>
                <a:t>0.56 MHz</a:t>
              </a:r>
              <a:endParaRPr lang="en-US" sz="1200" dirty="0"/>
            </a:p>
          </p:txBody>
        </p:sp>
        <p:sp>
          <p:nvSpPr>
            <p:cNvPr id="23" name="TextBox 22"/>
            <p:cNvSpPr txBox="1"/>
            <p:nvPr/>
          </p:nvSpPr>
          <p:spPr>
            <a:xfrm>
              <a:off x="6079054" y="3801347"/>
              <a:ext cx="1111347" cy="276999"/>
            </a:xfrm>
            <a:prstGeom prst="rect">
              <a:avLst/>
            </a:prstGeom>
            <a:noFill/>
          </p:spPr>
          <p:txBody>
            <a:bodyPr wrap="square" rtlCol="0">
              <a:spAutoFit/>
            </a:bodyPr>
            <a:lstStyle/>
            <a:p>
              <a:r>
                <a:rPr lang="en-US" sz="1200" dirty="0" smtClean="0"/>
                <a:t>0.8 MHz</a:t>
              </a:r>
              <a:endParaRPr lang="en-US" sz="1200" dirty="0"/>
            </a:p>
          </p:txBody>
        </p:sp>
        <p:cxnSp>
          <p:nvCxnSpPr>
            <p:cNvPr id="24" name="Straight Arrow Connector 23"/>
            <p:cNvCxnSpPr/>
            <p:nvPr/>
          </p:nvCxnSpPr>
          <p:spPr>
            <a:xfrm flipH="1">
              <a:off x="5625665" y="3950651"/>
              <a:ext cx="453390" cy="0"/>
            </a:xfrm>
            <a:prstGeom prst="straightConnector1">
              <a:avLst/>
            </a:prstGeom>
            <a:ln>
              <a:prstDash val="sysDot"/>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3985060" y="4134615"/>
              <a:ext cx="2093994" cy="0"/>
            </a:xfrm>
            <a:prstGeom prst="straightConnector1">
              <a:avLst/>
            </a:prstGeom>
            <a:ln>
              <a:prstDash val="sysDot"/>
              <a:headEnd type="triangle" w="sm" len="med"/>
              <a:tailEnd type="triangle" w="sm"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079053" y="3996115"/>
              <a:ext cx="1111347" cy="276999"/>
            </a:xfrm>
            <a:prstGeom prst="rect">
              <a:avLst/>
            </a:prstGeom>
            <a:noFill/>
          </p:spPr>
          <p:txBody>
            <a:bodyPr wrap="square" rtlCol="0">
              <a:spAutoFit/>
            </a:bodyPr>
            <a:lstStyle/>
            <a:p>
              <a:r>
                <a:rPr lang="en-US" sz="1200" dirty="0" smtClean="0"/>
                <a:t>3.3 MHz</a:t>
              </a:r>
              <a:endParaRPr lang="en-US" sz="1200" dirty="0"/>
            </a:p>
          </p:txBody>
        </p:sp>
      </p:grpSp>
      <p:sp>
        <p:nvSpPr>
          <p:cNvPr id="31" name="TextBox 30"/>
          <p:cNvSpPr txBox="1"/>
          <p:nvPr/>
        </p:nvSpPr>
        <p:spPr>
          <a:xfrm>
            <a:off x="869058" y="6210241"/>
            <a:ext cx="11237296" cy="338554"/>
          </a:xfrm>
          <a:prstGeom prst="rect">
            <a:avLst/>
          </a:prstGeom>
          <a:noFill/>
        </p:spPr>
        <p:txBody>
          <a:bodyPr wrap="square" rtlCol="0">
            <a:spAutoFit/>
          </a:bodyPr>
          <a:lstStyle/>
          <a:p>
            <a:r>
              <a:rPr lang="en-US" sz="1600" dirty="0" smtClean="0"/>
              <a:t>NB: C-band modules are routinely operated with ~ 10 MHz frequency offset because of the phase jump 180°/50ns</a:t>
            </a:r>
            <a:endParaRPr lang="en-US" sz="1600" dirty="0"/>
          </a:p>
        </p:txBody>
      </p:sp>
    </p:spTree>
    <p:extLst>
      <p:ext uri="{BB962C8B-B14F-4D97-AF65-F5344CB8AC3E}">
        <p14:creationId xmlns:p14="http://schemas.microsoft.com/office/powerpoint/2010/main" val="1803344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27888" y="134363"/>
            <a:ext cx="7993118" cy="369332"/>
          </a:xfrm>
          <a:prstGeom prst="rect">
            <a:avLst/>
          </a:prstGeom>
          <a:noFill/>
        </p:spPr>
        <p:txBody>
          <a:bodyPr wrap="square" rtlCol="0">
            <a:spAutoFit/>
          </a:bodyPr>
          <a:lstStyle/>
          <a:p>
            <a:r>
              <a:rPr lang="de-CH" dirty="0" err="1" smtClean="0"/>
              <a:t>Compresed</a:t>
            </a:r>
            <a:r>
              <a:rPr lang="de-CH" dirty="0" smtClean="0"/>
              <a:t> pulse </a:t>
            </a:r>
            <a:r>
              <a:rPr lang="de-CH" dirty="0" err="1" smtClean="0"/>
              <a:t>from</a:t>
            </a:r>
            <a:r>
              <a:rPr lang="de-CH" dirty="0" smtClean="0"/>
              <a:t> BOC </a:t>
            </a:r>
            <a:r>
              <a:rPr lang="de-CH" dirty="0" err="1" smtClean="0"/>
              <a:t>for</a:t>
            </a:r>
            <a:r>
              <a:rPr lang="de-CH" dirty="0" smtClean="0"/>
              <a:t> different </a:t>
            </a:r>
            <a:r>
              <a:rPr lang="de-CH" dirty="0" err="1" smtClean="0"/>
              <a:t>phase</a:t>
            </a:r>
            <a:r>
              <a:rPr lang="de-CH" dirty="0" smtClean="0"/>
              <a:t> </a:t>
            </a:r>
            <a:r>
              <a:rPr lang="de-CH" dirty="0" err="1" smtClean="0"/>
              <a:t>slopes</a:t>
            </a:r>
            <a:endParaRPr lang="de-CH"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852" y="710801"/>
            <a:ext cx="3508316" cy="2631237"/>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8208" y="3796695"/>
            <a:ext cx="3784652" cy="2498033"/>
          </a:xfrm>
          <a:prstGeom prst="rect">
            <a:avLst/>
          </a:prstGeom>
        </p:spPr>
      </p:pic>
      <p:sp>
        <p:nvSpPr>
          <p:cNvPr id="14" name="TextBox 13"/>
          <p:cNvSpPr txBox="1"/>
          <p:nvPr/>
        </p:nvSpPr>
        <p:spPr>
          <a:xfrm>
            <a:off x="4598051" y="6307243"/>
            <a:ext cx="2887717" cy="461665"/>
          </a:xfrm>
          <a:prstGeom prst="rect">
            <a:avLst/>
          </a:prstGeom>
          <a:noFill/>
        </p:spPr>
        <p:txBody>
          <a:bodyPr wrap="square" rtlCol="0">
            <a:spAutoFit/>
          </a:bodyPr>
          <a:lstStyle/>
          <a:p>
            <a:r>
              <a:rPr lang="de-CH" sz="1200" dirty="0"/>
              <a:t>Field vs. Time in 3 </a:t>
            </a:r>
            <a:r>
              <a:rPr lang="de-CH" sz="1200" dirty="0" err="1"/>
              <a:t>cells</a:t>
            </a:r>
            <a:r>
              <a:rPr lang="de-CH" sz="1200" dirty="0"/>
              <a:t> (1, 56, 113)</a:t>
            </a:r>
          </a:p>
          <a:p>
            <a:r>
              <a:rPr lang="de-CH" sz="1200" dirty="0" err="1" smtClean="0"/>
              <a:t>slope</a:t>
            </a:r>
            <a:r>
              <a:rPr lang="de-CH" sz="1200" dirty="0" smtClean="0"/>
              <a:t> 1.2 </a:t>
            </a:r>
            <a:r>
              <a:rPr lang="de-CH" sz="1200" dirty="0" err="1" smtClean="0"/>
              <a:t>deg</a:t>
            </a:r>
            <a:r>
              <a:rPr lang="de-CH" sz="1200" dirty="0" smtClean="0"/>
              <a:t>/</a:t>
            </a:r>
            <a:r>
              <a:rPr lang="de-CH" sz="1200" dirty="0" err="1" smtClean="0"/>
              <a:t>ns</a:t>
            </a:r>
            <a:endParaRPr lang="de-CH" sz="1200" dirty="0"/>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248" y="3796695"/>
            <a:ext cx="3589920" cy="2535868"/>
          </a:xfrm>
          <a:prstGeom prst="rect">
            <a:avLst/>
          </a:prstGeom>
        </p:spPr>
      </p:pic>
      <p:sp>
        <p:nvSpPr>
          <p:cNvPr id="16" name="TextBox 15"/>
          <p:cNvSpPr txBox="1"/>
          <p:nvPr/>
        </p:nvSpPr>
        <p:spPr>
          <a:xfrm>
            <a:off x="771818" y="6294729"/>
            <a:ext cx="2730063" cy="461665"/>
          </a:xfrm>
          <a:prstGeom prst="rect">
            <a:avLst/>
          </a:prstGeom>
          <a:noFill/>
        </p:spPr>
        <p:txBody>
          <a:bodyPr wrap="square" rtlCol="0">
            <a:spAutoFit/>
          </a:bodyPr>
          <a:lstStyle/>
          <a:p>
            <a:r>
              <a:rPr lang="de-CH" sz="1200" dirty="0" smtClean="0"/>
              <a:t>Field vs. Time in 3 </a:t>
            </a:r>
            <a:r>
              <a:rPr lang="de-CH" sz="1200" dirty="0" err="1" smtClean="0"/>
              <a:t>cells</a:t>
            </a:r>
            <a:r>
              <a:rPr lang="de-CH" sz="1200" dirty="0" smtClean="0"/>
              <a:t> (1, 56, 113)</a:t>
            </a:r>
          </a:p>
          <a:p>
            <a:r>
              <a:rPr lang="de-CH" sz="1200" dirty="0" err="1" smtClean="0"/>
              <a:t>slope</a:t>
            </a:r>
            <a:r>
              <a:rPr lang="de-CH" sz="1200" dirty="0" smtClean="0"/>
              <a:t> 0.3 </a:t>
            </a:r>
            <a:r>
              <a:rPr lang="de-CH" sz="1200" dirty="0" err="1" smtClean="0"/>
              <a:t>deg</a:t>
            </a:r>
            <a:r>
              <a:rPr lang="de-CH" sz="1200" dirty="0" smtClean="0"/>
              <a:t>/</a:t>
            </a:r>
            <a:r>
              <a:rPr lang="de-CH" sz="1200" dirty="0" err="1" smtClean="0"/>
              <a:t>ns</a:t>
            </a:r>
            <a:endParaRPr lang="de-CH" sz="1200" dirty="0"/>
          </a:p>
        </p:txBody>
      </p:sp>
      <p:sp>
        <p:nvSpPr>
          <p:cNvPr id="9" name="TextBox 8"/>
          <p:cNvSpPr txBox="1"/>
          <p:nvPr/>
        </p:nvSpPr>
        <p:spPr>
          <a:xfrm>
            <a:off x="851337" y="3316197"/>
            <a:ext cx="2730063" cy="461665"/>
          </a:xfrm>
          <a:prstGeom prst="rect">
            <a:avLst/>
          </a:prstGeom>
          <a:noFill/>
        </p:spPr>
        <p:txBody>
          <a:bodyPr wrap="square" rtlCol="0">
            <a:spAutoFit/>
          </a:bodyPr>
          <a:lstStyle/>
          <a:p>
            <a:r>
              <a:rPr lang="de-CH" sz="1200" dirty="0" smtClean="0"/>
              <a:t>Field vs. Time in 3 </a:t>
            </a:r>
            <a:r>
              <a:rPr lang="de-CH" sz="1200" dirty="0" err="1" smtClean="0"/>
              <a:t>cells</a:t>
            </a:r>
            <a:r>
              <a:rPr lang="de-CH" sz="1200" dirty="0" smtClean="0"/>
              <a:t> (1, 56, 113) nominal </a:t>
            </a:r>
            <a:r>
              <a:rPr lang="de-CH" sz="1200" dirty="0" err="1" smtClean="0"/>
              <a:t>case</a:t>
            </a:r>
            <a:r>
              <a:rPr lang="de-CH" sz="1200" dirty="0" smtClean="0"/>
              <a:t> (</a:t>
            </a:r>
            <a:r>
              <a:rPr lang="de-CH" sz="1200" dirty="0" err="1" smtClean="0"/>
              <a:t>no</a:t>
            </a:r>
            <a:r>
              <a:rPr lang="de-CH" sz="1200" dirty="0" smtClean="0"/>
              <a:t> </a:t>
            </a:r>
            <a:r>
              <a:rPr lang="de-CH" sz="1200" dirty="0" err="1" smtClean="0"/>
              <a:t>phase</a:t>
            </a:r>
            <a:r>
              <a:rPr lang="de-CH" sz="1200" dirty="0" smtClean="0"/>
              <a:t> </a:t>
            </a:r>
            <a:r>
              <a:rPr lang="de-CH" sz="1200" dirty="0" err="1" smtClean="0"/>
              <a:t>slope</a:t>
            </a:r>
            <a:r>
              <a:rPr lang="de-CH" sz="1200" dirty="0" smtClean="0"/>
              <a:t>)</a:t>
            </a:r>
            <a:endParaRPr lang="de-CH" sz="1200" dirty="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83117" y="673516"/>
            <a:ext cx="3690022" cy="2767516"/>
          </a:xfrm>
          <a:prstGeom prst="rect">
            <a:avLst/>
          </a:prstGeom>
        </p:spPr>
      </p:pic>
      <p:sp>
        <p:nvSpPr>
          <p:cNvPr id="19" name="TextBox 18"/>
          <p:cNvSpPr txBox="1"/>
          <p:nvPr/>
        </p:nvSpPr>
        <p:spPr>
          <a:xfrm>
            <a:off x="4598051" y="3441032"/>
            <a:ext cx="2730063" cy="461665"/>
          </a:xfrm>
          <a:prstGeom prst="rect">
            <a:avLst/>
          </a:prstGeom>
          <a:noFill/>
        </p:spPr>
        <p:txBody>
          <a:bodyPr wrap="square" rtlCol="0">
            <a:spAutoFit/>
          </a:bodyPr>
          <a:lstStyle/>
          <a:p>
            <a:r>
              <a:rPr lang="de-CH" sz="1200" dirty="0" smtClean="0"/>
              <a:t>Field vs. Time in 3 </a:t>
            </a:r>
            <a:r>
              <a:rPr lang="de-CH" sz="1200" dirty="0" err="1" smtClean="0"/>
              <a:t>cells</a:t>
            </a:r>
            <a:r>
              <a:rPr lang="de-CH" sz="1200" dirty="0" smtClean="0"/>
              <a:t> (1, 56, 113)</a:t>
            </a:r>
          </a:p>
          <a:p>
            <a:r>
              <a:rPr lang="de-CH" sz="1200" dirty="0" err="1" smtClean="0"/>
              <a:t>slope</a:t>
            </a:r>
            <a:r>
              <a:rPr lang="de-CH" sz="1200" dirty="0" smtClean="0"/>
              <a:t> 0.2 </a:t>
            </a:r>
            <a:r>
              <a:rPr lang="de-CH" sz="1200" dirty="0" err="1" smtClean="0"/>
              <a:t>deg</a:t>
            </a:r>
            <a:r>
              <a:rPr lang="de-CH" sz="1200" dirty="0" smtClean="0"/>
              <a:t>/</a:t>
            </a:r>
            <a:r>
              <a:rPr lang="de-CH" sz="1200" dirty="0" err="1" smtClean="0"/>
              <a:t>ns</a:t>
            </a:r>
            <a:endParaRPr lang="de-CH" sz="1200" dirty="0"/>
          </a:p>
        </p:txBody>
      </p:sp>
      <p:sp>
        <p:nvSpPr>
          <p:cNvPr id="20" name="TextBox 19"/>
          <p:cNvSpPr txBox="1"/>
          <p:nvPr/>
        </p:nvSpPr>
        <p:spPr>
          <a:xfrm>
            <a:off x="2202700" y="1177549"/>
            <a:ext cx="225188" cy="276999"/>
          </a:xfrm>
          <a:prstGeom prst="rect">
            <a:avLst/>
          </a:prstGeom>
          <a:noFill/>
        </p:spPr>
        <p:txBody>
          <a:bodyPr wrap="square" rtlCol="0">
            <a:spAutoFit/>
          </a:bodyPr>
          <a:lstStyle/>
          <a:p>
            <a:r>
              <a:rPr lang="en-US" sz="1200" dirty="0" smtClean="0">
                <a:solidFill>
                  <a:srgbClr val="FF0000"/>
                </a:solidFill>
              </a:rPr>
              <a:t>1</a:t>
            </a:r>
            <a:endParaRPr lang="en-US" sz="1200" dirty="0">
              <a:solidFill>
                <a:srgbClr val="FF0000"/>
              </a:solidFill>
            </a:endParaRPr>
          </a:p>
        </p:txBody>
      </p:sp>
      <p:sp>
        <p:nvSpPr>
          <p:cNvPr id="21" name="TextBox 20"/>
          <p:cNvSpPr txBox="1"/>
          <p:nvPr/>
        </p:nvSpPr>
        <p:spPr>
          <a:xfrm>
            <a:off x="5963082" y="1177549"/>
            <a:ext cx="225188" cy="276999"/>
          </a:xfrm>
          <a:prstGeom prst="rect">
            <a:avLst/>
          </a:prstGeom>
          <a:noFill/>
        </p:spPr>
        <p:txBody>
          <a:bodyPr wrap="square" rtlCol="0">
            <a:spAutoFit/>
          </a:bodyPr>
          <a:lstStyle/>
          <a:p>
            <a:r>
              <a:rPr lang="en-US" sz="1200" dirty="0" smtClean="0">
                <a:solidFill>
                  <a:srgbClr val="FF0000"/>
                </a:solidFill>
              </a:rPr>
              <a:t>2</a:t>
            </a:r>
            <a:endParaRPr lang="en-US" sz="1200" dirty="0">
              <a:solidFill>
                <a:srgbClr val="FF0000"/>
              </a:solidFill>
            </a:endParaRPr>
          </a:p>
        </p:txBody>
      </p:sp>
      <p:sp>
        <p:nvSpPr>
          <p:cNvPr id="22" name="TextBox 21"/>
          <p:cNvSpPr txBox="1"/>
          <p:nvPr/>
        </p:nvSpPr>
        <p:spPr>
          <a:xfrm>
            <a:off x="2427888" y="4373939"/>
            <a:ext cx="183563" cy="276999"/>
          </a:xfrm>
          <a:prstGeom prst="rect">
            <a:avLst/>
          </a:prstGeom>
          <a:noFill/>
        </p:spPr>
        <p:txBody>
          <a:bodyPr wrap="square" rtlCol="0">
            <a:spAutoFit/>
          </a:bodyPr>
          <a:lstStyle/>
          <a:p>
            <a:r>
              <a:rPr lang="en-US" sz="1200" dirty="0" smtClean="0">
                <a:solidFill>
                  <a:srgbClr val="FF0000"/>
                </a:solidFill>
              </a:rPr>
              <a:t>3</a:t>
            </a:r>
            <a:endParaRPr lang="en-US" sz="1200" dirty="0">
              <a:solidFill>
                <a:srgbClr val="FF0000"/>
              </a:solidFill>
            </a:endParaRPr>
          </a:p>
        </p:txBody>
      </p:sp>
      <p:sp>
        <p:nvSpPr>
          <p:cNvPr id="23" name="TextBox 22"/>
          <p:cNvSpPr txBox="1"/>
          <p:nvPr/>
        </p:nvSpPr>
        <p:spPr>
          <a:xfrm>
            <a:off x="6188270" y="4414776"/>
            <a:ext cx="225188" cy="276999"/>
          </a:xfrm>
          <a:prstGeom prst="rect">
            <a:avLst/>
          </a:prstGeom>
          <a:noFill/>
        </p:spPr>
        <p:txBody>
          <a:bodyPr wrap="square" rtlCol="0">
            <a:spAutoFit/>
          </a:bodyPr>
          <a:lstStyle/>
          <a:p>
            <a:r>
              <a:rPr lang="en-US" sz="1200" dirty="0" smtClean="0">
                <a:solidFill>
                  <a:srgbClr val="FF0000"/>
                </a:solidFill>
              </a:rPr>
              <a:t>4</a:t>
            </a:r>
            <a:endParaRPr lang="en-US" sz="1200" dirty="0">
              <a:solidFill>
                <a:srgbClr val="FF0000"/>
              </a:solidFill>
            </a:endParaRPr>
          </a:p>
        </p:txBody>
      </p:sp>
      <p:sp>
        <p:nvSpPr>
          <p:cNvPr id="3" name="TextBox 2"/>
          <p:cNvSpPr txBox="1"/>
          <p:nvPr/>
        </p:nvSpPr>
        <p:spPr>
          <a:xfrm>
            <a:off x="7929644" y="992882"/>
            <a:ext cx="4093582" cy="923330"/>
          </a:xfrm>
          <a:prstGeom prst="rect">
            <a:avLst/>
          </a:prstGeom>
          <a:noFill/>
        </p:spPr>
        <p:txBody>
          <a:bodyPr wrap="square" rtlCol="0">
            <a:spAutoFit/>
          </a:bodyPr>
          <a:lstStyle/>
          <a:p>
            <a:r>
              <a:rPr lang="en-US" dirty="0" smtClean="0"/>
              <a:t>Model based on differential equations for BOC and matrix formalism for  the 103 cells (one accelerating structures)</a:t>
            </a:r>
            <a:endParaRPr lang="en-US" dirty="0"/>
          </a:p>
        </p:txBody>
      </p:sp>
    </p:spTree>
    <p:extLst>
      <p:ext uri="{BB962C8B-B14F-4D97-AF65-F5344CB8AC3E}">
        <p14:creationId xmlns:p14="http://schemas.microsoft.com/office/powerpoint/2010/main" val="1148366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53016" y="434190"/>
            <a:ext cx="5220094" cy="3058806"/>
          </a:xfrm>
          <a:prstGeom prst="rect">
            <a:avLst/>
          </a:prstGeom>
        </p:spPr>
      </p:pic>
      <p:pic>
        <p:nvPicPr>
          <p:cNvPr id="6" name="Picture 5"/>
          <p:cNvPicPr>
            <a:picLocks noChangeAspect="1"/>
          </p:cNvPicPr>
          <p:nvPr/>
        </p:nvPicPr>
        <p:blipFill>
          <a:blip r:embed="rId3"/>
          <a:stretch>
            <a:fillRect/>
          </a:stretch>
        </p:blipFill>
        <p:spPr>
          <a:xfrm>
            <a:off x="353016" y="3599125"/>
            <a:ext cx="5154486" cy="3024269"/>
          </a:xfrm>
          <a:prstGeom prst="rect">
            <a:avLst/>
          </a:prstGeom>
        </p:spPr>
      </p:pic>
      <p:pic>
        <p:nvPicPr>
          <p:cNvPr id="7" name="Picture 6"/>
          <p:cNvPicPr>
            <a:picLocks noChangeAspect="1"/>
          </p:cNvPicPr>
          <p:nvPr/>
        </p:nvPicPr>
        <p:blipFill>
          <a:blip r:embed="rId4"/>
          <a:stretch>
            <a:fillRect/>
          </a:stretch>
        </p:blipFill>
        <p:spPr>
          <a:xfrm>
            <a:off x="6006662" y="647128"/>
            <a:ext cx="5895347" cy="2900222"/>
          </a:xfrm>
          <a:prstGeom prst="rect">
            <a:avLst/>
          </a:prstGeom>
        </p:spPr>
      </p:pic>
      <p:sp>
        <p:nvSpPr>
          <p:cNvPr id="2" name="TextBox 1"/>
          <p:cNvSpPr txBox="1"/>
          <p:nvPr/>
        </p:nvSpPr>
        <p:spPr>
          <a:xfrm>
            <a:off x="1371600" y="92374"/>
            <a:ext cx="9232231" cy="369332"/>
          </a:xfrm>
          <a:prstGeom prst="rect">
            <a:avLst/>
          </a:prstGeom>
          <a:noFill/>
        </p:spPr>
        <p:txBody>
          <a:bodyPr wrap="square" rtlCol="0">
            <a:spAutoFit/>
          </a:bodyPr>
          <a:lstStyle/>
          <a:p>
            <a:r>
              <a:rPr lang="en-US" dirty="0"/>
              <a:t>First set of measurements </a:t>
            </a:r>
            <a:r>
              <a:rPr lang="en-US" dirty="0" smtClean="0"/>
              <a:t>24/11/2020 (low energy very long beam</a:t>
            </a:r>
            <a:r>
              <a:rPr lang="en-US" dirty="0" smtClean="0"/>
              <a:t>) </a:t>
            </a:r>
            <a:r>
              <a:rPr lang="en-US" sz="1200" dirty="0" smtClean="0"/>
              <a:t>P</a:t>
            </a:r>
            <a:r>
              <a:rPr lang="en-US" sz="1200" dirty="0"/>
              <a:t>. </a:t>
            </a:r>
            <a:r>
              <a:rPr lang="en-US" sz="1200" dirty="0" smtClean="0"/>
              <a:t>Craievich, Z</a:t>
            </a:r>
            <a:r>
              <a:rPr lang="en-US" sz="1200" dirty="0"/>
              <a:t>. </a:t>
            </a:r>
            <a:r>
              <a:rPr lang="en-US" sz="1200" dirty="0" smtClean="0"/>
              <a:t>Geng, </a:t>
            </a:r>
            <a:r>
              <a:rPr lang="en-US" sz="1200" dirty="0"/>
              <a:t>R. Zennaro </a:t>
            </a:r>
            <a:endParaRPr lang="en-US" sz="1200" dirty="0"/>
          </a:p>
        </p:txBody>
      </p:sp>
      <p:sp>
        <p:nvSpPr>
          <p:cNvPr id="4" name="Rectangle 3"/>
          <p:cNvSpPr/>
          <p:nvPr/>
        </p:nvSpPr>
        <p:spPr>
          <a:xfrm>
            <a:off x="5660602" y="3599125"/>
            <a:ext cx="6391462" cy="2308324"/>
          </a:xfrm>
          <a:prstGeom prst="rect">
            <a:avLst/>
          </a:prstGeom>
        </p:spPr>
        <p:txBody>
          <a:bodyPr wrap="square">
            <a:spAutoFit/>
          </a:bodyPr>
          <a:lstStyle/>
          <a:p>
            <a:r>
              <a:rPr lang="en-US" sz="1600" dirty="0" smtClean="0"/>
              <a:t>The </a:t>
            </a:r>
            <a:r>
              <a:rPr lang="en-US" sz="1600" dirty="0"/>
              <a:t>measurements have been done on S10CB02 operating with the injector on crest and without compression. </a:t>
            </a:r>
            <a:r>
              <a:rPr lang="en-US" sz="1600" dirty="0" err="1"/>
              <a:t>Xband</a:t>
            </a:r>
            <a:r>
              <a:rPr lang="en-US" sz="1600" dirty="0"/>
              <a:t> and S10CB01 has been used to further minimize the energy spread. The idea was to have a long  bunch with small energy spread to get good resolution in the measurement of the contribution of S10CB02 to the energy spread. The beam has been measured at the injector dump spectrometer. For every phase slope the RF phase was adjusted in order to find the minimum energy spread. The measured energy variation with the phase slope fits very well with the analytical model</a:t>
            </a:r>
            <a:r>
              <a:rPr lang="en-US" sz="1600" dirty="0" smtClean="0"/>
              <a:t>.</a:t>
            </a:r>
            <a:endParaRPr lang="en-US" sz="1600" dirty="0"/>
          </a:p>
        </p:txBody>
      </p:sp>
      <p:sp>
        <p:nvSpPr>
          <p:cNvPr id="8" name="Rectangle 7"/>
          <p:cNvSpPr/>
          <p:nvPr/>
        </p:nvSpPr>
        <p:spPr>
          <a:xfrm>
            <a:off x="5699739" y="5959224"/>
            <a:ext cx="6391462" cy="830997"/>
          </a:xfrm>
          <a:prstGeom prst="rect">
            <a:avLst/>
          </a:prstGeom>
        </p:spPr>
        <p:txBody>
          <a:bodyPr wrap="square">
            <a:spAutoFit/>
          </a:bodyPr>
          <a:lstStyle/>
          <a:p>
            <a:r>
              <a:rPr lang="en-US" sz="1600" dirty="0" smtClean="0"/>
              <a:t>NB: the measurements have been made only for positive acceleration, to apply an equivalent deceleration the phase should be simply changed by 180°</a:t>
            </a:r>
            <a:endParaRPr lang="en-US" sz="1600" dirty="0"/>
          </a:p>
        </p:txBody>
      </p:sp>
    </p:spTree>
    <p:extLst>
      <p:ext uri="{BB962C8B-B14F-4D97-AF65-F5344CB8AC3E}">
        <p14:creationId xmlns:p14="http://schemas.microsoft.com/office/powerpoint/2010/main" val="1595202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8861" y="617621"/>
            <a:ext cx="11397915" cy="550920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smtClean="0"/>
              <a:t>The </a:t>
            </a:r>
            <a:r>
              <a:rPr lang="en-US" sz="1600" dirty="0"/>
              <a:t>energy and energy spread was measured in Aramis </a:t>
            </a:r>
            <a:r>
              <a:rPr lang="en-US" sz="1600" dirty="0" smtClean="0"/>
              <a:t>collimator</a:t>
            </a:r>
            <a:r>
              <a:rPr lang="en-US" sz="1600" dirty="0"/>
              <a:t>, the shift was in parallel with the Shift of Ferrari and Prat that were working using the bunch 2 in Aramis. The idea was to use S30CB03 for the phase slope and S30CB01 and S30CB02 for the beam energy compensation in order to keep fixed the setting of the collimator </a:t>
            </a:r>
            <a:r>
              <a:rPr lang="en-US" sz="1600" dirty="0" smtClean="0"/>
              <a:t>chicane.</a:t>
            </a:r>
          </a:p>
          <a:p>
            <a:pPr>
              <a:lnSpc>
                <a:spcPct val="150000"/>
              </a:lnSpc>
            </a:pPr>
            <a:endParaRPr lang="en-US" sz="1600" dirty="0" smtClean="0"/>
          </a:p>
          <a:p>
            <a:pPr marL="285750" indent="-285750">
              <a:lnSpc>
                <a:spcPct val="150000"/>
              </a:lnSpc>
              <a:buFont typeface="Arial" panose="020B0604020202020204" pitchFamily="34" charset="0"/>
              <a:buChar char="•"/>
            </a:pPr>
            <a:r>
              <a:rPr lang="en-US" sz="1600" dirty="0" smtClean="0"/>
              <a:t>We had many problems/stops because DRPS.</a:t>
            </a:r>
          </a:p>
          <a:p>
            <a:pPr>
              <a:lnSpc>
                <a:spcPct val="150000"/>
              </a:lnSpc>
            </a:pPr>
            <a:endParaRPr lang="en-US" sz="1600" dirty="0" smtClean="0"/>
          </a:p>
          <a:p>
            <a:pPr marL="285750" indent="-285750">
              <a:lnSpc>
                <a:spcPct val="150000"/>
              </a:lnSpc>
              <a:buFont typeface="Arial" panose="020B0604020202020204" pitchFamily="34" charset="0"/>
              <a:buChar char="•"/>
            </a:pPr>
            <a:r>
              <a:rPr lang="en-US" sz="1600" dirty="0" smtClean="0"/>
              <a:t>On </a:t>
            </a:r>
            <a:r>
              <a:rPr lang="en-US" sz="1600" dirty="0"/>
              <a:t>top of the many stops due to DRPS </a:t>
            </a:r>
            <a:r>
              <a:rPr lang="en-US" sz="1600" dirty="0" smtClean="0"/>
              <a:t>we </a:t>
            </a:r>
            <a:r>
              <a:rPr lang="en-US" sz="1600" dirty="0"/>
              <a:t>had strong vacuum activity in the waveguide of S30CB03, very likely due to the window on the waveguide side (klystron vacuum was ok). These vacuum </a:t>
            </a:r>
            <a:r>
              <a:rPr lang="en-US" sz="1600" dirty="0" smtClean="0"/>
              <a:t>activities </a:t>
            </a:r>
            <a:r>
              <a:rPr lang="en-US" sz="1600" dirty="0"/>
              <a:t>were clearly related to the introduction of the phase slope, removing the phase slope the vacuum was </a:t>
            </a:r>
            <a:r>
              <a:rPr lang="en-US" sz="1600" dirty="0" smtClean="0"/>
              <a:t>better.</a:t>
            </a:r>
          </a:p>
          <a:p>
            <a:pPr>
              <a:lnSpc>
                <a:spcPct val="150000"/>
              </a:lnSpc>
            </a:pPr>
            <a:endParaRPr lang="en-US" sz="1600" dirty="0" smtClean="0"/>
          </a:p>
          <a:p>
            <a:pPr marL="285750" indent="-285750">
              <a:lnSpc>
                <a:spcPct val="150000"/>
              </a:lnSpc>
              <a:buFont typeface="Arial" panose="020B0604020202020204" pitchFamily="34" charset="0"/>
              <a:buChar char="•"/>
            </a:pPr>
            <a:r>
              <a:rPr lang="en-US" sz="1600" dirty="0" smtClean="0"/>
              <a:t>In </a:t>
            </a:r>
            <a:r>
              <a:rPr lang="en-US" sz="1600" dirty="0"/>
              <a:t>this condition was not possible to operate </a:t>
            </a:r>
            <a:r>
              <a:rPr lang="en-US" sz="1600" dirty="0" smtClean="0"/>
              <a:t>S30CB03, see next slide.</a:t>
            </a:r>
          </a:p>
          <a:p>
            <a:pPr>
              <a:lnSpc>
                <a:spcPct val="150000"/>
              </a:lnSpc>
            </a:pPr>
            <a:endParaRPr lang="en-US" sz="1600" dirty="0" smtClean="0"/>
          </a:p>
          <a:p>
            <a:endParaRPr lang="en-US" sz="1600" dirty="0" smtClean="0"/>
          </a:p>
          <a:p>
            <a:r>
              <a:rPr lang="en-US" sz="1600" b="1" dirty="0" smtClean="0"/>
              <a:t>We </a:t>
            </a:r>
            <a:r>
              <a:rPr lang="en-US" sz="1600" b="1" dirty="0"/>
              <a:t>could get only one point for a slope of 100deg/</a:t>
            </a:r>
            <a:r>
              <a:rPr lang="en-US" sz="1600" b="1" dirty="0" err="1"/>
              <a:t>microsec</a:t>
            </a:r>
            <a:r>
              <a:rPr lang="en-US" sz="1600" b="1" dirty="0"/>
              <a:t>. which generated an energy gain of 110 MeV equivalent to 46% of the nominal energy gain (240 MeV) in good agreement with the prediction (43</a:t>
            </a:r>
            <a:r>
              <a:rPr lang="en-US" sz="1600" b="1" dirty="0" smtClean="0"/>
              <a:t>%).</a:t>
            </a:r>
          </a:p>
          <a:p>
            <a:endParaRPr lang="en-US" sz="1600" dirty="0"/>
          </a:p>
        </p:txBody>
      </p:sp>
      <p:sp>
        <p:nvSpPr>
          <p:cNvPr id="7" name="TextBox 6"/>
          <p:cNvSpPr txBox="1"/>
          <p:nvPr/>
        </p:nvSpPr>
        <p:spPr>
          <a:xfrm>
            <a:off x="1412533" y="108416"/>
            <a:ext cx="9945277" cy="369332"/>
          </a:xfrm>
          <a:prstGeom prst="rect">
            <a:avLst/>
          </a:prstGeom>
          <a:noFill/>
        </p:spPr>
        <p:txBody>
          <a:bodyPr wrap="square" rtlCol="0">
            <a:spAutoFit/>
          </a:bodyPr>
          <a:lstStyle/>
          <a:p>
            <a:r>
              <a:rPr lang="en-US" dirty="0" smtClean="0"/>
              <a:t>Second </a:t>
            </a:r>
            <a:r>
              <a:rPr lang="en-US" dirty="0"/>
              <a:t>set of measurements </a:t>
            </a:r>
            <a:r>
              <a:rPr lang="en-US" dirty="0" smtClean="0"/>
              <a:t>22/12/2020 (beam equivalent to the one in Athos</a:t>
            </a:r>
            <a:r>
              <a:rPr lang="en-US" dirty="0" smtClean="0"/>
              <a:t>) </a:t>
            </a:r>
            <a:r>
              <a:rPr lang="en-US" sz="1200" dirty="0"/>
              <a:t>P. Craievich, Z. Geng, R. Zennaro </a:t>
            </a:r>
            <a:endParaRPr lang="en-US" sz="1200" dirty="0"/>
          </a:p>
        </p:txBody>
      </p:sp>
    </p:spTree>
    <p:extLst>
      <p:ext uri="{BB962C8B-B14F-4D97-AF65-F5344CB8AC3E}">
        <p14:creationId xmlns:p14="http://schemas.microsoft.com/office/powerpoint/2010/main" val="1037987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elog-gfa.psi.ch/SwissFEL+commissioning/201222_143231/newplot_(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5075" y="95416"/>
            <a:ext cx="9417386" cy="644630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04274" y="794085"/>
            <a:ext cx="3288631" cy="3785652"/>
          </a:xfrm>
          <a:prstGeom prst="rect">
            <a:avLst/>
          </a:prstGeom>
          <a:noFill/>
        </p:spPr>
        <p:txBody>
          <a:bodyPr wrap="square" rtlCol="0">
            <a:spAutoFit/>
          </a:bodyPr>
          <a:lstStyle/>
          <a:p>
            <a:r>
              <a:rPr lang="en-US" sz="1600" dirty="0"/>
              <a:t>We evaluated the possible problem of the vacuum activity introducing a phase slope in ten modules of Linac3 (S30CB01 to S30CB10). For half of the stations we did not have problems, we had some initial vacuum </a:t>
            </a:r>
            <a:r>
              <a:rPr lang="en-US" sz="1600" dirty="0" smtClean="0"/>
              <a:t>activities </a:t>
            </a:r>
            <a:r>
              <a:rPr lang="en-US" sz="1600" dirty="0"/>
              <a:t>in S30CB03, S30CB05, S30CB06, S30CB08 and S30CB09. The phase slope was changed in 4 steps: 0 </a:t>
            </a:r>
            <a:r>
              <a:rPr lang="en-US" sz="1600" dirty="0" err="1"/>
              <a:t>deg</a:t>
            </a:r>
            <a:r>
              <a:rPr lang="en-US" sz="1600" dirty="0"/>
              <a:t>/</a:t>
            </a:r>
            <a:r>
              <a:rPr lang="en-US" sz="1600" dirty="0" err="1"/>
              <a:t>microsec</a:t>
            </a:r>
            <a:r>
              <a:rPr lang="en-US" sz="1600" dirty="0"/>
              <a:t>; 200 </a:t>
            </a:r>
            <a:r>
              <a:rPr lang="en-US" sz="1600" dirty="0" err="1"/>
              <a:t>deg</a:t>
            </a:r>
            <a:r>
              <a:rPr lang="en-US" sz="1600" dirty="0"/>
              <a:t>/</a:t>
            </a:r>
            <a:r>
              <a:rPr lang="en-US" sz="1600" dirty="0" err="1"/>
              <a:t>microsec</a:t>
            </a:r>
            <a:r>
              <a:rPr lang="en-US" sz="1600" dirty="0"/>
              <a:t>; 800 </a:t>
            </a:r>
            <a:r>
              <a:rPr lang="en-US" sz="1600" dirty="0" err="1"/>
              <a:t>deg</a:t>
            </a:r>
            <a:r>
              <a:rPr lang="en-US" sz="1600" dirty="0"/>
              <a:t>/</a:t>
            </a:r>
            <a:r>
              <a:rPr lang="en-US" sz="1600" dirty="0" err="1"/>
              <a:t>microsec</a:t>
            </a:r>
            <a:r>
              <a:rPr lang="en-US" sz="1600" dirty="0"/>
              <a:t>; 1600 </a:t>
            </a:r>
            <a:r>
              <a:rPr lang="en-US" sz="1600" dirty="0" err="1"/>
              <a:t>deg</a:t>
            </a:r>
            <a:r>
              <a:rPr lang="en-US" sz="1600" dirty="0"/>
              <a:t>/</a:t>
            </a:r>
            <a:r>
              <a:rPr lang="en-US" sz="1600" dirty="0" err="1"/>
              <a:t>microsec</a:t>
            </a:r>
            <a:r>
              <a:rPr lang="en-US" sz="1600" dirty="0"/>
              <a:t>. At every step there was vacuum activity in few stations, the vacuum seems to  improve anyway relatively </a:t>
            </a:r>
            <a:r>
              <a:rPr lang="en-US" sz="1600" dirty="0" smtClean="0"/>
              <a:t>fast</a:t>
            </a:r>
            <a:r>
              <a:rPr lang="en-US" sz="1600" dirty="0"/>
              <a:t>.</a:t>
            </a:r>
            <a:endParaRPr lang="en-US" dirty="0"/>
          </a:p>
        </p:txBody>
      </p:sp>
    </p:spTree>
    <p:extLst>
      <p:ext uri="{BB962C8B-B14F-4D97-AF65-F5344CB8AC3E}">
        <p14:creationId xmlns:p14="http://schemas.microsoft.com/office/powerpoint/2010/main" val="3486103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6148" y="296779"/>
            <a:ext cx="12135852" cy="6093976"/>
          </a:xfrm>
          <a:prstGeom prst="rect">
            <a:avLst/>
          </a:prstGeom>
          <a:noFill/>
        </p:spPr>
        <p:txBody>
          <a:bodyPr wrap="square" rtlCol="0">
            <a:spAutoFit/>
          </a:bodyPr>
          <a:lstStyle/>
          <a:p>
            <a:pPr algn="ctr"/>
            <a:r>
              <a:rPr lang="en-US" dirty="0" smtClean="0"/>
              <a:t>Conclusions and outlook</a:t>
            </a:r>
          </a:p>
          <a:p>
            <a:endParaRPr lang="en-US" dirty="0"/>
          </a:p>
          <a:p>
            <a:pPr marL="285750" indent="-285750">
              <a:buFont typeface="Arial" panose="020B0604020202020204" pitchFamily="34" charset="0"/>
              <a:buChar char="•"/>
            </a:pPr>
            <a:r>
              <a:rPr lang="en-US" sz="1600" dirty="0" smtClean="0"/>
              <a:t>The measurements are in good agreement wit the model</a:t>
            </a:r>
          </a:p>
          <a:p>
            <a:endParaRPr lang="en-US" sz="1600" dirty="0" smtClean="0"/>
          </a:p>
          <a:p>
            <a:pPr marL="285750" indent="-285750">
              <a:buFont typeface="Arial" panose="020B0604020202020204" pitchFamily="34" charset="0"/>
              <a:buChar char="•"/>
            </a:pPr>
            <a:r>
              <a:rPr lang="en-US" sz="1600" dirty="0" smtClean="0"/>
              <a:t>It seems possible to change the energy gain of a single module without varying the RF amplitude and without effects on the chirp.</a:t>
            </a:r>
          </a:p>
          <a:p>
            <a:endParaRPr lang="en-US" sz="1600" dirty="0" smtClean="0"/>
          </a:p>
          <a:p>
            <a:pPr marL="285750" indent="-285750">
              <a:buFont typeface="Arial" panose="020B0604020202020204" pitchFamily="34" charset="0"/>
              <a:buChar char="•"/>
            </a:pPr>
            <a:r>
              <a:rPr lang="en-US" sz="1600" dirty="0" smtClean="0"/>
              <a:t>Because of the non-linearity of the system the lookup table are quite difficult to fit and requires many point.</a:t>
            </a:r>
          </a:p>
          <a:p>
            <a:endParaRPr lang="en-US" sz="1600" dirty="0" smtClean="0"/>
          </a:p>
          <a:p>
            <a:pPr marL="285750" indent="-285750">
              <a:buFont typeface="Arial" panose="020B0604020202020204" pitchFamily="34" charset="0"/>
              <a:buChar char="•"/>
            </a:pPr>
            <a:r>
              <a:rPr lang="en-US" sz="1600" dirty="0" smtClean="0"/>
              <a:t>For each new value of the phase slope the phase must be varied over one period to find the minimum energy spread, by doing that the beam energy changes up to 0.5 GeV.</a:t>
            </a:r>
          </a:p>
          <a:p>
            <a:endParaRPr lang="en-US" sz="1600" dirty="0" smtClean="0"/>
          </a:p>
          <a:p>
            <a:pPr marL="285750" indent="-285750">
              <a:buFont typeface="Arial" panose="020B0604020202020204" pitchFamily="34" charset="0"/>
              <a:buChar char="•"/>
            </a:pPr>
            <a:r>
              <a:rPr lang="en-US" sz="1600" dirty="0" smtClean="0"/>
              <a:t>To measure the energy spread a screen in a dispersion region has been used.</a:t>
            </a:r>
          </a:p>
          <a:p>
            <a:endParaRPr lang="en-US" sz="1600" dirty="0" smtClean="0"/>
          </a:p>
          <a:p>
            <a:pPr marL="285750" indent="-285750">
              <a:buFont typeface="Arial" panose="020B0604020202020204" pitchFamily="34" charset="0"/>
              <a:buChar char="•"/>
            </a:pPr>
            <a:r>
              <a:rPr lang="en-US" sz="1600" dirty="0" smtClean="0"/>
              <a:t>For all these reasons this measurements introduce unavoidable beam losses and interruptions due to DRPS.</a:t>
            </a:r>
          </a:p>
          <a:p>
            <a:endParaRPr lang="en-US" sz="1600" dirty="0" smtClean="0"/>
          </a:p>
          <a:p>
            <a:pPr marL="285750" indent="-285750">
              <a:buFont typeface="Arial" panose="020B0604020202020204" pitchFamily="34" charset="0"/>
              <a:buChar char="•"/>
            </a:pPr>
            <a:r>
              <a:rPr lang="en-US" sz="1600" dirty="0" smtClean="0"/>
              <a:t>By using the klystron far from the nominal frequency vacuum activities near the klystron window (waveguide side) can be generated. The conditioning seems to be anyway quite fast.</a:t>
            </a:r>
          </a:p>
          <a:p>
            <a:endParaRPr lang="en-US" sz="1600" dirty="0" smtClean="0"/>
          </a:p>
          <a:p>
            <a:pPr marL="285750" indent="-285750">
              <a:buFont typeface="Arial" panose="020B0604020202020204" pitchFamily="34" charset="0"/>
              <a:buChar char="•"/>
            </a:pPr>
            <a:r>
              <a:rPr lang="en-US" sz="1600" dirty="0" smtClean="0"/>
              <a:t>Waiting for the C-band module in Athos, the measurements should be repeated in </a:t>
            </a:r>
            <a:r>
              <a:rPr lang="en-US" sz="1600" dirty="0" err="1" smtClean="0"/>
              <a:t>Linac</a:t>
            </a:r>
            <a:r>
              <a:rPr lang="en-US" sz="1600" dirty="0" smtClean="0"/>
              <a:t> 3.</a:t>
            </a:r>
          </a:p>
          <a:p>
            <a:endParaRPr lang="en-US" sz="1600" dirty="0" smtClean="0"/>
          </a:p>
          <a:p>
            <a:pPr marL="285750" indent="-285750">
              <a:buFont typeface="Arial" panose="020B0604020202020204" pitchFamily="34" charset="0"/>
              <a:buChar char="•"/>
            </a:pPr>
            <a:r>
              <a:rPr lang="en-US" sz="1600" dirty="0" smtClean="0"/>
              <a:t>Since </a:t>
            </a:r>
            <a:r>
              <a:rPr lang="en-US" sz="1600" dirty="0" smtClean="0"/>
              <a:t>the phase that gives the minimum energy spread is the one that provides the larger energy gain (independently from the phase slope) the measurements could be done at only 10 </a:t>
            </a:r>
            <a:r>
              <a:rPr lang="en-US" sz="1600" dirty="0" err="1" smtClean="0"/>
              <a:t>pC</a:t>
            </a:r>
            <a:r>
              <a:rPr lang="en-US" sz="1600" dirty="0" smtClean="0"/>
              <a:t> (bunch length, profile and charge do not play any rule in this case) and by using a BPM and not a screen. This makes the measurements easier and faster reducing also the radiation problems and avoid DRPS stops.</a:t>
            </a:r>
          </a:p>
          <a:p>
            <a:endParaRPr lang="en-US" dirty="0"/>
          </a:p>
        </p:txBody>
      </p:sp>
    </p:spTree>
    <p:extLst>
      <p:ext uri="{BB962C8B-B14F-4D97-AF65-F5344CB8AC3E}">
        <p14:creationId xmlns:p14="http://schemas.microsoft.com/office/powerpoint/2010/main" val="18474383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1045</Words>
  <Application>Microsoft Office PowerPoint</Application>
  <PresentationFormat>Widescreen</PresentationFormat>
  <Paragraphs>76</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Cambria Math</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PSI - 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Zennaro Riccardo</dc:creator>
  <cp:lastModifiedBy>Zennaro Riccardo</cp:lastModifiedBy>
  <cp:revision>42</cp:revision>
  <dcterms:created xsi:type="dcterms:W3CDTF">2020-10-12T12:32:57Z</dcterms:created>
  <dcterms:modified xsi:type="dcterms:W3CDTF">2021-01-19T08:48:09Z</dcterms:modified>
</cp:coreProperties>
</file>