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34"/>
  </p:notesMasterIdLst>
  <p:handoutMasterIdLst>
    <p:handoutMasterId r:id="rId35"/>
  </p:handoutMasterIdLst>
  <p:sldIdLst>
    <p:sldId id="330" r:id="rId2"/>
    <p:sldId id="350" r:id="rId3"/>
    <p:sldId id="343" r:id="rId4"/>
    <p:sldId id="345" r:id="rId5"/>
    <p:sldId id="351" r:id="rId6"/>
    <p:sldId id="353" r:id="rId7"/>
    <p:sldId id="352" r:id="rId8"/>
    <p:sldId id="354" r:id="rId9"/>
    <p:sldId id="348" r:id="rId10"/>
    <p:sldId id="349" r:id="rId11"/>
    <p:sldId id="346" r:id="rId12"/>
    <p:sldId id="347" r:id="rId13"/>
    <p:sldId id="356" r:id="rId14"/>
    <p:sldId id="355" r:id="rId15"/>
    <p:sldId id="367" r:id="rId16"/>
    <p:sldId id="361" r:id="rId17"/>
    <p:sldId id="344" r:id="rId18"/>
    <p:sldId id="360" r:id="rId19"/>
    <p:sldId id="362" r:id="rId20"/>
    <p:sldId id="364" r:id="rId21"/>
    <p:sldId id="359" r:id="rId22"/>
    <p:sldId id="358" r:id="rId23"/>
    <p:sldId id="357" r:id="rId24"/>
    <p:sldId id="363" r:id="rId25"/>
    <p:sldId id="371" r:id="rId26"/>
    <p:sldId id="365" r:id="rId27"/>
    <p:sldId id="366" r:id="rId28"/>
    <p:sldId id="368" r:id="rId29"/>
    <p:sldId id="339" r:id="rId30"/>
    <p:sldId id="369" r:id="rId31"/>
    <p:sldId id="370" r:id="rId32"/>
    <p:sldId id="338" r:id="rId33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7274" autoAdjust="0"/>
  </p:normalViewPr>
  <p:slideViewPr>
    <p:cSldViewPr snapToObjects="1">
      <p:cViewPr varScale="1">
        <p:scale>
          <a:sx n="151" d="100"/>
          <a:sy n="151" d="100"/>
        </p:scale>
        <p:origin x="444" y="138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  <a:endParaRPr lang="de-DE" dirty="0" smtClean="0"/>
          </a:p>
          <a:p>
            <a:pPr lvl="2"/>
            <a:r>
              <a:rPr lang="en-GB" noProof="0" dirty="0" smtClean="0"/>
              <a:t>Third level</a:t>
            </a:r>
            <a:endParaRPr lang="de-DE" dirty="0" smtClean="0"/>
          </a:p>
          <a:p>
            <a:pPr lvl="3"/>
            <a:r>
              <a:rPr lang="en-GB" noProof="0" dirty="0" smtClean="0"/>
              <a:t>Fourth level</a:t>
            </a:r>
            <a:endParaRPr lang="de-DE" dirty="0" smtClean="0"/>
          </a:p>
          <a:p>
            <a:pPr lvl="4"/>
            <a:r>
              <a:rPr lang="en-GB" noProof="0" dirty="0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672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90" r:id="rId9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experience with the Tender X-ray Spectrometer (TXS)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 smtClean="0"/>
              <a:t>Pavle </a:t>
            </a:r>
            <a:r>
              <a:rPr lang="en-GB" noProof="0" dirty="0" err="1" smtClean="0"/>
              <a:t>Juranić</a:t>
            </a:r>
            <a:r>
              <a:rPr lang="en-GB" noProof="0" dirty="0" smtClean="0"/>
              <a:t>  ::  </a:t>
            </a:r>
            <a:r>
              <a:rPr lang="en-GB" dirty="0" smtClean="0"/>
              <a:t>Staff Scientist</a:t>
            </a:r>
            <a:r>
              <a:rPr lang="en-GB" noProof="0" dirty="0" smtClean="0"/>
              <a:t> ::  Paul Scherrer Institute</a:t>
            </a:r>
            <a:endParaRPr lang="en-GB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SwissFEL progress meeting 9.2.2021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55709" y="1302819"/>
            <a:ext cx="4224470" cy="316835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from the inside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914576"/>
            <a:ext cx="1584176" cy="4320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Curved crystals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3507854"/>
            <a:ext cx="1944216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Smaract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adjustment stages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9" name="Straight Arrow Connector 8"/>
          <p:cNvCxnSpPr>
            <a:stCxn id="6" idx="3"/>
          </p:cNvCxnSpPr>
          <p:nvPr/>
        </p:nvCxnSpPr>
        <p:spPr bwMode="auto">
          <a:xfrm>
            <a:off x="1979712" y="2130600"/>
            <a:ext cx="1224136" cy="513158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 bwMode="auto">
          <a:xfrm flipV="1">
            <a:off x="2195736" y="3795886"/>
            <a:ext cx="1152128" cy="144016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36196" y="2067694"/>
            <a:ext cx="2088232" cy="4320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Scattering foils stage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 flipV="1">
            <a:off x="4932040" y="2130600"/>
            <a:ext cx="1296144" cy="81110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372200" y="2908786"/>
            <a:ext cx="2520280" cy="8871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Jungfrau detectors: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New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stripsels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with dimension of 25x200 um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 flipV="1">
            <a:off x="5508104" y="2715766"/>
            <a:ext cx="648072" cy="360040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 bwMode="auto">
          <a:xfrm flipH="1" flipV="1">
            <a:off x="4716016" y="2715766"/>
            <a:ext cx="1440160" cy="360040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53307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Angles and crystals used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5" name="Picture 4" descr="H:\Work Stuff\SwissFEL\Proposals\R'Equip\TXS_2017\Crystal_curve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71550"/>
            <a:ext cx="6192688" cy="338437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1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  <p:sp>
        <p:nvSpPr>
          <p:cNvPr id="6" name="Rectangle 5"/>
          <p:cNvSpPr/>
          <p:nvPr/>
        </p:nvSpPr>
        <p:spPr bwMode="auto">
          <a:xfrm>
            <a:off x="5292080" y="838086"/>
            <a:ext cx="938307" cy="1733664"/>
          </a:xfrm>
          <a:prstGeom prst="rect">
            <a:avLst/>
          </a:prstGeom>
          <a:solidFill>
            <a:schemeClr val="accent1">
              <a:alpha val="1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5364088" y="3272671"/>
            <a:ext cx="2088232" cy="144016"/>
          </a:xfrm>
          <a:prstGeom prst="ellipse">
            <a:avLst/>
          </a:prstGeom>
          <a:noFill/>
          <a:ln w="952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707904" y="850002"/>
            <a:ext cx="720080" cy="1721748"/>
          </a:xfrm>
          <a:prstGeom prst="rect">
            <a:avLst/>
          </a:prstGeom>
          <a:solidFill>
            <a:srgbClr val="7030A0">
              <a:alpha val="1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635896" y="3579862"/>
            <a:ext cx="1440160" cy="144016"/>
          </a:xfrm>
          <a:prstGeom prst="ellipse">
            <a:avLst/>
          </a:prstGeom>
          <a:noFill/>
          <a:ln w="952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427984" y="843558"/>
            <a:ext cx="864096" cy="1728192"/>
          </a:xfrm>
          <a:prstGeom prst="rect">
            <a:avLst/>
          </a:prstGeom>
          <a:solidFill>
            <a:schemeClr val="accent1">
              <a:lumMod val="50000"/>
              <a:alpha val="1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283968" y="3646398"/>
            <a:ext cx="2016224" cy="144016"/>
          </a:xfrm>
          <a:prstGeom prst="ellipse">
            <a:avLst/>
          </a:prstGeom>
          <a:noFill/>
          <a:ln w="952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1849542" y="2571750"/>
            <a:ext cx="56609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555776" y="4245074"/>
            <a:ext cx="4248472" cy="6309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All Bragg angles between 50 and 80 degrees!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55166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Transmission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77867"/>
            <a:ext cx="2263448" cy="18116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862" y="677867"/>
            <a:ext cx="2315450" cy="18532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475" y="2859782"/>
            <a:ext cx="2318973" cy="185608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55776" y="2489129"/>
            <a:ext cx="914400" cy="20322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err="1" smtClean="0">
                <a:solidFill>
                  <a:srgbClr val="000000"/>
                </a:solidFill>
                <a:latin typeface="Calibri"/>
              </a:rPr>
              <a:t>Kapton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 25 um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120" y="2555585"/>
            <a:ext cx="914400" cy="20322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err="1" smtClean="0">
                <a:solidFill>
                  <a:srgbClr val="000000"/>
                </a:solidFill>
                <a:latin typeface="Calibri"/>
              </a:rPr>
              <a:t>Kapton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 13 um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23112" y="4715867"/>
            <a:ext cx="914400" cy="20322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Polypropylene 4 um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2859782"/>
            <a:ext cx="2309117" cy="184819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90967" y="4766651"/>
            <a:ext cx="914400" cy="20322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Diamond 1 um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750" y="2865981"/>
            <a:ext cx="2343644" cy="187583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23928" y="4766652"/>
            <a:ext cx="914400" cy="20322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Diamond 10 um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12107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GUI setup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915816" y="758205"/>
            <a:ext cx="5688632" cy="40124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2307240"/>
            <a:ext cx="216024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SF Launcher &gt; Photons &gt; Overview (expert) &gt; SAROP11-PTXS128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84957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Focus and align all the crystals (thanks </a:t>
            </a:r>
            <a:r>
              <a:rPr lang="en-US" dirty="0" err="1" smtClean="0"/>
              <a:t>Alvra</a:t>
            </a:r>
            <a:r>
              <a:rPr lang="en-US" dirty="0" smtClean="0"/>
              <a:t> team for the help) using calibration foils (like </a:t>
            </a:r>
            <a:r>
              <a:rPr lang="en-US" dirty="0" err="1" smtClean="0"/>
              <a:t>Pd</a:t>
            </a:r>
            <a:r>
              <a:rPr lang="en-US" dirty="0" smtClean="0"/>
              <a:t>).</a:t>
            </a:r>
          </a:p>
          <a:p>
            <a:endParaRPr lang="en-US" dirty="0"/>
          </a:p>
          <a:p>
            <a:r>
              <a:rPr lang="en-US" dirty="0" smtClean="0"/>
              <a:t>Define energies with the monochromator.</a:t>
            </a:r>
          </a:p>
          <a:p>
            <a:endParaRPr lang="en-US" dirty="0"/>
          </a:p>
          <a:p>
            <a:r>
              <a:rPr lang="en-US" dirty="0" smtClean="0"/>
              <a:t>Plot energies vs. pixel on the detector to get a calibration curve for each crystal.</a:t>
            </a:r>
          </a:p>
          <a:p>
            <a:endParaRPr lang="en-US" dirty="0"/>
          </a:p>
          <a:p>
            <a:r>
              <a:rPr lang="en-US" dirty="0" smtClean="0"/>
              <a:t>Try out some fun stuff, like higher energies with higher a higher Bragg index (Si 333 for 6-7 </a:t>
            </a:r>
            <a:r>
              <a:rPr lang="en-US" dirty="0" err="1" smtClean="0"/>
              <a:t>keV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Main point of commissioning was energy calibration—signals were not a main parameter due to parasitic operation and lack of time.</a:t>
            </a:r>
            <a:endParaRPr lang="en-US" dirty="0">
              <a:solidFill>
                <a:srgbClr val="FF0000"/>
              </a:solidFill>
            </a:endParaRPr>
          </a:p>
          <a:p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57735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Have to use the geometry, Bragg indices, math and fitting.</a:t>
            </a:r>
          </a:p>
          <a:p>
            <a:endParaRPr lang="en-US" dirty="0"/>
          </a:p>
          <a:p>
            <a:r>
              <a:rPr lang="de-CH" dirty="0" err="1" smtClean="0"/>
              <a:t>pixel</a:t>
            </a:r>
            <a:r>
              <a:rPr lang="de-CH" dirty="0" smtClean="0"/>
              <a:t>=a*</a:t>
            </a:r>
            <a:r>
              <a:rPr lang="de-CH" dirty="0" err="1" smtClean="0"/>
              <a:t>cot</a:t>
            </a:r>
            <a:r>
              <a:rPr lang="de-CH" dirty="0" smtClean="0"/>
              <a:t>(</a:t>
            </a:r>
            <a:r>
              <a:rPr lang="de-CH" dirty="0" err="1" smtClean="0"/>
              <a:t>asin</a:t>
            </a:r>
            <a:r>
              <a:rPr lang="de-CH" dirty="0" smtClean="0"/>
              <a:t>(</a:t>
            </a:r>
            <a:r>
              <a:rPr lang="de-CH" dirty="0" smtClean="0">
                <a:latin typeface="Symbol" panose="05050102010706020507" pitchFamily="18" charset="2"/>
              </a:rPr>
              <a:t>l</a:t>
            </a:r>
            <a:r>
              <a:rPr lang="de-CH" dirty="0" smtClean="0"/>
              <a:t>/d</a:t>
            </a:r>
            <a:r>
              <a:rPr lang="de-CH" dirty="0"/>
              <a:t>)+c)-</a:t>
            </a:r>
            <a:r>
              <a:rPr lang="de-CH" dirty="0" smtClean="0"/>
              <a:t>b, </a:t>
            </a:r>
          </a:p>
          <a:p>
            <a:pPr marL="177790" lvl="1" indent="0">
              <a:buNone/>
            </a:pPr>
            <a:r>
              <a:rPr lang="de-CH" dirty="0" err="1" smtClean="0"/>
              <a:t>where</a:t>
            </a:r>
            <a:r>
              <a:rPr lang="de-CH" dirty="0" smtClean="0"/>
              <a:t> d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lattice</a:t>
            </a:r>
            <a:r>
              <a:rPr lang="de-CH" dirty="0" smtClean="0"/>
              <a:t> </a:t>
            </a:r>
            <a:r>
              <a:rPr lang="de-CH" dirty="0" err="1" smtClean="0"/>
              <a:t>spacing</a:t>
            </a:r>
            <a:r>
              <a:rPr lang="de-CH" dirty="0" smtClean="0"/>
              <a:t> (</a:t>
            </a:r>
            <a:r>
              <a:rPr lang="de-CH" dirty="0" err="1" smtClean="0"/>
              <a:t>provided</a:t>
            </a:r>
            <a:r>
              <a:rPr lang="de-CH" dirty="0" smtClean="0"/>
              <a:t> </a:t>
            </a:r>
            <a:r>
              <a:rPr lang="de-CH" dirty="0" smtClean="0"/>
              <a:t>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smtClean="0"/>
              <a:t>X-</a:t>
            </a:r>
            <a:r>
              <a:rPr lang="de-CH" dirty="0" err="1" smtClean="0"/>
              <a:t>ray</a:t>
            </a:r>
            <a:r>
              <a:rPr lang="de-CH" dirty="0" smtClean="0"/>
              <a:t> </a:t>
            </a:r>
            <a:r>
              <a:rPr lang="de-CH" dirty="0" err="1" smtClean="0"/>
              <a:t>data</a:t>
            </a:r>
            <a:r>
              <a:rPr lang="de-CH" dirty="0" smtClean="0"/>
              <a:t> </a:t>
            </a:r>
            <a:r>
              <a:rPr lang="de-CH" dirty="0" err="1" smtClean="0"/>
              <a:t>booklet</a:t>
            </a:r>
            <a:r>
              <a:rPr lang="de-CH" dirty="0" smtClean="0"/>
              <a:t>), </a:t>
            </a:r>
            <a:r>
              <a:rPr lang="de-CH" dirty="0" err="1" smtClean="0"/>
              <a:t>and</a:t>
            </a:r>
            <a:r>
              <a:rPr lang="de-CH" dirty="0" smtClean="0"/>
              <a:t> a, c, </a:t>
            </a:r>
            <a:r>
              <a:rPr lang="de-CH" dirty="0" err="1" smtClean="0"/>
              <a:t>and</a:t>
            </a:r>
            <a:r>
              <a:rPr lang="de-CH" dirty="0" smtClean="0"/>
              <a:t> b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fitting</a:t>
            </a:r>
            <a:r>
              <a:rPr lang="de-CH" dirty="0" smtClean="0"/>
              <a:t> </a:t>
            </a:r>
            <a:r>
              <a:rPr lang="de-CH" dirty="0" err="1" smtClean="0"/>
              <a:t>constants</a:t>
            </a:r>
            <a:r>
              <a:rPr lang="de-CH" dirty="0" smtClean="0"/>
              <a:t> </a:t>
            </a:r>
            <a:r>
              <a:rPr lang="de-CH" dirty="0" err="1" smtClean="0"/>
              <a:t>related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geometry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TXS.</a:t>
            </a:r>
          </a:p>
          <a:p>
            <a:endParaRPr lang="en-US" dirty="0" smtClean="0"/>
          </a:p>
          <a:p>
            <a:r>
              <a:rPr lang="en-US" dirty="0" smtClean="0"/>
              <a:t>We take the measured points and fit them to this formula, and then get the calibration curve.  More points is obviously better.</a:t>
            </a:r>
          </a:p>
          <a:p>
            <a:endParaRPr lang="en-US" dirty="0"/>
          </a:p>
          <a:p>
            <a:r>
              <a:rPr lang="en-US" dirty="0" smtClean="0"/>
              <a:t>We had time to take four to six points per crystal during the commissioning for the fits</a:t>
            </a:r>
            <a:r>
              <a:rPr lang="en-US" dirty="0" smtClean="0"/>
              <a:t>.  For the final setup, 10 or so points would be better.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calibration curves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08889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Content Placeholder 2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864" y="835274"/>
            <a:ext cx="4679950" cy="35099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Data (3.655 </a:t>
            </a:r>
            <a:r>
              <a:rPr lang="en-US" dirty="0" err="1" smtClean="0"/>
              <a:t>keV</a:t>
            </a:r>
            <a:r>
              <a:rPr lang="en-US" dirty="0" smtClean="0"/>
              <a:t>, Si 220, pink beam)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grpSp>
        <p:nvGrpSpPr>
          <p:cNvPr id="33" name="Group 32"/>
          <p:cNvGrpSpPr/>
          <p:nvPr/>
        </p:nvGrpSpPr>
        <p:grpSpPr>
          <a:xfrm>
            <a:off x="1327682" y="843559"/>
            <a:ext cx="6628694" cy="3744415"/>
            <a:chOff x="1327682" y="843559"/>
            <a:chExt cx="6628694" cy="3744415"/>
          </a:xfrm>
        </p:grpSpPr>
        <p:grpSp>
          <p:nvGrpSpPr>
            <p:cNvPr id="30" name="Group 29"/>
            <p:cNvGrpSpPr/>
            <p:nvPr/>
          </p:nvGrpSpPr>
          <p:grpSpPr>
            <a:xfrm>
              <a:off x="1943708" y="979944"/>
              <a:ext cx="5076564" cy="3608030"/>
              <a:chOff x="1943708" y="979944"/>
              <a:chExt cx="5076564" cy="3608030"/>
            </a:xfrm>
          </p:grpSpPr>
          <p:cxnSp>
            <p:nvCxnSpPr>
              <p:cNvPr id="7" name="Straight Connector 6"/>
              <p:cNvCxnSpPr/>
              <p:nvPr/>
            </p:nvCxnSpPr>
            <p:spPr bwMode="auto">
              <a:xfrm>
                <a:off x="4427984" y="982487"/>
                <a:ext cx="36004" cy="360548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 bwMode="auto">
              <a:xfrm>
                <a:off x="4427984" y="979944"/>
                <a:ext cx="2592288" cy="254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5" name="Straight Arrow Connector 14"/>
              <p:cNvCxnSpPr/>
              <p:nvPr/>
            </p:nvCxnSpPr>
            <p:spPr bwMode="auto">
              <a:xfrm flipH="1" flipV="1">
                <a:off x="1943708" y="979944"/>
                <a:ext cx="2484276" cy="254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16" name="TextBox 15"/>
            <p:cNvSpPr txBox="1"/>
            <p:nvPr/>
          </p:nvSpPr>
          <p:spPr>
            <a:xfrm>
              <a:off x="7316220" y="843559"/>
              <a:ext cx="640156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 smtClean="0">
                  <a:solidFill>
                    <a:srgbClr val="000000"/>
                  </a:solidFill>
                  <a:latin typeface="Calibri"/>
                </a:rPr>
                <a:t>+eV</a:t>
              </a:r>
              <a:endParaRPr lang="de-CH" sz="1800" dirty="0" err="1" smtClean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327682" y="851943"/>
              <a:ext cx="640156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 smtClean="0">
                  <a:solidFill>
                    <a:srgbClr val="000000"/>
                  </a:solidFill>
                  <a:latin typeface="Calibri"/>
                </a:rPr>
                <a:t>+eV</a:t>
              </a:r>
              <a:endParaRPr lang="de-CH" sz="1800" dirty="0" err="1" smtClean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9" name="Rectangle 18"/>
          <p:cNvSpPr/>
          <p:nvPr/>
        </p:nvSpPr>
        <p:spPr bwMode="auto">
          <a:xfrm>
            <a:off x="3185846" y="2534293"/>
            <a:ext cx="504056" cy="288032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23528" y="3579862"/>
            <a:ext cx="8132946" cy="1008112"/>
            <a:chOff x="323528" y="3579862"/>
            <a:chExt cx="8132946" cy="1008112"/>
          </a:xfrm>
        </p:grpSpPr>
        <p:sp>
          <p:nvSpPr>
            <p:cNvPr id="21" name="TextBox 20"/>
            <p:cNvSpPr txBox="1"/>
            <p:nvPr/>
          </p:nvSpPr>
          <p:spPr>
            <a:xfrm>
              <a:off x="7384270" y="4227934"/>
              <a:ext cx="1072204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 smtClean="0">
                  <a:solidFill>
                    <a:srgbClr val="000000"/>
                  </a:solidFill>
                  <a:latin typeface="Calibri"/>
                </a:rPr>
                <a:t>Detector 2</a:t>
              </a:r>
              <a:endParaRPr lang="de-CH" sz="1800" dirty="0" err="1" smtClean="0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323528" y="3579862"/>
              <a:ext cx="2592288" cy="1008112"/>
              <a:chOff x="323528" y="3579862"/>
              <a:chExt cx="2592288" cy="1008112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323528" y="4299942"/>
                <a:ext cx="1072204" cy="2880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800" dirty="0" smtClean="0">
                    <a:solidFill>
                      <a:srgbClr val="000000"/>
                    </a:solidFill>
                    <a:latin typeface="Calibri"/>
                  </a:rPr>
                  <a:t>Detector 1</a:t>
                </a:r>
                <a:endParaRPr lang="de-CH" sz="1800" dirty="0" err="1" smtClean="0">
                  <a:solidFill>
                    <a:srgbClr val="000000"/>
                  </a:solidFill>
                  <a:latin typeface="Calibri"/>
                </a:endParaRPr>
              </a:p>
            </p:txBody>
          </p:sp>
          <p:cxnSp>
            <p:nvCxnSpPr>
              <p:cNvPr id="23" name="Straight Arrow Connector 22"/>
              <p:cNvCxnSpPr/>
              <p:nvPr/>
            </p:nvCxnSpPr>
            <p:spPr bwMode="auto">
              <a:xfrm flipV="1">
                <a:off x="1475656" y="3579862"/>
                <a:ext cx="1440160" cy="864096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Arrow Connector 24"/>
            <p:cNvCxnSpPr>
              <a:stCxn id="21" idx="1"/>
            </p:cNvCxnSpPr>
            <p:nvPr/>
          </p:nvCxnSpPr>
          <p:spPr bwMode="auto">
            <a:xfrm flipH="1" flipV="1">
              <a:off x="6012160" y="3651870"/>
              <a:ext cx="1372110" cy="720080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7"/>
          <p:cNvSpPr/>
          <p:nvPr/>
        </p:nvSpPr>
        <p:spPr bwMode="auto">
          <a:xfrm>
            <a:off x="5220072" y="2930565"/>
            <a:ext cx="432048" cy="288032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18710" y="2365125"/>
            <a:ext cx="2012266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Sum vertically over selected areas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14034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8" grpId="0" animBg="1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9542"/>
            <a:ext cx="3648405" cy="273630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 (220) data, 3.655 </a:t>
            </a:r>
            <a:r>
              <a:rPr lang="en-US" dirty="0" err="1" smtClean="0"/>
              <a:t>keV</a:t>
            </a:r>
            <a:r>
              <a:rPr lang="en-US" dirty="0" smtClean="0"/>
              <a:t>, 380 </a:t>
            </a:r>
            <a:r>
              <a:rPr lang="en-US" dirty="0" err="1" smtClean="0"/>
              <a:t>uJ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275606"/>
            <a:ext cx="3840426" cy="28803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946" y="2067694"/>
            <a:ext cx="3694172" cy="277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964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SiO2 (11-20) data, 3.09 </a:t>
            </a:r>
            <a:r>
              <a:rPr lang="en-US" dirty="0" err="1" smtClean="0"/>
              <a:t>keV</a:t>
            </a:r>
            <a:r>
              <a:rPr lang="en-US" dirty="0" smtClean="0"/>
              <a:t>, 290 </a:t>
            </a:r>
            <a:r>
              <a:rPr lang="en-US" dirty="0" err="1" smtClean="0"/>
              <a:t>uJ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843557"/>
            <a:ext cx="3552395" cy="26642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563638"/>
            <a:ext cx="3790183" cy="28426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413395"/>
            <a:ext cx="3406140" cy="255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95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01874"/>
            <a:ext cx="3587522" cy="269064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 (111) data, 2.193 </a:t>
            </a:r>
            <a:r>
              <a:rPr lang="en-US" dirty="0" err="1" smtClean="0"/>
              <a:t>keV</a:t>
            </a:r>
            <a:r>
              <a:rPr lang="en-US" dirty="0" smtClean="0"/>
              <a:t>, 180 </a:t>
            </a:r>
            <a:r>
              <a:rPr lang="en-US" dirty="0" err="1" smtClean="0"/>
              <a:t>uJ</a:t>
            </a:r>
            <a:r>
              <a:rPr lang="en-US" dirty="0" smtClean="0"/>
              <a:t> 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563638"/>
            <a:ext cx="3790183" cy="28426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181" y="2231696"/>
            <a:ext cx="3648406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9407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83568" y="771550"/>
            <a:ext cx="8208912" cy="4104456"/>
          </a:xfrm>
        </p:spPr>
        <p:txBody>
          <a:bodyPr/>
          <a:lstStyle/>
          <a:p>
            <a:r>
              <a:rPr lang="en-US" sz="1200" u="sng" dirty="0" smtClean="0"/>
              <a:t>AIK:</a:t>
            </a:r>
          </a:p>
          <a:p>
            <a:pPr lvl="1"/>
            <a:r>
              <a:rPr lang="en-US" sz="1200" dirty="0" smtClean="0"/>
              <a:t>David Mueller and construction team: great job on design and UHV chamber work.</a:t>
            </a:r>
          </a:p>
          <a:p>
            <a:pPr lvl="1"/>
            <a:r>
              <a:rPr lang="en-US" sz="1200" dirty="0" smtClean="0"/>
              <a:t>Beat Rippstein: support for setup.</a:t>
            </a:r>
          </a:p>
          <a:p>
            <a:r>
              <a:rPr lang="en-US" sz="1200" u="sng" dirty="0" smtClean="0"/>
              <a:t>Controls:</a:t>
            </a:r>
          </a:p>
          <a:p>
            <a:pPr lvl="1"/>
            <a:r>
              <a:rPr lang="en-US" sz="1200" dirty="0" smtClean="0"/>
              <a:t>Scott Stubbs: great support for motor and </a:t>
            </a:r>
            <a:r>
              <a:rPr lang="en-US" sz="1200" dirty="0" err="1" smtClean="0"/>
              <a:t>SmarAct</a:t>
            </a:r>
            <a:r>
              <a:rPr lang="en-US" sz="1200" dirty="0" smtClean="0"/>
              <a:t> implementation and GUIs.</a:t>
            </a:r>
          </a:p>
          <a:p>
            <a:r>
              <a:rPr lang="en-US" sz="1200" u="sng" dirty="0" smtClean="0"/>
              <a:t>Science IT:</a:t>
            </a:r>
          </a:p>
          <a:p>
            <a:pPr lvl="1"/>
            <a:r>
              <a:rPr lang="en-US" sz="1200" dirty="0" smtClean="0"/>
              <a:t>Dmitry Ozerov: great job on getting the </a:t>
            </a:r>
            <a:r>
              <a:rPr lang="en-US" sz="1200" dirty="0" err="1" smtClean="0"/>
              <a:t>Jungfraus</a:t>
            </a:r>
            <a:r>
              <a:rPr lang="en-US" sz="1200" dirty="0" smtClean="0"/>
              <a:t> </a:t>
            </a:r>
            <a:r>
              <a:rPr lang="en-US" sz="1200" dirty="0" smtClean="0"/>
              <a:t>tested and </a:t>
            </a:r>
            <a:r>
              <a:rPr lang="en-US" sz="1200" dirty="0" smtClean="0"/>
              <a:t>running</a:t>
            </a:r>
            <a:r>
              <a:rPr lang="en-US" sz="1200" dirty="0" smtClean="0"/>
              <a:t>.</a:t>
            </a:r>
          </a:p>
          <a:p>
            <a:pPr lvl="1"/>
            <a:r>
              <a:rPr lang="en-US" sz="1200" dirty="0" smtClean="0"/>
              <a:t>Ivan Usov: Jungfrau visualization software.</a:t>
            </a:r>
            <a:endParaRPr lang="en-US" sz="1200" dirty="0" smtClean="0"/>
          </a:p>
          <a:p>
            <a:r>
              <a:rPr lang="en-US" sz="1200" u="sng" dirty="0" smtClean="0"/>
              <a:t>Detector group:</a:t>
            </a:r>
          </a:p>
          <a:p>
            <a:pPr lvl="1"/>
            <a:r>
              <a:rPr lang="en-US" sz="1200" dirty="0" smtClean="0"/>
              <a:t>Aldo Mozzanica and </a:t>
            </a:r>
            <a:r>
              <a:rPr lang="en-US" sz="1200" dirty="0" smtClean="0"/>
              <a:t>Seraphin </a:t>
            </a:r>
            <a:r>
              <a:rPr lang="en-US" sz="1200" dirty="0" smtClean="0"/>
              <a:t>Vetter</a:t>
            </a:r>
            <a:r>
              <a:rPr lang="en-US" sz="1200" dirty="0" smtClean="0"/>
              <a:t>: building the Jungfrau modules, including the new thin </a:t>
            </a:r>
            <a:r>
              <a:rPr lang="en-US" sz="1200" dirty="0" err="1" smtClean="0"/>
              <a:t>stripsel</a:t>
            </a:r>
            <a:r>
              <a:rPr lang="en-US" sz="1200" dirty="0" smtClean="0"/>
              <a:t> </a:t>
            </a:r>
            <a:r>
              <a:rPr lang="en-US" sz="1200" dirty="0" smtClean="0"/>
              <a:t>modules, and working with us on installation and design:</a:t>
            </a:r>
          </a:p>
          <a:p>
            <a:r>
              <a:rPr lang="en-US" sz="1200" u="sng" dirty="0" smtClean="0"/>
              <a:t>LAP</a:t>
            </a:r>
            <a:r>
              <a:rPr lang="en-US" sz="1200" dirty="0" smtClean="0"/>
              <a:t>:</a:t>
            </a:r>
          </a:p>
          <a:p>
            <a:pPr lvl="1"/>
            <a:r>
              <a:rPr lang="en-US" sz="1200" dirty="0" smtClean="0"/>
              <a:t>Yunieski Arbelo, Lukas Schmid, and Christoph Hess: construction, M-drive cabling, vacuum.</a:t>
            </a:r>
          </a:p>
          <a:p>
            <a:r>
              <a:rPr lang="en-US" sz="1200" u="sng" dirty="0" err="1" smtClean="0"/>
              <a:t>Alvra</a:t>
            </a:r>
            <a:r>
              <a:rPr lang="en-US" sz="1200" u="sng" dirty="0" smtClean="0"/>
              <a:t>:</a:t>
            </a:r>
          </a:p>
          <a:p>
            <a:pPr lvl="1"/>
            <a:r>
              <a:rPr lang="en-US" sz="1200" dirty="0" smtClean="0"/>
              <a:t>Chris Milne (co-PI), Claudio Cirelli, Camila Bacellar, Christoph Bostedt, </a:t>
            </a:r>
            <a:r>
              <a:rPr lang="en-US" sz="1200" dirty="0" err="1" smtClean="0"/>
              <a:t>Joerg</a:t>
            </a:r>
            <a:r>
              <a:rPr lang="en-US" sz="1200" dirty="0" smtClean="0"/>
              <a:t> Schneider: von Hamos geometry design help, curved crystals, experimental time and opportunity, experimental setup and commissioning.</a:t>
            </a:r>
          </a:p>
          <a:p>
            <a:r>
              <a:rPr lang="en-US" sz="1200" u="sng" dirty="0" smtClean="0"/>
              <a:t>Electron Beam Instrumentation:</a:t>
            </a:r>
          </a:p>
          <a:p>
            <a:pPr lvl="1"/>
            <a:r>
              <a:rPr lang="en-US" sz="1200" dirty="0" smtClean="0"/>
              <a:t>Rasmus Ischebeck, Markus Baldinger: experimental support and setup.</a:t>
            </a:r>
          </a:p>
          <a:p>
            <a:r>
              <a:rPr lang="en-US" sz="1200" u="sng" dirty="0" err="1" smtClean="0"/>
              <a:t>Elektronenanlagen</a:t>
            </a:r>
            <a:r>
              <a:rPr lang="en-US" sz="1200" u="sng" dirty="0" smtClean="0"/>
              <a:t>:</a:t>
            </a:r>
            <a:endParaRPr lang="en-US" sz="1200" dirty="0"/>
          </a:p>
          <a:p>
            <a:pPr lvl="1"/>
            <a:r>
              <a:rPr lang="en-US" sz="1200" dirty="0" smtClean="0"/>
              <a:t>Thomas Schietinger, operations, and the beam dynamics team for helping and setting up the beam.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13748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71550"/>
            <a:ext cx="3600400" cy="27003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 (333), 6.174 </a:t>
            </a:r>
            <a:r>
              <a:rPr lang="en-US" dirty="0" err="1" smtClean="0"/>
              <a:t>keV</a:t>
            </a:r>
            <a:r>
              <a:rPr lang="en-US" dirty="0" smtClean="0"/>
              <a:t>, pink beam, 330 </a:t>
            </a:r>
            <a:r>
              <a:rPr lang="en-US" dirty="0" err="1" smtClean="0"/>
              <a:t>uJ</a:t>
            </a:r>
            <a:r>
              <a:rPr lang="en-US" dirty="0" smtClean="0"/>
              <a:t> 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879" y="1347614"/>
            <a:ext cx="3744416" cy="28083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648" y="2094031"/>
            <a:ext cx="3694172" cy="277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5913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63538"/>
            <a:ext cx="5040560" cy="37804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energies checked for each crystal: Si </a:t>
            </a:r>
            <a:r>
              <a:rPr lang="en-US" dirty="0" smtClean="0"/>
              <a:t>(220)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5508104" y="1303202"/>
            <a:ext cx="3553545" cy="14141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Average measurement, 25 um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Kapton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foil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scatterer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Transmission due to Be window: 60-80%,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P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ulse energy: 270-380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uJ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1283740"/>
            <a:ext cx="889522" cy="1625248"/>
          </a:xfrm>
          <a:prstGeom prst="rect">
            <a:avLst/>
          </a:prstGeom>
          <a:ln>
            <a:solidFill>
              <a:schemeClr val="tx2">
                <a:lumMod val="65000"/>
                <a:lumOff val="35000"/>
              </a:schemeClr>
            </a:solidFill>
          </a:ln>
        </p:spPr>
      </p:pic>
      <p:cxnSp>
        <p:nvCxnSpPr>
          <p:cNvPr id="12" name="Straight Arrow Connector 11"/>
          <p:cNvCxnSpPr/>
          <p:nvPr/>
        </p:nvCxnSpPr>
        <p:spPr bwMode="auto">
          <a:xfrm flipH="1">
            <a:off x="1835696" y="2908988"/>
            <a:ext cx="576064" cy="3108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050806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32858" y="216000"/>
            <a:ext cx="7128791" cy="381375"/>
          </a:xfrm>
        </p:spPr>
        <p:txBody>
          <a:bodyPr/>
          <a:lstStyle/>
          <a:p>
            <a:r>
              <a:rPr lang="en-US" dirty="0"/>
              <a:t>Three energies checked for each crystal: </a:t>
            </a:r>
            <a:r>
              <a:rPr lang="en-US" dirty="0" smtClean="0"/>
              <a:t>SiO2 (11-20)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72037"/>
            <a:ext cx="5183926" cy="38879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08104" y="1303202"/>
            <a:ext cx="3553545" cy="14141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Average measurement, 25 um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Kapton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foil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scatterer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Transmission due to Be window: 40-60%, pulse energy 200-270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uJ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2483768" y="3507854"/>
            <a:ext cx="144016" cy="720080"/>
          </a:xfrm>
          <a:prstGeom prst="ellipse">
            <a:avLst/>
          </a:prstGeom>
          <a:solidFill>
            <a:schemeClr val="accent1">
              <a:alpha val="27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3563888" y="3506537"/>
            <a:ext cx="144016" cy="720080"/>
          </a:xfrm>
          <a:prstGeom prst="ellipse">
            <a:avLst/>
          </a:prstGeom>
          <a:solidFill>
            <a:schemeClr val="accent1">
              <a:alpha val="27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139952" y="1281876"/>
            <a:ext cx="360040" cy="2874049"/>
          </a:xfrm>
          <a:prstGeom prst="ellipse">
            <a:avLst/>
          </a:prstGeom>
          <a:solidFill>
            <a:schemeClr val="accent1">
              <a:alpha val="27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1082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energies checked for each crystal: Si (111)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7574"/>
            <a:ext cx="4824536" cy="3618402"/>
          </a:xfrm>
        </p:spPr>
      </p:pic>
      <p:sp>
        <p:nvSpPr>
          <p:cNvPr id="9" name="TextBox 8"/>
          <p:cNvSpPr txBox="1"/>
          <p:nvPr/>
        </p:nvSpPr>
        <p:spPr>
          <a:xfrm>
            <a:off x="2890664" y="1580639"/>
            <a:ext cx="91440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Bad pixel</a:t>
            </a:r>
            <a:endParaRPr lang="de-CH" sz="1800" dirty="0" err="1" smtClean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2995606" y="1871460"/>
            <a:ext cx="216024" cy="3669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148064" y="1531344"/>
            <a:ext cx="3888431" cy="14141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Average measurement, pink beam, 25 um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Kapton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foil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scatterer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Transmission due to Be window: 20-35%, pulse energy 140-200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uJ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50580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15094"/>
            <a:ext cx="4896544" cy="367240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energies checked for each crystal: Si (333)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sp>
        <p:nvSpPr>
          <p:cNvPr id="13" name="TextBox 12"/>
          <p:cNvSpPr txBox="1"/>
          <p:nvPr/>
        </p:nvSpPr>
        <p:spPr>
          <a:xfrm>
            <a:off x="5220072" y="1531344"/>
            <a:ext cx="3816423" cy="14141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Average measurement, pink beam, metal rod as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scatterrer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Transmission due to Be window: 99%, pulse energy around 330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uJ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1619672" y="2705522"/>
            <a:ext cx="576064" cy="1368152"/>
          </a:xfrm>
          <a:prstGeom prst="ellipse">
            <a:avLst/>
          </a:prstGeom>
          <a:solidFill>
            <a:schemeClr val="accent1">
              <a:alpha val="43000"/>
            </a:schemeClr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8626" y="1699456"/>
            <a:ext cx="2254219" cy="37643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Fluorescence from material</a:t>
            </a:r>
            <a:endParaRPr lang="de-CH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1907704" y="2075892"/>
            <a:ext cx="288032" cy="6616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3011592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96328"/>
            <a:ext cx="4679950" cy="35099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materials for scattering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1347614"/>
            <a:ext cx="3168352" cy="12961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Matches theory fairly well, so we can project other (simple) materials if anyone has anything they would like to try.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5609065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Pixel-to-energy calibration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203598"/>
            <a:ext cx="3860191" cy="29492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152471"/>
            <a:ext cx="3994030" cy="3051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8766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Pixel-to-energy calibration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059582"/>
            <a:ext cx="4171474" cy="31870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1277" y="843558"/>
            <a:ext cx="4642723" cy="354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8780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per </a:t>
            </a:r>
            <a:r>
              <a:rPr lang="en-US" dirty="0" smtClean="0"/>
              <a:t>eV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28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811" y="1128640"/>
            <a:ext cx="4032448" cy="30808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8259" y="1056419"/>
            <a:ext cx="4126977" cy="315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319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per </a:t>
            </a:r>
            <a:r>
              <a:rPr lang="en-US" dirty="0" smtClean="0"/>
              <a:t>eV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29</a:t>
            </a:fld>
            <a:endParaRPr lang="de-DE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059582"/>
            <a:ext cx="4320480" cy="33008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059582"/>
            <a:ext cx="4320480" cy="330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6688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Covering spectral information in 2-4 </a:t>
            </a:r>
            <a:r>
              <a:rPr lang="en-US" dirty="0" err="1" smtClean="0"/>
              <a:t>keV</a:t>
            </a:r>
            <a:r>
              <a:rPr lang="en-US" dirty="0" smtClean="0"/>
              <a:t> range for users and machine, complementing PSSS’ 4-13 </a:t>
            </a:r>
            <a:r>
              <a:rPr lang="en-US" dirty="0" err="1" smtClean="0"/>
              <a:t>keV</a:t>
            </a:r>
            <a:r>
              <a:rPr lang="en-US" dirty="0" smtClean="0"/>
              <a:t> range.</a:t>
            </a:r>
          </a:p>
          <a:p>
            <a:endParaRPr lang="en-US" dirty="0"/>
          </a:p>
          <a:p>
            <a:r>
              <a:rPr lang="en-US" dirty="0" smtClean="0"/>
              <a:t>Need for a large bandwidth spectrometer for special modes of operation.</a:t>
            </a:r>
          </a:p>
          <a:p>
            <a:endParaRPr lang="en-US" dirty="0"/>
          </a:p>
          <a:p>
            <a:r>
              <a:rPr lang="en-US" dirty="0" smtClean="0"/>
              <a:t>Want the possibility of online, </a:t>
            </a:r>
            <a:r>
              <a:rPr lang="en-US" dirty="0" err="1" smtClean="0"/>
              <a:t>transmissive</a:t>
            </a:r>
            <a:r>
              <a:rPr lang="en-US" dirty="0" smtClean="0"/>
              <a:t> measurement of spectra.</a:t>
            </a:r>
          </a:p>
          <a:p>
            <a:endParaRPr lang="en-US" dirty="0"/>
          </a:p>
          <a:p>
            <a:r>
              <a:rPr lang="en-US" dirty="0" smtClean="0"/>
              <a:t>The study and discussions with machine and end-station users resulted in the concept of a von Hamos spectrometer using elastic scattering for the measurement of spectra.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71260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33181857"/>
              </p:ext>
            </p:extLst>
          </p:nvPr>
        </p:nvGraphicFramePr>
        <p:xfrm>
          <a:off x="751946" y="1059582"/>
          <a:ext cx="7924510" cy="12482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3469">
                  <a:extLst>
                    <a:ext uri="{9D8B030D-6E8A-4147-A177-3AD203B41FA5}">
                      <a16:colId xmlns:a16="http://schemas.microsoft.com/office/drawing/2014/main" val="2339665519"/>
                    </a:ext>
                  </a:extLst>
                </a:gridCol>
                <a:gridCol w="921867">
                  <a:extLst>
                    <a:ext uri="{9D8B030D-6E8A-4147-A177-3AD203B41FA5}">
                      <a16:colId xmlns:a16="http://schemas.microsoft.com/office/drawing/2014/main" val="1215624268"/>
                    </a:ext>
                  </a:extLst>
                </a:gridCol>
                <a:gridCol w="1045964">
                  <a:extLst>
                    <a:ext uri="{9D8B030D-6E8A-4147-A177-3AD203B41FA5}">
                      <a16:colId xmlns:a16="http://schemas.microsoft.com/office/drawing/2014/main" val="3810089298"/>
                    </a:ext>
                  </a:extLst>
                </a:gridCol>
                <a:gridCol w="1296375">
                  <a:extLst>
                    <a:ext uri="{9D8B030D-6E8A-4147-A177-3AD203B41FA5}">
                      <a16:colId xmlns:a16="http://schemas.microsoft.com/office/drawing/2014/main" val="3331468985"/>
                    </a:ext>
                  </a:extLst>
                </a:gridCol>
                <a:gridCol w="1296375">
                  <a:extLst>
                    <a:ext uri="{9D8B030D-6E8A-4147-A177-3AD203B41FA5}">
                      <a16:colId xmlns:a16="http://schemas.microsoft.com/office/drawing/2014/main" val="3938148372"/>
                    </a:ext>
                  </a:extLst>
                </a:gridCol>
                <a:gridCol w="1110230">
                  <a:extLst>
                    <a:ext uri="{9D8B030D-6E8A-4147-A177-3AD203B41FA5}">
                      <a16:colId xmlns:a16="http://schemas.microsoft.com/office/drawing/2014/main" val="2848631976"/>
                    </a:ext>
                  </a:extLst>
                </a:gridCol>
                <a:gridCol w="1110230">
                  <a:extLst>
                    <a:ext uri="{9D8B030D-6E8A-4147-A177-3AD203B41FA5}">
                      <a16:colId xmlns:a16="http://schemas.microsoft.com/office/drawing/2014/main" val="373151306"/>
                    </a:ext>
                  </a:extLst>
                </a:gridCol>
              </a:tblGrid>
              <a:tr h="326542">
                <a:tc>
                  <a:txBody>
                    <a:bodyPr/>
                    <a:lstStyle/>
                    <a:p>
                      <a:pPr algn="l" fontAlgn="b"/>
                      <a:r>
                        <a:rPr lang="de-CH" sz="1050" b="1" u="none" strike="noStrike" dirty="0">
                          <a:effectLst/>
                        </a:rPr>
                        <a:t>Photon </a:t>
                      </a:r>
                      <a:r>
                        <a:rPr lang="de-CH" sz="1050" b="1" u="none" strike="noStrike" dirty="0" err="1">
                          <a:effectLst/>
                        </a:rPr>
                        <a:t>Energy</a:t>
                      </a:r>
                      <a:r>
                        <a:rPr lang="de-CH" sz="1050" b="1" u="none" strike="noStrike" dirty="0">
                          <a:effectLst/>
                        </a:rPr>
                        <a:t> (eV)</a:t>
                      </a:r>
                      <a:endParaRPr lang="de-CH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050" b="1" u="none" strike="noStrike" dirty="0">
                          <a:effectLst/>
                        </a:rPr>
                        <a:t>Average Count </a:t>
                      </a:r>
                      <a:r>
                        <a:rPr lang="de-CH" sz="1050" b="1" u="none" strike="noStrike" dirty="0" smtClean="0">
                          <a:effectLst/>
                        </a:rPr>
                        <a:t>per</a:t>
                      </a:r>
                      <a:r>
                        <a:rPr lang="de-CH" sz="1050" b="1" u="none" strike="noStrike" baseline="0" dirty="0" smtClean="0">
                          <a:effectLst/>
                        </a:rPr>
                        <a:t> pulse</a:t>
                      </a:r>
                      <a:endParaRPr lang="de-CH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050" b="1" u="none" strike="noStrike" dirty="0">
                          <a:effectLst/>
                        </a:rPr>
                        <a:t>Pulse </a:t>
                      </a:r>
                      <a:r>
                        <a:rPr lang="de-CH" sz="1050" b="1" u="none" strike="noStrike" dirty="0" err="1">
                          <a:effectLst/>
                        </a:rPr>
                        <a:t>Energy</a:t>
                      </a:r>
                      <a:r>
                        <a:rPr lang="de-CH" sz="1050" b="1" u="none" strike="noStrike" dirty="0">
                          <a:effectLst/>
                        </a:rPr>
                        <a:t> (</a:t>
                      </a:r>
                      <a:r>
                        <a:rPr lang="de-CH" sz="1050" b="1" u="none" strike="noStrike" dirty="0" err="1">
                          <a:effectLst/>
                        </a:rPr>
                        <a:t>uJ</a:t>
                      </a:r>
                      <a:r>
                        <a:rPr lang="de-CH" sz="1050" b="1" u="none" strike="noStrike" dirty="0">
                          <a:effectLst/>
                        </a:rPr>
                        <a:t>)</a:t>
                      </a:r>
                      <a:endParaRPr lang="de-CH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050" b="1" u="none" strike="noStrike" dirty="0">
                          <a:effectLst/>
                        </a:rPr>
                        <a:t>130 um </a:t>
                      </a:r>
                      <a:r>
                        <a:rPr lang="de-CH" sz="1050" b="1" u="none" strike="noStrike" dirty="0" err="1">
                          <a:effectLst/>
                        </a:rPr>
                        <a:t>Be</a:t>
                      </a:r>
                      <a:r>
                        <a:rPr lang="de-CH" sz="1050" b="1" u="none" strike="noStrike" dirty="0">
                          <a:effectLst/>
                        </a:rPr>
                        <a:t> Transmission</a:t>
                      </a:r>
                      <a:endParaRPr lang="de-CH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050" b="1" u="none" strike="noStrike">
                          <a:effectLst/>
                        </a:rPr>
                        <a:t>1 um+angle Al Transmission</a:t>
                      </a:r>
                      <a:endParaRPr lang="de-CH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050" b="1" u="none" strike="noStrike">
                          <a:effectLst/>
                        </a:rPr>
                        <a:t>Adjusted count</a:t>
                      </a:r>
                      <a:endParaRPr lang="de-CH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050" b="1" u="none" strike="noStrike" dirty="0">
                          <a:effectLst/>
                        </a:rPr>
                        <a:t>Pulse-</a:t>
                      </a:r>
                      <a:r>
                        <a:rPr lang="de-CH" sz="1050" b="1" u="none" strike="noStrike" dirty="0" err="1">
                          <a:effectLst/>
                        </a:rPr>
                        <a:t>energy</a:t>
                      </a:r>
                      <a:r>
                        <a:rPr lang="de-CH" sz="1050" b="1" u="none" strike="noStrike" dirty="0">
                          <a:effectLst/>
                        </a:rPr>
                        <a:t> </a:t>
                      </a:r>
                      <a:r>
                        <a:rPr lang="de-CH" sz="1050" b="1" u="none" strike="noStrike" dirty="0" err="1">
                          <a:effectLst/>
                        </a:rPr>
                        <a:t>adjusted</a:t>
                      </a:r>
                      <a:endParaRPr lang="de-CH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extLst>
                  <a:ext uri="{0D108BD9-81ED-4DB2-BD59-A6C34878D82A}">
                    <a16:rowId xmlns:a16="http://schemas.microsoft.com/office/drawing/2014/main" val="1999091537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>
                          <a:effectLst/>
                        </a:rPr>
                        <a:t>2193</a:t>
                      </a:r>
                      <a:endParaRPr lang="de-CH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>
                          <a:effectLst/>
                        </a:rPr>
                        <a:t>111.53</a:t>
                      </a:r>
                      <a:endParaRPr lang="de-CH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 dirty="0">
                          <a:effectLst/>
                        </a:rPr>
                        <a:t>142</a:t>
                      </a:r>
                      <a:endParaRPr lang="de-CH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 dirty="0">
                          <a:effectLst/>
                        </a:rPr>
                        <a:t>0.247</a:t>
                      </a:r>
                      <a:endParaRPr lang="de-CH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CH" sz="1000" u="none" strike="noStrike">
                          <a:effectLst/>
                        </a:rPr>
                        <a:t>0.613</a:t>
                      </a:r>
                      <a:endParaRPr lang="de-CH" sz="10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502" marR="6502" marT="650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 dirty="0" smtClean="0">
                          <a:effectLst/>
                        </a:rPr>
                        <a:t>736</a:t>
                      </a: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 dirty="0" smtClean="0">
                          <a:effectLst/>
                        </a:rPr>
                        <a:t>1987</a:t>
                      </a:r>
                      <a:endParaRPr lang="de-CH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extLst>
                  <a:ext uri="{0D108BD9-81ED-4DB2-BD59-A6C34878D82A}">
                    <a16:rowId xmlns:a16="http://schemas.microsoft.com/office/drawing/2014/main" val="2098266872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>
                          <a:effectLst/>
                        </a:rPr>
                        <a:t>2487</a:t>
                      </a:r>
                      <a:endParaRPr lang="de-CH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>
                          <a:effectLst/>
                        </a:rPr>
                        <a:t>90.6</a:t>
                      </a:r>
                      <a:endParaRPr lang="de-CH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>
                          <a:effectLst/>
                        </a:rPr>
                        <a:t>195</a:t>
                      </a:r>
                      <a:endParaRPr lang="de-CH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 dirty="0">
                          <a:effectLst/>
                        </a:rPr>
                        <a:t>0.402</a:t>
                      </a:r>
                      <a:endParaRPr lang="de-CH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CH" sz="1000" u="none" strike="noStrike" dirty="0">
                          <a:effectLst/>
                        </a:rPr>
                        <a:t>0.635</a:t>
                      </a:r>
                      <a:endParaRPr lang="de-CH" sz="10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502" marR="6502" marT="650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 dirty="0" smtClean="0">
                          <a:effectLst/>
                        </a:rPr>
                        <a:t>355</a:t>
                      </a:r>
                      <a:endParaRPr lang="de-CH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 dirty="0" smtClean="0">
                          <a:effectLst/>
                        </a:rPr>
                        <a:t>697</a:t>
                      </a:r>
                      <a:endParaRPr lang="de-CH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extLst>
                  <a:ext uri="{0D108BD9-81ED-4DB2-BD59-A6C34878D82A}">
                    <a16:rowId xmlns:a16="http://schemas.microsoft.com/office/drawing/2014/main" val="373061618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>
                          <a:effectLst/>
                        </a:rPr>
                        <a:t>3090</a:t>
                      </a:r>
                      <a:endParaRPr lang="de-CH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>
                          <a:effectLst/>
                        </a:rPr>
                        <a:t>270.2</a:t>
                      </a:r>
                      <a:endParaRPr lang="de-CH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>
                          <a:effectLst/>
                        </a:rPr>
                        <a:t>280</a:t>
                      </a:r>
                      <a:endParaRPr lang="de-CH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>
                          <a:effectLst/>
                        </a:rPr>
                        <a:t>0.63</a:t>
                      </a:r>
                      <a:endParaRPr lang="de-CH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CH" sz="1000" u="none" strike="noStrike" dirty="0">
                          <a:effectLst/>
                        </a:rPr>
                        <a:t>0.777</a:t>
                      </a:r>
                      <a:endParaRPr lang="de-CH" sz="10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502" marR="6502" marT="650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 dirty="0" smtClean="0">
                          <a:effectLst/>
                        </a:rPr>
                        <a:t>552</a:t>
                      </a:r>
                      <a:endParaRPr lang="de-CH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 dirty="0" smtClean="0">
                          <a:effectLst/>
                        </a:rPr>
                        <a:t>755</a:t>
                      </a:r>
                      <a:endParaRPr lang="de-CH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extLst>
                  <a:ext uri="{0D108BD9-81ED-4DB2-BD59-A6C34878D82A}">
                    <a16:rowId xmlns:a16="http://schemas.microsoft.com/office/drawing/2014/main" val="1293099364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>
                          <a:effectLst/>
                        </a:rPr>
                        <a:t>3600</a:t>
                      </a:r>
                      <a:endParaRPr lang="de-CH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>
                          <a:effectLst/>
                        </a:rPr>
                        <a:t>3207</a:t>
                      </a:r>
                      <a:endParaRPr lang="de-CH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>
                          <a:effectLst/>
                        </a:rPr>
                        <a:t>383</a:t>
                      </a:r>
                      <a:endParaRPr lang="de-CH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>
                          <a:effectLst/>
                        </a:rPr>
                        <a:t>0.75</a:t>
                      </a:r>
                      <a:endParaRPr lang="de-CH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CH" sz="1000" u="none" strike="noStrike">
                          <a:effectLst/>
                        </a:rPr>
                        <a:t>0.88</a:t>
                      </a:r>
                      <a:endParaRPr lang="de-CH" sz="10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502" marR="6502" marT="650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 dirty="0" smtClean="0">
                          <a:effectLst/>
                        </a:rPr>
                        <a:t>4860</a:t>
                      </a:r>
                      <a:endParaRPr lang="de-CH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50" u="none" strike="noStrike" dirty="0" smtClean="0">
                          <a:effectLst/>
                        </a:rPr>
                        <a:t>4860</a:t>
                      </a:r>
                      <a:endParaRPr lang="de-CH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2" marR="6502" marT="6502" marB="0" anchor="b"/>
                </a:tc>
                <a:extLst>
                  <a:ext uri="{0D108BD9-81ED-4DB2-BD59-A6C34878D82A}">
                    <a16:rowId xmlns:a16="http://schemas.microsoft.com/office/drawing/2014/main" val="2731217479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30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2994449"/>
            <a:ext cx="1800200" cy="4320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What we saw now</a:t>
            </a:r>
            <a:endParaRPr lang="de-CH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06560" y="2931790"/>
            <a:ext cx="3299752" cy="5689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What we could have with 380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uJ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, no Be window, and no Al on sensor</a:t>
            </a:r>
            <a:endParaRPr lang="de-CH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2195736" y="2307828"/>
            <a:ext cx="72008" cy="623962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0"/>
          </p:cNvCxnSpPr>
          <p:nvPr/>
        </p:nvCxnSpPr>
        <p:spPr bwMode="auto">
          <a:xfrm flipV="1">
            <a:off x="6556436" y="2318220"/>
            <a:ext cx="1327932" cy="613570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1560" y="3596400"/>
            <a:ext cx="7992888" cy="14236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Bottom line: we would get a decent signal on a shot-to-shot basis if installed in the beamline and a slight change to Jungfrau detector shielding.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Aldo claims the removal of Al is simple to do, and we have another set of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Jungfraus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that we can prepare for it and swap out for this one—we have two TXS setups.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46602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11560" y="771550"/>
            <a:ext cx="8102277" cy="4248472"/>
          </a:xfrm>
        </p:spPr>
        <p:txBody>
          <a:bodyPr/>
          <a:lstStyle/>
          <a:p>
            <a:r>
              <a:rPr lang="en-US" sz="1600" dirty="0" smtClean="0"/>
              <a:t>The commissioning was successful, and the TXS concept seems to work well.</a:t>
            </a:r>
          </a:p>
          <a:p>
            <a:endParaRPr lang="en-US" sz="1600" dirty="0"/>
          </a:p>
          <a:p>
            <a:r>
              <a:rPr lang="de-CH" dirty="0"/>
              <a:t>D.O.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committed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 smtClean="0"/>
              <a:t>provide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/>
              <a:t>results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TXS </a:t>
            </a:r>
            <a:r>
              <a:rPr lang="de-CH" dirty="0" err="1"/>
              <a:t>signals</a:t>
            </a:r>
            <a:r>
              <a:rPr lang="de-CH" dirty="0"/>
              <a:t> </a:t>
            </a:r>
            <a:r>
              <a:rPr lang="de-CH" dirty="0" smtClean="0"/>
              <a:t>beam-</a:t>
            </a:r>
            <a:r>
              <a:rPr lang="de-CH" dirty="0" err="1" smtClean="0"/>
              <a:t>synchronously</a:t>
            </a:r>
            <a:r>
              <a:rPr lang="de-CH" dirty="0" smtClean="0"/>
              <a:t> </a:t>
            </a:r>
            <a:r>
              <a:rPr lang="de-CH" dirty="0" err="1"/>
              <a:t>and</a:t>
            </a:r>
            <a:r>
              <a:rPr lang="de-CH" dirty="0"/>
              <a:t> on-line </a:t>
            </a:r>
            <a:r>
              <a:rPr lang="de-CH" dirty="0" err="1"/>
              <a:t>using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experience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data</a:t>
            </a:r>
            <a:r>
              <a:rPr lang="de-CH" dirty="0"/>
              <a:t> </a:t>
            </a:r>
            <a:r>
              <a:rPr lang="de-CH" dirty="0" err="1"/>
              <a:t>analysis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commissioning</a:t>
            </a:r>
            <a:r>
              <a:rPr lang="de-CH" dirty="0"/>
              <a:t> </a:t>
            </a:r>
            <a:r>
              <a:rPr lang="de-CH" dirty="0" err="1" smtClean="0"/>
              <a:t>data</a:t>
            </a:r>
            <a:r>
              <a:rPr lang="de-CH" dirty="0" smtClean="0"/>
              <a:t>.</a:t>
            </a:r>
          </a:p>
          <a:p>
            <a:endParaRPr lang="en-US" sz="1600" dirty="0"/>
          </a:p>
          <a:p>
            <a:r>
              <a:rPr lang="en-US" sz="1600" dirty="0" smtClean="0"/>
              <a:t>The device can also be used as a large bandwidth spectrometer for higher photon energies, but then we need different crystals (not a hard thing to do).</a:t>
            </a:r>
          </a:p>
          <a:p>
            <a:endParaRPr lang="en-US" sz="1600" dirty="0"/>
          </a:p>
          <a:p>
            <a:r>
              <a:rPr lang="en-US" sz="1600" dirty="0" err="1" smtClean="0"/>
              <a:t>Jungfraus</a:t>
            </a:r>
            <a:r>
              <a:rPr lang="en-US" sz="1600" dirty="0" smtClean="0"/>
              <a:t> can be altered slightly to be more sensitive to low-energy photons by removal of Al coating on the pixels.</a:t>
            </a:r>
          </a:p>
          <a:p>
            <a:endParaRPr lang="en-US" sz="1600" dirty="0"/>
          </a:p>
          <a:p>
            <a:r>
              <a:rPr lang="en-US" sz="1600" dirty="0" smtClean="0"/>
              <a:t>Should this be installed?  If so, where?  </a:t>
            </a:r>
            <a:r>
              <a:rPr lang="en-US" sz="1600" dirty="0" smtClean="0"/>
              <a:t>Front-end </a:t>
            </a:r>
            <a:r>
              <a:rPr lang="en-US" sz="1600" dirty="0" smtClean="0"/>
              <a:t>could be a good option to provide information for setup.  Original idea was to install it in </a:t>
            </a:r>
            <a:r>
              <a:rPr lang="en-US" sz="1600" dirty="0" err="1" smtClean="0"/>
              <a:t>Alvra</a:t>
            </a:r>
            <a:r>
              <a:rPr lang="en-US" sz="1600" dirty="0" smtClean="0"/>
              <a:t> (infrastructure there ready).</a:t>
            </a:r>
          </a:p>
          <a:p>
            <a:endParaRPr lang="en-US" sz="1600" dirty="0"/>
          </a:p>
          <a:p>
            <a:r>
              <a:rPr lang="en-US" sz="1600" dirty="0" smtClean="0"/>
              <a:t>Girder is ready.  We would need some cabling, rack space for </a:t>
            </a:r>
            <a:r>
              <a:rPr lang="en-US" sz="1600" dirty="0" err="1" smtClean="0"/>
              <a:t>Smaract</a:t>
            </a:r>
            <a:r>
              <a:rPr lang="en-US" sz="1600" dirty="0" smtClean="0"/>
              <a:t> and Jungfrau modules, and hole-boring for installation anywhere.  A few days’ work.</a:t>
            </a:r>
            <a:endParaRPr lang="de-CH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and future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26583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32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Wir</a:t>
            </a:r>
            <a:r>
              <a:rPr lang="en-GB" noProof="0" dirty="0" smtClean="0"/>
              <a:t> </a:t>
            </a:r>
            <a:r>
              <a:rPr lang="en-GB" noProof="0" dirty="0" err="1" smtClean="0"/>
              <a:t>schaffen</a:t>
            </a:r>
            <a:r>
              <a:rPr lang="en-GB" noProof="0" dirty="0" smtClean="0"/>
              <a:t> </a:t>
            </a:r>
            <a:r>
              <a:rPr lang="en-GB" noProof="0" dirty="0" err="1" smtClean="0"/>
              <a:t>Wissen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heute</a:t>
            </a:r>
            <a:r>
              <a:rPr lang="en-GB" noProof="0" dirty="0" smtClean="0"/>
              <a:t> </a:t>
            </a:r>
            <a:r>
              <a:rPr lang="en-GB" noProof="0" dirty="0" err="1" smtClean="0"/>
              <a:t>für</a:t>
            </a:r>
            <a:r>
              <a:rPr lang="en-GB" noProof="0" dirty="0" smtClean="0"/>
              <a:t> morgen</a:t>
            </a:r>
            <a:endParaRPr lang="en-GB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noProof="0" dirty="0" smtClean="0"/>
              <a:t>My thanks go to</a:t>
            </a:r>
          </a:p>
          <a:p>
            <a:pPr marL="0" indent="0">
              <a:buNone/>
            </a:pPr>
            <a:endParaRPr lang="en-GB" noProof="0" dirty="0" smtClean="0"/>
          </a:p>
          <a:p>
            <a:r>
              <a:rPr lang="en-GB" noProof="0" dirty="0" smtClean="0"/>
              <a:t>Everyone on the first page of this presentation, and all the unsung heroes who brought us the (FEL) light in the darkness that was 2020.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134768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Tender X-ray Spectrometer Concept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5" name="Picture 4" descr="H:\Work Stuff\SwissFEL\Proposals\R'Equip\TXS_2017\Setup_sketch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680461"/>
            <a:ext cx="2942064" cy="405025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899592" y="1203598"/>
            <a:ext cx="3816424" cy="28083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A thin foil is used to scatter light elastically.  The bent crystals set at the correct Brag angle disperse the light to the pixel detectors (Jungfrau).  This leads to a shot-to-shot measurement of the spectrum of the FEL, while letting most of the X-ray light go through.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16271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Data 8"/>
          <p:cNvSpPr/>
          <p:nvPr/>
        </p:nvSpPr>
        <p:spPr bwMode="auto">
          <a:xfrm rot="5400000">
            <a:off x="3726196" y="3489562"/>
            <a:ext cx="360040" cy="396624"/>
          </a:xfrm>
          <a:prstGeom prst="flowChartInputOutpu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 smtClean="0"/>
                  <a:t>Use Rayleigh (elastic) scattering photons to see what the spectrum is.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𝑐𝑜h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nary>
                        <m:naryPr>
                          <m:chr m:val="∬"/>
                          <m:limLoc m:val="undOvr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𝑐𝑜𝑠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𝑠𝑖𝑛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nor/>
                            </m:rPr>
                            <a:rPr lang="el-GR" b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ϕ</m:t>
                          </m:r>
                        </m:e>
                      </m:nary>
                    </m:oMath>
                  </m:oMathPara>
                </a14:m>
                <a:endParaRPr lang="de-CH" dirty="0" smtClean="0"/>
              </a:p>
              <a:p>
                <a:pPr marL="0" indent="0">
                  <a:buNone/>
                </a:pPr>
                <a:r>
                  <a:rPr lang="en-US" dirty="0" smtClean="0"/>
                  <a:t>With F[</a:t>
                </a:r>
                <a:r>
                  <a:rPr lang="en-US" dirty="0" err="1" smtClean="0"/>
                  <a:t>x,Z</a:t>
                </a:r>
                <a:r>
                  <a:rPr lang="en-US" dirty="0" smtClean="0"/>
                  <a:t>] being dependent on wavelength, angle, and material, found in look-up tables, like in </a:t>
                </a:r>
                <a:r>
                  <a:rPr lang="en-US" i="1" dirty="0" err="1" smtClean="0"/>
                  <a:t>Hubbel</a:t>
                </a:r>
                <a:r>
                  <a:rPr lang="en-US" i="1" dirty="0" smtClean="0"/>
                  <a:t> et al., J. Phys. Chem. Ref. Data, Vol. 4, Num. 3 (1974)</a:t>
                </a:r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There is also a dependence on the polarization, with the photons being more strongly reflected the more orthogonal they are to the polarization of the incoming X-rays.</a:t>
                </a:r>
                <a:endParaRPr lang="de-CH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1654" t="-1563" b="-5729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3347864" y="3219822"/>
            <a:ext cx="3672408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3887945" y="2859704"/>
            <a:ext cx="1102210" cy="8397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3729934" y="3081190"/>
            <a:ext cx="135981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Symbol" panose="05050102010706020507" pitchFamily="18" charset="2"/>
              </a:rPr>
              <a:t>q</a:t>
            </a:r>
            <a:endParaRPr lang="de-CH" sz="1800" dirty="0" err="1" smtClean="0">
              <a:solidFill>
                <a:srgbClr val="000000"/>
              </a:solidFill>
              <a:latin typeface="Symbol" panose="05050102010706020507" pitchFamily="18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23119" y="3048481"/>
            <a:ext cx="135981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Symbol" panose="05050102010706020507" pitchFamily="18" charset="2"/>
              </a:rPr>
              <a:t>f</a:t>
            </a:r>
            <a:endParaRPr lang="de-CH" sz="1800" dirty="0" err="1" smtClean="0">
              <a:solidFill>
                <a:srgbClr val="000000"/>
              </a:solidFill>
              <a:latin typeface="Symbol" panose="05050102010706020507" pitchFamily="18" charset="2"/>
            </a:endParaRPr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4908193" y="3545395"/>
            <a:ext cx="810658" cy="900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5761610" y="3495278"/>
            <a:ext cx="914400" cy="38519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polarization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01956" y="3078969"/>
            <a:ext cx="914400" cy="30278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X-ray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Freeform 34"/>
          <p:cNvSpPr/>
          <p:nvPr/>
        </p:nvSpPr>
        <p:spPr bwMode="auto">
          <a:xfrm>
            <a:off x="4858186" y="2980525"/>
            <a:ext cx="544452" cy="628214"/>
          </a:xfrm>
          <a:custGeom>
            <a:avLst/>
            <a:gdLst>
              <a:gd name="connsiteX0" fmla="*/ 544452 w 544452"/>
              <a:gd name="connsiteY0" fmla="*/ 628214 h 628214"/>
              <a:gd name="connsiteX1" fmla="*/ 376929 w 544452"/>
              <a:gd name="connsiteY1" fmla="*/ 237325 h 628214"/>
              <a:gd name="connsiteX2" fmla="*/ 0 w 544452"/>
              <a:gd name="connsiteY2" fmla="*/ 0 h 62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452" h="628214">
                <a:moveTo>
                  <a:pt x="544452" y="628214"/>
                </a:moveTo>
                <a:cubicBezTo>
                  <a:pt x="506061" y="485120"/>
                  <a:pt x="467671" y="342027"/>
                  <a:pt x="376929" y="237325"/>
                </a:cubicBezTo>
                <a:cubicBezTo>
                  <a:pt x="286187" y="132623"/>
                  <a:pt x="143093" y="66311"/>
                  <a:pt x="0" y="0"/>
                </a:cubicBezTo>
              </a:path>
            </a:pathLst>
          </a:custGeom>
          <a:ln>
            <a:solidFill>
              <a:srgbClr val="00B0F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0" name="Freeform 39"/>
          <p:cNvSpPr/>
          <p:nvPr/>
        </p:nvSpPr>
        <p:spPr bwMode="auto">
          <a:xfrm>
            <a:off x="3517997" y="3325595"/>
            <a:ext cx="830638" cy="443687"/>
          </a:xfrm>
          <a:custGeom>
            <a:avLst/>
            <a:gdLst>
              <a:gd name="connsiteX0" fmla="*/ 0 w 830638"/>
              <a:gd name="connsiteY0" fmla="*/ 443687 h 443687"/>
              <a:gd name="connsiteX1" fmla="*/ 342027 w 830638"/>
              <a:gd name="connsiteY1" fmla="*/ 45819 h 443687"/>
              <a:gd name="connsiteX2" fmla="*/ 830638 w 830638"/>
              <a:gd name="connsiteY2" fmla="*/ 24878 h 443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0638" h="443687">
                <a:moveTo>
                  <a:pt x="0" y="443687"/>
                </a:moveTo>
                <a:cubicBezTo>
                  <a:pt x="101793" y="279653"/>
                  <a:pt x="203587" y="115620"/>
                  <a:pt x="342027" y="45819"/>
                </a:cubicBezTo>
                <a:cubicBezTo>
                  <a:pt x="480467" y="-23982"/>
                  <a:pt x="655552" y="448"/>
                  <a:pt x="830638" y="24878"/>
                </a:cubicBezTo>
              </a:path>
            </a:pathLst>
          </a:custGeom>
          <a:ln>
            <a:solidFill>
              <a:srgbClr val="7C204E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42" name="Straight Connector 41"/>
          <p:cNvCxnSpPr/>
          <p:nvPr/>
        </p:nvCxnSpPr>
        <p:spPr bwMode="auto">
          <a:xfrm>
            <a:off x="4858186" y="2980525"/>
            <a:ext cx="50007" cy="57175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244544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10" name="TextBox 9"/>
          <p:cNvSpPr txBox="1"/>
          <p:nvPr/>
        </p:nvSpPr>
        <p:spPr>
          <a:xfrm>
            <a:off x="3201524" y="4470766"/>
            <a:ext cx="457200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120 mm</a:t>
            </a:r>
            <a:endParaRPr lang="de-CH" sz="10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409436" y="4227934"/>
            <a:ext cx="45719" cy="21602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16271" y="4470766"/>
            <a:ext cx="432048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Sample</a:t>
            </a:r>
            <a:endParaRPr lang="de-CH" sz="10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 flipH="1">
            <a:off x="4785700" y="843558"/>
            <a:ext cx="6303" cy="36992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353652" y="4659982"/>
            <a:ext cx="1008112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Curved crystal plane</a:t>
            </a:r>
            <a:endParaRPr lang="de-CH" sz="10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5" name="Straight Connector 24"/>
          <p:cNvCxnSpPr>
            <a:stCxn id="19" idx="3"/>
          </p:cNvCxnSpPr>
          <p:nvPr/>
        </p:nvCxnSpPr>
        <p:spPr bwMode="auto">
          <a:xfrm>
            <a:off x="2455155" y="4335946"/>
            <a:ext cx="233054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>
            <a:stCxn id="19" idx="3"/>
          </p:cNvCxnSpPr>
          <p:nvPr/>
        </p:nvCxnSpPr>
        <p:spPr bwMode="auto">
          <a:xfrm flipV="1">
            <a:off x="2455155" y="3696875"/>
            <a:ext cx="2330545" cy="63907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4569676" y="3777884"/>
            <a:ext cx="21602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80°</a:t>
            </a:r>
            <a:endParaRPr lang="de-CH" sz="10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30" name="Straight Connector 29"/>
          <p:cNvCxnSpPr>
            <a:stCxn id="19" idx="3"/>
          </p:cNvCxnSpPr>
          <p:nvPr/>
        </p:nvCxnSpPr>
        <p:spPr bwMode="auto">
          <a:xfrm flipV="1">
            <a:off x="2455155" y="2571750"/>
            <a:ext cx="2330545" cy="17641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4575979" y="2706765"/>
            <a:ext cx="216024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50°</a:t>
            </a:r>
            <a:endParaRPr lang="de-CH" sz="10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Right Brace 33"/>
          <p:cNvSpPr/>
          <p:nvPr/>
        </p:nvSpPr>
        <p:spPr bwMode="auto">
          <a:xfrm>
            <a:off x="4857708" y="3696874"/>
            <a:ext cx="216024" cy="639071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Right Brace 34"/>
          <p:cNvSpPr/>
          <p:nvPr/>
        </p:nvSpPr>
        <p:spPr bwMode="auto">
          <a:xfrm>
            <a:off x="5757808" y="2607754"/>
            <a:ext cx="216024" cy="1728192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81844" y="3390841"/>
            <a:ext cx="648072" cy="16201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100.7 mm</a:t>
            </a:r>
            <a:endParaRPr lang="de-CH" sz="10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09736" y="3696875"/>
            <a:ext cx="648072" cy="16201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21.15 mm</a:t>
            </a:r>
            <a:endParaRPr lang="de-CH" sz="10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Right Brace 37"/>
          <p:cNvSpPr/>
          <p:nvPr/>
        </p:nvSpPr>
        <p:spPr bwMode="auto">
          <a:xfrm>
            <a:off x="4857708" y="2571749"/>
            <a:ext cx="216024" cy="1125125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114973" y="2778773"/>
            <a:ext cx="648072" cy="16201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79.53 mm</a:t>
            </a:r>
            <a:endParaRPr lang="de-CH" sz="10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2409434" y="843558"/>
            <a:ext cx="45719" cy="235233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205558" y="637169"/>
            <a:ext cx="504056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Detector</a:t>
            </a:r>
            <a:endParaRPr lang="de-CH" sz="10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 flipH="1" flipV="1">
            <a:off x="2455155" y="915566"/>
            <a:ext cx="2330546" cy="16561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 flipH="1" flipV="1">
            <a:off x="2455155" y="3075806"/>
            <a:ext cx="2336848" cy="6210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Left Brace 66"/>
          <p:cNvSpPr/>
          <p:nvPr/>
        </p:nvSpPr>
        <p:spPr bwMode="auto">
          <a:xfrm>
            <a:off x="1907704" y="3075806"/>
            <a:ext cx="360040" cy="126014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319628" y="3615865"/>
            <a:ext cx="576064" cy="16201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44.3 mm</a:t>
            </a:r>
            <a:endParaRPr lang="de-CH" sz="10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Left Brace 68"/>
          <p:cNvSpPr/>
          <p:nvPr/>
        </p:nvSpPr>
        <p:spPr bwMode="auto">
          <a:xfrm>
            <a:off x="1043608" y="947692"/>
            <a:ext cx="360040" cy="342038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95536" y="2576873"/>
            <a:ext cx="576064" cy="16201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200.14 mm</a:t>
            </a:r>
            <a:endParaRPr lang="de-CH" sz="10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Left Brace 70"/>
          <p:cNvSpPr/>
          <p:nvPr/>
        </p:nvSpPr>
        <p:spPr bwMode="auto">
          <a:xfrm>
            <a:off x="1907704" y="915566"/>
            <a:ext cx="360040" cy="216024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273703" y="1914677"/>
            <a:ext cx="576064" cy="16201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159.06 mm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0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058203" y="321730"/>
            <a:ext cx="2736304" cy="28438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Device was built in the polarization plane due to space and in-vacuum motor issues.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The distance from sample to detector for smaller angles is up to 1.3 times as large as for the largest angles.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The shallower angles also mean that they go through a larger path on the Al layer covering the Jungfrau detectors.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1535" y="3134311"/>
            <a:ext cx="2133279" cy="170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3749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83569" y="843558"/>
            <a:ext cx="8098486" cy="3509963"/>
          </a:xfrm>
        </p:spPr>
        <p:txBody>
          <a:bodyPr/>
          <a:lstStyle/>
          <a:p>
            <a:r>
              <a:rPr lang="en-US" sz="1400" dirty="0" smtClean="0"/>
              <a:t>Signal is weaker at smaller Bragg angles (high energies) than at large Bragg angles (small energies) for each crystal.</a:t>
            </a:r>
          </a:p>
          <a:p>
            <a:endParaRPr lang="en-US" sz="1400" dirty="0" smtClean="0"/>
          </a:p>
          <a:p>
            <a:r>
              <a:rPr lang="en-US" sz="1400" dirty="0" smtClean="0"/>
              <a:t>Large field of view for photon energies: several hundred eV from 2-4 </a:t>
            </a:r>
            <a:r>
              <a:rPr lang="en-US" sz="1400" dirty="0" err="1" smtClean="0"/>
              <a:t>keV</a:t>
            </a:r>
            <a:r>
              <a:rPr lang="en-US" sz="1400" dirty="0" smtClean="0"/>
              <a:t>, up to a thousand eV if higher order reflections are used for higher photon energies.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Jungfraus</a:t>
            </a:r>
            <a:r>
              <a:rPr lang="en-US" sz="1400" dirty="0" smtClean="0"/>
              <a:t> have some noise issues at lower photon energies due to the noise cutoff, so an occasional bad pixel may pop up.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Jungfraus</a:t>
            </a:r>
            <a:r>
              <a:rPr lang="en-US" sz="1400" dirty="0" smtClean="0"/>
              <a:t> measure energy, not counts, so a high energy photon has more signal than a low energy </a:t>
            </a:r>
            <a:r>
              <a:rPr lang="en-US" sz="1400" dirty="0" smtClean="0"/>
              <a:t>photon</a:t>
            </a:r>
            <a:r>
              <a:rPr lang="en-US" sz="1400" dirty="0" smtClean="0"/>
              <a:t>.  The </a:t>
            </a:r>
            <a:r>
              <a:rPr lang="en-US" sz="1400" dirty="0"/>
              <a:t>effect can be accounted for but was neglected in the presented analysis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Smaller angles also mean that the effective thickness of the Al on the Jungfrau pixels becomes larger, decreasing sensitivity</a:t>
            </a:r>
            <a:r>
              <a:rPr lang="en-US" sz="1400" dirty="0" smtClean="0"/>
              <a:t>.  This can be fixed fairly easily.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Despite all this, it seems to work fairly well!</a:t>
            </a:r>
            <a:endParaRPr lang="de-CH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aspects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88808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 bwMode="auto">
          <a:xfrm>
            <a:off x="6624260" y="2643758"/>
            <a:ext cx="1529180" cy="6480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Monochromator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55576" y="2175706"/>
            <a:ext cx="1440160" cy="72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TXS on FLEX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572000" y="2787774"/>
            <a:ext cx="72008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987824" y="2463738"/>
            <a:ext cx="1368152" cy="8280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Prime Chamber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943381" y="2643758"/>
            <a:ext cx="1224136" cy="64807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KB Mirrors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on </a:t>
            </a:r>
            <a:r>
              <a:rPr lang="en-US" dirty="0" err="1" smtClean="0"/>
              <a:t>Alvra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5508104" y="3003798"/>
            <a:ext cx="316835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8250235" y="2687954"/>
            <a:ext cx="91440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X-ray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611560" y="2499742"/>
            <a:ext cx="4896544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4186808" y="1855372"/>
            <a:ext cx="1393304" cy="21232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Be window (130 um)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9" name="Straight Arrow Connector 18"/>
          <p:cNvCxnSpPr>
            <a:stCxn id="17" idx="2"/>
            <a:endCxn id="14" idx="0"/>
          </p:cNvCxnSpPr>
          <p:nvPr/>
        </p:nvCxnSpPr>
        <p:spPr bwMode="auto">
          <a:xfrm flipH="1">
            <a:off x="4608004" y="2067694"/>
            <a:ext cx="275456" cy="7200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95535" y="3939902"/>
            <a:ext cx="7416825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Prime and TXS both pumped down to about 5e-5 mbar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KB focused the beam to about 200 um RMS on the sample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Had 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to play with slits to get everything nicely through without cutting the beam.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330141"/>
            <a:ext cx="2665692" cy="213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4768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691680" y="750276"/>
            <a:ext cx="5544616" cy="415533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TXS chamber at </a:t>
            </a:r>
            <a:r>
              <a:rPr lang="en-US" dirty="0" err="1" smtClean="0"/>
              <a:t>Alvra</a:t>
            </a:r>
            <a:r>
              <a:rPr lang="en-US" dirty="0" smtClean="0"/>
              <a:t> Flex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43330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 Format 16_9 (EN)_VO-9713-102</Template>
  <TotalTime>0</TotalTime>
  <Words>1679</Words>
  <Application>Microsoft Office PowerPoint</Application>
  <PresentationFormat>On-screen Show (16:9)</PresentationFormat>
  <Paragraphs>246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ＭＳ Ｐゴシック</vt:lpstr>
      <vt:lpstr>Arial</vt:lpstr>
      <vt:lpstr>Arial Narrow</vt:lpstr>
      <vt:lpstr>Arial Unicode MS</vt:lpstr>
      <vt:lpstr>Calibri</vt:lpstr>
      <vt:lpstr>Cambria Math</vt:lpstr>
      <vt:lpstr>Georgia</vt:lpstr>
      <vt:lpstr>Rockwell</vt:lpstr>
      <vt:lpstr>Symbol</vt:lpstr>
      <vt:lpstr>Times</vt:lpstr>
      <vt:lpstr>ヒラギノ角ゴ Pro W3</vt:lpstr>
      <vt:lpstr>PSI-Powerpoint-Master Calibri V2</vt:lpstr>
      <vt:lpstr>First experience with the Tender X-ray Spectrometer (TXS)</vt:lpstr>
      <vt:lpstr>Credits</vt:lpstr>
      <vt:lpstr>Motivation</vt:lpstr>
      <vt:lpstr>Tender X-ray Spectrometer Concept</vt:lpstr>
      <vt:lpstr>Theory</vt:lpstr>
      <vt:lpstr>Dimensions</vt:lpstr>
      <vt:lpstr>Practical aspects</vt:lpstr>
      <vt:lpstr>Setup on Alvra</vt:lpstr>
      <vt:lpstr>TXS chamber at Alvra Flex</vt:lpstr>
      <vt:lpstr>View from the inside</vt:lpstr>
      <vt:lpstr>Angles and crystals used</vt:lpstr>
      <vt:lpstr>Sample Transmission</vt:lpstr>
      <vt:lpstr>Control GUI setup</vt:lpstr>
      <vt:lpstr>Commissioning</vt:lpstr>
      <vt:lpstr>Getting calibration curves</vt:lpstr>
      <vt:lpstr>Raw Data (3.655 keV, Si 220, pink beam)</vt:lpstr>
      <vt:lpstr>Si (220) data, 3.655 keV, 380 uJ</vt:lpstr>
      <vt:lpstr>SiO2 (11-20) data, 3.09 keV, 290 uJ</vt:lpstr>
      <vt:lpstr>Si (111) data, 2.193 keV, 180 uJ </vt:lpstr>
      <vt:lpstr>Si (333), 6.174 keV, pink beam, 330 uJ </vt:lpstr>
      <vt:lpstr>Three energies checked for each crystal: Si (220)</vt:lpstr>
      <vt:lpstr>Three energies checked for each crystal: SiO2 (11-20)</vt:lpstr>
      <vt:lpstr>Three energies checked for each crystal: Si (111)</vt:lpstr>
      <vt:lpstr>Three energies checked for each crystal: Si (333)</vt:lpstr>
      <vt:lpstr>Different materials for scattering</vt:lpstr>
      <vt:lpstr>Pixel-to-energy calibration</vt:lpstr>
      <vt:lpstr>Pixel-to-energy calibration</vt:lpstr>
      <vt:lpstr>Pixel per eV</vt:lpstr>
      <vt:lpstr>Pixel per eV</vt:lpstr>
      <vt:lpstr>Expectations</vt:lpstr>
      <vt:lpstr>Conclusion and future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Juranic Pavle</dc:creator>
  <cp:lastModifiedBy>Juranic Pavle</cp:lastModifiedBy>
  <cp:revision>119</cp:revision>
  <cp:lastPrinted>2015-09-30T13:23:15Z</cp:lastPrinted>
  <dcterms:created xsi:type="dcterms:W3CDTF">2020-12-16T13:59:40Z</dcterms:created>
  <dcterms:modified xsi:type="dcterms:W3CDTF">2021-01-06T14:29:10Z</dcterms:modified>
</cp:coreProperties>
</file>