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3"/>
  </p:notesMasterIdLst>
  <p:handoutMasterIdLst>
    <p:handoutMasterId r:id="rId14"/>
  </p:handoutMasterIdLst>
  <p:sldIdLst>
    <p:sldId id="328" r:id="rId2"/>
    <p:sldId id="717" r:id="rId3"/>
    <p:sldId id="708" r:id="rId4"/>
    <p:sldId id="706" r:id="rId5"/>
    <p:sldId id="707" r:id="rId6"/>
    <p:sldId id="710" r:id="rId7"/>
    <p:sldId id="711" r:id="rId8"/>
    <p:sldId id="712" r:id="rId9"/>
    <p:sldId id="713" r:id="rId10"/>
    <p:sldId id="716" r:id="rId11"/>
    <p:sldId id="683" r:id="rId12"/>
  </p:sldIdLst>
  <p:sldSz cx="9144000" cy="6858000" type="screen4x3"/>
  <p:notesSz cx="9931400" cy="67945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28"/>
            <p14:sldId id="717"/>
            <p14:sldId id="708"/>
            <p14:sldId id="706"/>
            <p14:sldId id="707"/>
            <p14:sldId id="710"/>
            <p14:sldId id="711"/>
            <p14:sldId id="712"/>
            <p14:sldId id="713"/>
            <p14:sldId id="716"/>
            <p14:sldId id="6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0">
          <p15:clr>
            <a:srgbClr val="A4A3A4"/>
          </p15:clr>
        </p15:guide>
        <p15:guide id="2" pos="31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94C8"/>
    <a:srgbClr val="FFFDF7"/>
    <a:srgbClr val="FFF9E1"/>
    <a:srgbClr val="FF7C80"/>
    <a:srgbClr val="EF5B00"/>
    <a:srgbClr val="EE6471"/>
    <a:srgbClr val="F38D97"/>
    <a:srgbClr val="FACBCC"/>
    <a:srgbClr val="0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3" autoAdjust="0"/>
    <p:restoredTop sz="92361" autoAdjust="0"/>
  </p:normalViewPr>
  <p:slideViewPr>
    <p:cSldViewPr snapToObjects="1">
      <p:cViewPr varScale="1">
        <p:scale>
          <a:sx n="149" d="100"/>
          <a:sy n="149" d="100"/>
        </p:scale>
        <p:origin x="2384" y="88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32" d="100"/>
          <a:sy n="132" d="100"/>
        </p:scale>
        <p:origin x="-1578" y="-90"/>
      </p:cViewPr>
      <p:guideLst>
        <p:guide orient="horz" pos="2140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7030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7030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7030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8663" y="511175"/>
            <a:ext cx="3398837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5208" y="3227838"/>
            <a:ext cx="7280987" cy="305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7030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2000" smtClean="0"/>
          </a:p>
          <a:p>
            <a:pPr marL="0" indent="0">
              <a:buNone/>
            </a:pPr>
            <a:endParaRPr lang="de-CH" sz="2000" u="non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564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2774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3F75A-1695-3844-9929-5836CA433D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0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  <p:sldLayoutId id="2147483981" r:id="rId10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ecm.psi.ch/share/page/document-details?nodeRef=workspace://SpacesStore/b674159a-3de2-4dcf-b2d4-2b90a4182938" TargetMode="Externa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oleObject" Target="../embeddings/oleObject2.bin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3.png"/><Relationship Id="rId4" Type="http://schemas.openxmlformats.org/officeDocument/2006/relationships/image" Target="../media/image10.wmf"/><Relationship Id="rId9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8" y="3933056"/>
            <a:ext cx="7969249" cy="2520280"/>
          </a:xfrm>
        </p:spPr>
        <p:txBody>
          <a:bodyPr/>
          <a:lstStyle/>
          <a:p>
            <a:r>
              <a:rPr lang="en-US" sz="2800" dirty="0" smtClean="0"/>
              <a:t>Bunch2 Control Algorithms Study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000" dirty="0"/>
              <a:t>Zheqiao Geng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SPM, 02.03.2021</a:t>
            </a:r>
            <a:br>
              <a:rPr lang="en-GB" sz="2000" dirty="0" smtClean="0"/>
            </a:b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6457488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323528" y="692696"/>
            <a:ext cx="8496944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Global MIMO control of bunch2 is possible – feedback tools can be implemented to stabilize bunch2, and therefore, decouple the crosstalk from adjusting bunch1. The results are also promising for Porthos 3- or 4-bunch operation using the RF pulse steps as tuning knobs </a:t>
            </a:r>
          </a:p>
          <a:p>
            <a:pPr marL="457200" lvl="0" indent="-4572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algorithms based on regularization and robust control are available for usage in other similar systems – static MIMO control with model uncertainties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1" y="2976726"/>
            <a:ext cx="803147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46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364088" y="1124744"/>
            <a:ext cx="32148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5959757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31" y="721147"/>
            <a:ext cx="4484962" cy="58360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756846"/>
            <a:ext cx="4193026" cy="2384121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4721717" y="3210848"/>
            <a:ext cx="4157012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Stabilize the beam parameters of bunch2 when the bunch1 feedback adjusts the amplitude and phase of the entire RF pulse</a:t>
            </a:r>
          </a:p>
          <a:p>
            <a:pPr marL="457200" indent="-4572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Regulate the bunch2 parameters (LH/BC1/BC2 energy and BC1/BC2 bunch length) using the RF pulse step ratio/phase of booster1 (SINSB01/02), booster2 (SINSB03/04), x-band and Linac1</a:t>
            </a:r>
          </a:p>
          <a:p>
            <a:pPr marL="457200" lvl="0" indent="-4572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 up bunch2 with global optimization of the C-band delays (</a:t>
            </a:r>
            <a:r>
              <a:rPr lang="en-US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successful yet with simple random walk optimization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4211960" y="166016"/>
            <a:ext cx="48397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u="sng" dirty="0">
                <a:solidFill>
                  <a:srgbClr val="1F497D"/>
                </a:solidFill>
                <a:latin typeface="Calibri" panose="020F0502020204030204" pitchFamily="34" charset="0"/>
                <a:ea typeface="DengXian"/>
                <a:hlinkClick r:id="rId5"/>
              </a:rPr>
              <a:t>https://</a:t>
            </a:r>
            <a:r>
              <a:rPr lang="en-US" sz="1000" u="sng" dirty="0" smtClean="0">
                <a:solidFill>
                  <a:srgbClr val="1F497D"/>
                </a:solidFill>
                <a:latin typeface="Calibri" panose="020F0502020204030204" pitchFamily="34" charset="0"/>
                <a:ea typeface="DengXian"/>
                <a:hlinkClick r:id="rId5"/>
              </a:rPr>
              <a:t>ecm.psi.ch/share/page/document-details?nodeRef=workspace</a:t>
            </a:r>
            <a:r>
              <a:rPr lang="en-US" sz="1000" u="sng" dirty="0">
                <a:solidFill>
                  <a:srgbClr val="1F497D"/>
                </a:solidFill>
                <a:latin typeface="Calibri" panose="020F0502020204030204" pitchFamily="34" charset="0"/>
                <a:ea typeface="DengXian"/>
                <a:hlinkClick r:id="rId5"/>
              </a:rPr>
              <a:t>://</a:t>
            </a:r>
            <a:r>
              <a:rPr lang="en-US" sz="1000" u="sng" dirty="0" smtClean="0">
                <a:solidFill>
                  <a:srgbClr val="1F497D"/>
                </a:solidFill>
                <a:latin typeface="Calibri" panose="020F0502020204030204" pitchFamily="34" charset="0"/>
                <a:ea typeface="DengXian"/>
                <a:hlinkClick r:id="rId5"/>
              </a:rPr>
              <a:t>SpacesStore/b674159a-3de2-4dcf-b2d4-2b90a4182938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5570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 Matrix Measurement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9552" y="692696"/>
            <a:ext cx="809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Linear scanning of actuators one by one</a:t>
            </a: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Random stimulation of all actuators and fit a transfer matrix with CVX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8662" t="6313" r="8705" b="21096"/>
          <a:stretch/>
        </p:blipFill>
        <p:spPr>
          <a:xfrm>
            <a:off x="107503" y="1412777"/>
            <a:ext cx="8928993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81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 Matrix Verification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30799" y="692696"/>
            <a:ext cx="7941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Random inputs to all actuators, and compare the changes of beam parameters of the measurements and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simulations using the transfer matrix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7999" t="2167" r="8674" b="4096"/>
          <a:stretch/>
        </p:blipFill>
        <p:spPr>
          <a:xfrm>
            <a:off x="107504" y="1268760"/>
            <a:ext cx="9001000" cy="540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28183" y="4221088"/>
            <a:ext cx="2880321" cy="1931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Mnom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transfer matrix obtained from linear scanning</a:t>
            </a:r>
          </a:p>
          <a:p>
            <a:pPr marL="457200" lvl="0" indent="-4572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Mcvx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transfer matrix obtained from the random inputs and CVX optimization</a:t>
            </a:r>
          </a:p>
        </p:txBody>
      </p:sp>
    </p:spTree>
    <p:extLst>
      <p:ext uri="{BB962C8B-B14F-4D97-AF65-F5344CB8AC3E}">
        <p14:creationId xmlns:p14="http://schemas.microsoft.com/office/powerpoint/2010/main" val="44935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 Matrix for Feedback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905739" y="711721"/>
            <a:ext cx="5080494" cy="2883006"/>
            <a:chOff x="2051720" y="571523"/>
            <a:chExt cx="5080494" cy="2883006"/>
          </a:xfrm>
        </p:grpSpPr>
        <p:sp>
          <p:nvSpPr>
            <p:cNvPr id="21" name="TextBox 20"/>
            <p:cNvSpPr txBox="1"/>
            <p:nvPr/>
          </p:nvSpPr>
          <p:spPr>
            <a:xfrm>
              <a:off x="2051720" y="2492896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800" i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sensors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25693" y="950390"/>
              <a:ext cx="2520280" cy="16312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laser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heater energy (mm)      </a:t>
              </a:r>
            </a:p>
            <a:p>
              <a:pPr lvl="0">
                <a:spcBef>
                  <a:spcPts val="600"/>
                </a:spcBef>
              </a:pP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BC1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mm)</a:t>
              </a:r>
            </a:p>
            <a:p>
              <a:pPr lvl="0">
                <a:spcBef>
                  <a:spcPts val="600"/>
                </a:spcBef>
              </a:pP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BC1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compression</a:t>
              </a:r>
            </a:p>
            <a:p>
              <a:pPr lvl="0">
                <a:spcBef>
                  <a:spcPts val="600"/>
                </a:spcBef>
              </a:pP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BC2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mm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  <a:p>
              <a:pPr lvl="0">
                <a:spcBef>
                  <a:spcPts val="600"/>
                </a:spcBef>
              </a:pPr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BC2 compression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11934" y="1687213"/>
              <a:ext cx="9182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sz="18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 </a:t>
              </a: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64088" y="571523"/>
              <a:ext cx="1768126" cy="26007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BST1 step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ratio</a:t>
              </a:r>
            </a:p>
            <a:p>
              <a:pPr lvl="0">
                <a:spcBef>
                  <a:spcPts val="600"/>
                </a:spcBef>
              </a:pP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BST1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phase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>
                <a:spcBef>
                  <a:spcPts val="600"/>
                </a:spcBef>
              </a:pP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BST2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ratio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>
                <a:spcBef>
                  <a:spcPts val="600"/>
                </a:spcBef>
              </a:pP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BST2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phase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>
                <a:spcBef>
                  <a:spcPts val="600"/>
                </a:spcBef>
              </a:pP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X-band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ratio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>
                <a:spcBef>
                  <a:spcPts val="600"/>
                </a:spcBef>
              </a:pP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X-band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phase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>
                <a:spcBef>
                  <a:spcPts val="600"/>
                </a:spcBef>
              </a:pP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Linac1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ratio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>
                <a:spcBef>
                  <a:spcPts val="600"/>
                </a:spcBef>
              </a:pP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Linac1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phase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55417" y="3085197"/>
              <a:ext cx="11623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800" i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actuators</a:t>
              </a:r>
            </a:p>
          </p:txBody>
        </p:sp>
      </p:grpSp>
      <p:sp>
        <p:nvSpPr>
          <p:cNvPr id="5" name="Rectangle 4"/>
          <p:cNvSpPr/>
          <p:nvPr/>
        </p:nvSpPr>
        <p:spPr>
          <a:xfrm>
            <a:off x="954991" y="3594727"/>
            <a:ext cx="6948772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0.3385    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0.1069         0         0         0         0         0         0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0.8773   -0.2133    1.5419   -0.1074   -1.1883   -0.1488         0         0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-0.2595   -0.7758   -0.4646   -0.2012   -0.0350    0.5289         0         0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-0.6611    0.2068   -1.5902    0.0827    1.2065   -0.0745   -1.1228    3.0440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0.3997   -0.2742    0.7233   -0.0470   -0.7852    0.2295    0.8569   -0.5463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2152" y="4005385"/>
            <a:ext cx="700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152" y="5185913"/>
            <a:ext cx="488695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Singular values of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4.32, 1.77, 1.09, 0.56, 0.30</a:t>
            </a:r>
          </a:p>
          <a:p>
            <a:pPr lvl="0">
              <a:spcBef>
                <a:spcPts val="6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 number: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14.3</a:t>
            </a:r>
            <a:endParaRPr lang="en-US" sz="1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Cloud Callout 16"/>
          <p:cNvSpPr/>
          <p:nvPr/>
        </p:nvSpPr>
        <p:spPr bwMode="auto">
          <a:xfrm>
            <a:off x="5652121" y="5076175"/>
            <a:ext cx="2638350" cy="1471171"/>
          </a:xfrm>
          <a:prstGeom prst="cloudCallout">
            <a:avLst>
              <a:gd name="adj1" fmla="val -68952"/>
              <a:gd name="adj2" fmla="val -3719"/>
            </a:avLst>
          </a:prstGeom>
          <a:solidFill>
            <a:srgbClr val="FFFDF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dirty="0" smtClean="0">
                <a:latin typeface="Times" charset="0"/>
              </a:rPr>
              <a:t>Ill-conditioned, the inversion of </a:t>
            </a:r>
            <a:r>
              <a:rPr lang="en-US" i="1" dirty="0" smtClean="0">
                <a:latin typeface="Times" charset="0"/>
              </a:rPr>
              <a:t>M</a:t>
            </a:r>
            <a:r>
              <a:rPr lang="en-US" dirty="0" smtClean="0">
                <a:latin typeface="Times" charset="0"/>
              </a:rPr>
              <a:t> suffers from model inaccuracy.</a:t>
            </a:r>
            <a:endParaRPr kumimoji="0" lang="de-CH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5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Feedback Strategy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67544" y="692696"/>
            <a:ext cx="794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control architecture for a static MIMO system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737124" y="1056555"/>
            <a:ext cx="5528427" cy="1209660"/>
            <a:chOff x="1632451" y="1376931"/>
            <a:chExt cx="5528427" cy="1209660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1893942" y="2165999"/>
              <a:ext cx="360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2261562" y="2077607"/>
              <a:ext cx="176784" cy="17678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438814" y="2166467"/>
              <a:ext cx="457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2896013" y="1918817"/>
              <a:ext cx="864991" cy="4953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Integral Control</a:t>
              </a:r>
              <a:endPara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6174290" y="2181041"/>
              <a:ext cx="64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/>
            <p:cNvCxnSpPr>
              <a:endCxn id="9" idx="4"/>
            </p:cNvCxnSpPr>
            <p:nvPr/>
          </p:nvCxnSpPr>
          <p:spPr>
            <a:xfrm rot="10800000" flipV="1">
              <a:off x="2349954" y="2189747"/>
              <a:ext cx="4148336" cy="64644"/>
            </a:xfrm>
            <a:prstGeom prst="bentConnector4">
              <a:avLst>
                <a:gd name="adj1" fmla="val 179"/>
                <a:gd name="adj2" fmla="val 940748"/>
              </a:avLst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632451" y="1969498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79878" y="1961601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972002" y="1869819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98795" y="2217259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endParaRPr 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3767539" y="2166387"/>
              <a:ext cx="457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4224739" y="1918737"/>
              <a:ext cx="757783" cy="4953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439722" y="1930929"/>
              <a:ext cx="734568" cy="4953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Plant</a:t>
              </a:r>
              <a:endPara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4982522" y="2166387"/>
              <a:ext cx="457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8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39744163"/>
                </p:ext>
              </p:extLst>
            </p:nvPr>
          </p:nvGraphicFramePr>
          <p:xfrm>
            <a:off x="4444688" y="1988548"/>
            <a:ext cx="430212" cy="280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4" name="Equation" r:id="rId3" imgW="291960" imgH="190440" progId="Equation.DSMT4">
                    <p:embed/>
                  </p:oleObj>
                </mc:Choice>
                <mc:Fallback>
                  <p:oleObj name="Equation" r:id="rId3" imgW="291960" imgH="190440" progId="Equation.DSMT4">
                    <p:embed/>
                    <p:pic>
                      <p:nvPicPr>
                        <p:cNvPr id="64" name="Object 6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444688" y="1988548"/>
                          <a:ext cx="430212" cy="2809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文本框 2"/>
            <p:cNvSpPr txBox="1"/>
            <p:nvPr/>
          </p:nvSpPr>
          <p:spPr>
            <a:xfrm>
              <a:off x="2626625" y="1376931"/>
              <a:ext cx="131434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Dynamical Control</a:t>
              </a:r>
              <a:endParaRPr 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文本框 2"/>
            <p:cNvSpPr txBox="1"/>
            <p:nvPr/>
          </p:nvSpPr>
          <p:spPr>
            <a:xfrm>
              <a:off x="3875984" y="1391854"/>
              <a:ext cx="149904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Transfer Matrix Inversion</a:t>
              </a:r>
              <a:endParaRPr 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012044" y="1841116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endParaRPr 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683568" y="2560011"/>
            <a:ext cx="794107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 input </a:t>
            </a:r>
            <a:r>
              <a:rPr lang="en-US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		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8×1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vector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 output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		5×1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vector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 point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		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5×1 vector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nv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		8×5 matrix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Plant: 			8 inputs and 5 outputs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7784" y="4509120"/>
            <a:ext cx="3502742" cy="204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14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loud Callout 13"/>
          <p:cNvSpPr/>
          <p:nvPr/>
        </p:nvSpPr>
        <p:spPr bwMode="auto">
          <a:xfrm>
            <a:off x="5686032" y="4922938"/>
            <a:ext cx="2520280" cy="1541362"/>
          </a:xfrm>
          <a:prstGeom prst="cloudCallout">
            <a:avLst>
              <a:gd name="adj1" fmla="val -73584"/>
              <a:gd name="adj2" fmla="val -20108"/>
            </a:avLst>
          </a:prstGeom>
          <a:solidFill>
            <a:srgbClr val="FFFDF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err="1" smtClean="0">
                <a:latin typeface="Times" charset="0"/>
              </a:rPr>
              <a:t>inv</a:t>
            </a:r>
            <a:r>
              <a:rPr lang="en-US" dirty="0" smtClean="0">
                <a:latin typeface="Times" charset="0"/>
              </a:rPr>
              <a:t>(</a:t>
            </a:r>
            <a:r>
              <a:rPr lang="en-US" i="1" dirty="0" smtClean="0">
                <a:latin typeface="Times" charset="0"/>
              </a:rPr>
              <a:t>M</a:t>
            </a:r>
            <a:r>
              <a:rPr lang="en-US" dirty="0" smtClean="0">
                <a:latin typeface="Times" charset="0"/>
              </a:rPr>
              <a:t>) is directly synthesized from the optimization process. </a:t>
            </a:r>
            <a:endParaRPr kumimoji="0" lang="de-CH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Times" charset="0"/>
            </a:endParaRP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Inversion of Transfer Matrix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91967" y="729216"/>
            <a:ext cx="315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 methods were tested: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81065" y="4384329"/>
            <a:ext cx="7910225" cy="1077218"/>
            <a:chOff x="969472" y="5188686"/>
            <a:chExt cx="7910225" cy="1077218"/>
          </a:xfrm>
        </p:grpSpPr>
        <p:sp>
          <p:nvSpPr>
            <p:cNvPr id="79" name="TextBox 78"/>
            <p:cNvSpPr txBox="1"/>
            <p:nvPr/>
          </p:nvSpPr>
          <p:spPr>
            <a:xfrm>
              <a:off x="969472" y="5188686"/>
              <a:ext cx="791022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 matrix </a:t>
              </a:r>
              <a:r>
                <a:rPr lang="en-US" sz="18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using the robust control methods and obtain the inversion of </a:t>
              </a:r>
              <a:r>
                <a:rPr lang="en-US" sz="18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as </a:t>
              </a:r>
            </a:p>
            <a:p>
              <a:pPr lvl="0">
                <a:spcBef>
                  <a:spcPts val="600"/>
                </a:spcBef>
              </a:pPr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>
                <a:spcBef>
                  <a:spcPts val="600"/>
                </a:spcBef>
              </a:pPr>
              <a:endPara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45848119"/>
                </p:ext>
              </p:extLst>
            </p:nvPr>
          </p:nvGraphicFramePr>
          <p:xfrm>
            <a:off x="3722916" y="5626174"/>
            <a:ext cx="2145196" cy="441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6" name="Equation" r:id="rId3" imgW="1409400" imgH="279360" progId="Equation.DSMT4">
                    <p:embed/>
                  </p:oleObj>
                </mc:Choice>
                <mc:Fallback>
                  <p:oleObj name="Equation" r:id="rId3" imgW="1409400" imgH="27936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722916" y="5626174"/>
                          <a:ext cx="2145196" cy="441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664" y="2491912"/>
            <a:ext cx="5482101" cy="1692363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611944" y="1219748"/>
            <a:ext cx="6062750" cy="1489172"/>
            <a:chOff x="611944" y="1219748"/>
            <a:chExt cx="6062750" cy="1489172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6418451"/>
                </p:ext>
              </p:extLst>
            </p:nvPr>
          </p:nvGraphicFramePr>
          <p:xfrm>
            <a:off x="3275856" y="1714544"/>
            <a:ext cx="2889044" cy="5092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7" name="Equation" r:id="rId6" imgW="1726920" imgH="304560" progId="Equation.DSMT4">
                    <p:embed/>
                  </p:oleObj>
                </mc:Choice>
                <mc:Fallback>
                  <p:oleObj name="Equation" r:id="rId6" imgW="1726920" imgH="30456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275856" y="1714544"/>
                          <a:ext cx="2889044" cy="50920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TextBox 26"/>
            <p:cNvSpPr txBox="1"/>
            <p:nvPr/>
          </p:nvSpPr>
          <p:spPr>
            <a:xfrm>
              <a:off x="611944" y="1782027"/>
              <a:ext cx="25922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Regularization</a:t>
              </a: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by </a:t>
              </a:r>
              <a:r>
                <a:rPr lang="el-GR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≥ 0: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11944" y="2339588"/>
              <a:ext cx="25922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Robust Control</a:t>
              </a: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0605" y="1219748"/>
              <a:ext cx="25922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SVD-based</a:t>
              </a:r>
              <a:r>
                <a: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</p:txBody>
        </p:sp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52187138"/>
                </p:ext>
              </p:extLst>
            </p:nvPr>
          </p:nvGraphicFramePr>
          <p:xfrm>
            <a:off x="3275856" y="1249355"/>
            <a:ext cx="3398838" cy="339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8" name="Equation" r:id="rId8" imgW="2031840" imgH="203040" progId="Equation.DSMT4">
                    <p:embed/>
                  </p:oleObj>
                </mc:Choice>
                <mc:Fallback>
                  <p:oleObj name="Equation" r:id="rId8" imgW="2031840" imgH="203040" progId="Equation.DSMT4">
                    <p:embed/>
                    <p:pic>
                      <p:nvPicPr>
                        <p:cNvPr id="3" name="Object 2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275856" y="1249355"/>
                          <a:ext cx="3398838" cy="3397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02804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Response - Sensors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8092" t="6389" r="8102" b="4054"/>
          <a:stretch/>
        </p:blipFill>
        <p:spPr>
          <a:xfrm>
            <a:off x="85191" y="884784"/>
            <a:ext cx="8994639" cy="4776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73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Response - Actuators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7990" t="6265" r="8481" b="5608"/>
          <a:stretch/>
        </p:blipFill>
        <p:spPr>
          <a:xfrm>
            <a:off x="107504" y="836712"/>
            <a:ext cx="8747451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12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506</Words>
  <Application>Microsoft Office PowerPoint</Application>
  <PresentationFormat>On-screen Show (4:3)</PresentationFormat>
  <Paragraphs>81</Paragraphs>
  <Slides>11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6" baseType="lpstr">
      <vt:lpstr>DengXian</vt:lpstr>
      <vt:lpstr>ＭＳ Ｐゴシック</vt:lpstr>
      <vt:lpstr>ヒラギノ角ゴ Pro W3</vt:lpstr>
      <vt:lpstr>Arial</vt:lpstr>
      <vt:lpstr>Arial Narrow</vt:lpstr>
      <vt:lpstr>Calibri</vt:lpstr>
      <vt:lpstr>Courier New</vt:lpstr>
      <vt:lpstr>Georgia</vt:lpstr>
      <vt:lpstr>Rockwell</vt:lpstr>
      <vt:lpstr>Symbol</vt:lpstr>
      <vt:lpstr>Times</vt:lpstr>
      <vt:lpstr>Times New Roman</vt:lpstr>
      <vt:lpstr>Wingdings</vt:lpstr>
      <vt:lpstr>PSI PowerPoint Master english</vt:lpstr>
      <vt:lpstr>Equation</vt:lpstr>
      <vt:lpstr>Bunch2 Control Algorithms Study  Zheqiao Geng SPM, 02.03.2021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Slope in Phase</dc:title>
  <dc:creator>zheqiao.geng@psi.ch</dc:creator>
  <cp:lastModifiedBy>Geng Zheqiao</cp:lastModifiedBy>
  <cp:revision>1508</cp:revision>
  <cp:lastPrinted>2015-10-28T14:20:18Z</cp:lastPrinted>
  <dcterms:created xsi:type="dcterms:W3CDTF">2015-10-12T13:49:33Z</dcterms:created>
  <dcterms:modified xsi:type="dcterms:W3CDTF">2021-03-01T15:38:42Z</dcterms:modified>
</cp:coreProperties>
</file>