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2" r:id="rId1"/>
  </p:sldMasterIdLst>
  <p:notesMasterIdLst>
    <p:notesMasterId r:id="rId10"/>
  </p:notesMasterIdLst>
  <p:sldIdLst>
    <p:sldId id="263" r:id="rId2"/>
    <p:sldId id="257" r:id="rId3"/>
    <p:sldId id="272" r:id="rId4"/>
    <p:sldId id="269" r:id="rId5"/>
    <p:sldId id="266" r:id="rId6"/>
    <p:sldId id="270" r:id="rId7"/>
    <p:sldId id="271" r:id="rId8"/>
    <p:sldId id="268" r:id="rId9"/>
  </p:sldIdLst>
  <p:sldSz cx="10080625" cy="7559675"/>
  <p:notesSz cx="77724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 varScale="1">
        <p:scale>
          <a:sx n="59" d="100"/>
          <a:sy n="59" d="100"/>
        </p:scale>
        <p:origin x="60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3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0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1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2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06AE7AA7-4664-4236-8CCF-48085C0DF36A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2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6860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4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2937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5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450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6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3017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7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98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398840" y="9555120"/>
            <a:ext cx="337104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95000"/>
              </a:lnSpc>
            </a:pPr>
            <a:fld id="{E760AA30-08D0-4076-918F-46395BC30504}" type="slidenum">
              <a:rPr lang="en-US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t>8</a:t>
            </a:fld>
            <a:endParaRPr lang="en-US" sz="1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prstGeom prst="rect">
            <a:avLst/>
          </a:prstGeom>
        </p:spPr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777960" y="4776840"/>
            <a:ext cx="6217560" cy="4525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9539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078" y="1237197"/>
            <a:ext cx="7560469" cy="2631887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3970580"/>
            <a:ext cx="7560469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0614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1745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7" y="402483"/>
            <a:ext cx="2173635" cy="6406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3" y="402483"/>
            <a:ext cx="6394896" cy="64064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3948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2289969" y="321435"/>
            <a:ext cx="7394575" cy="560329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764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911622" y="1124229"/>
            <a:ext cx="2523728" cy="614813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52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9656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marL="0" marR="0" indent="0" algn="ctr" defTabSz="100794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pt-BR" dirty="0"/>
              <a:t>Urs Staub, QTC, 14 6 2019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11476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4583C-C589-4057-904C-DF3A691EC8B2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6F67A-AE9C-4AAA-8DE8-2D7FC933880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6595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884670"/>
            <a:ext cx="8694539" cy="3144614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059034"/>
            <a:ext cx="8694539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212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776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02483"/>
            <a:ext cx="8694539" cy="14611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761381"/>
            <a:ext cx="4264576" cy="40615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6" y="1853171"/>
            <a:ext cx="4285579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6" y="2761381"/>
            <a:ext cx="4285579" cy="40615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068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4593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422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159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5579" y="1088454"/>
            <a:ext cx="5103316" cy="5372269"/>
          </a:xfrm>
        </p:spPr>
        <p:txBody>
          <a:bodyPr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4630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02483"/>
            <a:ext cx="869453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12414"/>
            <a:ext cx="869453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AF6C1-3289-416B-8F78-244509F5B983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006699"/>
            <a:ext cx="340221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006699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02E25-0FBA-4E3B-9131-AEE247EF2D9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826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5" r:id="rId12"/>
    <p:sldLayoutId id="2147483676" r:id="rId13"/>
  </p:sldLayoutIdLst>
  <p:txStyles>
    <p:titleStyle>
      <a:lvl1pPr algn="l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/1718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/1718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log-gfa.psi.ch/SwissFEL+commissioning/17196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/1728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log-gfa.psi.ch/SwissFEL+commissioning/1724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log-gfa.psi.ch/SwissFEL+commissioning/17272" TargetMode="External"/><Relationship Id="rId4" Type="http://schemas.openxmlformats.org/officeDocument/2006/relationships/hyperlink" Target="https://elog-gfa.psi.ch/SwissFEL+commissioning/1726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extShape 1"/>
          <p:cNvSpPr txBox="1"/>
          <p:nvPr/>
        </p:nvSpPr>
        <p:spPr>
          <a:xfrm>
            <a:off x="517166" y="3283582"/>
            <a:ext cx="9574345" cy="12020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3200" spc="-1" dirty="0" smtClean="0">
                <a:solidFill>
                  <a:srgbClr val="002060"/>
                </a:solidFill>
                <a:latin typeface="Georgia"/>
                <a:ea typeface="ヒラギノ角ゴ Pro W3"/>
              </a:rPr>
              <a:t>MD week 48 report</a:t>
            </a:r>
            <a:endParaRPr lang="en-US" sz="3200" spc="-1" dirty="0" smtClean="0">
              <a:solidFill>
                <a:srgbClr val="002060"/>
              </a:solidFill>
              <a:latin typeface="Georgia"/>
              <a:ea typeface="ヒラギノ角ゴ Pro W3"/>
            </a:endParaRPr>
          </a:p>
        </p:txBody>
      </p:sp>
      <p:sp>
        <p:nvSpPr>
          <p:cNvPr id="355" name="TextShape 3"/>
          <p:cNvSpPr txBox="1"/>
          <p:nvPr/>
        </p:nvSpPr>
        <p:spPr>
          <a:xfrm>
            <a:off x="450326" y="4152477"/>
            <a:ext cx="8840256" cy="1144996"/>
          </a:xfrm>
          <a:prstGeom prst="rect">
            <a:avLst/>
          </a:prstGeom>
          <a:noFill/>
          <a:ln>
            <a:noFill/>
          </a:ln>
        </p:spPr>
        <p:txBody>
          <a:bodyPr lIns="99208" tIns="49604" rIns="99208" bIns="49604"/>
          <a:lstStyle/>
          <a:p>
            <a:pPr>
              <a:lnSpc>
                <a:spcPct val="110000"/>
              </a:lnSpc>
            </a:pPr>
            <a:r>
              <a:rPr lang="en-US" sz="2400" b="1" spc="-1" dirty="0" smtClean="0">
                <a:solidFill>
                  <a:srgbClr val="002060"/>
                </a:solidFill>
                <a:latin typeface="Calibri"/>
                <a:ea typeface="ヒラギノ角ゴ Pro W3"/>
              </a:rPr>
              <a:t>E. Prat</a:t>
            </a:r>
          </a:p>
          <a:p>
            <a:pPr>
              <a:lnSpc>
                <a:spcPct val="110000"/>
              </a:lnSpc>
            </a:pPr>
            <a:r>
              <a:rPr lang="en-US" sz="2400" b="1" spc="-1" dirty="0" smtClean="0">
                <a:solidFill>
                  <a:srgbClr val="002060"/>
                </a:solidFill>
                <a:latin typeface="Calibri"/>
                <a:ea typeface="ヒラギノ角ゴ Pro W3"/>
              </a:rPr>
              <a:t>SEM meeting, </a:t>
            </a:r>
            <a:r>
              <a:rPr lang="en-US" sz="2400" b="1" spc="-1" dirty="0" smtClean="0">
                <a:solidFill>
                  <a:srgbClr val="002060"/>
                </a:solidFill>
                <a:latin typeface="Calibri"/>
                <a:ea typeface="ヒラギノ角ゴ Pro W3"/>
              </a:rPr>
              <a:t>November 30 </a:t>
            </a:r>
            <a:endParaRPr lang="en-US" sz="2400" b="1" spc="-1" dirty="0" smtClean="0">
              <a:solidFill>
                <a:srgbClr val="002060"/>
              </a:solidFill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5428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Overview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" y="979714"/>
            <a:ext cx="10126791" cy="472899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18506" y="1839686"/>
            <a:ext cx="1347309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SINSB02 power increase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6735" y="4561115"/>
            <a:ext cx="1347309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Athos BPMs</a:t>
            </a:r>
            <a:endParaRPr lang="de-CH" dirty="0"/>
          </a:p>
        </p:txBody>
      </p:sp>
      <p:sp>
        <p:nvSpPr>
          <p:cNvPr id="22" name="TextBox 21"/>
          <p:cNvSpPr txBox="1"/>
          <p:nvPr/>
        </p:nvSpPr>
        <p:spPr>
          <a:xfrm>
            <a:off x="1710920" y="1655020"/>
            <a:ext cx="1347309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Machine learning</a:t>
            </a:r>
            <a:endParaRPr lang="de-CH" dirty="0"/>
          </a:p>
        </p:txBody>
      </p:sp>
      <p:sp>
        <p:nvSpPr>
          <p:cNvPr id="23" name="TextBox 22"/>
          <p:cNvSpPr txBox="1"/>
          <p:nvPr/>
        </p:nvSpPr>
        <p:spPr>
          <a:xfrm>
            <a:off x="318506" y="2939144"/>
            <a:ext cx="1347309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Optics checks with bunch 2</a:t>
            </a:r>
            <a:endParaRPr lang="de-CH" dirty="0"/>
          </a:p>
        </p:txBody>
      </p:sp>
      <p:sp>
        <p:nvSpPr>
          <p:cNvPr id="24" name="TextBox 23"/>
          <p:cNvSpPr txBox="1"/>
          <p:nvPr/>
        </p:nvSpPr>
        <p:spPr>
          <a:xfrm>
            <a:off x="1743577" y="3070163"/>
            <a:ext cx="1347309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tuning with C-band</a:t>
            </a:r>
            <a:endParaRPr lang="de-CH" dirty="0"/>
          </a:p>
        </p:txBody>
      </p:sp>
      <p:sp>
        <p:nvSpPr>
          <p:cNvPr id="25" name="TextBox 24"/>
          <p:cNvSpPr txBox="1"/>
          <p:nvPr/>
        </p:nvSpPr>
        <p:spPr>
          <a:xfrm>
            <a:off x="3112659" y="1655020"/>
            <a:ext cx="1347309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BC1 pulse shaping</a:t>
            </a:r>
            <a:endParaRPr lang="de-CH" dirty="0"/>
          </a:p>
        </p:txBody>
      </p:sp>
      <p:sp>
        <p:nvSpPr>
          <p:cNvPr id="26" name="TextBox 25"/>
          <p:cNvSpPr txBox="1"/>
          <p:nvPr/>
        </p:nvSpPr>
        <p:spPr>
          <a:xfrm>
            <a:off x="1710918" y="4485306"/>
            <a:ext cx="1347309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Emittance with WS</a:t>
            </a:r>
            <a:endParaRPr lang="de-CH" dirty="0"/>
          </a:p>
        </p:txBody>
      </p:sp>
      <p:sp>
        <p:nvSpPr>
          <p:cNvPr id="27" name="TextBox 26"/>
          <p:cNvSpPr txBox="1"/>
          <p:nvPr/>
        </p:nvSpPr>
        <p:spPr>
          <a:xfrm>
            <a:off x="4519431" y="4332903"/>
            <a:ext cx="1347309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Startup, design optics</a:t>
            </a:r>
            <a:endParaRPr lang="de-CH" dirty="0"/>
          </a:p>
        </p:txBody>
      </p:sp>
      <p:sp>
        <p:nvSpPr>
          <p:cNvPr id="28" name="TextBox 27"/>
          <p:cNvSpPr txBox="1"/>
          <p:nvPr/>
        </p:nvSpPr>
        <p:spPr>
          <a:xfrm>
            <a:off x="5940627" y="2746912"/>
            <a:ext cx="1347309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Linac</a:t>
            </a:r>
            <a:r>
              <a:rPr lang="en-US" dirty="0" smtClean="0"/>
              <a:t> 3 orbit feedback</a:t>
            </a:r>
            <a:endParaRPr lang="de-CH" dirty="0"/>
          </a:p>
        </p:txBody>
      </p:sp>
      <p:sp>
        <p:nvSpPr>
          <p:cNvPr id="29" name="TextBox 28"/>
          <p:cNvSpPr txBox="1"/>
          <p:nvPr/>
        </p:nvSpPr>
        <p:spPr>
          <a:xfrm>
            <a:off x="5962396" y="4455969"/>
            <a:ext cx="1347309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2-bunch LLRF</a:t>
            </a:r>
            <a:endParaRPr lang="de-CH" dirty="0"/>
          </a:p>
        </p:txBody>
      </p:sp>
      <p:sp>
        <p:nvSpPr>
          <p:cNvPr id="30" name="TextBox 29"/>
          <p:cNvSpPr txBox="1"/>
          <p:nvPr/>
        </p:nvSpPr>
        <p:spPr>
          <a:xfrm>
            <a:off x="7344884" y="2779571"/>
            <a:ext cx="1347309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OTR in ACHIP</a:t>
            </a:r>
            <a:endParaRPr lang="de-CH" dirty="0"/>
          </a:p>
        </p:txBody>
      </p:sp>
      <p:sp>
        <p:nvSpPr>
          <p:cNvPr id="31" name="TextBox 30"/>
          <p:cNvSpPr txBox="1"/>
          <p:nvPr/>
        </p:nvSpPr>
        <p:spPr>
          <a:xfrm>
            <a:off x="7349716" y="4445083"/>
            <a:ext cx="1347309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ACHIP </a:t>
            </a:r>
            <a:r>
              <a:rPr lang="en-US" dirty="0" err="1" smtClean="0"/>
              <a:t>wakefield</a:t>
            </a:r>
            <a:r>
              <a:rPr lang="en-US" dirty="0" smtClean="0"/>
              <a:t> studies</a:t>
            </a:r>
            <a:endParaRPr lang="de-CH" dirty="0"/>
          </a:p>
        </p:txBody>
      </p:sp>
      <p:sp>
        <p:nvSpPr>
          <p:cNvPr id="32" name="TextBox 31"/>
          <p:cNvSpPr txBox="1"/>
          <p:nvPr/>
        </p:nvSpPr>
        <p:spPr>
          <a:xfrm>
            <a:off x="8746623" y="3134776"/>
            <a:ext cx="1347309" cy="175432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spread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laser heater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optics- WS</a:t>
            </a:r>
            <a:endParaRPr lang="de-CH" dirty="0"/>
          </a:p>
        </p:txBody>
      </p:sp>
      <p:sp>
        <p:nvSpPr>
          <p:cNvPr id="33" name="TextBox 32"/>
          <p:cNvSpPr txBox="1"/>
          <p:nvPr/>
        </p:nvSpPr>
        <p:spPr>
          <a:xfrm>
            <a:off x="8733316" y="1522927"/>
            <a:ext cx="1347309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ACHIP </a:t>
            </a:r>
            <a:r>
              <a:rPr lang="en-US" dirty="0" err="1" smtClean="0"/>
              <a:t>wakefield</a:t>
            </a:r>
            <a:r>
              <a:rPr lang="en-US" dirty="0" smtClean="0"/>
              <a:t> studies</a:t>
            </a:r>
            <a:endParaRPr lang="de-CH" dirty="0"/>
          </a:p>
        </p:txBody>
      </p:sp>
      <p:sp>
        <p:nvSpPr>
          <p:cNvPr id="35" name="CustomShape 5"/>
          <p:cNvSpPr/>
          <p:nvPr/>
        </p:nvSpPr>
        <p:spPr>
          <a:xfrm>
            <a:off x="410976" y="5922592"/>
            <a:ext cx="9397053" cy="12930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200" dirty="0" smtClean="0">
                <a:sym typeface="Wingdings" panose="05000000000000000000" pitchFamily="2" charset="2"/>
              </a:rPr>
              <a:t>Week roughly as planned – few changes (design optics set already on the startup and some other swaps)</a:t>
            </a:r>
          </a:p>
          <a:p>
            <a:pPr marL="342900" indent="-342900">
              <a:spcBef>
                <a:spcPts val="12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200" dirty="0" smtClean="0">
                <a:sym typeface="Wingdings" panose="05000000000000000000" pitchFamily="2" charset="2"/>
              </a:rPr>
              <a:t>No major issues </a:t>
            </a:r>
          </a:p>
          <a:p>
            <a:pPr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351541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1" y="812544"/>
            <a:ext cx="4400549" cy="57607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14982" indent="-31498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3" dirty="0">
                <a:cs typeface="Franklin Gothic Book"/>
              </a:rPr>
              <a:t>Tested new server deployment (can now be (re-)started via “</a:t>
            </a:r>
            <a:r>
              <a:rPr lang="en-US" sz="2000" kern="1000" spc="33" dirty="0" err="1">
                <a:cs typeface="Franklin Gothic Book"/>
              </a:rPr>
              <a:t>restart_mlopt</a:t>
            </a:r>
            <a:r>
              <a:rPr lang="en-US" sz="2000" kern="1000" spc="33" dirty="0">
                <a:cs typeface="Franklin Gothic Book"/>
              </a:rPr>
              <a:t>”  (the GUI can still be started via “</a:t>
            </a:r>
            <a:r>
              <a:rPr lang="en-US" sz="2000" kern="1000" spc="33" dirty="0" err="1">
                <a:cs typeface="Franklin Gothic Book"/>
              </a:rPr>
              <a:t>start_opt_gui.sh</a:t>
            </a:r>
            <a:r>
              <a:rPr lang="en-US" sz="2000" kern="1000" spc="33" dirty="0">
                <a:cs typeface="Franklin Gothic Book"/>
              </a:rPr>
              <a:t>”</a:t>
            </a:r>
          </a:p>
          <a:p>
            <a:pPr marL="314982" indent="-31498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3" dirty="0">
                <a:cs typeface="Franklin Gothic Book"/>
              </a:rPr>
              <a:t>Deployed updated GUI version that now has a more sophisticated data browser and many helpful tool tips concerning the different hyperparameters </a:t>
            </a:r>
          </a:p>
          <a:p>
            <a:pPr marL="314982" indent="-31498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3" dirty="0">
                <a:cs typeface="Franklin Gothic Book"/>
              </a:rPr>
              <a:t>Tool is now ready to be used -&gt; Nicole will add documentation</a:t>
            </a:r>
          </a:p>
          <a:p>
            <a:pPr marL="314982" indent="-31498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3" dirty="0">
                <a:cs typeface="Franklin Gothic Book"/>
              </a:rPr>
              <a:t>Tested a configuration for Athos -&gt; works in principle, but it’s not yet easy to switch between Aramis and Athos, we will prepare a separate server for Athos to allow parallel operation</a:t>
            </a:r>
          </a:p>
          <a:p>
            <a:pPr marL="314982" indent="-314982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kern="1000" spc="33" dirty="0">
                <a:cs typeface="Franklin Gothic Book"/>
              </a:rPr>
              <a:t>Tested a new Bayesian optimization algorithm that does more local sampling which looks also promising</a:t>
            </a:r>
          </a:p>
          <a:p>
            <a:pPr marL="818954" lvl="1" indent="-314982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2000" kern="1000" spc="33" dirty="0">
              <a:cs typeface="Franklin Gothic Book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9D9DB1-347F-1E43-87B5-09086ACF95DA}"/>
              </a:ext>
            </a:extLst>
          </p:cNvPr>
          <p:cNvSpPr txBox="1"/>
          <p:nvPr/>
        </p:nvSpPr>
        <p:spPr>
          <a:xfrm>
            <a:off x="5192639" y="6516160"/>
            <a:ext cx="4319344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DE" sz="2000" kern="1000" spc="33" dirty="0">
                <a:cs typeface="Franklin Gothic Book"/>
              </a:rPr>
              <a:t>Mon 23.11.2020 Night shift</a:t>
            </a:r>
          </a:p>
          <a:p>
            <a:pPr>
              <a:lnSpc>
                <a:spcPct val="110000"/>
              </a:lnSpc>
            </a:pPr>
            <a:r>
              <a:rPr lang="en-DE" sz="2000" kern="1000" spc="33" dirty="0">
                <a:cs typeface="Franklin Gothic Book"/>
              </a:rPr>
              <a:t>Participants: Nicole Hiller, Johannes Kirschner (ETHZ)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8A3D4E-5D4C-FD42-A8E8-95223B8B7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5703" y="926842"/>
            <a:ext cx="5498917" cy="5453261"/>
          </a:xfrm>
          <a:prstGeom prst="rect">
            <a:avLst/>
          </a:prstGeom>
        </p:spPr>
      </p:pic>
      <p:sp>
        <p:nvSpPr>
          <p:cNvPr id="8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Machine learning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9" name="CustomShape 6"/>
          <p:cNvSpPr/>
          <p:nvPr/>
        </p:nvSpPr>
        <p:spPr>
          <a:xfrm>
            <a:off x="4996107" y="251460"/>
            <a:ext cx="2844873" cy="36787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Courtesy of N. Hiller</a:t>
            </a:r>
            <a:endParaRPr lang="en-US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05121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C-band tuning with phase slope and offset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90204" y="1074273"/>
            <a:ext cx="3907395" cy="69484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Goal: vary energy gain of 1 C-band module without changing energy spread with phase slope and offset – important for Athos tuning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Measurements at S10CB01/02. Energy varied between 13 to 250 MeV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Energy spread constant for different energy gains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Excellent agreement between measured and expected phase slope/offset for different energy variations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Next: create lookup table for LLRF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More </a:t>
            </a:r>
            <a:r>
              <a:rPr lang="en-US" sz="2000" dirty="0">
                <a:sym typeface="Wingdings" panose="05000000000000000000" pitchFamily="2" charset="2"/>
              </a:rPr>
              <a:t>info: </a:t>
            </a:r>
            <a:r>
              <a:rPr lang="en-US" sz="2000" dirty="0">
                <a:sym typeface="Wingdings" panose="05000000000000000000" pitchFamily="2" charset="2"/>
                <a:hlinkClick r:id="rId3"/>
              </a:rPr>
              <a:t>https://</a:t>
            </a:r>
            <a:r>
              <a:rPr lang="en-US" sz="2000" dirty="0" smtClean="0">
                <a:sym typeface="Wingdings" panose="05000000000000000000" pitchFamily="2" charset="2"/>
                <a:hlinkClick r:id="rId3"/>
              </a:rPr>
              <a:t>elog-gfa.psi.ch/SwissFEL+commissioning/17181</a:t>
            </a:r>
            <a:endParaRPr lang="en-US" sz="2000" dirty="0" smtClean="0"/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51480">
              <a:lnSpc>
                <a:spcPct val="83000"/>
              </a:lnSpc>
              <a:spcBef>
                <a:spcPts val="1200"/>
              </a:spcBef>
              <a:spcAft>
                <a:spcPts val="1199"/>
              </a:spcAft>
              <a:buClr>
                <a:srgbClr val="000000"/>
              </a:buClr>
            </a:pPr>
            <a:endParaRPr lang="en-US" sz="2000" b="1" spc="-1" dirty="0" smtClean="0">
              <a:ln w="0" cmpd="sng">
                <a:noFill/>
              </a:ln>
              <a:solidFill>
                <a:srgbClr val="E6E6E6"/>
              </a:solidFill>
            </a:endParaRPr>
          </a:p>
          <a:p>
            <a:pPr marL="394380" indent="-342900">
              <a:lnSpc>
                <a:spcPct val="83000"/>
              </a:lnSpc>
              <a:spcBef>
                <a:spcPts val="1200"/>
              </a:spcBef>
              <a:spcAft>
                <a:spcPts val="1199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698" y="1128584"/>
            <a:ext cx="5245848" cy="3151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698" y="4153236"/>
            <a:ext cx="6092623" cy="34499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76891" y="3007566"/>
            <a:ext cx="4371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Energy spread estimation vs energy gain</a:t>
            </a:r>
            <a:endParaRPr lang="de-CH" sz="20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82988" y="5878227"/>
            <a:ext cx="3134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/>
              <a:t>Model and measured phase slope vs energy gain</a:t>
            </a:r>
            <a:endParaRPr lang="de-CH" sz="2000" i="1" dirty="0"/>
          </a:p>
        </p:txBody>
      </p:sp>
      <p:sp>
        <p:nvSpPr>
          <p:cNvPr id="15" name="CustomShape 6"/>
          <p:cNvSpPr/>
          <p:nvPr/>
        </p:nvSpPr>
        <p:spPr>
          <a:xfrm>
            <a:off x="4965263" y="762601"/>
            <a:ext cx="4806734" cy="36787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R.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Zennaro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, Q.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Geng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, P.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Craievich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, C. Kittel</a:t>
            </a:r>
            <a:endParaRPr lang="en-US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293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Emittance measurements with wire-scanners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90204" y="932759"/>
            <a:ext cx="3752453" cy="592230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WS better than screens to measure emittance and match the optics at the </a:t>
            </a:r>
            <a:r>
              <a:rPr lang="en-US" sz="2000" dirty="0" err="1" smtClean="0">
                <a:sym typeface="Wingdings" panose="05000000000000000000" pitchFamily="2" charset="2"/>
              </a:rPr>
              <a:t>linac</a:t>
            </a:r>
            <a:r>
              <a:rPr lang="en-US" sz="2000" dirty="0" smtClean="0">
                <a:sym typeface="Wingdings" panose="05000000000000000000" pitchFamily="2" charset="2"/>
              </a:rPr>
              <a:t> end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Tested emittance measurements with WS at SARCL and SARMA: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SARCL not suitable (as seen in the past): signal-to-noise ratio poor, DRPS losses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SARMA much better: good signal-to-noise, no losses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Measurements confirmed the need to use the WS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Need work to improve robustness and easiness of the measurement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More info: </a:t>
            </a:r>
            <a:r>
              <a:rPr lang="en-US" sz="2000" dirty="0">
                <a:sym typeface="Wingdings" panose="05000000000000000000" pitchFamily="2" charset="2"/>
                <a:hlinkClick r:id="rId3"/>
              </a:rPr>
              <a:t>https://</a:t>
            </a:r>
            <a:r>
              <a:rPr lang="en-US" sz="2000" dirty="0" smtClean="0">
                <a:sym typeface="Wingdings" panose="05000000000000000000" pitchFamily="2" charset="2"/>
                <a:hlinkClick r:id="rId3"/>
              </a:rPr>
              <a:t>elog-gfa.psi.ch/SwissFEL+commissioning/17182</a:t>
            </a:r>
            <a:endParaRPr lang="en-US" sz="2000" dirty="0" smtClean="0"/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51480">
              <a:lnSpc>
                <a:spcPct val="83000"/>
              </a:lnSpc>
              <a:spcBef>
                <a:spcPts val="1200"/>
              </a:spcBef>
              <a:spcAft>
                <a:spcPts val="1199"/>
              </a:spcAft>
              <a:buClr>
                <a:srgbClr val="000000"/>
              </a:buClr>
            </a:pPr>
            <a:endParaRPr lang="en-US" sz="2000" b="1" spc="-1" dirty="0" smtClean="0">
              <a:ln w="0" cmpd="sng">
                <a:noFill/>
              </a:ln>
              <a:solidFill>
                <a:srgbClr val="E6E6E6"/>
              </a:solidFill>
            </a:endParaRPr>
          </a:p>
          <a:p>
            <a:pPr marL="394380" indent="-342900">
              <a:lnSpc>
                <a:spcPct val="83000"/>
              </a:lnSpc>
              <a:spcBef>
                <a:spcPts val="1200"/>
              </a:spcBef>
              <a:spcAft>
                <a:spcPts val="1199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683" y="1514828"/>
            <a:ext cx="5831369" cy="44824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43433"/>
              </p:ext>
            </p:extLst>
          </p:nvPr>
        </p:nvGraphicFramePr>
        <p:xfrm>
          <a:off x="3936694" y="6232399"/>
          <a:ext cx="6154817" cy="1188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52251">
                  <a:extLst>
                    <a:ext uri="{9D8B030D-6E8A-4147-A177-3AD203B41FA5}">
                      <a16:colId xmlns:a16="http://schemas.microsoft.com/office/drawing/2014/main" val="625798706"/>
                    </a:ext>
                  </a:extLst>
                </a:gridCol>
                <a:gridCol w="1970315">
                  <a:extLst>
                    <a:ext uri="{9D8B030D-6E8A-4147-A177-3AD203B41FA5}">
                      <a16:colId xmlns:a16="http://schemas.microsoft.com/office/drawing/2014/main" val="3976773294"/>
                    </a:ext>
                  </a:extLst>
                </a:gridCol>
                <a:gridCol w="2032251">
                  <a:extLst>
                    <a:ext uri="{9D8B030D-6E8A-4147-A177-3AD203B41FA5}">
                      <a16:colId xmlns:a16="http://schemas.microsoft.com/office/drawing/2014/main" val="831971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Results at SARMA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X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Y</a:t>
                      </a:r>
                      <a:endParaRPr lang="de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491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Screen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740 nm, M=2.35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1350 nm, M=1.03</a:t>
                      </a:r>
                      <a:endParaRPr lang="de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931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Wire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560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420</a:t>
                      </a:r>
                      <a:r>
                        <a:rPr lang="en-US" sz="2000" baseline="0" dirty="0" smtClean="0"/>
                        <a:t> nm, M=1.05</a:t>
                      </a:r>
                      <a:endParaRPr lang="de-CH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245 nm, M=2.0</a:t>
                      </a:r>
                      <a:endParaRPr lang="de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69232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08171" y="2286001"/>
            <a:ext cx="3542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Wire-scanner measurement in X</a:t>
            </a:r>
            <a:endParaRPr lang="de-CH" sz="2000" i="1" dirty="0"/>
          </a:p>
        </p:txBody>
      </p:sp>
      <p:sp>
        <p:nvSpPr>
          <p:cNvPr id="13" name="CustomShape 6"/>
          <p:cNvSpPr/>
          <p:nvPr/>
        </p:nvSpPr>
        <p:spPr>
          <a:xfrm>
            <a:off x="5128546" y="762601"/>
            <a:ext cx="3706178" cy="64487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P.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Dijkstal</a:t>
            </a:r>
            <a:r>
              <a:rPr lang="en-US" spc="-1" dirty="0" smtClean="0">
                <a:solidFill>
                  <a:srgbClr val="000000"/>
                </a:solidFill>
                <a:latin typeface="Arial"/>
                <a:ea typeface="DejaVu Sans"/>
              </a:rPr>
              <a:t>, E. Ferrari, B. Hermann, R. </a:t>
            </a:r>
            <a:r>
              <a:rPr lang="en-US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Ischebeck</a:t>
            </a:r>
            <a:r>
              <a:rPr lang="en-US" spc="-1" dirty="0" smtClean="0">
                <a:solidFill>
                  <a:srgbClr val="000000"/>
                </a:solidFill>
                <a:latin typeface="Arial"/>
                <a:ea typeface="DejaVu Sans"/>
              </a:rPr>
              <a:t>, S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Reiche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, E. Prat</a:t>
            </a:r>
            <a:endParaRPr lang="en-US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948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Pulse shaping in BC1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68433" y="932759"/>
            <a:ext cx="3270847" cy="592230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Scrapping the beam in BC1 can remove the horns, give a smoother current profile and more robust operation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Adjusted BC1 collimator to cut the horns (15% of the total charge). LLM limits rate to 10 Hz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RF adjusted to get symmetric profile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CDR drops a lot, normally running mostly on the horns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Pulse energy reduced from ~400 to ~200 </a:t>
            </a:r>
            <a:r>
              <a:rPr lang="en-US" sz="2000" dirty="0" err="1" smtClean="0">
                <a:sym typeface="Wingdings" panose="05000000000000000000" pitchFamily="2" charset="2"/>
              </a:rPr>
              <a:t>uJ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Next: optimize compression for flatter current profile, maximize pulse energy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51480">
              <a:lnSpc>
                <a:spcPct val="83000"/>
              </a:lnSpc>
              <a:spcBef>
                <a:spcPts val="1200"/>
              </a:spcBef>
              <a:spcAft>
                <a:spcPts val="1199"/>
              </a:spcAft>
              <a:buClr>
                <a:srgbClr val="000000"/>
              </a:buClr>
            </a:pPr>
            <a:endParaRPr lang="en-US" sz="2000" b="1" spc="-1" dirty="0" smtClean="0">
              <a:ln w="0" cmpd="sng">
                <a:noFill/>
              </a:ln>
              <a:solidFill>
                <a:srgbClr val="E6E6E6"/>
              </a:solidFill>
            </a:endParaRPr>
          </a:p>
          <a:p>
            <a:pPr marL="394380" indent="-342900">
              <a:lnSpc>
                <a:spcPct val="83000"/>
              </a:lnSpc>
              <a:spcBef>
                <a:spcPts val="1200"/>
              </a:spcBef>
              <a:spcAft>
                <a:spcPts val="1199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  <p:grpSp>
        <p:nvGrpSpPr>
          <p:cNvPr id="8" name="Group 7"/>
          <p:cNvGrpSpPr/>
          <p:nvPr/>
        </p:nvGrpSpPr>
        <p:grpSpPr>
          <a:xfrm>
            <a:off x="3520054" y="1490021"/>
            <a:ext cx="6524086" cy="4887760"/>
            <a:chOff x="1139302" y="2752763"/>
            <a:chExt cx="6524086" cy="48877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241" b="28813"/>
            <a:stretch/>
          </p:blipFill>
          <p:spPr>
            <a:xfrm>
              <a:off x="1139302" y="2752763"/>
              <a:ext cx="3034846" cy="487521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021" b="28813"/>
            <a:stretch/>
          </p:blipFill>
          <p:spPr>
            <a:xfrm>
              <a:off x="3648988" y="2765307"/>
              <a:ext cx="2033361" cy="487521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730" b="28750"/>
            <a:stretch/>
          </p:blipFill>
          <p:spPr>
            <a:xfrm>
              <a:off x="5172827" y="2760954"/>
              <a:ext cx="2490561" cy="4879569"/>
            </a:xfrm>
            <a:prstGeom prst="rect">
              <a:avLst/>
            </a:prstGeom>
          </p:spPr>
        </p:pic>
      </p:grpSp>
      <p:sp>
        <p:nvSpPr>
          <p:cNvPr id="15" name="CustomShape 6"/>
          <p:cNvSpPr/>
          <p:nvPr/>
        </p:nvSpPr>
        <p:spPr>
          <a:xfrm>
            <a:off x="6206231" y="721461"/>
            <a:ext cx="1238488" cy="36787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S.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Reiche</a:t>
            </a:r>
            <a:endParaRPr lang="en-US" b="0" strike="noStrike" spc="-1" dirty="0"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6111" y="5562602"/>
            <a:ext cx="1503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FF00"/>
                </a:solidFill>
              </a:rPr>
              <a:t>Initial profile</a:t>
            </a:r>
            <a:endParaRPr lang="de-CH" sz="2000" i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3506" y="5410201"/>
            <a:ext cx="1321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FF00"/>
                </a:solidFill>
              </a:rPr>
              <a:t>After scrapping</a:t>
            </a:r>
            <a:endParaRPr lang="de-CH" sz="2000" i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27885" y="5254826"/>
            <a:ext cx="1321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FF00"/>
                </a:solidFill>
              </a:rPr>
              <a:t>After RF tuning</a:t>
            </a:r>
            <a:endParaRPr lang="de-CH" sz="2000" i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47384" y="7055913"/>
            <a:ext cx="70941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More info: </a:t>
            </a:r>
            <a:r>
              <a:rPr lang="en-US" sz="2000" dirty="0">
                <a:sym typeface="Wingdings" panose="05000000000000000000" pitchFamily="2" charset="2"/>
                <a:hlinkClick r:id="rId6"/>
              </a:rPr>
              <a:t>https://elog-gfa.psi.ch/SwissFEL+commissioning/17196</a:t>
            </a:r>
            <a:endParaRPr lang="en-US" sz="2000" dirty="0">
              <a:sym typeface="Wingdings" panose="05000000000000000000" pitchFamily="2" charset="2"/>
            </a:endParaRP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5196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Energy spread &amp; laser heater measurements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68433" y="742257"/>
            <a:ext cx="9521337" cy="592230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Re-measured injector energy spread vs laser heater R56, without laser heater (now with properly calibrated R56)  lower values for R56&lt;1.5 mm (similar as previous meas.).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From 11 to 8 </a:t>
            </a:r>
            <a:r>
              <a:rPr lang="en-US" sz="2000" dirty="0" err="1" smtClean="0">
                <a:sym typeface="Wingdings" panose="05000000000000000000" pitchFamily="2" charset="2"/>
              </a:rPr>
              <a:t>keV</a:t>
            </a:r>
            <a:r>
              <a:rPr lang="en-US" sz="2000" dirty="0" smtClean="0">
                <a:sym typeface="Wingdings" panose="05000000000000000000" pitchFamily="2" charset="2"/>
              </a:rPr>
              <a:t>  10-20% higher pulse energies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Measured effect of laser heater on energy spread </a:t>
            </a:r>
            <a:r>
              <a:rPr lang="en-US" sz="2000" dirty="0">
                <a:sym typeface="Wingdings" panose="05000000000000000000" pitchFamily="2" charset="2"/>
              </a:rPr>
              <a:t>for </a:t>
            </a:r>
            <a:r>
              <a:rPr lang="en-US" sz="2000" dirty="0" smtClean="0">
                <a:sym typeface="Wingdings" panose="05000000000000000000" pitchFamily="2" charset="2"/>
              </a:rPr>
              <a:t>nominal and reduced R56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000" dirty="0" smtClean="0">
                <a:sym typeface="Wingdings" panose="05000000000000000000" pitchFamily="2" charset="2"/>
              </a:rPr>
              <a:t>We decided to stay at R56=1.2 mm, laser heater ready to be used (laser heater did not have a positive influence on lasing when we had ~200 </a:t>
            </a:r>
            <a:r>
              <a:rPr lang="en-US" sz="2000" dirty="0" err="1" smtClean="0">
                <a:sym typeface="Wingdings" panose="05000000000000000000" pitchFamily="2" charset="2"/>
              </a:rPr>
              <a:t>uJ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  <a:endParaRPr lang="en-US" sz="2000" dirty="0" smtClean="0"/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sz="2000" dirty="0" smtClean="0"/>
          </a:p>
          <a:p>
            <a:pPr marL="51480">
              <a:lnSpc>
                <a:spcPct val="83000"/>
              </a:lnSpc>
              <a:spcBef>
                <a:spcPts val="1200"/>
              </a:spcBef>
              <a:spcAft>
                <a:spcPts val="1199"/>
              </a:spcAft>
              <a:buClr>
                <a:srgbClr val="000000"/>
              </a:buClr>
            </a:pPr>
            <a:endParaRPr lang="en-US" sz="2000" b="1" spc="-1" dirty="0" smtClean="0">
              <a:ln w="0" cmpd="sng">
                <a:noFill/>
              </a:ln>
              <a:solidFill>
                <a:srgbClr val="E6E6E6"/>
              </a:solidFill>
            </a:endParaRPr>
          </a:p>
          <a:p>
            <a:pPr marL="394380" indent="-342900">
              <a:lnSpc>
                <a:spcPct val="83000"/>
              </a:lnSpc>
              <a:spcBef>
                <a:spcPts val="1200"/>
              </a:spcBef>
              <a:spcAft>
                <a:spcPts val="1199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2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  <p:sp>
        <p:nvSpPr>
          <p:cNvPr id="10" name="TextBox 9"/>
          <p:cNvSpPr txBox="1"/>
          <p:nvPr/>
        </p:nvSpPr>
        <p:spPr>
          <a:xfrm>
            <a:off x="4192710" y="7125581"/>
            <a:ext cx="5940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ym typeface="Wingdings" panose="05000000000000000000" pitchFamily="2" charset="2"/>
                <a:hlinkClick r:id="rId3"/>
              </a:rPr>
              <a:t>https</a:t>
            </a:r>
            <a:r>
              <a:rPr lang="en-US" sz="2000" dirty="0">
                <a:sym typeface="Wingdings" panose="05000000000000000000" pitchFamily="2" charset="2"/>
                <a:hlinkClick r:id="rId3"/>
              </a:rPr>
              <a:t>://</a:t>
            </a:r>
            <a:r>
              <a:rPr lang="en-US" sz="2000" dirty="0" smtClean="0">
                <a:sym typeface="Wingdings" panose="05000000000000000000" pitchFamily="2" charset="2"/>
                <a:hlinkClick r:id="rId3"/>
              </a:rPr>
              <a:t>elog-gfa.psi.ch/SwissFEL+commissioning/17286</a:t>
            </a:r>
            <a:endParaRPr lang="de-CH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" t="2945" r="6327"/>
          <a:stretch/>
        </p:blipFill>
        <p:spPr>
          <a:xfrm>
            <a:off x="-58181" y="3009381"/>
            <a:ext cx="4858781" cy="38618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1817" y="2796335"/>
            <a:ext cx="5769484" cy="4323812"/>
          </a:xfrm>
          <a:prstGeom prst="rect">
            <a:avLst/>
          </a:prstGeom>
        </p:spPr>
      </p:pic>
      <p:sp>
        <p:nvSpPr>
          <p:cNvPr id="19" name="CustomShape 6"/>
          <p:cNvSpPr/>
          <p:nvPr/>
        </p:nvSpPr>
        <p:spPr>
          <a:xfrm>
            <a:off x="155521" y="6876299"/>
            <a:ext cx="3763336" cy="64487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P.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Dijkstal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, E. Ferrari, M. Huppert, A. Malyzhenkov, E. Prat, S.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Reiche</a:t>
            </a:r>
            <a:endParaRPr lang="en-US" b="0" strike="noStrike" spc="-1" dirty="0">
              <a:latin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354286" y="4201886"/>
            <a:ext cx="0" cy="124097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00230" y="5518232"/>
            <a:ext cx="125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Usual point</a:t>
            </a:r>
            <a:endParaRPr lang="de-CH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569028" y="4631987"/>
            <a:ext cx="0" cy="13323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908459" y="4123426"/>
            <a:ext cx="1159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point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726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28600" y="120600"/>
            <a:ext cx="970668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 anchor="ctr">
            <a:noAutofit/>
          </a:bodyPr>
          <a:lstStyle/>
          <a:p>
            <a:pPr>
              <a:lnSpc>
                <a:spcPct val="93000"/>
              </a:lnSpc>
            </a:pPr>
            <a:r>
              <a:rPr lang="en-US" sz="3200" b="1" spc="-1" dirty="0" smtClean="0">
                <a:solidFill>
                  <a:srgbClr val="000080"/>
                </a:solidFill>
                <a:latin typeface="Arial"/>
              </a:rPr>
              <a:t>Others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4888080" y="3528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228600" y="936173"/>
            <a:ext cx="9481457" cy="5747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" rIns="0" bIns="0">
            <a:noAutofit/>
          </a:bodyPr>
          <a:lstStyle/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Increase of SINSB02 power (RF + operations, Monday morning): energy gain increased by ~10 MeV – energy at laser heater is now 150 MeV. 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Athos BPMs (Boris, Monday late): scaling factors of SATUN04/06/07/08/09 calibrated in X and Y. 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Startup with design optics on </a:t>
            </a:r>
            <a:r>
              <a:rPr lang="en-US" sz="2000" dirty="0" smtClean="0"/>
              <a:t>Thursday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err="1" smtClean="0"/>
              <a:t>Linac</a:t>
            </a:r>
            <a:r>
              <a:rPr lang="en-US" sz="2000" dirty="0" smtClean="0"/>
              <a:t> 3 orbit FB (Florian, Friday morning): feedback split in 3 parts to improve reliability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2-bunch RF setup (</a:t>
            </a:r>
            <a:r>
              <a:rPr lang="en-US" sz="2000" dirty="0" err="1" smtClean="0"/>
              <a:t>Qiao</a:t>
            </a:r>
            <a:r>
              <a:rPr lang="en-US" sz="2000" dirty="0"/>
              <a:t>, Friday late):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elog-gfa.psi.ch/SwissFEL+commissioning/17247</a:t>
            </a:r>
            <a:endParaRPr lang="en-US" sz="2000" dirty="0" smtClean="0"/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OTR in ACHIP (Pavle et al, </a:t>
            </a:r>
            <a:r>
              <a:rPr lang="en-US" sz="2000" dirty="0"/>
              <a:t>Saturday morning): </a:t>
            </a: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elog-gfa.psi.ch/SwissFEL+commissioning/17268</a:t>
            </a:r>
            <a:r>
              <a:rPr lang="en-US" sz="2000" dirty="0" smtClean="0"/>
              <a:t>, see separate report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Gas detector filter studies (Pavle et al, Saturday): see separate report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2000" dirty="0" smtClean="0"/>
              <a:t>ACHIP shift (</a:t>
            </a:r>
            <a:r>
              <a:rPr lang="en-US" sz="2000" dirty="0" err="1" smtClean="0"/>
              <a:t>Benedikt</a:t>
            </a:r>
            <a:r>
              <a:rPr lang="en-US" sz="2000" dirty="0" smtClean="0"/>
              <a:t> et al, Saturday</a:t>
            </a:r>
            <a:r>
              <a:rPr lang="en-US" sz="2000" dirty="0"/>
              <a:t>): </a:t>
            </a: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elog-gfa.psi.ch/SwissFEL+commissioning/17272</a:t>
            </a:r>
            <a:endParaRPr lang="en-US" sz="2000" dirty="0" smtClean="0"/>
          </a:p>
          <a:p>
            <a:pPr>
              <a:spcBef>
                <a:spcPts val="1800"/>
              </a:spcBef>
            </a:pPr>
            <a:endParaRPr lang="en-US" sz="2000" dirty="0" smtClean="0"/>
          </a:p>
          <a:p>
            <a:pPr marL="51480">
              <a:lnSpc>
                <a:spcPct val="83000"/>
              </a:lnSpc>
              <a:spcBef>
                <a:spcPts val="1800"/>
              </a:spcBef>
              <a:spcAft>
                <a:spcPts val="1199"/>
              </a:spcAft>
              <a:buClr>
                <a:srgbClr val="000000"/>
              </a:buClr>
            </a:pPr>
            <a:endParaRPr lang="en-US" sz="2000" b="1" spc="-1" dirty="0" smtClean="0">
              <a:ln w="0" cmpd="sng">
                <a:noFill/>
              </a:ln>
              <a:solidFill>
                <a:srgbClr val="E6E6E6"/>
              </a:solidFill>
            </a:endParaRPr>
          </a:p>
          <a:p>
            <a:pPr marL="394380" indent="-342900">
              <a:lnSpc>
                <a:spcPct val="83000"/>
              </a:lnSpc>
              <a:spcBef>
                <a:spcPts val="1800"/>
              </a:spcBef>
              <a:spcAft>
                <a:spcPts val="1199"/>
              </a:spcAft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  <a:p>
            <a:pPr marL="342900" indent="-342900">
              <a:lnSpc>
                <a:spcPct val="83000"/>
              </a:lnSpc>
              <a:spcBef>
                <a:spcPts val="1800"/>
              </a:spcBef>
              <a:spcAft>
                <a:spcPts val="439"/>
              </a:spcAft>
              <a:buFont typeface="Wingdings" panose="05000000000000000000" pitchFamily="2" charset="2"/>
              <a:buChar char="Ø"/>
            </a:pPr>
            <a:endParaRPr lang="en-US" sz="2000" b="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51188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801</Words>
  <Application>Microsoft Office PowerPoint</Application>
  <PresentationFormat>Custom</PresentationFormat>
  <Paragraphs>174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DejaVu Sans</vt:lpstr>
      <vt:lpstr>Franklin Gothic Book</vt:lpstr>
      <vt:lpstr>Georgia</vt:lpstr>
      <vt:lpstr>Times New Roman</vt:lpstr>
      <vt:lpstr>Wingdings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subject/>
  <dc:creator>Thomas Schietinger</dc:creator>
  <dc:description/>
  <cp:lastModifiedBy>Prat Costa Eduard</cp:lastModifiedBy>
  <cp:revision>937</cp:revision>
  <cp:lastPrinted>2012-03-16T12:41:46Z</cp:lastPrinted>
  <dcterms:created xsi:type="dcterms:W3CDTF">2010-01-20T12:30:11Z</dcterms:created>
  <dcterms:modified xsi:type="dcterms:W3CDTF">2020-11-30T12:26:24Z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