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autoCompressPictures="0">
  <p:sldMasterIdLst>
    <p:sldMasterId id="2147483964" r:id="rId1"/>
  </p:sldMasterIdLst>
  <p:notesMasterIdLst>
    <p:notesMasterId r:id="rId32"/>
  </p:notesMasterIdLst>
  <p:handoutMasterIdLst>
    <p:handoutMasterId r:id="rId33"/>
  </p:handoutMasterIdLst>
  <p:sldIdLst>
    <p:sldId id="330" r:id="rId2"/>
    <p:sldId id="631" r:id="rId3"/>
    <p:sldId id="654" r:id="rId4"/>
    <p:sldId id="646" r:id="rId5"/>
    <p:sldId id="346" r:id="rId6"/>
    <p:sldId id="629" r:id="rId7"/>
    <p:sldId id="632" r:id="rId8"/>
    <p:sldId id="647" r:id="rId9"/>
    <p:sldId id="633" r:id="rId10"/>
    <p:sldId id="648" r:id="rId11"/>
    <p:sldId id="655" r:id="rId12"/>
    <p:sldId id="649" r:id="rId13"/>
    <p:sldId id="651" r:id="rId14"/>
    <p:sldId id="639" r:id="rId15"/>
    <p:sldId id="260" r:id="rId16"/>
    <p:sldId id="637" r:id="rId17"/>
    <p:sldId id="638" r:id="rId18"/>
    <p:sldId id="656" r:id="rId19"/>
    <p:sldId id="636" r:id="rId20"/>
    <p:sldId id="257" r:id="rId21"/>
    <p:sldId id="643" r:id="rId22"/>
    <p:sldId id="267" r:id="rId23"/>
    <p:sldId id="261" r:id="rId24"/>
    <p:sldId id="270" r:id="rId25"/>
    <p:sldId id="271" r:id="rId26"/>
    <p:sldId id="644" r:id="rId27"/>
    <p:sldId id="657" r:id="rId28"/>
    <p:sldId id="645" r:id="rId29"/>
    <p:sldId id="630" r:id="rId30"/>
    <p:sldId id="338" r:id="rId31"/>
  </p:sldIdLst>
  <p:sldSz cx="9144000" cy="5143500" type="screen16x9"/>
  <p:notesSz cx="6881813" cy="10002838"/>
  <p:defaultTextStyle>
    <a:defPPr>
      <a:defRPr lang="de-CH"/>
    </a:defPPr>
    <a:lvl1pPr algn="l" rtl="0" eaLnBrk="0" fontAlgn="base" hangingPunct="0">
      <a:spcBef>
        <a:spcPct val="50000"/>
      </a:spcBef>
      <a:spcAft>
        <a:spcPct val="0"/>
      </a:spcAft>
      <a:defRPr sz="1600" kern="1200">
        <a:solidFill>
          <a:schemeClr val="tx1"/>
        </a:solidFill>
        <a:latin typeface="Arial" charset="0"/>
        <a:ea typeface="ヒラギノ角ゴ Pro W3" charset="0"/>
        <a:cs typeface="ヒラギノ角ゴ Pro W3" charset="0"/>
      </a:defRPr>
    </a:lvl1pPr>
    <a:lvl2pPr marL="457189" algn="l" rtl="0" eaLnBrk="0" fontAlgn="base" hangingPunct="0">
      <a:spcBef>
        <a:spcPct val="50000"/>
      </a:spcBef>
      <a:spcAft>
        <a:spcPct val="0"/>
      </a:spcAft>
      <a:defRPr sz="1600" kern="1200">
        <a:solidFill>
          <a:schemeClr val="tx1"/>
        </a:solidFill>
        <a:latin typeface="Arial" charset="0"/>
        <a:ea typeface="ヒラギノ角ゴ Pro W3" charset="0"/>
        <a:cs typeface="ヒラギノ角ゴ Pro W3" charset="0"/>
      </a:defRPr>
    </a:lvl2pPr>
    <a:lvl3pPr marL="914377" algn="l" rtl="0" eaLnBrk="0" fontAlgn="base" hangingPunct="0">
      <a:spcBef>
        <a:spcPct val="50000"/>
      </a:spcBef>
      <a:spcAft>
        <a:spcPct val="0"/>
      </a:spcAft>
      <a:defRPr sz="1600" kern="1200">
        <a:solidFill>
          <a:schemeClr val="tx1"/>
        </a:solidFill>
        <a:latin typeface="Arial" charset="0"/>
        <a:ea typeface="ヒラギノ角ゴ Pro W3" charset="0"/>
        <a:cs typeface="ヒラギノ角ゴ Pro W3" charset="0"/>
      </a:defRPr>
    </a:lvl3pPr>
    <a:lvl4pPr marL="1371566" algn="l" rtl="0" eaLnBrk="0" fontAlgn="base" hangingPunct="0">
      <a:spcBef>
        <a:spcPct val="50000"/>
      </a:spcBef>
      <a:spcAft>
        <a:spcPct val="0"/>
      </a:spcAft>
      <a:defRPr sz="1600" kern="1200">
        <a:solidFill>
          <a:schemeClr val="tx1"/>
        </a:solidFill>
        <a:latin typeface="Arial" charset="0"/>
        <a:ea typeface="ヒラギノ角ゴ Pro W3" charset="0"/>
        <a:cs typeface="ヒラギノ角ゴ Pro W3" charset="0"/>
      </a:defRPr>
    </a:lvl4pPr>
    <a:lvl5pPr marL="1828754" algn="l" rtl="0" eaLnBrk="0" fontAlgn="base" hangingPunct="0">
      <a:spcBef>
        <a:spcPct val="50000"/>
      </a:spcBef>
      <a:spcAft>
        <a:spcPct val="0"/>
      </a:spcAft>
      <a:defRPr sz="1600" kern="1200">
        <a:solidFill>
          <a:schemeClr val="tx1"/>
        </a:solidFill>
        <a:latin typeface="Arial" charset="0"/>
        <a:ea typeface="ヒラギノ角ゴ Pro W3" charset="0"/>
        <a:cs typeface="ヒラギノ角ゴ Pro W3" charset="0"/>
      </a:defRPr>
    </a:lvl5pPr>
    <a:lvl6pPr marL="2285943" algn="l" defTabSz="457189" rtl="0" eaLnBrk="1" latinLnBrk="0" hangingPunct="1">
      <a:defRPr sz="1600" kern="1200">
        <a:solidFill>
          <a:schemeClr val="tx1"/>
        </a:solidFill>
        <a:latin typeface="Arial" charset="0"/>
        <a:ea typeface="ヒラギノ角ゴ Pro W3" charset="0"/>
        <a:cs typeface="ヒラギノ角ゴ Pro W3" charset="0"/>
      </a:defRPr>
    </a:lvl6pPr>
    <a:lvl7pPr marL="2743131" algn="l" defTabSz="457189" rtl="0" eaLnBrk="1" latinLnBrk="0" hangingPunct="1">
      <a:defRPr sz="1600" kern="1200">
        <a:solidFill>
          <a:schemeClr val="tx1"/>
        </a:solidFill>
        <a:latin typeface="Arial" charset="0"/>
        <a:ea typeface="ヒラギノ角ゴ Pro W3" charset="0"/>
        <a:cs typeface="ヒラギノ角ゴ Pro W3" charset="0"/>
      </a:defRPr>
    </a:lvl7pPr>
    <a:lvl8pPr marL="3200320" algn="l" defTabSz="457189" rtl="0" eaLnBrk="1" latinLnBrk="0" hangingPunct="1">
      <a:defRPr sz="1600" kern="1200">
        <a:solidFill>
          <a:schemeClr val="tx1"/>
        </a:solidFill>
        <a:latin typeface="Arial" charset="0"/>
        <a:ea typeface="ヒラギノ角ゴ Pro W3" charset="0"/>
        <a:cs typeface="ヒラギノ角ゴ Pro W3" charset="0"/>
      </a:defRPr>
    </a:lvl8pPr>
    <a:lvl9pPr marL="3657509" algn="l" defTabSz="457189" rtl="0" eaLnBrk="1" latinLnBrk="0" hangingPunct="1">
      <a:defRPr sz="1600" kern="1200">
        <a:solidFill>
          <a:schemeClr val="tx1"/>
        </a:solidFill>
        <a:latin typeface="Arial" charset="0"/>
        <a:ea typeface="ヒラギノ角ゴ Pro W3" charset="0"/>
        <a:cs typeface="ヒラギノ角ゴ Pro W3" charset="0"/>
      </a:defRPr>
    </a:lvl9pPr>
  </p:defaultTextStyle>
  <p:extLst>
    <p:ext uri="{EFAFB233-063F-42B5-8137-9DF3F51BA10A}">
      <p15:sldGuideLst xmlns:p15="http://schemas.microsoft.com/office/powerpoint/2012/main">
        <p15:guide id="1" orient="horz" pos="668" userDrawn="1">
          <p15:clr>
            <a:srgbClr val="A4A3A4"/>
          </p15:clr>
        </p15:guide>
        <p15:guide id="2" orient="horz" pos="634" userDrawn="1">
          <p15:clr>
            <a:srgbClr val="A4A3A4"/>
          </p15:clr>
        </p15:guide>
        <p15:guide id="3" orient="horz" pos="2845" userDrawn="1">
          <p15:clr>
            <a:srgbClr val="A4A3A4"/>
          </p15:clr>
        </p15:guide>
        <p15:guide id="4" orient="horz" pos="838" userDrawn="1">
          <p15:clr>
            <a:srgbClr val="A4A3A4"/>
          </p15:clr>
        </p15:guide>
        <p15:guide id="5" orient="horz" pos="140" userDrawn="1">
          <p15:clr>
            <a:srgbClr val="A4A3A4"/>
          </p15:clr>
        </p15:guide>
        <p15:guide id="6" orient="horz" pos="378" userDrawn="1">
          <p15:clr>
            <a:srgbClr val="A4A3A4"/>
          </p15:clr>
        </p15:guide>
        <p15:guide id="7" orient="horz" pos="3117" userDrawn="1">
          <p15:clr>
            <a:srgbClr val="A4A3A4"/>
          </p15:clr>
        </p15:guide>
        <p15:guide id="9" pos="657" userDrawn="1">
          <p15:clr>
            <a:srgbClr val="A4A3A4"/>
          </p15:clr>
        </p15:guide>
        <p15:guide id="10" pos="5534" userDrawn="1">
          <p15:clr>
            <a:srgbClr val="A4A3A4"/>
          </p15:clr>
        </p15:guide>
        <p15:guide id="11" pos="521" userDrawn="1">
          <p15:clr>
            <a:srgbClr val="A4A3A4"/>
          </p15:clr>
        </p15:guide>
        <p15:guide id="12" pos="385" userDrawn="1">
          <p15:clr>
            <a:srgbClr val="A4A3A4"/>
          </p15:clr>
        </p15:guide>
        <p15:guide id="13" pos="1315" userDrawn="1">
          <p15:clr>
            <a:srgbClr val="A4A3A4"/>
          </p15:clr>
        </p15:guide>
        <p15:guide id="14" pos="3039" userDrawn="1">
          <p15:clr>
            <a:srgbClr val="A4A3A4"/>
          </p15:clr>
        </p15:guide>
        <p15:guide id="15" pos="3152" userDrawn="1">
          <p15:clr>
            <a:srgbClr val="A4A3A4"/>
          </p15:clr>
        </p15:guide>
      </p15:sldGuideLst>
    </p:ext>
    <p:ext uri="{2D200454-40CA-4A62-9FC3-DE9A4176ACB9}">
      <p15:notesGuideLst xmlns:p15="http://schemas.microsoft.com/office/powerpoint/2012/main">
        <p15:guide id="1" orient="horz" pos="3150">
          <p15:clr>
            <a:srgbClr val="A4A3A4"/>
          </p15:clr>
        </p15:guide>
        <p15:guide id="2" pos="2167">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AC5C2"/>
    <a:srgbClr val="EF5B00"/>
    <a:srgbClr val="010000"/>
    <a:srgbClr val="FFFFFF"/>
    <a:srgbClr val="808080"/>
    <a:srgbClr val="000000"/>
    <a:srgbClr val="FDCA00"/>
    <a:srgbClr val="C50006"/>
    <a:srgbClr val="7C204E"/>
    <a:srgbClr val="003B6E"/>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2041" autoAdjust="0"/>
    <p:restoredTop sz="89014" autoAdjust="0"/>
  </p:normalViewPr>
  <p:slideViewPr>
    <p:cSldViewPr snapToObjects="1">
      <p:cViewPr varScale="1">
        <p:scale>
          <a:sx n="276" d="100"/>
          <a:sy n="276" d="100"/>
        </p:scale>
        <p:origin x="512" y="176"/>
      </p:cViewPr>
      <p:guideLst>
        <p:guide orient="horz" pos="668"/>
        <p:guide orient="horz" pos="634"/>
        <p:guide orient="horz" pos="2845"/>
        <p:guide orient="horz" pos="838"/>
        <p:guide orient="horz" pos="140"/>
        <p:guide orient="horz" pos="378"/>
        <p:guide orient="horz" pos="3117"/>
        <p:guide pos="657"/>
        <p:guide pos="5534"/>
        <p:guide pos="521"/>
        <p:guide pos="385"/>
        <p:guide pos="1315"/>
        <p:guide pos="3039"/>
        <p:guide pos="3152"/>
      </p:guideLst>
    </p:cSldViewPr>
  </p:slideViewPr>
  <p:outlineViewPr>
    <p:cViewPr>
      <p:scale>
        <a:sx n="33" d="100"/>
        <a:sy n="33" d="100"/>
      </p:scale>
      <p:origin x="0" y="0"/>
    </p:cViewPr>
  </p:outlineViewPr>
  <p:notesTextViewPr>
    <p:cViewPr>
      <p:scale>
        <a:sx n="200" d="100"/>
        <a:sy n="200" d="100"/>
      </p:scale>
      <p:origin x="0" y="0"/>
    </p:cViewPr>
  </p:notesTextViewPr>
  <p:sorterViewPr>
    <p:cViewPr>
      <p:scale>
        <a:sx n="100" d="100"/>
        <a:sy n="100" d="100"/>
      </p:scale>
      <p:origin x="0" y="0"/>
    </p:cViewPr>
  </p:sorterViewPr>
  <p:notesViewPr>
    <p:cSldViewPr snapToObjects="1">
      <p:cViewPr varScale="1">
        <p:scale>
          <a:sx n="164" d="100"/>
          <a:sy n="164" d="100"/>
        </p:scale>
        <p:origin x="6168" y="176"/>
      </p:cViewPr>
      <p:guideLst>
        <p:guide orient="horz" pos="3150"/>
        <p:guide pos="2167"/>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8786" name="Rectangle 2"/>
          <p:cNvSpPr>
            <a:spLocks noGrp="1" noChangeArrowheads="1"/>
          </p:cNvSpPr>
          <p:nvPr>
            <p:ph type="hdr" sz="quarter"/>
          </p:nvPr>
        </p:nvSpPr>
        <p:spPr bwMode="auto">
          <a:xfrm>
            <a:off x="0" y="0"/>
            <a:ext cx="2982649" cy="500583"/>
          </a:xfrm>
          <a:prstGeom prst="rect">
            <a:avLst/>
          </a:prstGeom>
          <a:noFill/>
          <a:ln w="9525">
            <a:noFill/>
            <a:miter lim="800000"/>
            <a:headEnd/>
            <a:tailEnd/>
          </a:ln>
          <a:effectLst/>
        </p:spPr>
        <p:txBody>
          <a:bodyPr vert="horz" wrap="square" lIns="96478" tIns="48240" rIns="96478" bIns="48240" numCol="1" anchor="t" anchorCtr="0" compatLnSpc="1">
            <a:prstTxWarp prst="textNoShape">
              <a:avLst/>
            </a:prstTxWarp>
          </a:bodyPr>
          <a:lstStyle>
            <a:lvl1pPr defTabSz="964838">
              <a:spcBef>
                <a:spcPct val="0"/>
              </a:spcBef>
              <a:defRPr sz="1200" baseline="30000">
                <a:latin typeface="Times" charset="0"/>
                <a:ea typeface="ヒラギノ角ゴ Pro W3" charset="-128"/>
                <a:cs typeface="ヒラギノ角ゴ Pro W3" charset="-128"/>
              </a:defRPr>
            </a:lvl1pPr>
          </a:lstStyle>
          <a:p>
            <a:pPr>
              <a:defRPr/>
            </a:pPr>
            <a:endParaRPr lang="en-GB" dirty="0">
              <a:latin typeface="+mn-lt"/>
            </a:endParaRPr>
          </a:p>
        </p:txBody>
      </p:sp>
      <p:sp>
        <p:nvSpPr>
          <p:cNvPr id="118787" name="Rectangle 3"/>
          <p:cNvSpPr>
            <a:spLocks noGrp="1" noChangeArrowheads="1"/>
          </p:cNvSpPr>
          <p:nvPr>
            <p:ph type="dt" sz="quarter" idx="1"/>
          </p:nvPr>
        </p:nvSpPr>
        <p:spPr bwMode="auto">
          <a:xfrm>
            <a:off x="3899164" y="0"/>
            <a:ext cx="2982649" cy="500583"/>
          </a:xfrm>
          <a:prstGeom prst="rect">
            <a:avLst/>
          </a:prstGeom>
          <a:noFill/>
          <a:ln w="9525">
            <a:noFill/>
            <a:miter lim="800000"/>
            <a:headEnd/>
            <a:tailEnd/>
          </a:ln>
          <a:effectLst/>
        </p:spPr>
        <p:txBody>
          <a:bodyPr vert="horz" wrap="square" lIns="96478" tIns="48240" rIns="96478" bIns="48240" numCol="1" anchor="t" anchorCtr="0" compatLnSpc="1">
            <a:prstTxWarp prst="textNoShape">
              <a:avLst/>
            </a:prstTxWarp>
          </a:bodyPr>
          <a:lstStyle>
            <a:lvl1pPr algn="r" defTabSz="964838">
              <a:spcBef>
                <a:spcPct val="0"/>
              </a:spcBef>
              <a:defRPr sz="1200" baseline="30000">
                <a:latin typeface="Times" charset="0"/>
                <a:ea typeface="ヒラギノ角ゴ Pro W3" charset="-128"/>
                <a:cs typeface="ヒラギノ角ゴ Pro W3" charset="-128"/>
              </a:defRPr>
            </a:lvl1pPr>
          </a:lstStyle>
          <a:p>
            <a:pPr>
              <a:defRPr/>
            </a:pPr>
            <a:endParaRPr lang="en-GB" dirty="0">
              <a:latin typeface="+mn-lt"/>
            </a:endParaRPr>
          </a:p>
        </p:txBody>
      </p:sp>
      <p:sp>
        <p:nvSpPr>
          <p:cNvPr id="118788" name="Rectangle 4"/>
          <p:cNvSpPr>
            <a:spLocks noGrp="1" noChangeArrowheads="1"/>
          </p:cNvSpPr>
          <p:nvPr>
            <p:ph type="ftr" sz="quarter" idx="2"/>
          </p:nvPr>
        </p:nvSpPr>
        <p:spPr bwMode="auto">
          <a:xfrm>
            <a:off x="0" y="9502255"/>
            <a:ext cx="2982649" cy="500583"/>
          </a:xfrm>
          <a:prstGeom prst="rect">
            <a:avLst/>
          </a:prstGeom>
          <a:noFill/>
          <a:ln w="9525">
            <a:noFill/>
            <a:miter lim="800000"/>
            <a:headEnd/>
            <a:tailEnd/>
          </a:ln>
          <a:effectLst/>
        </p:spPr>
        <p:txBody>
          <a:bodyPr vert="horz" wrap="square" lIns="96478" tIns="48240" rIns="96478" bIns="48240" numCol="1" anchor="b" anchorCtr="0" compatLnSpc="1">
            <a:prstTxWarp prst="textNoShape">
              <a:avLst/>
            </a:prstTxWarp>
          </a:bodyPr>
          <a:lstStyle>
            <a:lvl1pPr defTabSz="964838">
              <a:spcBef>
                <a:spcPct val="0"/>
              </a:spcBef>
              <a:defRPr sz="1200" baseline="30000">
                <a:latin typeface="Times" charset="0"/>
                <a:ea typeface="ヒラギノ角ゴ Pro W3" charset="-128"/>
                <a:cs typeface="ヒラギノ角ゴ Pro W3" charset="-128"/>
              </a:defRPr>
            </a:lvl1pPr>
          </a:lstStyle>
          <a:p>
            <a:pPr>
              <a:defRPr/>
            </a:pPr>
            <a:endParaRPr lang="en-GB">
              <a:latin typeface="+mn-lt"/>
            </a:endParaRPr>
          </a:p>
        </p:txBody>
      </p:sp>
      <p:sp>
        <p:nvSpPr>
          <p:cNvPr id="118789" name="Rectangle 5"/>
          <p:cNvSpPr>
            <a:spLocks noGrp="1" noChangeArrowheads="1"/>
          </p:cNvSpPr>
          <p:nvPr>
            <p:ph type="sldNum" sz="quarter" idx="3"/>
          </p:nvPr>
        </p:nvSpPr>
        <p:spPr bwMode="auto">
          <a:xfrm>
            <a:off x="3899164" y="9502255"/>
            <a:ext cx="2982649" cy="500583"/>
          </a:xfrm>
          <a:prstGeom prst="rect">
            <a:avLst/>
          </a:prstGeom>
          <a:noFill/>
          <a:ln w="9525">
            <a:noFill/>
            <a:miter lim="800000"/>
            <a:headEnd/>
            <a:tailEnd/>
          </a:ln>
          <a:effectLst/>
        </p:spPr>
        <p:txBody>
          <a:bodyPr vert="horz" wrap="square" lIns="96478" tIns="48240" rIns="96478" bIns="48240" numCol="1" anchor="b" anchorCtr="0" compatLnSpc="1">
            <a:prstTxWarp prst="textNoShape">
              <a:avLst/>
            </a:prstTxWarp>
          </a:bodyPr>
          <a:lstStyle>
            <a:lvl1pPr algn="r" defTabSz="964838">
              <a:spcBef>
                <a:spcPct val="0"/>
              </a:spcBef>
              <a:defRPr sz="1200" baseline="30000">
                <a:latin typeface="Times" charset="0"/>
              </a:defRPr>
            </a:lvl1pPr>
          </a:lstStyle>
          <a:p>
            <a:pPr>
              <a:defRPr/>
            </a:pPr>
            <a:fld id="{630A188E-C926-984B-863C-48B251A81B15}" type="slidenum">
              <a:rPr lang="en-GB">
                <a:latin typeface="+mn-lt"/>
              </a:rPr>
              <a:pPr>
                <a:defRPr/>
              </a:pPr>
              <a:t>‹#›</a:t>
            </a:fld>
            <a:endParaRPr lang="en-GB" dirty="0">
              <a:latin typeface="+mn-lt"/>
            </a:endParaRPr>
          </a:p>
        </p:txBody>
      </p:sp>
    </p:spTree>
    <p:extLst>
      <p:ext uri="{BB962C8B-B14F-4D97-AF65-F5344CB8AC3E}">
        <p14:creationId xmlns:p14="http://schemas.microsoft.com/office/powerpoint/2010/main" val="2895994286"/>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2882" name="Rectangle 2"/>
          <p:cNvSpPr>
            <a:spLocks noGrp="1" noChangeArrowheads="1"/>
          </p:cNvSpPr>
          <p:nvPr>
            <p:ph type="hdr" sz="quarter"/>
          </p:nvPr>
        </p:nvSpPr>
        <p:spPr bwMode="auto">
          <a:xfrm>
            <a:off x="0" y="0"/>
            <a:ext cx="2982649" cy="500583"/>
          </a:xfrm>
          <a:prstGeom prst="rect">
            <a:avLst/>
          </a:prstGeom>
          <a:noFill/>
          <a:ln w="9525">
            <a:noFill/>
            <a:miter lim="800000"/>
            <a:headEnd/>
            <a:tailEnd/>
          </a:ln>
          <a:effectLst/>
        </p:spPr>
        <p:txBody>
          <a:bodyPr vert="horz" wrap="square" lIns="96478" tIns="48240" rIns="96478" bIns="48240" numCol="1" anchor="t" anchorCtr="0" compatLnSpc="1">
            <a:prstTxWarp prst="textNoShape">
              <a:avLst/>
            </a:prstTxWarp>
          </a:bodyPr>
          <a:lstStyle>
            <a:lvl1pPr defTabSz="964838">
              <a:spcBef>
                <a:spcPct val="0"/>
              </a:spcBef>
              <a:defRPr sz="1000" baseline="0">
                <a:latin typeface="+mn-lt"/>
                <a:ea typeface="ヒラギノ角ゴ Pro W3" charset="-128"/>
                <a:cs typeface="ヒラギノ角ゴ Pro W3" charset="-128"/>
              </a:defRPr>
            </a:lvl1pPr>
          </a:lstStyle>
          <a:p>
            <a:pPr>
              <a:defRPr/>
            </a:pPr>
            <a:endParaRPr lang="de-DE" dirty="0"/>
          </a:p>
        </p:txBody>
      </p:sp>
      <p:sp>
        <p:nvSpPr>
          <p:cNvPr id="122883" name="Rectangle 3"/>
          <p:cNvSpPr>
            <a:spLocks noGrp="1" noChangeArrowheads="1"/>
          </p:cNvSpPr>
          <p:nvPr>
            <p:ph type="dt" idx="1"/>
          </p:nvPr>
        </p:nvSpPr>
        <p:spPr bwMode="auto">
          <a:xfrm>
            <a:off x="3899164" y="0"/>
            <a:ext cx="2982649" cy="500583"/>
          </a:xfrm>
          <a:prstGeom prst="rect">
            <a:avLst/>
          </a:prstGeom>
          <a:noFill/>
          <a:ln w="9525">
            <a:noFill/>
            <a:miter lim="800000"/>
            <a:headEnd/>
            <a:tailEnd/>
          </a:ln>
          <a:effectLst/>
        </p:spPr>
        <p:txBody>
          <a:bodyPr vert="horz" wrap="square" lIns="96478" tIns="48240" rIns="96478" bIns="48240" numCol="1" anchor="t" anchorCtr="0" compatLnSpc="1">
            <a:prstTxWarp prst="textNoShape">
              <a:avLst/>
            </a:prstTxWarp>
          </a:bodyPr>
          <a:lstStyle>
            <a:lvl1pPr algn="r" defTabSz="964838">
              <a:spcBef>
                <a:spcPct val="0"/>
              </a:spcBef>
              <a:defRPr sz="1000" baseline="0">
                <a:latin typeface="+mn-lt"/>
                <a:ea typeface="ヒラギノ角ゴ Pro W3" charset="-128"/>
                <a:cs typeface="ヒラギノ角ゴ Pro W3" charset="-128"/>
              </a:defRPr>
            </a:lvl1pPr>
          </a:lstStyle>
          <a:p>
            <a:pPr>
              <a:defRPr/>
            </a:pPr>
            <a:endParaRPr lang="de-DE" dirty="0"/>
          </a:p>
        </p:txBody>
      </p:sp>
      <p:sp>
        <p:nvSpPr>
          <p:cNvPr id="7172" name="Rectangle 4"/>
          <p:cNvSpPr>
            <a:spLocks noGrp="1" noRot="1" noChangeAspect="1" noChangeArrowheads="1" noTextEdit="1"/>
          </p:cNvSpPr>
          <p:nvPr>
            <p:ph type="sldImg" idx="2"/>
          </p:nvPr>
        </p:nvSpPr>
        <p:spPr bwMode="auto">
          <a:xfrm>
            <a:off x="109538" y="750888"/>
            <a:ext cx="6667500" cy="3751262"/>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xmlns="" val="1"/>
            </a:ext>
          </a:extLst>
        </p:spPr>
      </p:sp>
      <p:sp>
        <p:nvSpPr>
          <p:cNvPr id="122885" name="Rectangle 5"/>
          <p:cNvSpPr>
            <a:spLocks noGrp="1" noChangeArrowheads="1"/>
          </p:cNvSpPr>
          <p:nvPr>
            <p:ph type="body" sz="quarter" idx="3"/>
          </p:nvPr>
        </p:nvSpPr>
        <p:spPr bwMode="auto">
          <a:xfrm>
            <a:off x="918282" y="4752009"/>
            <a:ext cx="5045250" cy="4499955"/>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p>
            <a:pPr lvl="0"/>
            <a:r>
              <a:rPr lang="de-DE" noProof="0" dirty="0"/>
              <a:t>Mastertextformat bearbeiten</a:t>
            </a:r>
          </a:p>
          <a:p>
            <a:pPr lvl="1"/>
            <a:r>
              <a:rPr lang="de-DE" noProof="0" dirty="0"/>
              <a:t>Zweite Ebene</a:t>
            </a:r>
          </a:p>
          <a:p>
            <a:pPr lvl="2"/>
            <a:r>
              <a:rPr lang="de-DE" noProof="0" dirty="0"/>
              <a:t>Dritte Ebene</a:t>
            </a:r>
          </a:p>
          <a:p>
            <a:pPr lvl="3"/>
            <a:r>
              <a:rPr lang="de-DE" noProof="0" dirty="0"/>
              <a:t>Vierte Ebene</a:t>
            </a:r>
          </a:p>
          <a:p>
            <a:pPr lvl="4"/>
            <a:r>
              <a:rPr lang="de-DE" noProof="0" dirty="0"/>
              <a:t>Fünfte Ebene</a:t>
            </a:r>
          </a:p>
          <a:p>
            <a:pPr lvl="5"/>
            <a:r>
              <a:rPr lang="de-DE" noProof="0" dirty="0"/>
              <a:t>Sechste Ebene</a:t>
            </a:r>
          </a:p>
          <a:p>
            <a:pPr lvl="6"/>
            <a:r>
              <a:rPr lang="de-DE" noProof="0" dirty="0"/>
              <a:t>Siebte Ebene</a:t>
            </a:r>
          </a:p>
          <a:p>
            <a:pPr lvl="7"/>
            <a:r>
              <a:rPr lang="de-DE" noProof="0" dirty="0"/>
              <a:t>Achte Ebene</a:t>
            </a:r>
          </a:p>
          <a:p>
            <a:pPr lvl="8"/>
            <a:r>
              <a:rPr lang="de-DE" noProof="0" dirty="0"/>
              <a:t>Neunte Ebene</a:t>
            </a:r>
          </a:p>
        </p:txBody>
      </p:sp>
      <p:sp>
        <p:nvSpPr>
          <p:cNvPr id="122886" name="Rectangle 6"/>
          <p:cNvSpPr>
            <a:spLocks noGrp="1" noChangeArrowheads="1"/>
          </p:cNvSpPr>
          <p:nvPr>
            <p:ph type="ftr" sz="quarter" idx="4"/>
          </p:nvPr>
        </p:nvSpPr>
        <p:spPr bwMode="auto">
          <a:xfrm>
            <a:off x="0" y="9502255"/>
            <a:ext cx="2982649" cy="500583"/>
          </a:xfrm>
          <a:prstGeom prst="rect">
            <a:avLst/>
          </a:prstGeom>
          <a:noFill/>
          <a:ln w="9525">
            <a:noFill/>
            <a:miter lim="800000"/>
            <a:headEnd/>
            <a:tailEnd/>
          </a:ln>
          <a:effectLst/>
        </p:spPr>
        <p:txBody>
          <a:bodyPr vert="horz" wrap="square" lIns="96478" tIns="48240" rIns="96478" bIns="48240" numCol="1" anchor="b" anchorCtr="0" compatLnSpc="1">
            <a:prstTxWarp prst="textNoShape">
              <a:avLst/>
            </a:prstTxWarp>
          </a:bodyPr>
          <a:lstStyle>
            <a:lvl1pPr defTabSz="964838">
              <a:spcBef>
                <a:spcPct val="0"/>
              </a:spcBef>
              <a:defRPr sz="1000" baseline="0">
                <a:latin typeface="+mn-lt"/>
                <a:ea typeface="ヒラギノ角ゴ Pro W3" charset="-128"/>
                <a:cs typeface="ヒラギノ角ゴ Pro W3" charset="-128"/>
              </a:defRPr>
            </a:lvl1pPr>
          </a:lstStyle>
          <a:p>
            <a:pPr>
              <a:defRPr/>
            </a:pPr>
            <a:endParaRPr lang="de-DE" dirty="0"/>
          </a:p>
        </p:txBody>
      </p:sp>
      <p:sp>
        <p:nvSpPr>
          <p:cNvPr id="122887" name="Rectangle 7"/>
          <p:cNvSpPr>
            <a:spLocks noGrp="1" noChangeArrowheads="1"/>
          </p:cNvSpPr>
          <p:nvPr>
            <p:ph type="sldNum" sz="quarter" idx="5"/>
          </p:nvPr>
        </p:nvSpPr>
        <p:spPr bwMode="auto">
          <a:xfrm>
            <a:off x="3899164" y="9502255"/>
            <a:ext cx="2982649" cy="500583"/>
          </a:xfrm>
          <a:prstGeom prst="rect">
            <a:avLst/>
          </a:prstGeom>
          <a:noFill/>
          <a:ln w="9525">
            <a:noFill/>
            <a:miter lim="800000"/>
            <a:headEnd/>
            <a:tailEnd/>
          </a:ln>
          <a:effectLst/>
        </p:spPr>
        <p:txBody>
          <a:bodyPr vert="horz" wrap="square" lIns="96478" tIns="48240" rIns="96478" bIns="48240" numCol="1" anchor="b" anchorCtr="0" compatLnSpc="1">
            <a:prstTxWarp prst="textNoShape">
              <a:avLst/>
            </a:prstTxWarp>
          </a:bodyPr>
          <a:lstStyle>
            <a:lvl1pPr algn="r" defTabSz="964838">
              <a:spcBef>
                <a:spcPct val="0"/>
              </a:spcBef>
              <a:defRPr sz="1000" baseline="0">
                <a:latin typeface="+mn-lt"/>
              </a:defRPr>
            </a:lvl1pPr>
          </a:lstStyle>
          <a:p>
            <a:pPr>
              <a:defRPr/>
            </a:pPr>
            <a:fld id="{EC696245-F065-0B47-B74E-D5003861FD61}" type="slidenum">
              <a:rPr lang="de-DE" smtClean="0"/>
              <a:pPr>
                <a:defRPr/>
              </a:pPr>
              <a:t>‹#›</a:t>
            </a:fld>
            <a:endParaRPr lang="de-DE" dirty="0"/>
          </a:p>
        </p:txBody>
      </p:sp>
    </p:spTree>
    <p:extLst>
      <p:ext uri="{BB962C8B-B14F-4D97-AF65-F5344CB8AC3E}">
        <p14:creationId xmlns:p14="http://schemas.microsoft.com/office/powerpoint/2010/main" val="761473846"/>
      </p:ext>
    </p:extLst>
  </p:cSld>
  <p:clrMap bg1="lt1" tx1="dk1" bg2="lt2" tx2="dk2" accent1="accent1" accent2="accent2" accent3="accent3" accent4="accent4" accent5="accent5" accent6="accent6" hlink="hlink" folHlink="folHlink"/>
  <p:hf sldNum="0" hdr="0" ftr="0" dt="0"/>
  <p:notesStyle>
    <a:lvl1pPr marL="90486" indent="-90486" algn="l" rtl="0" eaLnBrk="0" fontAlgn="base" hangingPunct="0">
      <a:spcBef>
        <a:spcPts val="0"/>
      </a:spcBef>
      <a:spcAft>
        <a:spcPct val="0"/>
      </a:spcAft>
      <a:buFont typeface="Arial" panose="020B0604020202020204" pitchFamily="34" charset="0"/>
      <a:buChar char="•"/>
      <a:defRPr sz="1600" b="0" i="0" kern="1200" baseline="0">
        <a:solidFill>
          <a:schemeClr val="tx1"/>
        </a:solidFill>
        <a:latin typeface="Calibri Light" panose="020F0302020204030204" pitchFamily="34" charset="0"/>
        <a:ea typeface="ヒラギノ角ゴ Pro W3" pitchFamily="-108" charset="-128"/>
        <a:cs typeface="Calibri Light" panose="020F0302020204030204" pitchFamily="34" charset="0"/>
      </a:defRPr>
    </a:lvl1pPr>
    <a:lvl2pPr marL="180970" indent="-92072" algn="l" rtl="0" eaLnBrk="0" fontAlgn="base" hangingPunct="0">
      <a:spcBef>
        <a:spcPts val="0"/>
      </a:spcBef>
      <a:spcAft>
        <a:spcPct val="0"/>
      </a:spcAft>
      <a:buFont typeface="Symbol" panose="05050102010706020507" pitchFamily="18" charset="2"/>
      <a:buChar char="-"/>
      <a:defRPr sz="1600" b="0" i="0" kern="1200" baseline="0">
        <a:solidFill>
          <a:schemeClr val="tx1"/>
        </a:solidFill>
        <a:latin typeface="Calibri Light" panose="020F0302020204030204" pitchFamily="34" charset="0"/>
        <a:ea typeface="ヒラギノ角ゴ Pro W3" charset="-128"/>
        <a:cs typeface="Calibri Light" panose="020F0302020204030204" pitchFamily="34" charset="0"/>
      </a:defRPr>
    </a:lvl2pPr>
    <a:lvl3pPr marL="266693" indent="-85723" algn="l" rtl="0" eaLnBrk="0" fontAlgn="base" hangingPunct="0">
      <a:spcBef>
        <a:spcPts val="0"/>
      </a:spcBef>
      <a:spcAft>
        <a:spcPct val="0"/>
      </a:spcAft>
      <a:buFont typeface="Symbol" panose="05050102010706020507" pitchFamily="18" charset="2"/>
      <a:buChar char="-"/>
      <a:defRPr sz="1600" b="0" i="0" kern="1200" baseline="0">
        <a:solidFill>
          <a:schemeClr val="tx1"/>
        </a:solidFill>
        <a:latin typeface="Calibri Light" panose="020F0302020204030204" pitchFamily="34" charset="0"/>
        <a:ea typeface="ＭＳ Ｐゴシック" charset="-128"/>
        <a:cs typeface="Calibri Light" panose="020F0302020204030204" pitchFamily="34" charset="0"/>
      </a:defRPr>
    </a:lvl3pPr>
    <a:lvl4pPr marL="357179" indent="-90486" algn="l" rtl="0" eaLnBrk="0" fontAlgn="base" hangingPunct="0">
      <a:spcBef>
        <a:spcPts val="0"/>
      </a:spcBef>
      <a:spcAft>
        <a:spcPct val="0"/>
      </a:spcAft>
      <a:buFont typeface="Symbol" panose="05050102010706020507" pitchFamily="18" charset="2"/>
      <a:buChar char="-"/>
      <a:defRPr sz="1600" b="0" i="0" kern="1200" baseline="0">
        <a:solidFill>
          <a:schemeClr val="tx1"/>
        </a:solidFill>
        <a:latin typeface="Calibri Light" panose="020F0302020204030204" pitchFamily="34" charset="0"/>
        <a:ea typeface="ＭＳ Ｐゴシック" charset="-128"/>
        <a:cs typeface="Calibri Light" panose="020F0302020204030204" pitchFamily="34" charset="0"/>
      </a:defRPr>
    </a:lvl4pPr>
    <a:lvl5pPr marL="447663" indent="-90486" algn="l" rtl="0" eaLnBrk="0" fontAlgn="base" hangingPunct="0">
      <a:spcBef>
        <a:spcPts val="0"/>
      </a:spcBef>
      <a:spcAft>
        <a:spcPct val="0"/>
      </a:spcAft>
      <a:buFont typeface="Symbol" panose="05050102010706020507" pitchFamily="18" charset="2"/>
      <a:buChar char="-"/>
      <a:defRPr sz="1600" b="0" i="0" kern="1200" baseline="0">
        <a:solidFill>
          <a:schemeClr val="tx1"/>
        </a:solidFill>
        <a:latin typeface="Calibri Light" panose="020F0302020204030204" pitchFamily="34" charset="0"/>
        <a:ea typeface="ヒラギノ角ゴ Pro W3" pitchFamily="-112" charset="-128"/>
        <a:cs typeface="Calibri Light" panose="020F0302020204030204" pitchFamily="34" charset="0"/>
      </a:defRPr>
    </a:lvl5pPr>
    <a:lvl6pPr marL="538149" indent="-90486" algn="l" defTabSz="457189" rtl="0" eaLnBrk="1" latinLnBrk="0" hangingPunct="1">
      <a:buFont typeface="Symbol" panose="05050102010706020507" pitchFamily="18" charset="2"/>
      <a:buChar char="-"/>
      <a:defRPr sz="1600" b="0" i="0" kern="1200" baseline="0">
        <a:solidFill>
          <a:schemeClr val="tx1"/>
        </a:solidFill>
        <a:latin typeface="Calibri Light" panose="020F0302020204030204" pitchFamily="34" charset="0"/>
        <a:ea typeface="+mn-ea"/>
        <a:cs typeface="Calibri Light" panose="020F0302020204030204" pitchFamily="34" charset="0"/>
      </a:defRPr>
    </a:lvl6pPr>
    <a:lvl7pPr marL="628635" indent="-90486" algn="l" defTabSz="457189" rtl="0" eaLnBrk="1" latinLnBrk="0" hangingPunct="1">
      <a:buFont typeface="Symbol" panose="05050102010706020507" pitchFamily="18" charset="2"/>
      <a:buChar char="-"/>
      <a:defRPr sz="1600" b="0" i="0" kern="1200">
        <a:solidFill>
          <a:schemeClr val="tx1"/>
        </a:solidFill>
        <a:latin typeface="Calibri Light" panose="020F0302020204030204" pitchFamily="34" charset="0"/>
        <a:ea typeface="+mn-ea"/>
        <a:cs typeface="Calibri Light" panose="020F0302020204030204" pitchFamily="34" charset="0"/>
      </a:defRPr>
    </a:lvl7pPr>
    <a:lvl8pPr marL="719121" indent="-90486" algn="l" defTabSz="457189" rtl="0" eaLnBrk="1" latinLnBrk="0" hangingPunct="1">
      <a:buFont typeface="Symbol" panose="05050102010706020507" pitchFamily="18" charset="2"/>
      <a:buChar char="-"/>
      <a:defRPr sz="1600" b="0" i="0" kern="1200">
        <a:solidFill>
          <a:schemeClr val="tx1"/>
        </a:solidFill>
        <a:latin typeface="Calibri Light" panose="020F0302020204030204" pitchFamily="34" charset="0"/>
        <a:ea typeface="+mn-ea"/>
        <a:cs typeface="Calibri Light" panose="020F0302020204030204" pitchFamily="34" charset="0"/>
      </a:defRPr>
    </a:lvl8pPr>
    <a:lvl9pPr marL="806431" indent="-88898" algn="l" defTabSz="457189" rtl="0" eaLnBrk="1" latinLnBrk="0" hangingPunct="1">
      <a:buFont typeface="Symbol" panose="05050102010706020507" pitchFamily="18" charset="2"/>
      <a:buChar char="-"/>
      <a:defRPr sz="1600" b="0" i="0" kern="1200">
        <a:solidFill>
          <a:schemeClr val="tx1"/>
        </a:solidFill>
        <a:latin typeface="Calibri Light" panose="020F0302020204030204" pitchFamily="34" charset="0"/>
        <a:ea typeface="+mn-ea"/>
        <a:cs typeface="Calibri Light" panose="020F0302020204030204" pitchFamily="34" charset="0"/>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endParaRPr lang="en-CH" dirty="0"/>
          </a:p>
        </p:txBody>
      </p:sp>
    </p:spTree>
    <p:extLst>
      <p:ext uri="{BB962C8B-B14F-4D97-AF65-F5344CB8AC3E}">
        <p14:creationId xmlns:p14="http://schemas.microsoft.com/office/powerpoint/2010/main" val="115126344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endParaRPr lang="en-CH" dirty="0"/>
          </a:p>
        </p:txBody>
      </p:sp>
    </p:spTree>
    <p:extLst>
      <p:ext uri="{BB962C8B-B14F-4D97-AF65-F5344CB8AC3E}">
        <p14:creationId xmlns:p14="http://schemas.microsoft.com/office/powerpoint/2010/main" val="362518465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H"/>
          </a:p>
        </p:txBody>
      </p:sp>
    </p:spTree>
    <p:extLst>
      <p:ext uri="{BB962C8B-B14F-4D97-AF65-F5344CB8AC3E}">
        <p14:creationId xmlns:p14="http://schemas.microsoft.com/office/powerpoint/2010/main" val="201189179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endParaRPr lang="en-CH" dirty="0"/>
          </a:p>
        </p:txBody>
      </p:sp>
    </p:spTree>
    <p:extLst>
      <p:ext uri="{BB962C8B-B14F-4D97-AF65-F5344CB8AC3E}">
        <p14:creationId xmlns:p14="http://schemas.microsoft.com/office/powerpoint/2010/main" val="381261147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endParaRPr lang="en-CH" dirty="0"/>
          </a:p>
        </p:txBody>
      </p:sp>
    </p:spTree>
    <p:extLst>
      <p:ext uri="{BB962C8B-B14F-4D97-AF65-F5344CB8AC3E}">
        <p14:creationId xmlns:p14="http://schemas.microsoft.com/office/powerpoint/2010/main" val="55460255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endParaRPr lang="en-CH" dirty="0"/>
          </a:p>
        </p:txBody>
      </p:sp>
    </p:spTree>
    <p:extLst>
      <p:ext uri="{BB962C8B-B14F-4D97-AF65-F5344CB8AC3E}">
        <p14:creationId xmlns:p14="http://schemas.microsoft.com/office/powerpoint/2010/main" val="138572813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H" dirty="0"/>
          </a:p>
        </p:txBody>
      </p:sp>
    </p:spTree>
    <p:extLst>
      <p:ext uri="{BB962C8B-B14F-4D97-AF65-F5344CB8AC3E}">
        <p14:creationId xmlns:p14="http://schemas.microsoft.com/office/powerpoint/2010/main" val="66486715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endParaRPr lang="en-CH" dirty="0"/>
          </a:p>
        </p:txBody>
      </p:sp>
    </p:spTree>
    <p:extLst>
      <p:ext uri="{BB962C8B-B14F-4D97-AF65-F5344CB8AC3E}">
        <p14:creationId xmlns:p14="http://schemas.microsoft.com/office/powerpoint/2010/main" val="359685619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endParaRPr lang="en-CH" dirty="0"/>
          </a:p>
        </p:txBody>
      </p:sp>
    </p:spTree>
    <p:extLst>
      <p:ext uri="{BB962C8B-B14F-4D97-AF65-F5344CB8AC3E}">
        <p14:creationId xmlns:p14="http://schemas.microsoft.com/office/powerpoint/2010/main" val="105032397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H"/>
          </a:p>
        </p:txBody>
      </p:sp>
    </p:spTree>
    <p:extLst>
      <p:ext uri="{BB962C8B-B14F-4D97-AF65-F5344CB8AC3E}">
        <p14:creationId xmlns:p14="http://schemas.microsoft.com/office/powerpoint/2010/main" val="39763400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endParaRPr lang="en-CH" dirty="0"/>
          </a:p>
        </p:txBody>
      </p:sp>
    </p:spTree>
    <p:extLst>
      <p:ext uri="{BB962C8B-B14F-4D97-AF65-F5344CB8AC3E}">
        <p14:creationId xmlns:p14="http://schemas.microsoft.com/office/powerpoint/2010/main" val="415436656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endParaRPr lang="en-CH" dirty="0"/>
          </a:p>
        </p:txBody>
      </p:sp>
    </p:spTree>
    <p:extLst>
      <p:ext uri="{BB962C8B-B14F-4D97-AF65-F5344CB8AC3E}">
        <p14:creationId xmlns:p14="http://schemas.microsoft.com/office/powerpoint/2010/main" val="183509672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endParaRPr lang="en-CH" dirty="0"/>
          </a:p>
        </p:txBody>
      </p:sp>
    </p:spTree>
    <p:extLst>
      <p:ext uri="{BB962C8B-B14F-4D97-AF65-F5344CB8AC3E}">
        <p14:creationId xmlns:p14="http://schemas.microsoft.com/office/powerpoint/2010/main" val="341005504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endParaRPr lang="en-CH" dirty="0"/>
          </a:p>
        </p:txBody>
      </p:sp>
    </p:spTree>
    <p:extLst>
      <p:ext uri="{BB962C8B-B14F-4D97-AF65-F5344CB8AC3E}">
        <p14:creationId xmlns:p14="http://schemas.microsoft.com/office/powerpoint/2010/main" val="399066647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H" dirty="0"/>
          </a:p>
        </p:txBody>
      </p:sp>
    </p:spTree>
    <p:extLst>
      <p:ext uri="{BB962C8B-B14F-4D97-AF65-F5344CB8AC3E}">
        <p14:creationId xmlns:p14="http://schemas.microsoft.com/office/powerpoint/2010/main" val="254236050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H" dirty="0"/>
          </a:p>
        </p:txBody>
      </p:sp>
    </p:spTree>
    <p:extLst>
      <p:ext uri="{BB962C8B-B14F-4D97-AF65-F5344CB8AC3E}">
        <p14:creationId xmlns:p14="http://schemas.microsoft.com/office/powerpoint/2010/main" val="265399604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endParaRPr lang="en-CH" dirty="0"/>
          </a:p>
        </p:txBody>
      </p:sp>
    </p:spTree>
    <p:extLst>
      <p:ext uri="{BB962C8B-B14F-4D97-AF65-F5344CB8AC3E}">
        <p14:creationId xmlns:p14="http://schemas.microsoft.com/office/powerpoint/2010/main" val="104513285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H" dirty="0"/>
          </a:p>
        </p:txBody>
      </p:sp>
    </p:spTree>
    <p:extLst>
      <p:ext uri="{BB962C8B-B14F-4D97-AF65-F5344CB8AC3E}">
        <p14:creationId xmlns:p14="http://schemas.microsoft.com/office/powerpoint/2010/main" val="241831021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H" dirty="0"/>
          </a:p>
        </p:txBody>
      </p:sp>
    </p:spTree>
    <p:extLst>
      <p:ext uri="{BB962C8B-B14F-4D97-AF65-F5344CB8AC3E}">
        <p14:creationId xmlns:p14="http://schemas.microsoft.com/office/powerpoint/2010/main" val="1127866562"/>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H"/>
          </a:p>
        </p:txBody>
      </p:sp>
    </p:spTree>
    <p:extLst>
      <p:ext uri="{BB962C8B-B14F-4D97-AF65-F5344CB8AC3E}">
        <p14:creationId xmlns:p14="http://schemas.microsoft.com/office/powerpoint/2010/main" val="2943510880"/>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endParaRPr lang="en-CH" dirty="0"/>
          </a:p>
        </p:txBody>
      </p:sp>
    </p:spTree>
    <p:extLst>
      <p:ext uri="{BB962C8B-B14F-4D97-AF65-F5344CB8AC3E}">
        <p14:creationId xmlns:p14="http://schemas.microsoft.com/office/powerpoint/2010/main" val="2952135807"/>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H" dirty="0"/>
          </a:p>
        </p:txBody>
      </p:sp>
    </p:spTree>
    <p:extLst>
      <p:ext uri="{BB962C8B-B14F-4D97-AF65-F5344CB8AC3E}">
        <p14:creationId xmlns:p14="http://schemas.microsoft.com/office/powerpoint/2010/main" val="38262936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H"/>
          </a:p>
        </p:txBody>
      </p:sp>
    </p:spTree>
    <p:extLst>
      <p:ext uri="{BB962C8B-B14F-4D97-AF65-F5344CB8AC3E}">
        <p14:creationId xmlns:p14="http://schemas.microsoft.com/office/powerpoint/2010/main" val="9837144"/>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H" dirty="0"/>
          </a:p>
        </p:txBody>
      </p:sp>
    </p:spTree>
    <p:extLst>
      <p:ext uri="{BB962C8B-B14F-4D97-AF65-F5344CB8AC3E}">
        <p14:creationId xmlns:p14="http://schemas.microsoft.com/office/powerpoint/2010/main" val="177080418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endParaRPr lang="en-CH" sz="1400" b="0" i="0" dirty="0">
              <a:latin typeface="Calibri Light" panose="020F0302020204030204" pitchFamily="34" charset="0"/>
              <a:cs typeface="Calibri Light" panose="020F0302020204030204" pitchFamily="34" charset="0"/>
            </a:endParaRPr>
          </a:p>
        </p:txBody>
      </p:sp>
    </p:spTree>
    <p:extLst>
      <p:ext uri="{BB962C8B-B14F-4D97-AF65-F5344CB8AC3E}">
        <p14:creationId xmlns:p14="http://schemas.microsoft.com/office/powerpoint/2010/main" val="174488492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endParaRPr lang="en-CH" dirty="0"/>
          </a:p>
        </p:txBody>
      </p:sp>
    </p:spTree>
    <p:extLst>
      <p:ext uri="{BB962C8B-B14F-4D97-AF65-F5344CB8AC3E}">
        <p14:creationId xmlns:p14="http://schemas.microsoft.com/office/powerpoint/2010/main" val="10094044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endParaRPr lang="en-CH" dirty="0"/>
          </a:p>
        </p:txBody>
      </p:sp>
    </p:spTree>
    <p:extLst>
      <p:ext uri="{BB962C8B-B14F-4D97-AF65-F5344CB8AC3E}">
        <p14:creationId xmlns:p14="http://schemas.microsoft.com/office/powerpoint/2010/main" val="403534688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endParaRPr lang="en-CH" dirty="0"/>
          </a:p>
        </p:txBody>
      </p:sp>
    </p:spTree>
    <p:extLst>
      <p:ext uri="{BB962C8B-B14F-4D97-AF65-F5344CB8AC3E}">
        <p14:creationId xmlns:p14="http://schemas.microsoft.com/office/powerpoint/2010/main" val="399198032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endParaRPr lang="en-CH" dirty="0"/>
          </a:p>
        </p:txBody>
      </p:sp>
    </p:spTree>
    <p:extLst>
      <p:ext uri="{BB962C8B-B14F-4D97-AF65-F5344CB8AC3E}">
        <p14:creationId xmlns:p14="http://schemas.microsoft.com/office/powerpoint/2010/main" val="106268815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endParaRPr lang="en-CH" dirty="0"/>
          </a:p>
        </p:txBody>
      </p:sp>
    </p:spTree>
    <p:extLst>
      <p:ext uri="{BB962C8B-B14F-4D97-AF65-F5344CB8AC3E}">
        <p14:creationId xmlns:p14="http://schemas.microsoft.com/office/powerpoint/2010/main" val="2388289165"/>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7_Titelfolie">
    <p:spTree>
      <p:nvGrpSpPr>
        <p:cNvPr id="1" name=""/>
        <p:cNvGrpSpPr/>
        <p:nvPr/>
      </p:nvGrpSpPr>
      <p:grpSpPr>
        <a:xfrm>
          <a:off x="0" y="0"/>
          <a:ext cx="0" cy="0"/>
          <a:chOff x="0" y="0"/>
          <a:chExt cx="0" cy="0"/>
        </a:xfrm>
      </p:grpSpPr>
      <p:pic>
        <p:nvPicPr>
          <p:cNvPr id="11" name="Picture 2" descr="U:\20160506_PSI_Luftbild_0292.jpg"/>
          <p:cNvPicPr>
            <a:picLocks noChangeArrowheads="1"/>
          </p:cNvPicPr>
          <p:nvPr userDrawn="1"/>
        </p:nvPicPr>
        <p:blipFill rotWithShape="1">
          <a:blip r:embed="rId2">
            <a:extLst>
              <a:ext uri="{28A0092B-C50C-407E-A947-70E740481C1C}">
                <a14:useLocalDpi xmlns:a14="http://schemas.microsoft.com/office/drawing/2010/main" val="0"/>
              </a:ext>
            </a:extLst>
          </a:blip>
          <a:srcRect l="-139" t="13866" r="1" b="14431"/>
          <a:stretch/>
        </p:blipFill>
        <p:spPr bwMode="auto">
          <a:xfrm>
            <a:off x="3260542" y="195488"/>
            <a:ext cx="5055885" cy="2376262"/>
          </a:xfrm>
          <a:prstGeom prst="rect">
            <a:avLst/>
          </a:prstGeom>
          <a:noFill/>
          <a:extLst>
            <a:ext uri="{909E8E84-426E-40DD-AFC4-6F175D3DCCD1}">
              <a14:hiddenFill xmlns:a14="http://schemas.microsoft.com/office/drawing/2010/main">
                <a:solidFill>
                  <a:srgbClr val="FFFFFF"/>
                </a:solidFill>
              </a14:hiddenFill>
            </a:ext>
          </a:extLst>
        </p:spPr>
      </p:pic>
      <p:sp>
        <p:nvSpPr>
          <p:cNvPr id="6" name="Rechteck 5"/>
          <p:cNvSpPr/>
          <p:nvPr/>
        </p:nvSpPr>
        <p:spPr bwMode="auto">
          <a:xfrm>
            <a:off x="-2" y="195487"/>
            <a:ext cx="3152960" cy="2376263"/>
          </a:xfrm>
          <a:prstGeom prst="rect">
            <a:avLst/>
          </a:prstGeom>
          <a:solidFill>
            <a:srgbClr val="E5E5E5"/>
          </a:solidFill>
          <a:ln w="9525" cap="flat" cmpd="sng" algn="ctr">
            <a:noFill/>
            <a:prstDash val="solid"/>
            <a:round/>
            <a:headEnd type="none" w="med" len="med"/>
            <a:tailEnd type="none" w="med" len="med"/>
          </a:ln>
          <a:effectLst/>
        </p:spPr>
        <p:txBody>
          <a:bodyPr/>
          <a:lstStyle/>
          <a:p>
            <a:pPr>
              <a:spcBef>
                <a:spcPct val="0"/>
              </a:spcBef>
              <a:defRPr/>
            </a:pPr>
            <a:endParaRPr lang="de-DE" sz="2400" dirty="0">
              <a:ln>
                <a:solidFill>
                  <a:srgbClr val="FFFFFF"/>
                </a:solidFill>
              </a:ln>
              <a:latin typeface="Times" charset="0"/>
            </a:endParaRPr>
          </a:p>
        </p:txBody>
      </p:sp>
      <p:pic>
        <p:nvPicPr>
          <p:cNvPr id="5" name="Bild 24" descr="PSI-Logo_narrow_30k.eps"/>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bwMode="auto">
          <a:xfrm>
            <a:off x="830263" y="411523"/>
            <a:ext cx="1220400" cy="434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Rechteck 15"/>
          <p:cNvSpPr>
            <a:spLocks noChangeArrowheads="1"/>
          </p:cNvSpPr>
          <p:nvPr userDrawn="1"/>
        </p:nvSpPr>
        <p:spPr bwMode="auto">
          <a:xfrm>
            <a:off x="828012" y="4531500"/>
            <a:ext cx="612000" cy="612000"/>
          </a:xfrm>
          <a:prstGeom prst="rect">
            <a:avLst/>
          </a:prstGeom>
          <a:solidFill>
            <a:srgbClr val="B9B9B9"/>
          </a:solidFill>
          <a:ln>
            <a:noFill/>
          </a:ln>
        </p:spPr>
        <p:txBody>
          <a:bodyPr/>
          <a:lstStyle/>
          <a:p>
            <a:pPr>
              <a:spcBef>
                <a:spcPct val="0"/>
              </a:spcBef>
            </a:pPr>
            <a:endParaRPr lang="de-DE" sz="2400">
              <a:latin typeface="Times" charset="0"/>
            </a:endParaRPr>
          </a:p>
        </p:txBody>
      </p:sp>
      <p:sp>
        <p:nvSpPr>
          <p:cNvPr id="1027" name="Rectangle 8"/>
          <p:cNvSpPr>
            <a:spLocks noGrp="1" noChangeArrowheads="1"/>
          </p:cNvSpPr>
          <p:nvPr>
            <p:ph type="title" hasCustomPrompt="1"/>
          </p:nvPr>
        </p:nvSpPr>
        <p:spPr>
          <a:xfrm>
            <a:off x="814399" y="3273828"/>
            <a:ext cx="7969249" cy="810090"/>
          </a:xfrm>
        </p:spPr>
        <p:txBody>
          <a:bodyPr/>
          <a:lstStyle>
            <a:lvl1pPr>
              <a:lnSpc>
                <a:spcPct val="100000"/>
              </a:lnSpc>
              <a:defRPr sz="2500">
                <a:solidFill>
                  <a:srgbClr val="686868"/>
                </a:solidFill>
                <a:latin typeface="Georgia" charset="0"/>
                <a:ea typeface="ヒラギノ角ゴ Pro W3" charset="0"/>
              </a:defRPr>
            </a:lvl1pPr>
          </a:lstStyle>
          <a:p>
            <a:pPr lvl="0"/>
            <a:r>
              <a:rPr lang="en-US" dirty="0"/>
              <a:t>Insert the title of your </a:t>
            </a:r>
            <a:br>
              <a:rPr lang="en-US" dirty="0"/>
            </a:br>
            <a:r>
              <a:rPr lang="en-US" dirty="0"/>
              <a:t>presentation here</a:t>
            </a:r>
            <a:endParaRPr lang="en-US" noProof="0" dirty="0"/>
          </a:p>
        </p:txBody>
      </p:sp>
      <p:sp>
        <p:nvSpPr>
          <p:cNvPr id="69649" name="Rectangle 17"/>
          <p:cNvSpPr>
            <a:spLocks noGrp="1" noChangeArrowheads="1"/>
          </p:cNvSpPr>
          <p:nvPr>
            <p:ph type="subTitle" sz="quarter" idx="1" hasCustomPrompt="1"/>
          </p:nvPr>
        </p:nvSpPr>
        <p:spPr bwMode="auto">
          <a:xfrm>
            <a:off x="828012" y="2946432"/>
            <a:ext cx="7955637" cy="273390"/>
          </a:xfrm>
          <a:prstGeom prst="rect">
            <a:avLst/>
          </a:prstGeom>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0" tIns="0" rIns="0" bIns="0" numCol="1" anchor="t" anchorCtr="0" compatLnSpc="1">
            <a:prstTxWarp prst="textNoShape">
              <a:avLst/>
            </a:prstTxWarp>
          </a:bodyPr>
          <a:lstStyle>
            <a:lvl1pPr marL="0" indent="0">
              <a:buNone/>
              <a:defRPr sz="1500" b="1">
                <a:solidFill>
                  <a:srgbClr val="969696"/>
                </a:solidFill>
                <a:ea typeface="ヒラギノ角ゴ Pro W3" charset="0"/>
              </a:defRPr>
            </a:lvl1pPr>
          </a:lstStyle>
          <a:p>
            <a:r>
              <a:rPr lang="en-US" dirty="0"/>
              <a:t>First name and Name Author  ::  Function  ::  Paul </a:t>
            </a:r>
            <a:r>
              <a:rPr lang="en-US" dirty="0" err="1"/>
              <a:t>Scherrer</a:t>
            </a:r>
            <a:r>
              <a:rPr lang="en-US" dirty="0"/>
              <a:t> </a:t>
            </a:r>
            <a:r>
              <a:rPr lang="en-US" dirty="0" err="1"/>
              <a:t>Institut</a:t>
            </a:r>
            <a:endParaRPr lang="en-US" dirty="0"/>
          </a:p>
        </p:txBody>
      </p:sp>
      <p:sp>
        <p:nvSpPr>
          <p:cNvPr id="10" name="Rechteck 1"/>
          <p:cNvSpPr>
            <a:spLocks noChangeArrowheads="1"/>
          </p:cNvSpPr>
          <p:nvPr userDrawn="1"/>
        </p:nvSpPr>
        <p:spPr bwMode="auto">
          <a:xfrm>
            <a:off x="5796136" y="2397447"/>
            <a:ext cx="2520280" cy="174303"/>
          </a:xfrm>
          <a:prstGeom prst="rect">
            <a:avLst/>
          </a:prstGeom>
          <a:solidFill>
            <a:schemeClr val="bg1">
              <a:alpha val="74117"/>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nchor="ctr" anchorCtr="0"/>
          <a:lstStyle/>
          <a:p>
            <a:pPr algn="ctr">
              <a:spcBef>
                <a:spcPct val="0"/>
              </a:spcBef>
            </a:pPr>
            <a:r>
              <a:rPr lang="de-CH" sz="900" b="1" i="0" kern="0" spc="31" dirty="0">
                <a:solidFill>
                  <a:srgbClr val="505150"/>
                </a:solidFill>
                <a:latin typeface="+mn-lt"/>
                <a:cs typeface="Arial" charset="0"/>
              </a:rPr>
              <a:t>WIR SCHAFFEN WISSEN – HEUTE FÜR MORGEN</a:t>
            </a:r>
          </a:p>
        </p:txBody>
      </p:sp>
      <p:sp>
        <p:nvSpPr>
          <p:cNvPr id="9" name="Rechteck 8"/>
          <p:cNvSpPr/>
          <p:nvPr userDrawn="1"/>
        </p:nvSpPr>
        <p:spPr bwMode="auto">
          <a:xfrm>
            <a:off x="8424000" y="195487"/>
            <a:ext cx="720000" cy="2376263"/>
          </a:xfrm>
          <a:prstGeom prst="rect">
            <a:avLst/>
          </a:prstGeom>
          <a:solidFill>
            <a:srgbClr val="E5E5E5"/>
          </a:solidFill>
          <a:ln w="9525" cap="flat" cmpd="sng" algn="ctr">
            <a:noFill/>
            <a:prstDash val="solid"/>
            <a:round/>
            <a:headEnd type="none" w="med" len="med"/>
            <a:tailEnd type="none" w="med" len="med"/>
          </a:ln>
          <a:effectLst/>
        </p:spPr>
        <p:txBody>
          <a:bodyPr/>
          <a:lstStyle/>
          <a:p>
            <a:pPr>
              <a:spcBef>
                <a:spcPct val="0"/>
              </a:spcBef>
              <a:defRPr/>
            </a:pPr>
            <a:endParaRPr lang="de-DE" sz="2400" dirty="0">
              <a:ln>
                <a:solidFill>
                  <a:srgbClr val="FFFFFF"/>
                </a:solidFill>
              </a:ln>
              <a:latin typeface="Times" charset="0"/>
            </a:endParaRPr>
          </a:p>
        </p:txBody>
      </p:sp>
      <p:sp>
        <p:nvSpPr>
          <p:cNvPr id="12" name="Textplatzhalter 11"/>
          <p:cNvSpPr>
            <a:spLocks noGrp="1"/>
          </p:cNvSpPr>
          <p:nvPr>
            <p:ph type="body" sz="quarter" idx="11" hasCustomPrompt="1"/>
          </p:nvPr>
        </p:nvSpPr>
        <p:spPr>
          <a:xfrm>
            <a:off x="828675" y="4150574"/>
            <a:ext cx="7954963" cy="293383"/>
          </a:xfrm>
        </p:spPr>
        <p:txBody>
          <a:bodyPr/>
          <a:lstStyle>
            <a:lvl1pPr marL="0" indent="0">
              <a:buNone/>
              <a:defRPr sz="1500" b="1">
                <a:solidFill>
                  <a:srgbClr val="969696"/>
                </a:solidFill>
              </a:defRPr>
            </a:lvl1pPr>
            <a:lvl2pPr marL="177790" indent="0">
              <a:buNone/>
              <a:defRPr sz="1500" b="1"/>
            </a:lvl2pPr>
            <a:lvl3pPr marL="355582" indent="0">
              <a:buNone/>
              <a:defRPr sz="1500" b="1"/>
            </a:lvl3pPr>
            <a:lvl4pPr marL="539723" indent="0">
              <a:buNone/>
              <a:defRPr sz="1500" b="1"/>
            </a:lvl4pPr>
            <a:lvl5pPr marL="717514" indent="0">
              <a:buNone/>
              <a:defRPr sz="1500" b="1"/>
            </a:lvl5pPr>
          </a:lstStyle>
          <a:p>
            <a:pPr lvl="0"/>
            <a:r>
              <a:rPr lang="en-US" dirty="0"/>
              <a:t>Insert the occasion and date of your presentation here</a:t>
            </a:r>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8" name="Inhaltsplatzhalter 7"/>
          <p:cNvSpPr>
            <a:spLocks noGrp="1"/>
          </p:cNvSpPr>
          <p:nvPr>
            <p:ph sz="quarter" idx="13" hasCustomPrompt="1"/>
          </p:nvPr>
        </p:nvSpPr>
        <p:spPr/>
        <p:txBody>
          <a:bodyPr/>
          <a:lstStyle>
            <a:lvl1pPr marL="177792" marR="0" indent="-177792" algn="l" defTabSz="914354" rtl="0" eaLnBrk="1" fontAlgn="auto" latinLnBrk="0" hangingPunct="1">
              <a:lnSpc>
                <a:spcPct val="110000"/>
              </a:lnSpc>
              <a:spcBef>
                <a:spcPts val="0"/>
              </a:spcBef>
              <a:spcAft>
                <a:spcPts val="0"/>
              </a:spcAft>
              <a:buClr>
                <a:schemeClr val="tx1"/>
              </a:buClr>
              <a:buSzPct val="100000"/>
              <a:buFont typeface="Arial" panose="020B0604020202020204" pitchFamily="34" charset="0"/>
              <a:buChar char="•"/>
              <a:tabLst/>
              <a:defRPr sz="1700">
                <a:latin typeface="+mn-lt"/>
              </a:defRPr>
            </a:lvl1pPr>
            <a:lvl2pPr marL="355582" marR="0" indent="-177792" algn="l" defTabSz="914354"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sz="1700">
                <a:latin typeface="+mn-lt"/>
              </a:defRPr>
            </a:lvl2pPr>
            <a:lvl3pPr marL="539724" marR="0" indent="-184142" algn="l" defTabSz="914354"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sz="1700">
                <a:latin typeface="+mn-lt"/>
              </a:defRPr>
            </a:lvl3pPr>
            <a:lvl4pPr marL="717515" marR="0" indent="-177792" algn="l" defTabSz="914354"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sz="1700">
                <a:latin typeface="+mn-lt"/>
              </a:defRPr>
            </a:lvl4pPr>
            <a:lvl5pPr marL="895306" marR="0" indent="-177792" algn="l" defTabSz="914354"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sz="1700">
                <a:latin typeface="+mn-lt"/>
              </a:defRPr>
            </a:lvl5pPr>
            <a:lvl6pPr marL="1074685" indent="-179380">
              <a:lnSpc>
                <a:spcPct val="110000"/>
              </a:lnSpc>
              <a:buClr>
                <a:schemeClr val="tx1"/>
              </a:buClr>
              <a:buFont typeface="Symbol" panose="05050102010706020507" pitchFamily="18" charset="2"/>
              <a:buChar char="-"/>
              <a:defRPr sz="1500"/>
            </a:lvl6pPr>
            <a:lvl7pPr marL="1257238" indent="-182554">
              <a:lnSpc>
                <a:spcPct val="110000"/>
              </a:lnSpc>
              <a:buFont typeface="Symbol" panose="05050102010706020507" pitchFamily="18" charset="2"/>
              <a:buChar char="-"/>
              <a:defRPr sz="1500"/>
            </a:lvl7pPr>
            <a:lvl8pPr marL="1436616" indent="-179380">
              <a:lnSpc>
                <a:spcPct val="110000"/>
              </a:lnSpc>
              <a:buFont typeface="Symbol" panose="05050102010706020507" pitchFamily="18" charset="2"/>
              <a:buChar char="-"/>
              <a:defRPr sz="1500"/>
            </a:lvl8pPr>
            <a:lvl9pPr marL="1614408" indent="-177792">
              <a:lnSpc>
                <a:spcPct val="110000"/>
              </a:lnSpc>
              <a:buFont typeface="Symbol" panose="05050102010706020507" pitchFamily="18" charset="2"/>
              <a:buChar char="-"/>
              <a:defRPr sz="1500"/>
            </a:lvl9pPr>
          </a:lstStyle>
          <a:p>
            <a:pPr lvl="0"/>
            <a:r>
              <a:rPr lang="de-CH" dirty="0"/>
              <a:t>Mastertextformat bearbeiten</a:t>
            </a:r>
          </a:p>
          <a:p>
            <a:pPr lvl="1"/>
            <a:r>
              <a:rPr lang="de-CH" dirty="0"/>
              <a:t>Zweite Ebene</a:t>
            </a:r>
          </a:p>
          <a:p>
            <a:pPr lvl="2"/>
            <a:r>
              <a:rPr lang="de-CH" dirty="0"/>
              <a:t>Dritte Ebene</a:t>
            </a:r>
          </a:p>
          <a:p>
            <a:pPr lvl="3"/>
            <a:r>
              <a:rPr lang="de-CH" dirty="0"/>
              <a:t>Vierte Ebene</a:t>
            </a:r>
          </a:p>
          <a:p>
            <a:pPr lvl="4"/>
            <a:r>
              <a:rPr lang="de-CH" dirty="0"/>
              <a:t>Fünfte Ebene</a:t>
            </a:r>
          </a:p>
          <a:p>
            <a:pPr lvl="5"/>
            <a:r>
              <a:rPr lang="de-CH" dirty="0"/>
              <a:t>Sechste Ebene</a:t>
            </a:r>
          </a:p>
          <a:p>
            <a:pPr lvl="6"/>
            <a:r>
              <a:rPr lang="de-CH" dirty="0"/>
              <a:t>Siebte Ebene</a:t>
            </a:r>
          </a:p>
          <a:p>
            <a:pPr lvl="7"/>
            <a:r>
              <a:rPr lang="de-CH" dirty="0"/>
              <a:t>Achte Ebene</a:t>
            </a:r>
          </a:p>
          <a:p>
            <a:pPr lvl="8"/>
            <a:r>
              <a:rPr lang="de-CH" dirty="0"/>
              <a:t>Neunte Ebene</a:t>
            </a:r>
            <a:endParaRPr kumimoji="0" lang="de-CH" sz="1800" b="0" i="0" u="none" strike="noStrike" kern="1200" cap="none" spc="0" normalizeH="0" baseline="0" noProof="0" dirty="0">
              <a:ln>
                <a:noFill/>
              </a:ln>
              <a:solidFill>
                <a:prstClr val="black">
                  <a:lumMod val="65000"/>
                  <a:lumOff val="35000"/>
                </a:prstClr>
              </a:solidFill>
              <a:effectLst/>
              <a:uLnTx/>
              <a:uFillTx/>
              <a:latin typeface="Rockwell"/>
              <a:ea typeface="+mn-ea"/>
              <a:cs typeface="+mn-cs"/>
            </a:endParaRPr>
          </a:p>
        </p:txBody>
      </p:sp>
      <p:sp>
        <p:nvSpPr>
          <p:cNvPr id="10" name="Titel 9"/>
          <p:cNvSpPr>
            <a:spLocks noGrp="1"/>
          </p:cNvSpPr>
          <p:nvPr>
            <p:ph type="title"/>
          </p:nvPr>
        </p:nvSpPr>
        <p:spPr>
          <a:xfrm>
            <a:off x="2077211" y="216000"/>
            <a:ext cx="6708025" cy="381375"/>
          </a:xfrm>
        </p:spPr>
        <p:txBody>
          <a:bodyPr/>
          <a:lstStyle>
            <a:lvl1pPr>
              <a:defRPr sz="2400"/>
            </a:lvl1pPr>
          </a:lstStyle>
          <a:p>
            <a:r>
              <a:rPr lang="en-GB"/>
              <a:t>Click to edit Master title style</a:t>
            </a:r>
            <a:endParaRPr lang="en-GB" dirty="0"/>
          </a:p>
        </p:txBody>
      </p:sp>
      <p:sp>
        <p:nvSpPr>
          <p:cNvPr id="14" name="Foliennummernplatzhalter 13"/>
          <p:cNvSpPr>
            <a:spLocks noGrp="1"/>
          </p:cNvSpPr>
          <p:nvPr>
            <p:ph type="sldNum" sz="quarter" idx="16"/>
          </p:nvPr>
        </p:nvSpPr>
        <p:spPr/>
        <p:txBody>
          <a:bodyPr/>
          <a:lstStyle/>
          <a:p>
            <a:pPr algn="r">
              <a:defRPr/>
            </a:pPr>
            <a:r>
              <a:rPr lang="de-DE" dirty="0"/>
              <a:t>Page </a:t>
            </a:r>
            <a:fld id="{EBC07571-3134-BB4B-B83F-1A9FE18D34F3}" type="slidenum">
              <a:rPr lang="de-DE" smtClean="0"/>
              <a:pPr algn="r">
                <a:defRPr/>
              </a:pPr>
              <a:t>‹#›</a:t>
            </a:fld>
            <a:endParaRPr lang="de-DE" dirty="0"/>
          </a:p>
        </p:txBody>
      </p:sp>
      <p:sp>
        <p:nvSpPr>
          <p:cNvPr id="2" name="TextBox 1">
            <a:extLst>
              <a:ext uri="{FF2B5EF4-FFF2-40B4-BE49-F238E27FC236}">
                <a16:creationId xmlns:a16="http://schemas.microsoft.com/office/drawing/2014/main" id="{77A0ABE6-8E46-EE47-95E5-F1403A6690CF}"/>
              </a:ext>
            </a:extLst>
          </p:cNvPr>
          <p:cNvSpPr txBox="1"/>
          <p:nvPr userDrawn="1"/>
        </p:nvSpPr>
        <p:spPr>
          <a:xfrm>
            <a:off x="4283968" y="4962623"/>
            <a:ext cx="720080" cy="147638"/>
          </a:xfrm>
          <a:prstGeom prst="rect">
            <a:avLst/>
          </a:prstGeom>
          <a:noFill/>
        </p:spPr>
        <p:txBody>
          <a:bodyPr wrap="square" lIns="0" tIns="0" rIns="0" bIns="0" rtlCol="0">
            <a:noAutofit/>
          </a:bodyPr>
          <a:lstStyle/>
          <a:p>
            <a:pPr eaLnBrk="1" hangingPunct="1">
              <a:lnSpc>
                <a:spcPct val="110000"/>
              </a:lnSpc>
              <a:spcBef>
                <a:spcPct val="0"/>
              </a:spcBef>
              <a:buClr>
                <a:srgbClr val="000000"/>
              </a:buClr>
            </a:pPr>
            <a:r>
              <a:rPr lang="en-CH" sz="800" b="0" i="0" dirty="0">
                <a:solidFill>
                  <a:srgbClr val="000000"/>
                </a:solidFill>
                <a:latin typeface="Calibri Light" panose="020F0302020204030204" pitchFamily="34" charset="0"/>
                <a:cs typeface="Calibri Light" panose="020F0302020204030204" pitchFamily="34" charset="0"/>
              </a:rPr>
              <a:t>P. Craievich (PSI)</a:t>
            </a:r>
          </a:p>
        </p:txBody>
      </p:sp>
    </p:spTree>
    <p:extLst>
      <p:ext uri="{BB962C8B-B14F-4D97-AF65-F5344CB8AC3E}">
        <p14:creationId xmlns:p14="http://schemas.microsoft.com/office/powerpoint/2010/main" val="2131681881"/>
      </p:ext>
    </p:extLst>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el und Inhalt (grau)">
    <p:spTree>
      <p:nvGrpSpPr>
        <p:cNvPr id="1" name=""/>
        <p:cNvGrpSpPr/>
        <p:nvPr/>
      </p:nvGrpSpPr>
      <p:grpSpPr>
        <a:xfrm>
          <a:off x="0" y="0"/>
          <a:ext cx="0" cy="0"/>
          <a:chOff x="0" y="0"/>
          <a:chExt cx="0" cy="0"/>
        </a:xfrm>
      </p:grpSpPr>
      <p:sp>
        <p:nvSpPr>
          <p:cNvPr id="2" name="Rechteck 1"/>
          <p:cNvSpPr/>
          <p:nvPr userDrawn="1"/>
        </p:nvSpPr>
        <p:spPr bwMode="auto">
          <a:xfrm>
            <a:off x="827100" y="1059664"/>
            <a:ext cx="8066087" cy="3888581"/>
          </a:xfrm>
          <a:prstGeom prst="rect">
            <a:avLst/>
          </a:prstGeom>
          <a:solidFill>
            <a:srgbClr val="E5E5E5"/>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354"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Times" charset="0"/>
            </a:endParaRPr>
          </a:p>
        </p:txBody>
      </p:sp>
      <p:sp>
        <p:nvSpPr>
          <p:cNvPr id="10" name="Titel 9"/>
          <p:cNvSpPr>
            <a:spLocks noGrp="1"/>
          </p:cNvSpPr>
          <p:nvPr>
            <p:ph type="title"/>
          </p:nvPr>
        </p:nvSpPr>
        <p:spPr>
          <a:xfrm>
            <a:off x="2077211" y="216000"/>
            <a:ext cx="6708025" cy="381375"/>
          </a:xfrm>
        </p:spPr>
        <p:txBody>
          <a:bodyPr/>
          <a:lstStyle>
            <a:lvl1pPr>
              <a:defRPr spc="0" baseline="0"/>
            </a:lvl1pPr>
          </a:lstStyle>
          <a:p>
            <a:r>
              <a:rPr lang="en-GB"/>
              <a:t>Click to edit Master title style</a:t>
            </a:r>
            <a:endParaRPr lang="en-GB" dirty="0"/>
          </a:p>
        </p:txBody>
      </p:sp>
      <p:sp>
        <p:nvSpPr>
          <p:cNvPr id="14" name="Foliennummernplatzhalter 13"/>
          <p:cNvSpPr>
            <a:spLocks noGrp="1"/>
          </p:cNvSpPr>
          <p:nvPr>
            <p:ph type="sldNum" sz="quarter" idx="16"/>
          </p:nvPr>
        </p:nvSpPr>
        <p:spPr/>
        <p:txBody>
          <a:bodyPr/>
          <a:lstStyle/>
          <a:p>
            <a:pPr algn="r">
              <a:defRPr/>
            </a:pPr>
            <a:r>
              <a:rPr lang="de-DE" dirty="0"/>
              <a:t>Page </a:t>
            </a:r>
            <a:fld id="{EBC07571-3134-BB4B-B83F-1A9FE18D34F3}" type="slidenum">
              <a:rPr lang="de-DE" smtClean="0"/>
              <a:pPr algn="r">
                <a:defRPr/>
              </a:pPr>
              <a:t>‹#›</a:t>
            </a:fld>
            <a:endParaRPr lang="de-DE" dirty="0"/>
          </a:p>
        </p:txBody>
      </p:sp>
      <p:sp>
        <p:nvSpPr>
          <p:cNvPr id="9" name="Inhaltsplatzhalter 7"/>
          <p:cNvSpPr>
            <a:spLocks noGrp="1"/>
          </p:cNvSpPr>
          <p:nvPr>
            <p:ph sz="quarter" idx="13" hasCustomPrompt="1"/>
          </p:nvPr>
        </p:nvSpPr>
        <p:spPr>
          <a:xfrm>
            <a:off x="934841" y="1113586"/>
            <a:ext cx="7885633" cy="3456386"/>
          </a:xfrm>
        </p:spPr>
        <p:txBody>
          <a:bodyPr/>
          <a:lstStyle>
            <a:lvl1pPr marL="177792" marR="0" indent="-177792" algn="l" defTabSz="914354" rtl="0" eaLnBrk="1" fontAlgn="auto" latinLnBrk="0" hangingPunct="1">
              <a:lnSpc>
                <a:spcPct val="110000"/>
              </a:lnSpc>
              <a:spcBef>
                <a:spcPts val="0"/>
              </a:spcBef>
              <a:spcAft>
                <a:spcPts val="0"/>
              </a:spcAft>
              <a:buClr>
                <a:schemeClr val="tx1"/>
              </a:buClr>
              <a:buSzPct val="100000"/>
              <a:buFont typeface="Arial" panose="020B0604020202020204" pitchFamily="34" charset="0"/>
              <a:buChar char="•"/>
              <a:tabLst/>
              <a:defRPr sz="1700">
                <a:latin typeface="+mn-lt"/>
              </a:defRPr>
            </a:lvl1pPr>
            <a:lvl2pPr marL="355582" marR="0" indent="-177792" algn="l" defTabSz="914354"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sz="1700">
                <a:latin typeface="+mn-lt"/>
              </a:defRPr>
            </a:lvl2pPr>
            <a:lvl3pPr marL="539724" marR="0" indent="-184142" algn="l" defTabSz="914354"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sz="1700">
                <a:latin typeface="+mn-lt"/>
              </a:defRPr>
            </a:lvl3pPr>
            <a:lvl4pPr marL="717515" marR="0" indent="-177792" algn="l" defTabSz="914354"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sz="1700">
                <a:latin typeface="+mn-lt"/>
              </a:defRPr>
            </a:lvl4pPr>
            <a:lvl5pPr marL="895306" marR="0" indent="-177792" algn="l" defTabSz="914354"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sz="1700">
                <a:latin typeface="+mn-lt"/>
              </a:defRPr>
            </a:lvl5pPr>
            <a:lvl6pPr marL="1074685" indent="-179380">
              <a:lnSpc>
                <a:spcPct val="110000"/>
              </a:lnSpc>
              <a:buClr>
                <a:schemeClr val="tx1"/>
              </a:buClr>
              <a:buFont typeface="Symbol" panose="05050102010706020507" pitchFamily="18" charset="2"/>
              <a:buChar char="-"/>
              <a:defRPr sz="1500"/>
            </a:lvl6pPr>
            <a:lvl7pPr marL="1257238" indent="-182554">
              <a:lnSpc>
                <a:spcPct val="110000"/>
              </a:lnSpc>
              <a:buFont typeface="Symbol" panose="05050102010706020507" pitchFamily="18" charset="2"/>
              <a:buChar char="-"/>
              <a:defRPr sz="1500"/>
            </a:lvl7pPr>
            <a:lvl8pPr marL="1436616" indent="-179380">
              <a:lnSpc>
                <a:spcPct val="110000"/>
              </a:lnSpc>
              <a:buFont typeface="Symbol" panose="05050102010706020507" pitchFamily="18" charset="2"/>
              <a:buChar char="-"/>
              <a:defRPr sz="1500"/>
            </a:lvl8pPr>
            <a:lvl9pPr marL="1614408" indent="-177792">
              <a:lnSpc>
                <a:spcPct val="110000"/>
              </a:lnSpc>
              <a:buFont typeface="Symbol" panose="05050102010706020507" pitchFamily="18" charset="2"/>
              <a:buChar char="-"/>
              <a:defRPr sz="1500"/>
            </a:lvl9pPr>
          </a:lstStyle>
          <a:p>
            <a:pPr lvl="0"/>
            <a:r>
              <a:rPr lang="de-CH" dirty="0"/>
              <a:t>Mastertextformat bearbeiten</a:t>
            </a:r>
          </a:p>
          <a:p>
            <a:pPr lvl="1"/>
            <a:r>
              <a:rPr lang="de-CH" dirty="0"/>
              <a:t>Zweite Ebene</a:t>
            </a:r>
          </a:p>
          <a:p>
            <a:pPr lvl="2"/>
            <a:r>
              <a:rPr lang="de-CH" dirty="0"/>
              <a:t>Dritte Ebene</a:t>
            </a:r>
          </a:p>
          <a:p>
            <a:pPr lvl="3"/>
            <a:r>
              <a:rPr lang="de-CH" dirty="0"/>
              <a:t>Vierte Ebene</a:t>
            </a:r>
          </a:p>
          <a:p>
            <a:pPr lvl="4"/>
            <a:r>
              <a:rPr lang="de-CH" dirty="0"/>
              <a:t>Fünfte Ebene</a:t>
            </a:r>
          </a:p>
          <a:p>
            <a:pPr lvl="5"/>
            <a:r>
              <a:rPr lang="de-CH" dirty="0"/>
              <a:t>Sechste Ebene</a:t>
            </a:r>
          </a:p>
          <a:p>
            <a:pPr lvl="6"/>
            <a:r>
              <a:rPr lang="de-CH" dirty="0"/>
              <a:t>Siebte Ebene</a:t>
            </a:r>
          </a:p>
          <a:p>
            <a:pPr lvl="7"/>
            <a:r>
              <a:rPr lang="de-CH" dirty="0"/>
              <a:t>Achte Ebene</a:t>
            </a:r>
          </a:p>
          <a:p>
            <a:pPr lvl="8"/>
            <a:r>
              <a:rPr lang="de-CH" dirty="0"/>
              <a:t>Neunte Ebene</a:t>
            </a:r>
            <a:endParaRPr kumimoji="0" lang="de-CH" sz="1800" b="0" i="0" u="none" strike="noStrike" kern="1200" cap="none" spc="0" normalizeH="0" baseline="0" noProof="0" dirty="0">
              <a:ln>
                <a:noFill/>
              </a:ln>
              <a:solidFill>
                <a:prstClr val="black">
                  <a:lumMod val="65000"/>
                  <a:lumOff val="35000"/>
                </a:prstClr>
              </a:solidFill>
              <a:effectLst/>
              <a:uLnTx/>
              <a:uFillTx/>
              <a:latin typeface="Rockwell"/>
              <a:ea typeface="+mn-ea"/>
              <a:cs typeface="+mn-cs"/>
            </a:endParaRPr>
          </a:p>
        </p:txBody>
      </p:sp>
    </p:spTree>
    <p:extLst>
      <p:ext uri="{BB962C8B-B14F-4D97-AF65-F5344CB8AC3E}">
        <p14:creationId xmlns:p14="http://schemas.microsoft.com/office/powerpoint/2010/main" val="2878391058"/>
      </p:ext>
    </p:extLst>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el und zwei Inhalte">
    <p:spTree>
      <p:nvGrpSpPr>
        <p:cNvPr id="1" name=""/>
        <p:cNvGrpSpPr/>
        <p:nvPr/>
      </p:nvGrpSpPr>
      <p:grpSpPr>
        <a:xfrm>
          <a:off x="0" y="0"/>
          <a:ext cx="0" cy="0"/>
          <a:chOff x="0" y="0"/>
          <a:chExt cx="0" cy="0"/>
        </a:xfrm>
      </p:grpSpPr>
      <p:sp>
        <p:nvSpPr>
          <p:cNvPr id="11" name="Inhaltsplatzhalter 10"/>
          <p:cNvSpPr>
            <a:spLocks noGrp="1"/>
          </p:cNvSpPr>
          <p:nvPr>
            <p:ph sz="quarter" idx="13" hasCustomPrompt="1"/>
          </p:nvPr>
        </p:nvSpPr>
        <p:spPr>
          <a:xfrm>
            <a:off x="1042993" y="1006081"/>
            <a:ext cx="3781425" cy="3509963"/>
          </a:xfrm>
        </p:spPr>
        <p:txBody>
          <a:bodyPr/>
          <a:lstStyle>
            <a:lvl1pPr marL="177792" indent="-177792">
              <a:buClr>
                <a:schemeClr val="tx1"/>
              </a:buClr>
              <a:buFont typeface="Arial" panose="020B0604020202020204" pitchFamily="34" charset="0"/>
              <a:buChar char="•"/>
              <a:defRPr sz="1700"/>
            </a:lvl1pPr>
            <a:lvl2pPr marL="355582" indent="-177792">
              <a:buSzPct val="100000"/>
              <a:buFont typeface="Symbol" panose="05050102010706020507" pitchFamily="18" charset="2"/>
              <a:buChar char="-"/>
              <a:defRPr sz="1700"/>
            </a:lvl2pPr>
            <a:lvl3pPr marL="539724" indent="-184142">
              <a:buFont typeface="Symbol" panose="05050102010706020507" pitchFamily="18" charset="2"/>
              <a:buChar char="-"/>
              <a:defRPr sz="1700"/>
            </a:lvl3pPr>
            <a:lvl4pPr marL="717515" indent="-177792">
              <a:buFont typeface="Symbol" panose="05050102010706020507" pitchFamily="18" charset="2"/>
              <a:buChar char="-"/>
              <a:defRPr sz="1700"/>
            </a:lvl4pPr>
            <a:lvl5pPr marL="895306" indent="-177792">
              <a:buFont typeface="Symbol" panose="05050102010706020507" pitchFamily="18" charset="2"/>
              <a:buChar char="-"/>
              <a:defRPr sz="1700"/>
            </a:lvl5pPr>
            <a:lvl6pPr marL="1074685" indent="-179380">
              <a:buFont typeface="Symbol" panose="05050102010706020507" pitchFamily="18" charset="2"/>
              <a:buChar char="-"/>
              <a:defRPr sz="1500"/>
            </a:lvl6pPr>
            <a:lvl7pPr marL="1257238" indent="-182554">
              <a:buFont typeface="Symbol" panose="05050102010706020507" pitchFamily="18" charset="2"/>
              <a:buChar char="-"/>
              <a:defRPr sz="1500"/>
            </a:lvl7pPr>
            <a:lvl8pPr marL="1436616" indent="-179380">
              <a:buFont typeface="Symbol" panose="05050102010706020507" pitchFamily="18" charset="2"/>
              <a:buChar char="-"/>
              <a:defRPr sz="1500"/>
            </a:lvl8pPr>
            <a:lvl9pPr marL="1614408" indent="-177792">
              <a:buFont typeface="Symbol" panose="05050102010706020507" pitchFamily="18" charset="2"/>
              <a:buChar char="-"/>
              <a:defRPr sz="1500"/>
            </a:lvl9pPr>
          </a:lstStyle>
          <a:p>
            <a:pPr lvl="0"/>
            <a:r>
              <a:rPr lang="de-CH" dirty="0"/>
              <a:t>Mastertextformat bearbeiten</a:t>
            </a:r>
          </a:p>
          <a:p>
            <a:pPr lvl="1"/>
            <a:r>
              <a:rPr lang="de-CH" dirty="0"/>
              <a:t>Zweite Ebene</a:t>
            </a:r>
          </a:p>
          <a:p>
            <a:pPr lvl="2"/>
            <a:r>
              <a:rPr lang="de-CH" dirty="0"/>
              <a:t>Dritte Ebene</a:t>
            </a:r>
          </a:p>
          <a:p>
            <a:pPr lvl="3"/>
            <a:r>
              <a:rPr lang="de-CH" dirty="0"/>
              <a:t>Vierte Ebene</a:t>
            </a:r>
          </a:p>
          <a:p>
            <a:pPr lvl="4"/>
            <a:r>
              <a:rPr lang="de-CH" dirty="0"/>
              <a:t>Fünfte Ebene</a:t>
            </a:r>
          </a:p>
          <a:p>
            <a:pPr lvl="5"/>
            <a:r>
              <a:rPr lang="de-CH" dirty="0"/>
              <a:t>Sechste Ebene</a:t>
            </a:r>
          </a:p>
          <a:p>
            <a:pPr lvl="6"/>
            <a:r>
              <a:rPr lang="de-CH" dirty="0"/>
              <a:t>Siebte Ebene</a:t>
            </a:r>
          </a:p>
          <a:p>
            <a:pPr lvl="7"/>
            <a:r>
              <a:rPr lang="de-CH" dirty="0"/>
              <a:t>Achte Ebene</a:t>
            </a:r>
          </a:p>
          <a:p>
            <a:pPr lvl="8"/>
            <a:r>
              <a:rPr lang="de-CH" dirty="0"/>
              <a:t>Neunte Ebene</a:t>
            </a:r>
          </a:p>
        </p:txBody>
      </p:sp>
      <p:sp>
        <p:nvSpPr>
          <p:cNvPr id="15" name="Foliennummernplatzhalter 14"/>
          <p:cNvSpPr>
            <a:spLocks noGrp="1"/>
          </p:cNvSpPr>
          <p:nvPr>
            <p:ph type="sldNum" sz="quarter" idx="17"/>
          </p:nvPr>
        </p:nvSpPr>
        <p:spPr/>
        <p:txBody>
          <a:bodyPr/>
          <a:lstStyle/>
          <a:p>
            <a:pPr algn="r">
              <a:defRPr/>
            </a:pPr>
            <a:r>
              <a:rPr lang="de-DE" dirty="0"/>
              <a:t>Page </a:t>
            </a:r>
            <a:fld id="{EBC07571-3134-BB4B-B83F-1A9FE18D34F3}" type="slidenum">
              <a:rPr lang="de-DE" smtClean="0"/>
              <a:pPr algn="r">
                <a:defRPr/>
              </a:pPr>
              <a:t>‹#›</a:t>
            </a:fld>
            <a:endParaRPr lang="de-DE" dirty="0"/>
          </a:p>
        </p:txBody>
      </p:sp>
      <p:sp>
        <p:nvSpPr>
          <p:cNvPr id="16" name="Titel 15"/>
          <p:cNvSpPr>
            <a:spLocks noGrp="1"/>
          </p:cNvSpPr>
          <p:nvPr>
            <p:ph type="title"/>
          </p:nvPr>
        </p:nvSpPr>
        <p:spPr>
          <a:xfrm>
            <a:off x="2077211" y="216000"/>
            <a:ext cx="6708025" cy="381375"/>
          </a:xfrm>
        </p:spPr>
        <p:txBody>
          <a:bodyPr/>
          <a:lstStyle/>
          <a:p>
            <a:r>
              <a:rPr lang="en-GB"/>
              <a:t>Click to edit Master title style</a:t>
            </a:r>
            <a:endParaRPr lang="en-GB" dirty="0"/>
          </a:p>
        </p:txBody>
      </p:sp>
      <p:sp>
        <p:nvSpPr>
          <p:cNvPr id="8" name="Inhaltsplatzhalter 10"/>
          <p:cNvSpPr>
            <a:spLocks noGrp="1"/>
          </p:cNvSpPr>
          <p:nvPr>
            <p:ph sz="quarter" idx="18" hasCustomPrompt="1"/>
          </p:nvPr>
        </p:nvSpPr>
        <p:spPr>
          <a:xfrm>
            <a:off x="5003806" y="1003406"/>
            <a:ext cx="3781425" cy="3509963"/>
          </a:xfrm>
        </p:spPr>
        <p:txBody>
          <a:bodyPr/>
          <a:lstStyle>
            <a:lvl1pPr marL="177792" indent="-177792">
              <a:buClr>
                <a:schemeClr val="tx1"/>
              </a:buClr>
              <a:buFont typeface="Arial" panose="020B0604020202020204" pitchFamily="34" charset="0"/>
              <a:buChar char="•"/>
              <a:defRPr sz="1700"/>
            </a:lvl1pPr>
            <a:lvl2pPr marL="355582" indent="-177792">
              <a:buSzPct val="100000"/>
              <a:buFont typeface="Symbol" panose="05050102010706020507" pitchFamily="18" charset="2"/>
              <a:buChar char="-"/>
              <a:defRPr sz="1700"/>
            </a:lvl2pPr>
            <a:lvl3pPr marL="539724" indent="-184142">
              <a:buFont typeface="Symbol" panose="05050102010706020507" pitchFamily="18" charset="2"/>
              <a:buChar char="-"/>
              <a:defRPr sz="1700"/>
            </a:lvl3pPr>
            <a:lvl4pPr marL="717515" indent="-177792">
              <a:buFont typeface="Symbol" panose="05050102010706020507" pitchFamily="18" charset="2"/>
              <a:buChar char="-"/>
              <a:defRPr sz="1700"/>
            </a:lvl4pPr>
            <a:lvl5pPr marL="895306" indent="-177792">
              <a:buFont typeface="Symbol" panose="05050102010706020507" pitchFamily="18" charset="2"/>
              <a:buChar char="-"/>
              <a:defRPr sz="1700"/>
            </a:lvl5pPr>
            <a:lvl6pPr marL="1074685" indent="-179380">
              <a:buFont typeface="Symbol" panose="05050102010706020507" pitchFamily="18" charset="2"/>
              <a:buChar char="-"/>
              <a:defRPr sz="1500"/>
            </a:lvl6pPr>
            <a:lvl7pPr marL="1257238" indent="-182554">
              <a:buFont typeface="Symbol" panose="05050102010706020507" pitchFamily="18" charset="2"/>
              <a:buChar char="-"/>
              <a:defRPr sz="1500"/>
            </a:lvl7pPr>
            <a:lvl8pPr marL="1436616" indent="-179380">
              <a:buFont typeface="Symbol" panose="05050102010706020507" pitchFamily="18" charset="2"/>
              <a:buChar char="-"/>
              <a:defRPr sz="1500"/>
            </a:lvl8pPr>
            <a:lvl9pPr marL="1614408" indent="-177792">
              <a:buFont typeface="Symbol" panose="05050102010706020507" pitchFamily="18" charset="2"/>
              <a:buChar char="-"/>
              <a:defRPr sz="1500"/>
            </a:lvl9pPr>
          </a:lstStyle>
          <a:p>
            <a:pPr lvl="0"/>
            <a:r>
              <a:rPr lang="de-CH" dirty="0"/>
              <a:t>Mastertextformat bearbeiten</a:t>
            </a:r>
          </a:p>
          <a:p>
            <a:pPr lvl="1"/>
            <a:r>
              <a:rPr lang="de-CH" dirty="0"/>
              <a:t>Zweite Ebene</a:t>
            </a:r>
          </a:p>
          <a:p>
            <a:pPr lvl="2"/>
            <a:r>
              <a:rPr lang="de-CH" dirty="0"/>
              <a:t>Dritte Ebene</a:t>
            </a:r>
          </a:p>
          <a:p>
            <a:pPr lvl="3"/>
            <a:r>
              <a:rPr lang="de-CH" dirty="0"/>
              <a:t>Vierte Ebene</a:t>
            </a:r>
          </a:p>
          <a:p>
            <a:pPr lvl="4"/>
            <a:r>
              <a:rPr lang="de-CH" dirty="0"/>
              <a:t>Fünfte Ebene</a:t>
            </a:r>
          </a:p>
          <a:p>
            <a:pPr lvl="5"/>
            <a:r>
              <a:rPr lang="de-CH" dirty="0"/>
              <a:t>Sechste Ebene</a:t>
            </a:r>
          </a:p>
          <a:p>
            <a:pPr lvl="6"/>
            <a:r>
              <a:rPr lang="de-CH" dirty="0"/>
              <a:t>Siebte Ebene</a:t>
            </a:r>
          </a:p>
          <a:p>
            <a:pPr lvl="7"/>
            <a:r>
              <a:rPr lang="de-CH" dirty="0"/>
              <a:t>Achte Ebene</a:t>
            </a:r>
          </a:p>
          <a:p>
            <a:pPr lvl="8"/>
            <a:r>
              <a:rPr lang="de-CH" dirty="0"/>
              <a:t>Neunte Ebene</a:t>
            </a:r>
          </a:p>
        </p:txBody>
      </p:sp>
    </p:spTree>
    <p:extLst>
      <p:ext uri="{BB962C8B-B14F-4D97-AF65-F5344CB8AC3E}">
        <p14:creationId xmlns:p14="http://schemas.microsoft.com/office/powerpoint/2010/main" val="653103038"/>
      </p:ext>
    </p:extLst>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el und zwei Inhalte (grau)">
    <p:spTree>
      <p:nvGrpSpPr>
        <p:cNvPr id="1" name=""/>
        <p:cNvGrpSpPr/>
        <p:nvPr/>
      </p:nvGrpSpPr>
      <p:grpSpPr>
        <a:xfrm>
          <a:off x="0" y="0"/>
          <a:ext cx="0" cy="0"/>
          <a:chOff x="0" y="0"/>
          <a:chExt cx="0" cy="0"/>
        </a:xfrm>
      </p:grpSpPr>
      <p:sp>
        <p:nvSpPr>
          <p:cNvPr id="10" name="Rechteck 9"/>
          <p:cNvSpPr/>
          <p:nvPr userDrawn="1"/>
        </p:nvSpPr>
        <p:spPr bwMode="auto">
          <a:xfrm>
            <a:off x="827100" y="1059664"/>
            <a:ext cx="8066087" cy="3888581"/>
          </a:xfrm>
          <a:prstGeom prst="rect">
            <a:avLst/>
          </a:prstGeom>
          <a:solidFill>
            <a:srgbClr val="E5E5E5"/>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354"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Times" charset="0"/>
            </a:endParaRPr>
          </a:p>
        </p:txBody>
      </p:sp>
      <p:sp>
        <p:nvSpPr>
          <p:cNvPr id="15" name="Foliennummernplatzhalter 14"/>
          <p:cNvSpPr>
            <a:spLocks noGrp="1"/>
          </p:cNvSpPr>
          <p:nvPr>
            <p:ph type="sldNum" sz="quarter" idx="17"/>
          </p:nvPr>
        </p:nvSpPr>
        <p:spPr/>
        <p:txBody>
          <a:bodyPr/>
          <a:lstStyle/>
          <a:p>
            <a:pPr algn="r">
              <a:defRPr/>
            </a:pPr>
            <a:r>
              <a:rPr lang="de-DE" dirty="0"/>
              <a:t>Page </a:t>
            </a:r>
            <a:fld id="{EBC07571-3134-BB4B-B83F-1A9FE18D34F3}" type="slidenum">
              <a:rPr lang="de-DE" smtClean="0"/>
              <a:pPr algn="r">
                <a:defRPr/>
              </a:pPr>
              <a:t>‹#›</a:t>
            </a:fld>
            <a:endParaRPr lang="de-DE" dirty="0"/>
          </a:p>
        </p:txBody>
      </p:sp>
      <p:sp>
        <p:nvSpPr>
          <p:cNvPr id="16" name="Titel 15"/>
          <p:cNvSpPr>
            <a:spLocks noGrp="1"/>
          </p:cNvSpPr>
          <p:nvPr>
            <p:ph type="title"/>
          </p:nvPr>
        </p:nvSpPr>
        <p:spPr>
          <a:xfrm>
            <a:off x="2077211" y="216000"/>
            <a:ext cx="6708025" cy="381375"/>
          </a:xfrm>
        </p:spPr>
        <p:txBody>
          <a:bodyPr/>
          <a:lstStyle/>
          <a:p>
            <a:r>
              <a:rPr lang="en-GB"/>
              <a:t>Click to edit Master title style</a:t>
            </a:r>
            <a:endParaRPr lang="en-GB" dirty="0"/>
          </a:p>
        </p:txBody>
      </p:sp>
      <p:sp>
        <p:nvSpPr>
          <p:cNvPr id="17" name="Inhaltsplatzhalter 10"/>
          <p:cNvSpPr>
            <a:spLocks noGrp="1"/>
          </p:cNvSpPr>
          <p:nvPr>
            <p:ph sz="quarter" idx="18" hasCustomPrompt="1"/>
          </p:nvPr>
        </p:nvSpPr>
        <p:spPr>
          <a:xfrm>
            <a:off x="938422" y="1087360"/>
            <a:ext cx="3781425" cy="3428689"/>
          </a:xfrm>
        </p:spPr>
        <p:txBody>
          <a:bodyPr/>
          <a:lstStyle>
            <a:lvl1pPr marL="177792" indent="-177792">
              <a:buClr>
                <a:schemeClr val="tx1"/>
              </a:buClr>
              <a:buFont typeface="Arial" panose="020B0604020202020204" pitchFamily="34" charset="0"/>
              <a:buChar char="•"/>
              <a:defRPr sz="1700"/>
            </a:lvl1pPr>
            <a:lvl2pPr marL="355582" indent="-177792">
              <a:buSzPct val="100000"/>
              <a:buFont typeface="Symbol" panose="05050102010706020507" pitchFamily="18" charset="2"/>
              <a:buChar char="-"/>
              <a:defRPr sz="1700"/>
            </a:lvl2pPr>
            <a:lvl3pPr marL="539724" indent="-184142">
              <a:buFont typeface="Symbol" panose="05050102010706020507" pitchFamily="18" charset="2"/>
              <a:buChar char="-"/>
              <a:defRPr sz="1700"/>
            </a:lvl3pPr>
            <a:lvl4pPr marL="717515" indent="-177792">
              <a:buFont typeface="Symbol" panose="05050102010706020507" pitchFamily="18" charset="2"/>
              <a:buChar char="-"/>
              <a:defRPr sz="1700"/>
            </a:lvl4pPr>
            <a:lvl5pPr marL="895306" indent="-177792">
              <a:buFont typeface="Symbol" panose="05050102010706020507" pitchFamily="18" charset="2"/>
              <a:buChar char="-"/>
              <a:defRPr sz="1700"/>
            </a:lvl5pPr>
            <a:lvl6pPr marL="1074685" indent="-179380">
              <a:buFont typeface="Symbol" panose="05050102010706020507" pitchFamily="18" charset="2"/>
              <a:buChar char="-"/>
              <a:defRPr sz="1500"/>
            </a:lvl6pPr>
            <a:lvl7pPr marL="1257238" indent="-182554">
              <a:buFont typeface="Symbol" panose="05050102010706020507" pitchFamily="18" charset="2"/>
              <a:buChar char="-"/>
              <a:defRPr sz="1500"/>
            </a:lvl7pPr>
            <a:lvl8pPr marL="1436616" indent="-179380">
              <a:buFont typeface="Symbol" panose="05050102010706020507" pitchFamily="18" charset="2"/>
              <a:buChar char="-"/>
              <a:defRPr sz="1500"/>
            </a:lvl8pPr>
            <a:lvl9pPr marL="1614408" indent="-177792">
              <a:buFont typeface="Symbol" panose="05050102010706020507" pitchFamily="18" charset="2"/>
              <a:buChar char="-"/>
              <a:defRPr sz="1500"/>
            </a:lvl9pPr>
          </a:lstStyle>
          <a:p>
            <a:pPr lvl="0"/>
            <a:r>
              <a:rPr lang="de-CH" dirty="0"/>
              <a:t>Mastertextformat bearbeiten</a:t>
            </a:r>
          </a:p>
          <a:p>
            <a:pPr lvl="1"/>
            <a:r>
              <a:rPr lang="de-CH" dirty="0"/>
              <a:t>Zweite Ebene</a:t>
            </a:r>
          </a:p>
          <a:p>
            <a:pPr lvl="2"/>
            <a:r>
              <a:rPr lang="de-CH" dirty="0"/>
              <a:t>Dritte Ebene</a:t>
            </a:r>
          </a:p>
          <a:p>
            <a:pPr lvl="3"/>
            <a:r>
              <a:rPr lang="de-CH" dirty="0"/>
              <a:t>Vierte Ebene</a:t>
            </a:r>
          </a:p>
          <a:p>
            <a:pPr lvl="4"/>
            <a:r>
              <a:rPr lang="de-CH" dirty="0"/>
              <a:t>Fünfte Ebene</a:t>
            </a:r>
          </a:p>
          <a:p>
            <a:pPr lvl="5"/>
            <a:r>
              <a:rPr lang="de-CH" dirty="0"/>
              <a:t>Sechste Ebene</a:t>
            </a:r>
          </a:p>
          <a:p>
            <a:pPr lvl="6"/>
            <a:r>
              <a:rPr lang="de-CH" dirty="0"/>
              <a:t>Siebte Ebene</a:t>
            </a:r>
          </a:p>
          <a:p>
            <a:pPr lvl="7"/>
            <a:r>
              <a:rPr lang="de-CH" dirty="0"/>
              <a:t>Achte Ebene</a:t>
            </a:r>
          </a:p>
          <a:p>
            <a:pPr lvl="8"/>
            <a:r>
              <a:rPr lang="de-CH" dirty="0"/>
              <a:t>Neunte Ebene</a:t>
            </a:r>
          </a:p>
        </p:txBody>
      </p:sp>
      <p:sp>
        <p:nvSpPr>
          <p:cNvPr id="18" name="Inhaltsplatzhalter 10"/>
          <p:cNvSpPr>
            <a:spLocks noGrp="1"/>
          </p:cNvSpPr>
          <p:nvPr>
            <p:ph sz="quarter" idx="19" hasCustomPrompt="1"/>
          </p:nvPr>
        </p:nvSpPr>
        <p:spPr>
          <a:xfrm>
            <a:off x="4899235" y="1084678"/>
            <a:ext cx="3781425" cy="3431366"/>
          </a:xfrm>
        </p:spPr>
        <p:txBody>
          <a:bodyPr/>
          <a:lstStyle>
            <a:lvl1pPr marL="177792" indent="-177792">
              <a:buClr>
                <a:schemeClr val="tx1"/>
              </a:buClr>
              <a:buFont typeface="Arial" panose="020B0604020202020204" pitchFamily="34" charset="0"/>
              <a:buChar char="•"/>
              <a:defRPr sz="1700"/>
            </a:lvl1pPr>
            <a:lvl2pPr marL="355582" indent="-177792">
              <a:buSzPct val="100000"/>
              <a:buFont typeface="Symbol" panose="05050102010706020507" pitchFamily="18" charset="2"/>
              <a:buChar char="-"/>
              <a:defRPr sz="1700"/>
            </a:lvl2pPr>
            <a:lvl3pPr marL="539724" indent="-184142">
              <a:buFont typeface="Symbol" panose="05050102010706020507" pitchFamily="18" charset="2"/>
              <a:buChar char="-"/>
              <a:defRPr sz="1700"/>
            </a:lvl3pPr>
            <a:lvl4pPr marL="717515" indent="-177792">
              <a:buFont typeface="Symbol" panose="05050102010706020507" pitchFamily="18" charset="2"/>
              <a:buChar char="-"/>
              <a:defRPr sz="1700"/>
            </a:lvl4pPr>
            <a:lvl5pPr marL="895306" indent="-177792">
              <a:buFont typeface="Symbol" panose="05050102010706020507" pitchFamily="18" charset="2"/>
              <a:buChar char="-"/>
              <a:defRPr sz="1700"/>
            </a:lvl5pPr>
            <a:lvl6pPr marL="1074685" indent="-179380">
              <a:buFont typeface="Symbol" panose="05050102010706020507" pitchFamily="18" charset="2"/>
              <a:buChar char="-"/>
              <a:defRPr sz="1500"/>
            </a:lvl6pPr>
            <a:lvl7pPr marL="1257238" indent="-182554">
              <a:buFont typeface="Symbol" panose="05050102010706020507" pitchFamily="18" charset="2"/>
              <a:buChar char="-"/>
              <a:defRPr sz="1500"/>
            </a:lvl7pPr>
            <a:lvl8pPr marL="1436616" indent="-179380">
              <a:buFont typeface="Symbol" panose="05050102010706020507" pitchFamily="18" charset="2"/>
              <a:buChar char="-"/>
              <a:defRPr sz="1500"/>
            </a:lvl8pPr>
            <a:lvl9pPr marL="1614408" indent="-177792">
              <a:buFont typeface="Symbol" panose="05050102010706020507" pitchFamily="18" charset="2"/>
              <a:buChar char="-"/>
              <a:defRPr sz="1500"/>
            </a:lvl9pPr>
          </a:lstStyle>
          <a:p>
            <a:pPr lvl="0"/>
            <a:r>
              <a:rPr lang="de-CH" dirty="0"/>
              <a:t>Mastertextformat bearbeiten</a:t>
            </a:r>
          </a:p>
          <a:p>
            <a:pPr lvl="1"/>
            <a:r>
              <a:rPr lang="de-CH" dirty="0"/>
              <a:t>Zweite Ebene</a:t>
            </a:r>
          </a:p>
          <a:p>
            <a:pPr lvl="2"/>
            <a:r>
              <a:rPr lang="de-CH" dirty="0"/>
              <a:t>Dritte Ebene</a:t>
            </a:r>
          </a:p>
          <a:p>
            <a:pPr lvl="3"/>
            <a:r>
              <a:rPr lang="de-CH" dirty="0"/>
              <a:t>Vierte Ebene</a:t>
            </a:r>
          </a:p>
          <a:p>
            <a:pPr lvl="4"/>
            <a:r>
              <a:rPr lang="de-CH" dirty="0"/>
              <a:t>Fünfte Ebene</a:t>
            </a:r>
          </a:p>
          <a:p>
            <a:pPr lvl="5"/>
            <a:r>
              <a:rPr lang="de-CH" dirty="0"/>
              <a:t>Sechste Ebene</a:t>
            </a:r>
          </a:p>
          <a:p>
            <a:pPr lvl="6"/>
            <a:r>
              <a:rPr lang="de-CH" dirty="0"/>
              <a:t>Siebte Ebene</a:t>
            </a:r>
          </a:p>
          <a:p>
            <a:pPr lvl="7"/>
            <a:r>
              <a:rPr lang="de-CH" dirty="0"/>
              <a:t>Achte Ebene</a:t>
            </a:r>
          </a:p>
          <a:p>
            <a:pPr lvl="8"/>
            <a:r>
              <a:rPr lang="de-CH" dirty="0"/>
              <a:t>Neunte Ebene</a:t>
            </a:r>
          </a:p>
        </p:txBody>
      </p:sp>
    </p:spTree>
    <p:extLst>
      <p:ext uri="{BB962C8B-B14F-4D97-AF65-F5344CB8AC3E}">
        <p14:creationId xmlns:p14="http://schemas.microsoft.com/office/powerpoint/2010/main" val="963531168"/>
      </p:ext>
    </p:extLst>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2" name="Titel 1"/>
          <p:cNvSpPr>
            <a:spLocks noGrp="1"/>
          </p:cNvSpPr>
          <p:nvPr>
            <p:ph type="title"/>
          </p:nvPr>
        </p:nvSpPr>
        <p:spPr>
          <a:xfrm>
            <a:off x="2077211" y="216000"/>
            <a:ext cx="6708025" cy="381375"/>
          </a:xfrm>
        </p:spPr>
        <p:txBody>
          <a:bodyPr/>
          <a:lstStyle/>
          <a:p>
            <a:r>
              <a:rPr lang="en-GB"/>
              <a:t>Click to edit Master title style</a:t>
            </a:r>
            <a:endParaRPr lang="en-GB" dirty="0"/>
          </a:p>
        </p:txBody>
      </p:sp>
      <p:sp>
        <p:nvSpPr>
          <p:cNvPr id="5" name="Foliennummernplatzhalter 4"/>
          <p:cNvSpPr>
            <a:spLocks noGrp="1"/>
          </p:cNvSpPr>
          <p:nvPr>
            <p:ph type="sldNum" sz="quarter" idx="12"/>
          </p:nvPr>
        </p:nvSpPr>
        <p:spPr/>
        <p:txBody>
          <a:bodyPr/>
          <a:lstStyle/>
          <a:p>
            <a:pPr algn="r">
              <a:defRPr/>
            </a:pPr>
            <a:r>
              <a:rPr lang="de-DE" dirty="0"/>
              <a:t>Page </a:t>
            </a:r>
            <a:fld id="{EBC07571-3134-BB4B-B83F-1A9FE18D34F3}" type="slidenum">
              <a:rPr lang="de-DE" smtClean="0"/>
              <a:pPr algn="r">
                <a:defRPr/>
              </a:pPr>
              <a:t>‹#›</a:t>
            </a:fld>
            <a:endParaRPr lang="de-DE" dirty="0"/>
          </a:p>
        </p:txBody>
      </p:sp>
      <p:sp>
        <p:nvSpPr>
          <p:cNvPr id="4" name="TextBox 3">
            <a:extLst>
              <a:ext uri="{FF2B5EF4-FFF2-40B4-BE49-F238E27FC236}">
                <a16:creationId xmlns:a16="http://schemas.microsoft.com/office/drawing/2014/main" id="{EDEA45B7-8D15-6544-9E5B-45AD0850084B}"/>
              </a:ext>
            </a:extLst>
          </p:cNvPr>
          <p:cNvSpPr txBox="1"/>
          <p:nvPr userDrawn="1"/>
        </p:nvSpPr>
        <p:spPr>
          <a:xfrm>
            <a:off x="4283968" y="4962623"/>
            <a:ext cx="720080" cy="147638"/>
          </a:xfrm>
          <a:prstGeom prst="rect">
            <a:avLst/>
          </a:prstGeom>
          <a:noFill/>
        </p:spPr>
        <p:txBody>
          <a:bodyPr wrap="square" lIns="0" tIns="0" rIns="0" bIns="0" rtlCol="0">
            <a:noAutofit/>
          </a:bodyPr>
          <a:lstStyle/>
          <a:p>
            <a:pPr eaLnBrk="1" hangingPunct="1">
              <a:lnSpc>
                <a:spcPct val="110000"/>
              </a:lnSpc>
              <a:spcBef>
                <a:spcPct val="0"/>
              </a:spcBef>
              <a:buClr>
                <a:srgbClr val="000000"/>
              </a:buClr>
            </a:pPr>
            <a:r>
              <a:rPr lang="en-CH" sz="800" b="0" i="0" dirty="0">
                <a:solidFill>
                  <a:srgbClr val="000000"/>
                </a:solidFill>
                <a:latin typeface="Calibri Light" panose="020F0302020204030204" pitchFamily="34" charset="0"/>
                <a:cs typeface="Calibri Light" panose="020F0302020204030204" pitchFamily="34" charset="0"/>
              </a:rPr>
              <a:t>P. Craievich (PSI)</a:t>
            </a:r>
          </a:p>
        </p:txBody>
      </p:sp>
    </p:spTree>
    <p:extLst>
      <p:ext uri="{BB962C8B-B14F-4D97-AF65-F5344CB8AC3E}">
        <p14:creationId xmlns:p14="http://schemas.microsoft.com/office/powerpoint/2010/main" val="681525059"/>
      </p:ext>
    </p:extLst>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Nur Titel (grau)">
    <p:spTree>
      <p:nvGrpSpPr>
        <p:cNvPr id="1" name=""/>
        <p:cNvGrpSpPr/>
        <p:nvPr/>
      </p:nvGrpSpPr>
      <p:grpSpPr>
        <a:xfrm>
          <a:off x="0" y="0"/>
          <a:ext cx="0" cy="0"/>
          <a:chOff x="0" y="0"/>
          <a:chExt cx="0" cy="0"/>
        </a:xfrm>
      </p:grpSpPr>
      <p:sp>
        <p:nvSpPr>
          <p:cNvPr id="2" name="Titel 1"/>
          <p:cNvSpPr>
            <a:spLocks noGrp="1"/>
          </p:cNvSpPr>
          <p:nvPr>
            <p:ph type="title"/>
          </p:nvPr>
        </p:nvSpPr>
        <p:spPr>
          <a:xfrm>
            <a:off x="2077211" y="216000"/>
            <a:ext cx="6708025" cy="381375"/>
          </a:xfrm>
        </p:spPr>
        <p:txBody>
          <a:bodyPr/>
          <a:lstStyle/>
          <a:p>
            <a:r>
              <a:rPr lang="en-GB"/>
              <a:t>Click to edit Master title style</a:t>
            </a:r>
            <a:endParaRPr lang="en-GB" dirty="0"/>
          </a:p>
        </p:txBody>
      </p:sp>
      <p:sp>
        <p:nvSpPr>
          <p:cNvPr id="5" name="Foliennummernplatzhalter 4"/>
          <p:cNvSpPr>
            <a:spLocks noGrp="1"/>
          </p:cNvSpPr>
          <p:nvPr>
            <p:ph type="sldNum" sz="quarter" idx="12"/>
          </p:nvPr>
        </p:nvSpPr>
        <p:spPr/>
        <p:txBody>
          <a:bodyPr/>
          <a:lstStyle/>
          <a:p>
            <a:pPr algn="r">
              <a:defRPr/>
            </a:pPr>
            <a:r>
              <a:rPr lang="de-DE" dirty="0"/>
              <a:t>Page </a:t>
            </a:r>
            <a:fld id="{EBC07571-3134-BB4B-B83F-1A9FE18D34F3}" type="slidenum">
              <a:rPr lang="de-DE" smtClean="0"/>
              <a:pPr algn="r">
                <a:defRPr/>
              </a:pPr>
              <a:t>‹#›</a:t>
            </a:fld>
            <a:endParaRPr lang="de-DE" dirty="0"/>
          </a:p>
        </p:txBody>
      </p:sp>
      <p:sp>
        <p:nvSpPr>
          <p:cNvPr id="7" name="Rechteck 6"/>
          <p:cNvSpPr/>
          <p:nvPr userDrawn="1"/>
        </p:nvSpPr>
        <p:spPr bwMode="auto">
          <a:xfrm>
            <a:off x="827100" y="1059664"/>
            <a:ext cx="8066087" cy="3888581"/>
          </a:xfrm>
          <a:prstGeom prst="rect">
            <a:avLst/>
          </a:prstGeom>
          <a:solidFill>
            <a:srgbClr val="E5E5E5"/>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354"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Times" charset="0"/>
            </a:endParaRPr>
          </a:p>
        </p:txBody>
      </p:sp>
    </p:spTree>
    <p:extLst>
      <p:ext uri="{BB962C8B-B14F-4D97-AF65-F5344CB8AC3E}">
        <p14:creationId xmlns:p14="http://schemas.microsoft.com/office/powerpoint/2010/main" val="3767438787"/>
      </p:ext>
    </p:extLst>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Inhalt auf Bild (hoch)">
    <p:spTree>
      <p:nvGrpSpPr>
        <p:cNvPr id="1" name=""/>
        <p:cNvGrpSpPr/>
        <p:nvPr/>
      </p:nvGrpSpPr>
      <p:grpSpPr>
        <a:xfrm>
          <a:off x="0" y="0"/>
          <a:ext cx="0" cy="0"/>
          <a:chOff x="0" y="0"/>
          <a:chExt cx="0" cy="0"/>
        </a:xfrm>
      </p:grpSpPr>
      <p:pic>
        <p:nvPicPr>
          <p:cNvPr id="8" name="Picture 2" descr="U:\20160506_PSI_Luftbild_0292.jpg"/>
          <p:cNvPicPr>
            <a:picLocks noChangeArrowheads="1"/>
          </p:cNvPicPr>
          <p:nvPr userDrawn="1"/>
        </p:nvPicPr>
        <p:blipFill rotWithShape="1">
          <a:blip r:embed="rId2">
            <a:extLst>
              <a:ext uri="{28A0092B-C50C-407E-A947-70E740481C1C}">
                <a14:useLocalDpi xmlns:a14="http://schemas.microsoft.com/office/drawing/2010/main" val="0"/>
              </a:ext>
            </a:extLst>
          </a:blip>
          <a:srcRect l="-1" t="13691" r="643" b="11426"/>
          <a:stretch/>
        </p:blipFill>
        <p:spPr bwMode="auto">
          <a:xfrm>
            <a:off x="827095" y="764860"/>
            <a:ext cx="8316905" cy="4183385"/>
          </a:xfrm>
          <a:prstGeom prst="rect">
            <a:avLst/>
          </a:prstGeom>
          <a:noFill/>
          <a:extLst>
            <a:ext uri="{909E8E84-426E-40DD-AFC4-6F175D3DCCD1}">
              <a14:hiddenFill xmlns:a14="http://schemas.microsoft.com/office/drawing/2010/main">
                <a:solidFill>
                  <a:srgbClr val="FFFFFF"/>
                </a:solidFill>
              </a14:hiddenFill>
            </a:ext>
          </a:extLst>
        </p:spPr>
      </p:pic>
      <p:sp>
        <p:nvSpPr>
          <p:cNvPr id="10" name="Foliennummernplatzhalter 9"/>
          <p:cNvSpPr>
            <a:spLocks noGrp="1"/>
          </p:cNvSpPr>
          <p:nvPr>
            <p:ph type="sldNum" sz="quarter" idx="12"/>
          </p:nvPr>
        </p:nvSpPr>
        <p:spPr/>
        <p:txBody>
          <a:bodyPr/>
          <a:lstStyle/>
          <a:p>
            <a:pPr algn="r">
              <a:defRPr/>
            </a:pPr>
            <a:r>
              <a:rPr lang="de-DE" dirty="0"/>
              <a:t>Page </a:t>
            </a:r>
            <a:fld id="{EBC07571-3134-BB4B-B83F-1A9FE18D34F3}" type="slidenum">
              <a:rPr lang="de-DE" smtClean="0"/>
              <a:pPr algn="r">
                <a:defRPr/>
              </a:pPr>
              <a:t>‹#›</a:t>
            </a:fld>
            <a:endParaRPr lang="de-DE" dirty="0"/>
          </a:p>
        </p:txBody>
      </p:sp>
      <p:sp>
        <p:nvSpPr>
          <p:cNvPr id="12" name="Titel 11"/>
          <p:cNvSpPr>
            <a:spLocks noGrp="1"/>
          </p:cNvSpPr>
          <p:nvPr>
            <p:ph type="title"/>
          </p:nvPr>
        </p:nvSpPr>
        <p:spPr>
          <a:xfrm>
            <a:off x="2077211" y="216000"/>
            <a:ext cx="6708025" cy="381375"/>
          </a:xfrm>
        </p:spPr>
        <p:txBody>
          <a:bodyPr/>
          <a:lstStyle/>
          <a:p>
            <a:r>
              <a:rPr lang="en-GB"/>
              <a:t>Click to edit Master title style</a:t>
            </a:r>
            <a:endParaRPr lang="en-GB" dirty="0"/>
          </a:p>
        </p:txBody>
      </p:sp>
      <p:sp>
        <p:nvSpPr>
          <p:cNvPr id="14" name="Textplatzhalter 13"/>
          <p:cNvSpPr>
            <a:spLocks noGrp="1"/>
          </p:cNvSpPr>
          <p:nvPr>
            <p:ph type="body" sz="quarter" idx="13"/>
          </p:nvPr>
        </p:nvSpPr>
        <p:spPr>
          <a:xfrm>
            <a:off x="827088" y="764867"/>
            <a:ext cx="2289712" cy="4183379"/>
          </a:xfrm>
          <a:solidFill>
            <a:schemeClr val="bg1">
              <a:alpha val="75000"/>
            </a:schemeClr>
          </a:solidFill>
        </p:spPr>
        <p:txBody>
          <a:bodyPr lIns="72000" tIns="432000" rIns="36000" bIns="36000" anchor="t" anchorCtr="0"/>
          <a:lstStyle>
            <a:lvl1pPr marL="177792" indent="-177792">
              <a:lnSpc>
                <a:spcPct val="110000"/>
              </a:lnSpc>
              <a:spcAft>
                <a:spcPts val="0"/>
              </a:spcAft>
              <a:buFont typeface="Arial" panose="020B0604020202020204" pitchFamily="34" charset="0"/>
              <a:buChar char="•"/>
              <a:defRPr sz="1700"/>
            </a:lvl1pPr>
            <a:lvl2pPr>
              <a:lnSpc>
                <a:spcPct val="110000"/>
              </a:lnSpc>
              <a:spcBef>
                <a:spcPts val="0"/>
              </a:spcBef>
              <a:spcAft>
                <a:spcPts val="0"/>
              </a:spcAft>
              <a:defRPr sz="1700"/>
            </a:lvl2pPr>
            <a:lvl3pPr>
              <a:lnSpc>
                <a:spcPct val="110000"/>
              </a:lnSpc>
              <a:spcBef>
                <a:spcPts val="0"/>
              </a:spcBef>
              <a:spcAft>
                <a:spcPts val="0"/>
              </a:spcAft>
              <a:defRPr sz="1700"/>
            </a:lvl3pPr>
            <a:lvl4pPr>
              <a:lnSpc>
                <a:spcPct val="110000"/>
              </a:lnSpc>
              <a:spcBef>
                <a:spcPts val="0"/>
              </a:spcBef>
              <a:spcAft>
                <a:spcPts val="0"/>
              </a:spcAft>
              <a:defRPr sz="1700"/>
            </a:lvl4pPr>
            <a:lvl5pPr>
              <a:lnSpc>
                <a:spcPct val="110000"/>
              </a:lnSpc>
              <a:spcBef>
                <a:spcPts val="0"/>
              </a:spcBef>
              <a:spcAft>
                <a:spcPts val="0"/>
              </a:spcAft>
              <a:defRPr sz="17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GB" dirty="0"/>
          </a:p>
        </p:txBody>
      </p:sp>
      <p:pic>
        <p:nvPicPr>
          <p:cNvPr id="9" name="Bild 14" descr="PSI-Logo_narrow_30k.eps"/>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bwMode="auto">
          <a:xfrm>
            <a:off x="827014" y="214317"/>
            <a:ext cx="1015200" cy="3614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Rechteck 12"/>
          <p:cNvSpPr>
            <a:spLocks noChangeArrowheads="1"/>
          </p:cNvSpPr>
          <p:nvPr userDrawn="1"/>
        </p:nvSpPr>
        <p:spPr bwMode="auto">
          <a:xfrm>
            <a:off x="12" y="764860"/>
            <a:ext cx="648000" cy="648000"/>
          </a:xfrm>
          <a:prstGeom prst="rect">
            <a:avLst/>
          </a:prstGeom>
          <a:solidFill>
            <a:srgbClr val="B9B9B9"/>
          </a:solidFill>
          <a:ln>
            <a:noFill/>
          </a:ln>
        </p:spPr>
        <p:txBody>
          <a:bodyPr/>
          <a:lstStyle/>
          <a:p>
            <a:pPr>
              <a:spcBef>
                <a:spcPct val="0"/>
              </a:spcBef>
            </a:pPr>
            <a:endParaRPr lang="de-DE" sz="2400">
              <a:latin typeface="Times" charset="0"/>
            </a:endParaRPr>
          </a:p>
        </p:txBody>
      </p:sp>
    </p:spTree>
    <p:extLst>
      <p:ext uri="{BB962C8B-B14F-4D97-AF65-F5344CB8AC3E}">
        <p14:creationId xmlns:p14="http://schemas.microsoft.com/office/powerpoint/2010/main" val="3668468805"/>
      </p:ext>
    </p:extLst>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Title and Content">
    <p:spTree>
      <p:nvGrpSpPr>
        <p:cNvPr id="1" name=""/>
        <p:cNvGrpSpPr/>
        <p:nvPr/>
      </p:nvGrpSpPr>
      <p:grpSpPr>
        <a:xfrm>
          <a:off x="0" y="0"/>
          <a:ext cx="0" cy="0"/>
          <a:chOff x="0" y="0"/>
          <a:chExt cx="0" cy="0"/>
        </a:xfrm>
      </p:grpSpPr>
      <p:sp>
        <p:nvSpPr>
          <p:cNvPr id="8" name="Inhaltsplatzhalter 7"/>
          <p:cNvSpPr>
            <a:spLocks noGrp="1"/>
          </p:cNvSpPr>
          <p:nvPr>
            <p:ph sz="quarter" idx="13" hasCustomPrompt="1"/>
          </p:nvPr>
        </p:nvSpPr>
        <p:spPr/>
        <p:txBody>
          <a:bodyPr/>
          <a:lstStyle>
            <a:lvl1pPr marL="177788" marR="0" indent="-177788" algn="l" defTabSz="914331" rtl="0" eaLnBrk="1" fontAlgn="auto" latinLnBrk="0" hangingPunct="1">
              <a:lnSpc>
                <a:spcPct val="110000"/>
              </a:lnSpc>
              <a:spcBef>
                <a:spcPts val="0"/>
              </a:spcBef>
              <a:spcAft>
                <a:spcPts val="0"/>
              </a:spcAft>
              <a:buClr>
                <a:schemeClr val="tx1"/>
              </a:buClr>
              <a:buSzPct val="100000"/>
              <a:buFont typeface="Arial" panose="020B0604020202020204" pitchFamily="34" charset="0"/>
              <a:buChar char="•"/>
              <a:tabLst/>
              <a:defRPr sz="1700">
                <a:latin typeface="+mn-lt"/>
              </a:defRPr>
            </a:lvl1pPr>
            <a:lvl2pPr marL="355573" marR="0" indent="-177788" algn="l" defTabSz="914331"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sz="1700">
                <a:latin typeface="+mn-lt"/>
              </a:defRPr>
            </a:lvl2pPr>
            <a:lvl3pPr marL="539711" marR="0" indent="-184138" algn="l" defTabSz="914331"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sz="1700">
                <a:latin typeface="+mn-lt"/>
              </a:defRPr>
            </a:lvl3pPr>
            <a:lvl4pPr marL="717497" marR="0" indent="-177788" algn="l" defTabSz="914331"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sz="1700">
                <a:latin typeface="+mn-lt"/>
              </a:defRPr>
            </a:lvl4pPr>
            <a:lvl5pPr marL="895283" marR="0" indent="-177788" algn="l" defTabSz="914331"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sz="1700">
                <a:latin typeface="+mn-lt"/>
              </a:defRPr>
            </a:lvl5pPr>
            <a:lvl6pPr marL="1074659" indent="-179375">
              <a:lnSpc>
                <a:spcPct val="110000"/>
              </a:lnSpc>
              <a:buClr>
                <a:schemeClr val="tx1"/>
              </a:buClr>
              <a:buFont typeface="Symbol" panose="05050102010706020507" pitchFamily="18" charset="2"/>
              <a:buChar char="-"/>
              <a:defRPr sz="1500"/>
            </a:lvl6pPr>
            <a:lvl7pPr marL="1257206" indent="-182549">
              <a:lnSpc>
                <a:spcPct val="110000"/>
              </a:lnSpc>
              <a:buFont typeface="Symbol" panose="05050102010706020507" pitchFamily="18" charset="2"/>
              <a:buChar char="-"/>
              <a:defRPr sz="1500"/>
            </a:lvl7pPr>
            <a:lvl8pPr marL="1436580" indent="-179375">
              <a:lnSpc>
                <a:spcPct val="110000"/>
              </a:lnSpc>
              <a:buFont typeface="Symbol" panose="05050102010706020507" pitchFamily="18" charset="2"/>
              <a:buChar char="-"/>
              <a:defRPr sz="1500"/>
            </a:lvl8pPr>
            <a:lvl9pPr marL="1614368" indent="-177788">
              <a:lnSpc>
                <a:spcPct val="110000"/>
              </a:lnSpc>
              <a:buFont typeface="Symbol" panose="05050102010706020507" pitchFamily="18" charset="2"/>
              <a:buChar char="-"/>
              <a:defRPr sz="1500"/>
            </a:lvl9pPr>
          </a:lstStyle>
          <a:p>
            <a:pPr lvl="0"/>
            <a:r>
              <a:rPr lang="en-GB" noProof="0" dirty="0"/>
              <a:t>Edit master text format</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a:p>
            <a:pPr lvl="5"/>
            <a:r>
              <a:rPr lang="en-GB" noProof="0" dirty="0"/>
              <a:t>Sixth level</a:t>
            </a:r>
          </a:p>
          <a:p>
            <a:pPr lvl="6"/>
            <a:r>
              <a:rPr lang="en-GB" noProof="0" dirty="0"/>
              <a:t>Seventh level</a:t>
            </a:r>
          </a:p>
          <a:p>
            <a:pPr lvl="7"/>
            <a:r>
              <a:rPr lang="en-GB" noProof="0" dirty="0"/>
              <a:t>Eighth level</a:t>
            </a:r>
          </a:p>
          <a:p>
            <a:pPr lvl="8"/>
            <a:r>
              <a:rPr lang="en-GB" noProof="0" dirty="0"/>
              <a:t>Ninth level</a:t>
            </a:r>
          </a:p>
        </p:txBody>
      </p:sp>
      <p:sp>
        <p:nvSpPr>
          <p:cNvPr id="10" name="Titel 9"/>
          <p:cNvSpPr>
            <a:spLocks noGrp="1"/>
          </p:cNvSpPr>
          <p:nvPr>
            <p:ph type="title" hasCustomPrompt="1"/>
          </p:nvPr>
        </p:nvSpPr>
        <p:spPr>
          <a:xfrm>
            <a:off x="2077211" y="216001"/>
            <a:ext cx="6708025" cy="381375"/>
          </a:xfrm>
        </p:spPr>
        <p:txBody>
          <a:bodyPr/>
          <a:lstStyle>
            <a:lvl1pPr>
              <a:defRPr sz="2400"/>
            </a:lvl1pPr>
          </a:lstStyle>
          <a:p>
            <a:r>
              <a:rPr lang="en-GB" noProof="0" dirty="0">
                <a:effectLst/>
              </a:rPr>
              <a:t>Enter slide title</a:t>
            </a:r>
            <a:endParaRPr lang="en-GB" noProof="0" dirty="0"/>
          </a:p>
        </p:txBody>
      </p:sp>
      <p:sp>
        <p:nvSpPr>
          <p:cNvPr id="14" name="Foliennummernplatzhalter 13"/>
          <p:cNvSpPr>
            <a:spLocks noGrp="1"/>
          </p:cNvSpPr>
          <p:nvPr>
            <p:ph type="sldNum" sz="quarter" idx="16"/>
          </p:nvPr>
        </p:nvSpPr>
        <p:spPr/>
        <p:txBody>
          <a:bodyPr/>
          <a:lstStyle/>
          <a:p>
            <a:pPr algn="r">
              <a:defRPr/>
            </a:pPr>
            <a:r>
              <a:rPr lang="de-DE" dirty="0"/>
              <a:t>Page </a:t>
            </a:r>
            <a:fld id="{EBC07571-3134-BB4B-B83F-1A9FE18D34F3}" type="slidenum">
              <a:rPr lang="de-DE" smtClean="0"/>
              <a:pPr algn="r">
                <a:defRPr/>
              </a:pPr>
              <a:t>‹#›</a:t>
            </a:fld>
            <a:endParaRPr lang="de-DE" dirty="0"/>
          </a:p>
        </p:txBody>
      </p:sp>
    </p:spTree>
    <p:extLst>
      <p:ext uri="{BB962C8B-B14F-4D97-AF65-F5344CB8AC3E}">
        <p14:creationId xmlns:p14="http://schemas.microsoft.com/office/powerpoint/2010/main" val="1391443399"/>
      </p:ext>
    </p:extLst>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emf"/><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7" name="Rectangle 8"/>
          <p:cNvSpPr>
            <a:spLocks noGrp="1" noChangeArrowheads="1"/>
          </p:cNvSpPr>
          <p:nvPr>
            <p:ph type="title"/>
          </p:nvPr>
        </p:nvSpPr>
        <p:spPr bwMode="auto">
          <a:xfrm>
            <a:off x="2077211" y="216000"/>
            <a:ext cx="6708025" cy="381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0" tIns="0" rIns="0" bIns="0" numCol="1" anchor="t" anchorCtr="0" compatLnSpc="1">
            <a:prstTxWarp prst="textNoShape">
              <a:avLst/>
            </a:prstTxWarp>
          </a:bodyPr>
          <a:lstStyle/>
          <a:p>
            <a:pPr lvl="0"/>
            <a:r>
              <a:rPr lang="de-CH" noProof="0" dirty="0"/>
              <a:t>Folientitel eingeben</a:t>
            </a:r>
          </a:p>
        </p:txBody>
      </p:sp>
      <p:sp>
        <p:nvSpPr>
          <p:cNvPr id="18" name="Foliennummernplatzhalter 5"/>
          <p:cNvSpPr>
            <a:spLocks noGrp="1"/>
          </p:cNvSpPr>
          <p:nvPr>
            <p:ph type="sldNum" sz="quarter" idx="4"/>
          </p:nvPr>
        </p:nvSpPr>
        <p:spPr>
          <a:xfrm>
            <a:off x="8206312" y="4968000"/>
            <a:ext cx="575742" cy="147638"/>
          </a:xfrm>
          <a:prstGeom prst="rect">
            <a:avLst/>
          </a:prstGeom>
        </p:spPr>
        <p:txBody>
          <a:bodyPr vert="horz" wrap="square" lIns="0" tIns="0" rIns="0" bIns="0" numCol="1" anchor="t" anchorCtr="0" compatLnSpc="1">
            <a:prstTxWarp prst="textNoShape">
              <a:avLst/>
            </a:prstTxWarp>
          </a:bodyPr>
          <a:lstStyle>
            <a:lvl1pPr>
              <a:spcBef>
                <a:spcPct val="0"/>
              </a:spcBef>
              <a:defRPr sz="800" smtClean="0">
                <a:latin typeface="+mn-lt"/>
              </a:defRPr>
            </a:lvl1pPr>
          </a:lstStyle>
          <a:p>
            <a:pPr algn="r">
              <a:defRPr/>
            </a:pPr>
            <a:r>
              <a:rPr lang="de-DE" dirty="0"/>
              <a:t>Page </a:t>
            </a:r>
            <a:fld id="{EBC07571-3134-BB4B-B83F-1A9FE18D34F3}" type="slidenum">
              <a:rPr lang="de-DE" smtClean="0"/>
              <a:pPr algn="r">
                <a:defRPr/>
              </a:pPr>
              <a:t>‹#›</a:t>
            </a:fld>
            <a:endParaRPr lang="de-DE" dirty="0"/>
          </a:p>
        </p:txBody>
      </p:sp>
      <p:sp>
        <p:nvSpPr>
          <p:cNvPr id="6" name="Rechteck 12"/>
          <p:cNvSpPr>
            <a:spLocks noChangeArrowheads="1"/>
          </p:cNvSpPr>
          <p:nvPr/>
        </p:nvSpPr>
        <p:spPr bwMode="auto">
          <a:xfrm>
            <a:off x="12" y="1059659"/>
            <a:ext cx="612000" cy="612000"/>
          </a:xfrm>
          <a:prstGeom prst="rect">
            <a:avLst/>
          </a:prstGeom>
          <a:solidFill>
            <a:srgbClr val="B9B9B9"/>
          </a:solidFill>
          <a:ln>
            <a:noFill/>
          </a:ln>
        </p:spPr>
        <p:txBody>
          <a:bodyPr/>
          <a:lstStyle/>
          <a:p>
            <a:pPr>
              <a:spcBef>
                <a:spcPct val="0"/>
              </a:spcBef>
            </a:pPr>
            <a:endParaRPr lang="de-DE" sz="2400">
              <a:latin typeface="Times" charset="0"/>
            </a:endParaRPr>
          </a:p>
        </p:txBody>
      </p:sp>
      <p:sp>
        <p:nvSpPr>
          <p:cNvPr id="2" name="Textplatzhalter 1"/>
          <p:cNvSpPr>
            <a:spLocks noGrp="1"/>
          </p:cNvSpPr>
          <p:nvPr>
            <p:ph type="body" idx="1"/>
          </p:nvPr>
        </p:nvSpPr>
        <p:spPr>
          <a:xfrm>
            <a:off x="1043000" y="1006082"/>
            <a:ext cx="7742237" cy="3509963"/>
          </a:xfrm>
          <a:prstGeom prst="rect">
            <a:avLst/>
          </a:prstGeom>
        </p:spPr>
        <p:txBody>
          <a:bodyPr vert="horz" lIns="0" tIns="0" rIns="0" bIns="0" rtlCol="0">
            <a:noAutofit/>
          </a:bodyPr>
          <a:lstStyle/>
          <a:p>
            <a:pPr lvl="0"/>
            <a:r>
              <a:rPr lang="de-CH" dirty="0"/>
              <a:t>Mastertextformat bearbeiten</a:t>
            </a:r>
          </a:p>
          <a:p>
            <a:pPr lvl="1"/>
            <a:r>
              <a:rPr lang="de-CH" dirty="0"/>
              <a:t>Zweite Ebene</a:t>
            </a:r>
          </a:p>
          <a:p>
            <a:pPr lvl="2"/>
            <a:r>
              <a:rPr lang="de-CH" dirty="0"/>
              <a:t>Dritte Ebene</a:t>
            </a:r>
          </a:p>
          <a:p>
            <a:pPr lvl="3"/>
            <a:r>
              <a:rPr lang="de-CH" dirty="0"/>
              <a:t>Vierte Ebene</a:t>
            </a:r>
          </a:p>
          <a:p>
            <a:pPr lvl="4"/>
            <a:r>
              <a:rPr lang="de-CH" dirty="0"/>
              <a:t>Fünfte Ebene</a:t>
            </a:r>
          </a:p>
          <a:p>
            <a:pPr lvl="5"/>
            <a:r>
              <a:rPr lang="de-CH" dirty="0"/>
              <a:t>Sechste Ebene</a:t>
            </a:r>
          </a:p>
          <a:p>
            <a:pPr lvl="6"/>
            <a:r>
              <a:rPr lang="de-CH" dirty="0"/>
              <a:t>Siebte Ebene</a:t>
            </a:r>
          </a:p>
          <a:p>
            <a:pPr lvl="7"/>
            <a:r>
              <a:rPr lang="de-CH" dirty="0"/>
              <a:t>Achte Ebene</a:t>
            </a:r>
          </a:p>
          <a:p>
            <a:pPr lvl="8"/>
            <a:r>
              <a:rPr lang="de-CH" dirty="0"/>
              <a:t>Neunte Ebene</a:t>
            </a:r>
          </a:p>
        </p:txBody>
      </p:sp>
      <p:pic>
        <p:nvPicPr>
          <p:cNvPr id="8" name="Bild 14" descr="PSI-Logo_narrow_30k.eps"/>
          <p:cNvPicPr>
            <a:picLocks noChangeAspect="1"/>
          </p:cNvPicPr>
          <p:nvPr/>
        </p:nvPicPr>
        <p:blipFill>
          <a:blip r:embed="rId11" cstate="print">
            <a:extLst>
              <a:ext uri="{28A0092B-C50C-407E-A947-70E740481C1C}">
                <a14:useLocalDpi xmlns:a14="http://schemas.microsoft.com/office/drawing/2010/main"/>
              </a:ext>
            </a:extLst>
          </a:blip>
          <a:stretch>
            <a:fillRect/>
          </a:stretch>
        </p:blipFill>
        <p:spPr bwMode="auto">
          <a:xfrm>
            <a:off x="828000" y="214317"/>
            <a:ext cx="1015200" cy="3614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989" r:id="rId1"/>
    <p:sldLayoutId id="2147483974" r:id="rId2"/>
    <p:sldLayoutId id="2147483976" r:id="rId3"/>
    <p:sldLayoutId id="2147483973" r:id="rId4"/>
    <p:sldLayoutId id="2147483977" r:id="rId5"/>
    <p:sldLayoutId id="2147483979" r:id="rId6"/>
    <p:sldLayoutId id="2147483978" r:id="rId7"/>
    <p:sldLayoutId id="2147483980" r:id="rId8"/>
    <p:sldLayoutId id="2147483990" r:id="rId9"/>
  </p:sldLayoutIdLst>
  <p:transition spd="med"/>
  <p:hf hdr="0"/>
  <p:txStyles>
    <p:titleStyle>
      <a:lvl1pPr algn="l" rtl="0" eaLnBrk="1" fontAlgn="base" hangingPunct="1">
        <a:spcBef>
          <a:spcPct val="0"/>
        </a:spcBef>
        <a:spcAft>
          <a:spcPct val="0"/>
        </a:spcAft>
        <a:defRPr sz="2400" kern="1000" spc="0">
          <a:solidFill>
            <a:srgbClr val="686868"/>
          </a:solidFill>
          <a:latin typeface="+mj-lt"/>
          <a:ea typeface="+mj-ea"/>
          <a:cs typeface="+mj-cs"/>
        </a:defRPr>
      </a:lvl1pPr>
      <a:lvl2pPr algn="l" rtl="0" eaLnBrk="1" fontAlgn="base" hangingPunct="1">
        <a:spcBef>
          <a:spcPct val="0"/>
        </a:spcBef>
        <a:spcAft>
          <a:spcPct val="0"/>
        </a:spcAft>
        <a:defRPr sz="2500">
          <a:solidFill>
            <a:srgbClr val="505150"/>
          </a:solidFill>
          <a:latin typeface="Georgia" charset="0"/>
          <a:ea typeface="ヒラギノ角ゴ Pro W3" pitchFamily="-108" charset="-128"/>
          <a:cs typeface="ヒラギノ角ゴ Pro W3" pitchFamily="-108" charset="-128"/>
        </a:defRPr>
      </a:lvl2pPr>
      <a:lvl3pPr algn="l" rtl="0" eaLnBrk="1" fontAlgn="base" hangingPunct="1">
        <a:spcBef>
          <a:spcPct val="0"/>
        </a:spcBef>
        <a:spcAft>
          <a:spcPct val="0"/>
        </a:spcAft>
        <a:defRPr sz="2500">
          <a:solidFill>
            <a:srgbClr val="505150"/>
          </a:solidFill>
          <a:latin typeface="Georgia" charset="0"/>
          <a:ea typeface="ヒラギノ角ゴ Pro W3" pitchFamily="-108" charset="-128"/>
          <a:cs typeface="ヒラギノ角ゴ Pro W3" pitchFamily="-108" charset="-128"/>
        </a:defRPr>
      </a:lvl3pPr>
      <a:lvl4pPr algn="l" rtl="0" eaLnBrk="1" fontAlgn="base" hangingPunct="1">
        <a:spcBef>
          <a:spcPct val="0"/>
        </a:spcBef>
        <a:spcAft>
          <a:spcPct val="0"/>
        </a:spcAft>
        <a:defRPr sz="2500">
          <a:solidFill>
            <a:srgbClr val="505150"/>
          </a:solidFill>
          <a:latin typeface="Georgia" charset="0"/>
          <a:ea typeface="ヒラギノ角ゴ Pro W3" pitchFamily="-108" charset="-128"/>
          <a:cs typeface="ヒラギノ角ゴ Pro W3" pitchFamily="-108" charset="-128"/>
        </a:defRPr>
      </a:lvl4pPr>
      <a:lvl5pPr algn="l" rtl="0" eaLnBrk="1" fontAlgn="base" hangingPunct="1">
        <a:spcBef>
          <a:spcPct val="0"/>
        </a:spcBef>
        <a:spcAft>
          <a:spcPct val="0"/>
        </a:spcAft>
        <a:defRPr sz="2500">
          <a:solidFill>
            <a:srgbClr val="505150"/>
          </a:solidFill>
          <a:latin typeface="Georgia" charset="0"/>
          <a:ea typeface="ヒラギノ角ゴ Pro W3" pitchFamily="-108" charset="-128"/>
          <a:cs typeface="ヒラギノ角ゴ Pro W3" pitchFamily="-108" charset="-128"/>
        </a:defRPr>
      </a:lvl5pPr>
      <a:lvl6pPr marL="457178" algn="l" rtl="0" eaLnBrk="1" fontAlgn="base" hangingPunct="1">
        <a:spcBef>
          <a:spcPct val="0"/>
        </a:spcBef>
        <a:spcAft>
          <a:spcPct val="0"/>
        </a:spcAft>
        <a:defRPr sz="3200" b="1">
          <a:solidFill>
            <a:schemeClr val="tx2"/>
          </a:solidFill>
          <a:latin typeface="Arial Narrow" pitchFamily="34" charset="0"/>
        </a:defRPr>
      </a:lvl6pPr>
      <a:lvl7pPr marL="914354" algn="l" rtl="0" eaLnBrk="1" fontAlgn="base" hangingPunct="1">
        <a:spcBef>
          <a:spcPct val="0"/>
        </a:spcBef>
        <a:spcAft>
          <a:spcPct val="0"/>
        </a:spcAft>
        <a:defRPr sz="3200" b="1">
          <a:solidFill>
            <a:schemeClr val="tx2"/>
          </a:solidFill>
          <a:latin typeface="Arial Narrow" pitchFamily="34" charset="0"/>
        </a:defRPr>
      </a:lvl7pPr>
      <a:lvl8pPr marL="1371532" algn="l" rtl="0" eaLnBrk="1" fontAlgn="base" hangingPunct="1">
        <a:spcBef>
          <a:spcPct val="0"/>
        </a:spcBef>
        <a:spcAft>
          <a:spcPct val="0"/>
        </a:spcAft>
        <a:defRPr sz="3200" b="1">
          <a:solidFill>
            <a:schemeClr val="tx2"/>
          </a:solidFill>
          <a:latin typeface="Arial Narrow" pitchFamily="34" charset="0"/>
        </a:defRPr>
      </a:lvl8pPr>
      <a:lvl9pPr marL="1828709" algn="l" rtl="0" eaLnBrk="1" fontAlgn="base" hangingPunct="1">
        <a:spcBef>
          <a:spcPct val="0"/>
        </a:spcBef>
        <a:spcAft>
          <a:spcPct val="0"/>
        </a:spcAft>
        <a:defRPr sz="3200" b="1">
          <a:solidFill>
            <a:schemeClr val="tx2"/>
          </a:solidFill>
          <a:latin typeface="Arial Narrow" pitchFamily="34" charset="0"/>
        </a:defRPr>
      </a:lvl9pPr>
    </p:titleStyle>
    <p:bodyStyle>
      <a:lvl1pPr marL="177792" indent="-177792" algn="l" rtl="0" eaLnBrk="1" fontAlgn="base" hangingPunct="1">
        <a:lnSpc>
          <a:spcPct val="110000"/>
        </a:lnSpc>
        <a:spcBef>
          <a:spcPct val="0"/>
        </a:spcBef>
        <a:spcAft>
          <a:spcPct val="0"/>
        </a:spcAft>
        <a:buClr>
          <a:schemeClr val="tx1"/>
        </a:buClr>
        <a:buFont typeface="Arial" panose="020B0604020202020204" pitchFamily="34" charset="0"/>
        <a:buChar char="•"/>
        <a:defRPr sz="1700" kern="1200" spc="0" baseline="0">
          <a:solidFill>
            <a:schemeClr val="tx1"/>
          </a:solidFill>
          <a:latin typeface="+mn-lt"/>
          <a:ea typeface="+mn-ea"/>
          <a:cs typeface="+mn-cs"/>
        </a:defRPr>
      </a:lvl1pPr>
      <a:lvl2pPr marL="355582" indent="-177792" algn="l" rtl="0" eaLnBrk="1" fontAlgn="base" hangingPunct="1">
        <a:lnSpc>
          <a:spcPct val="110000"/>
        </a:lnSpc>
        <a:spcBef>
          <a:spcPct val="0"/>
        </a:spcBef>
        <a:spcAft>
          <a:spcPct val="0"/>
        </a:spcAft>
        <a:buClr>
          <a:schemeClr val="tx1"/>
        </a:buClr>
        <a:buSzPct val="100000"/>
        <a:buFont typeface="Symbol" panose="05050102010706020507" pitchFamily="18" charset="2"/>
        <a:buChar char="-"/>
        <a:defRPr sz="1700" kern="1200" spc="0" baseline="0">
          <a:solidFill>
            <a:schemeClr val="tx1"/>
          </a:solidFill>
          <a:latin typeface="+mn-lt"/>
          <a:ea typeface="+mn-ea"/>
          <a:cs typeface="+mn-cs"/>
        </a:defRPr>
      </a:lvl2pPr>
      <a:lvl3pPr marL="355582" indent="184142" algn="l" rtl="0" eaLnBrk="1" fontAlgn="base" hangingPunct="1">
        <a:lnSpc>
          <a:spcPct val="110000"/>
        </a:lnSpc>
        <a:spcBef>
          <a:spcPct val="0"/>
        </a:spcBef>
        <a:spcAft>
          <a:spcPct val="0"/>
        </a:spcAft>
        <a:buFont typeface="Symbol" panose="05050102010706020507" pitchFamily="18" charset="2"/>
        <a:buChar char="-"/>
        <a:defRPr sz="1700" spc="0" baseline="0">
          <a:solidFill>
            <a:schemeClr val="tx1"/>
          </a:solidFill>
          <a:latin typeface="+mn-lt"/>
          <a:ea typeface="ＭＳ Ｐゴシック" charset="-128"/>
          <a:cs typeface="ＭＳ Ｐゴシック" charset="-128"/>
        </a:defRPr>
      </a:lvl3pPr>
      <a:lvl4pPr marL="717515" indent="-177792" algn="l" rtl="0" eaLnBrk="1" fontAlgn="base" hangingPunct="1">
        <a:lnSpc>
          <a:spcPct val="110000"/>
        </a:lnSpc>
        <a:spcBef>
          <a:spcPct val="0"/>
        </a:spcBef>
        <a:spcAft>
          <a:spcPct val="0"/>
        </a:spcAft>
        <a:buFont typeface="Symbol" panose="05050102010706020507" pitchFamily="18" charset="2"/>
        <a:buChar char="-"/>
        <a:defRPr sz="1700" kern="1200" spc="0" baseline="0">
          <a:solidFill>
            <a:schemeClr val="tx1"/>
          </a:solidFill>
          <a:latin typeface="+mn-lt"/>
          <a:ea typeface="ＭＳ Ｐゴシック" charset="0"/>
          <a:cs typeface="ＭＳ Ｐゴシック" charset="0"/>
        </a:defRPr>
      </a:lvl4pPr>
      <a:lvl5pPr marL="895306" indent="-177792" algn="l" rtl="0" eaLnBrk="1" fontAlgn="base" hangingPunct="1">
        <a:lnSpc>
          <a:spcPct val="110000"/>
        </a:lnSpc>
        <a:spcBef>
          <a:spcPct val="0"/>
        </a:spcBef>
        <a:spcAft>
          <a:spcPct val="0"/>
        </a:spcAft>
        <a:buFont typeface="Symbol" panose="05050102010706020507" pitchFamily="18" charset="2"/>
        <a:buChar char="-"/>
        <a:defRPr sz="1700" kern="1200" spc="0" baseline="0">
          <a:solidFill>
            <a:schemeClr val="tx1"/>
          </a:solidFill>
          <a:latin typeface="+mn-lt"/>
          <a:ea typeface="+mn-ea"/>
          <a:cs typeface="ＭＳ Ｐゴシック" charset="0"/>
        </a:defRPr>
      </a:lvl5pPr>
      <a:lvl6pPr marL="1074685" indent="-179380" algn="l" rtl="0" eaLnBrk="1" fontAlgn="base" hangingPunct="1">
        <a:lnSpc>
          <a:spcPct val="110000"/>
        </a:lnSpc>
        <a:spcBef>
          <a:spcPct val="0"/>
        </a:spcBef>
        <a:spcAft>
          <a:spcPct val="0"/>
        </a:spcAft>
        <a:buFont typeface="Symbol" panose="05050102010706020507" pitchFamily="18" charset="2"/>
        <a:buChar char="-"/>
        <a:defRPr sz="1700">
          <a:solidFill>
            <a:schemeClr val="tx1"/>
          </a:solidFill>
          <a:latin typeface="+mn-lt"/>
          <a:ea typeface="+mn-ea"/>
        </a:defRPr>
      </a:lvl6pPr>
      <a:lvl7pPr marL="1257238" indent="-182554" algn="l" rtl="0" eaLnBrk="1" fontAlgn="base" hangingPunct="1">
        <a:lnSpc>
          <a:spcPct val="110000"/>
        </a:lnSpc>
        <a:spcBef>
          <a:spcPct val="0"/>
        </a:spcBef>
        <a:spcAft>
          <a:spcPct val="0"/>
        </a:spcAft>
        <a:buFont typeface="Symbol" panose="05050102010706020507" pitchFamily="18" charset="2"/>
        <a:buChar char="-"/>
        <a:defRPr sz="1700">
          <a:solidFill>
            <a:schemeClr val="tx1"/>
          </a:solidFill>
          <a:latin typeface="+mn-lt"/>
          <a:ea typeface="+mn-ea"/>
        </a:defRPr>
      </a:lvl7pPr>
      <a:lvl8pPr marL="1436616" indent="-179380" algn="l" rtl="0" eaLnBrk="1" fontAlgn="base" hangingPunct="1">
        <a:lnSpc>
          <a:spcPct val="110000"/>
        </a:lnSpc>
        <a:spcBef>
          <a:spcPct val="0"/>
        </a:spcBef>
        <a:spcAft>
          <a:spcPct val="0"/>
        </a:spcAft>
        <a:buFont typeface="Symbol" panose="05050102010706020507" pitchFamily="18" charset="2"/>
        <a:buChar char="-"/>
        <a:defRPr sz="1700">
          <a:solidFill>
            <a:schemeClr val="tx1"/>
          </a:solidFill>
          <a:latin typeface="+mn-lt"/>
          <a:ea typeface="+mn-ea"/>
        </a:defRPr>
      </a:lvl8pPr>
      <a:lvl9pPr marL="1614408" indent="-177792" algn="l" rtl="0" eaLnBrk="1" fontAlgn="base" hangingPunct="1">
        <a:lnSpc>
          <a:spcPct val="110000"/>
        </a:lnSpc>
        <a:spcBef>
          <a:spcPct val="0"/>
        </a:spcBef>
        <a:spcAft>
          <a:spcPct val="0"/>
        </a:spcAft>
        <a:buFont typeface="Symbol" panose="05050102010706020507" pitchFamily="18" charset="2"/>
        <a:buChar char="-"/>
        <a:defRPr sz="1700">
          <a:solidFill>
            <a:schemeClr val="tx1"/>
          </a:solidFill>
          <a:latin typeface="+mn-lt"/>
          <a:ea typeface="+mn-ea"/>
        </a:defRPr>
      </a:lvl9pPr>
    </p:bodyStyle>
    <p:otherStyle>
      <a:defPPr>
        <a:defRPr lang="de-DE"/>
      </a:defPPr>
      <a:lvl1pPr marL="0" algn="l" defTabSz="457178" rtl="0" eaLnBrk="1" latinLnBrk="0" hangingPunct="1">
        <a:defRPr sz="1800" kern="1200">
          <a:solidFill>
            <a:schemeClr val="tx1"/>
          </a:solidFill>
          <a:latin typeface="+mn-lt"/>
          <a:ea typeface="+mn-ea"/>
          <a:cs typeface="+mn-cs"/>
        </a:defRPr>
      </a:lvl1pPr>
      <a:lvl2pPr marL="457178" algn="l" defTabSz="457178" rtl="0" eaLnBrk="1" latinLnBrk="0" hangingPunct="1">
        <a:defRPr sz="1800" kern="1200">
          <a:solidFill>
            <a:schemeClr val="tx1"/>
          </a:solidFill>
          <a:latin typeface="+mn-lt"/>
          <a:ea typeface="+mn-ea"/>
          <a:cs typeface="+mn-cs"/>
        </a:defRPr>
      </a:lvl2pPr>
      <a:lvl3pPr marL="914354" algn="l" defTabSz="457178" rtl="0" eaLnBrk="1" latinLnBrk="0" hangingPunct="1">
        <a:defRPr sz="1800" kern="1200">
          <a:solidFill>
            <a:schemeClr val="tx1"/>
          </a:solidFill>
          <a:latin typeface="+mn-lt"/>
          <a:ea typeface="+mn-ea"/>
          <a:cs typeface="+mn-cs"/>
        </a:defRPr>
      </a:lvl3pPr>
      <a:lvl4pPr marL="1371532" algn="l" defTabSz="457178" rtl="0" eaLnBrk="1" latinLnBrk="0" hangingPunct="1">
        <a:defRPr sz="1800" kern="1200">
          <a:solidFill>
            <a:schemeClr val="tx1"/>
          </a:solidFill>
          <a:latin typeface="+mn-lt"/>
          <a:ea typeface="+mn-ea"/>
          <a:cs typeface="+mn-cs"/>
        </a:defRPr>
      </a:lvl4pPr>
      <a:lvl5pPr marL="1828709" algn="l" defTabSz="457178" rtl="0" eaLnBrk="1" latinLnBrk="0" hangingPunct="1">
        <a:defRPr sz="1800" kern="1200">
          <a:solidFill>
            <a:schemeClr val="tx1"/>
          </a:solidFill>
          <a:latin typeface="+mn-lt"/>
          <a:ea typeface="+mn-ea"/>
          <a:cs typeface="+mn-cs"/>
        </a:defRPr>
      </a:lvl5pPr>
      <a:lvl6pPr marL="2285886" algn="l" defTabSz="457178" rtl="0" eaLnBrk="1" latinLnBrk="0" hangingPunct="1">
        <a:defRPr sz="1800" kern="1200">
          <a:solidFill>
            <a:schemeClr val="tx1"/>
          </a:solidFill>
          <a:latin typeface="+mn-lt"/>
          <a:ea typeface="+mn-ea"/>
          <a:cs typeface="+mn-cs"/>
        </a:defRPr>
      </a:lvl6pPr>
      <a:lvl7pPr marL="2743062" algn="l" defTabSz="457178" rtl="0" eaLnBrk="1" latinLnBrk="0" hangingPunct="1">
        <a:defRPr sz="1800" kern="1200">
          <a:solidFill>
            <a:schemeClr val="tx1"/>
          </a:solidFill>
          <a:latin typeface="+mn-lt"/>
          <a:ea typeface="+mn-ea"/>
          <a:cs typeface="+mn-cs"/>
        </a:defRPr>
      </a:lvl7pPr>
      <a:lvl8pPr marL="3200240" algn="l" defTabSz="457178" rtl="0" eaLnBrk="1" latinLnBrk="0" hangingPunct="1">
        <a:defRPr sz="1800" kern="1200">
          <a:solidFill>
            <a:schemeClr val="tx1"/>
          </a:solidFill>
          <a:latin typeface="+mn-lt"/>
          <a:ea typeface="+mn-ea"/>
          <a:cs typeface="+mn-cs"/>
        </a:defRPr>
      </a:lvl8pPr>
      <a:lvl9pPr marL="3657418" algn="l" defTabSz="457178"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1620" userDrawn="1">
          <p15:clr>
            <a:srgbClr val="F26B43"/>
          </p15:clr>
        </p15:guide>
        <p15:guide id="2" pos="2880"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0.xml"/><Relationship Id="rId1" Type="http://schemas.openxmlformats.org/officeDocument/2006/relationships/slideLayout" Target="../slideLayouts/slideLayout6.xml"/><Relationship Id="rId4" Type="http://schemas.openxmlformats.org/officeDocument/2006/relationships/image" Target="../media/image9.pn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4.xml"/><Relationship Id="rId1" Type="http://schemas.openxmlformats.org/officeDocument/2006/relationships/slideLayout" Target="../slideLayouts/slideLayout6.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png"/></Relationships>
</file>

<file path=ppt/slides/_rels/slide15.xml.rels><?xml version="1.0" encoding="UTF-8" standalone="yes"?>
<Relationships xmlns="http://schemas.openxmlformats.org/package/2006/relationships"><Relationship Id="rId8" Type="http://schemas.openxmlformats.org/officeDocument/2006/relationships/image" Target="../media/image18.png"/><Relationship Id="rId3" Type="http://schemas.openxmlformats.org/officeDocument/2006/relationships/image" Target="../media/image14.png"/><Relationship Id="rId7" Type="http://schemas.openxmlformats.org/officeDocument/2006/relationships/hyperlink" Target="https://ieeexplore.ieee.org/document/7762812" TargetMode="External"/><Relationship Id="rId2" Type="http://schemas.openxmlformats.org/officeDocument/2006/relationships/notesSlide" Target="../notesSlides/notesSlide15.xml"/><Relationship Id="rId1" Type="http://schemas.openxmlformats.org/officeDocument/2006/relationships/slideLayout" Target="../slideLayouts/slideLayout9.xml"/><Relationship Id="rId6" Type="http://schemas.openxmlformats.org/officeDocument/2006/relationships/image" Target="../media/image17.jpg"/><Relationship Id="rId5" Type="http://schemas.openxmlformats.org/officeDocument/2006/relationships/image" Target="../media/image16.png"/><Relationship Id="rId4" Type="http://schemas.openxmlformats.org/officeDocument/2006/relationships/image" Target="../media/image15.png"/><Relationship Id="rId9" Type="http://schemas.openxmlformats.org/officeDocument/2006/relationships/image" Target="../media/image19.png"/></Relationships>
</file>

<file path=ppt/slides/_rels/slide16.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6.xml"/><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7.xml"/><Relationship Id="rId1" Type="http://schemas.openxmlformats.org/officeDocument/2006/relationships/slideLayout" Target="../slideLayouts/slideLayout6.xml"/><Relationship Id="rId5" Type="http://schemas.openxmlformats.org/officeDocument/2006/relationships/image" Target="../media/image23.png"/><Relationship Id="rId4" Type="http://schemas.openxmlformats.org/officeDocument/2006/relationships/image" Target="../media/image22.png"/></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9.xml"/><Relationship Id="rId1" Type="http://schemas.openxmlformats.org/officeDocument/2006/relationships/slideLayout" Target="../slideLayouts/slideLayout6.xml"/><Relationship Id="rId4" Type="http://schemas.openxmlformats.org/officeDocument/2006/relationships/image" Target="../media/image25.jpe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20.xml"/><Relationship Id="rId1" Type="http://schemas.openxmlformats.org/officeDocument/2006/relationships/slideLayout" Target="../slideLayouts/slideLayout9.xml"/></Relationships>
</file>

<file path=ppt/slides/_rels/slide21.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21.xml"/><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22.xml"/><Relationship Id="rId1" Type="http://schemas.openxmlformats.org/officeDocument/2006/relationships/slideLayout" Target="../slideLayouts/slideLayout9.xml"/><Relationship Id="rId5" Type="http://schemas.openxmlformats.org/officeDocument/2006/relationships/image" Target="../media/image30.png"/><Relationship Id="rId4" Type="http://schemas.openxmlformats.org/officeDocument/2006/relationships/image" Target="../media/image29.png"/></Relationships>
</file>

<file path=ppt/slides/_rels/slide23.xml.rels><?xml version="1.0" encoding="UTF-8" standalone="yes"?>
<Relationships xmlns="http://schemas.openxmlformats.org/package/2006/relationships"><Relationship Id="rId3" Type="http://schemas.openxmlformats.org/officeDocument/2006/relationships/image" Target="../media/image31.jpg"/><Relationship Id="rId2" Type="http://schemas.openxmlformats.org/officeDocument/2006/relationships/notesSlide" Target="../notesSlides/notesSlide23.xml"/><Relationship Id="rId1" Type="http://schemas.openxmlformats.org/officeDocument/2006/relationships/slideLayout" Target="../slideLayouts/slideLayout9.xml"/></Relationships>
</file>

<file path=ppt/slides/_rels/slide24.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notesSlide" Target="../notesSlides/notesSlide24.xml"/><Relationship Id="rId1" Type="http://schemas.openxmlformats.org/officeDocument/2006/relationships/slideLayout" Target="../slideLayouts/slideLayout9.xml"/><Relationship Id="rId5" Type="http://schemas.openxmlformats.org/officeDocument/2006/relationships/image" Target="../media/image34.jpeg"/><Relationship Id="rId4" Type="http://schemas.openxmlformats.org/officeDocument/2006/relationships/image" Target="../media/image33.jpeg"/></Relationships>
</file>

<file path=ppt/slides/_rels/slide25.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notesSlide" Target="../notesSlides/notesSlide25.xml"/><Relationship Id="rId1" Type="http://schemas.openxmlformats.org/officeDocument/2006/relationships/slideLayout" Target="../slideLayouts/slideLayout9.xml"/><Relationship Id="rId6" Type="http://schemas.openxmlformats.org/officeDocument/2006/relationships/image" Target="../media/image38.png"/><Relationship Id="rId5" Type="http://schemas.openxmlformats.org/officeDocument/2006/relationships/image" Target="../media/image37.png"/><Relationship Id="rId4" Type="http://schemas.openxmlformats.org/officeDocument/2006/relationships/image" Target="../media/image36.jpeg"/></Relationships>
</file>

<file path=ppt/slides/_rels/slide26.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26.xml"/><Relationship Id="rId1" Type="http://schemas.openxmlformats.org/officeDocument/2006/relationships/slideLayout" Target="../slideLayouts/slideLayout6.xml"/><Relationship Id="rId4" Type="http://schemas.openxmlformats.org/officeDocument/2006/relationships/image" Target="../media/image39.jpeg"/></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30.xml"/><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7.xml"/><Relationship Id="rId1" Type="http://schemas.openxmlformats.org/officeDocument/2006/relationships/slideLayout" Target="../slideLayouts/slideLayout6.xml"/><Relationship Id="rId4" Type="http://schemas.openxmlformats.org/officeDocument/2006/relationships/image" Target="../media/image5.pn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notesSlide" Target="../notesSlides/notesSlide9.xml"/><Relationship Id="rId1" Type="http://schemas.openxmlformats.org/officeDocument/2006/relationships/slideLayout" Target="../slideLayouts/slideLayout6.xml"/><Relationship Id="rId4" Type="http://schemas.openxmlformats.org/officeDocument/2006/relationships/image" Target="../media/image7.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el 7"/>
          <p:cNvSpPr>
            <a:spLocks noGrp="1"/>
          </p:cNvSpPr>
          <p:nvPr>
            <p:ph type="title"/>
          </p:nvPr>
        </p:nvSpPr>
        <p:spPr>
          <a:xfrm>
            <a:off x="828012" y="3496177"/>
            <a:ext cx="7969249" cy="378042"/>
          </a:xfrm>
        </p:spPr>
        <p:txBody>
          <a:bodyPr/>
          <a:lstStyle/>
          <a:p>
            <a:r>
              <a:rPr lang="en-GB" sz="2300" dirty="0"/>
              <a:t>FCC-</a:t>
            </a:r>
            <a:r>
              <a:rPr lang="en-GB" sz="2300" dirty="0" err="1"/>
              <a:t>ee</a:t>
            </a:r>
            <a:r>
              <a:rPr lang="en-GB" sz="2300" dirty="0"/>
              <a:t> injector update &amp;</a:t>
            </a:r>
            <a:r>
              <a:rPr lang="en-GB" sz="2300" dirty="0">
                <a:solidFill>
                  <a:srgbClr val="C00000"/>
                </a:solidFill>
              </a:rPr>
              <a:t> </a:t>
            </a:r>
            <a:r>
              <a:rPr lang="en-GB" sz="2300" dirty="0"/>
              <a:t>Positron source test at PSI</a:t>
            </a:r>
            <a:br>
              <a:rPr lang="en-GB" sz="2300" dirty="0"/>
            </a:br>
            <a:endParaRPr lang="en-GB" sz="2300" dirty="0"/>
          </a:p>
        </p:txBody>
      </p:sp>
      <p:sp>
        <p:nvSpPr>
          <p:cNvPr id="9" name="Untertitel 8"/>
          <p:cNvSpPr>
            <a:spLocks noGrp="1"/>
          </p:cNvSpPr>
          <p:nvPr>
            <p:ph type="subTitle" sz="quarter" idx="1"/>
          </p:nvPr>
        </p:nvSpPr>
        <p:spPr/>
        <p:txBody>
          <a:bodyPr/>
          <a:lstStyle/>
          <a:p>
            <a:r>
              <a:rPr lang="en-US" dirty="0"/>
              <a:t>Paolo Craievich on behalf of the collaboration team ::  Paul Scherrer Institut</a:t>
            </a:r>
          </a:p>
        </p:txBody>
      </p:sp>
      <p:sp>
        <p:nvSpPr>
          <p:cNvPr id="10" name="Textplatzhalter 9"/>
          <p:cNvSpPr>
            <a:spLocks noGrp="1"/>
          </p:cNvSpPr>
          <p:nvPr>
            <p:ph type="body" sz="quarter" idx="11"/>
          </p:nvPr>
        </p:nvSpPr>
        <p:spPr/>
        <p:txBody>
          <a:bodyPr/>
          <a:lstStyle/>
          <a:p>
            <a:r>
              <a:rPr lang="en-GB" dirty="0"/>
              <a:t>SwissFEL Progress Meeting, 30</a:t>
            </a:r>
            <a:r>
              <a:rPr lang="en-GB" baseline="30000" dirty="0"/>
              <a:t>th</a:t>
            </a:r>
            <a:r>
              <a:rPr lang="en-GB" dirty="0"/>
              <a:t> March 2021</a:t>
            </a:r>
          </a:p>
        </p:txBody>
      </p:sp>
      <p:sp>
        <p:nvSpPr>
          <p:cNvPr id="2" name="TextBox 1">
            <a:extLst>
              <a:ext uri="{FF2B5EF4-FFF2-40B4-BE49-F238E27FC236}">
                <a16:creationId xmlns:a16="http://schemas.microsoft.com/office/drawing/2014/main" id="{496D6A36-E3C1-3943-BF75-DE9E11965D4A}"/>
              </a:ext>
            </a:extLst>
          </p:cNvPr>
          <p:cNvSpPr txBox="1"/>
          <p:nvPr/>
        </p:nvSpPr>
        <p:spPr>
          <a:xfrm>
            <a:off x="-244699" y="55808"/>
            <a:ext cx="0" cy="0"/>
          </a:xfrm>
          <a:prstGeom prst="rect">
            <a:avLst/>
          </a:prstGeom>
          <a:noFill/>
        </p:spPr>
        <p:txBody>
          <a:bodyPr wrap="none" lIns="0" tIns="0" rIns="0" bIns="0" rtlCol="0">
            <a:noAutofit/>
          </a:bodyPr>
          <a:lstStyle/>
          <a:p>
            <a:pPr eaLnBrk="1" hangingPunct="1">
              <a:lnSpc>
                <a:spcPct val="110000"/>
              </a:lnSpc>
              <a:spcBef>
                <a:spcPct val="0"/>
              </a:spcBef>
              <a:buClr>
                <a:srgbClr val="000000"/>
              </a:buClr>
            </a:pPr>
            <a:endParaRPr lang="en-CH" sz="1800" dirty="0" err="1">
              <a:solidFill>
                <a:srgbClr val="000000"/>
              </a:solidFill>
              <a:latin typeface="Calibri"/>
            </a:endParaRPr>
          </a:p>
        </p:txBody>
      </p:sp>
    </p:spTree>
    <p:extLst>
      <p:ext uri="{BB962C8B-B14F-4D97-AF65-F5344CB8AC3E}">
        <p14:creationId xmlns:p14="http://schemas.microsoft.com/office/powerpoint/2010/main" val="1859313940"/>
      </p:ext>
    </p:extLst>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3207FB-47F0-A843-AF21-3163A721EE71}"/>
              </a:ext>
            </a:extLst>
          </p:cNvPr>
          <p:cNvSpPr>
            <a:spLocks noGrp="1"/>
          </p:cNvSpPr>
          <p:nvPr>
            <p:ph type="title"/>
          </p:nvPr>
        </p:nvSpPr>
        <p:spPr/>
        <p:txBody>
          <a:bodyPr/>
          <a:lstStyle/>
          <a:p>
            <a:r>
              <a:rPr lang="en-CH" dirty="0"/>
              <a:t>FCC-ee Injector Parameters</a:t>
            </a:r>
          </a:p>
        </p:txBody>
      </p:sp>
      <p:sp>
        <p:nvSpPr>
          <p:cNvPr id="3" name="Slide Number Placeholder 2">
            <a:extLst>
              <a:ext uri="{FF2B5EF4-FFF2-40B4-BE49-F238E27FC236}">
                <a16:creationId xmlns:a16="http://schemas.microsoft.com/office/drawing/2014/main" id="{48AD7487-1CF7-7242-9803-E4DB79B7F11D}"/>
              </a:ext>
            </a:extLst>
          </p:cNvPr>
          <p:cNvSpPr>
            <a:spLocks noGrp="1"/>
          </p:cNvSpPr>
          <p:nvPr>
            <p:ph type="sldNum" sz="quarter" idx="12"/>
          </p:nvPr>
        </p:nvSpPr>
        <p:spPr/>
        <p:txBody>
          <a:bodyPr/>
          <a:lstStyle/>
          <a:p>
            <a:pPr algn="r">
              <a:defRPr/>
            </a:pPr>
            <a:r>
              <a:rPr lang="de-DE"/>
              <a:t>Page </a:t>
            </a:r>
            <a:fld id="{EBC07571-3134-BB4B-B83F-1A9FE18D34F3}" type="slidenum">
              <a:rPr lang="de-DE" smtClean="0"/>
              <a:pPr algn="r">
                <a:defRPr/>
              </a:pPr>
              <a:t>10</a:t>
            </a:fld>
            <a:endParaRPr lang="de-DE" dirty="0"/>
          </a:p>
        </p:txBody>
      </p:sp>
      <p:pic>
        <p:nvPicPr>
          <p:cNvPr id="7" name="Picture 6">
            <a:extLst>
              <a:ext uri="{FF2B5EF4-FFF2-40B4-BE49-F238E27FC236}">
                <a16:creationId xmlns:a16="http://schemas.microsoft.com/office/drawing/2014/main" id="{D4FDCA5D-2484-B741-AB04-09EDEC25F3D4}"/>
              </a:ext>
            </a:extLst>
          </p:cNvPr>
          <p:cNvPicPr>
            <a:picLocks noChangeAspect="1"/>
          </p:cNvPicPr>
          <p:nvPr/>
        </p:nvPicPr>
        <p:blipFill>
          <a:blip r:embed="rId3"/>
          <a:stretch>
            <a:fillRect/>
          </a:stretch>
        </p:blipFill>
        <p:spPr>
          <a:xfrm>
            <a:off x="827584" y="629373"/>
            <a:ext cx="5389894" cy="2664296"/>
          </a:xfrm>
          <a:prstGeom prst="rect">
            <a:avLst/>
          </a:prstGeom>
        </p:spPr>
      </p:pic>
      <p:sp>
        <p:nvSpPr>
          <p:cNvPr id="8" name="Rectangle 7">
            <a:extLst>
              <a:ext uri="{FF2B5EF4-FFF2-40B4-BE49-F238E27FC236}">
                <a16:creationId xmlns:a16="http://schemas.microsoft.com/office/drawing/2014/main" id="{E866C6EC-0B07-E740-B1EE-8F4951504DEE}"/>
              </a:ext>
            </a:extLst>
          </p:cNvPr>
          <p:cNvSpPr/>
          <p:nvPr/>
        </p:nvSpPr>
        <p:spPr bwMode="auto">
          <a:xfrm>
            <a:off x="3779912" y="643735"/>
            <a:ext cx="2376264" cy="2649934"/>
          </a:xfrm>
          <a:prstGeom prst="rect">
            <a:avLst/>
          </a:prstGeom>
          <a:solidFill>
            <a:srgbClr val="FFF5D6">
              <a:alpha val="44000"/>
            </a:srgb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CH" sz="2400" b="0" i="0" u="none" strike="noStrike" cap="none" normalizeH="0" baseline="0">
              <a:ln>
                <a:noFill/>
              </a:ln>
              <a:solidFill>
                <a:schemeClr val="tx1"/>
              </a:solidFill>
              <a:effectLst/>
              <a:latin typeface="Times" charset="0"/>
            </a:endParaRPr>
          </a:p>
        </p:txBody>
      </p:sp>
      <p:sp>
        <p:nvSpPr>
          <p:cNvPr id="9" name="Rectangle 8">
            <a:extLst>
              <a:ext uri="{FF2B5EF4-FFF2-40B4-BE49-F238E27FC236}">
                <a16:creationId xmlns:a16="http://schemas.microsoft.com/office/drawing/2014/main" id="{30D09A62-DF2B-9144-8E7E-ADE23AA24DE5}"/>
              </a:ext>
            </a:extLst>
          </p:cNvPr>
          <p:cNvSpPr/>
          <p:nvPr/>
        </p:nvSpPr>
        <p:spPr bwMode="auto">
          <a:xfrm>
            <a:off x="2915816" y="643735"/>
            <a:ext cx="864096" cy="2649934"/>
          </a:xfrm>
          <a:prstGeom prst="rect">
            <a:avLst/>
          </a:prstGeom>
          <a:noFill/>
          <a:ln w="28575" cap="flat" cmpd="sng" algn="ctr">
            <a:solidFill>
              <a:schemeClr val="accent3"/>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CH" sz="2400" b="0" i="0" u="none" strike="noStrike" cap="none" normalizeH="0" baseline="0">
              <a:ln>
                <a:noFill/>
              </a:ln>
              <a:solidFill>
                <a:schemeClr val="tx1"/>
              </a:solidFill>
              <a:effectLst/>
              <a:latin typeface="Times" charset="0"/>
            </a:endParaRPr>
          </a:p>
        </p:txBody>
      </p:sp>
      <p:pic>
        <p:nvPicPr>
          <p:cNvPr id="10" name="Picture 9">
            <a:extLst>
              <a:ext uri="{FF2B5EF4-FFF2-40B4-BE49-F238E27FC236}">
                <a16:creationId xmlns:a16="http://schemas.microsoft.com/office/drawing/2014/main" id="{9AFBA8B1-B1AB-9042-8480-21AB161E537C}"/>
              </a:ext>
            </a:extLst>
          </p:cNvPr>
          <p:cNvPicPr>
            <a:picLocks noChangeAspect="1"/>
          </p:cNvPicPr>
          <p:nvPr/>
        </p:nvPicPr>
        <p:blipFill>
          <a:blip r:embed="rId4"/>
          <a:stretch>
            <a:fillRect/>
          </a:stretch>
        </p:blipFill>
        <p:spPr>
          <a:xfrm>
            <a:off x="720080" y="3326097"/>
            <a:ext cx="3851920" cy="1606711"/>
          </a:xfrm>
          <a:prstGeom prst="rect">
            <a:avLst/>
          </a:prstGeom>
        </p:spPr>
      </p:pic>
      <p:sp>
        <p:nvSpPr>
          <p:cNvPr id="11" name="TextBox 10">
            <a:extLst>
              <a:ext uri="{FF2B5EF4-FFF2-40B4-BE49-F238E27FC236}">
                <a16:creationId xmlns:a16="http://schemas.microsoft.com/office/drawing/2014/main" id="{1769E7C0-8F1F-FD4C-BA3D-2E079C8FAF7F}"/>
              </a:ext>
            </a:extLst>
          </p:cNvPr>
          <p:cNvSpPr txBox="1"/>
          <p:nvPr/>
        </p:nvSpPr>
        <p:spPr>
          <a:xfrm>
            <a:off x="6346006" y="580203"/>
            <a:ext cx="2736304" cy="381375"/>
          </a:xfrm>
          <a:prstGeom prst="rect">
            <a:avLst/>
          </a:prstGeom>
          <a:noFill/>
        </p:spPr>
        <p:txBody>
          <a:bodyPr wrap="square" lIns="0" tIns="0" rIns="0" bIns="0" rtlCol="0">
            <a:noAutofit/>
          </a:bodyPr>
          <a:lstStyle/>
          <a:p>
            <a:pPr eaLnBrk="1" hangingPunct="1">
              <a:lnSpc>
                <a:spcPct val="110000"/>
              </a:lnSpc>
              <a:spcBef>
                <a:spcPct val="0"/>
              </a:spcBef>
              <a:buClr>
                <a:srgbClr val="000000"/>
              </a:buClr>
            </a:pPr>
            <a:r>
              <a:rPr lang="en-CH" sz="1800" dirty="0">
                <a:solidFill>
                  <a:srgbClr val="000000"/>
                </a:solidFill>
                <a:latin typeface="Calibri Light" panose="020F0302020204030204" pitchFamily="34" charset="0"/>
                <a:cs typeface="Calibri Light" panose="020F0302020204030204" pitchFamily="34" charset="0"/>
              </a:rPr>
              <a:t>Charge both species 3.4 nC</a:t>
            </a:r>
          </a:p>
        </p:txBody>
      </p:sp>
      <p:sp>
        <p:nvSpPr>
          <p:cNvPr id="12" name="Rectangle 11">
            <a:extLst>
              <a:ext uri="{FF2B5EF4-FFF2-40B4-BE49-F238E27FC236}">
                <a16:creationId xmlns:a16="http://schemas.microsoft.com/office/drawing/2014/main" id="{E6A78F22-12AF-6B47-B55A-FB73F4EE68CA}"/>
              </a:ext>
            </a:extLst>
          </p:cNvPr>
          <p:cNvSpPr/>
          <p:nvPr/>
        </p:nvSpPr>
        <p:spPr>
          <a:xfrm>
            <a:off x="4549512" y="3594512"/>
            <a:ext cx="4572000" cy="1246495"/>
          </a:xfrm>
          <a:prstGeom prst="rect">
            <a:avLst/>
          </a:prstGeom>
        </p:spPr>
        <p:txBody>
          <a:bodyPr>
            <a:spAutoFit/>
          </a:bodyPr>
          <a:lstStyle/>
          <a:p>
            <a:pPr>
              <a:spcBef>
                <a:spcPts val="0"/>
              </a:spcBef>
              <a:spcAft>
                <a:spcPts val="600"/>
              </a:spcAft>
            </a:pPr>
            <a:r>
              <a:rPr lang="en-GB" sz="1400" dirty="0">
                <a:solidFill>
                  <a:srgbClr val="C00000"/>
                </a:solidFill>
                <a:latin typeface="Calibri Light" panose="020F0302020204030204" pitchFamily="34" charset="0"/>
                <a:cs typeface="Calibri Light" panose="020F0302020204030204" pitchFamily="34" charset="0"/>
              </a:rPr>
              <a:t>Damping ring</a:t>
            </a:r>
          </a:p>
          <a:p>
            <a:pPr>
              <a:spcBef>
                <a:spcPts val="0"/>
              </a:spcBef>
              <a:spcAft>
                <a:spcPts val="600"/>
              </a:spcAft>
            </a:pPr>
            <a:r>
              <a:rPr lang="en-GB" sz="1400" dirty="0">
                <a:latin typeface="Calibri Light" panose="020F0302020204030204" pitchFamily="34" charset="0"/>
                <a:cs typeface="Calibri Light" panose="020F0302020204030204" pitchFamily="34" charset="0"/>
              </a:rPr>
              <a:t>The </a:t>
            </a:r>
            <a:r>
              <a:rPr lang="en-GB" sz="1400" i="1" dirty="0">
                <a:latin typeface="Calibri Light" panose="020F0302020204030204" pitchFamily="34" charset="0"/>
                <a:cs typeface="Calibri Light" panose="020F0302020204030204" pitchFamily="34" charset="0"/>
              </a:rPr>
              <a:t>normalized emittances </a:t>
            </a:r>
            <a:r>
              <a:rPr lang="en-GB" sz="1400" dirty="0">
                <a:latin typeface="Calibri Light" panose="020F0302020204030204" pitchFamily="34" charset="0"/>
                <a:cs typeface="Calibri Light" panose="020F0302020204030204" pitchFamily="34" charset="0"/>
              </a:rPr>
              <a:t>of the positrons produced by the source is of the order of 8000-10000</a:t>
            </a:r>
            <a:r>
              <a:rPr lang="en-GB" sz="1400" dirty="0">
                <a:latin typeface="Symbol" pitchFamily="2" charset="2"/>
                <a:cs typeface="Calibri Light" panose="020F0302020204030204" pitchFamily="34" charset="0"/>
              </a:rPr>
              <a:t>m</a:t>
            </a:r>
            <a:r>
              <a:rPr lang="en-GB" sz="1400" dirty="0">
                <a:latin typeface="Calibri Light" panose="020F0302020204030204" pitchFamily="34" charset="0"/>
                <a:cs typeface="Calibri Light" panose="020F0302020204030204" pitchFamily="34" charset="0"/>
              </a:rPr>
              <a:t>m </a:t>
            </a:r>
            <a:r>
              <a:rPr lang="en-GB" sz="1400" dirty="0">
                <a:latin typeface="Calibri Light" panose="020F0302020204030204" pitchFamily="34" charset="0"/>
                <a:cs typeface="Calibri Light" panose="020F0302020204030204" pitchFamily="34" charset="0"/>
                <a:sym typeface="Wingdings" pitchFamily="2" charset="2"/>
              </a:rPr>
              <a:t> necessary a </a:t>
            </a:r>
            <a:r>
              <a:rPr lang="en-GB" sz="1400" dirty="0">
                <a:latin typeface="Calibri Light" panose="020F0302020204030204" pitchFamily="34" charset="0"/>
                <a:cs typeface="Calibri Light" panose="020F0302020204030204" pitchFamily="34" charset="0"/>
              </a:rPr>
              <a:t>damping ring to reduce the emittances by orders of magnitude</a:t>
            </a:r>
            <a:endParaRPr lang="en-CH" sz="1400" dirty="0">
              <a:latin typeface="Calibri Light" panose="020F0302020204030204" pitchFamily="34" charset="0"/>
              <a:cs typeface="Calibri Light" panose="020F0302020204030204" pitchFamily="34" charset="0"/>
            </a:endParaRPr>
          </a:p>
        </p:txBody>
      </p:sp>
      <p:sp>
        <p:nvSpPr>
          <p:cNvPr id="13" name="Oval 12">
            <a:extLst>
              <a:ext uri="{FF2B5EF4-FFF2-40B4-BE49-F238E27FC236}">
                <a16:creationId xmlns:a16="http://schemas.microsoft.com/office/drawing/2014/main" id="{48158D4A-3980-2F4B-9CAE-C4BBC33B1192}"/>
              </a:ext>
            </a:extLst>
          </p:cNvPr>
          <p:cNvSpPr/>
          <p:nvPr/>
        </p:nvSpPr>
        <p:spPr bwMode="auto">
          <a:xfrm>
            <a:off x="2915816" y="1563638"/>
            <a:ext cx="432048" cy="288032"/>
          </a:xfrm>
          <a:prstGeom prst="ellipse">
            <a:avLst/>
          </a:prstGeom>
          <a:noFill/>
          <a:ln w="12700">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CH" sz="2400" b="0" i="0" u="none" strike="noStrike" cap="none" normalizeH="0" baseline="0">
              <a:ln>
                <a:noFill/>
              </a:ln>
              <a:solidFill>
                <a:schemeClr val="tx1"/>
              </a:solidFill>
              <a:effectLst/>
              <a:latin typeface="Times" charset="0"/>
            </a:endParaRPr>
          </a:p>
        </p:txBody>
      </p:sp>
      <p:cxnSp>
        <p:nvCxnSpPr>
          <p:cNvPr id="15" name="Straight Connector 14">
            <a:extLst>
              <a:ext uri="{FF2B5EF4-FFF2-40B4-BE49-F238E27FC236}">
                <a16:creationId xmlns:a16="http://schemas.microsoft.com/office/drawing/2014/main" id="{5DB89349-2CE8-7A4C-B1F1-98AF95C4ADCD}"/>
              </a:ext>
            </a:extLst>
          </p:cNvPr>
          <p:cNvCxnSpPr>
            <a:cxnSpLocks/>
            <a:stCxn id="13" idx="6"/>
          </p:cNvCxnSpPr>
          <p:nvPr/>
        </p:nvCxnSpPr>
        <p:spPr bwMode="auto">
          <a:xfrm flipV="1">
            <a:off x="3347864" y="912407"/>
            <a:ext cx="2998142" cy="795247"/>
          </a:xfrm>
          <a:prstGeom prst="line">
            <a:avLst/>
          </a:prstGeom>
          <a:solidFill>
            <a:schemeClr val="accent1"/>
          </a:solidFill>
          <a:ln w="9525" cap="flat" cmpd="sng" algn="ctr">
            <a:solidFill>
              <a:schemeClr val="tx1"/>
            </a:solidFill>
            <a:prstDash val="solid"/>
            <a:round/>
            <a:headEnd type="none" w="med" len="med"/>
            <a:tailEnd type="none" w="med" len="med"/>
          </a:ln>
          <a:effectLst/>
        </p:spPr>
      </p:cxnSp>
      <p:sp>
        <p:nvSpPr>
          <p:cNvPr id="16" name="TextBox 15">
            <a:extLst>
              <a:ext uri="{FF2B5EF4-FFF2-40B4-BE49-F238E27FC236}">
                <a16:creationId xmlns:a16="http://schemas.microsoft.com/office/drawing/2014/main" id="{8DA26F6B-48D1-BC43-B02C-2B811C626C54}"/>
              </a:ext>
            </a:extLst>
          </p:cNvPr>
          <p:cNvSpPr txBox="1"/>
          <p:nvPr/>
        </p:nvSpPr>
        <p:spPr>
          <a:xfrm>
            <a:off x="6346006" y="1270366"/>
            <a:ext cx="2736304" cy="1954189"/>
          </a:xfrm>
          <a:prstGeom prst="rect">
            <a:avLst/>
          </a:prstGeom>
          <a:noFill/>
        </p:spPr>
        <p:txBody>
          <a:bodyPr wrap="square" lIns="0" tIns="0" rIns="0" bIns="0" rtlCol="0">
            <a:noAutofit/>
          </a:bodyPr>
          <a:lstStyle/>
          <a:p>
            <a:pPr eaLnBrk="1" hangingPunct="1">
              <a:lnSpc>
                <a:spcPct val="110000"/>
              </a:lnSpc>
              <a:spcBef>
                <a:spcPct val="0"/>
              </a:spcBef>
              <a:buClr>
                <a:srgbClr val="000000"/>
              </a:buClr>
            </a:pPr>
            <a:r>
              <a:rPr lang="en-CH" sz="1400" dirty="0">
                <a:solidFill>
                  <a:srgbClr val="000000"/>
                </a:solidFill>
                <a:latin typeface="Calibri Light" panose="020F0302020204030204" pitchFamily="34" charset="0"/>
                <a:cs typeface="Calibri Light" panose="020F0302020204030204" pitchFamily="34" charset="0"/>
              </a:rPr>
              <a:t>Luminosity in e</a:t>
            </a:r>
            <a:r>
              <a:rPr lang="en-CH" sz="1400" baseline="30000" dirty="0">
                <a:solidFill>
                  <a:srgbClr val="000000"/>
                </a:solidFill>
                <a:latin typeface="Calibri Light" panose="020F0302020204030204" pitchFamily="34" charset="0"/>
                <a:cs typeface="Calibri Light" panose="020F0302020204030204" pitchFamily="34" charset="0"/>
              </a:rPr>
              <a:t>-</a:t>
            </a:r>
            <a:r>
              <a:rPr lang="en-CH" sz="1400" dirty="0">
                <a:solidFill>
                  <a:srgbClr val="000000"/>
                </a:solidFill>
                <a:latin typeface="Calibri Light" panose="020F0302020204030204" pitchFamily="34" charset="0"/>
                <a:cs typeface="Calibri Light" panose="020F0302020204030204" pitchFamily="34" charset="0"/>
              </a:rPr>
              <a:t>e</a:t>
            </a:r>
            <a:r>
              <a:rPr lang="en-CH" sz="1400" baseline="30000" dirty="0">
                <a:solidFill>
                  <a:srgbClr val="000000"/>
                </a:solidFill>
                <a:latin typeface="Calibri Light" panose="020F0302020204030204" pitchFamily="34" charset="0"/>
                <a:cs typeface="Calibri Light" panose="020F0302020204030204" pitchFamily="34" charset="0"/>
              </a:rPr>
              <a:t>+</a:t>
            </a:r>
            <a:r>
              <a:rPr lang="en-CH" sz="1400" dirty="0">
                <a:solidFill>
                  <a:srgbClr val="000000"/>
                </a:solidFill>
                <a:latin typeface="Calibri Light" panose="020F0302020204030204" pitchFamily="34" charset="0"/>
                <a:cs typeface="Calibri Light" panose="020F0302020204030204" pitchFamily="34" charset="0"/>
              </a:rPr>
              <a:t> colliders </a:t>
            </a:r>
            <a:r>
              <a:rPr lang="en-GB" sz="1400" dirty="0">
                <a:solidFill>
                  <a:srgbClr val="000000"/>
                </a:solidFill>
                <a:latin typeface="Calibri Light" panose="020F0302020204030204" pitchFamily="34" charset="0"/>
                <a:cs typeface="Calibri Light" panose="020F0302020204030204" pitchFamily="34" charset="0"/>
              </a:rPr>
              <a:t>is proportional to the bunch population and to the average flux of particles and inversely proportional to the interaction point beam sizes. </a:t>
            </a:r>
            <a:r>
              <a:rPr lang="en-GB" sz="1400" i="1" dirty="0">
                <a:solidFill>
                  <a:srgbClr val="C00000"/>
                </a:solidFill>
                <a:latin typeface="Calibri Light" panose="020F0302020204030204" pitchFamily="34" charset="0"/>
                <a:cs typeface="Calibri Light" panose="020F0302020204030204" pitchFamily="34" charset="0"/>
              </a:rPr>
              <a:t>A main limitation on the optimization of all these parameters is the positron source!</a:t>
            </a:r>
            <a:endParaRPr lang="en-CH" sz="1400" i="1" dirty="0">
              <a:solidFill>
                <a:srgbClr val="C00000"/>
              </a:solidFill>
              <a:latin typeface="Calibri Light" panose="020F0302020204030204" pitchFamily="34" charset="0"/>
              <a:cs typeface="Calibri Light" panose="020F0302020204030204" pitchFamily="34" charset="0"/>
            </a:endParaRPr>
          </a:p>
        </p:txBody>
      </p:sp>
    </p:spTree>
    <p:extLst>
      <p:ext uri="{BB962C8B-B14F-4D97-AF65-F5344CB8AC3E}">
        <p14:creationId xmlns:p14="http://schemas.microsoft.com/office/powerpoint/2010/main" val="3181993098"/>
      </p:ext>
    </p:extLst>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p:nvPr>
        </p:nvSpPr>
        <p:spPr/>
        <p:txBody>
          <a:bodyPr/>
          <a:lstStyle/>
          <a:p>
            <a:r>
              <a:rPr lang="en-US" dirty="0"/>
              <a:t>Outline</a:t>
            </a:r>
            <a:endParaRPr lang="de-CH" dirty="0"/>
          </a:p>
        </p:txBody>
      </p:sp>
      <p:sp>
        <p:nvSpPr>
          <p:cNvPr id="4" name="Foliennummernplatzhalter 3"/>
          <p:cNvSpPr>
            <a:spLocks noGrp="1"/>
          </p:cNvSpPr>
          <p:nvPr>
            <p:ph type="sldNum" sz="quarter" idx="16"/>
          </p:nvPr>
        </p:nvSpPr>
        <p:spPr/>
        <p:txBody>
          <a:bodyPr/>
          <a:lstStyle/>
          <a:p>
            <a:pPr algn="r">
              <a:defRPr/>
            </a:pPr>
            <a:r>
              <a:rPr lang="de-DE"/>
              <a:t>Page </a:t>
            </a:r>
            <a:fld id="{EBC07571-3134-BB4B-B83F-1A9FE18D34F3}" type="slidenum">
              <a:rPr lang="de-DE" smtClean="0"/>
              <a:pPr algn="r">
                <a:defRPr/>
              </a:pPr>
              <a:t>11</a:t>
            </a:fld>
            <a:endParaRPr lang="de-DE"/>
          </a:p>
        </p:txBody>
      </p:sp>
      <p:sp>
        <p:nvSpPr>
          <p:cNvPr id="7" name="Content Placeholder 3">
            <a:extLst>
              <a:ext uri="{FF2B5EF4-FFF2-40B4-BE49-F238E27FC236}">
                <a16:creationId xmlns:a16="http://schemas.microsoft.com/office/drawing/2014/main" id="{75B45BF7-0224-864F-AC95-8555A4087022}"/>
              </a:ext>
            </a:extLst>
          </p:cNvPr>
          <p:cNvSpPr>
            <a:spLocks noGrp="1"/>
          </p:cNvSpPr>
          <p:nvPr>
            <p:ph sz="quarter" idx="13"/>
          </p:nvPr>
        </p:nvSpPr>
        <p:spPr>
          <a:xfrm>
            <a:off x="899592" y="804134"/>
            <a:ext cx="6048672" cy="4011934"/>
          </a:xfrm>
          <a:solidFill>
            <a:srgbClr val="E5E5E5"/>
          </a:solidFill>
        </p:spPr>
        <p:txBody>
          <a:bodyPr/>
          <a:lstStyle/>
          <a:p>
            <a:pPr marL="268288" indent="-268288">
              <a:spcAft>
                <a:spcPts val="600"/>
              </a:spcAft>
              <a:buClr>
                <a:srgbClr val="0070C0"/>
              </a:buClr>
              <a:buSzPct val="80000"/>
              <a:buFont typeface=".PingFang SC Regular"/>
              <a:buChar char="－"/>
            </a:pPr>
            <a:r>
              <a:rPr lang="en-US" sz="1800" dirty="0">
                <a:solidFill>
                  <a:srgbClr val="0070C0"/>
                </a:solidFill>
                <a:latin typeface="Calibri Light" panose="020F0302020204030204" pitchFamily="34" charset="0"/>
                <a:cs typeface="Calibri Light" panose="020F0302020204030204" pitchFamily="34" charset="0"/>
              </a:rPr>
              <a:t>Introduction</a:t>
            </a:r>
          </a:p>
          <a:p>
            <a:pPr marL="704832" lvl="2" indent="-342900">
              <a:spcAft>
                <a:spcPts val="600"/>
              </a:spcAft>
              <a:buSzPct val="80000"/>
              <a:buFont typeface="Wingdings" pitchFamily="2" charset="2"/>
              <a:buChar char="v"/>
            </a:pPr>
            <a:r>
              <a:rPr lang="en-US" sz="1400" dirty="0">
                <a:latin typeface="Calibri Light" panose="020F0302020204030204" pitchFamily="34" charset="0"/>
                <a:cs typeface="Calibri Light" panose="020F0302020204030204" pitchFamily="34" charset="0"/>
                <a:sym typeface="Wingdings"/>
              </a:rPr>
              <a:t>Motivations and Swiss CHART Funding</a:t>
            </a:r>
          </a:p>
          <a:p>
            <a:pPr marL="704832" lvl="2" indent="-342900">
              <a:spcAft>
                <a:spcPts val="600"/>
              </a:spcAft>
              <a:buSzPct val="80000"/>
              <a:buFont typeface="Wingdings" pitchFamily="2" charset="2"/>
              <a:buChar char="v"/>
            </a:pPr>
            <a:r>
              <a:rPr lang="en-US" sz="1400" dirty="0">
                <a:latin typeface="Calibri Light" panose="020F0302020204030204" pitchFamily="34" charset="0"/>
                <a:cs typeface="Calibri Light" panose="020F0302020204030204" pitchFamily="34" charset="0"/>
                <a:sym typeface="Wingdings"/>
              </a:rPr>
              <a:t>FCC-</a:t>
            </a:r>
            <a:r>
              <a:rPr lang="en-US" sz="1400" dirty="0" err="1">
                <a:latin typeface="Calibri Light" panose="020F0302020204030204" pitchFamily="34" charset="0"/>
                <a:cs typeface="Calibri Light" panose="020F0302020204030204" pitchFamily="34" charset="0"/>
                <a:sym typeface="Wingdings"/>
              </a:rPr>
              <a:t>ee</a:t>
            </a:r>
            <a:r>
              <a:rPr lang="en-US" sz="1400" dirty="0">
                <a:latin typeface="Calibri Light" panose="020F0302020204030204" pitchFamily="34" charset="0"/>
                <a:cs typeface="Calibri Light" panose="020F0302020204030204" pitchFamily="34" charset="0"/>
                <a:sym typeface="Wingdings"/>
              </a:rPr>
              <a:t> Injector Complex Update Overview</a:t>
            </a:r>
            <a:endParaRPr lang="en-US" sz="1400" dirty="0">
              <a:solidFill>
                <a:schemeClr val="accent2"/>
              </a:solidFill>
              <a:latin typeface="Calibri Light" panose="020F0302020204030204" pitchFamily="34" charset="0"/>
              <a:cs typeface="Calibri Light" panose="020F0302020204030204" pitchFamily="34" charset="0"/>
            </a:endParaRPr>
          </a:p>
          <a:p>
            <a:pPr marL="268288" indent="-268288">
              <a:spcAft>
                <a:spcPts val="600"/>
              </a:spcAft>
              <a:buClr>
                <a:srgbClr val="0070C0"/>
              </a:buClr>
              <a:buSzPct val="80000"/>
              <a:buFont typeface=".PingFang SC Regular"/>
              <a:buChar char="－"/>
            </a:pPr>
            <a:r>
              <a:rPr lang="en-US" sz="1800" dirty="0">
                <a:solidFill>
                  <a:srgbClr val="0070C0"/>
                </a:solidFill>
                <a:latin typeface="Calibri Light" panose="020F0302020204030204" pitchFamily="34" charset="0"/>
                <a:cs typeface="Calibri Light" panose="020F0302020204030204" pitchFamily="34" charset="0"/>
              </a:rPr>
              <a:t>Positron sources</a:t>
            </a:r>
          </a:p>
          <a:p>
            <a:pPr marL="715963" lvl="1" indent="-358775">
              <a:spcAft>
                <a:spcPts val="600"/>
              </a:spcAft>
              <a:buSzPct val="80000"/>
              <a:buFont typeface="Wingdings" pitchFamily="2" charset="2"/>
              <a:buChar char="v"/>
            </a:pPr>
            <a:r>
              <a:rPr lang="en-US" sz="1400" dirty="0">
                <a:latin typeface="Calibri Light" panose="020F0302020204030204" pitchFamily="34" charset="0"/>
                <a:cs typeface="Calibri Light" panose="020F0302020204030204" pitchFamily="34" charset="0"/>
              </a:rPr>
              <a:t>Overview of the positron sources</a:t>
            </a:r>
          </a:p>
          <a:p>
            <a:pPr marL="715963" lvl="1" indent="-358775">
              <a:spcAft>
                <a:spcPts val="600"/>
              </a:spcAft>
              <a:buSzPct val="80000"/>
              <a:buFont typeface="Wingdings" pitchFamily="2" charset="2"/>
              <a:buChar char="v"/>
            </a:pPr>
            <a:r>
              <a:rPr lang="en-US" sz="1400" dirty="0">
                <a:latin typeface="Calibri Light" panose="020F0302020204030204" pitchFamily="34" charset="0"/>
                <a:cs typeface="Calibri Light" panose="020F0302020204030204" pitchFamily="34" charset="0"/>
              </a:rPr>
              <a:t>Adiabatic Matching Devices</a:t>
            </a:r>
          </a:p>
          <a:p>
            <a:pPr marL="715963" lvl="1" indent="-358775">
              <a:spcAft>
                <a:spcPts val="600"/>
              </a:spcAft>
              <a:buSzPct val="80000"/>
              <a:buFont typeface="Wingdings" pitchFamily="2" charset="2"/>
              <a:buChar char="v"/>
            </a:pPr>
            <a:r>
              <a:rPr lang="en-US" sz="1400" dirty="0">
                <a:latin typeface="Calibri Light" panose="020F0302020204030204" pitchFamily="34" charset="0"/>
                <a:cs typeface="Calibri Light" panose="020F0302020204030204" pitchFamily="34" charset="0"/>
              </a:rPr>
              <a:t>Studies for FCC-</a:t>
            </a:r>
            <a:r>
              <a:rPr lang="en-US" sz="1400" dirty="0" err="1">
                <a:latin typeface="Calibri Light" panose="020F0302020204030204" pitchFamily="34" charset="0"/>
                <a:cs typeface="Calibri Light" panose="020F0302020204030204" pitchFamily="34" charset="0"/>
              </a:rPr>
              <a:t>ee</a:t>
            </a:r>
            <a:endParaRPr lang="en-US" sz="1400" dirty="0">
              <a:latin typeface="Calibri Light" panose="020F0302020204030204" pitchFamily="34" charset="0"/>
              <a:cs typeface="Calibri Light" panose="020F0302020204030204" pitchFamily="34" charset="0"/>
            </a:endParaRPr>
          </a:p>
          <a:p>
            <a:pPr marL="268288" indent="-268288">
              <a:spcAft>
                <a:spcPts val="600"/>
              </a:spcAft>
              <a:buClr>
                <a:srgbClr val="0070C0"/>
              </a:buClr>
              <a:buSzPct val="80000"/>
              <a:buFont typeface=".PingFang SC Regular"/>
              <a:buChar char="－"/>
            </a:pPr>
            <a:r>
              <a:rPr lang="en-US" sz="1800" dirty="0">
                <a:solidFill>
                  <a:srgbClr val="0070C0"/>
                </a:solidFill>
                <a:latin typeface="Calibri Light" panose="020F0302020204030204" pitchFamily="34" charset="0"/>
                <a:cs typeface="Calibri Light" panose="020F0302020204030204" pitchFamily="34" charset="0"/>
                <a:sym typeface="Wingdings"/>
              </a:rPr>
              <a:t>Positron source experiment at SwissFEL</a:t>
            </a:r>
          </a:p>
          <a:p>
            <a:pPr marL="715963" lvl="2" indent="-358775">
              <a:spcAft>
                <a:spcPts val="600"/>
              </a:spcAft>
              <a:buSzPct val="80000"/>
              <a:buFont typeface="Wingdings" pitchFamily="2" charset="2"/>
              <a:buChar char="v"/>
            </a:pPr>
            <a:r>
              <a:rPr lang="en-US" sz="1400" dirty="0">
                <a:latin typeface="Calibri Light" panose="020F0302020204030204" pitchFamily="34" charset="0"/>
                <a:cs typeface="Calibri Light" panose="020F0302020204030204" pitchFamily="34" charset="0"/>
                <a:sym typeface="Wingdings"/>
              </a:rPr>
              <a:t>Transfer line and area for the experiment</a:t>
            </a:r>
          </a:p>
          <a:p>
            <a:pPr marL="715963" lvl="2" indent="-358775">
              <a:spcAft>
                <a:spcPts val="600"/>
              </a:spcAft>
              <a:buSzPct val="80000"/>
              <a:buFont typeface="Wingdings" pitchFamily="2" charset="2"/>
              <a:buChar char="v"/>
            </a:pPr>
            <a:r>
              <a:rPr lang="en-US" sz="1400" dirty="0">
                <a:latin typeface="Calibri Light" panose="020F0302020204030204" pitchFamily="34" charset="0"/>
                <a:cs typeface="Calibri Light" panose="020F0302020204030204" pitchFamily="34" charset="0"/>
                <a:sym typeface="Wingdings"/>
              </a:rPr>
              <a:t>Experiment layout</a:t>
            </a:r>
          </a:p>
          <a:p>
            <a:pPr marL="715963" lvl="2" indent="-358775">
              <a:spcAft>
                <a:spcPts val="600"/>
              </a:spcAft>
              <a:buSzPct val="80000"/>
              <a:buFont typeface="Wingdings" pitchFamily="2" charset="2"/>
              <a:buChar char="v"/>
            </a:pPr>
            <a:r>
              <a:rPr lang="en-US" sz="1400" dirty="0">
                <a:latin typeface="Calibri Light" panose="020F0302020204030204" pitchFamily="34" charset="0"/>
                <a:cs typeface="Calibri Light" panose="020F0302020204030204" pitchFamily="34" charset="0"/>
                <a:sym typeface="Wingdings"/>
              </a:rPr>
              <a:t>First simulation results</a:t>
            </a:r>
          </a:p>
          <a:p>
            <a:pPr marL="268288" indent="-268288">
              <a:spcAft>
                <a:spcPts val="600"/>
              </a:spcAft>
              <a:buClr>
                <a:srgbClr val="0070C0"/>
              </a:buClr>
              <a:buSzPct val="80000"/>
              <a:buFont typeface=".PingFang SC Regular"/>
              <a:buChar char="－"/>
            </a:pPr>
            <a:r>
              <a:rPr lang="en-US" sz="1800" dirty="0">
                <a:solidFill>
                  <a:srgbClr val="0070C0"/>
                </a:solidFill>
                <a:latin typeface="Calibri Light" panose="020F0302020204030204" pitchFamily="34" charset="0"/>
                <a:cs typeface="Calibri Light" panose="020F0302020204030204" pitchFamily="34" charset="0"/>
                <a:sym typeface="Wingdings"/>
              </a:rPr>
              <a:t>Conclusion and outlook</a:t>
            </a:r>
          </a:p>
          <a:p>
            <a:pPr marL="0" indent="0">
              <a:spcAft>
                <a:spcPts val="600"/>
              </a:spcAft>
              <a:buSzPct val="90000"/>
              <a:buNone/>
            </a:pPr>
            <a:endParaRPr lang="en-US" sz="1800" dirty="0">
              <a:solidFill>
                <a:schemeClr val="accent2"/>
              </a:solidFill>
              <a:latin typeface="Calibri Light" panose="020F0302020204030204" pitchFamily="34" charset="0"/>
              <a:cs typeface="Calibri Light" panose="020F0302020204030204" pitchFamily="34" charset="0"/>
            </a:endParaRPr>
          </a:p>
        </p:txBody>
      </p:sp>
      <p:sp>
        <p:nvSpPr>
          <p:cNvPr id="2" name="Rectangle 1">
            <a:extLst>
              <a:ext uri="{FF2B5EF4-FFF2-40B4-BE49-F238E27FC236}">
                <a16:creationId xmlns:a16="http://schemas.microsoft.com/office/drawing/2014/main" id="{9823D438-BC67-A54C-A0DD-6C65BE4FB575}"/>
              </a:ext>
            </a:extLst>
          </p:cNvPr>
          <p:cNvSpPr/>
          <p:nvPr/>
        </p:nvSpPr>
        <p:spPr bwMode="auto">
          <a:xfrm>
            <a:off x="899592" y="3147814"/>
            <a:ext cx="6048672" cy="1668254"/>
          </a:xfrm>
          <a:prstGeom prst="rect">
            <a:avLst/>
          </a:prstGeom>
          <a:solidFill>
            <a:srgbClr val="B9B9B9">
              <a:alpha val="82000"/>
            </a:srgb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CH" sz="2400" b="0" i="0" u="none" strike="noStrike" cap="none" normalizeH="0" baseline="0">
              <a:ln>
                <a:noFill/>
              </a:ln>
              <a:solidFill>
                <a:schemeClr val="tx1"/>
              </a:solidFill>
              <a:effectLst/>
              <a:latin typeface="Times" charset="0"/>
            </a:endParaRPr>
          </a:p>
        </p:txBody>
      </p:sp>
      <p:sp>
        <p:nvSpPr>
          <p:cNvPr id="6" name="Rectangle 5">
            <a:extLst>
              <a:ext uri="{FF2B5EF4-FFF2-40B4-BE49-F238E27FC236}">
                <a16:creationId xmlns:a16="http://schemas.microsoft.com/office/drawing/2014/main" id="{D15DC1F5-C3F9-BA47-A60C-27E4C71E45C9}"/>
              </a:ext>
            </a:extLst>
          </p:cNvPr>
          <p:cNvSpPr/>
          <p:nvPr/>
        </p:nvSpPr>
        <p:spPr bwMode="auto">
          <a:xfrm>
            <a:off x="895032" y="805644"/>
            <a:ext cx="6048672" cy="974018"/>
          </a:xfrm>
          <a:prstGeom prst="rect">
            <a:avLst/>
          </a:prstGeom>
          <a:solidFill>
            <a:srgbClr val="B9B9B9">
              <a:alpha val="82000"/>
            </a:srgb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CH" sz="2400" b="0" i="0" u="none" strike="noStrike" cap="none" normalizeH="0" baseline="0">
              <a:ln>
                <a:noFill/>
              </a:ln>
              <a:solidFill>
                <a:schemeClr val="tx1"/>
              </a:solidFill>
              <a:effectLst/>
              <a:latin typeface="Times" charset="0"/>
            </a:endParaRPr>
          </a:p>
        </p:txBody>
      </p:sp>
    </p:spTree>
    <p:extLst>
      <p:ext uri="{BB962C8B-B14F-4D97-AF65-F5344CB8AC3E}">
        <p14:creationId xmlns:p14="http://schemas.microsoft.com/office/powerpoint/2010/main" val="1431716938"/>
      </p:ext>
    </p:extLst>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A4CE07-7C20-124B-99A2-37B6C4D8CB87}"/>
              </a:ext>
            </a:extLst>
          </p:cNvPr>
          <p:cNvSpPr>
            <a:spLocks noGrp="1"/>
          </p:cNvSpPr>
          <p:nvPr>
            <p:ph type="title"/>
          </p:nvPr>
        </p:nvSpPr>
        <p:spPr>
          <a:xfrm>
            <a:off x="1974709" y="244142"/>
            <a:ext cx="7066789" cy="381375"/>
          </a:xfrm>
        </p:spPr>
        <p:txBody>
          <a:bodyPr/>
          <a:lstStyle/>
          <a:p>
            <a:r>
              <a:rPr lang="en-CH" dirty="0"/>
              <a:t>Overview of (some) Positron Sources</a:t>
            </a:r>
          </a:p>
        </p:txBody>
      </p:sp>
      <p:sp>
        <p:nvSpPr>
          <p:cNvPr id="3" name="Slide Number Placeholder 2">
            <a:extLst>
              <a:ext uri="{FF2B5EF4-FFF2-40B4-BE49-F238E27FC236}">
                <a16:creationId xmlns:a16="http://schemas.microsoft.com/office/drawing/2014/main" id="{EDEB373C-9D1E-8B48-B03F-70E849CD9C31}"/>
              </a:ext>
            </a:extLst>
          </p:cNvPr>
          <p:cNvSpPr>
            <a:spLocks noGrp="1"/>
          </p:cNvSpPr>
          <p:nvPr>
            <p:ph type="sldNum" sz="quarter" idx="12"/>
          </p:nvPr>
        </p:nvSpPr>
        <p:spPr/>
        <p:txBody>
          <a:bodyPr/>
          <a:lstStyle/>
          <a:p>
            <a:pPr algn="r">
              <a:defRPr/>
            </a:pPr>
            <a:r>
              <a:rPr lang="de-DE"/>
              <a:t>Page </a:t>
            </a:r>
            <a:fld id="{EBC07571-3134-BB4B-B83F-1A9FE18D34F3}" type="slidenum">
              <a:rPr lang="de-DE" smtClean="0"/>
              <a:pPr algn="r">
                <a:defRPr/>
              </a:pPr>
              <a:t>12</a:t>
            </a:fld>
            <a:endParaRPr lang="de-DE" dirty="0"/>
          </a:p>
        </p:txBody>
      </p:sp>
      <p:sp>
        <p:nvSpPr>
          <p:cNvPr id="6" name="TextBox 5">
            <a:extLst>
              <a:ext uri="{FF2B5EF4-FFF2-40B4-BE49-F238E27FC236}">
                <a16:creationId xmlns:a16="http://schemas.microsoft.com/office/drawing/2014/main" id="{0934AFD3-66FD-414B-875F-440E9845D01D}"/>
              </a:ext>
            </a:extLst>
          </p:cNvPr>
          <p:cNvSpPr txBox="1"/>
          <p:nvPr/>
        </p:nvSpPr>
        <p:spPr>
          <a:xfrm>
            <a:off x="5511800" y="4381500"/>
            <a:ext cx="0" cy="0"/>
          </a:xfrm>
          <a:prstGeom prst="rect">
            <a:avLst/>
          </a:prstGeom>
          <a:noFill/>
        </p:spPr>
        <p:txBody>
          <a:bodyPr wrap="none" lIns="0" tIns="0" rIns="0" bIns="0" rtlCol="0">
            <a:noAutofit/>
          </a:bodyPr>
          <a:lstStyle/>
          <a:p>
            <a:pPr eaLnBrk="1" hangingPunct="1">
              <a:lnSpc>
                <a:spcPct val="110000"/>
              </a:lnSpc>
              <a:spcBef>
                <a:spcPct val="0"/>
              </a:spcBef>
              <a:buClr>
                <a:srgbClr val="000000"/>
              </a:buClr>
            </a:pPr>
            <a:endParaRPr lang="en-CH" sz="1800" dirty="0" err="1">
              <a:solidFill>
                <a:srgbClr val="000000"/>
              </a:solidFill>
              <a:latin typeface="Calibri"/>
            </a:endParaRPr>
          </a:p>
        </p:txBody>
      </p:sp>
      <p:sp>
        <p:nvSpPr>
          <p:cNvPr id="10" name="Rectangle 9">
            <a:extLst>
              <a:ext uri="{FF2B5EF4-FFF2-40B4-BE49-F238E27FC236}">
                <a16:creationId xmlns:a16="http://schemas.microsoft.com/office/drawing/2014/main" id="{0D189AAB-EE4A-D247-B248-352A461344E5}"/>
              </a:ext>
            </a:extLst>
          </p:cNvPr>
          <p:cNvSpPr/>
          <p:nvPr/>
        </p:nvSpPr>
        <p:spPr>
          <a:xfrm>
            <a:off x="215516" y="3312050"/>
            <a:ext cx="8712968" cy="1446550"/>
          </a:xfrm>
          <a:prstGeom prst="rect">
            <a:avLst/>
          </a:prstGeom>
        </p:spPr>
        <p:txBody>
          <a:bodyPr wrap="square">
            <a:spAutoFit/>
          </a:bodyPr>
          <a:lstStyle/>
          <a:p>
            <a:pPr marL="171450" indent="-171450">
              <a:buFont typeface="Wingdings" pitchFamily="2" charset="2"/>
              <a:buChar char="v"/>
            </a:pPr>
            <a:r>
              <a:rPr lang="en-GB" dirty="0">
                <a:latin typeface="Calibri Light" panose="020F0302020204030204" pitchFamily="34" charset="0"/>
                <a:cs typeface="Calibri Light" panose="020F0302020204030204" pitchFamily="34" charset="0"/>
              </a:rPr>
              <a:t> SLC (not in operation anymore) is the positron source model for existing and future colliders: DAFNE, KEKB, PEP-II, Beijing Tau-charm, SuperKEKB, FCC-</a:t>
            </a:r>
            <a:r>
              <a:rPr lang="en-GB" dirty="0" err="1">
                <a:latin typeface="Calibri Light" panose="020F0302020204030204" pitchFamily="34" charset="0"/>
                <a:cs typeface="Calibri Light" panose="020F0302020204030204" pitchFamily="34" charset="0"/>
              </a:rPr>
              <a:t>ee</a:t>
            </a:r>
            <a:r>
              <a:rPr lang="en-GB" dirty="0">
                <a:latin typeface="Calibri Light" panose="020F0302020204030204" pitchFamily="34" charset="0"/>
                <a:cs typeface="Calibri Light" panose="020F0302020204030204" pitchFamily="34" charset="0"/>
              </a:rPr>
              <a:t>, CLIC, ILC and </a:t>
            </a:r>
            <a:r>
              <a:rPr lang="en-GB" dirty="0" err="1">
                <a:latin typeface="Calibri Light" panose="020F0302020204030204" pitchFamily="34" charset="0"/>
                <a:cs typeface="Calibri Light" panose="020F0302020204030204" pitchFamily="34" charset="0"/>
              </a:rPr>
              <a:t>LHeC</a:t>
            </a:r>
            <a:endParaRPr lang="en-GB" dirty="0">
              <a:latin typeface="Calibri Light" panose="020F0302020204030204" pitchFamily="34" charset="0"/>
              <a:cs typeface="Calibri Light" panose="020F0302020204030204" pitchFamily="34" charset="0"/>
            </a:endParaRPr>
          </a:p>
          <a:p>
            <a:pPr marL="171450" indent="-171450">
              <a:buFont typeface="Wingdings" pitchFamily="2" charset="2"/>
              <a:buChar char="v"/>
            </a:pPr>
            <a:r>
              <a:rPr lang="en-GB" dirty="0">
                <a:latin typeface="Calibri Light" panose="020F0302020204030204" pitchFamily="34" charset="0"/>
                <a:cs typeface="Calibri Light" panose="020F0302020204030204" pitchFamily="34" charset="0"/>
              </a:rPr>
              <a:t> SuperKEKB has recently commissioned the upgraded injection system and has achieved a positron yield of 0.5 at 3.5 GeV </a:t>
            </a:r>
            <a:r>
              <a:rPr lang="en-GB" i="1" dirty="0">
                <a:latin typeface="Calibri Light" panose="020F0302020204030204" pitchFamily="34" charset="0"/>
                <a:cs typeface="Calibri Light" panose="020F0302020204030204" pitchFamily="34" charset="0"/>
              </a:rPr>
              <a:t>(status of art of the positron source in operation) </a:t>
            </a:r>
            <a:r>
              <a:rPr lang="en-GB" i="1" dirty="0">
                <a:solidFill>
                  <a:srgbClr val="C00000"/>
                </a:solidFill>
                <a:latin typeface="Calibri Light" panose="020F0302020204030204" pitchFamily="34" charset="0"/>
                <a:cs typeface="Calibri Light" panose="020F0302020204030204" pitchFamily="34" charset="0"/>
                <a:sym typeface="Wingdings" pitchFamily="2" charset="2"/>
              </a:rPr>
              <a:t> assuming this as a baseline for FCC-</a:t>
            </a:r>
            <a:r>
              <a:rPr lang="en-GB" i="1" dirty="0" err="1">
                <a:solidFill>
                  <a:srgbClr val="C00000"/>
                </a:solidFill>
                <a:latin typeface="Calibri Light" panose="020F0302020204030204" pitchFamily="34" charset="0"/>
                <a:cs typeface="Calibri Light" panose="020F0302020204030204" pitchFamily="34" charset="0"/>
                <a:sym typeface="Wingdings" pitchFamily="2" charset="2"/>
              </a:rPr>
              <a:t>ee</a:t>
            </a:r>
            <a:r>
              <a:rPr lang="en-GB" i="1" dirty="0">
                <a:solidFill>
                  <a:srgbClr val="C00000"/>
                </a:solidFill>
                <a:latin typeface="Calibri Light" panose="020F0302020204030204" pitchFamily="34" charset="0"/>
                <a:cs typeface="Calibri Light" panose="020F0302020204030204" pitchFamily="34" charset="0"/>
                <a:sym typeface="Wingdings" pitchFamily="2" charset="2"/>
              </a:rPr>
              <a:t> positron source, this means we need an electron bunch of 6.8 nC to generate the positron!</a:t>
            </a:r>
            <a:endParaRPr lang="en-GB" i="1" dirty="0">
              <a:solidFill>
                <a:srgbClr val="C00000"/>
              </a:solidFill>
              <a:latin typeface="Calibri Light" panose="020F0302020204030204" pitchFamily="34" charset="0"/>
              <a:cs typeface="Calibri Light" panose="020F0302020204030204" pitchFamily="34" charset="0"/>
            </a:endParaRPr>
          </a:p>
        </p:txBody>
      </p:sp>
      <p:graphicFrame>
        <p:nvGraphicFramePr>
          <p:cNvPr id="14" name="Table 14">
            <a:extLst>
              <a:ext uri="{FF2B5EF4-FFF2-40B4-BE49-F238E27FC236}">
                <a16:creationId xmlns:a16="http://schemas.microsoft.com/office/drawing/2014/main" id="{955E796F-0C4F-634F-A567-612F8D397BFB}"/>
              </a:ext>
            </a:extLst>
          </p:cNvPr>
          <p:cNvGraphicFramePr>
            <a:graphicFrameLocks noGrp="1"/>
          </p:cNvGraphicFramePr>
          <p:nvPr>
            <p:extLst>
              <p:ext uri="{D42A27DB-BD31-4B8C-83A1-F6EECF244321}">
                <p14:modId xmlns:p14="http://schemas.microsoft.com/office/powerpoint/2010/main" val="1526035466"/>
              </p:ext>
            </p:extLst>
          </p:nvPr>
        </p:nvGraphicFramePr>
        <p:xfrm>
          <a:off x="1547664" y="699542"/>
          <a:ext cx="5760640" cy="2538483"/>
        </p:xfrm>
        <a:graphic>
          <a:graphicData uri="http://schemas.openxmlformats.org/drawingml/2006/table">
            <a:tbl>
              <a:tblPr firstRow="1" bandRow="1">
                <a:tableStyleId>{93296810-A885-4BE3-A3E7-6D5BEEA58F35}</a:tableStyleId>
              </a:tblPr>
              <a:tblGrid>
                <a:gridCol w="1224136">
                  <a:extLst>
                    <a:ext uri="{9D8B030D-6E8A-4147-A177-3AD203B41FA5}">
                      <a16:colId xmlns:a16="http://schemas.microsoft.com/office/drawing/2014/main" val="2691189920"/>
                    </a:ext>
                  </a:extLst>
                </a:gridCol>
                <a:gridCol w="504056">
                  <a:extLst>
                    <a:ext uri="{9D8B030D-6E8A-4147-A177-3AD203B41FA5}">
                      <a16:colId xmlns:a16="http://schemas.microsoft.com/office/drawing/2014/main" val="3411539250"/>
                    </a:ext>
                  </a:extLst>
                </a:gridCol>
                <a:gridCol w="720080">
                  <a:extLst>
                    <a:ext uri="{9D8B030D-6E8A-4147-A177-3AD203B41FA5}">
                      <a16:colId xmlns:a16="http://schemas.microsoft.com/office/drawing/2014/main" val="2872542545"/>
                    </a:ext>
                  </a:extLst>
                </a:gridCol>
                <a:gridCol w="1008112">
                  <a:extLst>
                    <a:ext uri="{9D8B030D-6E8A-4147-A177-3AD203B41FA5}">
                      <a16:colId xmlns:a16="http://schemas.microsoft.com/office/drawing/2014/main" val="4034375918"/>
                    </a:ext>
                  </a:extLst>
                </a:gridCol>
                <a:gridCol w="648072">
                  <a:extLst>
                    <a:ext uri="{9D8B030D-6E8A-4147-A177-3AD203B41FA5}">
                      <a16:colId xmlns:a16="http://schemas.microsoft.com/office/drawing/2014/main" val="182094565"/>
                    </a:ext>
                  </a:extLst>
                </a:gridCol>
                <a:gridCol w="648072">
                  <a:extLst>
                    <a:ext uri="{9D8B030D-6E8A-4147-A177-3AD203B41FA5}">
                      <a16:colId xmlns:a16="http://schemas.microsoft.com/office/drawing/2014/main" val="2721333591"/>
                    </a:ext>
                  </a:extLst>
                </a:gridCol>
                <a:gridCol w="1008112">
                  <a:extLst>
                    <a:ext uri="{9D8B030D-6E8A-4147-A177-3AD203B41FA5}">
                      <a16:colId xmlns:a16="http://schemas.microsoft.com/office/drawing/2014/main" val="204326713"/>
                    </a:ext>
                  </a:extLst>
                </a:gridCol>
              </a:tblGrid>
              <a:tr h="313443">
                <a:tc>
                  <a:txBody>
                    <a:bodyPr/>
                    <a:lstStyle/>
                    <a:p>
                      <a:endParaRPr lang="en-CH" sz="1400" b="0" i="0">
                        <a:latin typeface="Calibri Light" panose="020F0302020204030204" pitchFamily="34" charset="0"/>
                        <a:cs typeface="Calibri Light" panose="020F0302020204030204" pitchFamily="34" charset="0"/>
                      </a:endParaRPr>
                    </a:p>
                  </a:txBody>
                  <a:tcPr/>
                </a:tc>
                <a:tc>
                  <a:txBody>
                    <a:bodyPr/>
                    <a:lstStyle/>
                    <a:p>
                      <a:pPr algn="ctr"/>
                      <a:endParaRPr lang="en-CH" sz="1400" b="0" i="0" dirty="0">
                        <a:latin typeface="Calibri Light" panose="020F0302020204030204" pitchFamily="34" charset="0"/>
                        <a:cs typeface="Calibri Light" panose="020F0302020204030204" pitchFamily="34" charset="0"/>
                      </a:endParaRPr>
                    </a:p>
                  </a:txBody>
                  <a:tcPr/>
                </a:tc>
                <a:tc>
                  <a:txBody>
                    <a:bodyPr/>
                    <a:lstStyle/>
                    <a:p>
                      <a:pPr algn="ctr"/>
                      <a:r>
                        <a:rPr lang="en-CH" sz="1400" b="0" dirty="0"/>
                        <a:t>SLC</a:t>
                      </a:r>
                      <a:endParaRPr lang="en-CH" sz="1400" b="0" i="0" dirty="0">
                        <a:latin typeface="Calibri Light" panose="020F0302020204030204" pitchFamily="34" charset="0"/>
                        <a:cs typeface="Calibri Light" panose="020F0302020204030204" pitchFamily="34" charset="0"/>
                      </a:endParaRPr>
                    </a:p>
                  </a:txBody>
                  <a:tcPr/>
                </a:tc>
                <a:tc>
                  <a:txBody>
                    <a:bodyPr/>
                    <a:lstStyle/>
                    <a:p>
                      <a:pPr algn="ctr"/>
                      <a:r>
                        <a:rPr lang="en-CH" sz="1400" b="0" i="0" dirty="0">
                          <a:latin typeface="Calibri Light" panose="020F0302020204030204" pitchFamily="34" charset="0"/>
                          <a:cs typeface="Calibri Light" panose="020F0302020204030204" pitchFamily="34" charset="0"/>
                        </a:rPr>
                        <a:t>LEP</a:t>
                      </a:r>
                    </a:p>
                  </a:txBody>
                  <a:tcPr/>
                </a:tc>
                <a:tc>
                  <a:txBody>
                    <a:bodyPr/>
                    <a:lstStyle/>
                    <a:p>
                      <a:pPr algn="ctr"/>
                      <a:r>
                        <a:rPr lang="en-CH" sz="1400" b="0" i="0" dirty="0">
                          <a:latin typeface="Calibri Light" panose="020F0302020204030204" pitchFamily="34" charset="0"/>
                          <a:cs typeface="Calibri Light" panose="020F0302020204030204" pitchFamily="34" charset="0"/>
                        </a:rPr>
                        <a:t>KEKB</a:t>
                      </a:r>
                    </a:p>
                  </a:txBody>
                  <a:tcPr/>
                </a:tc>
                <a:tc>
                  <a:txBody>
                    <a:bodyPr/>
                    <a:lstStyle/>
                    <a:p>
                      <a:pPr algn="ctr"/>
                      <a:r>
                        <a:rPr lang="en-CH" sz="1400" b="0" i="0" dirty="0">
                          <a:latin typeface="Calibri Light" panose="020F0302020204030204" pitchFamily="34" charset="0"/>
                          <a:cs typeface="Calibri Light" panose="020F0302020204030204" pitchFamily="34" charset="0"/>
                        </a:rPr>
                        <a:t>SKEKB</a:t>
                      </a:r>
                    </a:p>
                  </a:txBody>
                  <a:tcPr/>
                </a:tc>
                <a:tc>
                  <a:txBody>
                    <a:bodyPr/>
                    <a:lstStyle/>
                    <a:p>
                      <a:pPr algn="ctr"/>
                      <a:r>
                        <a:rPr lang="en-CH" sz="1400" b="0" i="0" dirty="0">
                          <a:latin typeface="Calibri Light" panose="020F0302020204030204" pitchFamily="34" charset="0"/>
                          <a:cs typeface="Calibri Light" panose="020F0302020204030204" pitchFamily="34" charset="0"/>
                        </a:rPr>
                        <a:t>DAFNE</a:t>
                      </a:r>
                    </a:p>
                  </a:txBody>
                  <a:tcPr/>
                </a:tc>
                <a:extLst>
                  <a:ext uri="{0D108BD9-81ED-4DB2-BD59-A6C34878D82A}">
                    <a16:rowId xmlns:a16="http://schemas.microsoft.com/office/drawing/2014/main" val="4109591057"/>
                  </a:ext>
                </a:extLst>
              </a:tr>
              <a:tr h="370840">
                <a:tc>
                  <a:txBody>
                    <a:bodyPr/>
                    <a:lstStyle/>
                    <a:p>
                      <a:r>
                        <a:rPr lang="en-CH" sz="1400" b="0" i="0" dirty="0">
                          <a:latin typeface="Calibri Light" panose="020F0302020204030204" pitchFamily="34" charset="0"/>
                          <a:cs typeface="Calibri Light" panose="020F0302020204030204" pitchFamily="34" charset="0"/>
                        </a:rPr>
                        <a:t>Type</a:t>
                      </a:r>
                    </a:p>
                  </a:txBody>
                  <a:tcPr/>
                </a:tc>
                <a:tc>
                  <a:txBody>
                    <a:bodyPr/>
                    <a:lstStyle/>
                    <a:p>
                      <a:pPr algn="ctr"/>
                      <a:endParaRPr lang="en-CH" sz="1400" b="0" i="0" dirty="0">
                        <a:latin typeface="Calibri Light" panose="020F0302020204030204" pitchFamily="34" charset="0"/>
                        <a:cs typeface="Calibri Light" panose="020F0302020204030204" pitchFamily="34" charset="0"/>
                      </a:endParaRPr>
                    </a:p>
                  </a:txBody>
                  <a:tcPr/>
                </a:tc>
                <a:tc>
                  <a:txBody>
                    <a:bodyPr/>
                    <a:lstStyle/>
                    <a:p>
                      <a:pPr algn="ctr"/>
                      <a:r>
                        <a:rPr lang="en-CH" sz="1400" b="0" i="0" dirty="0">
                          <a:latin typeface="Calibri Light" panose="020F0302020204030204" pitchFamily="34" charset="0"/>
                          <a:cs typeface="Calibri Light" panose="020F0302020204030204" pitchFamily="34" charset="0"/>
                        </a:rPr>
                        <a:t>Linear</a:t>
                      </a:r>
                    </a:p>
                  </a:txBody>
                  <a:tcPr/>
                </a:tc>
                <a:tc>
                  <a:txBody>
                    <a:bodyPr/>
                    <a:lstStyle/>
                    <a:p>
                      <a:pPr algn="ctr"/>
                      <a:r>
                        <a:rPr lang="en-CH" sz="1400" b="0" i="0" dirty="0">
                          <a:latin typeface="Calibri Light" panose="020F0302020204030204" pitchFamily="34" charset="0"/>
                          <a:cs typeface="Calibri Light" panose="020F0302020204030204" pitchFamily="34" charset="0"/>
                        </a:rPr>
                        <a:t>Circ.</a:t>
                      </a:r>
                    </a:p>
                  </a:txBody>
                  <a:tcPr/>
                </a:tc>
                <a:tc>
                  <a:txBody>
                    <a:bodyPr/>
                    <a:lstStyle/>
                    <a:p>
                      <a:pPr algn="ctr"/>
                      <a:r>
                        <a:rPr lang="en-CH" sz="1400" b="0" i="0" dirty="0">
                          <a:latin typeface="Calibri Light" panose="020F0302020204030204" pitchFamily="34" charset="0"/>
                          <a:cs typeface="Calibri Light" panose="020F0302020204030204" pitchFamily="34" charset="0"/>
                        </a:rPr>
                        <a:t>Circ.</a:t>
                      </a:r>
                    </a:p>
                  </a:txBody>
                  <a:tcPr/>
                </a:tc>
                <a:tc>
                  <a:txBody>
                    <a:bodyPr/>
                    <a:lstStyle/>
                    <a:p>
                      <a:pPr algn="ctr"/>
                      <a:r>
                        <a:rPr lang="en-CH" sz="1400" b="0" i="0" dirty="0">
                          <a:latin typeface="Calibri Light" panose="020F0302020204030204" pitchFamily="34" charset="0"/>
                          <a:cs typeface="Calibri Light" panose="020F0302020204030204" pitchFamily="34" charset="0"/>
                        </a:rPr>
                        <a:t>Circ.</a:t>
                      </a:r>
                    </a:p>
                  </a:txBody>
                  <a:tcPr/>
                </a:tc>
                <a:tc>
                  <a:txBody>
                    <a:bodyPr/>
                    <a:lstStyle/>
                    <a:p>
                      <a:pPr algn="ctr"/>
                      <a:r>
                        <a:rPr lang="en-CH" sz="1400" b="0" i="0" dirty="0">
                          <a:latin typeface="Calibri Light" panose="020F0302020204030204" pitchFamily="34" charset="0"/>
                          <a:cs typeface="Calibri Light" panose="020F0302020204030204" pitchFamily="34" charset="0"/>
                        </a:rPr>
                        <a:t>Circ.</a:t>
                      </a:r>
                    </a:p>
                  </a:txBody>
                  <a:tcPr/>
                </a:tc>
                <a:extLst>
                  <a:ext uri="{0D108BD9-81ED-4DB2-BD59-A6C34878D82A}">
                    <a16:rowId xmlns:a16="http://schemas.microsoft.com/office/drawing/2014/main" val="73284045"/>
                  </a:ext>
                </a:extLst>
              </a:tr>
              <a:tr h="370840">
                <a:tc>
                  <a:txBody>
                    <a:bodyPr/>
                    <a:lstStyle/>
                    <a:p>
                      <a:r>
                        <a:rPr lang="en-CH" sz="1400" b="0" dirty="0"/>
                        <a:t>Drive e- beam</a:t>
                      </a:r>
                      <a:endParaRPr lang="en-CH" sz="1400" b="0" i="0" dirty="0">
                        <a:latin typeface="Calibri Light" panose="020F0302020204030204" pitchFamily="34" charset="0"/>
                        <a:cs typeface="Calibri Light" panose="020F0302020204030204" pitchFamily="34" charset="0"/>
                      </a:endParaRPr>
                    </a:p>
                  </a:txBody>
                  <a:tcPr/>
                </a:tc>
                <a:tc>
                  <a:txBody>
                    <a:bodyPr/>
                    <a:lstStyle/>
                    <a:p>
                      <a:pPr algn="ctr"/>
                      <a:r>
                        <a:rPr lang="en-CH" sz="1400" b="0" i="0" dirty="0">
                          <a:latin typeface="Calibri Light" panose="020F0302020204030204" pitchFamily="34" charset="0"/>
                          <a:cs typeface="Calibri Light" panose="020F0302020204030204" pitchFamily="34" charset="0"/>
                        </a:rPr>
                        <a:t>GeV</a:t>
                      </a:r>
                    </a:p>
                  </a:txBody>
                  <a:tcPr/>
                </a:tc>
                <a:tc>
                  <a:txBody>
                    <a:bodyPr/>
                    <a:lstStyle/>
                    <a:p>
                      <a:pPr algn="ctr"/>
                      <a:r>
                        <a:rPr lang="en-CH" sz="1400" b="0" i="0" dirty="0">
                          <a:latin typeface="Calibri Light" panose="020F0302020204030204" pitchFamily="34" charset="0"/>
                          <a:cs typeface="Calibri Light" panose="020F0302020204030204" pitchFamily="34" charset="0"/>
                        </a:rPr>
                        <a:t>33</a:t>
                      </a:r>
                    </a:p>
                  </a:txBody>
                  <a:tcPr/>
                </a:tc>
                <a:tc>
                  <a:txBody>
                    <a:bodyPr/>
                    <a:lstStyle/>
                    <a:p>
                      <a:pPr algn="ctr"/>
                      <a:r>
                        <a:rPr lang="en-CH" sz="1400" b="0" i="0" dirty="0">
                          <a:latin typeface="Calibri Light" panose="020F0302020204030204" pitchFamily="34" charset="0"/>
                          <a:cs typeface="Calibri Light" panose="020F0302020204030204" pitchFamily="34" charset="0"/>
                        </a:rPr>
                        <a:t>0.2</a:t>
                      </a:r>
                    </a:p>
                  </a:txBody>
                  <a:tcPr/>
                </a:tc>
                <a:tc>
                  <a:txBody>
                    <a:bodyPr/>
                    <a:lstStyle/>
                    <a:p>
                      <a:pPr algn="ctr"/>
                      <a:r>
                        <a:rPr lang="en-CH" sz="1400" b="0" i="0" dirty="0">
                          <a:latin typeface="Calibri Light" panose="020F0302020204030204" pitchFamily="34" charset="0"/>
                          <a:cs typeface="Calibri Light" panose="020F0302020204030204" pitchFamily="34" charset="0"/>
                        </a:rPr>
                        <a:t>4.3</a:t>
                      </a:r>
                    </a:p>
                  </a:txBody>
                  <a:tcPr/>
                </a:tc>
                <a:tc>
                  <a:txBody>
                    <a:bodyPr/>
                    <a:lstStyle/>
                    <a:p>
                      <a:pPr algn="ctr"/>
                      <a:r>
                        <a:rPr lang="en-CH" sz="1400" b="0" i="0" dirty="0">
                          <a:latin typeface="Calibri Light" panose="020F0302020204030204" pitchFamily="34" charset="0"/>
                          <a:cs typeface="Calibri Light" panose="020F0302020204030204" pitchFamily="34" charset="0"/>
                        </a:rPr>
                        <a:t>3.5</a:t>
                      </a:r>
                    </a:p>
                  </a:txBody>
                  <a:tcPr/>
                </a:tc>
                <a:tc>
                  <a:txBody>
                    <a:bodyPr/>
                    <a:lstStyle/>
                    <a:p>
                      <a:pPr algn="ctr"/>
                      <a:r>
                        <a:rPr lang="en-CH" sz="1400" b="0" i="0" dirty="0">
                          <a:latin typeface="Calibri Light" panose="020F0302020204030204" pitchFamily="34" charset="0"/>
                          <a:cs typeface="Calibri Light" panose="020F0302020204030204" pitchFamily="34" charset="0"/>
                        </a:rPr>
                        <a:t>0.19</a:t>
                      </a:r>
                    </a:p>
                  </a:txBody>
                  <a:tcPr/>
                </a:tc>
                <a:extLst>
                  <a:ext uri="{0D108BD9-81ED-4DB2-BD59-A6C34878D82A}">
                    <a16:rowId xmlns:a16="http://schemas.microsoft.com/office/drawing/2014/main" val="3982525631"/>
                  </a:ext>
                </a:extLst>
              </a:tr>
              <a:tr h="370840">
                <a:tc>
                  <a:txBody>
                    <a:bodyPr/>
                    <a:lstStyle/>
                    <a:p>
                      <a:r>
                        <a:rPr lang="en-GB" sz="1400" b="0" i="0" dirty="0">
                          <a:latin typeface="Calibri Light" panose="020F0302020204030204" pitchFamily="34" charset="0"/>
                          <a:cs typeface="Calibri Light" panose="020F0302020204030204" pitchFamily="34" charset="0"/>
                        </a:rPr>
                        <a:t>Charge</a:t>
                      </a:r>
                      <a:endParaRPr lang="en-CH" sz="1400" b="0" i="0" dirty="0">
                        <a:latin typeface="Calibri Light" panose="020F0302020204030204" pitchFamily="34" charset="0"/>
                        <a:cs typeface="Calibri Light" panose="020F0302020204030204" pitchFamily="34" charset="0"/>
                      </a:endParaRPr>
                    </a:p>
                  </a:txBody>
                  <a:tcPr/>
                </a:tc>
                <a:tc>
                  <a:txBody>
                    <a:bodyPr/>
                    <a:lstStyle/>
                    <a:p>
                      <a:pPr algn="ctr"/>
                      <a:r>
                        <a:rPr lang="en-CH" sz="1400" b="0" i="0" dirty="0">
                          <a:latin typeface="Calibri Light" panose="020F0302020204030204" pitchFamily="34" charset="0"/>
                          <a:cs typeface="Calibri Light" panose="020F0302020204030204" pitchFamily="34" charset="0"/>
                        </a:rPr>
                        <a:t>nC</a:t>
                      </a:r>
                    </a:p>
                  </a:txBody>
                  <a:tcPr/>
                </a:tc>
                <a:tc>
                  <a:txBody>
                    <a:bodyPr/>
                    <a:lstStyle/>
                    <a:p>
                      <a:pPr algn="ctr"/>
                      <a:r>
                        <a:rPr lang="en-CH" sz="1400" b="0" i="0" dirty="0">
                          <a:latin typeface="Calibri Light" panose="020F0302020204030204" pitchFamily="34" charset="0"/>
                          <a:cs typeface="Calibri Light" panose="020F0302020204030204" pitchFamily="34" charset="0"/>
                        </a:rPr>
                        <a:t>4.8-8</a:t>
                      </a:r>
                    </a:p>
                  </a:txBody>
                  <a:tcPr/>
                </a:tc>
                <a:tc>
                  <a:txBody>
                    <a:bodyPr/>
                    <a:lstStyle/>
                    <a:p>
                      <a:pPr algn="ctr"/>
                      <a:r>
                        <a:rPr lang="en-CH" sz="1400" b="0" i="0" dirty="0">
                          <a:latin typeface="Calibri Light" panose="020F0302020204030204" pitchFamily="34" charset="0"/>
                          <a:cs typeface="Calibri Light" panose="020F0302020204030204" pitchFamily="34" charset="0"/>
                        </a:rPr>
                        <a:t>0.8-48</a:t>
                      </a:r>
                    </a:p>
                  </a:txBody>
                  <a:tcPr/>
                </a:tc>
                <a:tc>
                  <a:txBody>
                    <a:bodyPr/>
                    <a:lstStyle/>
                    <a:p>
                      <a:pPr algn="ctr"/>
                      <a:r>
                        <a:rPr lang="en-CH" sz="1400" b="0" i="0" dirty="0">
                          <a:latin typeface="Calibri Light" panose="020F0302020204030204" pitchFamily="34" charset="0"/>
                          <a:cs typeface="Calibri Light" panose="020F0302020204030204" pitchFamily="34" charset="0"/>
                        </a:rPr>
                        <a:t>10</a:t>
                      </a:r>
                    </a:p>
                  </a:txBody>
                  <a:tcPr/>
                </a:tc>
                <a:tc>
                  <a:txBody>
                    <a:bodyPr/>
                    <a:lstStyle/>
                    <a:p>
                      <a:pPr algn="ctr"/>
                      <a:r>
                        <a:rPr lang="en-CH" sz="1400" b="0" i="0" dirty="0">
                          <a:latin typeface="Calibri Light" panose="020F0302020204030204" pitchFamily="34" charset="0"/>
                          <a:cs typeface="Calibri Light" panose="020F0302020204030204" pitchFamily="34" charset="0"/>
                        </a:rPr>
                        <a:t>10</a:t>
                      </a:r>
                    </a:p>
                  </a:txBody>
                  <a:tcPr/>
                </a:tc>
                <a:tc>
                  <a:txBody>
                    <a:bodyPr/>
                    <a:lstStyle/>
                    <a:p>
                      <a:pPr algn="ctr"/>
                      <a:r>
                        <a:rPr lang="en-CH" sz="1400" b="0" i="0" dirty="0">
                          <a:latin typeface="Calibri Light" panose="020F0302020204030204" pitchFamily="34" charset="0"/>
                          <a:cs typeface="Calibri Light" panose="020F0302020204030204" pitchFamily="34" charset="0"/>
                        </a:rPr>
                        <a:t>1.9</a:t>
                      </a:r>
                    </a:p>
                  </a:txBody>
                  <a:tcPr/>
                </a:tc>
                <a:extLst>
                  <a:ext uri="{0D108BD9-81ED-4DB2-BD59-A6C34878D82A}">
                    <a16:rowId xmlns:a16="http://schemas.microsoft.com/office/drawing/2014/main" val="3130830242"/>
                  </a:ext>
                </a:extLst>
              </a:tr>
              <a:tr h="370840">
                <a:tc>
                  <a:txBody>
                    <a:bodyPr/>
                    <a:lstStyle/>
                    <a:p>
                      <a:r>
                        <a:rPr lang="en-CH" sz="1400" b="0" i="0" dirty="0">
                          <a:latin typeface="Calibri Light" panose="020F0302020204030204" pitchFamily="34" charset="0"/>
                          <a:cs typeface="Calibri Light" panose="020F0302020204030204" pitchFamily="34" charset="0"/>
                        </a:rPr>
                        <a:t>Rep. rate</a:t>
                      </a:r>
                    </a:p>
                  </a:txBody>
                  <a:tcPr/>
                </a:tc>
                <a:tc>
                  <a:txBody>
                    <a:bodyPr/>
                    <a:lstStyle/>
                    <a:p>
                      <a:pPr algn="ctr"/>
                      <a:r>
                        <a:rPr lang="en-CH" sz="1400" b="0" i="0" dirty="0">
                          <a:latin typeface="Calibri Light" panose="020F0302020204030204" pitchFamily="34" charset="0"/>
                          <a:cs typeface="Calibri Light" panose="020F0302020204030204" pitchFamily="34" charset="0"/>
                        </a:rPr>
                        <a:t>Hz</a:t>
                      </a:r>
                    </a:p>
                  </a:txBody>
                  <a:tcPr/>
                </a:tc>
                <a:tc>
                  <a:txBody>
                    <a:bodyPr/>
                    <a:lstStyle/>
                    <a:p>
                      <a:pPr algn="ctr"/>
                      <a:r>
                        <a:rPr lang="en-CH" sz="1400" b="0" i="0" dirty="0">
                          <a:latin typeface="Calibri Light" panose="020F0302020204030204" pitchFamily="34" charset="0"/>
                          <a:cs typeface="Calibri Light" panose="020F0302020204030204" pitchFamily="34" charset="0"/>
                        </a:rPr>
                        <a:t>120</a:t>
                      </a:r>
                    </a:p>
                  </a:txBody>
                  <a:tcPr/>
                </a:tc>
                <a:tc>
                  <a:txBody>
                    <a:bodyPr/>
                    <a:lstStyle/>
                    <a:p>
                      <a:pPr algn="ctr"/>
                      <a:r>
                        <a:rPr lang="en-CH" sz="1400" b="0" i="0" dirty="0">
                          <a:latin typeface="Calibri Light" panose="020F0302020204030204" pitchFamily="34" charset="0"/>
                          <a:cs typeface="Calibri Light" panose="020F0302020204030204" pitchFamily="34" charset="0"/>
                        </a:rPr>
                        <a:t>100</a:t>
                      </a:r>
                    </a:p>
                  </a:txBody>
                  <a:tcPr/>
                </a:tc>
                <a:tc>
                  <a:txBody>
                    <a:bodyPr/>
                    <a:lstStyle/>
                    <a:p>
                      <a:pPr algn="ctr"/>
                      <a:r>
                        <a:rPr lang="en-CH" sz="1400" b="0" i="0" dirty="0">
                          <a:latin typeface="Calibri Light" panose="020F0302020204030204" pitchFamily="34" charset="0"/>
                          <a:cs typeface="Calibri Light" panose="020F0302020204030204" pitchFamily="34" charset="0"/>
                        </a:rPr>
                        <a:t>50x2</a:t>
                      </a:r>
                    </a:p>
                  </a:txBody>
                  <a:tcPr/>
                </a:tc>
                <a:tc>
                  <a:txBody>
                    <a:bodyPr/>
                    <a:lstStyle/>
                    <a:p>
                      <a:pPr algn="ctr"/>
                      <a:r>
                        <a:rPr lang="en-CH" sz="1400" b="0" i="0" dirty="0">
                          <a:latin typeface="Calibri Light" panose="020F0302020204030204" pitchFamily="34" charset="0"/>
                          <a:cs typeface="Calibri Light" panose="020F0302020204030204" pitchFamily="34" charset="0"/>
                        </a:rPr>
                        <a:t>50x2</a:t>
                      </a:r>
                    </a:p>
                  </a:txBody>
                  <a:tcPr/>
                </a:tc>
                <a:tc>
                  <a:txBody>
                    <a:bodyPr/>
                    <a:lstStyle/>
                    <a:p>
                      <a:pPr algn="ctr"/>
                      <a:r>
                        <a:rPr lang="en-CH" sz="1400" b="0" i="0" dirty="0">
                          <a:latin typeface="Calibri Light" panose="020F0302020204030204" pitchFamily="34" charset="0"/>
                          <a:cs typeface="Calibri Light" panose="020F0302020204030204" pitchFamily="34" charset="0"/>
                        </a:rPr>
                        <a:t>50</a:t>
                      </a:r>
                    </a:p>
                  </a:txBody>
                  <a:tcPr/>
                </a:tc>
                <a:extLst>
                  <a:ext uri="{0D108BD9-81ED-4DB2-BD59-A6C34878D82A}">
                    <a16:rowId xmlns:a16="http://schemas.microsoft.com/office/drawing/2014/main" val="821618587"/>
                  </a:ext>
                </a:extLst>
              </a:tr>
              <a:tr h="370840">
                <a:tc>
                  <a:txBody>
                    <a:bodyPr/>
                    <a:lstStyle/>
                    <a:p>
                      <a:r>
                        <a:rPr lang="en-CH" sz="1400" b="0" i="0" dirty="0">
                          <a:latin typeface="Calibri Light" panose="020F0302020204030204" pitchFamily="34" charset="0"/>
                          <a:cs typeface="Calibri Light" panose="020F0302020204030204" pitchFamily="34" charset="0"/>
                        </a:rPr>
                        <a:t>Beam power</a:t>
                      </a:r>
                    </a:p>
                  </a:txBody>
                  <a:tcPr/>
                </a:tc>
                <a:tc>
                  <a:txBody>
                    <a:bodyPr/>
                    <a:lstStyle/>
                    <a:p>
                      <a:pPr algn="ctr"/>
                      <a:r>
                        <a:rPr lang="en-CH" sz="1400" b="0" i="0" dirty="0">
                          <a:latin typeface="Calibri Light" panose="020F0302020204030204" pitchFamily="34" charset="0"/>
                          <a:cs typeface="Calibri Light" panose="020F0302020204030204" pitchFamily="34" charset="0"/>
                        </a:rPr>
                        <a:t>kW</a:t>
                      </a:r>
                    </a:p>
                  </a:txBody>
                  <a:tcPr/>
                </a:tc>
                <a:tc>
                  <a:txBody>
                    <a:bodyPr/>
                    <a:lstStyle/>
                    <a:p>
                      <a:pPr algn="ctr"/>
                      <a:r>
                        <a:rPr lang="en-CH" sz="1400" b="0" i="0" dirty="0">
                          <a:latin typeface="Calibri Light" panose="020F0302020204030204" pitchFamily="34" charset="0"/>
                          <a:cs typeface="Calibri Light" panose="020F0302020204030204" pitchFamily="34" charset="0"/>
                        </a:rPr>
                        <a:t>20-30</a:t>
                      </a:r>
                    </a:p>
                  </a:txBody>
                  <a:tcPr/>
                </a:tc>
                <a:tc>
                  <a:txBody>
                    <a:bodyPr/>
                    <a:lstStyle/>
                    <a:p>
                      <a:pPr algn="ctr"/>
                      <a:r>
                        <a:rPr lang="en-CH" sz="1400" b="0" i="0" dirty="0">
                          <a:latin typeface="Calibri Light" panose="020F0302020204030204" pitchFamily="34" charset="0"/>
                          <a:cs typeface="Calibri Light" panose="020F0302020204030204" pitchFamily="34" charset="0"/>
                        </a:rPr>
                        <a:t>1kW (max)</a:t>
                      </a:r>
                    </a:p>
                  </a:txBody>
                  <a:tcPr/>
                </a:tc>
                <a:tc>
                  <a:txBody>
                    <a:bodyPr/>
                    <a:lstStyle/>
                    <a:p>
                      <a:pPr algn="ctr"/>
                      <a:r>
                        <a:rPr lang="en-CH" sz="1400" b="0" i="0" dirty="0">
                          <a:latin typeface="Calibri Light" panose="020F0302020204030204" pitchFamily="34" charset="0"/>
                          <a:cs typeface="Calibri Light" panose="020F0302020204030204" pitchFamily="34" charset="0"/>
                        </a:rPr>
                        <a:t>4.3</a:t>
                      </a:r>
                    </a:p>
                  </a:txBody>
                  <a:tcPr/>
                </a:tc>
                <a:tc>
                  <a:txBody>
                    <a:bodyPr/>
                    <a:lstStyle/>
                    <a:p>
                      <a:pPr algn="ctr"/>
                      <a:r>
                        <a:rPr lang="en-CH" sz="1400" b="0" i="0" dirty="0">
                          <a:latin typeface="Calibri Light" panose="020F0302020204030204" pitchFamily="34" charset="0"/>
                          <a:cs typeface="Calibri Light" panose="020F0302020204030204" pitchFamily="34" charset="0"/>
                        </a:rPr>
                        <a:t>3.5</a:t>
                      </a:r>
                    </a:p>
                  </a:txBody>
                  <a:tcPr/>
                </a:tc>
                <a:tc>
                  <a:txBody>
                    <a:bodyPr/>
                    <a:lstStyle/>
                    <a:p>
                      <a:pPr algn="ctr"/>
                      <a:r>
                        <a:rPr lang="en-CH" sz="1400" b="0" i="0" dirty="0">
                          <a:latin typeface="Calibri Light" panose="020F0302020204030204" pitchFamily="34" charset="0"/>
                          <a:cs typeface="Calibri Light" panose="020F0302020204030204" pitchFamily="34" charset="0"/>
                        </a:rPr>
                        <a:t>18</a:t>
                      </a:r>
                    </a:p>
                  </a:txBody>
                  <a:tcPr/>
                </a:tc>
                <a:extLst>
                  <a:ext uri="{0D108BD9-81ED-4DB2-BD59-A6C34878D82A}">
                    <a16:rowId xmlns:a16="http://schemas.microsoft.com/office/drawing/2014/main" val="3805345815"/>
                  </a:ext>
                </a:extLst>
              </a:tr>
              <a:tr h="370840">
                <a:tc>
                  <a:txBody>
                    <a:bodyPr/>
                    <a:lstStyle/>
                    <a:p>
                      <a:r>
                        <a:rPr lang="en-CH" sz="1400" b="0" i="0" dirty="0">
                          <a:latin typeface="Calibri Light" panose="020F0302020204030204" pitchFamily="34" charset="0"/>
                          <a:cs typeface="Calibri Light" panose="020F0302020204030204" pitchFamily="34" charset="0"/>
                        </a:rPr>
                        <a:t>Poistron yield</a:t>
                      </a:r>
                    </a:p>
                  </a:txBody>
                  <a:tcPr/>
                </a:tc>
                <a:tc>
                  <a:txBody>
                    <a:bodyPr/>
                    <a:lstStyle/>
                    <a:p>
                      <a:pPr algn="ctr"/>
                      <a:endParaRPr lang="en-CH" sz="1400" b="0" i="0" dirty="0">
                        <a:latin typeface="Calibri Light" panose="020F0302020204030204" pitchFamily="34" charset="0"/>
                        <a:cs typeface="Calibri Light" panose="020F0302020204030204" pitchFamily="34" charset="0"/>
                      </a:endParaRPr>
                    </a:p>
                  </a:txBody>
                  <a:tcPr/>
                </a:tc>
                <a:tc>
                  <a:txBody>
                    <a:bodyPr/>
                    <a:lstStyle/>
                    <a:p>
                      <a:pPr algn="ctr"/>
                      <a:r>
                        <a:rPr lang="en-CH" sz="1400" b="0" i="0" dirty="0">
                          <a:latin typeface="Calibri Light" panose="020F0302020204030204" pitchFamily="34" charset="0"/>
                          <a:cs typeface="Calibri Light" panose="020F0302020204030204" pitchFamily="34" charset="0"/>
                        </a:rPr>
                        <a:t>1.1</a:t>
                      </a:r>
                    </a:p>
                  </a:txBody>
                  <a:tcPr/>
                </a:tc>
                <a:tc>
                  <a:txBody>
                    <a:bodyPr/>
                    <a:lstStyle/>
                    <a:p>
                      <a:pPr algn="ctr"/>
                      <a:r>
                        <a:rPr lang="en-CH" sz="1400" b="0" i="0" dirty="0">
                          <a:latin typeface="Calibri Light" panose="020F0302020204030204" pitchFamily="34" charset="0"/>
                          <a:cs typeface="Calibri Light" panose="020F0302020204030204" pitchFamily="34" charset="0"/>
                        </a:rPr>
                        <a:t>0.003</a:t>
                      </a:r>
                    </a:p>
                  </a:txBody>
                  <a:tcPr/>
                </a:tc>
                <a:tc>
                  <a:txBody>
                    <a:bodyPr/>
                    <a:lstStyle/>
                    <a:p>
                      <a:pPr algn="ctr"/>
                      <a:r>
                        <a:rPr lang="en-CH" sz="1400" b="0" i="0" dirty="0">
                          <a:latin typeface="Calibri Light" panose="020F0302020204030204" pitchFamily="34" charset="0"/>
                          <a:cs typeface="Calibri Light" panose="020F0302020204030204" pitchFamily="34" charset="0"/>
                        </a:rPr>
                        <a:t>0.1</a:t>
                      </a:r>
                    </a:p>
                  </a:txBody>
                  <a:tcPr/>
                </a:tc>
                <a:tc>
                  <a:txBody>
                    <a:bodyPr/>
                    <a:lstStyle/>
                    <a:p>
                      <a:pPr algn="ctr"/>
                      <a:r>
                        <a:rPr lang="en-CH" sz="1400" b="0" i="0" dirty="0">
                          <a:latin typeface="Calibri Light" panose="020F0302020204030204" pitchFamily="34" charset="0"/>
                          <a:cs typeface="Calibri Light" panose="020F0302020204030204" pitchFamily="34" charset="0"/>
                        </a:rPr>
                        <a:t>0.4</a:t>
                      </a:r>
                    </a:p>
                  </a:txBody>
                  <a:tcPr/>
                </a:tc>
                <a:tc>
                  <a:txBody>
                    <a:bodyPr/>
                    <a:lstStyle/>
                    <a:p>
                      <a:pPr algn="ctr"/>
                      <a:r>
                        <a:rPr lang="en-CH" sz="1400" b="0" i="0" dirty="0">
                          <a:latin typeface="Calibri Light" panose="020F0302020204030204" pitchFamily="34" charset="0"/>
                          <a:cs typeface="Calibri Light" panose="020F0302020204030204" pitchFamily="34" charset="0"/>
                        </a:rPr>
                        <a:t>0.016</a:t>
                      </a:r>
                    </a:p>
                  </a:txBody>
                  <a:tcPr/>
                </a:tc>
                <a:extLst>
                  <a:ext uri="{0D108BD9-81ED-4DB2-BD59-A6C34878D82A}">
                    <a16:rowId xmlns:a16="http://schemas.microsoft.com/office/drawing/2014/main" val="2188712410"/>
                  </a:ext>
                </a:extLst>
              </a:tr>
            </a:tbl>
          </a:graphicData>
        </a:graphic>
      </p:graphicFrame>
    </p:spTree>
    <p:extLst>
      <p:ext uri="{BB962C8B-B14F-4D97-AF65-F5344CB8AC3E}">
        <p14:creationId xmlns:p14="http://schemas.microsoft.com/office/powerpoint/2010/main" val="2859852615"/>
      </p:ext>
    </p:extLst>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D15E21C0-059F-5846-A637-8EF4604BD9E0}"/>
              </a:ext>
            </a:extLst>
          </p:cNvPr>
          <p:cNvSpPr>
            <a:spLocks noGrp="1"/>
          </p:cNvSpPr>
          <p:nvPr>
            <p:ph type="sldNum" sz="quarter" idx="12"/>
          </p:nvPr>
        </p:nvSpPr>
        <p:spPr/>
        <p:txBody>
          <a:bodyPr/>
          <a:lstStyle/>
          <a:p>
            <a:pPr algn="r">
              <a:defRPr/>
            </a:pPr>
            <a:r>
              <a:rPr lang="de-DE"/>
              <a:t>Page </a:t>
            </a:r>
            <a:fld id="{EBC07571-3134-BB4B-B83F-1A9FE18D34F3}" type="slidenum">
              <a:rPr lang="de-DE" smtClean="0"/>
              <a:pPr algn="r">
                <a:defRPr/>
              </a:pPr>
              <a:t>13</a:t>
            </a:fld>
            <a:endParaRPr lang="de-DE" dirty="0"/>
          </a:p>
        </p:txBody>
      </p:sp>
      <p:sp>
        <p:nvSpPr>
          <p:cNvPr id="19" name="Rectangle 18">
            <a:extLst>
              <a:ext uri="{FF2B5EF4-FFF2-40B4-BE49-F238E27FC236}">
                <a16:creationId xmlns:a16="http://schemas.microsoft.com/office/drawing/2014/main" id="{212CEC61-6701-5D4A-A1A9-4C9C3AAFCFD3}"/>
              </a:ext>
            </a:extLst>
          </p:cNvPr>
          <p:cNvSpPr/>
          <p:nvPr/>
        </p:nvSpPr>
        <p:spPr>
          <a:xfrm>
            <a:off x="761170" y="673710"/>
            <a:ext cx="8352928" cy="815608"/>
          </a:xfrm>
          <a:prstGeom prst="rect">
            <a:avLst/>
          </a:prstGeom>
        </p:spPr>
        <p:txBody>
          <a:bodyPr wrap="square">
            <a:spAutoFit/>
          </a:bodyPr>
          <a:lstStyle/>
          <a:p>
            <a:pPr marL="285750" indent="-285750">
              <a:spcBef>
                <a:spcPts val="0"/>
              </a:spcBef>
              <a:spcAft>
                <a:spcPts val="600"/>
              </a:spcAft>
              <a:buFont typeface="Wingdings" pitchFamily="2" charset="2"/>
              <a:buChar char="v"/>
            </a:pPr>
            <a:r>
              <a:rPr lang="en-GB" sz="1400" dirty="0">
                <a:latin typeface="Calibri Light" panose="020F0302020204030204" pitchFamily="34" charset="0"/>
                <a:cs typeface="Calibri Light" panose="020F0302020204030204" pitchFamily="34" charset="0"/>
              </a:rPr>
              <a:t>SLC positron source is based on a </a:t>
            </a:r>
            <a:r>
              <a:rPr lang="en-GB" sz="1400" i="1" dirty="0">
                <a:latin typeface="Calibri Light" panose="020F0302020204030204" pitchFamily="34" charset="0"/>
                <a:cs typeface="Calibri Light" panose="020F0302020204030204" pitchFamily="34" charset="0"/>
              </a:rPr>
              <a:t>high current S-band e- linac with DC thermionic gun</a:t>
            </a:r>
            <a:r>
              <a:rPr lang="en-GB" sz="1400" dirty="0">
                <a:latin typeface="Calibri Light" panose="020F0302020204030204" pitchFamily="34" charset="0"/>
                <a:cs typeface="Calibri Light" panose="020F0302020204030204" pitchFamily="34" charset="0"/>
              </a:rPr>
              <a:t>, a focusing triplet, a high-Z target and a capture system</a:t>
            </a:r>
          </a:p>
          <a:p>
            <a:pPr marL="285750" indent="-285750">
              <a:spcBef>
                <a:spcPts val="0"/>
              </a:spcBef>
              <a:spcAft>
                <a:spcPts val="600"/>
              </a:spcAft>
              <a:buFont typeface="Wingdings" pitchFamily="2" charset="2"/>
              <a:buChar char="v"/>
            </a:pPr>
            <a:r>
              <a:rPr lang="en-GB" sz="1400" dirty="0">
                <a:latin typeface="Calibri Light" panose="020F0302020204030204" pitchFamily="34" charset="0"/>
                <a:cs typeface="Calibri Light" panose="020F0302020204030204" pitchFamily="34" charset="0"/>
              </a:rPr>
              <a:t>The capture system:</a:t>
            </a:r>
          </a:p>
        </p:txBody>
      </p:sp>
      <p:sp>
        <p:nvSpPr>
          <p:cNvPr id="20" name="Title 1">
            <a:extLst>
              <a:ext uri="{FF2B5EF4-FFF2-40B4-BE49-F238E27FC236}">
                <a16:creationId xmlns:a16="http://schemas.microsoft.com/office/drawing/2014/main" id="{642A3E54-3FB9-724D-A748-88AE4A4DAA91}"/>
              </a:ext>
            </a:extLst>
          </p:cNvPr>
          <p:cNvSpPr>
            <a:spLocks noGrp="1"/>
          </p:cNvSpPr>
          <p:nvPr>
            <p:ph type="title"/>
          </p:nvPr>
        </p:nvSpPr>
        <p:spPr/>
        <p:txBody>
          <a:bodyPr/>
          <a:lstStyle/>
          <a:p>
            <a:r>
              <a:rPr lang="en-CH" dirty="0"/>
              <a:t>How the Adiabatic Matching Device (AMD) work</a:t>
            </a:r>
          </a:p>
        </p:txBody>
      </p:sp>
      <p:grpSp>
        <p:nvGrpSpPr>
          <p:cNvPr id="62" name="Group 61">
            <a:extLst>
              <a:ext uri="{FF2B5EF4-FFF2-40B4-BE49-F238E27FC236}">
                <a16:creationId xmlns:a16="http://schemas.microsoft.com/office/drawing/2014/main" id="{076C4511-0439-E848-BB2F-79F195F107AE}"/>
              </a:ext>
            </a:extLst>
          </p:cNvPr>
          <p:cNvGrpSpPr/>
          <p:nvPr/>
        </p:nvGrpSpPr>
        <p:grpSpPr>
          <a:xfrm>
            <a:off x="1835696" y="1347614"/>
            <a:ext cx="5712312" cy="1394619"/>
            <a:chOff x="833678" y="2698204"/>
            <a:chExt cx="5712312" cy="1394619"/>
          </a:xfrm>
        </p:grpSpPr>
        <p:sp>
          <p:nvSpPr>
            <p:cNvPr id="6" name="Rounded Rectangle 5">
              <a:extLst>
                <a:ext uri="{FF2B5EF4-FFF2-40B4-BE49-F238E27FC236}">
                  <a16:creationId xmlns:a16="http://schemas.microsoft.com/office/drawing/2014/main" id="{7F829554-9881-0B40-8661-110C3805E1EB}"/>
                </a:ext>
              </a:extLst>
            </p:cNvPr>
            <p:cNvSpPr/>
            <p:nvPr/>
          </p:nvSpPr>
          <p:spPr bwMode="auto">
            <a:xfrm>
              <a:off x="3676922" y="3148537"/>
              <a:ext cx="1025399" cy="760296"/>
            </a:xfrm>
            <a:prstGeom prst="roundRect">
              <a:avLst/>
            </a:prstGeom>
            <a:solidFill>
              <a:srgbClr val="A8C39A"/>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CH" sz="1400" b="0" i="0" u="none" strike="noStrike" cap="none" normalizeH="0" baseline="0" dirty="0">
                <a:ln>
                  <a:noFill/>
                </a:ln>
                <a:solidFill>
                  <a:schemeClr val="tx1"/>
                </a:solidFill>
                <a:effectLst/>
                <a:latin typeface="+mn-lt"/>
              </a:endParaRPr>
            </a:p>
          </p:txBody>
        </p:sp>
        <p:sp>
          <p:nvSpPr>
            <p:cNvPr id="7" name="Rounded Rectangle 6">
              <a:extLst>
                <a:ext uri="{FF2B5EF4-FFF2-40B4-BE49-F238E27FC236}">
                  <a16:creationId xmlns:a16="http://schemas.microsoft.com/office/drawing/2014/main" id="{149C522C-8384-9D4C-82BE-695101766219}"/>
                </a:ext>
              </a:extLst>
            </p:cNvPr>
            <p:cNvSpPr/>
            <p:nvPr/>
          </p:nvSpPr>
          <p:spPr bwMode="auto">
            <a:xfrm>
              <a:off x="4918345" y="3148537"/>
              <a:ext cx="1025399" cy="760296"/>
            </a:xfrm>
            <a:prstGeom prst="roundRect">
              <a:avLst/>
            </a:prstGeom>
            <a:solidFill>
              <a:srgbClr val="A8C39A"/>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CH" sz="1400" b="0" i="0" u="none" strike="noStrike" cap="none" normalizeH="0" baseline="0" dirty="0">
                <a:ln>
                  <a:noFill/>
                </a:ln>
                <a:solidFill>
                  <a:schemeClr val="tx1"/>
                </a:solidFill>
                <a:effectLst/>
                <a:latin typeface="+mn-lt"/>
              </a:endParaRPr>
            </a:p>
          </p:txBody>
        </p:sp>
        <p:sp>
          <p:nvSpPr>
            <p:cNvPr id="10" name="Rectangle 9">
              <a:extLst>
                <a:ext uri="{FF2B5EF4-FFF2-40B4-BE49-F238E27FC236}">
                  <a16:creationId xmlns:a16="http://schemas.microsoft.com/office/drawing/2014/main" id="{A6CD1AB8-1CEB-254A-9729-78ECC99E688E}"/>
                </a:ext>
              </a:extLst>
            </p:cNvPr>
            <p:cNvSpPr/>
            <p:nvPr/>
          </p:nvSpPr>
          <p:spPr bwMode="auto">
            <a:xfrm>
              <a:off x="3671704" y="2981739"/>
              <a:ext cx="1025399" cy="89171"/>
            </a:xfrm>
            <a:prstGeom prst="rect">
              <a:avLst/>
            </a:prstGeom>
            <a:solidFill>
              <a:schemeClr val="bg1">
                <a:lumMod val="85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CH" sz="2400" b="0" i="0" u="none" strike="noStrike" cap="none" normalizeH="0" baseline="0">
                <a:ln>
                  <a:noFill/>
                </a:ln>
                <a:solidFill>
                  <a:schemeClr val="tx1"/>
                </a:solidFill>
                <a:effectLst/>
                <a:latin typeface="Times" charset="0"/>
              </a:endParaRPr>
            </a:p>
          </p:txBody>
        </p:sp>
        <p:sp>
          <p:nvSpPr>
            <p:cNvPr id="11" name="Rectangle 10">
              <a:extLst>
                <a:ext uri="{FF2B5EF4-FFF2-40B4-BE49-F238E27FC236}">
                  <a16:creationId xmlns:a16="http://schemas.microsoft.com/office/drawing/2014/main" id="{CD519AA2-314E-CE46-BDDD-01AE093C6C90}"/>
                </a:ext>
              </a:extLst>
            </p:cNvPr>
            <p:cNvSpPr/>
            <p:nvPr/>
          </p:nvSpPr>
          <p:spPr bwMode="auto">
            <a:xfrm>
              <a:off x="3671704" y="3978992"/>
              <a:ext cx="1025399" cy="89171"/>
            </a:xfrm>
            <a:prstGeom prst="rect">
              <a:avLst/>
            </a:prstGeom>
            <a:solidFill>
              <a:schemeClr val="bg1">
                <a:lumMod val="85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CH" sz="2400" b="0" i="0" u="none" strike="noStrike" cap="none" normalizeH="0" baseline="0">
                <a:ln>
                  <a:noFill/>
                </a:ln>
                <a:solidFill>
                  <a:schemeClr val="tx1"/>
                </a:solidFill>
                <a:effectLst/>
                <a:latin typeface="Times" charset="0"/>
              </a:endParaRPr>
            </a:p>
          </p:txBody>
        </p:sp>
        <p:sp>
          <p:nvSpPr>
            <p:cNvPr id="12" name="Rectangle 11">
              <a:extLst>
                <a:ext uri="{FF2B5EF4-FFF2-40B4-BE49-F238E27FC236}">
                  <a16:creationId xmlns:a16="http://schemas.microsoft.com/office/drawing/2014/main" id="{04996FC7-7001-B645-9A82-AE701D03A0F0}"/>
                </a:ext>
              </a:extLst>
            </p:cNvPr>
            <p:cNvSpPr/>
            <p:nvPr/>
          </p:nvSpPr>
          <p:spPr bwMode="auto">
            <a:xfrm>
              <a:off x="4918344" y="2987005"/>
              <a:ext cx="1025399" cy="89171"/>
            </a:xfrm>
            <a:prstGeom prst="rect">
              <a:avLst/>
            </a:prstGeom>
            <a:solidFill>
              <a:schemeClr val="bg1">
                <a:lumMod val="85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CH" sz="2400" b="0" i="0" u="none" strike="noStrike" cap="none" normalizeH="0" baseline="0">
                <a:ln>
                  <a:noFill/>
                </a:ln>
                <a:solidFill>
                  <a:schemeClr val="tx1"/>
                </a:solidFill>
                <a:effectLst/>
                <a:latin typeface="Times" charset="0"/>
              </a:endParaRPr>
            </a:p>
          </p:txBody>
        </p:sp>
        <p:sp>
          <p:nvSpPr>
            <p:cNvPr id="13" name="Rectangle 12">
              <a:extLst>
                <a:ext uri="{FF2B5EF4-FFF2-40B4-BE49-F238E27FC236}">
                  <a16:creationId xmlns:a16="http://schemas.microsoft.com/office/drawing/2014/main" id="{094D7BAA-6728-EF43-A6C5-7756B9C57051}"/>
                </a:ext>
              </a:extLst>
            </p:cNvPr>
            <p:cNvSpPr/>
            <p:nvPr/>
          </p:nvSpPr>
          <p:spPr bwMode="auto">
            <a:xfrm>
              <a:off x="4918343" y="3976748"/>
              <a:ext cx="1025399" cy="89171"/>
            </a:xfrm>
            <a:prstGeom prst="rect">
              <a:avLst/>
            </a:prstGeom>
            <a:solidFill>
              <a:schemeClr val="bg1">
                <a:lumMod val="85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CH" sz="2400" b="0" i="0" u="none" strike="noStrike" cap="none" normalizeH="0" baseline="0">
                <a:ln>
                  <a:noFill/>
                </a:ln>
                <a:solidFill>
                  <a:schemeClr val="tx1"/>
                </a:solidFill>
                <a:effectLst/>
                <a:latin typeface="Times" charset="0"/>
              </a:endParaRPr>
            </a:p>
          </p:txBody>
        </p:sp>
        <p:sp>
          <p:nvSpPr>
            <p:cNvPr id="15" name="TextBox 14">
              <a:extLst>
                <a:ext uri="{FF2B5EF4-FFF2-40B4-BE49-F238E27FC236}">
                  <a16:creationId xmlns:a16="http://schemas.microsoft.com/office/drawing/2014/main" id="{CAF21195-48D1-8E4B-83D9-5879B4D0C1C0}"/>
                </a:ext>
              </a:extLst>
            </p:cNvPr>
            <p:cNvSpPr txBox="1"/>
            <p:nvPr/>
          </p:nvSpPr>
          <p:spPr>
            <a:xfrm>
              <a:off x="3632122" y="2698204"/>
              <a:ext cx="2913868" cy="216025"/>
            </a:xfrm>
            <a:prstGeom prst="rect">
              <a:avLst/>
            </a:prstGeom>
            <a:noFill/>
          </p:spPr>
          <p:txBody>
            <a:bodyPr wrap="square" lIns="0" tIns="0" rIns="0" bIns="0" rtlCol="0">
              <a:noAutofit/>
            </a:bodyPr>
            <a:lstStyle/>
            <a:p>
              <a:pPr eaLnBrk="1" hangingPunct="1">
                <a:lnSpc>
                  <a:spcPct val="110000"/>
                </a:lnSpc>
                <a:spcBef>
                  <a:spcPct val="0"/>
                </a:spcBef>
                <a:buClr>
                  <a:srgbClr val="000000"/>
                </a:buClr>
              </a:pPr>
              <a:r>
                <a:rPr lang="en-CH" sz="1400" dirty="0">
                  <a:solidFill>
                    <a:srgbClr val="000000"/>
                  </a:solidFill>
                  <a:latin typeface="Calibri Light" panose="020F0302020204030204" pitchFamily="34" charset="0"/>
                  <a:cs typeface="Calibri Light" panose="020F0302020204030204" pitchFamily="34" charset="0"/>
                </a:rPr>
                <a:t>RF structures and NC focusing solenoids</a:t>
              </a:r>
            </a:p>
          </p:txBody>
        </p:sp>
        <p:sp>
          <p:nvSpPr>
            <p:cNvPr id="16" name="Trapezium 15">
              <a:extLst>
                <a:ext uri="{FF2B5EF4-FFF2-40B4-BE49-F238E27FC236}">
                  <a16:creationId xmlns:a16="http://schemas.microsoft.com/office/drawing/2014/main" id="{CE2A6682-D5CC-114E-97CC-CB68267BE017}"/>
                </a:ext>
              </a:extLst>
            </p:cNvPr>
            <p:cNvSpPr/>
            <p:nvPr/>
          </p:nvSpPr>
          <p:spPr bwMode="auto">
            <a:xfrm rot="16200000">
              <a:off x="3003587" y="3410583"/>
              <a:ext cx="641662" cy="272960"/>
            </a:xfrm>
            <a:prstGeom prst="trapezoid">
              <a:avLst/>
            </a:prstGeom>
            <a:solidFill>
              <a:schemeClr val="accent5">
                <a:lumMod val="20000"/>
                <a:lumOff val="8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CH" sz="2400" b="0" i="0" u="none" strike="noStrike" cap="none" normalizeH="0" baseline="0">
                <a:ln>
                  <a:noFill/>
                </a:ln>
                <a:solidFill>
                  <a:schemeClr val="tx1"/>
                </a:solidFill>
                <a:effectLst/>
                <a:latin typeface="Times" charset="0"/>
              </a:endParaRPr>
            </a:p>
          </p:txBody>
        </p:sp>
        <p:sp>
          <p:nvSpPr>
            <p:cNvPr id="21" name="Trapezium 20">
              <a:extLst>
                <a:ext uri="{FF2B5EF4-FFF2-40B4-BE49-F238E27FC236}">
                  <a16:creationId xmlns:a16="http://schemas.microsoft.com/office/drawing/2014/main" id="{891C85A6-B47C-4A46-B999-9CD99CDA8661}"/>
                </a:ext>
              </a:extLst>
            </p:cNvPr>
            <p:cNvSpPr/>
            <p:nvPr/>
          </p:nvSpPr>
          <p:spPr bwMode="auto">
            <a:xfrm rot="16200000">
              <a:off x="3214501" y="3407961"/>
              <a:ext cx="216024" cy="274560"/>
            </a:xfrm>
            <a:prstGeom prst="trapezoid">
              <a:avLst/>
            </a:prstGeom>
            <a:solidFill>
              <a:schemeClr val="bg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CH" sz="2400" b="0" i="0" u="none" strike="noStrike" cap="none" normalizeH="0" baseline="0">
                <a:ln>
                  <a:noFill/>
                </a:ln>
                <a:solidFill>
                  <a:schemeClr val="tx1"/>
                </a:solidFill>
                <a:effectLst/>
                <a:latin typeface="Times" charset="0"/>
              </a:endParaRPr>
            </a:p>
          </p:txBody>
        </p:sp>
        <p:sp>
          <p:nvSpPr>
            <p:cNvPr id="22" name="Rectangle 21">
              <a:extLst>
                <a:ext uri="{FF2B5EF4-FFF2-40B4-BE49-F238E27FC236}">
                  <a16:creationId xmlns:a16="http://schemas.microsoft.com/office/drawing/2014/main" id="{BAB66A59-11C0-E549-9B86-1CA7DEB5A737}"/>
                </a:ext>
              </a:extLst>
            </p:cNvPr>
            <p:cNvSpPr/>
            <p:nvPr/>
          </p:nvSpPr>
          <p:spPr bwMode="auto">
            <a:xfrm>
              <a:off x="3676922" y="3442307"/>
              <a:ext cx="1025399" cy="216025"/>
            </a:xfrm>
            <a:prstGeom prst="rect">
              <a:avLst/>
            </a:prstGeom>
            <a:solidFill>
              <a:schemeClr val="bg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CH" sz="2400" b="0" i="0" u="none" strike="noStrike" cap="none" normalizeH="0" baseline="0">
                <a:ln>
                  <a:noFill/>
                </a:ln>
                <a:solidFill>
                  <a:schemeClr val="tx1"/>
                </a:solidFill>
                <a:effectLst/>
                <a:latin typeface="Times" charset="0"/>
              </a:endParaRPr>
            </a:p>
          </p:txBody>
        </p:sp>
        <p:sp>
          <p:nvSpPr>
            <p:cNvPr id="23" name="Rectangle 22">
              <a:extLst>
                <a:ext uri="{FF2B5EF4-FFF2-40B4-BE49-F238E27FC236}">
                  <a16:creationId xmlns:a16="http://schemas.microsoft.com/office/drawing/2014/main" id="{3B74A220-9145-6D4B-9869-EB8C342522F8}"/>
                </a:ext>
              </a:extLst>
            </p:cNvPr>
            <p:cNvSpPr/>
            <p:nvPr/>
          </p:nvSpPr>
          <p:spPr bwMode="auto">
            <a:xfrm>
              <a:off x="4914725" y="3442308"/>
              <a:ext cx="1025399" cy="216025"/>
            </a:xfrm>
            <a:prstGeom prst="rect">
              <a:avLst/>
            </a:prstGeom>
            <a:solidFill>
              <a:schemeClr val="bg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CH" sz="2400" b="0" i="0" u="none" strike="noStrike" cap="none" normalizeH="0" baseline="0">
                <a:ln>
                  <a:noFill/>
                </a:ln>
                <a:solidFill>
                  <a:schemeClr val="tx1"/>
                </a:solidFill>
                <a:effectLst/>
                <a:latin typeface="Times" charset="0"/>
              </a:endParaRPr>
            </a:p>
          </p:txBody>
        </p:sp>
        <p:cxnSp>
          <p:nvCxnSpPr>
            <p:cNvPr id="5" name="Straight Connector 4">
              <a:extLst>
                <a:ext uri="{FF2B5EF4-FFF2-40B4-BE49-F238E27FC236}">
                  <a16:creationId xmlns:a16="http://schemas.microsoft.com/office/drawing/2014/main" id="{32FC3003-F820-DD41-BB7D-754C208CAD05}"/>
                </a:ext>
              </a:extLst>
            </p:cNvPr>
            <p:cNvCxnSpPr>
              <a:cxnSpLocks/>
            </p:cNvCxnSpPr>
            <p:nvPr/>
          </p:nvCxnSpPr>
          <p:spPr bwMode="auto">
            <a:xfrm flipV="1">
              <a:off x="1331640" y="3521891"/>
              <a:ext cx="4882851" cy="60936"/>
            </a:xfrm>
            <a:prstGeom prst="line">
              <a:avLst/>
            </a:prstGeom>
            <a:solidFill>
              <a:schemeClr val="accent1"/>
            </a:solidFill>
            <a:ln w="12700" cap="flat" cmpd="sng" algn="ctr">
              <a:solidFill>
                <a:schemeClr val="tx1"/>
              </a:solidFill>
              <a:prstDash val="sysDash"/>
              <a:round/>
              <a:headEnd type="none" w="med" len="med"/>
              <a:tailEnd type="none" w="med" len="med"/>
            </a:ln>
            <a:effectLst/>
          </p:spPr>
        </p:cxnSp>
        <p:cxnSp>
          <p:nvCxnSpPr>
            <p:cNvPr id="25" name="Straight Arrow Connector 24">
              <a:extLst>
                <a:ext uri="{FF2B5EF4-FFF2-40B4-BE49-F238E27FC236}">
                  <a16:creationId xmlns:a16="http://schemas.microsoft.com/office/drawing/2014/main" id="{F21E1AFF-87DF-994D-B98B-EE8781B61FC4}"/>
                </a:ext>
              </a:extLst>
            </p:cNvPr>
            <p:cNvCxnSpPr>
              <a:cxnSpLocks/>
            </p:cNvCxnSpPr>
            <p:nvPr/>
          </p:nvCxnSpPr>
          <p:spPr bwMode="auto">
            <a:xfrm>
              <a:off x="1633014" y="3437228"/>
              <a:ext cx="504056" cy="0"/>
            </a:xfrm>
            <a:prstGeom prst="straightConnector1">
              <a:avLst/>
            </a:prstGeom>
            <a:solidFill>
              <a:schemeClr val="accent1"/>
            </a:solidFill>
            <a:ln w="9525" cap="flat" cmpd="sng" algn="ctr">
              <a:solidFill>
                <a:srgbClr val="0070C0"/>
              </a:solidFill>
              <a:prstDash val="solid"/>
              <a:round/>
              <a:headEnd type="none" w="sm" len="med"/>
              <a:tailEnd type="triangle" w="sm" len="sm"/>
            </a:ln>
            <a:effectLst/>
          </p:spPr>
        </p:cxnSp>
        <p:sp>
          <p:nvSpPr>
            <p:cNvPr id="27" name="Rectangle 26">
              <a:extLst>
                <a:ext uri="{FF2B5EF4-FFF2-40B4-BE49-F238E27FC236}">
                  <a16:creationId xmlns:a16="http://schemas.microsoft.com/office/drawing/2014/main" id="{5A7F6450-29FE-274F-A9C8-EDC19A6F8862}"/>
                </a:ext>
              </a:extLst>
            </p:cNvPr>
            <p:cNvSpPr/>
            <p:nvPr/>
          </p:nvSpPr>
          <p:spPr bwMode="auto">
            <a:xfrm>
              <a:off x="2182041" y="3401024"/>
              <a:ext cx="45719" cy="322854"/>
            </a:xfrm>
            <a:prstGeom prst="rect">
              <a:avLst/>
            </a:prstGeom>
            <a:solidFill>
              <a:srgbClr val="686868"/>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CH" sz="2400" b="0" i="0" u="none" strike="noStrike" cap="none" normalizeH="0" baseline="0">
                <a:ln>
                  <a:noFill/>
                </a:ln>
                <a:solidFill>
                  <a:schemeClr val="tx1"/>
                </a:solidFill>
                <a:effectLst/>
                <a:latin typeface="Times" charset="0"/>
              </a:endParaRPr>
            </a:p>
          </p:txBody>
        </p:sp>
        <p:sp>
          <p:nvSpPr>
            <p:cNvPr id="28" name="Rectangle 27">
              <a:extLst>
                <a:ext uri="{FF2B5EF4-FFF2-40B4-BE49-F238E27FC236}">
                  <a16:creationId xmlns:a16="http://schemas.microsoft.com/office/drawing/2014/main" id="{F3D02189-C0EB-B645-95FD-1048C9EFDB43}"/>
                </a:ext>
              </a:extLst>
            </p:cNvPr>
            <p:cNvSpPr/>
            <p:nvPr/>
          </p:nvSpPr>
          <p:spPr bwMode="auto">
            <a:xfrm>
              <a:off x="2261192" y="3401024"/>
              <a:ext cx="45719" cy="322854"/>
            </a:xfrm>
            <a:prstGeom prst="rect">
              <a:avLst/>
            </a:prstGeom>
            <a:solidFill>
              <a:srgbClr val="686868"/>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CH" sz="2400" b="0" i="0" u="none" strike="noStrike" cap="none" normalizeH="0" baseline="0">
                <a:ln>
                  <a:noFill/>
                </a:ln>
                <a:solidFill>
                  <a:schemeClr val="tx1"/>
                </a:solidFill>
                <a:effectLst/>
                <a:latin typeface="Times" charset="0"/>
              </a:endParaRPr>
            </a:p>
          </p:txBody>
        </p:sp>
        <p:sp>
          <p:nvSpPr>
            <p:cNvPr id="29" name="Rectangle 28">
              <a:extLst>
                <a:ext uri="{FF2B5EF4-FFF2-40B4-BE49-F238E27FC236}">
                  <a16:creationId xmlns:a16="http://schemas.microsoft.com/office/drawing/2014/main" id="{756DF8F3-A98B-2449-9BB8-75E55911CC61}"/>
                </a:ext>
              </a:extLst>
            </p:cNvPr>
            <p:cNvSpPr/>
            <p:nvPr/>
          </p:nvSpPr>
          <p:spPr bwMode="auto">
            <a:xfrm>
              <a:off x="2344534" y="3401024"/>
              <a:ext cx="45719" cy="322854"/>
            </a:xfrm>
            <a:prstGeom prst="rect">
              <a:avLst/>
            </a:prstGeom>
            <a:solidFill>
              <a:srgbClr val="686868"/>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CH" sz="2400" b="0" i="0" u="none" strike="noStrike" cap="none" normalizeH="0" baseline="0">
                <a:ln>
                  <a:noFill/>
                </a:ln>
                <a:solidFill>
                  <a:schemeClr val="tx1"/>
                </a:solidFill>
                <a:effectLst/>
                <a:latin typeface="Times" charset="0"/>
              </a:endParaRPr>
            </a:p>
          </p:txBody>
        </p:sp>
        <p:cxnSp>
          <p:nvCxnSpPr>
            <p:cNvPr id="31" name="Straight Arrow Connector 30">
              <a:extLst>
                <a:ext uri="{FF2B5EF4-FFF2-40B4-BE49-F238E27FC236}">
                  <a16:creationId xmlns:a16="http://schemas.microsoft.com/office/drawing/2014/main" id="{A9F66BD8-A0DA-3A4A-8DC3-C67877D25F7E}"/>
                </a:ext>
              </a:extLst>
            </p:cNvPr>
            <p:cNvCxnSpPr>
              <a:cxnSpLocks/>
            </p:cNvCxnSpPr>
            <p:nvPr/>
          </p:nvCxnSpPr>
          <p:spPr bwMode="auto">
            <a:xfrm>
              <a:off x="1633014" y="3574775"/>
              <a:ext cx="504056" cy="0"/>
            </a:xfrm>
            <a:prstGeom prst="straightConnector1">
              <a:avLst/>
            </a:prstGeom>
            <a:solidFill>
              <a:schemeClr val="accent1"/>
            </a:solidFill>
            <a:ln w="9525" cap="flat" cmpd="sng" algn="ctr">
              <a:solidFill>
                <a:srgbClr val="0070C0"/>
              </a:solidFill>
              <a:prstDash val="solid"/>
              <a:round/>
              <a:headEnd type="none" w="sm" len="med"/>
              <a:tailEnd type="triangle" w="sm" len="sm"/>
            </a:ln>
            <a:effectLst/>
          </p:spPr>
        </p:cxnSp>
        <p:cxnSp>
          <p:nvCxnSpPr>
            <p:cNvPr id="33" name="Straight Arrow Connector 32">
              <a:extLst>
                <a:ext uri="{FF2B5EF4-FFF2-40B4-BE49-F238E27FC236}">
                  <a16:creationId xmlns:a16="http://schemas.microsoft.com/office/drawing/2014/main" id="{4D184374-536A-3246-A445-AD1C9547A8CC}"/>
                </a:ext>
              </a:extLst>
            </p:cNvPr>
            <p:cNvCxnSpPr>
              <a:cxnSpLocks/>
            </p:cNvCxnSpPr>
            <p:nvPr/>
          </p:nvCxnSpPr>
          <p:spPr bwMode="auto">
            <a:xfrm>
              <a:off x="1629385" y="3694131"/>
              <a:ext cx="504056" cy="0"/>
            </a:xfrm>
            <a:prstGeom prst="straightConnector1">
              <a:avLst/>
            </a:prstGeom>
            <a:solidFill>
              <a:schemeClr val="accent1"/>
            </a:solidFill>
            <a:ln w="9525" cap="flat" cmpd="sng" algn="ctr">
              <a:solidFill>
                <a:srgbClr val="0070C0"/>
              </a:solidFill>
              <a:prstDash val="solid"/>
              <a:round/>
              <a:headEnd type="none" w="sm" len="med"/>
              <a:tailEnd type="triangle" w="sm" len="sm"/>
            </a:ln>
            <a:effectLst/>
          </p:spPr>
        </p:cxnSp>
        <p:cxnSp>
          <p:nvCxnSpPr>
            <p:cNvPr id="34" name="Straight Arrow Connector 33">
              <a:extLst>
                <a:ext uri="{FF2B5EF4-FFF2-40B4-BE49-F238E27FC236}">
                  <a16:creationId xmlns:a16="http://schemas.microsoft.com/office/drawing/2014/main" id="{8630D211-5344-9B48-A216-61857376EACD}"/>
                </a:ext>
              </a:extLst>
            </p:cNvPr>
            <p:cNvCxnSpPr>
              <a:cxnSpLocks/>
            </p:cNvCxnSpPr>
            <p:nvPr/>
          </p:nvCxnSpPr>
          <p:spPr bwMode="auto">
            <a:xfrm>
              <a:off x="2483860" y="3437228"/>
              <a:ext cx="502454" cy="67972"/>
            </a:xfrm>
            <a:prstGeom prst="straightConnector1">
              <a:avLst/>
            </a:prstGeom>
            <a:solidFill>
              <a:schemeClr val="accent1"/>
            </a:solidFill>
            <a:ln w="9525" cap="flat" cmpd="sng" algn="ctr">
              <a:solidFill>
                <a:srgbClr val="0070C0"/>
              </a:solidFill>
              <a:prstDash val="solid"/>
              <a:round/>
              <a:headEnd type="none" w="sm" len="med"/>
              <a:tailEnd type="triangle" w="sm" len="sm"/>
            </a:ln>
            <a:effectLst/>
          </p:spPr>
        </p:cxnSp>
        <p:cxnSp>
          <p:nvCxnSpPr>
            <p:cNvPr id="36" name="Straight Arrow Connector 35">
              <a:extLst>
                <a:ext uri="{FF2B5EF4-FFF2-40B4-BE49-F238E27FC236}">
                  <a16:creationId xmlns:a16="http://schemas.microsoft.com/office/drawing/2014/main" id="{A728C23F-734E-E747-AD79-B1D4F6E3571A}"/>
                </a:ext>
              </a:extLst>
            </p:cNvPr>
            <p:cNvCxnSpPr>
              <a:cxnSpLocks/>
            </p:cNvCxnSpPr>
            <p:nvPr/>
          </p:nvCxnSpPr>
          <p:spPr bwMode="auto">
            <a:xfrm flipV="1">
              <a:off x="2483860" y="3621314"/>
              <a:ext cx="498826" cy="72817"/>
            </a:xfrm>
            <a:prstGeom prst="straightConnector1">
              <a:avLst/>
            </a:prstGeom>
            <a:solidFill>
              <a:schemeClr val="accent1"/>
            </a:solidFill>
            <a:ln w="9525" cap="flat" cmpd="sng" algn="ctr">
              <a:solidFill>
                <a:srgbClr val="0070C0"/>
              </a:solidFill>
              <a:prstDash val="solid"/>
              <a:round/>
              <a:headEnd type="none" w="sm" len="med"/>
              <a:tailEnd type="triangle" w="sm" len="sm"/>
            </a:ln>
            <a:effectLst/>
          </p:spPr>
        </p:cxnSp>
        <p:cxnSp>
          <p:nvCxnSpPr>
            <p:cNvPr id="42" name="Straight Arrow Connector 41">
              <a:extLst>
                <a:ext uri="{FF2B5EF4-FFF2-40B4-BE49-F238E27FC236}">
                  <a16:creationId xmlns:a16="http://schemas.microsoft.com/office/drawing/2014/main" id="{A8C38342-18F0-FE45-AC28-61F3BBF28497}"/>
                </a:ext>
              </a:extLst>
            </p:cNvPr>
            <p:cNvCxnSpPr>
              <a:cxnSpLocks/>
            </p:cNvCxnSpPr>
            <p:nvPr/>
          </p:nvCxnSpPr>
          <p:spPr bwMode="auto">
            <a:xfrm flipV="1">
              <a:off x="3059832" y="3435846"/>
              <a:ext cx="72008" cy="97175"/>
            </a:xfrm>
            <a:prstGeom prst="straightConnector1">
              <a:avLst/>
            </a:prstGeom>
            <a:solidFill>
              <a:schemeClr val="accent1"/>
            </a:solidFill>
            <a:ln w="9525" cap="flat" cmpd="sng" algn="ctr">
              <a:solidFill>
                <a:schemeClr val="accent3"/>
              </a:solidFill>
              <a:prstDash val="solid"/>
              <a:round/>
              <a:headEnd type="none" w="sm" len="med"/>
              <a:tailEnd type="triangle" w="sm" len="sm"/>
            </a:ln>
            <a:effectLst/>
          </p:spPr>
        </p:cxnSp>
        <p:cxnSp>
          <p:nvCxnSpPr>
            <p:cNvPr id="44" name="Straight Arrow Connector 43">
              <a:extLst>
                <a:ext uri="{FF2B5EF4-FFF2-40B4-BE49-F238E27FC236}">
                  <a16:creationId xmlns:a16="http://schemas.microsoft.com/office/drawing/2014/main" id="{CCE58E0E-9058-F74A-AD5A-907B5DC64FA8}"/>
                </a:ext>
              </a:extLst>
            </p:cNvPr>
            <p:cNvCxnSpPr>
              <a:cxnSpLocks/>
            </p:cNvCxnSpPr>
            <p:nvPr/>
          </p:nvCxnSpPr>
          <p:spPr bwMode="auto">
            <a:xfrm>
              <a:off x="3013168" y="3607573"/>
              <a:ext cx="144016" cy="72007"/>
            </a:xfrm>
            <a:prstGeom prst="straightConnector1">
              <a:avLst/>
            </a:prstGeom>
            <a:solidFill>
              <a:schemeClr val="accent1"/>
            </a:solidFill>
            <a:ln w="9525" cap="flat" cmpd="sng" algn="ctr">
              <a:solidFill>
                <a:schemeClr val="accent3"/>
              </a:solidFill>
              <a:prstDash val="solid"/>
              <a:round/>
              <a:headEnd type="none" w="sm" len="med"/>
              <a:tailEnd type="triangle" w="sm" len="sm"/>
            </a:ln>
            <a:effectLst/>
          </p:spPr>
        </p:cxnSp>
        <p:cxnSp>
          <p:nvCxnSpPr>
            <p:cNvPr id="46" name="Straight Arrow Connector 45">
              <a:extLst>
                <a:ext uri="{FF2B5EF4-FFF2-40B4-BE49-F238E27FC236}">
                  <a16:creationId xmlns:a16="http://schemas.microsoft.com/office/drawing/2014/main" id="{25E857E5-6F49-C043-B975-F7ECA594C683}"/>
                </a:ext>
              </a:extLst>
            </p:cNvPr>
            <p:cNvCxnSpPr>
              <a:cxnSpLocks/>
              <a:endCxn id="21" idx="0"/>
            </p:cNvCxnSpPr>
            <p:nvPr/>
          </p:nvCxnSpPr>
          <p:spPr bwMode="auto">
            <a:xfrm flipV="1">
              <a:off x="3035830" y="3545241"/>
              <a:ext cx="149403" cy="16402"/>
            </a:xfrm>
            <a:prstGeom prst="straightConnector1">
              <a:avLst/>
            </a:prstGeom>
            <a:solidFill>
              <a:schemeClr val="accent1"/>
            </a:solidFill>
            <a:ln w="9525" cap="flat" cmpd="sng" algn="ctr">
              <a:solidFill>
                <a:schemeClr val="accent3"/>
              </a:solidFill>
              <a:prstDash val="solid"/>
              <a:round/>
              <a:headEnd type="none" w="sm" len="med"/>
              <a:tailEnd type="triangle" w="sm" len="sm"/>
            </a:ln>
            <a:effectLst/>
          </p:spPr>
        </p:cxnSp>
        <p:cxnSp>
          <p:nvCxnSpPr>
            <p:cNvPr id="48" name="Straight Arrow Connector 47">
              <a:extLst>
                <a:ext uri="{FF2B5EF4-FFF2-40B4-BE49-F238E27FC236}">
                  <a16:creationId xmlns:a16="http://schemas.microsoft.com/office/drawing/2014/main" id="{7F253345-8BBB-5C41-9BB0-62E2A6827BD9}"/>
                </a:ext>
              </a:extLst>
            </p:cNvPr>
            <p:cNvCxnSpPr>
              <a:cxnSpLocks/>
            </p:cNvCxnSpPr>
            <p:nvPr/>
          </p:nvCxnSpPr>
          <p:spPr bwMode="auto">
            <a:xfrm flipV="1">
              <a:off x="3487111" y="3462323"/>
              <a:ext cx="137853" cy="33091"/>
            </a:xfrm>
            <a:prstGeom prst="straightConnector1">
              <a:avLst/>
            </a:prstGeom>
            <a:solidFill>
              <a:schemeClr val="accent1"/>
            </a:solidFill>
            <a:ln w="9525" cap="flat" cmpd="sng" algn="ctr">
              <a:solidFill>
                <a:schemeClr val="accent3"/>
              </a:solidFill>
              <a:prstDash val="solid"/>
              <a:round/>
              <a:headEnd type="none" w="sm" len="med"/>
              <a:tailEnd type="triangle" w="sm" len="sm"/>
            </a:ln>
            <a:effectLst/>
          </p:spPr>
        </p:cxnSp>
        <p:cxnSp>
          <p:nvCxnSpPr>
            <p:cNvPr id="51" name="Straight Arrow Connector 50">
              <a:extLst>
                <a:ext uri="{FF2B5EF4-FFF2-40B4-BE49-F238E27FC236}">
                  <a16:creationId xmlns:a16="http://schemas.microsoft.com/office/drawing/2014/main" id="{40C68DFD-0DA2-9243-A74E-C8E89AAB8998}"/>
                </a:ext>
              </a:extLst>
            </p:cNvPr>
            <p:cNvCxnSpPr>
              <a:cxnSpLocks/>
            </p:cNvCxnSpPr>
            <p:nvPr/>
          </p:nvCxnSpPr>
          <p:spPr bwMode="auto">
            <a:xfrm>
              <a:off x="3496083" y="3627687"/>
              <a:ext cx="105756" cy="6766"/>
            </a:xfrm>
            <a:prstGeom prst="straightConnector1">
              <a:avLst/>
            </a:prstGeom>
            <a:solidFill>
              <a:schemeClr val="accent1"/>
            </a:solidFill>
            <a:ln w="9525" cap="flat" cmpd="sng" algn="ctr">
              <a:solidFill>
                <a:schemeClr val="accent3"/>
              </a:solidFill>
              <a:prstDash val="solid"/>
              <a:round/>
              <a:headEnd type="none" w="sm" len="med"/>
              <a:tailEnd type="triangle" w="sm" len="sm"/>
            </a:ln>
            <a:effectLst/>
          </p:spPr>
        </p:cxnSp>
        <p:cxnSp>
          <p:nvCxnSpPr>
            <p:cNvPr id="52" name="Straight Arrow Connector 51">
              <a:extLst>
                <a:ext uri="{FF2B5EF4-FFF2-40B4-BE49-F238E27FC236}">
                  <a16:creationId xmlns:a16="http://schemas.microsoft.com/office/drawing/2014/main" id="{5EEA64C1-1F17-DF47-8004-4DC53752636B}"/>
                </a:ext>
              </a:extLst>
            </p:cNvPr>
            <p:cNvCxnSpPr>
              <a:cxnSpLocks/>
            </p:cNvCxnSpPr>
            <p:nvPr/>
          </p:nvCxnSpPr>
          <p:spPr bwMode="auto">
            <a:xfrm flipV="1">
              <a:off x="3478538" y="3574775"/>
              <a:ext cx="172639" cy="1269"/>
            </a:xfrm>
            <a:prstGeom prst="straightConnector1">
              <a:avLst/>
            </a:prstGeom>
            <a:solidFill>
              <a:schemeClr val="accent1"/>
            </a:solidFill>
            <a:ln w="9525" cap="flat" cmpd="sng" algn="ctr">
              <a:solidFill>
                <a:schemeClr val="accent3"/>
              </a:solidFill>
              <a:prstDash val="solid"/>
              <a:round/>
              <a:headEnd type="none" w="sm" len="med"/>
              <a:tailEnd type="triangle" w="sm" len="sm"/>
            </a:ln>
            <a:effectLst/>
          </p:spPr>
        </p:cxnSp>
        <p:cxnSp>
          <p:nvCxnSpPr>
            <p:cNvPr id="32" name="Straight Arrow Connector 31">
              <a:extLst>
                <a:ext uri="{FF2B5EF4-FFF2-40B4-BE49-F238E27FC236}">
                  <a16:creationId xmlns:a16="http://schemas.microsoft.com/office/drawing/2014/main" id="{8A035EC4-9DFB-9841-BF5E-8216352D0F6F}"/>
                </a:ext>
              </a:extLst>
            </p:cNvPr>
            <p:cNvCxnSpPr>
              <a:cxnSpLocks/>
            </p:cNvCxnSpPr>
            <p:nvPr/>
          </p:nvCxnSpPr>
          <p:spPr bwMode="auto">
            <a:xfrm>
              <a:off x="2483860" y="3565273"/>
              <a:ext cx="504056" cy="0"/>
            </a:xfrm>
            <a:prstGeom prst="straightConnector1">
              <a:avLst/>
            </a:prstGeom>
            <a:solidFill>
              <a:schemeClr val="accent1"/>
            </a:solidFill>
            <a:ln w="9525" cap="flat" cmpd="sng" algn="ctr">
              <a:solidFill>
                <a:srgbClr val="0070C0"/>
              </a:solidFill>
              <a:prstDash val="solid"/>
              <a:round/>
              <a:headEnd type="none" w="sm" len="med"/>
              <a:tailEnd type="triangle" w="sm" len="sm"/>
            </a:ln>
            <a:effectLst/>
          </p:spPr>
        </p:cxnSp>
        <p:sp>
          <p:nvSpPr>
            <p:cNvPr id="9" name="Rectangle 8">
              <a:extLst>
                <a:ext uri="{FF2B5EF4-FFF2-40B4-BE49-F238E27FC236}">
                  <a16:creationId xmlns:a16="http://schemas.microsoft.com/office/drawing/2014/main" id="{960F955B-011E-A648-A60C-466EF6F69FA2}"/>
                </a:ext>
              </a:extLst>
            </p:cNvPr>
            <p:cNvSpPr/>
            <p:nvPr/>
          </p:nvSpPr>
          <p:spPr bwMode="auto">
            <a:xfrm>
              <a:off x="2987916" y="3401024"/>
              <a:ext cx="71916" cy="322854"/>
            </a:xfrm>
            <a:prstGeom prst="rect">
              <a:avLst/>
            </a:prstGeom>
            <a:solidFill>
              <a:srgbClr val="B9B9B9"/>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CH" sz="2400" b="0" i="0" u="none" strike="noStrike" cap="none" normalizeH="0" baseline="0">
                <a:ln>
                  <a:noFill/>
                </a:ln>
                <a:solidFill>
                  <a:schemeClr val="tx1"/>
                </a:solidFill>
                <a:effectLst/>
                <a:latin typeface="Times" charset="0"/>
              </a:endParaRPr>
            </a:p>
          </p:txBody>
        </p:sp>
        <p:sp>
          <p:nvSpPr>
            <p:cNvPr id="56" name="Rectangle 55">
              <a:extLst>
                <a:ext uri="{FF2B5EF4-FFF2-40B4-BE49-F238E27FC236}">
                  <a16:creationId xmlns:a16="http://schemas.microsoft.com/office/drawing/2014/main" id="{0B3C0B17-B74D-CD4A-9ED1-5C1C0632B96A}"/>
                </a:ext>
              </a:extLst>
            </p:cNvPr>
            <p:cNvSpPr/>
            <p:nvPr/>
          </p:nvSpPr>
          <p:spPr>
            <a:xfrm>
              <a:off x="3035830" y="2872360"/>
              <a:ext cx="546945" cy="307777"/>
            </a:xfrm>
            <a:prstGeom prst="rect">
              <a:avLst/>
            </a:prstGeom>
          </p:spPr>
          <p:txBody>
            <a:bodyPr wrap="none">
              <a:spAutoFit/>
            </a:bodyPr>
            <a:lstStyle/>
            <a:p>
              <a:r>
                <a:rPr lang="en-CH" sz="1400" dirty="0">
                  <a:solidFill>
                    <a:srgbClr val="000000"/>
                  </a:solidFill>
                  <a:latin typeface="Calibri Light" panose="020F0302020204030204" pitchFamily="34" charset="0"/>
                  <a:cs typeface="Calibri Light" panose="020F0302020204030204" pitchFamily="34" charset="0"/>
                </a:rPr>
                <a:t>AMD</a:t>
              </a:r>
              <a:endParaRPr lang="en-CH" sz="1400" dirty="0"/>
            </a:p>
          </p:txBody>
        </p:sp>
        <p:sp>
          <p:nvSpPr>
            <p:cNvPr id="58" name="Rectangle 57">
              <a:extLst>
                <a:ext uri="{FF2B5EF4-FFF2-40B4-BE49-F238E27FC236}">
                  <a16:creationId xmlns:a16="http://schemas.microsoft.com/office/drawing/2014/main" id="{37796005-73C2-D14E-972C-36608BD05FC4}"/>
                </a:ext>
              </a:extLst>
            </p:cNvPr>
            <p:cNvSpPr/>
            <p:nvPr/>
          </p:nvSpPr>
          <p:spPr>
            <a:xfrm>
              <a:off x="2698493" y="3754269"/>
              <a:ext cx="702463" cy="338554"/>
            </a:xfrm>
            <a:prstGeom prst="rect">
              <a:avLst/>
            </a:prstGeom>
          </p:spPr>
          <p:txBody>
            <a:bodyPr wrap="square">
              <a:spAutoFit/>
            </a:bodyPr>
            <a:lstStyle/>
            <a:p>
              <a:r>
                <a:rPr lang="en-CH" dirty="0">
                  <a:solidFill>
                    <a:srgbClr val="000000"/>
                  </a:solidFill>
                  <a:latin typeface="Calibri Light" panose="020F0302020204030204" pitchFamily="34" charset="0"/>
                  <a:cs typeface="Calibri Light" panose="020F0302020204030204" pitchFamily="34" charset="0"/>
                </a:rPr>
                <a:t>target</a:t>
              </a:r>
              <a:endParaRPr lang="en-CH" dirty="0"/>
            </a:p>
          </p:txBody>
        </p:sp>
        <p:sp>
          <p:nvSpPr>
            <p:cNvPr id="59" name="Rectangle 58">
              <a:extLst>
                <a:ext uri="{FF2B5EF4-FFF2-40B4-BE49-F238E27FC236}">
                  <a16:creationId xmlns:a16="http://schemas.microsoft.com/office/drawing/2014/main" id="{5A8B4065-ED3E-284E-BE84-F0A77286BFA6}"/>
                </a:ext>
              </a:extLst>
            </p:cNvPr>
            <p:cNvSpPr/>
            <p:nvPr/>
          </p:nvSpPr>
          <p:spPr>
            <a:xfrm>
              <a:off x="833678" y="2981980"/>
              <a:ext cx="1254756" cy="523220"/>
            </a:xfrm>
            <a:prstGeom prst="rect">
              <a:avLst/>
            </a:prstGeom>
          </p:spPr>
          <p:txBody>
            <a:bodyPr wrap="square">
              <a:spAutoFit/>
            </a:bodyPr>
            <a:lstStyle/>
            <a:p>
              <a:r>
                <a:rPr lang="en-GB" sz="1400" dirty="0">
                  <a:solidFill>
                    <a:srgbClr val="000000"/>
                  </a:solidFill>
                  <a:latin typeface="Calibri Light" panose="020F0302020204030204" pitchFamily="34" charset="0"/>
                  <a:cs typeface="Calibri Light" panose="020F0302020204030204" pitchFamily="34" charset="0"/>
                </a:rPr>
                <a:t>E</a:t>
              </a:r>
              <a:r>
                <a:rPr lang="en-CH" sz="1400" dirty="0">
                  <a:solidFill>
                    <a:srgbClr val="000000"/>
                  </a:solidFill>
                  <a:latin typeface="Calibri Light" panose="020F0302020204030204" pitchFamily="34" charset="0"/>
                  <a:cs typeface="Calibri Light" panose="020F0302020204030204" pitchFamily="34" charset="0"/>
                </a:rPr>
                <a:t>lectrons from the linac</a:t>
              </a:r>
              <a:endParaRPr lang="en-CH" sz="1400" dirty="0"/>
            </a:p>
          </p:txBody>
        </p:sp>
      </p:grpSp>
      <p:sp>
        <p:nvSpPr>
          <p:cNvPr id="60" name="TextBox 59">
            <a:extLst>
              <a:ext uri="{FF2B5EF4-FFF2-40B4-BE49-F238E27FC236}">
                <a16:creationId xmlns:a16="http://schemas.microsoft.com/office/drawing/2014/main" id="{FA8C7D95-6DB0-2149-8296-D21E3462136B}"/>
              </a:ext>
            </a:extLst>
          </p:cNvPr>
          <p:cNvSpPr txBox="1"/>
          <p:nvPr/>
        </p:nvSpPr>
        <p:spPr>
          <a:xfrm>
            <a:off x="883515" y="2911264"/>
            <a:ext cx="3178335" cy="1633660"/>
          </a:xfrm>
          <a:prstGeom prst="rect">
            <a:avLst/>
          </a:prstGeom>
          <a:noFill/>
        </p:spPr>
        <p:txBody>
          <a:bodyPr wrap="square" lIns="0" tIns="0" rIns="0" bIns="0" rtlCol="0">
            <a:noAutofit/>
          </a:bodyPr>
          <a:lstStyle/>
          <a:p>
            <a:pPr marL="133350" indent="-133350" eaLnBrk="1" hangingPunct="1">
              <a:lnSpc>
                <a:spcPct val="110000"/>
              </a:lnSpc>
              <a:spcBef>
                <a:spcPct val="0"/>
              </a:spcBef>
              <a:buClr>
                <a:srgbClr val="000000"/>
              </a:buClr>
              <a:buFont typeface="Wingdings" pitchFamily="2" charset="2"/>
              <a:buChar char="§"/>
            </a:pPr>
            <a:r>
              <a:rPr lang="en-CH" sz="1200" dirty="0">
                <a:solidFill>
                  <a:srgbClr val="000000"/>
                </a:solidFill>
                <a:latin typeface="Calibri Light" panose="020F0302020204030204" pitchFamily="34" charset="0"/>
                <a:cs typeface="Calibri Light" panose="020F0302020204030204" pitchFamily="34" charset="0"/>
              </a:rPr>
              <a:t>Electrons hit a small portion of the High-Z target (i.e. tungsten or tungsten alloy) </a:t>
            </a:r>
          </a:p>
          <a:p>
            <a:pPr marL="133350" indent="-133350" eaLnBrk="1" hangingPunct="1">
              <a:lnSpc>
                <a:spcPct val="110000"/>
              </a:lnSpc>
              <a:spcBef>
                <a:spcPct val="0"/>
              </a:spcBef>
              <a:buClr>
                <a:srgbClr val="000000"/>
              </a:buClr>
              <a:buFont typeface="Wingdings" pitchFamily="2" charset="2"/>
              <a:buChar char="§"/>
            </a:pPr>
            <a:r>
              <a:rPr lang="en-CH" sz="1200" dirty="0">
                <a:solidFill>
                  <a:srgbClr val="000000"/>
                </a:solidFill>
                <a:latin typeface="Calibri Light" panose="020F0302020204030204" pitchFamily="34" charset="0"/>
                <a:cs typeface="Calibri Light" panose="020F0302020204030204" pitchFamily="34" charset="0"/>
              </a:rPr>
              <a:t>Positrons are created through bremsstrahlung and following pair conversion </a:t>
            </a:r>
          </a:p>
          <a:p>
            <a:pPr marL="133350" indent="-133350" eaLnBrk="1" hangingPunct="1">
              <a:lnSpc>
                <a:spcPct val="110000"/>
              </a:lnSpc>
              <a:spcBef>
                <a:spcPct val="0"/>
              </a:spcBef>
              <a:buClr>
                <a:srgbClr val="000000"/>
              </a:buClr>
              <a:buFont typeface="Wingdings" pitchFamily="2" charset="2"/>
              <a:buChar char="§"/>
            </a:pPr>
            <a:r>
              <a:rPr lang="en-CH" sz="1200" dirty="0">
                <a:solidFill>
                  <a:srgbClr val="000000"/>
                </a:solidFill>
                <a:latin typeface="Calibri Light" panose="020F0302020204030204" pitchFamily="34" charset="0"/>
                <a:cs typeface="Calibri Light" panose="020F0302020204030204" pitchFamily="34" charset="0"/>
              </a:rPr>
              <a:t>Small spatial and temporal distribution but large angular and energy distribution (</a:t>
            </a:r>
            <a:r>
              <a:rPr lang="en-GB" sz="1200" dirty="0">
                <a:solidFill>
                  <a:srgbClr val="000000"/>
                </a:solidFill>
                <a:latin typeface="Calibri Light" panose="020F0302020204030204" pitchFamily="34" charset="0"/>
                <a:cs typeface="Calibri Light" panose="020F0302020204030204" pitchFamily="34" charset="0"/>
              </a:rPr>
              <a:t>shower process and multiple scattering)</a:t>
            </a:r>
            <a:endParaRPr lang="en-CH" sz="1200" dirty="0">
              <a:solidFill>
                <a:srgbClr val="000000"/>
              </a:solidFill>
              <a:latin typeface="Calibri Light" panose="020F0302020204030204" pitchFamily="34" charset="0"/>
              <a:cs typeface="Calibri Light" panose="020F0302020204030204" pitchFamily="34" charset="0"/>
            </a:endParaRPr>
          </a:p>
        </p:txBody>
      </p:sp>
      <p:sp>
        <p:nvSpPr>
          <p:cNvPr id="63" name="TextBox 62">
            <a:extLst>
              <a:ext uri="{FF2B5EF4-FFF2-40B4-BE49-F238E27FC236}">
                <a16:creationId xmlns:a16="http://schemas.microsoft.com/office/drawing/2014/main" id="{821905E8-34D9-324F-98A0-703872FB92AD}"/>
              </a:ext>
            </a:extLst>
          </p:cNvPr>
          <p:cNvSpPr txBox="1"/>
          <p:nvPr/>
        </p:nvSpPr>
        <p:spPr>
          <a:xfrm>
            <a:off x="4525005" y="2935330"/>
            <a:ext cx="4271097" cy="1633659"/>
          </a:xfrm>
          <a:prstGeom prst="rect">
            <a:avLst/>
          </a:prstGeom>
          <a:noFill/>
        </p:spPr>
        <p:txBody>
          <a:bodyPr wrap="square" lIns="0" tIns="0" rIns="0" bIns="0" rtlCol="0">
            <a:noAutofit/>
          </a:bodyPr>
          <a:lstStyle/>
          <a:p>
            <a:pPr marL="133350" indent="-133350" eaLnBrk="1" hangingPunct="1">
              <a:lnSpc>
                <a:spcPct val="110000"/>
              </a:lnSpc>
              <a:spcBef>
                <a:spcPct val="0"/>
              </a:spcBef>
              <a:buClr>
                <a:srgbClr val="000000"/>
              </a:buClr>
              <a:buFont typeface="Wingdings" pitchFamily="2" charset="2"/>
              <a:buChar char="§"/>
            </a:pPr>
            <a:r>
              <a:rPr lang="en-CH" sz="1200" dirty="0">
                <a:solidFill>
                  <a:srgbClr val="000000"/>
                </a:solidFill>
                <a:latin typeface="Calibri Light" panose="020F0302020204030204" pitchFamily="34" charset="0"/>
                <a:cs typeface="Calibri Light" panose="020F0302020204030204" pitchFamily="34" charset="0"/>
              </a:rPr>
              <a:t>Reduction of angular spread with strong axial magnetic field (AMD) </a:t>
            </a:r>
          </a:p>
          <a:p>
            <a:pPr marL="133350" indent="-133350" eaLnBrk="1" hangingPunct="1">
              <a:lnSpc>
                <a:spcPct val="110000"/>
              </a:lnSpc>
              <a:spcBef>
                <a:spcPct val="0"/>
              </a:spcBef>
              <a:buClr>
                <a:srgbClr val="000000"/>
              </a:buClr>
              <a:buFont typeface="Wingdings" pitchFamily="2" charset="2"/>
              <a:buChar char="§"/>
            </a:pPr>
            <a:r>
              <a:rPr lang="en-CH" sz="1200" dirty="0">
                <a:solidFill>
                  <a:srgbClr val="000000"/>
                </a:solidFill>
                <a:latin typeface="Calibri Light" panose="020F0302020204030204" pitchFamily="34" charset="0"/>
                <a:cs typeface="Calibri Light" panose="020F0302020204030204" pitchFamily="34" charset="0"/>
              </a:rPr>
              <a:t>Magnetic field is </a:t>
            </a:r>
            <a:r>
              <a:rPr lang="en-CH" sz="1200" dirty="0">
                <a:solidFill>
                  <a:srgbClr val="C00000"/>
                </a:solidFill>
                <a:latin typeface="Calibri Light" panose="020F0302020204030204" pitchFamily="34" charset="0"/>
                <a:cs typeface="Calibri Light" panose="020F0302020204030204" pitchFamily="34" charset="0"/>
              </a:rPr>
              <a:t>adiabatically</a:t>
            </a:r>
            <a:r>
              <a:rPr lang="en-CH" sz="1200" dirty="0">
                <a:solidFill>
                  <a:srgbClr val="000000"/>
                </a:solidFill>
                <a:latin typeface="Calibri Light" panose="020F0302020204030204" pitchFamily="34" charset="0"/>
                <a:cs typeface="Calibri Light" panose="020F0302020204030204" pitchFamily="34" charset="0"/>
              </a:rPr>
              <a:t> decreased (gradient) </a:t>
            </a:r>
            <a:r>
              <a:rPr lang="en-CH" sz="1200" dirty="0">
                <a:solidFill>
                  <a:srgbClr val="000000"/>
                </a:solidFill>
                <a:latin typeface="Calibri Light" panose="020F0302020204030204" pitchFamily="34" charset="0"/>
                <a:cs typeface="Calibri Light" panose="020F0302020204030204" pitchFamily="34" charset="0"/>
                <a:sym typeface="Wingdings" pitchFamily="2" charset="2"/>
              </a:rPr>
              <a:t> </a:t>
            </a:r>
            <a:r>
              <a:rPr lang="en-CH" sz="1200" dirty="0">
                <a:solidFill>
                  <a:srgbClr val="000000"/>
                </a:solidFill>
                <a:latin typeface="Calibri Light" panose="020F0302020204030204" pitchFamily="34" charset="0"/>
                <a:cs typeface="Calibri Light" panose="020F0302020204030204" pitchFamily="34" charset="0"/>
              </a:rPr>
              <a:t>divergence decrease</a:t>
            </a:r>
          </a:p>
          <a:p>
            <a:pPr marL="133350" indent="-133350" eaLnBrk="1" hangingPunct="1">
              <a:lnSpc>
                <a:spcPct val="110000"/>
              </a:lnSpc>
              <a:spcBef>
                <a:spcPct val="0"/>
              </a:spcBef>
              <a:buClr>
                <a:srgbClr val="000000"/>
              </a:buClr>
              <a:buFont typeface="Wingdings" pitchFamily="2" charset="2"/>
              <a:buChar char="§"/>
            </a:pPr>
            <a:r>
              <a:rPr lang="en-CH" sz="1200" dirty="0">
                <a:solidFill>
                  <a:srgbClr val="C00000"/>
                </a:solidFill>
                <a:latin typeface="Calibri Light" panose="020F0302020204030204" pitchFamily="34" charset="0"/>
                <a:cs typeface="Calibri Light" panose="020F0302020204030204" pitchFamily="34" charset="0"/>
              </a:rPr>
              <a:t>Matching</a:t>
            </a:r>
            <a:r>
              <a:rPr lang="en-CH" sz="1200" dirty="0">
                <a:solidFill>
                  <a:srgbClr val="000000"/>
                </a:solidFill>
                <a:latin typeface="Calibri Light" panose="020F0302020204030204" pitchFamily="34" charset="0"/>
                <a:cs typeface="Calibri Light" panose="020F0302020204030204" pitchFamily="34" charset="0"/>
              </a:rPr>
              <a:t> to the aperture of the RF capture structure (physical limit for the transverse beam size)</a:t>
            </a:r>
          </a:p>
          <a:p>
            <a:pPr marL="133350" indent="-133350" eaLnBrk="1" hangingPunct="1">
              <a:lnSpc>
                <a:spcPct val="110000"/>
              </a:lnSpc>
              <a:spcBef>
                <a:spcPct val="0"/>
              </a:spcBef>
              <a:buClr>
                <a:srgbClr val="000000"/>
              </a:buClr>
              <a:buFont typeface="Wingdings" pitchFamily="2" charset="2"/>
              <a:buChar char="§"/>
            </a:pPr>
            <a:r>
              <a:rPr lang="en-CH" sz="1200" dirty="0">
                <a:solidFill>
                  <a:srgbClr val="000000"/>
                </a:solidFill>
                <a:latin typeface="Calibri Light" panose="020F0302020204030204" pitchFamily="34" charset="0"/>
                <a:cs typeface="Calibri Light" panose="020F0302020204030204" pitchFamily="34" charset="0"/>
              </a:rPr>
              <a:t>2 options to be considered for the Adiabatic Matching Device (AMD): Flux concentrator (Pulsed magnet) and SC solenoid (new approach)</a:t>
            </a:r>
          </a:p>
        </p:txBody>
      </p:sp>
    </p:spTree>
    <p:extLst>
      <p:ext uri="{BB962C8B-B14F-4D97-AF65-F5344CB8AC3E}">
        <p14:creationId xmlns:p14="http://schemas.microsoft.com/office/powerpoint/2010/main" val="526805863"/>
      </p:ext>
    </p:extLst>
  </p:cSld>
  <p:clrMapOvr>
    <a:masterClrMapping/>
  </p:clrMapOvr>
  <p:transition spd="med"/>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B978C7-F61F-D74D-83E8-82CBA84622C4}"/>
              </a:ext>
            </a:extLst>
          </p:cNvPr>
          <p:cNvSpPr>
            <a:spLocks noGrp="1"/>
          </p:cNvSpPr>
          <p:nvPr>
            <p:ph type="title"/>
          </p:nvPr>
        </p:nvSpPr>
        <p:spPr/>
        <p:txBody>
          <a:bodyPr/>
          <a:lstStyle/>
          <a:p>
            <a:r>
              <a:rPr lang="en-CH" dirty="0"/>
              <a:t>Flux concetrator (</a:t>
            </a:r>
            <a:r>
              <a:rPr lang="en-GB" dirty="0"/>
              <a:t>Super KEKB Positron Source) </a:t>
            </a:r>
            <a:br>
              <a:rPr lang="en-GB" dirty="0"/>
            </a:br>
            <a:br>
              <a:rPr lang="en-GB" dirty="0"/>
            </a:br>
            <a:r>
              <a:rPr lang="en-CH" dirty="0"/>
              <a:t> </a:t>
            </a:r>
          </a:p>
        </p:txBody>
      </p:sp>
      <p:sp>
        <p:nvSpPr>
          <p:cNvPr id="3" name="Slide Number Placeholder 2">
            <a:extLst>
              <a:ext uri="{FF2B5EF4-FFF2-40B4-BE49-F238E27FC236}">
                <a16:creationId xmlns:a16="http://schemas.microsoft.com/office/drawing/2014/main" id="{E033D87D-7A4B-8843-9591-CA0EA50E27B7}"/>
              </a:ext>
            </a:extLst>
          </p:cNvPr>
          <p:cNvSpPr>
            <a:spLocks noGrp="1"/>
          </p:cNvSpPr>
          <p:nvPr>
            <p:ph type="sldNum" sz="quarter" idx="12"/>
          </p:nvPr>
        </p:nvSpPr>
        <p:spPr/>
        <p:txBody>
          <a:bodyPr/>
          <a:lstStyle/>
          <a:p>
            <a:pPr algn="r">
              <a:defRPr/>
            </a:pPr>
            <a:r>
              <a:rPr lang="de-DE"/>
              <a:t>Page </a:t>
            </a:r>
            <a:fld id="{EBC07571-3134-BB4B-B83F-1A9FE18D34F3}" type="slidenum">
              <a:rPr lang="de-DE" smtClean="0"/>
              <a:pPr algn="r">
                <a:defRPr/>
              </a:pPr>
              <a:t>14</a:t>
            </a:fld>
            <a:endParaRPr lang="de-DE" dirty="0"/>
          </a:p>
        </p:txBody>
      </p:sp>
      <p:pic>
        <p:nvPicPr>
          <p:cNvPr id="12" name="Picture 11">
            <a:extLst>
              <a:ext uri="{FF2B5EF4-FFF2-40B4-BE49-F238E27FC236}">
                <a16:creationId xmlns:a16="http://schemas.microsoft.com/office/drawing/2014/main" id="{92B7BBE8-9778-4D4C-9357-FABF5570853F}"/>
              </a:ext>
            </a:extLst>
          </p:cNvPr>
          <p:cNvPicPr>
            <a:picLocks noChangeAspect="1"/>
          </p:cNvPicPr>
          <p:nvPr/>
        </p:nvPicPr>
        <p:blipFill>
          <a:blip r:embed="rId3"/>
          <a:stretch>
            <a:fillRect/>
          </a:stretch>
        </p:blipFill>
        <p:spPr>
          <a:xfrm>
            <a:off x="195368" y="613025"/>
            <a:ext cx="5235855" cy="3185232"/>
          </a:xfrm>
          <a:prstGeom prst="rect">
            <a:avLst/>
          </a:prstGeom>
        </p:spPr>
      </p:pic>
      <p:pic>
        <p:nvPicPr>
          <p:cNvPr id="18" name="Picture 17">
            <a:extLst>
              <a:ext uri="{FF2B5EF4-FFF2-40B4-BE49-F238E27FC236}">
                <a16:creationId xmlns:a16="http://schemas.microsoft.com/office/drawing/2014/main" id="{C98A258A-9F5E-8642-8686-632EB412EB62}"/>
              </a:ext>
            </a:extLst>
          </p:cNvPr>
          <p:cNvPicPr>
            <a:picLocks noChangeAspect="1"/>
          </p:cNvPicPr>
          <p:nvPr/>
        </p:nvPicPr>
        <p:blipFill>
          <a:blip r:embed="rId4"/>
          <a:stretch>
            <a:fillRect/>
          </a:stretch>
        </p:blipFill>
        <p:spPr>
          <a:xfrm>
            <a:off x="2799384" y="3147814"/>
            <a:ext cx="2442033" cy="1995686"/>
          </a:xfrm>
          <a:prstGeom prst="rect">
            <a:avLst/>
          </a:prstGeom>
        </p:spPr>
      </p:pic>
      <p:pic>
        <p:nvPicPr>
          <p:cNvPr id="20" name="Picture 19">
            <a:extLst>
              <a:ext uri="{FF2B5EF4-FFF2-40B4-BE49-F238E27FC236}">
                <a16:creationId xmlns:a16="http://schemas.microsoft.com/office/drawing/2014/main" id="{3E5C7570-D70C-9E41-BFA6-692D2B6D7291}"/>
              </a:ext>
            </a:extLst>
          </p:cNvPr>
          <p:cNvPicPr>
            <a:picLocks noChangeAspect="1"/>
          </p:cNvPicPr>
          <p:nvPr/>
        </p:nvPicPr>
        <p:blipFill>
          <a:blip r:embed="rId5"/>
          <a:stretch>
            <a:fillRect/>
          </a:stretch>
        </p:blipFill>
        <p:spPr>
          <a:xfrm>
            <a:off x="5652120" y="649209"/>
            <a:ext cx="1784899" cy="1556432"/>
          </a:xfrm>
          <a:prstGeom prst="rect">
            <a:avLst/>
          </a:prstGeom>
        </p:spPr>
      </p:pic>
      <p:sp>
        <p:nvSpPr>
          <p:cNvPr id="13" name="TextBox 12">
            <a:extLst>
              <a:ext uri="{FF2B5EF4-FFF2-40B4-BE49-F238E27FC236}">
                <a16:creationId xmlns:a16="http://schemas.microsoft.com/office/drawing/2014/main" id="{71E6A5F7-E738-8042-8F14-5B1AB5F89886}"/>
              </a:ext>
            </a:extLst>
          </p:cNvPr>
          <p:cNvSpPr txBox="1"/>
          <p:nvPr/>
        </p:nvSpPr>
        <p:spPr>
          <a:xfrm>
            <a:off x="107504" y="4918532"/>
            <a:ext cx="2219034" cy="216024"/>
          </a:xfrm>
          <a:prstGeom prst="rect">
            <a:avLst/>
          </a:prstGeom>
          <a:noFill/>
        </p:spPr>
        <p:txBody>
          <a:bodyPr wrap="square" lIns="0" tIns="0" rIns="0" bIns="0" rtlCol="0">
            <a:noAutofit/>
          </a:bodyPr>
          <a:lstStyle/>
          <a:p>
            <a:pPr eaLnBrk="1" hangingPunct="1">
              <a:lnSpc>
                <a:spcPct val="110000"/>
              </a:lnSpc>
              <a:spcBef>
                <a:spcPct val="0"/>
              </a:spcBef>
              <a:buClr>
                <a:srgbClr val="000000"/>
              </a:buClr>
            </a:pPr>
            <a:r>
              <a:rPr kumimoji="1" lang="en-US" altLang="ja-JP" sz="1000" dirty="0">
                <a:latin typeface="Calibri Light" panose="020F0302020204030204" pitchFamily="34" charset="0"/>
                <a:cs typeface="Calibri Light" panose="020F0302020204030204" pitchFamily="34" charset="0"/>
              </a:rPr>
              <a:t>Courtesy of Y. Enomoto (SuperKEKB)</a:t>
            </a:r>
            <a:endParaRPr lang="en-CH" sz="1000" dirty="0" err="1">
              <a:solidFill>
                <a:srgbClr val="000000"/>
              </a:solidFill>
              <a:latin typeface="Calibri Light" panose="020F0302020204030204" pitchFamily="34" charset="0"/>
              <a:cs typeface="Calibri Light" panose="020F0302020204030204" pitchFamily="34" charset="0"/>
            </a:endParaRPr>
          </a:p>
        </p:txBody>
      </p:sp>
      <p:grpSp>
        <p:nvGrpSpPr>
          <p:cNvPr id="6" name="Group 5">
            <a:extLst>
              <a:ext uri="{FF2B5EF4-FFF2-40B4-BE49-F238E27FC236}">
                <a16:creationId xmlns:a16="http://schemas.microsoft.com/office/drawing/2014/main" id="{8337D95D-6016-9F48-9FA5-050533F40F77}"/>
              </a:ext>
            </a:extLst>
          </p:cNvPr>
          <p:cNvGrpSpPr/>
          <p:nvPr/>
        </p:nvGrpSpPr>
        <p:grpSpPr>
          <a:xfrm>
            <a:off x="5220072" y="2205641"/>
            <a:ext cx="3851920" cy="2814381"/>
            <a:chOff x="5220072" y="2205641"/>
            <a:chExt cx="3851920" cy="2814381"/>
          </a:xfrm>
        </p:grpSpPr>
        <p:pic>
          <p:nvPicPr>
            <p:cNvPr id="15" name="Picture 14">
              <a:extLst>
                <a:ext uri="{FF2B5EF4-FFF2-40B4-BE49-F238E27FC236}">
                  <a16:creationId xmlns:a16="http://schemas.microsoft.com/office/drawing/2014/main" id="{693B2D2F-9CA5-8045-AC3F-48F8DD4F59A3}"/>
                </a:ext>
              </a:extLst>
            </p:cNvPr>
            <p:cNvPicPr>
              <a:picLocks noChangeAspect="1"/>
            </p:cNvPicPr>
            <p:nvPr/>
          </p:nvPicPr>
          <p:blipFill rotWithShape="1">
            <a:blip r:embed="rId6"/>
            <a:srcRect l="4684" t="4228"/>
            <a:stretch/>
          </p:blipFill>
          <p:spPr>
            <a:xfrm>
              <a:off x="5220072" y="2205641"/>
              <a:ext cx="3851920" cy="2792246"/>
            </a:xfrm>
            <a:prstGeom prst="rect">
              <a:avLst/>
            </a:prstGeom>
          </p:spPr>
        </p:pic>
        <p:sp>
          <p:nvSpPr>
            <p:cNvPr id="5" name="Rectangle 4">
              <a:extLst>
                <a:ext uri="{FF2B5EF4-FFF2-40B4-BE49-F238E27FC236}">
                  <a16:creationId xmlns:a16="http://schemas.microsoft.com/office/drawing/2014/main" id="{7642A29F-58C0-3D4F-980E-0A5D9EBEAFAA}"/>
                </a:ext>
              </a:extLst>
            </p:cNvPr>
            <p:cNvSpPr/>
            <p:nvPr/>
          </p:nvSpPr>
          <p:spPr bwMode="auto">
            <a:xfrm>
              <a:off x="6012160" y="4712004"/>
              <a:ext cx="864096" cy="308018"/>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CH" sz="2400" b="0" i="0" u="none" strike="noStrike" cap="none" normalizeH="0" baseline="0">
                <a:ln>
                  <a:noFill/>
                </a:ln>
                <a:solidFill>
                  <a:schemeClr val="tx1"/>
                </a:solidFill>
                <a:effectLst/>
                <a:latin typeface="Times" charset="0"/>
              </a:endParaRPr>
            </a:p>
          </p:txBody>
        </p:sp>
      </p:grpSp>
    </p:spTree>
    <p:extLst>
      <p:ext uri="{BB962C8B-B14F-4D97-AF65-F5344CB8AC3E}">
        <p14:creationId xmlns:p14="http://schemas.microsoft.com/office/powerpoint/2010/main" val="2336883519"/>
      </p:ext>
    </p:extLst>
  </p:cSld>
  <p:clrMapOvr>
    <a:masterClrMapping/>
  </p:clrMapOvr>
  <p:transition spd="med"/>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p:nvPr>
        </p:nvSpPr>
        <p:spPr>
          <a:xfrm>
            <a:off x="1979712" y="220908"/>
            <a:ext cx="6708025" cy="381375"/>
          </a:xfrm>
        </p:spPr>
        <p:txBody>
          <a:bodyPr/>
          <a:lstStyle/>
          <a:p>
            <a:r>
              <a:rPr lang="en-GB" dirty="0"/>
              <a:t>Adiabatic Matching Devices: possible solutions</a:t>
            </a:r>
          </a:p>
        </p:txBody>
      </p:sp>
      <p:sp>
        <p:nvSpPr>
          <p:cNvPr id="4" name="Foliennummernplatzhalter 3"/>
          <p:cNvSpPr>
            <a:spLocks noGrp="1"/>
          </p:cNvSpPr>
          <p:nvPr>
            <p:ph type="sldNum" sz="quarter" idx="16"/>
          </p:nvPr>
        </p:nvSpPr>
        <p:spPr/>
        <p:txBody>
          <a:bodyPr/>
          <a:lstStyle/>
          <a:p>
            <a:pPr algn="r" defTabSz="914378">
              <a:defRPr/>
            </a:pPr>
            <a:r>
              <a:rPr lang="de-DE">
                <a:solidFill>
                  <a:srgbClr val="000000"/>
                </a:solidFill>
                <a:latin typeface="Calibri"/>
              </a:rPr>
              <a:t>Page </a:t>
            </a:r>
            <a:fld id="{EBC07571-3134-BB4B-B83F-1A9FE18D34F3}" type="slidenum">
              <a:rPr lang="de-DE">
                <a:solidFill>
                  <a:srgbClr val="000000"/>
                </a:solidFill>
                <a:latin typeface="Calibri"/>
              </a:rPr>
              <a:pPr algn="r" defTabSz="914378">
                <a:defRPr/>
              </a:pPr>
              <a:t>15</a:t>
            </a:fld>
            <a:endParaRPr lang="de-DE" dirty="0">
              <a:solidFill>
                <a:srgbClr val="000000"/>
              </a:solidFill>
              <a:latin typeface="Calibri"/>
            </a:endParaRPr>
          </a:p>
        </p:txBody>
      </p:sp>
      <p:sp>
        <p:nvSpPr>
          <p:cNvPr id="5" name="TextBox 4"/>
          <p:cNvSpPr txBox="1"/>
          <p:nvPr/>
        </p:nvSpPr>
        <p:spPr>
          <a:xfrm>
            <a:off x="1187624" y="699542"/>
            <a:ext cx="7500113" cy="333286"/>
          </a:xfrm>
          <a:prstGeom prst="rect">
            <a:avLst/>
          </a:prstGeom>
          <a:noFill/>
        </p:spPr>
        <p:txBody>
          <a:bodyPr wrap="square" lIns="0" tIns="0" rIns="0" bIns="0" rtlCol="0">
            <a:noAutofit/>
          </a:bodyPr>
          <a:lstStyle/>
          <a:p>
            <a:pPr eaLnBrk="1" hangingPunct="1">
              <a:lnSpc>
                <a:spcPct val="110000"/>
              </a:lnSpc>
              <a:spcBef>
                <a:spcPct val="0"/>
              </a:spcBef>
              <a:buClr>
                <a:srgbClr val="000000"/>
              </a:buClr>
            </a:pPr>
            <a:r>
              <a:rPr lang="en-US" sz="1350" dirty="0">
                <a:solidFill>
                  <a:srgbClr val="000000"/>
                </a:solidFill>
                <a:latin typeface="Calibri Light" panose="020F0302020204030204" pitchFamily="34" charset="0"/>
                <a:cs typeface="Calibri Light" panose="020F0302020204030204" pitchFamily="34" charset="0"/>
              </a:rPr>
              <a:t>PSI approach is to use a SC AMD as alternative to the pulsed magnet flux concentrator</a:t>
            </a:r>
          </a:p>
        </p:txBody>
      </p:sp>
      <p:pic>
        <p:nvPicPr>
          <p:cNvPr id="9" name="Picture 8">
            <a:extLst>
              <a:ext uri="{FF2B5EF4-FFF2-40B4-BE49-F238E27FC236}">
                <a16:creationId xmlns:a16="http://schemas.microsoft.com/office/drawing/2014/main" id="{541B6733-93AF-CE46-8CD4-DDD93620E3CE}"/>
              </a:ext>
            </a:extLst>
          </p:cNvPr>
          <p:cNvPicPr>
            <a:picLocks noChangeAspect="1"/>
          </p:cNvPicPr>
          <p:nvPr/>
        </p:nvPicPr>
        <p:blipFill rotWithShape="1">
          <a:blip r:embed="rId3"/>
          <a:srcRect l="55979" r="1172"/>
          <a:stretch/>
        </p:blipFill>
        <p:spPr>
          <a:xfrm>
            <a:off x="2892414" y="1504306"/>
            <a:ext cx="1535257" cy="1970970"/>
          </a:xfrm>
          <a:prstGeom prst="rect">
            <a:avLst/>
          </a:prstGeom>
        </p:spPr>
      </p:pic>
      <p:sp>
        <p:nvSpPr>
          <p:cNvPr id="10" name="Rectangle 9">
            <a:extLst>
              <a:ext uri="{FF2B5EF4-FFF2-40B4-BE49-F238E27FC236}">
                <a16:creationId xmlns:a16="http://schemas.microsoft.com/office/drawing/2014/main" id="{B6BC2799-85F6-A745-B4A8-C1D83A7C69AC}"/>
              </a:ext>
            </a:extLst>
          </p:cNvPr>
          <p:cNvSpPr/>
          <p:nvPr/>
        </p:nvSpPr>
        <p:spPr>
          <a:xfrm>
            <a:off x="1473283" y="4718370"/>
            <a:ext cx="2416611" cy="246221"/>
          </a:xfrm>
          <a:prstGeom prst="rect">
            <a:avLst/>
          </a:prstGeom>
        </p:spPr>
        <p:txBody>
          <a:bodyPr wrap="square">
            <a:spAutoFit/>
          </a:bodyPr>
          <a:lstStyle/>
          <a:p>
            <a:r>
              <a:rPr lang="en-GB" sz="1000" dirty="0">
                <a:latin typeface="Calibri Light" panose="020F0302020204030204" pitchFamily="34" charset="0"/>
                <a:cs typeface="Calibri Light" panose="020F0302020204030204" pitchFamily="34" charset="0"/>
              </a:rPr>
              <a:t>Courtesy of Pavel Martyshkin BINP</a:t>
            </a:r>
            <a:endParaRPr lang="en-CH" sz="1000" dirty="0">
              <a:latin typeface="Calibri Light" panose="020F0302020204030204" pitchFamily="34" charset="0"/>
              <a:cs typeface="Calibri Light" panose="020F0302020204030204" pitchFamily="34" charset="0"/>
            </a:endParaRPr>
          </a:p>
        </p:txBody>
      </p:sp>
      <p:pic>
        <p:nvPicPr>
          <p:cNvPr id="11" name="Picture 10">
            <a:extLst>
              <a:ext uri="{FF2B5EF4-FFF2-40B4-BE49-F238E27FC236}">
                <a16:creationId xmlns:a16="http://schemas.microsoft.com/office/drawing/2014/main" id="{C06C899B-6258-224C-B029-B5B4BB8D3785}"/>
              </a:ext>
            </a:extLst>
          </p:cNvPr>
          <p:cNvPicPr>
            <a:picLocks noChangeAspect="1"/>
          </p:cNvPicPr>
          <p:nvPr/>
        </p:nvPicPr>
        <p:blipFill>
          <a:blip r:embed="rId4"/>
          <a:stretch>
            <a:fillRect/>
          </a:stretch>
        </p:blipFill>
        <p:spPr>
          <a:xfrm>
            <a:off x="672851" y="3219822"/>
            <a:ext cx="1883752" cy="1544603"/>
          </a:xfrm>
          <a:prstGeom prst="rect">
            <a:avLst/>
          </a:prstGeom>
        </p:spPr>
      </p:pic>
      <p:sp>
        <p:nvSpPr>
          <p:cNvPr id="12" name="Rectangle 11">
            <a:extLst>
              <a:ext uri="{FF2B5EF4-FFF2-40B4-BE49-F238E27FC236}">
                <a16:creationId xmlns:a16="http://schemas.microsoft.com/office/drawing/2014/main" id="{76924E78-0475-AF45-B251-8487CF151A42}"/>
              </a:ext>
            </a:extLst>
          </p:cNvPr>
          <p:cNvSpPr/>
          <p:nvPr/>
        </p:nvSpPr>
        <p:spPr>
          <a:xfrm>
            <a:off x="644067" y="1504306"/>
            <a:ext cx="2351612" cy="1446550"/>
          </a:xfrm>
          <a:prstGeom prst="rect">
            <a:avLst/>
          </a:prstGeom>
        </p:spPr>
        <p:txBody>
          <a:bodyPr wrap="square">
            <a:spAutoFit/>
          </a:bodyPr>
          <a:lstStyle/>
          <a:p>
            <a:pPr marL="171450" indent="-171450">
              <a:spcBef>
                <a:spcPts val="0"/>
              </a:spcBef>
              <a:buFontTx/>
              <a:buChar char="-"/>
            </a:pPr>
            <a:r>
              <a:rPr lang="en-GB" sz="1100" dirty="0">
                <a:latin typeface="Calibri Light" panose="020F0302020204030204" pitchFamily="34" charset="0"/>
                <a:cs typeface="Calibri Light" panose="020F0302020204030204" pitchFamily="34" charset="0"/>
              </a:rPr>
              <a:t>Elliptical cylinder 120x180 mm</a:t>
            </a:r>
          </a:p>
          <a:p>
            <a:pPr marL="171450" indent="-171450">
              <a:spcBef>
                <a:spcPts val="0"/>
              </a:spcBef>
              <a:buFontTx/>
              <a:buChar char="-"/>
            </a:pPr>
            <a:r>
              <a:rPr lang="en-GB" sz="1100" dirty="0">
                <a:latin typeface="Calibri Light" panose="020F0302020204030204" pitchFamily="34" charset="0"/>
                <a:cs typeface="Calibri Light" panose="020F0302020204030204" pitchFamily="34" charset="0"/>
              </a:rPr>
              <a:t>Total length is 140 mm</a:t>
            </a:r>
          </a:p>
          <a:p>
            <a:pPr marL="171450" indent="-171450">
              <a:spcBef>
                <a:spcPts val="0"/>
              </a:spcBef>
              <a:buFontTx/>
              <a:buChar char="-"/>
            </a:pPr>
            <a:r>
              <a:rPr lang="en-GB" sz="1100" dirty="0">
                <a:latin typeface="Calibri Light" panose="020F0302020204030204" pitchFamily="34" charset="0"/>
                <a:cs typeface="Calibri Light" panose="020F0302020204030204" pitchFamily="34" charset="0"/>
              </a:rPr>
              <a:t>Conical part length is 70 mm</a:t>
            </a:r>
          </a:p>
          <a:p>
            <a:pPr marL="171450" indent="-171450">
              <a:spcBef>
                <a:spcPts val="0"/>
              </a:spcBef>
              <a:buFontTx/>
              <a:buChar char="-"/>
            </a:pPr>
            <a:r>
              <a:rPr lang="en-GB" sz="1100" dirty="0">
                <a:latin typeface="Calibri Light" panose="020F0302020204030204" pitchFamily="34" charset="0"/>
                <a:cs typeface="Calibri Light" panose="020F0302020204030204" pitchFamily="34" charset="0"/>
              </a:rPr>
              <a:t>Min cone diameter is 8 mm</a:t>
            </a:r>
          </a:p>
          <a:p>
            <a:pPr marL="171450" indent="-171450">
              <a:spcBef>
                <a:spcPts val="0"/>
              </a:spcBef>
              <a:buFontTx/>
              <a:buChar char="-"/>
            </a:pPr>
            <a:r>
              <a:rPr lang="en-GB" sz="1100" dirty="0">
                <a:latin typeface="Calibri Light" panose="020F0302020204030204" pitchFamily="34" charset="0"/>
                <a:cs typeface="Calibri Light" panose="020F0302020204030204" pitchFamily="34" charset="0"/>
              </a:rPr>
              <a:t>Max cone diameter is 44 mm</a:t>
            </a:r>
          </a:p>
          <a:p>
            <a:pPr marL="171450" indent="-171450">
              <a:spcBef>
                <a:spcPts val="0"/>
              </a:spcBef>
              <a:buFontTx/>
              <a:buChar char="-"/>
            </a:pPr>
            <a:r>
              <a:rPr lang="en-GB" sz="1100" dirty="0">
                <a:latin typeface="Calibri Light" panose="020F0302020204030204" pitchFamily="34" charset="0"/>
                <a:cs typeface="Calibri Light" panose="020F0302020204030204" pitchFamily="34" charset="0"/>
              </a:rPr>
              <a:t>Cone angle is ≈29 degrees</a:t>
            </a:r>
          </a:p>
          <a:p>
            <a:pPr marL="171450" indent="-171450">
              <a:spcBef>
                <a:spcPts val="0"/>
              </a:spcBef>
              <a:buFontTx/>
              <a:buChar char="-"/>
            </a:pPr>
            <a:r>
              <a:rPr lang="en-GB" sz="1100" dirty="0">
                <a:latin typeface="Calibri Light" panose="020F0302020204030204" pitchFamily="34" charset="0"/>
                <a:cs typeface="Calibri Light" panose="020F0302020204030204" pitchFamily="34" charset="0"/>
              </a:rPr>
              <a:t>Cylindrical hole diameter is 70 mm</a:t>
            </a:r>
          </a:p>
          <a:p>
            <a:pPr marL="171450" indent="-171450">
              <a:spcBef>
                <a:spcPts val="0"/>
              </a:spcBef>
              <a:buFontTx/>
              <a:buChar char="-"/>
            </a:pPr>
            <a:r>
              <a:rPr lang="en-GB" sz="1100" dirty="0">
                <a:latin typeface="Calibri Light" panose="020F0302020204030204" pitchFamily="34" charset="0"/>
                <a:cs typeface="Calibri Light" panose="020F0302020204030204" pitchFamily="34" charset="0"/>
              </a:rPr>
              <a:t>Coil has 13 turns</a:t>
            </a:r>
            <a:endParaRPr lang="en-CH" sz="1100" dirty="0">
              <a:latin typeface="Calibri Light" panose="020F0302020204030204" pitchFamily="34" charset="0"/>
              <a:cs typeface="Calibri Light" panose="020F0302020204030204" pitchFamily="34" charset="0"/>
            </a:endParaRPr>
          </a:p>
        </p:txBody>
      </p:sp>
      <p:sp>
        <p:nvSpPr>
          <p:cNvPr id="13" name="TextBox 12">
            <a:extLst>
              <a:ext uri="{FF2B5EF4-FFF2-40B4-BE49-F238E27FC236}">
                <a16:creationId xmlns:a16="http://schemas.microsoft.com/office/drawing/2014/main" id="{85CF592F-C4D0-8B40-A685-46DED7519379}"/>
              </a:ext>
            </a:extLst>
          </p:cNvPr>
          <p:cNvSpPr txBox="1"/>
          <p:nvPr/>
        </p:nvSpPr>
        <p:spPr>
          <a:xfrm>
            <a:off x="2520744" y="3613215"/>
            <a:ext cx="2142401" cy="1063903"/>
          </a:xfrm>
          <a:prstGeom prst="rect">
            <a:avLst/>
          </a:prstGeom>
          <a:noFill/>
        </p:spPr>
        <p:txBody>
          <a:bodyPr wrap="square" lIns="0" tIns="0" rIns="0" bIns="0" rtlCol="0">
            <a:noAutofit/>
          </a:bodyPr>
          <a:lstStyle/>
          <a:p>
            <a:pPr marL="134938" indent="-134938" eaLnBrk="1" hangingPunct="1">
              <a:lnSpc>
                <a:spcPct val="110000"/>
              </a:lnSpc>
              <a:spcBef>
                <a:spcPct val="0"/>
              </a:spcBef>
              <a:buClr>
                <a:srgbClr val="000000"/>
              </a:buClr>
              <a:buFontTx/>
              <a:buChar char="-"/>
            </a:pPr>
            <a:r>
              <a:rPr lang="en-GB" sz="1100" dirty="0">
                <a:latin typeface="Calibri Light" panose="020F0302020204030204" pitchFamily="34" charset="0"/>
                <a:cs typeface="Calibri Light" panose="020F0302020204030204" pitchFamily="34" charset="0"/>
              </a:rPr>
              <a:t>Peak field: 7 T</a:t>
            </a:r>
          </a:p>
          <a:p>
            <a:pPr marL="134938" indent="-134938" eaLnBrk="1" hangingPunct="1">
              <a:lnSpc>
                <a:spcPct val="110000"/>
              </a:lnSpc>
              <a:spcBef>
                <a:spcPct val="0"/>
              </a:spcBef>
              <a:buClr>
                <a:srgbClr val="000000"/>
              </a:buClr>
              <a:buFontTx/>
              <a:buChar char="-"/>
            </a:pPr>
            <a:r>
              <a:rPr lang="en-GB" sz="1100" dirty="0">
                <a:latin typeface="Calibri Light" panose="020F0302020204030204" pitchFamily="34" charset="0"/>
                <a:cs typeface="Calibri Light" panose="020F0302020204030204" pitchFamily="34" charset="0"/>
              </a:rPr>
              <a:t>DC solenoid: 0.5-0.7 T</a:t>
            </a:r>
          </a:p>
          <a:p>
            <a:pPr marL="134938" indent="-134938" eaLnBrk="1" hangingPunct="1">
              <a:lnSpc>
                <a:spcPct val="110000"/>
              </a:lnSpc>
              <a:spcBef>
                <a:spcPct val="0"/>
              </a:spcBef>
              <a:buClr>
                <a:srgbClr val="000000"/>
              </a:buClr>
              <a:buFontTx/>
              <a:buChar char="-"/>
            </a:pPr>
            <a:r>
              <a:rPr lang="en-GB" sz="1100" dirty="0">
                <a:latin typeface="Calibri Light" panose="020F0302020204030204" pitchFamily="34" charset="0"/>
                <a:cs typeface="Calibri Light" panose="020F0302020204030204" pitchFamily="34" charset="0"/>
              </a:rPr>
              <a:t>Field on target: ~3 T</a:t>
            </a:r>
          </a:p>
          <a:p>
            <a:pPr marL="134938" indent="-134938" eaLnBrk="1" hangingPunct="1">
              <a:lnSpc>
                <a:spcPct val="110000"/>
              </a:lnSpc>
              <a:spcBef>
                <a:spcPct val="0"/>
              </a:spcBef>
              <a:buClr>
                <a:srgbClr val="000000"/>
              </a:buClr>
              <a:buFontTx/>
              <a:buChar char="-"/>
            </a:pPr>
            <a:r>
              <a:rPr lang="en-GB" sz="1100" i="1" dirty="0">
                <a:solidFill>
                  <a:srgbClr val="000000"/>
                </a:solidFill>
                <a:latin typeface="Calibri Light" panose="020F0302020204030204" pitchFamily="34" charset="0"/>
                <a:cs typeface="Calibri Light" panose="020F0302020204030204" pitchFamily="34" charset="0"/>
              </a:rPr>
              <a:t>Also studies for a 5 Tesla peak field</a:t>
            </a:r>
          </a:p>
          <a:p>
            <a:pPr marL="134938" indent="-134938" eaLnBrk="1" hangingPunct="1">
              <a:lnSpc>
                <a:spcPct val="110000"/>
              </a:lnSpc>
              <a:spcBef>
                <a:spcPct val="0"/>
              </a:spcBef>
              <a:buClr>
                <a:srgbClr val="000000"/>
              </a:buClr>
              <a:buFontTx/>
              <a:buChar char="-"/>
            </a:pPr>
            <a:r>
              <a:rPr lang="en-GB" sz="1100" i="1" dirty="0">
                <a:solidFill>
                  <a:srgbClr val="000000"/>
                </a:solidFill>
                <a:latin typeface="Calibri Light" panose="020F0302020204030204" pitchFamily="34" charset="0"/>
                <a:cs typeface="Calibri Light" panose="020F0302020204030204" pitchFamily="34" charset="0"/>
              </a:rPr>
              <a:t>DC Solenoid: 0.5 T (uniform field)</a:t>
            </a:r>
            <a:endParaRPr lang="en-CH" sz="1100" i="1" dirty="0">
              <a:solidFill>
                <a:srgbClr val="000000"/>
              </a:solidFill>
              <a:latin typeface="Calibri Light" panose="020F0302020204030204" pitchFamily="34" charset="0"/>
              <a:cs typeface="Calibri Light" panose="020F0302020204030204" pitchFamily="34" charset="0"/>
            </a:endParaRPr>
          </a:p>
        </p:txBody>
      </p:sp>
      <p:sp>
        <p:nvSpPr>
          <p:cNvPr id="14" name="Right Arrow 13">
            <a:extLst>
              <a:ext uri="{FF2B5EF4-FFF2-40B4-BE49-F238E27FC236}">
                <a16:creationId xmlns:a16="http://schemas.microsoft.com/office/drawing/2014/main" id="{831BE134-FB08-0544-A1C8-2A47A7134CAF}"/>
              </a:ext>
            </a:extLst>
          </p:cNvPr>
          <p:cNvSpPr/>
          <p:nvPr/>
        </p:nvSpPr>
        <p:spPr bwMode="auto">
          <a:xfrm rot="10800000">
            <a:off x="3614342" y="2102777"/>
            <a:ext cx="407588" cy="142616"/>
          </a:xfrm>
          <a:prstGeom prst="rightArrow">
            <a:avLst/>
          </a:prstGeom>
          <a:solidFill>
            <a:srgbClr val="00B0F0"/>
          </a:solidFill>
          <a:ln w="9525" cap="flat" cmpd="sng" algn="ctr">
            <a:solidFill>
              <a:schemeClr val="accent4"/>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CH" sz="2400" b="0" i="0" u="none" strike="noStrike" cap="none" normalizeH="0" baseline="0">
              <a:ln>
                <a:noFill/>
              </a:ln>
              <a:solidFill>
                <a:schemeClr val="tx1"/>
              </a:solidFill>
              <a:effectLst/>
              <a:latin typeface="Times" charset="0"/>
            </a:endParaRPr>
          </a:p>
        </p:txBody>
      </p:sp>
      <p:sp>
        <p:nvSpPr>
          <p:cNvPr id="15" name="TextBox 14">
            <a:extLst>
              <a:ext uri="{FF2B5EF4-FFF2-40B4-BE49-F238E27FC236}">
                <a16:creationId xmlns:a16="http://schemas.microsoft.com/office/drawing/2014/main" id="{B8871D36-822F-704A-BA28-7AA54E3595C3}"/>
              </a:ext>
            </a:extLst>
          </p:cNvPr>
          <p:cNvSpPr txBox="1"/>
          <p:nvPr/>
        </p:nvSpPr>
        <p:spPr>
          <a:xfrm>
            <a:off x="3947822" y="1757471"/>
            <a:ext cx="766135" cy="333286"/>
          </a:xfrm>
          <a:prstGeom prst="rect">
            <a:avLst/>
          </a:prstGeom>
          <a:noFill/>
        </p:spPr>
        <p:txBody>
          <a:bodyPr wrap="square" lIns="0" tIns="0" rIns="0" bIns="0" rtlCol="0">
            <a:noAutofit/>
          </a:bodyPr>
          <a:lstStyle/>
          <a:p>
            <a:pPr eaLnBrk="1" hangingPunct="1">
              <a:spcBef>
                <a:spcPct val="0"/>
              </a:spcBef>
              <a:buClr>
                <a:srgbClr val="000000"/>
              </a:buClr>
            </a:pPr>
            <a:r>
              <a:rPr lang="en-CH" sz="1100" dirty="0">
                <a:solidFill>
                  <a:srgbClr val="000000"/>
                </a:solidFill>
                <a:latin typeface="Calibri Light" panose="020F0302020204030204" pitchFamily="34" charset="0"/>
                <a:cs typeface="Calibri Light" panose="020F0302020204030204" pitchFamily="34" charset="0"/>
              </a:rPr>
              <a:t>Electrons or radiation </a:t>
            </a:r>
          </a:p>
        </p:txBody>
      </p:sp>
      <p:sp>
        <p:nvSpPr>
          <p:cNvPr id="16" name="TextBox 15">
            <a:extLst>
              <a:ext uri="{FF2B5EF4-FFF2-40B4-BE49-F238E27FC236}">
                <a16:creationId xmlns:a16="http://schemas.microsoft.com/office/drawing/2014/main" id="{7F71A98A-4A54-994F-BA8A-FD6065A70C18}"/>
              </a:ext>
            </a:extLst>
          </p:cNvPr>
          <p:cNvSpPr txBox="1"/>
          <p:nvPr/>
        </p:nvSpPr>
        <p:spPr>
          <a:xfrm>
            <a:off x="2963811" y="1548229"/>
            <a:ext cx="623552" cy="212495"/>
          </a:xfrm>
          <a:prstGeom prst="rect">
            <a:avLst/>
          </a:prstGeom>
          <a:noFill/>
        </p:spPr>
        <p:txBody>
          <a:bodyPr wrap="square" lIns="0" tIns="0" rIns="0" bIns="0" rtlCol="0">
            <a:noAutofit/>
          </a:bodyPr>
          <a:lstStyle/>
          <a:p>
            <a:pPr eaLnBrk="1" hangingPunct="1">
              <a:spcBef>
                <a:spcPct val="0"/>
              </a:spcBef>
              <a:buClr>
                <a:srgbClr val="000000"/>
              </a:buClr>
            </a:pPr>
            <a:r>
              <a:rPr lang="en-CH" sz="1100" dirty="0">
                <a:solidFill>
                  <a:srgbClr val="000000"/>
                </a:solidFill>
                <a:latin typeface="Calibri Light" panose="020F0302020204030204" pitchFamily="34" charset="0"/>
                <a:cs typeface="Calibri Light" panose="020F0302020204030204" pitchFamily="34" charset="0"/>
              </a:rPr>
              <a:t>Target</a:t>
            </a:r>
          </a:p>
        </p:txBody>
      </p:sp>
      <p:sp>
        <p:nvSpPr>
          <p:cNvPr id="17" name="Rectangle 16">
            <a:extLst>
              <a:ext uri="{FF2B5EF4-FFF2-40B4-BE49-F238E27FC236}">
                <a16:creationId xmlns:a16="http://schemas.microsoft.com/office/drawing/2014/main" id="{42B74F17-D794-2444-A539-E0FBD86DFDBB}"/>
              </a:ext>
            </a:extLst>
          </p:cNvPr>
          <p:cNvSpPr/>
          <p:nvPr/>
        </p:nvSpPr>
        <p:spPr bwMode="auto">
          <a:xfrm>
            <a:off x="655177" y="1056869"/>
            <a:ext cx="3985631" cy="3907722"/>
          </a:xfrm>
          <a:prstGeom prst="rect">
            <a:avLst/>
          </a:prstGeom>
          <a:noFill/>
          <a:ln w="19050" cap="flat" cmpd="sng" algn="ctr">
            <a:solidFill>
              <a:srgbClr val="0070C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CH" sz="2400" b="0" i="0" u="none" strike="noStrike" cap="none" normalizeH="0" baseline="0">
              <a:ln>
                <a:noFill/>
              </a:ln>
              <a:solidFill>
                <a:schemeClr val="tx1"/>
              </a:solidFill>
              <a:effectLst/>
              <a:latin typeface="Times" charset="0"/>
            </a:endParaRPr>
          </a:p>
        </p:txBody>
      </p:sp>
      <p:sp>
        <p:nvSpPr>
          <p:cNvPr id="18" name="Rectangle 17">
            <a:extLst>
              <a:ext uri="{FF2B5EF4-FFF2-40B4-BE49-F238E27FC236}">
                <a16:creationId xmlns:a16="http://schemas.microsoft.com/office/drawing/2014/main" id="{CF59CCD4-AD33-B843-839D-B9AA027A3DF9}"/>
              </a:ext>
            </a:extLst>
          </p:cNvPr>
          <p:cNvSpPr/>
          <p:nvPr/>
        </p:nvSpPr>
        <p:spPr bwMode="auto">
          <a:xfrm>
            <a:off x="4788131" y="1056868"/>
            <a:ext cx="4174120" cy="3911131"/>
          </a:xfrm>
          <a:prstGeom prst="rect">
            <a:avLst/>
          </a:prstGeom>
          <a:noFill/>
          <a:ln w="19050" cap="flat" cmpd="sng" algn="ctr">
            <a:solidFill>
              <a:srgbClr val="0070C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CH" sz="2400" b="0" i="0" u="none" strike="noStrike" cap="none" normalizeH="0" baseline="0">
              <a:ln>
                <a:noFill/>
              </a:ln>
              <a:solidFill>
                <a:schemeClr val="tx1"/>
              </a:solidFill>
              <a:effectLst/>
              <a:latin typeface="Times" charset="0"/>
            </a:endParaRPr>
          </a:p>
        </p:txBody>
      </p:sp>
      <p:pic>
        <p:nvPicPr>
          <p:cNvPr id="19" name="Content Placeholder 4">
            <a:extLst>
              <a:ext uri="{FF2B5EF4-FFF2-40B4-BE49-F238E27FC236}">
                <a16:creationId xmlns:a16="http://schemas.microsoft.com/office/drawing/2014/main" id="{81B69808-005F-B248-A0A7-B99C2BF90095}"/>
              </a:ext>
            </a:extLst>
          </p:cNvPr>
          <p:cNvPicPr>
            <a:picLocks noGrp="1" noChangeAspect="1"/>
          </p:cNvPicPr>
          <p:nvPr>
            <p:ph sz="quarter" idx="13"/>
          </p:nvPr>
        </p:nvPicPr>
        <p:blipFill>
          <a:blip r:embed="rId5"/>
          <a:stretch>
            <a:fillRect/>
          </a:stretch>
        </p:blipFill>
        <p:spPr>
          <a:xfrm>
            <a:off x="5023851" y="1659052"/>
            <a:ext cx="1487118" cy="1172684"/>
          </a:xfrm>
          <a:prstGeom prst="rect">
            <a:avLst/>
          </a:prstGeom>
        </p:spPr>
      </p:pic>
      <p:sp>
        <p:nvSpPr>
          <p:cNvPr id="20" name="TextBox 19">
            <a:extLst>
              <a:ext uri="{FF2B5EF4-FFF2-40B4-BE49-F238E27FC236}">
                <a16:creationId xmlns:a16="http://schemas.microsoft.com/office/drawing/2014/main" id="{0BFF2233-2601-2D4A-9A2B-BE969272C7B2}"/>
              </a:ext>
            </a:extLst>
          </p:cNvPr>
          <p:cNvSpPr txBox="1"/>
          <p:nvPr/>
        </p:nvSpPr>
        <p:spPr>
          <a:xfrm>
            <a:off x="1634346" y="1103921"/>
            <a:ext cx="2202057" cy="265871"/>
          </a:xfrm>
          <a:prstGeom prst="rect">
            <a:avLst/>
          </a:prstGeom>
          <a:noFill/>
        </p:spPr>
        <p:txBody>
          <a:bodyPr wrap="square" lIns="0" tIns="0" rIns="0" bIns="0" rtlCol="0">
            <a:noAutofit/>
          </a:bodyPr>
          <a:lstStyle/>
          <a:p>
            <a:pPr eaLnBrk="1" hangingPunct="1">
              <a:lnSpc>
                <a:spcPct val="110000"/>
              </a:lnSpc>
              <a:spcBef>
                <a:spcPct val="0"/>
              </a:spcBef>
              <a:buClr>
                <a:srgbClr val="000000"/>
              </a:buClr>
            </a:pPr>
            <a:r>
              <a:rPr lang="en-US" dirty="0">
                <a:solidFill>
                  <a:srgbClr val="C00000"/>
                </a:solidFill>
                <a:latin typeface="Calibri Light" panose="020F0302020204030204" pitchFamily="34" charset="0"/>
                <a:cs typeface="Calibri Light" panose="020F0302020204030204" pitchFamily="34" charset="0"/>
              </a:rPr>
              <a:t>Flux concentrator (FCCee)</a:t>
            </a:r>
          </a:p>
        </p:txBody>
      </p:sp>
      <p:sp>
        <p:nvSpPr>
          <p:cNvPr id="21" name="TextBox 20">
            <a:extLst>
              <a:ext uri="{FF2B5EF4-FFF2-40B4-BE49-F238E27FC236}">
                <a16:creationId xmlns:a16="http://schemas.microsoft.com/office/drawing/2014/main" id="{8553C09D-2CF0-CD44-A594-0BCB92E9DA2B}"/>
              </a:ext>
            </a:extLst>
          </p:cNvPr>
          <p:cNvSpPr txBox="1"/>
          <p:nvPr/>
        </p:nvSpPr>
        <p:spPr>
          <a:xfrm>
            <a:off x="6291154" y="1058734"/>
            <a:ext cx="2202057" cy="265871"/>
          </a:xfrm>
          <a:prstGeom prst="rect">
            <a:avLst/>
          </a:prstGeom>
          <a:noFill/>
        </p:spPr>
        <p:txBody>
          <a:bodyPr wrap="square" lIns="0" tIns="0" rIns="0" bIns="0" rtlCol="0">
            <a:noAutofit/>
          </a:bodyPr>
          <a:lstStyle/>
          <a:p>
            <a:pPr eaLnBrk="1" hangingPunct="1">
              <a:lnSpc>
                <a:spcPct val="110000"/>
              </a:lnSpc>
              <a:spcBef>
                <a:spcPct val="0"/>
              </a:spcBef>
              <a:buClr>
                <a:srgbClr val="000000"/>
              </a:buClr>
            </a:pPr>
            <a:r>
              <a:rPr lang="en-US" dirty="0">
                <a:solidFill>
                  <a:srgbClr val="C00000"/>
                </a:solidFill>
                <a:latin typeface="Calibri Light" panose="020F0302020204030204" pitchFamily="34" charset="0"/>
                <a:cs typeface="Calibri Light" panose="020F0302020204030204" pitchFamily="34" charset="0"/>
              </a:rPr>
              <a:t>HTS Solenoid</a:t>
            </a:r>
          </a:p>
        </p:txBody>
      </p:sp>
      <p:sp>
        <p:nvSpPr>
          <p:cNvPr id="22" name="TextBox 21">
            <a:extLst>
              <a:ext uri="{FF2B5EF4-FFF2-40B4-BE49-F238E27FC236}">
                <a16:creationId xmlns:a16="http://schemas.microsoft.com/office/drawing/2014/main" id="{95EFC590-C35A-224C-AEE4-63243079CD72}"/>
              </a:ext>
            </a:extLst>
          </p:cNvPr>
          <p:cNvSpPr txBox="1"/>
          <p:nvPr/>
        </p:nvSpPr>
        <p:spPr>
          <a:xfrm>
            <a:off x="4955298" y="1397414"/>
            <a:ext cx="1819749" cy="247262"/>
          </a:xfrm>
          <a:prstGeom prst="rect">
            <a:avLst/>
          </a:prstGeom>
          <a:noFill/>
        </p:spPr>
        <p:txBody>
          <a:bodyPr wrap="none" lIns="0" tIns="0" rIns="0" bIns="0" rtlCol="0">
            <a:noAutofit/>
          </a:bodyPr>
          <a:lstStyle/>
          <a:p>
            <a:pPr eaLnBrk="1" hangingPunct="1">
              <a:lnSpc>
                <a:spcPct val="110000"/>
              </a:lnSpc>
              <a:spcBef>
                <a:spcPct val="0"/>
              </a:spcBef>
              <a:buClr>
                <a:srgbClr val="000000"/>
              </a:buClr>
            </a:pPr>
            <a:r>
              <a:rPr lang="en-US" sz="1100" dirty="0">
                <a:solidFill>
                  <a:srgbClr val="000000"/>
                </a:solidFill>
                <a:latin typeface="Calibri Light" panose="020F0302020204030204" pitchFamily="34" charset="0"/>
                <a:cs typeface="Calibri Light" panose="020F0302020204030204" pitchFamily="34" charset="0"/>
              </a:rPr>
              <a:t>HTS: tape-shaped conductor</a:t>
            </a:r>
            <a:endParaRPr lang="de-CH" sz="1100" dirty="0" err="1">
              <a:solidFill>
                <a:srgbClr val="000000"/>
              </a:solidFill>
              <a:latin typeface="Calibri Light" panose="020F0302020204030204" pitchFamily="34" charset="0"/>
              <a:cs typeface="Calibri Light" panose="020F0302020204030204" pitchFamily="34" charset="0"/>
            </a:endParaRPr>
          </a:p>
        </p:txBody>
      </p:sp>
      <p:pic>
        <p:nvPicPr>
          <p:cNvPr id="23" name="Content Placeholder 6">
            <a:extLst>
              <a:ext uri="{FF2B5EF4-FFF2-40B4-BE49-F238E27FC236}">
                <a16:creationId xmlns:a16="http://schemas.microsoft.com/office/drawing/2014/main" id="{F72FE0FF-3C50-A845-93A9-62AB9D658A24}"/>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161986" y="1371782"/>
            <a:ext cx="1525751" cy="1563599"/>
          </a:xfrm>
          <a:prstGeom prst="rect">
            <a:avLst/>
          </a:prstGeom>
        </p:spPr>
      </p:pic>
      <p:sp>
        <p:nvSpPr>
          <p:cNvPr id="25" name="Rectangle 24">
            <a:extLst>
              <a:ext uri="{FF2B5EF4-FFF2-40B4-BE49-F238E27FC236}">
                <a16:creationId xmlns:a16="http://schemas.microsoft.com/office/drawing/2014/main" id="{03C3A4AF-9E0F-0E49-8B72-C04F7A88AAC3}"/>
              </a:ext>
            </a:extLst>
          </p:cNvPr>
          <p:cNvSpPr/>
          <p:nvPr/>
        </p:nvSpPr>
        <p:spPr>
          <a:xfrm>
            <a:off x="6787625" y="2875904"/>
            <a:ext cx="2135521" cy="215444"/>
          </a:xfrm>
          <a:prstGeom prst="rect">
            <a:avLst/>
          </a:prstGeom>
        </p:spPr>
        <p:txBody>
          <a:bodyPr wrap="none">
            <a:spAutoFit/>
          </a:bodyPr>
          <a:lstStyle/>
          <a:p>
            <a:r>
              <a:rPr lang="en-CH" sz="800" i="1" dirty="0">
                <a:latin typeface="Calibri Light" panose="020F0302020204030204" pitchFamily="34" charset="0"/>
                <a:cs typeface="Calibri Light" panose="020F0302020204030204" pitchFamily="34" charset="0"/>
                <a:hlinkClick r:id="rId7"/>
              </a:rPr>
              <a:t>https://ieeexplore.ieee.org/document/7762812</a:t>
            </a:r>
            <a:r>
              <a:rPr lang="en-CH" sz="800" i="1" dirty="0">
                <a:latin typeface="Calibri Light" panose="020F0302020204030204" pitchFamily="34" charset="0"/>
                <a:cs typeface="Calibri Light" panose="020F0302020204030204" pitchFamily="34" charset="0"/>
              </a:rPr>
              <a:t> </a:t>
            </a:r>
          </a:p>
        </p:txBody>
      </p:sp>
      <p:sp>
        <p:nvSpPr>
          <p:cNvPr id="26" name="Rectangle 25">
            <a:extLst>
              <a:ext uri="{FF2B5EF4-FFF2-40B4-BE49-F238E27FC236}">
                <a16:creationId xmlns:a16="http://schemas.microsoft.com/office/drawing/2014/main" id="{B8D75A07-A849-3C45-90B9-F63360356209}"/>
              </a:ext>
            </a:extLst>
          </p:cNvPr>
          <p:cNvSpPr/>
          <p:nvPr/>
        </p:nvSpPr>
        <p:spPr>
          <a:xfrm>
            <a:off x="5055791" y="4707402"/>
            <a:ext cx="3332633" cy="246221"/>
          </a:xfrm>
          <a:prstGeom prst="rect">
            <a:avLst/>
          </a:prstGeom>
        </p:spPr>
        <p:txBody>
          <a:bodyPr wrap="square">
            <a:spAutoFit/>
          </a:bodyPr>
          <a:lstStyle/>
          <a:p>
            <a:r>
              <a:rPr lang="en-GB" sz="1000" dirty="0">
                <a:latin typeface="Calibri Light" panose="020F0302020204030204" pitchFamily="34" charset="0"/>
                <a:cs typeface="Calibri Light" panose="020F0302020204030204" pitchFamily="34" charset="0"/>
              </a:rPr>
              <a:t>Courtesy of Jaap Kosse and Bernhard Auchmann (PSI)</a:t>
            </a:r>
            <a:endParaRPr lang="en-CH" sz="1000" dirty="0">
              <a:latin typeface="Calibri Light" panose="020F0302020204030204" pitchFamily="34" charset="0"/>
              <a:cs typeface="Calibri Light" panose="020F0302020204030204" pitchFamily="34" charset="0"/>
            </a:endParaRPr>
          </a:p>
        </p:txBody>
      </p:sp>
      <p:pic>
        <p:nvPicPr>
          <p:cNvPr id="27" name="Picture 26">
            <a:extLst>
              <a:ext uri="{FF2B5EF4-FFF2-40B4-BE49-F238E27FC236}">
                <a16:creationId xmlns:a16="http://schemas.microsoft.com/office/drawing/2014/main" id="{DEA9301D-DC72-7041-8859-A084C38F321A}"/>
              </a:ext>
            </a:extLst>
          </p:cNvPr>
          <p:cNvPicPr>
            <a:picLocks noChangeAspect="1"/>
          </p:cNvPicPr>
          <p:nvPr/>
        </p:nvPicPr>
        <p:blipFill>
          <a:blip r:embed="rId8"/>
          <a:stretch>
            <a:fillRect/>
          </a:stretch>
        </p:blipFill>
        <p:spPr>
          <a:xfrm>
            <a:off x="4864061" y="3142646"/>
            <a:ext cx="1918687" cy="1328570"/>
          </a:xfrm>
          <a:prstGeom prst="rect">
            <a:avLst/>
          </a:prstGeom>
        </p:spPr>
      </p:pic>
      <p:pic>
        <p:nvPicPr>
          <p:cNvPr id="28" name="Picture 27">
            <a:extLst>
              <a:ext uri="{FF2B5EF4-FFF2-40B4-BE49-F238E27FC236}">
                <a16:creationId xmlns:a16="http://schemas.microsoft.com/office/drawing/2014/main" id="{8ED0B0C5-B239-E444-BC50-0286D5F8021C}"/>
              </a:ext>
            </a:extLst>
          </p:cNvPr>
          <p:cNvPicPr>
            <a:picLocks noChangeAspect="1"/>
          </p:cNvPicPr>
          <p:nvPr/>
        </p:nvPicPr>
        <p:blipFill>
          <a:blip r:embed="rId9"/>
          <a:stretch>
            <a:fillRect/>
          </a:stretch>
        </p:blipFill>
        <p:spPr>
          <a:xfrm>
            <a:off x="6907734" y="3152721"/>
            <a:ext cx="2024759" cy="1333959"/>
          </a:xfrm>
          <a:prstGeom prst="rect">
            <a:avLst/>
          </a:prstGeom>
        </p:spPr>
      </p:pic>
      <p:sp>
        <p:nvSpPr>
          <p:cNvPr id="29" name="TextBox 28">
            <a:extLst>
              <a:ext uri="{FF2B5EF4-FFF2-40B4-BE49-F238E27FC236}">
                <a16:creationId xmlns:a16="http://schemas.microsoft.com/office/drawing/2014/main" id="{1FFC2DD1-27EF-E54A-9965-DBBAD3463C3F}"/>
              </a:ext>
            </a:extLst>
          </p:cNvPr>
          <p:cNvSpPr txBox="1"/>
          <p:nvPr/>
        </p:nvSpPr>
        <p:spPr>
          <a:xfrm>
            <a:off x="8051067" y="3250295"/>
            <a:ext cx="546792" cy="160813"/>
          </a:xfrm>
          <a:prstGeom prst="rect">
            <a:avLst/>
          </a:prstGeom>
          <a:solidFill>
            <a:srgbClr val="FFFFFF"/>
          </a:solidFill>
        </p:spPr>
        <p:txBody>
          <a:bodyPr wrap="square" lIns="0" tIns="0" rIns="0" bIns="0" rtlCol="0">
            <a:spAutoFit/>
          </a:bodyPr>
          <a:lstStyle/>
          <a:p>
            <a:pPr eaLnBrk="1" hangingPunct="1">
              <a:lnSpc>
                <a:spcPct val="110000"/>
              </a:lnSpc>
              <a:spcBef>
                <a:spcPct val="0"/>
              </a:spcBef>
              <a:buClr>
                <a:srgbClr val="000000"/>
              </a:buClr>
            </a:pPr>
            <a:r>
              <a:rPr lang="en-US" sz="1000" dirty="0">
                <a:solidFill>
                  <a:srgbClr val="40E0D0"/>
                </a:solidFill>
                <a:latin typeface="Calibri Light" panose="020F0302020204030204" pitchFamily="34" charset="0"/>
                <a:cs typeface="Calibri Light" panose="020F0302020204030204" pitchFamily="34" charset="0"/>
              </a:rPr>
              <a:t>8 Coils</a:t>
            </a:r>
            <a:endParaRPr lang="de-CH" sz="1000" dirty="0" err="1">
              <a:solidFill>
                <a:srgbClr val="40E0D0"/>
              </a:solidFill>
              <a:latin typeface="Calibri Light" panose="020F0302020204030204" pitchFamily="34" charset="0"/>
              <a:cs typeface="Calibri Light" panose="020F0302020204030204" pitchFamily="34" charset="0"/>
            </a:endParaRPr>
          </a:p>
        </p:txBody>
      </p:sp>
      <p:sp>
        <p:nvSpPr>
          <p:cNvPr id="30" name="TextBox 29">
            <a:extLst>
              <a:ext uri="{FF2B5EF4-FFF2-40B4-BE49-F238E27FC236}">
                <a16:creationId xmlns:a16="http://schemas.microsoft.com/office/drawing/2014/main" id="{78DB02B2-011B-484C-90F8-E8630773E5A8}"/>
              </a:ext>
            </a:extLst>
          </p:cNvPr>
          <p:cNvSpPr txBox="1"/>
          <p:nvPr/>
        </p:nvSpPr>
        <p:spPr>
          <a:xfrm>
            <a:off x="8047159" y="3550101"/>
            <a:ext cx="440656" cy="160813"/>
          </a:xfrm>
          <a:prstGeom prst="rect">
            <a:avLst/>
          </a:prstGeom>
          <a:solidFill>
            <a:srgbClr val="FFFFFF"/>
          </a:solidFill>
        </p:spPr>
        <p:txBody>
          <a:bodyPr wrap="none" lIns="0" tIns="0" rIns="0" bIns="0" rtlCol="0">
            <a:noAutofit/>
          </a:bodyPr>
          <a:lstStyle/>
          <a:p>
            <a:pPr eaLnBrk="1" hangingPunct="1">
              <a:lnSpc>
                <a:spcPct val="110000"/>
              </a:lnSpc>
              <a:spcBef>
                <a:spcPct val="0"/>
              </a:spcBef>
              <a:buClr>
                <a:srgbClr val="000000"/>
              </a:buClr>
            </a:pPr>
            <a:r>
              <a:rPr lang="en-US" sz="1100" dirty="0">
                <a:solidFill>
                  <a:srgbClr val="BF245E"/>
                </a:solidFill>
                <a:latin typeface="Calibri"/>
              </a:rPr>
              <a:t>spacers</a:t>
            </a:r>
            <a:endParaRPr lang="de-CH" sz="1100" dirty="0" err="1">
              <a:solidFill>
                <a:srgbClr val="BF245E"/>
              </a:solidFill>
              <a:latin typeface="Calibri"/>
            </a:endParaRPr>
          </a:p>
        </p:txBody>
      </p:sp>
      <p:sp>
        <p:nvSpPr>
          <p:cNvPr id="33" name="TextBox 32">
            <a:extLst>
              <a:ext uri="{FF2B5EF4-FFF2-40B4-BE49-F238E27FC236}">
                <a16:creationId xmlns:a16="http://schemas.microsoft.com/office/drawing/2014/main" id="{9A7F156D-3BD8-7B42-B77D-12335499B1AA}"/>
              </a:ext>
            </a:extLst>
          </p:cNvPr>
          <p:cNvSpPr txBox="1"/>
          <p:nvPr/>
        </p:nvSpPr>
        <p:spPr>
          <a:xfrm>
            <a:off x="7253882" y="3550100"/>
            <a:ext cx="101257" cy="160813"/>
          </a:xfrm>
          <a:prstGeom prst="rect">
            <a:avLst/>
          </a:prstGeom>
          <a:noFill/>
        </p:spPr>
        <p:txBody>
          <a:bodyPr wrap="none" lIns="0" tIns="0" rIns="0" bIns="0" rtlCol="0">
            <a:noAutofit/>
          </a:bodyPr>
          <a:lstStyle/>
          <a:p>
            <a:pPr eaLnBrk="1" hangingPunct="1">
              <a:lnSpc>
                <a:spcPct val="110000"/>
              </a:lnSpc>
              <a:spcBef>
                <a:spcPct val="0"/>
              </a:spcBef>
              <a:buClr>
                <a:srgbClr val="000000"/>
              </a:buClr>
            </a:pPr>
            <a:r>
              <a:rPr lang="en-US" sz="1100" i="1" dirty="0">
                <a:solidFill>
                  <a:srgbClr val="000000"/>
                </a:solidFill>
                <a:latin typeface="Times New Roman" panose="02020603050405020304" pitchFamily="18" charset="0"/>
                <a:cs typeface="Times New Roman" panose="02020603050405020304" pitchFamily="18" charset="0"/>
              </a:rPr>
              <a:t>z</a:t>
            </a:r>
            <a:endParaRPr lang="de-CH" sz="1100" i="1" dirty="0" err="1">
              <a:solidFill>
                <a:srgbClr val="000000"/>
              </a:solidFill>
              <a:latin typeface="Times New Roman" panose="02020603050405020304" pitchFamily="18" charset="0"/>
              <a:cs typeface="Times New Roman" panose="02020603050405020304" pitchFamily="18" charset="0"/>
            </a:endParaRPr>
          </a:p>
        </p:txBody>
      </p:sp>
      <p:cxnSp>
        <p:nvCxnSpPr>
          <p:cNvPr id="37" name="Straight Arrow Connector 36">
            <a:extLst>
              <a:ext uri="{FF2B5EF4-FFF2-40B4-BE49-F238E27FC236}">
                <a16:creationId xmlns:a16="http://schemas.microsoft.com/office/drawing/2014/main" id="{040F20AB-CC05-0943-AC95-ACD06A11EDB8}"/>
              </a:ext>
            </a:extLst>
          </p:cNvPr>
          <p:cNvCxnSpPr>
            <a:cxnSpLocks/>
          </p:cNvCxnSpPr>
          <p:nvPr/>
        </p:nvCxnSpPr>
        <p:spPr bwMode="auto">
          <a:xfrm flipV="1">
            <a:off x="7204306" y="3512391"/>
            <a:ext cx="0" cy="312475"/>
          </a:xfrm>
          <a:prstGeom prst="straightConnector1">
            <a:avLst/>
          </a:prstGeom>
          <a:solidFill>
            <a:schemeClr val="accent1"/>
          </a:solidFill>
          <a:ln w="12700" cap="flat" cmpd="sng" algn="ctr">
            <a:solidFill>
              <a:schemeClr val="tx1"/>
            </a:solidFill>
            <a:prstDash val="solid"/>
            <a:round/>
            <a:headEnd type="none" w="med" len="med"/>
            <a:tailEnd type="triangle"/>
          </a:ln>
          <a:effectLst/>
        </p:spPr>
      </p:cxnSp>
      <p:cxnSp>
        <p:nvCxnSpPr>
          <p:cNvPr id="38" name="Straight Arrow Connector 37">
            <a:extLst>
              <a:ext uri="{FF2B5EF4-FFF2-40B4-BE49-F238E27FC236}">
                <a16:creationId xmlns:a16="http://schemas.microsoft.com/office/drawing/2014/main" id="{7DFDBC73-85C2-8F4F-9813-77B1EBD46BEC}"/>
              </a:ext>
            </a:extLst>
          </p:cNvPr>
          <p:cNvCxnSpPr>
            <a:cxnSpLocks/>
          </p:cNvCxnSpPr>
          <p:nvPr/>
        </p:nvCxnSpPr>
        <p:spPr bwMode="auto">
          <a:xfrm flipV="1">
            <a:off x="8292141" y="4299942"/>
            <a:ext cx="337944" cy="1"/>
          </a:xfrm>
          <a:prstGeom prst="straightConnector1">
            <a:avLst/>
          </a:prstGeom>
          <a:solidFill>
            <a:schemeClr val="accent1"/>
          </a:solidFill>
          <a:ln w="12700" cap="flat" cmpd="sng" algn="ctr">
            <a:solidFill>
              <a:schemeClr val="tx1"/>
            </a:solidFill>
            <a:prstDash val="solid"/>
            <a:round/>
            <a:headEnd type="none" w="med" len="med"/>
            <a:tailEnd type="triangle"/>
          </a:ln>
          <a:effectLst/>
        </p:spPr>
      </p:cxnSp>
      <p:sp>
        <p:nvSpPr>
          <p:cNvPr id="40" name="TextBox 39">
            <a:extLst>
              <a:ext uri="{FF2B5EF4-FFF2-40B4-BE49-F238E27FC236}">
                <a16:creationId xmlns:a16="http://schemas.microsoft.com/office/drawing/2014/main" id="{F238E1CB-9D0C-3341-9E96-7F21E4CB8EB7}"/>
              </a:ext>
            </a:extLst>
          </p:cNvPr>
          <p:cNvSpPr txBox="1"/>
          <p:nvPr/>
        </p:nvSpPr>
        <p:spPr>
          <a:xfrm>
            <a:off x="8386558" y="4085092"/>
            <a:ext cx="101257" cy="160813"/>
          </a:xfrm>
          <a:prstGeom prst="rect">
            <a:avLst/>
          </a:prstGeom>
          <a:noFill/>
        </p:spPr>
        <p:txBody>
          <a:bodyPr wrap="none" lIns="0" tIns="0" rIns="0" bIns="0" rtlCol="0">
            <a:noAutofit/>
          </a:bodyPr>
          <a:lstStyle/>
          <a:p>
            <a:pPr eaLnBrk="1" hangingPunct="1">
              <a:lnSpc>
                <a:spcPct val="110000"/>
              </a:lnSpc>
              <a:spcBef>
                <a:spcPct val="0"/>
              </a:spcBef>
              <a:buClr>
                <a:srgbClr val="000000"/>
              </a:buClr>
            </a:pPr>
            <a:r>
              <a:rPr lang="en-US" sz="1100" i="1" dirty="0">
                <a:solidFill>
                  <a:srgbClr val="000000"/>
                </a:solidFill>
                <a:latin typeface="Times New Roman" panose="02020603050405020304" pitchFamily="18" charset="0"/>
                <a:cs typeface="Times New Roman" panose="02020603050405020304" pitchFamily="18" charset="0"/>
              </a:rPr>
              <a:t>r</a:t>
            </a:r>
            <a:endParaRPr lang="de-CH" sz="1100" i="1" dirty="0" err="1">
              <a:solidFill>
                <a:srgbClr val="00000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915424577"/>
      </p:ext>
    </p:extLst>
  </p:cSld>
  <p:clrMapOvr>
    <a:masterClrMapping/>
  </p:clrMapOvr>
  <p:transition spd="med"/>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BB956C-CE51-D54F-B4FA-23916BB3F676}"/>
              </a:ext>
            </a:extLst>
          </p:cNvPr>
          <p:cNvSpPr>
            <a:spLocks noGrp="1"/>
          </p:cNvSpPr>
          <p:nvPr>
            <p:ph type="title"/>
          </p:nvPr>
        </p:nvSpPr>
        <p:spPr>
          <a:xfrm>
            <a:off x="1979712" y="231225"/>
            <a:ext cx="6912768" cy="381375"/>
          </a:xfrm>
        </p:spPr>
        <p:txBody>
          <a:bodyPr/>
          <a:lstStyle/>
          <a:p>
            <a:r>
              <a:rPr lang="en-CH" sz="2200" dirty="0"/>
              <a:t>Conventional and Hybrid schemes under investigation </a:t>
            </a:r>
          </a:p>
        </p:txBody>
      </p:sp>
      <p:sp>
        <p:nvSpPr>
          <p:cNvPr id="3" name="Slide Number Placeholder 2">
            <a:extLst>
              <a:ext uri="{FF2B5EF4-FFF2-40B4-BE49-F238E27FC236}">
                <a16:creationId xmlns:a16="http://schemas.microsoft.com/office/drawing/2014/main" id="{E80E3AA6-DBFC-514F-A3DC-48E925BFE89F}"/>
              </a:ext>
            </a:extLst>
          </p:cNvPr>
          <p:cNvSpPr>
            <a:spLocks noGrp="1"/>
          </p:cNvSpPr>
          <p:nvPr>
            <p:ph type="sldNum" sz="quarter" idx="12"/>
          </p:nvPr>
        </p:nvSpPr>
        <p:spPr/>
        <p:txBody>
          <a:bodyPr/>
          <a:lstStyle/>
          <a:p>
            <a:pPr algn="r">
              <a:defRPr/>
            </a:pPr>
            <a:r>
              <a:rPr lang="de-DE"/>
              <a:t>Page </a:t>
            </a:r>
            <a:fld id="{EBC07571-3134-BB4B-B83F-1A9FE18D34F3}" type="slidenum">
              <a:rPr lang="de-DE" smtClean="0"/>
              <a:pPr algn="r">
                <a:defRPr/>
              </a:pPr>
              <a:t>16</a:t>
            </a:fld>
            <a:endParaRPr lang="de-DE" dirty="0"/>
          </a:p>
        </p:txBody>
      </p:sp>
      <p:pic>
        <p:nvPicPr>
          <p:cNvPr id="4" name="Picture 3">
            <a:extLst>
              <a:ext uri="{FF2B5EF4-FFF2-40B4-BE49-F238E27FC236}">
                <a16:creationId xmlns:a16="http://schemas.microsoft.com/office/drawing/2014/main" id="{519698B1-90BF-9046-BD38-517034D2CE2D}"/>
              </a:ext>
            </a:extLst>
          </p:cNvPr>
          <p:cNvPicPr>
            <a:picLocks noChangeAspect="1"/>
          </p:cNvPicPr>
          <p:nvPr/>
        </p:nvPicPr>
        <p:blipFill rotWithShape="1">
          <a:blip r:embed="rId3"/>
          <a:srcRect l="1439" r="709"/>
          <a:stretch/>
        </p:blipFill>
        <p:spPr>
          <a:xfrm>
            <a:off x="1043608" y="1893678"/>
            <a:ext cx="6834021" cy="2232248"/>
          </a:xfrm>
          <a:prstGeom prst="rect">
            <a:avLst/>
          </a:prstGeom>
        </p:spPr>
      </p:pic>
      <p:sp>
        <p:nvSpPr>
          <p:cNvPr id="22" name="Rectangle 21">
            <a:extLst>
              <a:ext uri="{FF2B5EF4-FFF2-40B4-BE49-F238E27FC236}">
                <a16:creationId xmlns:a16="http://schemas.microsoft.com/office/drawing/2014/main" id="{264E2C5D-FB51-D241-83F6-5E376AFA0499}"/>
              </a:ext>
            </a:extLst>
          </p:cNvPr>
          <p:cNvSpPr/>
          <p:nvPr/>
        </p:nvSpPr>
        <p:spPr>
          <a:xfrm>
            <a:off x="827584" y="736232"/>
            <a:ext cx="8568952" cy="954107"/>
          </a:xfrm>
          <a:prstGeom prst="rect">
            <a:avLst/>
          </a:prstGeom>
        </p:spPr>
        <p:txBody>
          <a:bodyPr wrap="square">
            <a:spAutoFit/>
          </a:bodyPr>
          <a:lstStyle/>
          <a:p>
            <a:r>
              <a:rPr lang="en-GB" sz="1400" dirty="0">
                <a:latin typeface="Calibri Light" panose="020F0302020204030204" pitchFamily="34" charset="0"/>
                <a:cs typeface="Calibri Light" panose="020F0302020204030204" pitchFamily="34" charset="0"/>
              </a:rPr>
              <a:t>Limitations (numbers to be verified):</a:t>
            </a:r>
          </a:p>
          <a:p>
            <a:pPr marL="285750" indent="-285750">
              <a:buFont typeface="Wingdings" pitchFamily="2" charset="2"/>
              <a:buChar char="v"/>
            </a:pPr>
            <a:r>
              <a:rPr lang="en-GB" sz="1400" dirty="0">
                <a:latin typeface="Calibri Light" panose="020F0302020204030204" pitchFamily="34" charset="0"/>
                <a:cs typeface="Calibri Light" panose="020F0302020204030204" pitchFamily="34" charset="0"/>
              </a:rPr>
              <a:t>Peak Energy Deposited Density (PEDD) for a Tungsten-Rhenium alloy (W74Re26) is 35 J/g</a:t>
            </a:r>
          </a:p>
          <a:p>
            <a:pPr marL="285750" indent="-285750">
              <a:buFont typeface="Wingdings" pitchFamily="2" charset="2"/>
              <a:buChar char="v"/>
            </a:pPr>
            <a:r>
              <a:rPr lang="en-GB" sz="1400" dirty="0">
                <a:latin typeface="Calibri Light" panose="020F0302020204030204" pitchFamily="34" charset="0"/>
                <a:cs typeface="Calibri Light" panose="020F0302020204030204" pitchFamily="34" charset="0"/>
              </a:rPr>
              <a:t>Target Heat Load (THL) is not higher than 15 kW</a:t>
            </a:r>
            <a:endParaRPr lang="en-CH" sz="1400" dirty="0">
              <a:latin typeface="Calibri Light" panose="020F0302020204030204" pitchFamily="34" charset="0"/>
              <a:cs typeface="Calibri Light" panose="020F0302020204030204" pitchFamily="34" charset="0"/>
            </a:endParaRPr>
          </a:p>
        </p:txBody>
      </p:sp>
      <p:sp>
        <p:nvSpPr>
          <p:cNvPr id="5" name="Rectangle 4">
            <a:extLst>
              <a:ext uri="{FF2B5EF4-FFF2-40B4-BE49-F238E27FC236}">
                <a16:creationId xmlns:a16="http://schemas.microsoft.com/office/drawing/2014/main" id="{861816C0-BDB1-7B47-B586-09155E0BA534}"/>
              </a:ext>
            </a:extLst>
          </p:cNvPr>
          <p:cNvSpPr/>
          <p:nvPr/>
        </p:nvSpPr>
        <p:spPr>
          <a:xfrm>
            <a:off x="1835696" y="4401324"/>
            <a:ext cx="6206186" cy="338554"/>
          </a:xfrm>
          <a:prstGeom prst="rect">
            <a:avLst/>
          </a:prstGeom>
          <a:solidFill>
            <a:srgbClr val="EAC5C2"/>
          </a:solidFill>
        </p:spPr>
        <p:txBody>
          <a:bodyPr wrap="none">
            <a:spAutoFit/>
          </a:bodyPr>
          <a:lstStyle/>
          <a:p>
            <a:r>
              <a:rPr lang="en-GB" b="1" dirty="0">
                <a:latin typeface="Calibri Light" panose="020F0302020204030204" pitchFamily="34" charset="0"/>
                <a:cs typeface="Calibri Light" panose="020F0302020204030204" pitchFamily="34" charset="0"/>
              </a:rPr>
              <a:t>3) Rotating target, solution for CLIC, ILC and FCC-</a:t>
            </a:r>
            <a:r>
              <a:rPr lang="en-GB" b="1" dirty="0" err="1">
                <a:latin typeface="Calibri Light" panose="020F0302020204030204" pitchFamily="34" charset="0"/>
                <a:cs typeface="Calibri Light" panose="020F0302020204030204" pitchFamily="34" charset="0"/>
              </a:rPr>
              <a:t>ee</a:t>
            </a:r>
            <a:r>
              <a:rPr lang="en-GB" b="1" dirty="0">
                <a:latin typeface="Calibri Light" panose="020F0302020204030204" pitchFamily="34" charset="0"/>
                <a:cs typeface="Calibri Light" panose="020F0302020204030204" pitchFamily="34" charset="0"/>
              </a:rPr>
              <a:t> in case of bunch train</a:t>
            </a:r>
          </a:p>
        </p:txBody>
      </p:sp>
    </p:spTree>
    <p:extLst>
      <p:ext uri="{BB962C8B-B14F-4D97-AF65-F5344CB8AC3E}">
        <p14:creationId xmlns:p14="http://schemas.microsoft.com/office/powerpoint/2010/main" val="3550602508"/>
      </p:ext>
    </p:extLst>
  </p:cSld>
  <p:clrMapOvr>
    <a:masterClrMapping/>
  </p:clrMapOvr>
  <p:transition spd="med"/>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6BBF96A3-ECDE-3146-A356-39DD051274BA}"/>
              </a:ext>
            </a:extLst>
          </p:cNvPr>
          <p:cNvSpPr>
            <a:spLocks noGrp="1"/>
          </p:cNvSpPr>
          <p:nvPr>
            <p:ph type="sldNum" sz="quarter" idx="12"/>
          </p:nvPr>
        </p:nvSpPr>
        <p:spPr/>
        <p:txBody>
          <a:bodyPr/>
          <a:lstStyle/>
          <a:p>
            <a:pPr algn="r">
              <a:defRPr/>
            </a:pPr>
            <a:r>
              <a:rPr lang="de-DE"/>
              <a:t>Page </a:t>
            </a:r>
            <a:fld id="{EBC07571-3134-BB4B-B83F-1A9FE18D34F3}" type="slidenum">
              <a:rPr lang="de-DE" smtClean="0"/>
              <a:pPr algn="r">
                <a:defRPr/>
              </a:pPr>
              <a:t>17</a:t>
            </a:fld>
            <a:endParaRPr lang="de-DE" dirty="0"/>
          </a:p>
        </p:txBody>
      </p:sp>
      <p:pic>
        <p:nvPicPr>
          <p:cNvPr id="4" name="Picture 3">
            <a:extLst>
              <a:ext uri="{FF2B5EF4-FFF2-40B4-BE49-F238E27FC236}">
                <a16:creationId xmlns:a16="http://schemas.microsoft.com/office/drawing/2014/main" id="{79FAFB7C-F8E2-DA41-852C-F9A9C55148D5}"/>
              </a:ext>
            </a:extLst>
          </p:cNvPr>
          <p:cNvPicPr>
            <a:picLocks noChangeAspect="1"/>
          </p:cNvPicPr>
          <p:nvPr/>
        </p:nvPicPr>
        <p:blipFill rotWithShape="1">
          <a:blip r:embed="rId3"/>
          <a:srcRect l="10414" t="13601"/>
          <a:stretch/>
        </p:blipFill>
        <p:spPr>
          <a:xfrm>
            <a:off x="1475656" y="961198"/>
            <a:ext cx="4575873" cy="2546656"/>
          </a:xfrm>
          <a:prstGeom prst="rect">
            <a:avLst/>
          </a:prstGeom>
        </p:spPr>
      </p:pic>
      <p:sp>
        <p:nvSpPr>
          <p:cNvPr id="5" name="TextBox 4">
            <a:extLst>
              <a:ext uri="{FF2B5EF4-FFF2-40B4-BE49-F238E27FC236}">
                <a16:creationId xmlns:a16="http://schemas.microsoft.com/office/drawing/2014/main" id="{11D9ACAD-66A1-F347-BE6E-8A5E9F967DB8}"/>
              </a:ext>
            </a:extLst>
          </p:cNvPr>
          <p:cNvSpPr txBox="1"/>
          <p:nvPr/>
        </p:nvSpPr>
        <p:spPr>
          <a:xfrm>
            <a:off x="1547664" y="3442929"/>
            <a:ext cx="3636404" cy="237821"/>
          </a:xfrm>
          <a:prstGeom prst="rect">
            <a:avLst/>
          </a:prstGeom>
          <a:noFill/>
        </p:spPr>
        <p:txBody>
          <a:bodyPr wrap="square" lIns="0" tIns="0" rIns="0" bIns="0" rtlCol="0">
            <a:noAutofit/>
          </a:bodyPr>
          <a:lstStyle/>
          <a:p>
            <a:pPr eaLnBrk="1" hangingPunct="1">
              <a:lnSpc>
                <a:spcPct val="110000"/>
              </a:lnSpc>
              <a:spcBef>
                <a:spcPct val="0"/>
              </a:spcBef>
              <a:buClr>
                <a:srgbClr val="000000"/>
              </a:buClr>
            </a:pPr>
            <a:r>
              <a:rPr lang="en-GB" sz="1100" dirty="0">
                <a:latin typeface="Calibri Light" panose="020F0302020204030204" pitchFamily="34" charset="0"/>
                <a:cs typeface="Calibri Light" panose="020F0302020204030204" pitchFamily="34" charset="0"/>
              </a:rPr>
              <a:t>Courtesy of I. Chaikovska and Y. Han (</a:t>
            </a:r>
            <a:r>
              <a:rPr lang="en-GB" sz="1100" dirty="0" err="1">
                <a:latin typeface="Calibri Light" panose="020F0302020204030204" pitchFamily="34" charset="0"/>
                <a:cs typeface="Calibri Light" panose="020F0302020204030204" pitchFamily="34" charset="0"/>
              </a:rPr>
              <a:t>IJCLab</a:t>
            </a:r>
            <a:r>
              <a:rPr lang="en-GB" sz="1100" dirty="0">
                <a:latin typeface="Calibri Light" panose="020F0302020204030204" pitchFamily="34" charset="0"/>
                <a:cs typeface="Calibri Light" panose="020F0302020204030204" pitchFamily="34" charset="0"/>
              </a:rPr>
              <a:t>)</a:t>
            </a:r>
            <a:endParaRPr lang="en-CH" sz="1100" dirty="0" err="1">
              <a:solidFill>
                <a:srgbClr val="000000"/>
              </a:solidFill>
              <a:latin typeface="Calibri Light" panose="020F0302020204030204" pitchFamily="34" charset="0"/>
              <a:cs typeface="Calibri Light" panose="020F0302020204030204" pitchFamily="34" charset="0"/>
            </a:endParaRPr>
          </a:p>
        </p:txBody>
      </p:sp>
      <p:sp>
        <p:nvSpPr>
          <p:cNvPr id="7" name="Title 1">
            <a:extLst>
              <a:ext uri="{FF2B5EF4-FFF2-40B4-BE49-F238E27FC236}">
                <a16:creationId xmlns:a16="http://schemas.microsoft.com/office/drawing/2014/main" id="{4843DBE3-0310-9143-BEF1-50198E61A29D}"/>
              </a:ext>
            </a:extLst>
          </p:cNvPr>
          <p:cNvSpPr txBox="1">
            <a:spLocks/>
          </p:cNvSpPr>
          <p:nvPr/>
        </p:nvSpPr>
        <p:spPr bwMode="auto">
          <a:xfrm>
            <a:off x="2074029" y="267494"/>
            <a:ext cx="6708025" cy="381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0" tIns="0" rIns="0" bIns="0" numCol="1" anchor="t" anchorCtr="0" compatLnSpc="1">
            <a:prstTxWarp prst="textNoShape">
              <a:avLst/>
            </a:prstTxWarp>
          </a:bodyPr>
          <a:lstStyle>
            <a:lvl1pPr algn="l" rtl="0" eaLnBrk="1" fontAlgn="base" hangingPunct="1">
              <a:spcBef>
                <a:spcPct val="0"/>
              </a:spcBef>
              <a:spcAft>
                <a:spcPct val="0"/>
              </a:spcAft>
              <a:defRPr sz="2400" kern="1000" spc="0">
                <a:solidFill>
                  <a:srgbClr val="686868"/>
                </a:solidFill>
                <a:latin typeface="+mj-lt"/>
                <a:ea typeface="+mj-ea"/>
                <a:cs typeface="+mj-cs"/>
              </a:defRPr>
            </a:lvl1pPr>
            <a:lvl2pPr algn="l" rtl="0" eaLnBrk="1" fontAlgn="base" hangingPunct="1">
              <a:spcBef>
                <a:spcPct val="0"/>
              </a:spcBef>
              <a:spcAft>
                <a:spcPct val="0"/>
              </a:spcAft>
              <a:defRPr sz="2500">
                <a:solidFill>
                  <a:srgbClr val="505150"/>
                </a:solidFill>
                <a:latin typeface="Georgia" charset="0"/>
                <a:ea typeface="ヒラギノ角ゴ Pro W3" pitchFamily="-108" charset="-128"/>
                <a:cs typeface="ヒラギノ角ゴ Pro W3" pitchFamily="-108" charset="-128"/>
              </a:defRPr>
            </a:lvl2pPr>
            <a:lvl3pPr algn="l" rtl="0" eaLnBrk="1" fontAlgn="base" hangingPunct="1">
              <a:spcBef>
                <a:spcPct val="0"/>
              </a:spcBef>
              <a:spcAft>
                <a:spcPct val="0"/>
              </a:spcAft>
              <a:defRPr sz="2500">
                <a:solidFill>
                  <a:srgbClr val="505150"/>
                </a:solidFill>
                <a:latin typeface="Georgia" charset="0"/>
                <a:ea typeface="ヒラギノ角ゴ Pro W3" pitchFamily="-108" charset="-128"/>
                <a:cs typeface="ヒラギノ角ゴ Pro W3" pitchFamily="-108" charset="-128"/>
              </a:defRPr>
            </a:lvl3pPr>
            <a:lvl4pPr algn="l" rtl="0" eaLnBrk="1" fontAlgn="base" hangingPunct="1">
              <a:spcBef>
                <a:spcPct val="0"/>
              </a:spcBef>
              <a:spcAft>
                <a:spcPct val="0"/>
              </a:spcAft>
              <a:defRPr sz="2500">
                <a:solidFill>
                  <a:srgbClr val="505150"/>
                </a:solidFill>
                <a:latin typeface="Georgia" charset="0"/>
                <a:ea typeface="ヒラギノ角ゴ Pro W3" pitchFamily="-108" charset="-128"/>
                <a:cs typeface="ヒラギノ角ゴ Pro W3" pitchFamily="-108" charset="-128"/>
              </a:defRPr>
            </a:lvl4pPr>
            <a:lvl5pPr algn="l" rtl="0" eaLnBrk="1" fontAlgn="base" hangingPunct="1">
              <a:spcBef>
                <a:spcPct val="0"/>
              </a:spcBef>
              <a:spcAft>
                <a:spcPct val="0"/>
              </a:spcAft>
              <a:defRPr sz="2500">
                <a:solidFill>
                  <a:srgbClr val="505150"/>
                </a:solidFill>
                <a:latin typeface="Georgia" charset="0"/>
                <a:ea typeface="ヒラギノ角ゴ Pro W3" pitchFamily="-108" charset="-128"/>
                <a:cs typeface="ヒラギノ角ゴ Pro W3" pitchFamily="-108" charset="-128"/>
              </a:defRPr>
            </a:lvl5pPr>
            <a:lvl6pPr marL="457178" algn="l" rtl="0" eaLnBrk="1" fontAlgn="base" hangingPunct="1">
              <a:spcBef>
                <a:spcPct val="0"/>
              </a:spcBef>
              <a:spcAft>
                <a:spcPct val="0"/>
              </a:spcAft>
              <a:defRPr sz="3200" b="1">
                <a:solidFill>
                  <a:schemeClr val="tx2"/>
                </a:solidFill>
                <a:latin typeface="Arial Narrow" pitchFamily="34" charset="0"/>
              </a:defRPr>
            </a:lvl6pPr>
            <a:lvl7pPr marL="914354" algn="l" rtl="0" eaLnBrk="1" fontAlgn="base" hangingPunct="1">
              <a:spcBef>
                <a:spcPct val="0"/>
              </a:spcBef>
              <a:spcAft>
                <a:spcPct val="0"/>
              </a:spcAft>
              <a:defRPr sz="3200" b="1">
                <a:solidFill>
                  <a:schemeClr val="tx2"/>
                </a:solidFill>
                <a:latin typeface="Arial Narrow" pitchFamily="34" charset="0"/>
              </a:defRPr>
            </a:lvl7pPr>
            <a:lvl8pPr marL="1371532" algn="l" rtl="0" eaLnBrk="1" fontAlgn="base" hangingPunct="1">
              <a:spcBef>
                <a:spcPct val="0"/>
              </a:spcBef>
              <a:spcAft>
                <a:spcPct val="0"/>
              </a:spcAft>
              <a:defRPr sz="3200" b="1">
                <a:solidFill>
                  <a:schemeClr val="tx2"/>
                </a:solidFill>
                <a:latin typeface="Arial Narrow" pitchFamily="34" charset="0"/>
              </a:defRPr>
            </a:lvl8pPr>
            <a:lvl9pPr marL="1828709" algn="l" rtl="0" eaLnBrk="1" fontAlgn="base" hangingPunct="1">
              <a:spcBef>
                <a:spcPct val="0"/>
              </a:spcBef>
              <a:spcAft>
                <a:spcPct val="0"/>
              </a:spcAft>
              <a:defRPr sz="3200" b="1">
                <a:solidFill>
                  <a:schemeClr val="tx2"/>
                </a:solidFill>
                <a:latin typeface="Arial Narrow" pitchFamily="34" charset="0"/>
              </a:defRPr>
            </a:lvl9pPr>
          </a:lstStyle>
          <a:p>
            <a:r>
              <a:rPr lang="en-CH" sz="2200" dirty="0"/>
              <a:t>Studies on the positron production (work in progress)</a:t>
            </a:r>
          </a:p>
        </p:txBody>
      </p:sp>
      <p:sp>
        <p:nvSpPr>
          <p:cNvPr id="8" name="Rectangle 7">
            <a:extLst>
              <a:ext uri="{FF2B5EF4-FFF2-40B4-BE49-F238E27FC236}">
                <a16:creationId xmlns:a16="http://schemas.microsoft.com/office/drawing/2014/main" id="{C03DD8FF-C169-E64C-969A-2D633AC2D926}"/>
              </a:ext>
            </a:extLst>
          </p:cNvPr>
          <p:cNvSpPr/>
          <p:nvPr/>
        </p:nvSpPr>
        <p:spPr bwMode="auto">
          <a:xfrm>
            <a:off x="2987825" y="1011965"/>
            <a:ext cx="1224136" cy="2402640"/>
          </a:xfrm>
          <a:prstGeom prst="rect">
            <a:avLst/>
          </a:prstGeom>
          <a:noFill/>
          <a:ln>
            <a:headEnd type="none" w="med" len="med"/>
            <a:tailEnd type="none" w="med" len="med"/>
          </a:ln>
        </p:spPr>
        <p:style>
          <a:lnRef idx="2">
            <a:schemeClr val="accent2"/>
          </a:lnRef>
          <a:fillRef idx="1">
            <a:schemeClr val="lt1"/>
          </a:fillRef>
          <a:effectRef idx="0">
            <a:schemeClr val="accent2"/>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CH" sz="2400" b="0" i="0" u="none" strike="noStrike" cap="none" normalizeH="0" baseline="0">
              <a:ln>
                <a:noFill/>
              </a:ln>
              <a:solidFill>
                <a:schemeClr val="tx1"/>
              </a:solidFill>
              <a:effectLst/>
              <a:latin typeface="Times" charset="0"/>
            </a:endParaRPr>
          </a:p>
        </p:txBody>
      </p:sp>
      <p:sp>
        <p:nvSpPr>
          <p:cNvPr id="9" name="Rectangle 8">
            <a:extLst>
              <a:ext uri="{FF2B5EF4-FFF2-40B4-BE49-F238E27FC236}">
                <a16:creationId xmlns:a16="http://schemas.microsoft.com/office/drawing/2014/main" id="{AAFA63A2-94F1-8544-8727-4732E59356F0}"/>
              </a:ext>
            </a:extLst>
          </p:cNvPr>
          <p:cNvSpPr/>
          <p:nvPr/>
        </p:nvSpPr>
        <p:spPr bwMode="auto">
          <a:xfrm>
            <a:off x="5364088" y="1009288"/>
            <a:ext cx="576064" cy="2402640"/>
          </a:xfrm>
          <a:prstGeom prst="rect">
            <a:avLst/>
          </a:prstGeom>
          <a:noFill/>
          <a:ln>
            <a:headEnd type="none" w="med" len="med"/>
            <a:tailEnd type="none" w="med" len="med"/>
          </a:ln>
        </p:spPr>
        <p:style>
          <a:lnRef idx="2">
            <a:schemeClr val="accent4"/>
          </a:lnRef>
          <a:fillRef idx="1">
            <a:schemeClr val="lt1"/>
          </a:fillRef>
          <a:effectRef idx="0">
            <a:schemeClr val="accent4"/>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CH" sz="2400" b="0" i="0" u="none" strike="noStrike" cap="none" normalizeH="0" baseline="0">
              <a:ln>
                <a:noFill/>
              </a:ln>
              <a:solidFill>
                <a:schemeClr val="tx1"/>
              </a:solidFill>
              <a:effectLst/>
              <a:latin typeface="Times" charset="0"/>
            </a:endParaRPr>
          </a:p>
        </p:txBody>
      </p:sp>
      <p:sp>
        <p:nvSpPr>
          <p:cNvPr id="2" name="TextBox 1">
            <a:extLst>
              <a:ext uri="{FF2B5EF4-FFF2-40B4-BE49-F238E27FC236}">
                <a16:creationId xmlns:a16="http://schemas.microsoft.com/office/drawing/2014/main" id="{55049013-CAEA-D34F-B0C6-AD5077E864BF}"/>
              </a:ext>
            </a:extLst>
          </p:cNvPr>
          <p:cNvSpPr txBox="1"/>
          <p:nvPr/>
        </p:nvSpPr>
        <p:spPr>
          <a:xfrm>
            <a:off x="1541371" y="727960"/>
            <a:ext cx="5400600" cy="216024"/>
          </a:xfrm>
          <a:prstGeom prst="rect">
            <a:avLst/>
          </a:prstGeom>
          <a:noFill/>
        </p:spPr>
        <p:txBody>
          <a:bodyPr wrap="square" lIns="0" tIns="0" rIns="0" bIns="0" rtlCol="0">
            <a:noAutofit/>
          </a:bodyPr>
          <a:lstStyle/>
          <a:p>
            <a:pPr eaLnBrk="1" hangingPunct="1">
              <a:lnSpc>
                <a:spcPct val="110000"/>
              </a:lnSpc>
              <a:spcBef>
                <a:spcPct val="0"/>
              </a:spcBef>
              <a:buClr>
                <a:srgbClr val="000000"/>
              </a:buClr>
            </a:pPr>
            <a:r>
              <a:rPr lang="en-CH" sz="1400" dirty="0">
                <a:solidFill>
                  <a:srgbClr val="000000"/>
                </a:solidFill>
                <a:latin typeface="Calibri Light" panose="020F0302020204030204" pitchFamily="34" charset="0"/>
                <a:cs typeface="Calibri Light" panose="020F0302020204030204" pitchFamily="34" charset="0"/>
              </a:rPr>
              <a:t>Electron beam energy 4.46 GeV (FCC-ee Injector baseline in CDR0)</a:t>
            </a:r>
          </a:p>
        </p:txBody>
      </p:sp>
      <p:sp>
        <p:nvSpPr>
          <p:cNvPr id="6" name="TextBox 5">
            <a:extLst>
              <a:ext uri="{FF2B5EF4-FFF2-40B4-BE49-F238E27FC236}">
                <a16:creationId xmlns:a16="http://schemas.microsoft.com/office/drawing/2014/main" id="{68FC7937-B0E4-4743-BF83-706D6AC47AD6}"/>
              </a:ext>
            </a:extLst>
          </p:cNvPr>
          <p:cNvSpPr txBox="1"/>
          <p:nvPr/>
        </p:nvSpPr>
        <p:spPr>
          <a:xfrm>
            <a:off x="369580" y="3766443"/>
            <a:ext cx="8571366" cy="1172576"/>
          </a:xfrm>
          <a:prstGeom prst="rect">
            <a:avLst/>
          </a:prstGeom>
          <a:noFill/>
        </p:spPr>
        <p:txBody>
          <a:bodyPr wrap="square" lIns="0" tIns="0" rIns="0" bIns="0" rtlCol="0">
            <a:noAutofit/>
          </a:bodyPr>
          <a:lstStyle/>
          <a:p>
            <a:pPr marL="4763" lvl="1" algn="ctr" eaLnBrk="1" hangingPunct="1">
              <a:lnSpc>
                <a:spcPct val="110000"/>
              </a:lnSpc>
              <a:spcBef>
                <a:spcPct val="0"/>
              </a:spcBef>
              <a:buClr>
                <a:srgbClr val="000000"/>
              </a:buClr>
            </a:pPr>
            <a:r>
              <a:rPr lang="en-CH" sz="1400" dirty="0">
                <a:solidFill>
                  <a:srgbClr val="C00000"/>
                </a:solidFill>
                <a:latin typeface="Calibri Light" panose="020F0302020204030204" pitchFamily="34" charset="0"/>
                <a:cs typeface="Calibri Light" panose="020F0302020204030204" pitchFamily="34" charset="0"/>
              </a:rPr>
              <a:t>On going simulations…</a:t>
            </a:r>
          </a:p>
          <a:p>
            <a:pPr marL="285750" indent="-285750" eaLnBrk="1" hangingPunct="1">
              <a:lnSpc>
                <a:spcPct val="110000"/>
              </a:lnSpc>
              <a:spcBef>
                <a:spcPct val="0"/>
              </a:spcBef>
              <a:buClr>
                <a:srgbClr val="000000"/>
              </a:buClr>
              <a:buFont typeface="Wingdings" pitchFamily="2" charset="2"/>
              <a:buChar char="v"/>
            </a:pPr>
            <a:r>
              <a:rPr lang="en-CH" sz="1400" dirty="0">
                <a:solidFill>
                  <a:srgbClr val="000000"/>
                </a:solidFill>
                <a:latin typeface="Calibri Light" panose="020F0302020204030204" pitchFamily="34" charset="0"/>
                <a:cs typeface="Calibri Light" panose="020F0302020204030204" pitchFamily="34" charset="0"/>
              </a:rPr>
              <a:t>We (Riccardo) is performing simulations considering a SC solenoids and new RF capture strcutures (more related to WP6) – following slides </a:t>
            </a:r>
          </a:p>
          <a:p>
            <a:pPr marL="285750" indent="-285750" eaLnBrk="1" hangingPunct="1">
              <a:lnSpc>
                <a:spcPct val="110000"/>
              </a:lnSpc>
              <a:spcBef>
                <a:spcPct val="0"/>
              </a:spcBef>
              <a:buClr>
                <a:srgbClr val="000000"/>
              </a:buClr>
              <a:buFont typeface="Wingdings" pitchFamily="2" charset="2"/>
              <a:buChar char="v"/>
            </a:pPr>
            <a:r>
              <a:rPr lang="en-CH" sz="1400" dirty="0">
                <a:solidFill>
                  <a:srgbClr val="000000"/>
                </a:solidFill>
                <a:latin typeface="Calibri Light" panose="020F0302020204030204" pitchFamily="34" charset="0"/>
                <a:cs typeface="Calibri Light" panose="020F0302020204030204" pitchFamily="34" charset="0"/>
              </a:rPr>
              <a:t>CERN (Yongke) with support from IJCLab (Iryna) and PSI (Riccardo) is performing simulations for the Hybrid scheme </a:t>
            </a:r>
          </a:p>
        </p:txBody>
      </p:sp>
      <p:pic>
        <p:nvPicPr>
          <p:cNvPr id="13" name="Picture 12">
            <a:extLst>
              <a:ext uri="{FF2B5EF4-FFF2-40B4-BE49-F238E27FC236}">
                <a16:creationId xmlns:a16="http://schemas.microsoft.com/office/drawing/2014/main" id="{B98B388F-B386-0840-8746-2C3DD4F1A6D2}"/>
              </a:ext>
            </a:extLst>
          </p:cNvPr>
          <p:cNvPicPr>
            <a:picLocks noChangeAspect="1"/>
          </p:cNvPicPr>
          <p:nvPr/>
        </p:nvPicPr>
        <p:blipFill>
          <a:blip r:embed="rId4"/>
          <a:stretch>
            <a:fillRect/>
          </a:stretch>
        </p:blipFill>
        <p:spPr>
          <a:xfrm>
            <a:off x="6217027" y="2360003"/>
            <a:ext cx="1739689" cy="1222929"/>
          </a:xfrm>
          <a:prstGeom prst="rect">
            <a:avLst/>
          </a:prstGeom>
        </p:spPr>
      </p:pic>
      <p:pic>
        <p:nvPicPr>
          <p:cNvPr id="14" name="Picture 13">
            <a:extLst>
              <a:ext uri="{FF2B5EF4-FFF2-40B4-BE49-F238E27FC236}">
                <a16:creationId xmlns:a16="http://schemas.microsoft.com/office/drawing/2014/main" id="{84BE2018-0D9F-7F47-8C6A-E264A2D9F9DC}"/>
              </a:ext>
            </a:extLst>
          </p:cNvPr>
          <p:cNvPicPr>
            <a:picLocks noChangeAspect="1"/>
          </p:cNvPicPr>
          <p:nvPr/>
        </p:nvPicPr>
        <p:blipFill>
          <a:blip r:embed="rId5"/>
          <a:stretch>
            <a:fillRect/>
          </a:stretch>
        </p:blipFill>
        <p:spPr>
          <a:xfrm>
            <a:off x="6259797" y="879055"/>
            <a:ext cx="1887717" cy="1432472"/>
          </a:xfrm>
          <a:prstGeom prst="rect">
            <a:avLst/>
          </a:prstGeom>
        </p:spPr>
      </p:pic>
    </p:spTree>
    <p:extLst>
      <p:ext uri="{BB962C8B-B14F-4D97-AF65-F5344CB8AC3E}">
        <p14:creationId xmlns:p14="http://schemas.microsoft.com/office/powerpoint/2010/main" val="1781671173"/>
      </p:ext>
    </p:extLst>
  </p:cSld>
  <p:clrMapOvr>
    <a:masterClrMapping/>
  </p:clrMapOvr>
  <p:transition spd="med"/>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p:nvPr>
        </p:nvSpPr>
        <p:spPr/>
        <p:txBody>
          <a:bodyPr/>
          <a:lstStyle/>
          <a:p>
            <a:r>
              <a:rPr lang="en-US" dirty="0"/>
              <a:t>Outline</a:t>
            </a:r>
            <a:endParaRPr lang="de-CH" dirty="0"/>
          </a:p>
        </p:txBody>
      </p:sp>
      <p:sp>
        <p:nvSpPr>
          <p:cNvPr id="4" name="Foliennummernplatzhalter 3"/>
          <p:cNvSpPr>
            <a:spLocks noGrp="1"/>
          </p:cNvSpPr>
          <p:nvPr>
            <p:ph type="sldNum" sz="quarter" idx="16"/>
          </p:nvPr>
        </p:nvSpPr>
        <p:spPr/>
        <p:txBody>
          <a:bodyPr/>
          <a:lstStyle/>
          <a:p>
            <a:pPr algn="r">
              <a:defRPr/>
            </a:pPr>
            <a:r>
              <a:rPr lang="de-DE"/>
              <a:t>Page </a:t>
            </a:r>
            <a:fld id="{EBC07571-3134-BB4B-B83F-1A9FE18D34F3}" type="slidenum">
              <a:rPr lang="de-DE" smtClean="0"/>
              <a:pPr algn="r">
                <a:defRPr/>
              </a:pPr>
              <a:t>18</a:t>
            </a:fld>
            <a:endParaRPr lang="de-DE"/>
          </a:p>
        </p:txBody>
      </p:sp>
      <p:sp>
        <p:nvSpPr>
          <p:cNvPr id="7" name="Content Placeholder 3">
            <a:extLst>
              <a:ext uri="{FF2B5EF4-FFF2-40B4-BE49-F238E27FC236}">
                <a16:creationId xmlns:a16="http://schemas.microsoft.com/office/drawing/2014/main" id="{75B45BF7-0224-864F-AC95-8555A4087022}"/>
              </a:ext>
            </a:extLst>
          </p:cNvPr>
          <p:cNvSpPr>
            <a:spLocks noGrp="1"/>
          </p:cNvSpPr>
          <p:nvPr>
            <p:ph sz="quarter" idx="13"/>
          </p:nvPr>
        </p:nvSpPr>
        <p:spPr>
          <a:xfrm>
            <a:off x="899592" y="804134"/>
            <a:ext cx="6048672" cy="4011934"/>
          </a:xfrm>
          <a:solidFill>
            <a:srgbClr val="E5E5E5"/>
          </a:solidFill>
        </p:spPr>
        <p:txBody>
          <a:bodyPr/>
          <a:lstStyle/>
          <a:p>
            <a:pPr marL="268288" indent="-268288">
              <a:spcAft>
                <a:spcPts val="600"/>
              </a:spcAft>
              <a:buClr>
                <a:srgbClr val="0070C0"/>
              </a:buClr>
              <a:buSzPct val="80000"/>
              <a:buFont typeface=".PingFang SC Regular"/>
              <a:buChar char="－"/>
            </a:pPr>
            <a:r>
              <a:rPr lang="en-US" sz="1800" dirty="0">
                <a:solidFill>
                  <a:srgbClr val="0070C0"/>
                </a:solidFill>
                <a:latin typeface="Calibri Light" panose="020F0302020204030204" pitchFamily="34" charset="0"/>
                <a:cs typeface="Calibri Light" panose="020F0302020204030204" pitchFamily="34" charset="0"/>
              </a:rPr>
              <a:t>Introduction</a:t>
            </a:r>
          </a:p>
          <a:p>
            <a:pPr marL="704832" lvl="2" indent="-342900">
              <a:spcAft>
                <a:spcPts val="600"/>
              </a:spcAft>
              <a:buSzPct val="80000"/>
              <a:buFont typeface="Wingdings" pitchFamily="2" charset="2"/>
              <a:buChar char="v"/>
            </a:pPr>
            <a:r>
              <a:rPr lang="en-US" sz="1400" dirty="0">
                <a:latin typeface="Calibri Light" panose="020F0302020204030204" pitchFamily="34" charset="0"/>
                <a:cs typeface="Calibri Light" panose="020F0302020204030204" pitchFamily="34" charset="0"/>
                <a:sym typeface="Wingdings"/>
              </a:rPr>
              <a:t>Motivations and Swiss CHART Funding</a:t>
            </a:r>
          </a:p>
          <a:p>
            <a:pPr marL="704832" lvl="2" indent="-342900">
              <a:spcAft>
                <a:spcPts val="600"/>
              </a:spcAft>
              <a:buSzPct val="80000"/>
              <a:buFont typeface="Wingdings" pitchFamily="2" charset="2"/>
              <a:buChar char="v"/>
            </a:pPr>
            <a:r>
              <a:rPr lang="en-US" sz="1400" dirty="0">
                <a:latin typeface="Calibri Light" panose="020F0302020204030204" pitchFamily="34" charset="0"/>
                <a:cs typeface="Calibri Light" panose="020F0302020204030204" pitchFamily="34" charset="0"/>
                <a:sym typeface="Wingdings"/>
              </a:rPr>
              <a:t>FCC-</a:t>
            </a:r>
            <a:r>
              <a:rPr lang="en-US" sz="1400" dirty="0" err="1">
                <a:latin typeface="Calibri Light" panose="020F0302020204030204" pitchFamily="34" charset="0"/>
                <a:cs typeface="Calibri Light" panose="020F0302020204030204" pitchFamily="34" charset="0"/>
                <a:sym typeface="Wingdings"/>
              </a:rPr>
              <a:t>ee</a:t>
            </a:r>
            <a:r>
              <a:rPr lang="en-US" sz="1400" dirty="0">
                <a:latin typeface="Calibri Light" panose="020F0302020204030204" pitchFamily="34" charset="0"/>
                <a:cs typeface="Calibri Light" panose="020F0302020204030204" pitchFamily="34" charset="0"/>
                <a:sym typeface="Wingdings"/>
              </a:rPr>
              <a:t> Injector Complex Update Overview</a:t>
            </a:r>
            <a:endParaRPr lang="en-US" sz="1400" dirty="0">
              <a:solidFill>
                <a:schemeClr val="accent2"/>
              </a:solidFill>
              <a:latin typeface="Calibri Light" panose="020F0302020204030204" pitchFamily="34" charset="0"/>
              <a:cs typeface="Calibri Light" panose="020F0302020204030204" pitchFamily="34" charset="0"/>
            </a:endParaRPr>
          </a:p>
          <a:p>
            <a:pPr marL="268288" indent="-268288">
              <a:spcAft>
                <a:spcPts val="600"/>
              </a:spcAft>
              <a:buClr>
                <a:srgbClr val="0070C0"/>
              </a:buClr>
              <a:buSzPct val="80000"/>
              <a:buFont typeface=".PingFang SC Regular"/>
              <a:buChar char="－"/>
            </a:pPr>
            <a:r>
              <a:rPr lang="en-US" sz="1800" dirty="0">
                <a:solidFill>
                  <a:srgbClr val="0070C0"/>
                </a:solidFill>
                <a:latin typeface="Calibri Light" panose="020F0302020204030204" pitchFamily="34" charset="0"/>
                <a:cs typeface="Calibri Light" panose="020F0302020204030204" pitchFamily="34" charset="0"/>
              </a:rPr>
              <a:t>Positron sources</a:t>
            </a:r>
          </a:p>
          <a:p>
            <a:pPr marL="715963" lvl="1" indent="-358775">
              <a:spcAft>
                <a:spcPts val="600"/>
              </a:spcAft>
              <a:buSzPct val="80000"/>
              <a:buFont typeface="Wingdings" pitchFamily="2" charset="2"/>
              <a:buChar char="v"/>
            </a:pPr>
            <a:r>
              <a:rPr lang="en-US" sz="1400" dirty="0">
                <a:latin typeface="Calibri Light" panose="020F0302020204030204" pitchFamily="34" charset="0"/>
                <a:cs typeface="Calibri Light" panose="020F0302020204030204" pitchFamily="34" charset="0"/>
              </a:rPr>
              <a:t>FCC-</a:t>
            </a:r>
            <a:r>
              <a:rPr lang="en-US" sz="1400" dirty="0" err="1">
                <a:latin typeface="Calibri Light" panose="020F0302020204030204" pitchFamily="34" charset="0"/>
                <a:cs typeface="Calibri Light" panose="020F0302020204030204" pitchFamily="34" charset="0"/>
              </a:rPr>
              <a:t>ee</a:t>
            </a:r>
            <a:r>
              <a:rPr lang="en-US" sz="1400" dirty="0">
                <a:latin typeface="Calibri Light" panose="020F0302020204030204" pitchFamily="34" charset="0"/>
                <a:cs typeface="Calibri Light" panose="020F0302020204030204" pitchFamily="34" charset="0"/>
              </a:rPr>
              <a:t> Injector parameters and overview of the positron sources</a:t>
            </a:r>
          </a:p>
          <a:p>
            <a:pPr marL="715963" lvl="1" indent="-358775">
              <a:spcAft>
                <a:spcPts val="600"/>
              </a:spcAft>
              <a:buSzPct val="80000"/>
              <a:buFont typeface="Wingdings" pitchFamily="2" charset="2"/>
              <a:buChar char="v"/>
            </a:pPr>
            <a:r>
              <a:rPr lang="en-US" sz="1400" dirty="0">
                <a:latin typeface="Calibri Light" panose="020F0302020204030204" pitchFamily="34" charset="0"/>
                <a:cs typeface="Calibri Light" panose="020F0302020204030204" pitchFamily="34" charset="0"/>
              </a:rPr>
              <a:t>Adiabatic Matching Devices</a:t>
            </a:r>
          </a:p>
          <a:p>
            <a:pPr marL="715963" lvl="1" indent="-358775">
              <a:spcAft>
                <a:spcPts val="600"/>
              </a:spcAft>
              <a:buSzPct val="80000"/>
              <a:buFont typeface="Wingdings" pitchFamily="2" charset="2"/>
              <a:buChar char="v"/>
            </a:pPr>
            <a:r>
              <a:rPr lang="en-US" sz="1400" dirty="0">
                <a:latin typeface="Calibri Light" panose="020F0302020204030204" pitchFamily="34" charset="0"/>
                <a:cs typeface="Calibri Light" panose="020F0302020204030204" pitchFamily="34" charset="0"/>
              </a:rPr>
              <a:t>Studies for FCC-</a:t>
            </a:r>
            <a:r>
              <a:rPr lang="en-US" sz="1400" dirty="0" err="1">
                <a:latin typeface="Calibri Light" panose="020F0302020204030204" pitchFamily="34" charset="0"/>
                <a:cs typeface="Calibri Light" panose="020F0302020204030204" pitchFamily="34" charset="0"/>
              </a:rPr>
              <a:t>ee</a:t>
            </a:r>
            <a:endParaRPr lang="en-US" sz="1400" dirty="0">
              <a:latin typeface="Calibri Light" panose="020F0302020204030204" pitchFamily="34" charset="0"/>
              <a:cs typeface="Calibri Light" panose="020F0302020204030204" pitchFamily="34" charset="0"/>
            </a:endParaRPr>
          </a:p>
          <a:p>
            <a:pPr marL="268288" indent="-268288">
              <a:spcAft>
                <a:spcPts val="600"/>
              </a:spcAft>
              <a:buClr>
                <a:srgbClr val="0070C0"/>
              </a:buClr>
              <a:buSzPct val="80000"/>
              <a:buFont typeface=".PingFang SC Regular"/>
              <a:buChar char="－"/>
            </a:pPr>
            <a:r>
              <a:rPr lang="en-US" sz="1800" dirty="0">
                <a:solidFill>
                  <a:srgbClr val="0070C0"/>
                </a:solidFill>
                <a:latin typeface="Calibri Light" panose="020F0302020204030204" pitchFamily="34" charset="0"/>
                <a:cs typeface="Calibri Light" panose="020F0302020204030204" pitchFamily="34" charset="0"/>
                <a:sym typeface="Wingdings"/>
              </a:rPr>
              <a:t>Positron source experiment at SwissFEL</a:t>
            </a:r>
          </a:p>
          <a:p>
            <a:pPr marL="715963" lvl="2" indent="-358775">
              <a:spcAft>
                <a:spcPts val="600"/>
              </a:spcAft>
              <a:buSzPct val="80000"/>
              <a:buFont typeface="Wingdings" pitchFamily="2" charset="2"/>
              <a:buChar char="v"/>
            </a:pPr>
            <a:r>
              <a:rPr lang="en-US" sz="1400" dirty="0">
                <a:latin typeface="Calibri Light" panose="020F0302020204030204" pitchFamily="34" charset="0"/>
                <a:cs typeface="Calibri Light" panose="020F0302020204030204" pitchFamily="34" charset="0"/>
                <a:sym typeface="Wingdings"/>
              </a:rPr>
              <a:t>Transfer line and area for the experiment</a:t>
            </a:r>
          </a:p>
          <a:p>
            <a:pPr marL="715963" lvl="2" indent="-358775">
              <a:spcAft>
                <a:spcPts val="600"/>
              </a:spcAft>
              <a:buSzPct val="80000"/>
              <a:buFont typeface="Wingdings" pitchFamily="2" charset="2"/>
              <a:buChar char="v"/>
            </a:pPr>
            <a:r>
              <a:rPr lang="en-US" sz="1400" dirty="0">
                <a:latin typeface="Calibri Light" panose="020F0302020204030204" pitchFamily="34" charset="0"/>
                <a:cs typeface="Calibri Light" panose="020F0302020204030204" pitchFamily="34" charset="0"/>
                <a:sym typeface="Wingdings"/>
              </a:rPr>
              <a:t>Experiment layout</a:t>
            </a:r>
          </a:p>
          <a:p>
            <a:pPr marL="715963" lvl="2" indent="-358775">
              <a:spcAft>
                <a:spcPts val="600"/>
              </a:spcAft>
              <a:buSzPct val="80000"/>
              <a:buFont typeface="Wingdings" pitchFamily="2" charset="2"/>
              <a:buChar char="v"/>
            </a:pPr>
            <a:r>
              <a:rPr lang="en-US" sz="1400" dirty="0">
                <a:latin typeface="Calibri Light" panose="020F0302020204030204" pitchFamily="34" charset="0"/>
                <a:cs typeface="Calibri Light" panose="020F0302020204030204" pitchFamily="34" charset="0"/>
                <a:sym typeface="Wingdings"/>
              </a:rPr>
              <a:t>First simulation results</a:t>
            </a:r>
          </a:p>
          <a:p>
            <a:pPr marL="268288" indent="-268288">
              <a:spcAft>
                <a:spcPts val="600"/>
              </a:spcAft>
              <a:buClr>
                <a:srgbClr val="0070C0"/>
              </a:buClr>
              <a:buSzPct val="80000"/>
              <a:buFont typeface=".PingFang SC Regular"/>
              <a:buChar char="－"/>
            </a:pPr>
            <a:r>
              <a:rPr lang="en-US" sz="1800" dirty="0">
                <a:solidFill>
                  <a:srgbClr val="0070C0"/>
                </a:solidFill>
                <a:latin typeface="Calibri Light" panose="020F0302020204030204" pitchFamily="34" charset="0"/>
                <a:cs typeface="Calibri Light" panose="020F0302020204030204" pitchFamily="34" charset="0"/>
                <a:sym typeface="Wingdings"/>
              </a:rPr>
              <a:t>Conclusion and outlook</a:t>
            </a:r>
          </a:p>
          <a:p>
            <a:pPr marL="0" indent="0">
              <a:spcAft>
                <a:spcPts val="600"/>
              </a:spcAft>
              <a:buSzPct val="90000"/>
              <a:buNone/>
            </a:pPr>
            <a:endParaRPr lang="en-US" sz="1800" dirty="0">
              <a:solidFill>
                <a:schemeClr val="accent2"/>
              </a:solidFill>
              <a:latin typeface="Calibri Light" panose="020F0302020204030204" pitchFamily="34" charset="0"/>
              <a:cs typeface="Calibri Light" panose="020F0302020204030204" pitchFamily="34" charset="0"/>
            </a:endParaRPr>
          </a:p>
        </p:txBody>
      </p:sp>
      <p:sp>
        <p:nvSpPr>
          <p:cNvPr id="2" name="Rectangle 1">
            <a:extLst>
              <a:ext uri="{FF2B5EF4-FFF2-40B4-BE49-F238E27FC236}">
                <a16:creationId xmlns:a16="http://schemas.microsoft.com/office/drawing/2014/main" id="{9823D438-BC67-A54C-A0DD-6C65BE4FB575}"/>
              </a:ext>
            </a:extLst>
          </p:cNvPr>
          <p:cNvSpPr/>
          <p:nvPr/>
        </p:nvSpPr>
        <p:spPr bwMode="auto">
          <a:xfrm>
            <a:off x="899592" y="4443958"/>
            <a:ext cx="6048672" cy="372110"/>
          </a:xfrm>
          <a:prstGeom prst="rect">
            <a:avLst/>
          </a:prstGeom>
          <a:solidFill>
            <a:srgbClr val="B9B9B9">
              <a:alpha val="82000"/>
            </a:srgb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CH" sz="2400" b="0" i="0" u="none" strike="noStrike" cap="none" normalizeH="0" baseline="0">
              <a:ln>
                <a:noFill/>
              </a:ln>
              <a:solidFill>
                <a:schemeClr val="tx1"/>
              </a:solidFill>
              <a:effectLst/>
              <a:latin typeface="Times" charset="0"/>
            </a:endParaRPr>
          </a:p>
        </p:txBody>
      </p:sp>
      <p:sp>
        <p:nvSpPr>
          <p:cNvPr id="6" name="Rectangle 5">
            <a:extLst>
              <a:ext uri="{FF2B5EF4-FFF2-40B4-BE49-F238E27FC236}">
                <a16:creationId xmlns:a16="http://schemas.microsoft.com/office/drawing/2014/main" id="{D15DC1F5-C3F9-BA47-A60C-27E4C71E45C9}"/>
              </a:ext>
            </a:extLst>
          </p:cNvPr>
          <p:cNvSpPr/>
          <p:nvPr/>
        </p:nvSpPr>
        <p:spPr bwMode="auto">
          <a:xfrm>
            <a:off x="895032" y="805644"/>
            <a:ext cx="6048672" cy="2342170"/>
          </a:xfrm>
          <a:prstGeom prst="rect">
            <a:avLst/>
          </a:prstGeom>
          <a:solidFill>
            <a:srgbClr val="B9B9B9">
              <a:alpha val="82000"/>
            </a:srgb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CH" sz="2400" b="0" i="0" u="none" strike="noStrike" cap="none" normalizeH="0" baseline="0">
              <a:ln>
                <a:noFill/>
              </a:ln>
              <a:solidFill>
                <a:schemeClr val="tx1"/>
              </a:solidFill>
              <a:effectLst/>
              <a:latin typeface="Times" charset="0"/>
            </a:endParaRPr>
          </a:p>
        </p:txBody>
      </p:sp>
    </p:spTree>
    <p:extLst>
      <p:ext uri="{BB962C8B-B14F-4D97-AF65-F5344CB8AC3E}">
        <p14:creationId xmlns:p14="http://schemas.microsoft.com/office/powerpoint/2010/main" val="2854353959"/>
      </p:ext>
    </p:extLst>
  </p:cSld>
  <p:clrMapOvr>
    <a:masterClrMapping/>
  </p:clrMapOvr>
  <p:transition spd="med"/>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F5240E-3C0A-3B4E-85E2-5909AA8B597B}"/>
              </a:ext>
            </a:extLst>
          </p:cNvPr>
          <p:cNvSpPr>
            <a:spLocks noGrp="1"/>
          </p:cNvSpPr>
          <p:nvPr>
            <p:ph type="title"/>
          </p:nvPr>
        </p:nvSpPr>
        <p:spPr>
          <a:xfrm>
            <a:off x="2050651" y="227451"/>
            <a:ext cx="6708025" cy="381375"/>
          </a:xfrm>
        </p:spPr>
        <p:txBody>
          <a:bodyPr/>
          <a:lstStyle/>
          <a:p>
            <a:r>
              <a:rPr lang="en-GB" dirty="0"/>
              <a:t>Transfer line to the positron source experiment</a:t>
            </a:r>
            <a:endParaRPr lang="en-CH" dirty="0"/>
          </a:p>
        </p:txBody>
      </p:sp>
      <p:sp>
        <p:nvSpPr>
          <p:cNvPr id="3" name="Slide Number Placeholder 2">
            <a:extLst>
              <a:ext uri="{FF2B5EF4-FFF2-40B4-BE49-F238E27FC236}">
                <a16:creationId xmlns:a16="http://schemas.microsoft.com/office/drawing/2014/main" id="{1C705756-951E-6D45-9CB9-D377C8D62BEB}"/>
              </a:ext>
            </a:extLst>
          </p:cNvPr>
          <p:cNvSpPr>
            <a:spLocks noGrp="1"/>
          </p:cNvSpPr>
          <p:nvPr>
            <p:ph type="sldNum" sz="quarter" idx="12"/>
          </p:nvPr>
        </p:nvSpPr>
        <p:spPr/>
        <p:txBody>
          <a:bodyPr/>
          <a:lstStyle/>
          <a:p>
            <a:pPr algn="r">
              <a:defRPr/>
            </a:pPr>
            <a:r>
              <a:rPr lang="de-DE"/>
              <a:t>Page </a:t>
            </a:r>
            <a:fld id="{EBC07571-3134-BB4B-B83F-1A9FE18D34F3}" type="slidenum">
              <a:rPr lang="de-DE" smtClean="0"/>
              <a:pPr algn="r">
                <a:defRPr/>
              </a:pPr>
              <a:t>19</a:t>
            </a:fld>
            <a:endParaRPr lang="de-DE" dirty="0"/>
          </a:p>
        </p:txBody>
      </p:sp>
      <p:sp>
        <p:nvSpPr>
          <p:cNvPr id="5" name="TextBox 4">
            <a:extLst>
              <a:ext uri="{FF2B5EF4-FFF2-40B4-BE49-F238E27FC236}">
                <a16:creationId xmlns:a16="http://schemas.microsoft.com/office/drawing/2014/main" id="{B93B5D4C-5822-5645-8DA4-84B412DB76BE}"/>
              </a:ext>
            </a:extLst>
          </p:cNvPr>
          <p:cNvSpPr txBox="1"/>
          <p:nvPr/>
        </p:nvSpPr>
        <p:spPr>
          <a:xfrm>
            <a:off x="2920482" y="4991878"/>
            <a:ext cx="0" cy="0"/>
          </a:xfrm>
          <a:prstGeom prst="rect">
            <a:avLst/>
          </a:prstGeom>
          <a:noFill/>
        </p:spPr>
        <p:txBody>
          <a:bodyPr wrap="none" lIns="0" tIns="0" rIns="0" bIns="0" rtlCol="0">
            <a:noAutofit/>
          </a:bodyPr>
          <a:lstStyle/>
          <a:p>
            <a:pPr eaLnBrk="1" hangingPunct="1">
              <a:lnSpc>
                <a:spcPct val="110000"/>
              </a:lnSpc>
              <a:spcBef>
                <a:spcPct val="0"/>
              </a:spcBef>
              <a:buClr>
                <a:srgbClr val="000000"/>
              </a:buClr>
            </a:pPr>
            <a:endParaRPr lang="en-CH" sz="1800" dirty="0" err="1">
              <a:solidFill>
                <a:srgbClr val="000000"/>
              </a:solidFill>
              <a:latin typeface="Calibri"/>
            </a:endParaRPr>
          </a:p>
        </p:txBody>
      </p:sp>
      <p:sp>
        <p:nvSpPr>
          <p:cNvPr id="8" name="Rectangle 7">
            <a:extLst>
              <a:ext uri="{FF2B5EF4-FFF2-40B4-BE49-F238E27FC236}">
                <a16:creationId xmlns:a16="http://schemas.microsoft.com/office/drawing/2014/main" id="{8CB7A52A-1B87-BB40-9B03-39407AED7FAE}"/>
              </a:ext>
            </a:extLst>
          </p:cNvPr>
          <p:cNvSpPr/>
          <p:nvPr/>
        </p:nvSpPr>
        <p:spPr>
          <a:xfrm>
            <a:off x="573142" y="3615927"/>
            <a:ext cx="8208912" cy="1031051"/>
          </a:xfrm>
          <a:prstGeom prst="rect">
            <a:avLst/>
          </a:prstGeom>
        </p:spPr>
        <p:txBody>
          <a:bodyPr wrap="square">
            <a:spAutoFit/>
          </a:bodyPr>
          <a:lstStyle/>
          <a:p>
            <a:pPr marL="285750" indent="-285750">
              <a:spcBef>
                <a:spcPts val="0"/>
              </a:spcBef>
              <a:spcAft>
                <a:spcPts val="600"/>
              </a:spcAft>
              <a:buSzPct val="80000"/>
              <a:buFont typeface="Wingdings" pitchFamily="2" charset="2"/>
              <a:buChar char="v"/>
            </a:pPr>
            <a:r>
              <a:rPr lang="en-US" sz="1400" dirty="0">
                <a:solidFill>
                  <a:srgbClr val="002060"/>
                </a:solidFill>
                <a:latin typeface="Calibri Light" panose="020F0302020204030204" pitchFamily="34" charset="0"/>
                <a:cs typeface="Calibri Light" panose="020F0302020204030204" pitchFamily="34" charset="0"/>
              </a:rPr>
              <a:t>Transfer line at the linac end: The idea (from Sven) is to have a simple outcoupling and a double bend achromat layout to close the dispersion in the straight line. This solution is the least invasive to the main SwissFEL line, where only the first dipole is placed in the beamline in S30CB16.</a:t>
            </a:r>
          </a:p>
          <a:p>
            <a:pPr marL="285750" indent="-285750">
              <a:spcBef>
                <a:spcPts val="0"/>
              </a:spcBef>
              <a:spcAft>
                <a:spcPts val="600"/>
              </a:spcAft>
              <a:buSzPct val="80000"/>
              <a:buFont typeface="Wingdings" pitchFamily="2" charset="2"/>
              <a:buChar char="v"/>
            </a:pPr>
            <a:r>
              <a:rPr lang="en-US" sz="1400" dirty="0">
                <a:solidFill>
                  <a:srgbClr val="002060"/>
                </a:solidFill>
                <a:latin typeface="Calibri Light" panose="020F0302020204030204" pitchFamily="34" charset="0"/>
                <a:cs typeface="Calibri Light" panose="020F0302020204030204" pitchFamily="34" charset="0"/>
              </a:rPr>
              <a:t>8 QFM quadrupoles up to the target to change the beam size at the target itself</a:t>
            </a:r>
          </a:p>
        </p:txBody>
      </p:sp>
      <p:pic>
        <p:nvPicPr>
          <p:cNvPr id="10" name="Picture 9">
            <a:extLst>
              <a:ext uri="{FF2B5EF4-FFF2-40B4-BE49-F238E27FC236}">
                <a16:creationId xmlns:a16="http://schemas.microsoft.com/office/drawing/2014/main" id="{82A1452C-7258-E444-B7EB-3AE1932FA2F6}"/>
              </a:ext>
            </a:extLst>
          </p:cNvPr>
          <p:cNvPicPr>
            <a:picLocks noChangeAspect="1"/>
          </p:cNvPicPr>
          <p:nvPr/>
        </p:nvPicPr>
        <p:blipFill rotWithShape="1">
          <a:blip r:embed="rId3"/>
          <a:srcRect l="4095" t="8878" r="7543"/>
          <a:stretch/>
        </p:blipFill>
        <p:spPr>
          <a:xfrm>
            <a:off x="5375634" y="875246"/>
            <a:ext cx="3733100" cy="2604850"/>
          </a:xfrm>
          <a:prstGeom prst="rect">
            <a:avLst/>
          </a:prstGeom>
        </p:spPr>
      </p:pic>
      <p:cxnSp>
        <p:nvCxnSpPr>
          <p:cNvPr id="6" name="Straight Arrow Connector 5">
            <a:extLst>
              <a:ext uri="{FF2B5EF4-FFF2-40B4-BE49-F238E27FC236}">
                <a16:creationId xmlns:a16="http://schemas.microsoft.com/office/drawing/2014/main" id="{27E1E16A-12FA-F44A-8344-977CF8523326}"/>
              </a:ext>
            </a:extLst>
          </p:cNvPr>
          <p:cNvCxnSpPr/>
          <p:nvPr/>
        </p:nvCxnSpPr>
        <p:spPr bwMode="auto">
          <a:xfrm>
            <a:off x="8892480" y="1673615"/>
            <a:ext cx="0" cy="1008112"/>
          </a:xfrm>
          <a:prstGeom prst="straightConnector1">
            <a:avLst/>
          </a:prstGeom>
          <a:solidFill>
            <a:schemeClr val="accent1"/>
          </a:solidFill>
          <a:ln w="9525" cap="flat" cmpd="sng" algn="ctr">
            <a:solidFill>
              <a:schemeClr val="tx1"/>
            </a:solidFill>
            <a:prstDash val="solid"/>
            <a:round/>
            <a:headEnd type="triangle"/>
            <a:tailEnd type="triangle"/>
          </a:ln>
          <a:effectLst/>
        </p:spPr>
      </p:cxnSp>
      <p:sp>
        <p:nvSpPr>
          <p:cNvPr id="11" name="TextBox 10">
            <a:extLst>
              <a:ext uri="{FF2B5EF4-FFF2-40B4-BE49-F238E27FC236}">
                <a16:creationId xmlns:a16="http://schemas.microsoft.com/office/drawing/2014/main" id="{700FCBF1-131F-FB4F-BB4D-3564D5147D96}"/>
              </a:ext>
            </a:extLst>
          </p:cNvPr>
          <p:cNvSpPr txBox="1"/>
          <p:nvPr/>
        </p:nvSpPr>
        <p:spPr>
          <a:xfrm rot="16200000">
            <a:off x="8030530" y="1970154"/>
            <a:ext cx="1476773" cy="231692"/>
          </a:xfrm>
          <a:prstGeom prst="rect">
            <a:avLst/>
          </a:prstGeom>
          <a:noFill/>
        </p:spPr>
        <p:txBody>
          <a:bodyPr wrap="square" lIns="0" tIns="0" rIns="0" bIns="0" rtlCol="0">
            <a:noAutofit/>
          </a:bodyPr>
          <a:lstStyle/>
          <a:p>
            <a:pPr eaLnBrk="1" hangingPunct="1">
              <a:lnSpc>
                <a:spcPct val="110000"/>
              </a:lnSpc>
              <a:spcBef>
                <a:spcPct val="0"/>
              </a:spcBef>
              <a:buClr>
                <a:srgbClr val="000000"/>
              </a:buClr>
            </a:pPr>
            <a:r>
              <a:rPr lang="en-GB" sz="1200" dirty="0">
                <a:solidFill>
                  <a:srgbClr val="000000"/>
                </a:solidFill>
                <a:latin typeface="Symbol" pitchFamily="2" charset="2"/>
                <a:cs typeface="Calibri Light" panose="020F0302020204030204" pitchFamily="34" charset="0"/>
              </a:rPr>
              <a:t>b</a:t>
            </a:r>
            <a:r>
              <a:rPr lang="en-CH" sz="1200" dirty="0">
                <a:solidFill>
                  <a:srgbClr val="000000"/>
                </a:solidFill>
                <a:latin typeface="Calibri Light" panose="020F0302020204030204" pitchFamily="34" charset="0"/>
                <a:cs typeface="Calibri Light" panose="020F0302020204030204" pitchFamily="34" charset="0"/>
              </a:rPr>
              <a:t>-function 15m-150m</a:t>
            </a:r>
          </a:p>
        </p:txBody>
      </p:sp>
      <p:pic>
        <p:nvPicPr>
          <p:cNvPr id="7" name="Picture 6">
            <a:extLst>
              <a:ext uri="{FF2B5EF4-FFF2-40B4-BE49-F238E27FC236}">
                <a16:creationId xmlns:a16="http://schemas.microsoft.com/office/drawing/2014/main" id="{CF9FEEB2-0086-424E-AD5F-8BA392A3B764}"/>
              </a:ext>
            </a:extLst>
          </p:cNvPr>
          <p:cNvPicPr>
            <a:picLocks noChangeAspect="1"/>
          </p:cNvPicPr>
          <p:nvPr/>
        </p:nvPicPr>
        <p:blipFill rotWithShape="1">
          <a:blip r:embed="rId4"/>
          <a:srcRect t="21679" b="14685"/>
          <a:stretch/>
        </p:blipFill>
        <p:spPr>
          <a:xfrm>
            <a:off x="57223" y="759400"/>
            <a:ext cx="5306081" cy="2532433"/>
          </a:xfrm>
          <a:prstGeom prst="rect">
            <a:avLst/>
          </a:prstGeom>
        </p:spPr>
      </p:pic>
      <p:sp>
        <p:nvSpPr>
          <p:cNvPr id="12" name="TextBox 11">
            <a:extLst>
              <a:ext uri="{FF2B5EF4-FFF2-40B4-BE49-F238E27FC236}">
                <a16:creationId xmlns:a16="http://schemas.microsoft.com/office/drawing/2014/main" id="{753A36DD-33BF-6843-B756-8F7479CEBBC8}"/>
              </a:ext>
            </a:extLst>
          </p:cNvPr>
          <p:cNvSpPr txBox="1"/>
          <p:nvPr/>
        </p:nvSpPr>
        <p:spPr>
          <a:xfrm>
            <a:off x="7092280" y="1557769"/>
            <a:ext cx="586724" cy="231692"/>
          </a:xfrm>
          <a:prstGeom prst="rect">
            <a:avLst/>
          </a:prstGeom>
          <a:noFill/>
        </p:spPr>
        <p:txBody>
          <a:bodyPr wrap="square" lIns="0" tIns="0" rIns="0" bIns="0" rtlCol="0">
            <a:noAutofit/>
          </a:bodyPr>
          <a:lstStyle/>
          <a:p>
            <a:pPr eaLnBrk="1" hangingPunct="1">
              <a:lnSpc>
                <a:spcPct val="110000"/>
              </a:lnSpc>
              <a:spcBef>
                <a:spcPct val="0"/>
              </a:spcBef>
              <a:buClr>
                <a:srgbClr val="000000"/>
              </a:buClr>
            </a:pPr>
            <a:r>
              <a:rPr lang="en-US" sz="1200" dirty="0">
                <a:solidFill>
                  <a:srgbClr val="000000"/>
                </a:solidFill>
                <a:latin typeface="Calibri Light" panose="020F0302020204030204" pitchFamily="34" charset="0"/>
                <a:cs typeface="Calibri Light" panose="020F0302020204030204" pitchFamily="34" charset="0"/>
              </a:rPr>
              <a:t>dipoles</a:t>
            </a:r>
            <a:endParaRPr lang="en-CH" sz="1200" dirty="0">
              <a:solidFill>
                <a:srgbClr val="000000"/>
              </a:solidFill>
              <a:latin typeface="Calibri Light" panose="020F0302020204030204" pitchFamily="34" charset="0"/>
              <a:cs typeface="Calibri Light" panose="020F0302020204030204" pitchFamily="34" charset="0"/>
            </a:endParaRPr>
          </a:p>
        </p:txBody>
      </p:sp>
      <p:sp>
        <p:nvSpPr>
          <p:cNvPr id="9" name="Freeform 8">
            <a:extLst>
              <a:ext uri="{FF2B5EF4-FFF2-40B4-BE49-F238E27FC236}">
                <a16:creationId xmlns:a16="http://schemas.microsoft.com/office/drawing/2014/main" id="{3C3D658C-1741-F24C-95E7-16B07975A4A2}"/>
              </a:ext>
            </a:extLst>
          </p:cNvPr>
          <p:cNvSpPr/>
          <p:nvPr/>
        </p:nvSpPr>
        <p:spPr bwMode="auto">
          <a:xfrm>
            <a:off x="1547664" y="2025616"/>
            <a:ext cx="881365" cy="1081522"/>
          </a:xfrm>
          <a:custGeom>
            <a:avLst/>
            <a:gdLst>
              <a:gd name="connsiteX0" fmla="*/ 641023 w 1046376"/>
              <a:gd name="connsiteY0" fmla="*/ 0 h 1187777"/>
              <a:gd name="connsiteX1" fmla="*/ 320512 w 1046376"/>
              <a:gd name="connsiteY1" fmla="*/ 810705 h 1187777"/>
              <a:gd name="connsiteX2" fmla="*/ 0 w 1046376"/>
              <a:gd name="connsiteY2" fmla="*/ 829558 h 1187777"/>
              <a:gd name="connsiteX3" fmla="*/ 518475 w 1046376"/>
              <a:gd name="connsiteY3" fmla="*/ 1187777 h 1187777"/>
              <a:gd name="connsiteX4" fmla="*/ 1046376 w 1046376"/>
              <a:gd name="connsiteY4" fmla="*/ 838985 h 1187777"/>
              <a:gd name="connsiteX5" fmla="*/ 688157 w 1046376"/>
              <a:gd name="connsiteY5" fmla="*/ 829558 h 1187777"/>
              <a:gd name="connsiteX6" fmla="*/ 650450 w 1046376"/>
              <a:gd name="connsiteY6" fmla="*/ 75414 h 11877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46376" h="1187777">
                <a:moveTo>
                  <a:pt x="641023" y="0"/>
                </a:moveTo>
                <a:lnTo>
                  <a:pt x="320512" y="810705"/>
                </a:lnTo>
                <a:lnTo>
                  <a:pt x="0" y="829558"/>
                </a:lnTo>
                <a:lnTo>
                  <a:pt x="518475" y="1187777"/>
                </a:lnTo>
                <a:lnTo>
                  <a:pt x="1046376" y="838985"/>
                </a:lnTo>
                <a:lnTo>
                  <a:pt x="688157" y="829558"/>
                </a:lnTo>
                <a:lnTo>
                  <a:pt x="650450" y="75414"/>
                </a:lnTo>
              </a:path>
            </a:pathLst>
          </a:custGeom>
          <a:solidFill>
            <a:srgbClr val="FDCA00"/>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CH" sz="2400" b="0" i="0" u="none" strike="noStrike" cap="none" normalizeH="0" baseline="0">
              <a:ln>
                <a:noFill/>
              </a:ln>
              <a:solidFill>
                <a:schemeClr val="tx1"/>
              </a:solidFill>
              <a:effectLst/>
              <a:latin typeface="Times" charset="0"/>
            </a:endParaRPr>
          </a:p>
        </p:txBody>
      </p:sp>
      <p:cxnSp>
        <p:nvCxnSpPr>
          <p:cNvPr id="14" name="Straight Connector 13">
            <a:extLst>
              <a:ext uri="{FF2B5EF4-FFF2-40B4-BE49-F238E27FC236}">
                <a16:creationId xmlns:a16="http://schemas.microsoft.com/office/drawing/2014/main" id="{2440C35B-3ABA-A046-9D5F-934E5DBA8CDB}"/>
              </a:ext>
            </a:extLst>
          </p:cNvPr>
          <p:cNvCxnSpPr/>
          <p:nvPr/>
        </p:nvCxnSpPr>
        <p:spPr bwMode="auto">
          <a:xfrm flipV="1">
            <a:off x="7452320" y="1203598"/>
            <a:ext cx="576064" cy="36004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16" name="Straight Connector 15">
            <a:extLst>
              <a:ext uri="{FF2B5EF4-FFF2-40B4-BE49-F238E27FC236}">
                <a16:creationId xmlns:a16="http://schemas.microsoft.com/office/drawing/2014/main" id="{C4D61F84-02C0-6444-88D1-673FBF667FD5}"/>
              </a:ext>
            </a:extLst>
          </p:cNvPr>
          <p:cNvCxnSpPr>
            <a:cxnSpLocks/>
            <a:stCxn id="12" idx="0"/>
          </p:cNvCxnSpPr>
          <p:nvPr/>
        </p:nvCxnSpPr>
        <p:spPr bwMode="auto">
          <a:xfrm flipH="1" flipV="1">
            <a:off x="7102940" y="1233675"/>
            <a:ext cx="282702" cy="324094"/>
          </a:xfrm>
          <a:prstGeom prst="line">
            <a:avLst/>
          </a:prstGeom>
          <a:solidFill>
            <a:schemeClr val="accent1"/>
          </a:solidFill>
          <a:ln w="9525" cap="flat" cmpd="sng" algn="ctr">
            <a:solidFill>
              <a:schemeClr val="tx1"/>
            </a:solidFill>
            <a:prstDash val="solid"/>
            <a:round/>
            <a:headEnd type="none" w="med" len="med"/>
            <a:tailEnd type="none" w="med" len="med"/>
          </a:ln>
          <a:effectLst/>
        </p:spPr>
      </p:cxnSp>
      <p:sp>
        <p:nvSpPr>
          <p:cNvPr id="18" name="TextBox 17">
            <a:extLst>
              <a:ext uri="{FF2B5EF4-FFF2-40B4-BE49-F238E27FC236}">
                <a16:creationId xmlns:a16="http://schemas.microsoft.com/office/drawing/2014/main" id="{13827254-6056-9B45-A7AB-1ED64A8755C1}"/>
              </a:ext>
            </a:extLst>
          </p:cNvPr>
          <p:cNvSpPr txBox="1"/>
          <p:nvPr/>
        </p:nvSpPr>
        <p:spPr>
          <a:xfrm>
            <a:off x="5724128" y="759400"/>
            <a:ext cx="792088" cy="231692"/>
          </a:xfrm>
          <a:prstGeom prst="rect">
            <a:avLst/>
          </a:prstGeom>
          <a:noFill/>
        </p:spPr>
        <p:txBody>
          <a:bodyPr wrap="square" lIns="0" tIns="0" rIns="0" bIns="0" rtlCol="0">
            <a:noAutofit/>
          </a:bodyPr>
          <a:lstStyle/>
          <a:p>
            <a:pPr eaLnBrk="1" hangingPunct="1">
              <a:lnSpc>
                <a:spcPct val="110000"/>
              </a:lnSpc>
              <a:spcBef>
                <a:spcPct val="0"/>
              </a:spcBef>
              <a:buClr>
                <a:srgbClr val="000000"/>
              </a:buClr>
            </a:pPr>
            <a:r>
              <a:rPr lang="en-US" sz="1200" dirty="0">
                <a:solidFill>
                  <a:srgbClr val="000000"/>
                </a:solidFill>
                <a:latin typeface="Calibri Light" panose="020F0302020204030204" pitchFamily="34" charset="0"/>
                <a:cs typeface="Calibri Light" panose="020F0302020204030204" pitchFamily="34" charset="0"/>
              </a:rPr>
              <a:t>S30CB13/14</a:t>
            </a:r>
            <a:endParaRPr lang="en-CH" sz="1200" dirty="0">
              <a:solidFill>
                <a:srgbClr val="000000"/>
              </a:solidFill>
              <a:latin typeface="Calibri Light" panose="020F0302020204030204" pitchFamily="34" charset="0"/>
              <a:cs typeface="Calibri Light" panose="020F0302020204030204" pitchFamily="34" charset="0"/>
            </a:endParaRPr>
          </a:p>
        </p:txBody>
      </p:sp>
      <p:sp>
        <p:nvSpPr>
          <p:cNvPr id="19" name="Left Brace 18">
            <a:extLst>
              <a:ext uri="{FF2B5EF4-FFF2-40B4-BE49-F238E27FC236}">
                <a16:creationId xmlns:a16="http://schemas.microsoft.com/office/drawing/2014/main" id="{DD5F8F98-81BB-2749-80FD-F3F37287218B}"/>
              </a:ext>
            </a:extLst>
          </p:cNvPr>
          <p:cNvSpPr/>
          <p:nvPr/>
        </p:nvSpPr>
        <p:spPr bwMode="auto">
          <a:xfrm rot="5400000">
            <a:off x="7806617" y="274808"/>
            <a:ext cx="89379" cy="1218248"/>
          </a:xfrm>
          <a:prstGeom prst="leftBrac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CH" sz="2400" b="0" i="0" u="none" strike="noStrike" cap="none" normalizeH="0" baseline="0">
              <a:ln>
                <a:noFill/>
              </a:ln>
              <a:solidFill>
                <a:schemeClr val="tx1"/>
              </a:solidFill>
              <a:effectLst/>
              <a:latin typeface="Times" charset="0"/>
            </a:endParaRPr>
          </a:p>
        </p:txBody>
      </p:sp>
      <p:sp>
        <p:nvSpPr>
          <p:cNvPr id="20" name="TextBox 19">
            <a:extLst>
              <a:ext uri="{FF2B5EF4-FFF2-40B4-BE49-F238E27FC236}">
                <a16:creationId xmlns:a16="http://schemas.microsoft.com/office/drawing/2014/main" id="{CF27EF87-9335-1445-B7C8-3A2B266795B9}"/>
              </a:ext>
            </a:extLst>
          </p:cNvPr>
          <p:cNvSpPr txBox="1"/>
          <p:nvPr/>
        </p:nvSpPr>
        <p:spPr>
          <a:xfrm>
            <a:off x="7452320" y="590206"/>
            <a:ext cx="816896" cy="231692"/>
          </a:xfrm>
          <a:prstGeom prst="rect">
            <a:avLst/>
          </a:prstGeom>
          <a:noFill/>
        </p:spPr>
        <p:txBody>
          <a:bodyPr wrap="square" lIns="0" tIns="0" rIns="0" bIns="0" rtlCol="0">
            <a:noAutofit/>
          </a:bodyPr>
          <a:lstStyle/>
          <a:p>
            <a:pPr eaLnBrk="1" hangingPunct="1">
              <a:lnSpc>
                <a:spcPct val="110000"/>
              </a:lnSpc>
              <a:spcBef>
                <a:spcPct val="0"/>
              </a:spcBef>
              <a:buClr>
                <a:srgbClr val="000000"/>
              </a:buClr>
            </a:pPr>
            <a:r>
              <a:rPr lang="en-US" sz="1200" dirty="0">
                <a:solidFill>
                  <a:srgbClr val="000000"/>
                </a:solidFill>
                <a:latin typeface="Calibri Light" panose="020F0302020204030204" pitchFamily="34" charset="0"/>
                <a:cs typeface="Calibri Light" panose="020F0302020204030204" pitchFamily="34" charset="0"/>
              </a:rPr>
              <a:t>quadrupoles</a:t>
            </a:r>
            <a:endParaRPr lang="en-CH" sz="1200" dirty="0">
              <a:solidFill>
                <a:srgbClr val="000000"/>
              </a:solidFill>
              <a:latin typeface="Calibri Light" panose="020F0302020204030204" pitchFamily="34" charset="0"/>
              <a:cs typeface="Calibri Light" panose="020F0302020204030204" pitchFamily="34" charset="0"/>
            </a:endParaRPr>
          </a:p>
        </p:txBody>
      </p:sp>
      <p:sp>
        <p:nvSpPr>
          <p:cNvPr id="21" name="TextBox 20">
            <a:extLst>
              <a:ext uri="{FF2B5EF4-FFF2-40B4-BE49-F238E27FC236}">
                <a16:creationId xmlns:a16="http://schemas.microsoft.com/office/drawing/2014/main" id="{E10B2BE0-7127-6540-BCF2-23474EE19CD9}"/>
              </a:ext>
            </a:extLst>
          </p:cNvPr>
          <p:cNvSpPr txBox="1"/>
          <p:nvPr/>
        </p:nvSpPr>
        <p:spPr>
          <a:xfrm>
            <a:off x="251520" y="4893329"/>
            <a:ext cx="1461837" cy="210553"/>
          </a:xfrm>
          <a:prstGeom prst="rect">
            <a:avLst/>
          </a:prstGeom>
          <a:noFill/>
        </p:spPr>
        <p:txBody>
          <a:bodyPr wrap="square" lIns="0" tIns="0" rIns="0" bIns="0" rtlCol="0">
            <a:noAutofit/>
          </a:bodyPr>
          <a:lstStyle/>
          <a:p>
            <a:pPr eaLnBrk="1" hangingPunct="1">
              <a:lnSpc>
                <a:spcPct val="110000"/>
              </a:lnSpc>
              <a:spcBef>
                <a:spcPct val="0"/>
              </a:spcBef>
              <a:buClr>
                <a:srgbClr val="000000"/>
              </a:buClr>
            </a:pPr>
            <a:r>
              <a:rPr lang="en-US" sz="1350" dirty="0">
                <a:solidFill>
                  <a:srgbClr val="000000"/>
                </a:solidFill>
                <a:latin typeface="Calibri Light" panose="020F0302020204030204" pitchFamily="34" charset="0"/>
                <a:cs typeface="Calibri Light" panose="020F0302020204030204" pitchFamily="34" charset="0"/>
              </a:rPr>
              <a:t>Courtesy of S. Reiche</a:t>
            </a:r>
          </a:p>
        </p:txBody>
      </p:sp>
      <p:sp>
        <p:nvSpPr>
          <p:cNvPr id="22" name="TextBox 21">
            <a:extLst>
              <a:ext uri="{FF2B5EF4-FFF2-40B4-BE49-F238E27FC236}">
                <a16:creationId xmlns:a16="http://schemas.microsoft.com/office/drawing/2014/main" id="{8F488811-50CB-CC49-B6C1-B388A23A6823}"/>
              </a:ext>
            </a:extLst>
          </p:cNvPr>
          <p:cNvSpPr txBox="1"/>
          <p:nvPr/>
        </p:nvSpPr>
        <p:spPr>
          <a:xfrm>
            <a:off x="4561668" y="5036949"/>
            <a:ext cx="0" cy="0"/>
          </a:xfrm>
          <a:prstGeom prst="rect">
            <a:avLst/>
          </a:prstGeom>
          <a:noFill/>
        </p:spPr>
        <p:txBody>
          <a:bodyPr wrap="none" lIns="0" tIns="0" rIns="0" bIns="0" rtlCol="0">
            <a:noAutofit/>
          </a:bodyPr>
          <a:lstStyle/>
          <a:p>
            <a:pPr eaLnBrk="1" hangingPunct="1">
              <a:lnSpc>
                <a:spcPct val="110000"/>
              </a:lnSpc>
              <a:spcBef>
                <a:spcPct val="0"/>
              </a:spcBef>
              <a:buClr>
                <a:srgbClr val="000000"/>
              </a:buClr>
            </a:pPr>
            <a:endParaRPr lang="en-CH" sz="1800" dirty="0" err="1">
              <a:solidFill>
                <a:srgbClr val="000000"/>
              </a:solidFill>
              <a:latin typeface="Calibri"/>
            </a:endParaRPr>
          </a:p>
        </p:txBody>
      </p:sp>
      <p:sp>
        <p:nvSpPr>
          <p:cNvPr id="23" name="TextBox 22">
            <a:extLst>
              <a:ext uri="{FF2B5EF4-FFF2-40B4-BE49-F238E27FC236}">
                <a16:creationId xmlns:a16="http://schemas.microsoft.com/office/drawing/2014/main" id="{6EFAF4D0-D84C-3A43-8BF6-3494C39AEDD0}"/>
              </a:ext>
            </a:extLst>
          </p:cNvPr>
          <p:cNvSpPr txBox="1"/>
          <p:nvPr/>
        </p:nvSpPr>
        <p:spPr>
          <a:xfrm>
            <a:off x="8604448" y="1151926"/>
            <a:ext cx="423664" cy="231692"/>
          </a:xfrm>
          <a:prstGeom prst="rect">
            <a:avLst/>
          </a:prstGeom>
          <a:noFill/>
        </p:spPr>
        <p:txBody>
          <a:bodyPr wrap="square" lIns="0" tIns="0" rIns="0" bIns="0" rtlCol="0">
            <a:noAutofit/>
          </a:bodyPr>
          <a:lstStyle/>
          <a:p>
            <a:pPr eaLnBrk="1" hangingPunct="1">
              <a:lnSpc>
                <a:spcPct val="110000"/>
              </a:lnSpc>
              <a:spcBef>
                <a:spcPct val="0"/>
              </a:spcBef>
              <a:buClr>
                <a:srgbClr val="000000"/>
              </a:buClr>
            </a:pPr>
            <a:r>
              <a:rPr lang="en-US" sz="1200" dirty="0">
                <a:solidFill>
                  <a:srgbClr val="000000"/>
                </a:solidFill>
                <a:latin typeface="Calibri Light" panose="020F0302020204030204" pitchFamily="34" charset="0"/>
                <a:cs typeface="Calibri Light" panose="020F0302020204030204" pitchFamily="34" charset="0"/>
              </a:rPr>
              <a:t>target</a:t>
            </a:r>
            <a:endParaRPr lang="en-CH" sz="1200" dirty="0">
              <a:solidFill>
                <a:srgbClr val="000000"/>
              </a:solidFill>
              <a:latin typeface="Calibri Light" panose="020F0302020204030204" pitchFamily="34" charset="0"/>
              <a:cs typeface="Calibri Light" panose="020F0302020204030204" pitchFamily="34" charset="0"/>
            </a:endParaRPr>
          </a:p>
        </p:txBody>
      </p:sp>
    </p:spTree>
    <p:extLst>
      <p:ext uri="{BB962C8B-B14F-4D97-AF65-F5344CB8AC3E}">
        <p14:creationId xmlns:p14="http://schemas.microsoft.com/office/powerpoint/2010/main" val="1576588162"/>
      </p:ext>
    </p:extLst>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p:nvPr>
        </p:nvSpPr>
        <p:spPr/>
        <p:txBody>
          <a:bodyPr/>
          <a:lstStyle/>
          <a:p>
            <a:r>
              <a:rPr lang="en-US" dirty="0"/>
              <a:t>Outline</a:t>
            </a:r>
            <a:endParaRPr lang="de-CH" dirty="0"/>
          </a:p>
        </p:txBody>
      </p:sp>
      <p:sp>
        <p:nvSpPr>
          <p:cNvPr id="4" name="Foliennummernplatzhalter 3"/>
          <p:cNvSpPr>
            <a:spLocks noGrp="1"/>
          </p:cNvSpPr>
          <p:nvPr>
            <p:ph type="sldNum" sz="quarter" idx="16"/>
          </p:nvPr>
        </p:nvSpPr>
        <p:spPr/>
        <p:txBody>
          <a:bodyPr/>
          <a:lstStyle/>
          <a:p>
            <a:pPr algn="r">
              <a:defRPr/>
            </a:pPr>
            <a:r>
              <a:rPr lang="de-DE"/>
              <a:t>Page </a:t>
            </a:r>
            <a:fld id="{EBC07571-3134-BB4B-B83F-1A9FE18D34F3}" type="slidenum">
              <a:rPr lang="de-DE" smtClean="0"/>
              <a:pPr algn="r">
                <a:defRPr/>
              </a:pPr>
              <a:t>2</a:t>
            </a:fld>
            <a:endParaRPr lang="de-DE"/>
          </a:p>
        </p:txBody>
      </p:sp>
      <p:sp>
        <p:nvSpPr>
          <p:cNvPr id="7" name="Content Placeholder 3">
            <a:extLst>
              <a:ext uri="{FF2B5EF4-FFF2-40B4-BE49-F238E27FC236}">
                <a16:creationId xmlns:a16="http://schemas.microsoft.com/office/drawing/2014/main" id="{75B45BF7-0224-864F-AC95-8555A4087022}"/>
              </a:ext>
            </a:extLst>
          </p:cNvPr>
          <p:cNvSpPr>
            <a:spLocks noGrp="1"/>
          </p:cNvSpPr>
          <p:nvPr>
            <p:ph sz="quarter" idx="13"/>
          </p:nvPr>
        </p:nvSpPr>
        <p:spPr>
          <a:xfrm>
            <a:off x="899592" y="804134"/>
            <a:ext cx="6048672" cy="4011934"/>
          </a:xfrm>
          <a:solidFill>
            <a:srgbClr val="E5E5E5"/>
          </a:solidFill>
        </p:spPr>
        <p:txBody>
          <a:bodyPr/>
          <a:lstStyle/>
          <a:p>
            <a:pPr marL="268288" indent="-268288">
              <a:spcAft>
                <a:spcPts val="600"/>
              </a:spcAft>
              <a:buClr>
                <a:srgbClr val="0070C0"/>
              </a:buClr>
              <a:buSzPct val="80000"/>
              <a:buFont typeface=".PingFang SC Regular"/>
              <a:buChar char="－"/>
            </a:pPr>
            <a:r>
              <a:rPr lang="en-US" sz="1800" dirty="0">
                <a:solidFill>
                  <a:srgbClr val="0070C0"/>
                </a:solidFill>
                <a:latin typeface="Calibri Light" panose="020F0302020204030204" pitchFamily="34" charset="0"/>
                <a:cs typeface="Calibri Light" panose="020F0302020204030204" pitchFamily="34" charset="0"/>
              </a:rPr>
              <a:t>Introduction</a:t>
            </a:r>
          </a:p>
          <a:p>
            <a:pPr marL="704832" lvl="2" indent="-342900">
              <a:spcAft>
                <a:spcPts val="600"/>
              </a:spcAft>
              <a:buSzPct val="80000"/>
              <a:buFont typeface="Wingdings" pitchFamily="2" charset="2"/>
              <a:buChar char="v"/>
            </a:pPr>
            <a:r>
              <a:rPr lang="en-US" sz="1400" dirty="0">
                <a:latin typeface="Calibri Light" panose="020F0302020204030204" pitchFamily="34" charset="0"/>
                <a:cs typeface="Calibri Light" panose="020F0302020204030204" pitchFamily="34" charset="0"/>
                <a:sym typeface="Wingdings"/>
              </a:rPr>
              <a:t>Motivations and Swiss CHART Funding</a:t>
            </a:r>
          </a:p>
          <a:p>
            <a:pPr marL="704832" lvl="2" indent="-342900">
              <a:spcAft>
                <a:spcPts val="600"/>
              </a:spcAft>
              <a:buSzPct val="80000"/>
              <a:buFont typeface="Wingdings" pitchFamily="2" charset="2"/>
              <a:buChar char="v"/>
            </a:pPr>
            <a:r>
              <a:rPr lang="en-US" sz="1400" dirty="0">
                <a:latin typeface="Calibri Light" panose="020F0302020204030204" pitchFamily="34" charset="0"/>
                <a:cs typeface="Calibri Light" panose="020F0302020204030204" pitchFamily="34" charset="0"/>
                <a:sym typeface="Wingdings"/>
              </a:rPr>
              <a:t>FCC-</a:t>
            </a:r>
            <a:r>
              <a:rPr lang="en-US" sz="1400" dirty="0" err="1">
                <a:latin typeface="Calibri Light" panose="020F0302020204030204" pitchFamily="34" charset="0"/>
                <a:cs typeface="Calibri Light" panose="020F0302020204030204" pitchFamily="34" charset="0"/>
                <a:sym typeface="Wingdings"/>
              </a:rPr>
              <a:t>ee</a:t>
            </a:r>
            <a:r>
              <a:rPr lang="en-US" sz="1400" dirty="0">
                <a:latin typeface="Calibri Light" panose="020F0302020204030204" pitchFamily="34" charset="0"/>
                <a:cs typeface="Calibri Light" panose="020F0302020204030204" pitchFamily="34" charset="0"/>
                <a:sym typeface="Wingdings"/>
              </a:rPr>
              <a:t> Injector Complex Update Overview</a:t>
            </a:r>
            <a:endParaRPr lang="en-US" sz="1400" dirty="0">
              <a:solidFill>
                <a:schemeClr val="accent2"/>
              </a:solidFill>
              <a:latin typeface="Calibri Light" panose="020F0302020204030204" pitchFamily="34" charset="0"/>
              <a:cs typeface="Calibri Light" panose="020F0302020204030204" pitchFamily="34" charset="0"/>
            </a:endParaRPr>
          </a:p>
          <a:p>
            <a:pPr marL="268288" indent="-268288">
              <a:spcAft>
                <a:spcPts val="600"/>
              </a:spcAft>
              <a:buClr>
                <a:srgbClr val="0070C0"/>
              </a:buClr>
              <a:buSzPct val="80000"/>
              <a:buFont typeface=".PingFang SC Regular"/>
              <a:buChar char="－"/>
            </a:pPr>
            <a:r>
              <a:rPr lang="en-US" sz="1800" dirty="0">
                <a:solidFill>
                  <a:srgbClr val="0070C0"/>
                </a:solidFill>
                <a:latin typeface="Calibri Light" panose="020F0302020204030204" pitchFamily="34" charset="0"/>
                <a:cs typeface="Calibri Light" panose="020F0302020204030204" pitchFamily="34" charset="0"/>
              </a:rPr>
              <a:t>Positron sources</a:t>
            </a:r>
          </a:p>
          <a:p>
            <a:pPr marL="715963" lvl="1" indent="-358775">
              <a:spcAft>
                <a:spcPts val="600"/>
              </a:spcAft>
              <a:buSzPct val="80000"/>
              <a:buFont typeface="Wingdings" pitchFamily="2" charset="2"/>
              <a:buChar char="v"/>
            </a:pPr>
            <a:r>
              <a:rPr lang="en-US" sz="1400" dirty="0">
                <a:latin typeface="Calibri Light" panose="020F0302020204030204" pitchFamily="34" charset="0"/>
                <a:cs typeface="Calibri Light" panose="020F0302020204030204" pitchFamily="34" charset="0"/>
              </a:rPr>
              <a:t>FCC-</a:t>
            </a:r>
            <a:r>
              <a:rPr lang="en-US" sz="1400" dirty="0" err="1">
                <a:latin typeface="Calibri Light" panose="020F0302020204030204" pitchFamily="34" charset="0"/>
                <a:cs typeface="Calibri Light" panose="020F0302020204030204" pitchFamily="34" charset="0"/>
              </a:rPr>
              <a:t>ee</a:t>
            </a:r>
            <a:r>
              <a:rPr lang="en-US" sz="1400" dirty="0">
                <a:latin typeface="Calibri Light" panose="020F0302020204030204" pitchFamily="34" charset="0"/>
                <a:cs typeface="Calibri Light" panose="020F0302020204030204" pitchFamily="34" charset="0"/>
              </a:rPr>
              <a:t> Injector parameters and overview of the positron sources</a:t>
            </a:r>
          </a:p>
          <a:p>
            <a:pPr marL="715963" lvl="1" indent="-358775">
              <a:spcAft>
                <a:spcPts val="600"/>
              </a:spcAft>
              <a:buSzPct val="80000"/>
              <a:buFont typeface="Wingdings" pitchFamily="2" charset="2"/>
              <a:buChar char="v"/>
            </a:pPr>
            <a:r>
              <a:rPr lang="en-US" sz="1400" dirty="0">
                <a:latin typeface="Calibri Light" panose="020F0302020204030204" pitchFamily="34" charset="0"/>
                <a:cs typeface="Calibri Light" panose="020F0302020204030204" pitchFamily="34" charset="0"/>
              </a:rPr>
              <a:t>Adiabatic Matching Devices</a:t>
            </a:r>
          </a:p>
          <a:p>
            <a:pPr marL="715963" lvl="1" indent="-358775">
              <a:spcAft>
                <a:spcPts val="600"/>
              </a:spcAft>
              <a:buSzPct val="80000"/>
              <a:buFont typeface="Wingdings" pitchFamily="2" charset="2"/>
              <a:buChar char="v"/>
            </a:pPr>
            <a:r>
              <a:rPr lang="en-US" sz="1400" dirty="0">
                <a:latin typeface="Calibri Light" panose="020F0302020204030204" pitchFamily="34" charset="0"/>
                <a:cs typeface="Calibri Light" panose="020F0302020204030204" pitchFamily="34" charset="0"/>
              </a:rPr>
              <a:t>Studies for FCC-</a:t>
            </a:r>
            <a:r>
              <a:rPr lang="en-US" sz="1400" dirty="0" err="1">
                <a:latin typeface="Calibri Light" panose="020F0302020204030204" pitchFamily="34" charset="0"/>
                <a:cs typeface="Calibri Light" panose="020F0302020204030204" pitchFamily="34" charset="0"/>
              </a:rPr>
              <a:t>ee</a:t>
            </a:r>
            <a:endParaRPr lang="en-US" sz="1400" dirty="0">
              <a:latin typeface="Calibri Light" panose="020F0302020204030204" pitchFamily="34" charset="0"/>
              <a:cs typeface="Calibri Light" panose="020F0302020204030204" pitchFamily="34" charset="0"/>
            </a:endParaRPr>
          </a:p>
          <a:p>
            <a:pPr marL="268288" indent="-268288">
              <a:spcAft>
                <a:spcPts val="600"/>
              </a:spcAft>
              <a:buClr>
                <a:srgbClr val="0070C0"/>
              </a:buClr>
              <a:buSzPct val="80000"/>
              <a:buFont typeface=".PingFang SC Regular"/>
              <a:buChar char="－"/>
            </a:pPr>
            <a:r>
              <a:rPr lang="en-US" sz="1800" dirty="0">
                <a:solidFill>
                  <a:srgbClr val="0070C0"/>
                </a:solidFill>
                <a:latin typeface="Calibri Light" panose="020F0302020204030204" pitchFamily="34" charset="0"/>
                <a:cs typeface="Calibri Light" panose="020F0302020204030204" pitchFamily="34" charset="0"/>
                <a:sym typeface="Wingdings"/>
              </a:rPr>
              <a:t>Positron source experiment at SwissFEL</a:t>
            </a:r>
          </a:p>
          <a:p>
            <a:pPr marL="715963" lvl="2" indent="-358775">
              <a:spcAft>
                <a:spcPts val="600"/>
              </a:spcAft>
              <a:buSzPct val="80000"/>
              <a:buFont typeface="Wingdings" pitchFamily="2" charset="2"/>
              <a:buChar char="v"/>
            </a:pPr>
            <a:r>
              <a:rPr lang="en-US" sz="1400" dirty="0">
                <a:latin typeface="Calibri Light" panose="020F0302020204030204" pitchFamily="34" charset="0"/>
                <a:cs typeface="Calibri Light" panose="020F0302020204030204" pitchFamily="34" charset="0"/>
                <a:sym typeface="Wingdings"/>
              </a:rPr>
              <a:t>Transfer line and area for the experiment</a:t>
            </a:r>
          </a:p>
          <a:p>
            <a:pPr marL="715963" lvl="2" indent="-358775">
              <a:spcAft>
                <a:spcPts val="600"/>
              </a:spcAft>
              <a:buSzPct val="80000"/>
              <a:buFont typeface="Wingdings" pitchFamily="2" charset="2"/>
              <a:buChar char="v"/>
            </a:pPr>
            <a:r>
              <a:rPr lang="en-US" sz="1400" dirty="0">
                <a:latin typeface="Calibri Light" panose="020F0302020204030204" pitchFamily="34" charset="0"/>
                <a:cs typeface="Calibri Light" panose="020F0302020204030204" pitchFamily="34" charset="0"/>
                <a:sym typeface="Wingdings"/>
              </a:rPr>
              <a:t>Experiment layout</a:t>
            </a:r>
          </a:p>
          <a:p>
            <a:pPr marL="715963" lvl="2" indent="-358775">
              <a:spcAft>
                <a:spcPts val="600"/>
              </a:spcAft>
              <a:buSzPct val="80000"/>
              <a:buFont typeface="Wingdings" pitchFamily="2" charset="2"/>
              <a:buChar char="v"/>
            </a:pPr>
            <a:r>
              <a:rPr lang="en-US" sz="1400" dirty="0">
                <a:latin typeface="Calibri Light" panose="020F0302020204030204" pitchFamily="34" charset="0"/>
                <a:cs typeface="Calibri Light" panose="020F0302020204030204" pitchFamily="34" charset="0"/>
                <a:sym typeface="Wingdings"/>
              </a:rPr>
              <a:t>First simulation results</a:t>
            </a:r>
          </a:p>
          <a:p>
            <a:pPr marL="268288" indent="-268288">
              <a:spcAft>
                <a:spcPts val="600"/>
              </a:spcAft>
              <a:buClr>
                <a:srgbClr val="0070C0"/>
              </a:buClr>
              <a:buSzPct val="80000"/>
              <a:buFont typeface=".PingFang SC Regular"/>
              <a:buChar char="－"/>
            </a:pPr>
            <a:r>
              <a:rPr lang="en-US" sz="1800" dirty="0">
                <a:solidFill>
                  <a:srgbClr val="0070C0"/>
                </a:solidFill>
                <a:latin typeface="Calibri Light" panose="020F0302020204030204" pitchFamily="34" charset="0"/>
                <a:cs typeface="Calibri Light" panose="020F0302020204030204" pitchFamily="34" charset="0"/>
                <a:sym typeface="Wingdings"/>
              </a:rPr>
              <a:t>Conclusion and outlook</a:t>
            </a:r>
          </a:p>
          <a:p>
            <a:pPr marL="0" indent="0">
              <a:spcAft>
                <a:spcPts val="600"/>
              </a:spcAft>
              <a:buSzPct val="90000"/>
              <a:buNone/>
            </a:pPr>
            <a:endParaRPr lang="en-US" sz="1800" dirty="0">
              <a:solidFill>
                <a:schemeClr val="accent2"/>
              </a:solidFill>
              <a:latin typeface="Calibri Light" panose="020F0302020204030204" pitchFamily="34" charset="0"/>
              <a:cs typeface="Calibri Light" panose="020F0302020204030204" pitchFamily="34" charset="0"/>
            </a:endParaRPr>
          </a:p>
        </p:txBody>
      </p:sp>
    </p:spTree>
    <p:extLst>
      <p:ext uri="{BB962C8B-B14F-4D97-AF65-F5344CB8AC3E}">
        <p14:creationId xmlns:p14="http://schemas.microsoft.com/office/powerpoint/2010/main" val="1139435853"/>
      </p:ext>
    </p:extLst>
  </p:cSld>
  <p:clrMapOvr>
    <a:masterClrMapping/>
  </p:clrMapOvr>
  <p:transition spd="med"/>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liennummernplatzhalter 3"/>
          <p:cNvSpPr>
            <a:spLocks noGrp="1"/>
          </p:cNvSpPr>
          <p:nvPr>
            <p:ph type="sldNum" sz="quarter" idx="16"/>
          </p:nvPr>
        </p:nvSpPr>
        <p:spPr/>
        <p:txBody>
          <a:bodyPr/>
          <a:lstStyle/>
          <a:p>
            <a:pPr algn="r" defTabSz="914378">
              <a:defRPr/>
            </a:pPr>
            <a:r>
              <a:rPr lang="de-DE">
                <a:solidFill>
                  <a:srgbClr val="000000"/>
                </a:solidFill>
                <a:latin typeface="Calibri"/>
              </a:rPr>
              <a:t>Page </a:t>
            </a:r>
            <a:fld id="{EBC07571-3134-BB4B-B83F-1A9FE18D34F3}" type="slidenum">
              <a:rPr lang="de-DE">
                <a:solidFill>
                  <a:srgbClr val="000000"/>
                </a:solidFill>
                <a:latin typeface="Calibri"/>
              </a:rPr>
              <a:pPr algn="r" defTabSz="914378">
                <a:defRPr/>
              </a:pPr>
              <a:t>20</a:t>
            </a:fld>
            <a:endParaRPr lang="de-DE" dirty="0">
              <a:solidFill>
                <a:srgbClr val="000000"/>
              </a:solidFill>
              <a:latin typeface="Calibri"/>
            </a:endParaRPr>
          </a:p>
        </p:txBody>
      </p:sp>
      <p:pic>
        <p:nvPicPr>
          <p:cNvPr id="6" name="Picture 5"/>
          <p:cNvPicPr>
            <a:picLocks noChangeAspect="1"/>
          </p:cNvPicPr>
          <p:nvPr/>
        </p:nvPicPr>
        <p:blipFill rotWithShape="1">
          <a:blip r:embed="rId3">
            <a:extLst>
              <a:ext uri="{28A0092B-C50C-407E-A947-70E740481C1C}">
                <a14:useLocalDpi xmlns:a14="http://schemas.microsoft.com/office/drawing/2010/main" val="0"/>
              </a:ext>
            </a:extLst>
          </a:blip>
          <a:srcRect t="35151" b="7580"/>
          <a:stretch/>
        </p:blipFill>
        <p:spPr>
          <a:xfrm>
            <a:off x="179512" y="1128730"/>
            <a:ext cx="8865439" cy="2893965"/>
          </a:xfrm>
          <a:prstGeom prst="rect">
            <a:avLst/>
          </a:prstGeom>
        </p:spPr>
      </p:pic>
      <p:sp>
        <p:nvSpPr>
          <p:cNvPr id="2" name="TextBox 1">
            <a:extLst>
              <a:ext uri="{FF2B5EF4-FFF2-40B4-BE49-F238E27FC236}">
                <a16:creationId xmlns:a16="http://schemas.microsoft.com/office/drawing/2014/main" id="{BE8B52A9-36D7-EF40-BC9A-E1BC59E40FFB}"/>
              </a:ext>
            </a:extLst>
          </p:cNvPr>
          <p:cNvSpPr txBox="1"/>
          <p:nvPr/>
        </p:nvSpPr>
        <p:spPr>
          <a:xfrm>
            <a:off x="2061275" y="1264740"/>
            <a:ext cx="0" cy="0"/>
          </a:xfrm>
          <a:prstGeom prst="rect">
            <a:avLst/>
          </a:prstGeom>
          <a:noFill/>
        </p:spPr>
        <p:txBody>
          <a:bodyPr wrap="none" lIns="0" tIns="0" rIns="0" bIns="0" rtlCol="0">
            <a:noAutofit/>
          </a:bodyPr>
          <a:lstStyle/>
          <a:p>
            <a:pPr eaLnBrk="1" hangingPunct="1">
              <a:lnSpc>
                <a:spcPct val="110000"/>
              </a:lnSpc>
              <a:spcBef>
                <a:spcPct val="0"/>
              </a:spcBef>
              <a:buClr>
                <a:srgbClr val="000000"/>
              </a:buClr>
            </a:pPr>
            <a:endParaRPr lang="en-CH" sz="1800" dirty="0" err="1">
              <a:solidFill>
                <a:srgbClr val="000000"/>
              </a:solidFill>
              <a:latin typeface="Calibri"/>
            </a:endParaRPr>
          </a:p>
        </p:txBody>
      </p:sp>
      <p:sp>
        <p:nvSpPr>
          <p:cNvPr id="7" name="TextBox 6">
            <a:extLst>
              <a:ext uri="{FF2B5EF4-FFF2-40B4-BE49-F238E27FC236}">
                <a16:creationId xmlns:a16="http://schemas.microsoft.com/office/drawing/2014/main" id="{42E5D0C7-7AC8-4C4A-9EA1-1F5E2AD64BF8}"/>
              </a:ext>
            </a:extLst>
          </p:cNvPr>
          <p:cNvSpPr txBox="1"/>
          <p:nvPr/>
        </p:nvSpPr>
        <p:spPr>
          <a:xfrm>
            <a:off x="1475656" y="2118789"/>
            <a:ext cx="1368152" cy="288032"/>
          </a:xfrm>
          <a:prstGeom prst="rect">
            <a:avLst/>
          </a:prstGeom>
          <a:solidFill>
            <a:schemeClr val="bg1"/>
          </a:solidFill>
        </p:spPr>
        <p:txBody>
          <a:bodyPr wrap="square" lIns="0" tIns="0" rIns="0" bIns="0" rtlCol="0">
            <a:noAutofit/>
          </a:bodyPr>
          <a:lstStyle/>
          <a:p>
            <a:pPr eaLnBrk="1" hangingPunct="1">
              <a:lnSpc>
                <a:spcPct val="110000"/>
              </a:lnSpc>
              <a:spcBef>
                <a:spcPct val="0"/>
              </a:spcBef>
              <a:buClr>
                <a:srgbClr val="000000"/>
              </a:buClr>
            </a:pPr>
            <a:r>
              <a:rPr lang="en-CH" sz="1800" dirty="0">
                <a:solidFill>
                  <a:srgbClr val="000000"/>
                </a:solidFill>
                <a:latin typeface="Calibri Light" panose="020F0302020204030204" pitchFamily="34" charset="0"/>
                <a:cs typeface="Calibri Light" panose="020F0302020204030204" pitchFamily="34" charset="0"/>
              </a:rPr>
              <a:t>End of Linac 3 </a:t>
            </a:r>
          </a:p>
        </p:txBody>
      </p:sp>
      <p:sp>
        <p:nvSpPr>
          <p:cNvPr id="32" name="Title 1">
            <a:extLst>
              <a:ext uri="{FF2B5EF4-FFF2-40B4-BE49-F238E27FC236}">
                <a16:creationId xmlns:a16="http://schemas.microsoft.com/office/drawing/2014/main" id="{E81C230E-48EF-0E43-AB86-250E0DA5798A}"/>
              </a:ext>
            </a:extLst>
          </p:cNvPr>
          <p:cNvSpPr txBox="1">
            <a:spLocks/>
          </p:cNvSpPr>
          <p:nvPr/>
        </p:nvSpPr>
        <p:spPr bwMode="auto">
          <a:xfrm>
            <a:off x="2077433" y="242443"/>
            <a:ext cx="6708025" cy="381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0" tIns="0" rIns="0" bIns="0" numCol="1" anchor="t" anchorCtr="0" compatLnSpc="1">
            <a:prstTxWarp prst="textNoShape">
              <a:avLst/>
            </a:prstTxWarp>
          </a:bodyPr>
          <a:lstStyle>
            <a:lvl1pPr algn="l" rtl="0" eaLnBrk="1" fontAlgn="base" hangingPunct="1">
              <a:spcBef>
                <a:spcPct val="0"/>
              </a:spcBef>
              <a:spcAft>
                <a:spcPct val="0"/>
              </a:spcAft>
              <a:defRPr sz="2400" kern="1000" spc="0">
                <a:solidFill>
                  <a:srgbClr val="686868"/>
                </a:solidFill>
                <a:latin typeface="+mj-lt"/>
                <a:ea typeface="+mj-ea"/>
                <a:cs typeface="+mj-cs"/>
              </a:defRPr>
            </a:lvl1pPr>
            <a:lvl2pPr algn="l" rtl="0" eaLnBrk="1" fontAlgn="base" hangingPunct="1">
              <a:spcBef>
                <a:spcPct val="0"/>
              </a:spcBef>
              <a:spcAft>
                <a:spcPct val="0"/>
              </a:spcAft>
              <a:defRPr sz="2500">
                <a:solidFill>
                  <a:srgbClr val="505150"/>
                </a:solidFill>
                <a:latin typeface="Georgia" charset="0"/>
                <a:ea typeface="ヒラギノ角ゴ Pro W3" pitchFamily="-108" charset="-128"/>
                <a:cs typeface="ヒラギノ角ゴ Pro W3" pitchFamily="-108" charset="-128"/>
              </a:defRPr>
            </a:lvl2pPr>
            <a:lvl3pPr algn="l" rtl="0" eaLnBrk="1" fontAlgn="base" hangingPunct="1">
              <a:spcBef>
                <a:spcPct val="0"/>
              </a:spcBef>
              <a:spcAft>
                <a:spcPct val="0"/>
              </a:spcAft>
              <a:defRPr sz="2500">
                <a:solidFill>
                  <a:srgbClr val="505150"/>
                </a:solidFill>
                <a:latin typeface="Georgia" charset="0"/>
                <a:ea typeface="ヒラギノ角ゴ Pro W3" pitchFamily="-108" charset="-128"/>
                <a:cs typeface="ヒラギノ角ゴ Pro W3" pitchFamily="-108" charset="-128"/>
              </a:defRPr>
            </a:lvl3pPr>
            <a:lvl4pPr algn="l" rtl="0" eaLnBrk="1" fontAlgn="base" hangingPunct="1">
              <a:spcBef>
                <a:spcPct val="0"/>
              </a:spcBef>
              <a:spcAft>
                <a:spcPct val="0"/>
              </a:spcAft>
              <a:defRPr sz="2500">
                <a:solidFill>
                  <a:srgbClr val="505150"/>
                </a:solidFill>
                <a:latin typeface="Georgia" charset="0"/>
                <a:ea typeface="ヒラギノ角ゴ Pro W3" pitchFamily="-108" charset="-128"/>
                <a:cs typeface="ヒラギノ角ゴ Pro W3" pitchFamily="-108" charset="-128"/>
              </a:defRPr>
            </a:lvl4pPr>
            <a:lvl5pPr algn="l" rtl="0" eaLnBrk="1" fontAlgn="base" hangingPunct="1">
              <a:spcBef>
                <a:spcPct val="0"/>
              </a:spcBef>
              <a:spcAft>
                <a:spcPct val="0"/>
              </a:spcAft>
              <a:defRPr sz="2500">
                <a:solidFill>
                  <a:srgbClr val="505150"/>
                </a:solidFill>
                <a:latin typeface="Georgia" charset="0"/>
                <a:ea typeface="ヒラギノ角ゴ Pro W3" pitchFamily="-108" charset="-128"/>
                <a:cs typeface="ヒラギノ角ゴ Pro W3" pitchFamily="-108" charset="-128"/>
              </a:defRPr>
            </a:lvl5pPr>
            <a:lvl6pPr marL="457178" algn="l" rtl="0" eaLnBrk="1" fontAlgn="base" hangingPunct="1">
              <a:spcBef>
                <a:spcPct val="0"/>
              </a:spcBef>
              <a:spcAft>
                <a:spcPct val="0"/>
              </a:spcAft>
              <a:defRPr sz="3200" b="1">
                <a:solidFill>
                  <a:schemeClr val="tx2"/>
                </a:solidFill>
                <a:latin typeface="Arial Narrow" pitchFamily="34" charset="0"/>
              </a:defRPr>
            </a:lvl6pPr>
            <a:lvl7pPr marL="914354" algn="l" rtl="0" eaLnBrk="1" fontAlgn="base" hangingPunct="1">
              <a:spcBef>
                <a:spcPct val="0"/>
              </a:spcBef>
              <a:spcAft>
                <a:spcPct val="0"/>
              </a:spcAft>
              <a:defRPr sz="3200" b="1">
                <a:solidFill>
                  <a:schemeClr val="tx2"/>
                </a:solidFill>
                <a:latin typeface="Arial Narrow" pitchFamily="34" charset="0"/>
              </a:defRPr>
            </a:lvl7pPr>
            <a:lvl8pPr marL="1371532" algn="l" rtl="0" eaLnBrk="1" fontAlgn="base" hangingPunct="1">
              <a:spcBef>
                <a:spcPct val="0"/>
              </a:spcBef>
              <a:spcAft>
                <a:spcPct val="0"/>
              </a:spcAft>
              <a:defRPr sz="3200" b="1">
                <a:solidFill>
                  <a:schemeClr val="tx2"/>
                </a:solidFill>
                <a:latin typeface="Arial Narrow" pitchFamily="34" charset="0"/>
              </a:defRPr>
            </a:lvl8pPr>
            <a:lvl9pPr marL="1828709" algn="l" rtl="0" eaLnBrk="1" fontAlgn="base" hangingPunct="1">
              <a:spcBef>
                <a:spcPct val="0"/>
              </a:spcBef>
              <a:spcAft>
                <a:spcPct val="0"/>
              </a:spcAft>
              <a:defRPr sz="3200" b="1">
                <a:solidFill>
                  <a:schemeClr val="tx2"/>
                </a:solidFill>
                <a:latin typeface="Arial Narrow" pitchFamily="34" charset="0"/>
              </a:defRPr>
            </a:lvl9pPr>
          </a:lstStyle>
          <a:p>
            <a:r>
              <a:rPr lang="en-GB" dirty="0"/>
              <a:t>Area for the experiment</a:t>
            </a:r>
            <a:endParaRPr lang="en-CH" dirty="0"/>
          </a:p>
        </p:txBody>
      </p:sp>
      <p:grpSp>
        <p:nvGrpSpPr>
          <p:cNvPr id="39" name="Group 38">
            <a:extLst>
              <a:ext uri="{FF2B5EF4-FFF2-40B4-BE49-F238E27FC236}">
                <a16:creationId xmlns:a16="http://schemas.microsoft.com/office/drawing/2014/main" id="{CE792CDB-C634-8F46-BEC9-BCEF68E61007}"/>
              </a:ext>
            </a:extLst>
          </p:cNvPr>
          <p:cNvGrpSpPr/>
          <p:nvPr/>
        </p:nvGrpSpPr>
        <p:grpSpPr>
          <a:xfrm>
            <a:off x="863588" y="771550"/>
            <a:ext cx="2988332" cy="717221"/>
            <a:chOff x="863588" y="702401"/>
            <a:chExt cx="2988332" cy="717221"/>
          </a:xfrm>
        </p:grpSpPr>
        <p:sp>
          <p:nvSpPr>
            <p:cNvPr id="33" name="Rectangle 32">
              <a:extLst>
                <a:ext uri="{FF2B5EF4-FFF2-40B4-BE49-F238E27FC236}">
                  <a16:creationId xmlns:a16="http://schemas.microsoft.com/office/drawing/2014/main" id="{74EB361D-CE45-A145-B7CE-A10178C85077}"/>
                </a:ext>
              </a:extLst>
            </p:cNvPr>
            <p:cNvSpPr/>
            <p:nvPr/>
          </p:nvSpPr>
          <p:spPr bwMode="auto">
            <a:xfrm>
              <a:off x="863588" y="955735"/>
              <a:ext cx="2988332" cy="463887"/>
            </a:xfrm>
            <a:prstGeom prst="rect">
              <a:avLst/>
            </a:prstGeom>
            <a:solidFill>
              <a:schemeClr val="bg1"/>
            </a:solidFill>
            <a:ln w="1905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CH" sz="2400" b="0" i="0" u="none" strike="noStrike" cap="none" normalizeH="0" baseline="0">
                <a:ln>
                  <a:noFill/>
                </a:ln>
                <a:solidFill>
                  <a:schemeClr val="tx1"/>
                </a:solidFill>
                <a:effectLst/>
                <a:latin typeface="Times" charset="0"/>
              </a:endParaRPr>
            </a:p>
          </p:txBody>
        </p:sp>
        <p:sp>
          <p:nvSpPr>
            <p:cNvPr id="34" name="Triangle 33">
              <a:extLst>
                <a:ext uri="{FF2B5EF4-FFF2-40B4-BE49-F238E27FC236}">
                  <a16:creationId xmlns:a16="http://schemas.microsoft.com/office/drawing/2014/main" id="{DE33A82E-A68C-A441-8EAF-80832DE26942}"/>
                </a:ext>
              </a:extLst>
            </p:cNvPr>
            <p:cNvSpPr/>
            <p:nvPr/>
          </p:nvSpPr>
          <p:spPr bwMode="auto">
            <a:xfrm rot="10800000">
              <a:off x="3203848" y="1203598"/>
              <a:ext cx="216024" cy="144016"/>
            </a:xfrm>
            <a:prstGeom prst="triangle">
              <a:avLst/>
            </a:prstGeom>
            <a:solidFill>
              <a:schemeClr val="accent5">
                <a:lumMod val="40000"/>
                <a:lumOff val="6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CH" sz="2400" b="0" i="0" u="none" strike="noStrike" cap="none" normalizeH="0" baseline="0">
                <a:ln>
                  <a:noFill/>
                </a:ln>
                <a:solidFill>
                  <a:schemeClr val="tx1"/>
                </a:solidFill>
                <a:effectLst/>
                <a:latin typeface="Times" charset="0"/>
              </a:endParaRPr>
            </a:p>
          </p:txBody>
        </p:sp>
        <p:sp>
          <p:nvSpPr>
            <p:cNvPr id="35" name="Triangle 34">
              <a:extLst>
                <a:ext uri="{FF2B5EF4-FFF2-40B4-BE49-F238E27FC236}">
                  <a16:creationId xmlns:a16="http://schemas.microsoft.com/office/drawing/2014/main" id="{5C908F96-EE9B-DB4F-9E5E-27FE4FC15C0B}"/>
                </a:ext>
              </a:extLst>
            </p:cNvPr>
            <p:cNvSpPr/>
            <p:nvPr/>
          </p:nvSpPr>
          <p:spPr bwMode="auto">
            <a:xfrm rot="10800000">
              <a:off x="1093939" y="1203598"/>
              <a:ext cx="216024" cy="144016"/>
            </a:xfrm>
            <a:prstGeom prst="triangle">
              <a:avLst/>
            </a:prstGeom>
            <a:solidFill>
              <a:schemeClr val="accent5">
                <a:lumMod val="40000"/>
                <a:lumOff val="6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CH" sz="2400" b="0" i="0" u="none" strike="noStrike" cap="none" normalizeH="0" baseline="0">
                <a:ln>
                  <a:noFill/>
                </a:ln>
                <a:solidFill>
                  <a:schemeClr val="tx1"/>
                </a:solidFill>
                <a:effectLst/>
                <a:latin typeface="Times" charset="0"/>
              </a:endParaRPr>
            </a:p>
          </p:txBody>
        </p:sp>
        <p:sp>
          <p:nvSpPr>
            <p:cNvPr id="36" name="TextBox 35">
              <a:extLst>
                <a:ext uri="{FF2B5EF4-FFF2-40B4-BE49-F238E27FC236}">
                  <a16:creationId xmlns:a16="http://schemas.microsoft.com/office/drawing/2014/main" id="{8B57854C-579E-184B-BCC9-2E3A6857D9D8}"/>
                </a:ext>
              </a:extLst>
            </p:cNvPr>
            <p:cNvSpPr txBox="1"/>
            <p:nvPr/>
          </p:nvSpPr>
          <p:spPr>
            <a:xfrm>
              <a:off x="905536" y="964998"/>
              <a:ext cx="813765" cy="210553"/>
            </a:xfrm>
            <a:prstGeom prst="rect">
              <a:avLst/>
            </a:prstGeom>
            <a:noFill/>
          </p:spPr>
          <p:txBody>
            <a:bodyPr wrap="square" lIns="0" tIns="0" rIns="0" bIns="0" rtlCol="0">
              <a:noAutofit/>
            </a:bodyPr>
            <a:lstStyle/>
            <a:p>
              <a:pPr eaLnBrk="1" hangingPunct="1">
                <a:lnSpc>
                  <a:spcPct val="110000"/>
                </a:lnSpc>
                <a:spcBef>
                  <a:spcPct val="0"/>
                </a:spcBef>
                <a:buClr>
                  <a:srgbClr val="000000"/>
                </a:buClr>
              </a:pPr>
              <a:r>
                <a:rPr lang="en-US" sz="1350" dirty="0">
                  <a:solidFill>
                    <a:srgbClr val="000000"/>
                  </a:solidFill>
                  <a:latin typeface="Calibri Light" panose="020F0302020204030204" pitchFamily="34" charset="0"/>
                  <a:cs typeface="Calibri Light" panose="020F0302020204030204" pitchFamily="34" charset="0"/>
                </a:rPr>
                <a:t>S30CB013</a:t>
              </a:r>
            </a:p>
          </p:txBody>
        </p:sp>
        <p:sp>
          <p:nvSpPr>
            <p:cNvPr id="37" name="TextBox 36">
              <a:extLst>
                <a:ext uri="{FF2B5EF4-FFF2-40B4-BE49-F238E27FC236}">
                  <a16:creationId xmlns:a16="http://schemas.microsoft.com/office/drawing/2014/main" id="{CA386A89-201E-9B4B-9381-2508E0D1ED43}"/>
                </a:ext>
              </a:extLst>
            </p:cNvPr>
            <p:cNvSpPr txBox="1"/>
            <p:nvPr/>
          </p:nvSpPr>
          <p:spPr>
            <a:xfrm>
              <a:off x="2970232" y="955735"/>
              <a:ext cx="881688" cy="210553"/>
            </a:xfrm>
            <a:prstGeom prst="rect">
              <a:avLst/>
            </a:prstGeom>
            <a:noFill/>
          </p:spPr>
          <p:txBody>
            <a:bodyPr wrap="square" lIns="0" tIns="0" rIns="0" bIns="0" rtlCol="0">
              <a:noAutofit/>
            </a:bodyPr>
            <a:lstStyle/>
            <a:p>
              <a:pPr eaLnBrk="1" hangingPunct="1">
                <a:lnSpc>
                  <a:spcPct val="110000"/>
                </a:lnSpc>
                <a:spcBef>
                  <a:spcPct val="0"/>
                </a:spcBef>
                <a:buClr>
                  <a:srgbClr val="000000"/>
                </a:buClr>
              </a:pPr>
              <a:r>
                <a:rPr lang="en-US" sz="1350" dirty="0">
                  <a:solidFill>
                    <a:srgbClr val="000000"/>
                  </a:solidFill>
                  <a:latin typeface="Calibri Light" panose="020F0302020204030204" pitchFamily="34" charset="0"/>
                  <a:cs typeface="Calibri Light" panose="020F0302020204030204" pitchFamily="34" charset="0"/>
                </a:rPr>
                <a:t>S-band mod.</a:t>
              </a:r>
            </a:p>
          </p:txBody>
        </p:sp>
        <p:sp>
          <p:nvSpPr>
            <p:cNvPr id="38" name="TextBox 37">
              <a:extLst>
                <a:ext uri="{FF2B5EF4-FFF2-40B4-BE49-F238E27FC236}">
                  <a16:creationId xmlns:a16="http://schemas.microsoft.com/office/drawing/2014/main" id="{FA23F89D-5603-F140-8B18-57F5ABC740FB}"/>
                </a:ext>
              </a:extLst>
            </p:cNvPr>
            <p:cNvSpPr txBox="1"/>
            <p:nvPr/>
          </p:nvSpPr>
          <p:spPr>
            <a:xfrm>
              <a:off x="1826900" y="702401"/>
              <a:ext cx="1808996" cy="210553"/>
            </a:xfrm>
            <a:prstGeom prst="rect">
              <a:avLst/>
            </a:prstGeom>
            <a:solidFill>
              <a:schemeClr val="bg1"/>
            </a:solidFill>
          </p:spPr>
          <p:txBody>
            <a:bodyPr wrap="square" lIns="0" tIns="0" rIns="0" bIns="0" rtlCol="0">
              <a:noAutofit/>
            </a:bodyPr>
            <a:lstStyle/>
            <a:p>
              <a:pPr eaLnBrk="1" hangingPunct="1">
                <a:lnSpc>
                  <a:spcPct val="110000"/>
                </a:lnSpc>
                <a:spcBef>
                  <a:spcPct val="0"/>
                </a:spcBef>
                <a:buClr>
                  <a:srgbClr val="000000"/>
                </a:buClr>
              </a:pPr>
              <a:r>
                <a:rPr lang="en-US" sz="1350" dirty="0">
                  <a:solidFill>
                    <a:srgbClr val="000000"/>
                  </a:solidFill>
                  <a:latin typeface="Calibri Light" panose="020F0302020204030204" pitchFamily="34" charset="0"/>
                  <a:cs typeface="Calibri Light" panose="020F0302020204030204" pitchFamily="34" charset="0"/>
                </a:rPr>
                <a:t>Klystron gallery (upstairs)</a:t>
              </a:r>
            </a:p>
          </p:txBody>
        </p:sp>
      </p:grpSp>
      <p:cxnSp>
        <p:nvCxnSpPr>
          <p:cNvPr id="41" name="Straight Arrow Connector 40">
            <a:extLst>
              <a:ext uri="{FF2B5EF4-FFF2-40B4-BE49-F238E27FC236}">
                <a16:creationId xmlns:a16="http://schemas.microsoft.com/office/drawing/2014/main" id="{D320CE2D-BF18-3147-88F5-23838729EF42}"/>
              </a:ext>
            </a:extLst>
          </p:cNvPr>
          <p:cNvCxnSpPr>
            <a:cxnSpLocks/>
          </p:cNvCxnSpPr>
          <p:nvPr/>
        </p:nvCxnSpPr>
        <p:spPr bwMode="auto">
          <a:xfrm>
            <a:off x="3275856" y="1704795"/>
            <a:ext cx="2952328" cy="0"/>
          </a:xfrm>
          <a:prstGeom prst="straightConnector1">
            <a:avLst/>
          </a:prstGeom>
          <a:solidFill>
            <a:schemeClr val="accent1"/>
          </a:solidFill>
          <a:ln w="22225" cap="flat" cmpd="sng" algn="ctr">
            <a:solidFill>
              <a:srgbClr val="FF0000"/>
            </a:solidFill>
            <a:prstDash val="solid"/>
            <a:round/>
            <a:headEnd type="triangle"/>
            <a:tailEnd type="triangle"/>
          </a:ln>
          <a:effectLst/>
        </p:spPr>
      </p:cxnSp>
      <p:sp>
        <p:nvSpPr>
          <p:cNvPr id="42" name="TextBox 41">
            <a:extLst>
              <a:ext uri="{FF2B5EF4-FFF2-40B4-BE49-F238E27FC236}">
                <a16:creationId xmlns:a16="http://schemas.microsoft.com/office/drawing/2014/main" id="{18E9352F-1931-6747-96A9-F69AFBEFA3F3}"/>
              </a:ext>
            </a:extLst>
          </p:cNvPr>
          <p:cNvSpPr txBox="1"/>
          <p:nvPr/>
        </p:nvSpPr>
        <p:spPr>
          <a:xfrm>
            <a:off x="4355976" y="1442319"/>
            <a:ext cx="720080" cy="210553"/>
          </a:xfrm>
          <a:prstGeom prst="rect">
            <a:avLst/>
          </a:prstGeom>
          <a:solidFill>
            <a:schemeClr val="bg1"/>
          </a:solidFill>
        </p:spPr>
        <p:txBody>
          <a:bodyPr wrap="square" lIns="0" tIns="0" rIns="0" bIns="0" rtlCol="0">
            <a:noAutofit/>
          </a:bodyPr>
          <a:lstStyle/>
          <a:p>
            <a:pPr eaLnBrk="1" hangingPunct="1">
              <a:lnSpc>
                <a:spcPct val="110000"/>
              </a:lnSpc>
              <a:spcBef>
                <a:spcPct val="0"/>
              </a:spcBef>
              <a:buClr>
                <a:srgbClr val="000000"/>
              </a:buClr>
            </a:pPr>
            <a:r>
              <a:rPr lang="en-US" sz="1350" dirty="0">
                <a:solidFill>
                  <a:srgbClr val="FF0000"/>
                </a:solidFill>
                <a:latin typeface="Calibri Light" panose="020F0302020204030204" pitchFamily="34" charset="0"/>
                <a:cs typeface="Calibri Light" panose="020F0302020204030204" pitchFamily="34" charset="0"/>
              </a:rPr>
              <a:t>30-40 m</a:t>
            </a:r>
          </a:p>
        </p:txBody>
      </p:sp>
      <p:sp>
        <p:nvSpPr>
          <p:cNvPr id="43" name="Rectangle 42">
            <a:extLst>
              <a:ext uri="{FF2B5EF4-FFF2-40B4-BE49-F238E27FC236}">
                <a16:creationId xmlns:a16="http://schemas.microsoft.com/office/drawing/2014/main" id="{CCDECF73-F368-644C-B652-0A1AAA3EA7C4}"/>
              </a:ext>
            </a:extLst>
          </p:cNvPr>
          <p:cNvSpPr/>
          <p:nvPr/>
        </p:nvSpPr>
        <p:spPr>
          <a:xfrm>
            <a:off x="337338" y="4166080"/>
            <a:ext cx="8444716" cy="620491"/>
          </a:xfrm>
          <a:prstGeom prst="rect">
            <a:avLst/>
          </a:prstGeom>
        </p:spPr>
        <p:txBody>
          <a:bodyPr wrap="square">
            <a:spAutoFit/>
          </a:bodyPr>
          <a:lstStyle/>
          <a:p>
            <a:pPr eaLnBrk="1" hangingPunct="1">
              <a:lnSpc>
                <a:spcPct val="110000"/>
              </a:lnSpc>
              <a:spcBef>
                <a:spcPct val="0"/>
              </a:spcBef>
              <a:spcAft>
                <a:spcPts val="1200"/>
              </a:spcAft>
              <a:buClr>
                <a:srgbClr val="000000"/>
              </a:buClr>
            </a:pPr>
            <a:r>
              <a:rPr lang="en-US" dirty="0">
                <a:latin typeface="Calibri Light" panose="020F0302020204030204" pitchFamily="34" charset="0"/>
                <a:cs typeface="Calibri Light" panose="020F0302020204030204" pitchFamily="34" charset="0"/>
              </a:rPr>
              <a:t>S-band HV klystron modulator: a full S-band RF system is required, new modulator for the Injector (SF consolidation) and the old one will be used for the experiment/</a:t>
            </a:r>
            <a:r>
              <a:rPr lang="en-US" dirty="0">
                <a:solidFill>
                  <a:srgbClr val="C00000"/>
                </a:solidFill>
                <a:latin typeface="Calibri Light" panose="020F0302020204030204" pitchFamily="34" charset="0"/>
                <a:cs typeface="Calibri Light" panose="020F0302020204030204" pitchFamily="34" charset="0"/>
              </a:rPr>
              <a:t>S-band test facility</a:t>
            </a:r>
          </a:p>
        </p:txBody>
      </p:sp>
    </p:spTree>
    <p:extLst>
      <p:ext uri="{BB962C8B-B14F-4D97-AF65-F5344CB8AC3E}">
        <p14:creationId xmlns:p14="http://schemas.microsoft.com/office/powerpoint/2010/main" val="4071367347"/>
      </p:ext>
    </p:extLst>
  </p:cSld>
  <p:clrMapOvr>
    <a:masterClrMapping/>
  </p:clrMapOvr>
  <p:transition spd="med"/>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Picture 17">
            <a:extLst>
              <a:ext uri="{FF2B5EF4-FFF2-40B4-BE49-F238E27FC236}">
                <a16:creationId xmlns:a16="http://schemas.microsoft.com/office/drawing/2014/main" id="{6E1DC7F7-10F5-E34C-8A7C-FF7870328A27}"/>
              </a:ext>
            </a:extLst>
          </p:cNvPr>
          <p:cNvPicPr>
            <a:picLocks noChangeAspect="1"/>
          </p:cNvPicPr>
          <p:nvPr/>
        </p:nvPicPr>
        <p:blipFill>
          <a:blip r:embed="rId3"/>
          <a:stretch>
            <a:fillRect/>
          </a:stretch>
        </p:blipFill>
        <p:spPr>
          <a:xfrm>
            <a:off x="1202065" y="627534"/>
            <a:ext cx="6682303" cy="4277048"/>
          </a:xfrm>
          <a:prstGeom prst="rect">
            <a:avLst/>
          </a:prstGeom>
        </p:spPr>
      </p:pic>
      <p:sp>
        <p:nvSpPr>
          <p:cNvPr id="2" name="Title 1">
            <a:extLst>
              <a:ext uri="{FF2B5EF4-FFF2-40B4-BE49-F238E27FC236}">
                <a16:creationId xmlns:a16="http://schemas.microsoft.com/office/drawing/2014/main" id="{C606101D-175B-6747-AB41-02756DA30622}"/>
              </a:ext>
            </a:extLst>
          </p:cNvPr>
          <p:cNvSpPr>
            <a:spLocks noGrp="1"/>
          </p:cNvSpPr>
          <p:nvPr>
            <p:ph type="title"/>
          </p:nvPr>
        </p:nvSpPr>
        <p:spPr>
          <a:xfrm>
            <a:off x="2077211" y="216000"/>
            <a:ext cx="2782821" cy="381375"/>
          </a:xfrm>
        </p:spPr>
        <p:txBody>
          <a:bodyPr/>
          <a:lstStyle/>
          <a:p>
            <a:r>
              <a:rPr lang="en-CH" dirty="0"/>
              <a:t>Experiment layout </a:t>
            </a:r>
          </a:p>
        </p:txBody>
      </p:sp>
      <p:sp>
        <p:nvSpPr>
          <p:cNvPr id="3" name="Slide Number Placeholder 2">
            <a:extLst>
              <a:ext uri="{FF2B5EF4-FFF2-40B4-BE49-F238E27FC236}">
                <a16:creationId xmlns:a16="http://schemas.microsoft.com/office/drawing/2014/main" id="{7BDCF5F7-7AA2-9D40-8A6E-5E4D715DD1E8}"/>
              </a:ext>
            </a:extLst>
          </p:cNvPr>
          <p:cNvSpPr>
            <a:spLocks noGrp="1"/>
          </p:cNvSpPr>
          <p:nvPr>
            <p:ph type="sldNum" sz="quarter" idx="12"/>
          </p:nvPr>
        </p:nvSpPr>
        <p:spPr/>
        <p:txBody>
          <a:bodyPr/>
          <a:lstStyle/>
          <a:p>
            <a:pPr algn="r">
              <a:defRPr/>
            </a:pPr>
            <a:r>
              <a:rPr lang="de-DE"/>
              <a:t>Page </a:t>
            </a:r>
            <a:fld id="{EBC07571-3134-BB4B-B83F-1A9FE18D34F3}" type="slidenum">
              <a:rPr lang="de-DE" smtClean="0"/>
              <a:pPr algn="r">
                <a:defRPr/>
              </a:pPr>
              <a:t>21</a:t>
            </a:fld>
            <a:endParaRPr lang="de-DE" dirty="0"/>
          </a:p>
        </p:txBody>
      </p:sp>
      <p:sp>
        <p:nvSpPr>
          <p:cNvPr id="13" name="TextBox 12">
            <a:extLst>
              <a:ext uri="{FF2B5EF4-FFF2-40B4-BE49-F238E27FC236}">
                <a16:creationId xmlns:a16="http://schemas.microsoft.com/office/drawing/2014/main" id="{F9B95625-66A3-D041-ABE3-1EB3376ABF8D}"/>
              </a:ext>
            </a:extLst>
          </p:cNvPr>
          <p:cNvSpPr txBox="1"/>
          <p:nvPr/>
        </p:nvSpPr>
        <p:spPr>
          <a:xfrm>
            <a:off x="576807" y="4126811"/>
            <a:ext cx="910766" cy="197832"/>
          </a:xfrm>
          <a:prstGeom prst="rect">
            <a:avLst/>
          </a:prstGeom>
          <a:noFill/>
        </p:spPr>
        <p:txBody>
          <a:bodyPr wrap="none" lIns="0" tIns="0" rIns="0" bIns="0" rtlCol="0">
            <a:noAutofit/>
          </a:bodyPr>
          <a:lstStyle/>
          <a:p>
            <a:pPr eaLnBrk="1" hangingPunct="1">
              <a:lnSpc>
                <a:spcPct val="110000"/>
              </a:lnSpc>
              <a:spcBef>
                <a:spcPct val="0"/>
              </a:spcBef>
              <a:buClr>
                <a:srgbClr val="000000"/>
              </a:buClr>
            </a:pPr>
            <a:r>
              <a:rPr lang="en-CH" sz="1200" dirty="0">
                <a:solidFill>
                  <a:srgbClr val="000000"/>
                </a:solidFill>
                <a:latin typeface="Calibri Light" panose="020F0302020204030204" pitchFamily="34" charset="0"/>
                <a:cs typeface="Calibri Light" panose="020F0302020204030204" pitchFamily="34" charset="0"/>
              </a:rPr>
              <a:t>Crystal in/out</a:t>
            </a:r>
          </a:p>
        </p:txBody>
      </p:sp>
      <p:sp>
        <p:nvSpPr>
          <p:cNvPr id="14" name="TextBox 13">
            <a:extLst>
              <a:ext uri="{FF2B5EF4-FFF2-40B4-BE49-F238E27FC236}">
                <a16:creationId xmlns:a16="http://schemas.microsoft.com/office/drawing/2014/main" id="{BB41A690-7C34-DD43-9BF0-0194DE3609D5}"/>
              </a:ext>
            </a:extLst>
          </p:cNvPr>
          <p:cNvSpPr txBox="1"/>
          <p:nvPr/>
        </p:nvSpPr>
        <p:spPr>
          <a:xfrm>
            <a:off x="2743016" y="4429613"/>
            <a:ext cx="1800200" cy="504056"/>
          </a:xfrm>
          <a:prstGeom prst="rect">
            <a:avLst/>
          </a:prstGeom>
          <a:noFill/>
        </p:spPr>
        <p:txBody>
          <a:bodyPr wrap="none" lIns="0" tIns="0" rIns="0" bIns="0" rtlCol="0">
            <a:noAutofit/>
          </a:bodyPr>
          <a:lstStyle/>
          <a:p>
            <a:pPr eaLnBrk="1" hangingPunct="1">
              <a:lnSpc>
                <a:spcPct val="110000"/>
              </a:lnSpc>
              <a:spcBef>
                <a:spcPct val="0"/>
              </a:spcBef>
              <a:buClr>
                <a:srgbClr val="000000"/>
              </a:buClr>
            </a:pPr>
            <a:r>
              <a:rPr lang="en-CH" sz="1200" dirty="0">
                <a:solidFill>
                  <a:srgbClr val="000000"/>
                </a:solidFill>
                <a:latin typeface="Calibri Light" panose="020F0302020204030204" pitchFamily="34" charset="0"/>
                <a:cs typeface="Calibri Light" panose="020F0302020204030204" pitchFamily="34" charset="0"/>
              </a:rPr>
              <a:t>Beam stopper</a:t>
            </a:r>
          </a:p>
          <a:p>
            <a:pPr eaLnBrk="1" hangingPunct="1">
              <a:lnSpc>
                <a:spcPct val="110000"/>
              </a:lnSpc>
              <a:spcBef>
                <a:spcPct val="0"/>
              </a:spcBef>
              <a:buClr>
                <a:srgbClr val="000000"/>
              </a:buClr>
            </a:pPr>
            <a:r>
              <a:rPr lang="en-GB" sz="1200" dirty="0">
                <a:solidFill>
                  <a:srgbClr val="000000"/>
                </a:solidFill>
                <a:latin typeface="Calibri Light" panose="020F0302020204030204" pitchFamily="34" charset="0"/>
                <a:cs typeface="Calibri Light" panose="020F0302020204030204" pitchFamily="34" charset="0"/>
              </a:rPr>
              <a:t>a</a:t>
            </a:r>
            <a:r>
              <a:rPr lang="en-CH" sz="1200" dirty="0">
                <a:solidFill>
                  <a:srgbClr val="000000"/>
                </a:solidFill>
                <a:latin typeface="Calibri Light" panose="020F0302020204030204" pitchFamily="34" charset="0"/>
                <a:cs typeface="Calibri Light" panose="020F0302020204030204" pitchFamily="34" charset="0"/>
              </a:rPr>
              <a:t>nd permanent magnet</a:t>
            </a:r>
          </a:p>
        </p:txBody>
      </p:sp>
      <p:sp>
        <p:nvSpPr>
          <p:cNvPr id="15" name="TextBox 14">
            <a:extLst>
              <a:ext uri="{FF2B5EF4-FFF2-40B4-BE49-F238E27FC236}">
                <a16:creationId xmlns:a16="http://schemas.microsoft.com/office/drawing/2014/main" id="{19BE185C-38E4-8544-BFF9-6CF9228E1383}"/>
              </a:ext>
            </a:extLst>
          </p:cNvPr>
          <p:cNvSpPr txBox="1"/>
          <p:nvPr/>
        </p:nvSpPr>
        <p:spPr>
          <a:xfrm>
            <a:off x="1931885" y="3161639"/>
            <a:ext cx="1152128" cy="396070"/>
          </a:xfrm>
          <a:prstGeom prst="rect">
            <a:avLst/>
          </a:prstGeom>
          <a:noFill/>
        </p:spPr>
        <p:txBody>
          <a:bodyPr wrap="square" lIns="0" tIns="0" rIns="0" bIns="0" rtlCol="0">
            <a:spAutoFit/>
          </a:bodyPr>
          <a:lstStyle/>
          <a:p>
            <a:pPr eaLnBrk="1" hangingPunct="1">
              <a:lnSpc>
                <a:spcPct val="110000"/>
              </a:lnSpc>
              <a:spcBef>
                <a:spcPct val="0"/>
              </a:spcBef>
              <a:buClr>
                <a:srgbClr val="000000"/>
              </a:buClr>
            </a:pPr>
            <a:r>
              <a:rPr lang="en-US" sz="1200" dirty="0">
                <a:solidFill>
                  <a:srgbClr val="000000"/>
                </a:solidFill>
                <a:latin typeface="Calibri Light" panose="020F0302020204030204" pitchFamily="34" charset="0"/>
                <a:cs typeface="Calibri Light" panose="020F0302020204030204" pitchFamily="34" charset="0"/>
              </a:rPr>
              <a:t>SC solenoid with embedded target</a:t>
            </a:r>
            <a:endParaRPr lang="en-CH" sz="1200" dirty="0">
              <a:solidFill>
                <a:srgbClr val="000000"/>
              </a:solidFill>
              <a:latin typeface="Calibri Light" panose="020F0302020204030204" pitchFamily="34" charset="0"/>
              <a:cs typeface="Calibri Light" panose="020F0302020204030204" pitchFamily="34" charset="0"/>
            </a:endParaRPr>
          </a:p>
        </p:txBody>
      </p:sp>
      <p:sp>
        <p:nvSpPr>
          <p:cNvPr id="16" name="Rectangle 15">
            <a:extLst>
              <a:ext uri="{FF2B5EF4-FFF2-40B4-BE49-F238E27FC236}">
                <a16:creationId xmlns:a16="http://schemas.microsoft.com/office/drawing/2014/main" id="{13611E5A-309B-3743-9F6A-DEC8D19CAB27}"/>
              </a:ext>
            </a:extLst>
          </p:cNvPr>
          <p:cNvSpPr/>
          <p:nvPr/>
        </p:nvSpPr>
        <p:spPr>
          <a:xfrm>
            <a:off x="4654904" y="3321689"/>
            <a:ext cx="1296146" cy="488403"/>
          </a:xfrm>
          <a:prstGeom prst="rect">
            <a:avLst/>
          </a:prstGeom>
        </p:spPr>
        <p:txBody>
          <a:bodyPr wrap="square">
            <a:spAutoFit/>
          </a:bodyPr>
          <a:lstStyle/>
          <a:p>
            <a:pPr defTabSz="914378">
              <a:lnSpc>
                <a:spcPct val="110000"/>
              </a:lnSpc>
              <a:spcBef>
                <a:spcPct val="0"/>
              </a:spcBef>
              <a:buClr>
                <a:srgbClr val="000000"/>
              </a:buClr>
            </a:pPr>
            <a:r>
              <a:rPr lang="en-US" sz="1200" dirty="0">
                <a:solidFill>
                  <a:srgbClr val="000000"/>
                </a:solidFill>
                <a:latin typeface="Calibri Light" panose="020F0302020204030204" pitchFamily="34" charset="0"/>
                <a:cs typeface="Calibri Light" panose="020F0302020204030204" pitchFamily="34" charset="0"/>
              </a:rPr>
              <a:t>RF cavities and NC solenoids</a:t>
            </a:r>
          </a:p>
        </p:txBody>
      </p:sp>
      <p:sp>
        <p:nvSpPr>
          <p:cNvPr id="19" name="TextBox 18">
            <a:extLst>
              <a:ext uri="{FF2B5EF4-FFF2-40B4-BE49-F238E27FC236}">
                <a16:creationId xmlns:a16="http://schemas.microsoft.com/office/drawing/2014/main" id="{80A107FB-DA34-534E-99FE-775208573273}"/>
              </a:ext>
            </a:extLst>
          </p:cNvPr>
          <p:cNvSpPr txBox="1"/>
          <p:nvPr/>
        </p:nvSpPr>
        <p:spPr>
          <a:xfrm>
            <a:off x="168615" y="4683077"/>
            <a:ext cx="1224136" cy="396070"/>
          </a:xfrm>
          <a:prstGeom prst="rect">
            <a:avLst/>
          </a:prstGeom>
          <a:noFill/>
        </p:spPr>
        <p:txBody>
          <a:bodyPr wrap="square" lIns="0" tIns="0" rIns="0" bIns="0" rtlCol="0">
            <a:spAutoFit/>
          </a:bodyPr>
          <a:lstStyle/>
          <a:p>
            <a:pPr eaLnBrk="1" hangingPunct="1">
              <a:lnSpc>
                <a:spcPct val="110000"/>
              </a:lnSpc>
              <a:spcBef>
                <a:spcPct val="0"/>
              </a:spcBef>
              <a:buClr>
                <a:srgbClr val="000000"/>
              </a:buClr>
            </a:pPr>
            <a:r>
              <a:rPr lang="en-CH" sz="1200" dirty="0">
                <a:solidFill>
                  <a:srgbClr val="000000"/>
                </a:solidFill>
                <a:latin typeface="Calibri Light" panose="020F0302020204030204" pitchFamily="34" charset="0"/>
                <a:cs typeface="Calibri Light" panose="020F0302020204030204" pitchFamily="34" charset="0"/>
              </a:rPr>
              <a:t>SwissFEL 6 GeV electron beam</a:t>
            </a:r>
          </a:p>
        </p:txBody>
      </p:sp>
      <p:sp>
        <p:nvSpPr>
          <p:cNvPr id="20" name="Rectangle 19">
            <a:extLst>
              <a:ext uri="{FF2B5EF4-FFF2-40B4-BE49-F238E27FC236}">
                <a16:creationId xmlns:a16="http://schemas.microsoft.com/office/drawing/2014/main" id="{E975BEC4-0E29-8343-893A-2156FFF1FCC7}"/>
              </a:ext>
            </a:extLst>
          </p:cNvPr>
          <p:cNvSpPr/>
          <p:nvPr/>
        </p:nvSpPr>
        <p:spPr>
          <a:xfrm>
            <a:off x="6461330" y="168747"/>
            <a:ext cx="2514055" cy="488403"/>
          </a:xfrm>
          <a:prstGeom prst="rect">
            <a:avLst/>
          </a:prstGeom>
        </p:spPr>
        <p:txBody>
          <a:bodyPr wrap="square">
            <a:spAutoFit/>
          </a:bodyPr>
          <a:lstStyle/>
          <a:p>
            <a:pPr defTabSz="914378">
              <a:lnSpc>
                <a:spcPct val="110000"/>
              </a:lnSpc>
              <a:spcBef>
                <a:spcPct val="0"/>
              </a:spcBef>
              <a:buClr>
                <a:srgbClr val="000000"/>
              </a:buClr>
            </a:pPr>
            <a:r>
              <a:rPr lang="en-US" sz="1200" dirty="0">
                <a:solidFill>
                  <a:srgbClr val="000000"/>
                </a:solidFill>
                <a:latin typeface="Calibri Light" panose="020F0302020204030204" pitchFamily="34" charset="0"/>
                <a:cs typeface="Calibri Light" panose="020F0302020204030204" pitchFamily="34" charset="0"/>
              </a:rPr>
              <a:t>beam dump or beam stopper + beam dump? (huge e- energy distribution)</a:t>
            </a:r>
          </a:p>
        </p:txBody>
      </p:sp>
      <p:cxnSp>
        <p:nvCxnSpPr>
          <p:cNvPr id="22" name="Straight Connector 21">
            <a:extLst>
              <a:ext uri="{FF2B5EF4-FFF2-40B4-BE49-F238E27FC236}">
                <a16:creationId xmlns:a16="http://schemas.microsoft.com/office/drawing/2014/main" id="{0F765748-C740-BF45-845D-7CB52CCB026F}"/>
              </a:ext>
            </a:extLst>
          </p:cNvPr>
          <p:cNvCxnSpPr/>
          <p:nvPr/>
        </p:nvCxnSpPr>
        <p:spPr bwMode="auto">
          <a:xfrm flipH="1" flipV="1">
            <a:off x="1315990" y="3321689"/>
            <a:ext cx="432048" cy="1170117"/>
          </a:xfrm>
          <a:prstGeom prst="line">
            <a:avLst/>
          </a:prstGeom>
          <a:solidFill>
            <a:schemeClr val="accent1"/>
          </a:solidFill>
          <a:ln w="9525" cap="flat" cmpd="sng" algn="ctr">
            <a:solidFill>
              <a:schemeClr val="tx1"/>
            </a:solidFill>
            <a:prstDash val="solid"/>
            <a:round/>
            <a:headEnd type="none" w="med" len="med"/>
            <a:tailEnd type="none" w="med" len="med"/>
          </a:ln>
          <a:effectLst/>
        </p:spPr>
      </p:cxnSp>
      <p:sp>
        <p:nvSpPr>
          <p:cNvPr id="23" name="TextBox 22">
            <a:extLst>
              <a:ext uri="{FF2B5EF4-FFF2-40B4-BE49-F238E27FC236}">
                <a16:creationId xmlns:a16="http://schemas.microsoft.com/office/drawing/2014/main" id="{AB0E89B6-926A-6240-B943-32C8B02C5F2B}"/>
              </a:ext>
            </a:extLst>
          </p:cNvPr>
          <p:cNvSpPr txBox="1"/>
          <p:nvPr/>
        </p:nvSpPr>
        <p:spPr>
          <a:xfrm>
            <a:off x="463867" y="3053428"/>
            <a:ext cx="1019009" cy="396070"/>
          </a:xfrm>
          <a:prstGeom prst="rect">
            <a:avLst/>
          </a:prstGeom>
          <a:noFill/>
        </p:spPr>
        <p:txBody>
          <a:bodyPr wrap="square" lIns="0" tIns="0" rIns="0" bIns="0" rtlCol="0">
            <a:spAutoFit/>
          </a:bodyPr>
          <a:lstStyle/>
          <a:p>
            <a:pPr eaLnBrk="1" hangingPunct="1">
              <a:lnSpc>
                <a:spcPct val="110000"/>
              </a:lnSpc>
              <a:spcBef>
                <a:spcPct val="0"/>
              </a:spcBef>
              <a:buClr>
                <a:srgbClr val="000000"/>
              </a:buClr>
            </a:pPr>
            <a:r>
              <a:rPr lang="en-CH" sz="1200" dirty="0">
                <a:solidFill>
                  <a:srgbClr val="000000"/>
                </a:solidFill>
                <a:latin typeface="Calibri Light" panose="020F0302020204030204" pitchFamily="34" charset="0"/>
                <a:cs typeface="Calibri Light" panose="020F0302020204030204" pitchFamily="34" charset="0"/>
              </a:rPr>
              <a:t>Radiation from the crystal</a:t>
            </a:r>
          </a:p>
        </p:txBody>
      </p:sp>
      <p:sp>
        <p:nvSpPr>
          <p:cNvPr id="24" name="TextBox 23">
            <a:extLst>
              <a:ext uri="{FF2B5EF4-FFF2-40B4-BE49-F238E27FC236}">
                <a16:creationId xmlns:a16="http://schemas.microsoft.com/office/drawing/2014/main" id="{BD031C95-1101-1D44-B9A6-FF24EC39079B}"/>
              </a:ext>
            </a:extLst>
          </p:cNvPr>
          <p:cNvSpPr txBox="1"/>
          <p:nvPr/>
        </p:nvSpPr>
        <p:spPr>
          <a:xfrm>
            <a:off x="4962911" y="1025226"/>
            <a:ext cx="1019009" cy="192938"/>
          </a:xfrm>
          <a:prstGeom prst="rect">
            <a:avLst/>
          </a:prstGeom>
          <a:noFill/>
        </p:spPr>
        <p:txBody>
          <a:bodyPr wrap="square" lIns="0" tIns="0" rIns="0" bIns="0" rtlCol="0">
            <a:spAutoFit/>
          </a:bodyPr>
          <a:lstStyle/>
          <a:p>
            <a:pPr eaLnBrk="1" hangingPunct="1">
              <a:lnSpc>
                <a:spcPct val="110000"/>
              </a:lnSpc>
              <a:spcBef>
                <a:spcPct val="0"/>
              </a:spcBef>
              <a:buClr>
                <a:srgbClr val="000000"/>
              </a:buClr>
            </a:pPr>
            <a:r>
              <a:rPr lang="en-US" sz="1200" dirty="0">
                <a:solidFill>
                  <a:srgbClr val="000000"/>
                </a:solidFill>
                <a:latin typeface="Calibri Light" panose="020F0302020204030204" pitchFamily="34" charset="0"/>
                <a:cs typeface="Calibri Light" panose="020F0302020204030204" pitchFamily="34" charset="0"/>
              </a:rPr>
              <a:t>Spectrometer</a:t>
            </a:r>
            <a:endParaRPr lang="en-CH" sz="1200" dirty="0">
              <a:solidFill>
                <a:srgbClr val="000000"/>
              </a:solidFill>
              <a:latin typeface="Calibri Light" panose="020F0302020204030204" pitchFamily="34" charset="0"/>
              <a:cs typeface="Calibri Light" panose="020F0302020204030204" pitchFamily="34" charset="0"/>
            </a:endParaRPr>
          </a:p>
        </p:txBody>
      </p:sp>
      <p:cxnSp>
        <p:nvCxnSpPr>
          <p:cNvPr id="26" name="Straight Connector 25">
            <a:extLst>
              <a:ext uri="{FF2B5EF4-FFF2-40B4-BE49-F238E27FC236}">
                <a16:creationId xmlns:a16="http://schemas.microsoft.com/office/drawing/2014/main" id="{F41A5C1B-38D8-7044-8359-2C5F87E637C5}"/>
              </a:ext>
            </a:extLst>
          </p:cNvPr>
          <p:cNvCxnSpPr>
            <a:cxnSpLocks/>
          </p:cNvCxnSpPr>
          <p:nvPr/>
        </p:nvCxnSpPr>
        <p:spPr bwMode="auto">
          <a:xfrm flipH="1" flipV="1">
            <a:off x="1855133" y="4515966"/>
            <a:ext cx="243423" cy="285516"/>
          </a:xfrm>
          <a:prstGeom prst="line">
            <a:avLst/>
          </a:prstGeom>
          <a:solidFill>
            <a:schemeClr val="accent1"/>
          </a:solidFill>
          <a:ln w="9525" cap="flat" cmpd="sng" algn="ctr">
            <a:solidFill>
              <a:schemeClr val="tx1"/>
            </a:solidFill>
            <a:prstDash val="solid"/>
            <a:round/>
            <a:headEnd type="none" w="med" len="med"/>
            <a:tailEnd type="none" w="med" len="med"/>
          </a:ln>
          <a:effectLst/>
        </p:spPr>
      </p:cxnSp>
      <p:sp>
        <p:nvSpPr>
          <p:cNvPr id="27" name="TextBox 26">
            <a:extLst>
              <a:ext uri="{FF2B5EF4-FFF2-40B4-BE49-F238E27FC236}">
                <a16:creationId xmlns:a16="http://schemas.microsoft.com/office/drawing/2014/main" id="{D7051CB3-ECD6-334F-84F8-30BA41AE68E0}"/>
              </a:ext>
            </a:extLst>
          </p:cNvPr>
          <p:cNvSpPr txBox="1"/>
          <p:nvPr/>
        </p:nvSpPr>
        <p:spPr>
          <a:xfrm>
            <a:off x="5848145" y="2821701"/>
            <a:ext cx="1019009" cy="192938"/>
          </a:xfrm>
          <a:prstGeom prst="rect">
            <a:avLst/>
          </a:prstGeom>
          <a:noFill/>
        </p:spPr>
        <p:txBody>
          <a:bodyPr wrap="square" lIns="0" tIns="0" rIns="0" bIns="0" rtlCol="0">
            <a:spAutoFit/>
          </a:bodyPr>
          <a:lstStyle/>
          <a:p>
            <a:pPr eaLnBrk="1" hangingPunct="1">
              <a:lnSpc>
                <a:spcPct val="110000"/>
              </a:lnSpc>
              <a:spcBef>
                <a:spcPct val="0"/>
              </a:spcBef>
              <a:buClr>
                <a:srgbClr val="000000"/>
              </a:buClr>
            </a:pPr>
            <a:r>
              <a:rPr lang="en-GB" sz="1200" dirty="0">
                <a:solidFill>
                  <a:srgbClr val="000000"/>
                </a:solidFill>
                <a:latin typeface="Calibri Light" panose="020F0302020204030204" pitchFamily="34" charset="0"/>
                <a:cs typeface="Calibri Light" panose="020F0302020204030204" pitchFamily="34" charset="0"/>
              </a:rPr>
              <a:t>e</a:t>
            </a:r>
            <a:r>
              <a:rPr lang="en-CH" sz="1200" dirty="0">
                <a:solidFill>
                  <a:srgbClr val="000000"/>
                </a:solidFill>
                <a:latin typeface="Calibri Light" panose="020F0302020204030204" pitchFamily="34" charset="0"/>
                <a:cs typeface="Calibri Light" panose="020F0302020204030204" pitchFamily="34" charset="0"/>
              </a:rPr>
              <a:t>lectron beam</a:t>
            </a:r>
          </a:p>
        </p:txBody>
      </p:sp>
      <p:sp>
        <p:nvSpPr>
          <p:cNvPr id="28" name="TextBox 27">
            <a:extLst>
              <a:ext uri="{FF2B5EF4-FFF2-40B4-BE49-F238E27FC236}">
                <a16:creationId xmlns:a16="http://schemas.microsoft.com/office/drawing/2014/main" id="{AEC23827-7162-DC41-BA65-55402A607317}"/>
              </a:ext>
            </a:extLst>
          </p:cNvPr>
          <p:cNvSpPr txBox="1"/>
          <p:nvPr/>
        </p:nvSpPr>
        <p:spPr>
          <a:xfrm>
            <a:off x="4283968" y="1401786"/>
            <a:ext cx="1019009" cy="192938"/>
          </a:xfrm>
          <a:prstGeom prst="rect">
            <a:avLst/>
          </a:prstGeom>
          <a:noFill/>
        </p:spPr>
        <p:txBody>
          <a:bodyPr wrap="square" lIns="0" tIns="0" rIns="0" bIns="0" rtlCol="0">
            <a:spAutoFit/>
          </a:bodyPr>
          <a:lstStyle/>
          <a:p>
            <a:pPr eaLnBrk="1" hangingPunct="1">
              <a:lnSpc>
                <a:spcPct val="110000"/>
              </a:lnSpc>
              <a:spcBef>
                <a:spcPct val="0"/>
              </a:spcBef>
              <a:buClr>
                <a:srgbClr val="000000"/>
              </a:buClr>
            </a:pPr>
            <a:r>
              <a:rPr lang="en-US" sz="1200" dirty="0">
                <a:solidFill>
                  <a:srgbClr val="000000"/>
                </a:solidFill>
                <a:latin typeface="Calibri Light" panose="020F0302020204030204" pitchFamily="34" charset="0"/>
                <a:cs typeface="Calibri Light" panose="020F0302020204030204" pitchFamily="34" charset="0"/>
              </a:rPr>
              <a:t>positron </a:t>
            </a:r>
            <a:r>
              <a:rPr lang="en-CH" sz="1200" dirty="0">
                <a:solidFill>
                  <a:srgbClr val="000000"/>
                </a:solidFill>
                <a:latin typeface="Calibri Light" panose="020F0302020204030204" pitchFamily="34" charset="0"/>
                <a:cs typeface="Calibri Light" panose="020F0302020204030204" pitchFamily="34" charset="0"/>
              </a:rPr>
              <a:t>beam</a:t>
            </a:r>
          </a:p>
        </p:txBody>
      </p:sp>
      <p:cxnSp>
        <p:nvCxnSpPr>
          <p:cNvPr id="30" name="Straight Connector 29">
            <a:extLst>
              <a:ext uri="{FF2B5EF4-FFF2-40B4-BE49-F238E27FC236}">
                <a16:creationId xmlns:a16="http://schemas.microsoft.com/office/drawing/2014/main" id="{F381AB4A-C705-2244-A449-AAA654943B35}"/>
              </a:ext>
            </a:extLst>
          </p:cNvPr>
          <p:cNvCxnSpPr>
            <a:cxnSpLocks/>
          </p:cNvCxnSpPr>
          <p:nvPr/>
        </p:nvCxnSpPr>
        <p:spPr bwMode="auto">
          <a:xfrm>
            <a:off x="5179194" y="1623811"/>
            <a:ext cx="504056" cy="503632"/>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32" name="Straight Connector 31">
            <a:extLst>
              <a:ext uri="{FF2B5EF4-FFF2-40B4-BE49-F238E27FC236}">
                <a16:creationId xmlns:a16="http://schemas.microsoft.com/office/drawing/2014/main" id="{7B720BCC-A0C7-3848-9D8A-4602BBB36581}"/>
              </a:ext>
            </a:extLst>
          </p:cNvPr>
          <p:cNvCxnSpPr>
            <a:cxnSpLocks/>
          </p:cNvCxnSpPr>
          <p:nvPr/>
        </p:nvCxnSpPr>
        <p:spPr bwMode="auto">
          <a:xfrm>
            <a:off x="5776562" y="2164638"/>
            <a:ext cx="205358" cy="577395"/>
          </a:xfrm>
          <a:prstGeom prst="line">
            <a:avLst/>
          </a:prstGeom>
          <a:solidFill>
            <a:schemeClr val="accent1"/>
          </a:solidFill>
          <a:ln w="9525" cap="flat" cmpd="sng" algn="ctr">
            <a:solidFill>
              <a:schemeClr val="tx1"/>
            </a:solidFill>
            <a:prstDash val="solid"/>
            <a:round/>
            <a:headEnd type="none" w="med" len="med"/>
            <a:tailEnd type="none" w="med" len="med"/>
          </a:ln>
          <a:effectLst/>
        </p:spPr>
      </p:cxnSp>
      <p:sp>
        <p:nvSpPr>
          <p:cNvPr id="35" name="TextBox 34">
            <a:extLst>
              <a:ext uri="{FF2B5EF4-FFF2-40B4-BE49-F238E27FC236}">
                <a16:creationId xmlns:a16="http://schemas.microsoft.com/office/drawing/2014/main" id="{F449AD2F-404D-5A4C-A23E-A6B18E40BF46}"/>
              </a:ext>
            </a:extLst>
          </p:cNvPr>
          <p:cNvSpPr txBox="1"/>
          <p:nvPr/>
        </p:nvSpPr>
        <p:spPr>
          <a:xfrm>
            <a:off x="1814133" y="4830569"/>
            <a:ext cx="1019009" cy="192938"/>
          </a:xfrm>
          <a:prstGeom prst="rect">
            <a:avLst/>
          </a:prstGeom>
          <a:noFill/>
        </p:spPr>
        <p:txBody>
          <a:bodyPr wrap="square" lIns="0" tIns="0" rIns="0" bIns="0" rtlCol="0">
            <a:spAutoFit/>
          </a:bodyPr>
          <a:lstStyle/>
          <a:p>
            <a:pPr eaLnBrk="1" hangingPunct="1">
              <a:lnSpc>
                <a:spcPct val="110000"/>
              </a:lnSpc>
              <a:spcBef>
                <a:spcPct val="0"/>
              </a:spcBef>
              <a:buClr>
                <a:srgbClr val="000000"/>
              </a:buClr>
            </a:pPr>
            <a:r>
              <a:rPr lang="en-GB" sz="1200" dirty="0">
                <a:solidFill>
                  <a:srgbClr val="000000"/>
                </a:solidFill>
                <a:latin typeface="Calibri Light" panose="020F0302020204030204" pitchFamily="34" charset="0"/>
                <a:cs typeface="Calibri Light" panose="020F0302020204030204" pitchFamily="34" charset="0"/>
              </a:rPr>
              <a:t>e</a:t>
            </a:r>
            <a:r>
              <a:rPr lang="en-CH" sz="1200" dirty="0">
                <a:solidFill>
                  <a:srgbClr val="000000"/>
                </a:solidFill>
                <a:latin typeface="Calibri Light" panose="020F0302020204030204" pitchFamily="34" charset="0"/>
                <a:cs typeface="Calibri Light" panose="020F0302020204030204" pitchFamily="34" charset="0"/>
              </a:rPr>
              <a:t>lectron beam</a:t>
            </a:r>
          </a:p>
        </p:txBody>
      </p:sp>
      <p:sp>
        <p:nvSpPr>
          <p:cNvPr id="36" name="TextBox 35">
            <a:extLst>
              <a:ext uri="{FF2B5EF4-FFF2-40B4-BE49-F238E27FC236}">
                <a16:creationId xmlns:a16="http://schemas.microsoft.com/office/drawing/2014/main" id="{A1788865-B8A9-8942-BFA5-493F0218559F}"/>
              </a:ext>
            </a:extLst>
          </p:cNvPr>
          <p:cNvSpPr txBox="1"/>
          <p:nvPr/>
        </p:nvSpPr>
        <p:spPr>
          <a:xfrm>
            <a:off x="5893481" y="3683491"/>
            <a:ext cx="3098164" cy="1208601"/>
          </a:xfrm>
          <a:prstGeom prst="rect">
            <a:avLst/>
          </a:prstGeom>
          <a:noFill/>
        </p:spPr>
        <p:txBody>
          <a:bodyPr wrap="square" lIns="0" tIns="0" rIns="0" bIns="0" rtlCol="0">
            <a:spAutoFit/>
          </a:bodyPr>
          <a:lstStyle/>
          <a:p>
            <a:pPr marL="171450" indent="-171450" defTabSz="914378">
              <a:lnSpc>
                <a:spcPct val="110000"/>
              </a:lnSpc>
              <a:spcBef>
                <a:spcPct val="0"/>
              </a:spcBef>
              <a:buClr>
                <a:srgbClr val="000000"/>
              </a:buClr>
              <a:buFont typeface="Courier New" panose="02070309020205020404" pitchFamily="49" charset="0"/>
              <a:buChar char="o"/>
            </a:pPr>
            <a:r>
              <a:rPr lang="en-US" sz="1200" dirty="0">
                <a:solidFill>
                  <a:srgbClr val="000000"/>
                </a:solidFill>
                <a:latin typeface="Calibri Light" panose="020F0302020204030204" pitchFamily="34" charset="0"/>
                <a:cs typeface="Calibri Light" panose="020F0302020204030204" pitchFamily="34" charset="0"/>
              </a:rPr>
              <a:t>Diagnostic not defined yet (charge measurement)</a:t>
            </a:r>
          </a:p>
          <a:p>
            <a:pPr marL="171450" indent="-171450" defTabSz="914378">
              <a:lnSpc>
                <a:spcPct val="110000"/>
              </a:lnSpc>
              <a:spcBef>
                <a:spcPct val="0"/>
              </a:spcBef>
              <a:buClr>
                <a:srgbClr val="000000"/>
              </a:buClr>
              <a:buFont typeface="Courier New" panose="02070309020205020404" pitchFamily="49" charset="0"/>
              <a:buChar char="o"/>
            </a:pPr>
            <a:r>
              <a:rPr lang="en-US" sz="1200" dirty="0">
                <a:solidFill>
                  <a:srgbClr val="000000"/>
                </a:solidFill>
                <a:latin typeface="Calibri Light" panose="020F0302020204030204" pitchFamily="34" charset="0"/>
                <a:cs typeface="Calibri Light" panose="020F0302020204030204" pitchFamily="34" charset="0"/>
              </a:rPr>
              <a:t>Both e- and e+ have huge energy spread, </a:t>
            </a:r>
            <a:r>
              <a:rPr lang="en-US" sz="1200" i="1" dirty="0">
                <a:solidFill>
                  <a:srgbClr val="C00000"/>
                </a:solidFill>
                <a:latin typeface="Calibri Light" panose="020F0302020204030204" pitchFamily="34" charset="0"/>
                <a:cs typeface="Calibri Light" panose="020F0302020204030204" pitchFamily="34" charset="0"/>
              </a:rPr>
              <a:t>beam dump design and shielding problems</a:t>
            </a:r>
            <a:r>
              <a:rPr lang="en-US" sz="1200" dirty="0">
                <a:solidFill>
                  <a:srgbClr val="000000"/>
                </a:solidFill>
                <a:latin typeface="Calibri Light" panose="020F0302020204030204" pitchFamily="34" charset="0"/>
                <a:cs typeface="Calibri Light" panose="020F0302020204030204" pitchFamily="34" charset="0"/>
              </a:rPr>
              <a:t>. </a:t>
            </a:r>
          </a:p>
          <a:p>
            <a:pPr marL="171450" indent="-171450" defTabSz="914378">
              <a:lnSpc>
                <a:spcPct val="110000"/>
              </a:lnSpc>
              <a:spcBef>
                <a:spcPct val="0"/>
              </a:spcBef>
              <a:buClr>
                <a:srgbClr val="000000"/>
              </a:buClr>
              <a:buFont typeface="Courier New" panose="02070309020205020404" pitchFamily="49" charset="0"/>
              <a:buChar char="o"/>
            </a:pPr>
            <a:r>
              <a:rPr lang="en-US" sz="1200" dirty="0">
                <a:solidFill>
                  <a:srgbClr val="000000"/>
                </a:solidFill>
                <a:latin typeface="Calibri Light" panose="020F0302020204030204" pitchFamily="34" charset="0"/>
                <a:cs typeface="Calibri Light" panose="020F0302020204030204" pitchFamily="34" charset="0"/>
              </a:rPr>
              <a:t>Option: operate with extremely low beam charge &lt;&lt;200 </a:t>
            </a:r>
            <a:r>
              <a:rPr lang="en-US" sz="1200" dirty="0" err="1">
                <a:solidFill>
                  <a:srgbClr val="000000"/>
                </a:solidFill>
                <a:latin typeface="Calibri Light" panose="020F0302020204030204" pitchFamily="34" charset="0"/>
                <a:cs typeface="Calibri Light" panose="020F0302020204030204" pitchFamily="34" charset="0"/>
              </a:rPr>
              <a:t>pC</a:t>
            </a:r>
            <a:r>
              <a:rPr lang="en-US" sz="1200" dirty="0">
                <a:solidFill>
                  <a:srgbClr val="000000"/>
                </a:solidFill>
                <a:latin typeface="Calibri Light" panose="020F0302020204030204" pitchFamily="34" charset="0"/>
                <a:cs typeface="Calibri Light" panose="020F0302020204030204" pitchFamily="34" charset="0"/>
              </a:rPr>
              <a:t>, &lt;&lt;100 Hz</a:t>
            </a:r>
            <a:endParaRPr lang="en-US" sz="800" dirty="0">
              <a:solidFill>
                <a:srgbClr val="000000"/>
              </a:solidFill>
              <a:latin typeface="Calibri Light" panose="020F0302020204030204" pitchFamily="34" charset="0"/>
              <a:cs typeface="Calibri Light" panose="020F0302020204030204" pitchFamily="34" charset="0"/>
            </a:endParaRPr>
          </a:p>
        </p:txBody>
      </p:sp>
      <p:sp>
        <p:nvSpPr>
          <p:cNvPr id="37" name="TextBox 36">
            <a:extLst>
              <a:ext uri="{FF2B5EF4-FFF2-40B4-BE49-F238E27FC236}">
                <a16:creationId xmlns:a16="http://schemas.microsoft.com/office/drawing/2014/main" id="{7A3E83E0-B16A-0A48-81A3-2477BB3B3D66}"/>
              </a:ext>
            </a:extLst>
          </p:cNvPr>
          <p:cNvSpPr txBox="1"/>
          <p:nvPr/>
        </p:nvSpPr>
        <p:spPr>
          <a:xfrm>
            <a:off x="780683" y="1093518"/>
            <a:ext cx="2825584" cy="699102"/>
          </a:xfrm>
          <a:prstGeom prst="rect">
            <a:avLst/>
          </a:prstGeom>
          <a:noFill/>
        </p:spPr>
        <p:txBody>
          <a:bodyPr wrap="square" lIns="0" tIns="0" rIns="0" bIns="0" rtlCol="0">
            <a:spAutoFit/>
          </a:bodyPr>
          <a:lstStyle/>
          <a:p>
            <a:pPr defTabSz="914378">
              <a:lnSpc>
                <a:spcPct val="110000"/>
              </a:lnSpc>
              <a:spcBef>
                <a:spcPct val="0"/>
              </a:spcBef>
              <a:buClr>
                <a:srgbClr val="000000"/>
              </a:buClr>
            </a:pPr>
            <a:r>
              <a:rPr lang="en-US" sz="1400" i="1" dirty="0">
                <a:solidFill>
                  <a:srgbClr val="C00000"/>
                </a:solidFill>
                <a:latin typeface="Calibri Light" panose="020F0302020204030204" pitchFamily="34" charset="0"/>
                <a:cs typeface="Calibri Light" panose="020F0302020204030204" pitchFamily="34" charset="0"/>
              </a:rPr>
              <a:t>Goal: have a comparative study between conventional and hybrid schemes and to test the SC solenoid</a:t>
            </a:r>
          </a:p>
        </p:txBody>
      </p:sp>
      <p:sp>
        <p:nvSpPr>
          <p:cNvPr id="40" name="TextBox 39">
            <a:extLst>
              <a:ext uri="{FF2B5EF4-FFF2-40B4-BE49-F238E27FC236}">
                <a16:creationId xmlns:a16="http://schemas.microsoft.com/office/drawing/2014/main" id="{83A74D95-22B3-7040-A8F4-1259081506C3}"/>
              </a:ext>
            </a:extLst>
          </p:cNvPr>
          <p:cNvSpPr txBox="1"/>
          <p:nvPr/>
        </p:nvSpPr>
        <p:spPr>
          <a:xfrm>
            <a:off x="4140641" y="4933669"/>
            <a:ext cx="1841279" cy="210553"/>
          </a:xfrm>
          <a:prstGeom prst="rect">
            <a:avLst/>
          </a:prstGeom>
          <a:solidFill>
            <a:schemeClr val="bg1"/>
          </a:solidFill>
        </p:spPr>
        <p:txBody>
          <a:bodyPr wrap="square" lIns="0" tIns="0" rIns="0" bIns="0" rtlCol="0">
            <a:noAutofit/>
          </a:bodyPr>
          <a:lstStyle/>
          <a:p>
            <a:pPr eaLnBrk="1" hangingPunct="1">
              <a:lnSpc>
                <a:spcPct val="110000"/>
              </a:lnSpc>
              <a:spcBef>
                <a:spcPct val="0"/>
              </a:spcBef>
              <a:buClr>
                <a:srgbClr val="000000"/>
              </a:buClr>
            </a:pPr>
            <a:r>
              <a:rPr lang="en-US" sz="1000" dirty="0">
                <a:solidFill>
                  <a:srgbClr val="000000"/>
                </a:solidFill>
                <a:latin typeface="Calibri Light" panose="020F0302020204030204" pitchFamily="34" charset="0"/>
                <a:cs typeface="Calibri Light" panose="020F0302020204030204" pitchFamily="34" charset="0"/>
              </a:rPr>
              <a:t>Courtesy of R. Zennaro</a:t>
            </a:r>
          </a:p>
        </p:txBody>
      </p:sp>
    </p:spTree>
    <p:extLst>
      <p:ext uri="{BB962C8B-B14F-4D97-AF65-F5344CB8AC3E}">
        <p14:creationId xmlns:p14="http://schemas.microsoft.com/office/powerpoint/2010/main" val="967679573"/>
      </p:ext>
    </p:extLst>
  </p:cSld>
  <p:clrMapOvr>
    <a:masterClrMapping/>
  </p:clrMapOvr>
  <p:transition spd="med"/>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p:nvPr>
        </p:nvSpPr>
        <p:spPr>
          <a:xfrm>
            <a:off x="1988096" y="240696"/>
            <a:ext cx="6708025" cy="381375"/>
          </a:xfrm>
        </p:spPr>
        <p:txBody>
          <a:bodyPr/>
          <a:lstStyle/>
          <a:p>
            <a:r>
              <a:rPr lang="en-US" dirty="0"/>
              <a:t>S-band RF module (positron capture)</a:t>
            </a:r>
            <a:endParaRPr lang="en-GB" noProof="0" dirty="0"/>
          </a:p>
        </p:txBody>
      </p:sp>
      <p:sp>
        <p:nvSpPr>
          <p:cNvPr id="4" name="Foliennummernplatzhalter 3"/>
          <p:cNvSpPr>
            <a:spLocks noGrp="1"/>
          </p:cNvSpPr>
          <p:nvPr>
            <p:ph type="sldNum" sz="quarter" idx="16"/>
          </p:nvPr>
        </p:nvSpPr>
        <p:spPr/>
        <p:txBody>
          <a:bodyPr/>
          <a:lstStyle/>
          <a:p>
            <a:pPr algn="r" defTabSz="914378">
              <a:defRPr/>
            </a:pPr>
            <a:r>
              <a:rPr lang="de-DE">
                <a:solidFill>
                  <a:srgbClr val="000000"/>
                </a:solidFill>
                <a:latin typeface="Calibri"/>
              </a:rPr>
              <a:t>Page </a:t>
            </a:r>
            <a:fld id="{EBC07571-3134-BB4B-B83F-1A9FE18D34F3}" type="slidenum">
              <a:rPr lang="de-DE">
                <a:solidFill>
                  <a:srgbClr val="000000"/>
                </a:solidFill>
                <a:latin typeface="Calibri"/>
              </a:rPr>
              <a:pPr algn="r" defTabSz="914378">
                <a:defRPr/>
              </a:pPr>
              <a:t>22</a:t>
            </a:fld>
            <a:endParaRPr lang="de-DE" dirty="0">
              <a:solidFill>
                <a:srgbClr val="000000"/>
              </a:solidFill>
              <a:latin typeface="Calibri"/>
            </a:endParaRPr>
          </a:p>
        </p:txBody>
      </p:sp>
      <p:grpSp>
        <p:nvGrpSpPr>
          <p:cNvPr id="52" name="Group 51"/>
          <p:cNvGrpSpPr/>
          <p:nvPr/>
        </p:nvGrpSpPr>
        <p:grpSpPr>
          <a:xfrm>
            <a:off x="276875" y="2937900"/>
            <a:ext cx="4979009" cy="1402734"/>
            <a:chOff x="1040821" y="4380313"/>
            <a:chExt cx="7866931" cy="2107413"/>
          </a:xfrm>
        </p:grpSpPr>
        <p:pic>
          <p:nvPicPr>
            <p:cNvPr id="53" name="Picture 52"/>
            <p:cNvPicPr>
              <a:picLocks noChangeAspect="1"/>
            </p:cNvPicPr>
            <p:nvPr/>
          </p:nvPicPr>
          <p:blipFill rotWithShape="1">
            <a:blip r:embed="rId3"/>
            <a:srcRect l="40511" t="3476" r="40398" b="3320"/>
            <a:stretch/>
          </p:blipFill>
          <p:spPr>
            <a:xfrm rot="5400000">
              <a:off x="3667937" y="1753197"/>
              <a:ext cx="2107413" cy="7361645"/>
            </a:xfrm>
            <a:prstGeom prst="rect">
              <a:avLst/>
            </a:prstGeom>
          </p:spPr>
        </p:pic>
        <p:cxnSp>
          <p:nvCxnSpPr>
            <p:cNvPr id="54" name="Straight Arrow Connector 53"/>
            <p:cNvCxnSpPr/>
            <p:nvPr/>
          </p:nvCxnSpPr>
          <p:spPr bwMode="auto">
            <a:xfrm flipV="1">
              <a:off x="1165013" y="6332305"/>
              <a:ext cx="7105227" cy="24045"/>
            </a:xfrm>
            <a:prstGeom prst="straightConnector1">
              <a:avLst/>
            </a:prstGeom>
            <a:solidFill>
              <a:schemeClr val="accent1"/>
            </a:solidFill>
            <a:ln w="9525" cap="flat" cmpd="sng" algn="ctr">
              <a:solidFill>
                <a:schemeClr val="tx1"/>
              </a:solidFill>
              <a:prstDash val="dash"/>
              <a:round/>
              <a:headEnd type="triangle" w="med" len="med"/>
              <a:tailEnd type="triangle"/>
            </a:ln>
            <a:effectLst/>
          </p:spPr>
        </p:cxnSp>
        <p:sp>
          <p:nvSpPr>
            <p:cNvPr id="55" name="TextBox 54"/>
            <p:cNvSpPr txBox="1"/>
            <p:nvPr/>
          </p:nvSpPr>
          <p:spPr>
            <a:xfrm>
              <a:off x="6768075" y="6084323"/>
              <a:ext cx="768085" cy="139008"/>
            </a:xfrm>
            <a:prstGeom prst="rect">
              <a:avLst/>
            </a:prstGeom>
            <a:noFill/>
          </p:spPr>
          <p:txBody>
            <a:bodyPr wrap="square" lIns="0" tIns="0" rIns="0" bIns="0" rtlCol="0">
              <a:noAutofit/>
            </a:bodyPr>
            <a:lstStyle/>
            <a:p>
              <a:pPr defTabSz="914378">
                <a:lnSpc>
                  <a:spcPct val="110000"/>
                </a:lnSpc>
                <a:spcBef>
                  <a:spcPct val="0"/>
                </a:spcBef>
                <a:buClr>
                  <a:srgbClr val="000000"/>
                </a:buClr>
              </a:pPr>
              <a:r>
                <a:rPr lang="en-US" sz="1200" dirty="0">
                  <a:solidFill>
                    <a:srgbClr val="000000"/>
                  </a:solidFill>
                  <a:latin typeface="Calibri"/>
                </a:rPr>
                <a:t>1400</a:t>
              </a:r>
            </a:p>
          </p:txBody>
        </p:sp>
        <p:cxnSp>
          <p:nvCxnSpPr>
            <p:cNvPr id="56" name="Straight Connector 55"/>
            <p:cNvCxnSpPr/>
            <p:nvPr/>
          </p:nvCxnSpPr>
          <p:spPr>
            <a:xfrm>
              <a:off x="8270240" y="5684697"/>
              <a:ext cx="0" cy="738293"/>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57" name="Straight Connector 56"/>
            <p:cNvCxnSpPr/>
            <p:nvPr/>
          </p:nvCxnSpPr>
          <p:spPr>
            <a:xfrm>
              <a:off x="1165013" y="5715176"/>
              <a:ext cx="0" cy="738293"/>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58" name="Straight Connector 57"/>
            <p:cNvCxnSpPr/>
            <p:nvPr/>
          </p:nvCxnSpPr>
          <p:spPr>
            <a:xfrm flipH="1" flipV="1">
              <a:off x="7860454" y="5799248"/>
              <a:ext cx="920341" cy="8290"/>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59" name="Straight Connector 58"/>
            <p:cNvCxnSpPr/>
            <p:nvPr/>
          </p:nvCxnSpPr>
          <p:spPr>
            <a:xfrm flipH="1" flipV="1">
              <a:off x="7860453" y="5031661"/>
              <a:ext cx="920341" cy="8290"/>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60" name="Straight Connector 59"/>
            <p:cNvCxnSpPr/>
            <p:nvPr/>
          </p:nvCxnSpPr>
          <p:spPr>
            <a:xfrm>
              <a:off x="8783347" y="5060955"/>
              <a:ext cx="0" cy="738293"/>
            </a:xfrm>
            <a:prstGeom prst="line">
              <a:avLst/>
            </a:prstGeom>
            <a:ln>
              <a:solidFill>
                <a:schemeClr val="tx1"/>
              </a:solidFill>
              <a:prstDash val="dash"/>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61" name="TextBox 60"/>
            <p:cNvSpPr txBox="1"/>
            <p:nvPr/>
          </p:nvSpPr>
          <p:spPr>
            <a:xfrm rot="16200000">
              <a:off x="8534293" y="5177606"/>
              <a:ext cx="398952" cy="347966"/>
            </a:xfrm>
            <a:prstGeom prst="rect">
              <a:avLst/>
            </a:prstGeom>
            <a:noFill/>
          </p:spPr>
          <p:txBody>
            <a:bodyPr wrap="square" lIns="0" tIns="0" rIns="0" bIns="0" rtlCol="0">
              <a:noAutofit/>
            </a:bodyPr>
            <a:lstStyle/>
            <a:p>
              <a:pPr defTabSz="914378">
                <a:lnSpc>
                  <a:spcPct val="110000"/>
                </a:lnSpc>
                <a:spcBef>
                  <a:spcPct val="0"/>
                </a:spcBef>
                <a:buClr>
                  <a:srgbClr val="000000"/>
                </a:buClr>
              </a:pPr>
              <a:r>
                <a:rPr lang="en-US" sz="1200" dirty="0">
                  <a:solidFill>
                    <a:srgbClr val="000000"/>
                  </a:solidFill>
                  <a:latin typeface="Calibri"/>
                </a:rPr>
                <a:t>150</a:t>
              </a:r>
            </a:p>
          </p:txBody>
        </p:sp>
      </p:grpSp>
      <p:grpSp>
        <p:nvGrpSpPr>
          <p:cNvPr id="62" name="Group 61"/>
          <p:cNvGrpSpPr/>
          <p:nvPr/>
        </p:nvGrpSpPr>
        <p:grpSpPr>
          <a:xfrm>
            <a:off x="146044" y="3824376"/>
            <a:ext cx="1723439" cy="1152128"/>
            <a:chOff x="535535" y="2947914"/>
            <a:chExt cx="2297919" cy="1536171"/>
          </a:xfrm>
        </p:grpSpPr>
        <p:pic>
          <p:nvPicPr>
            <p:cNvPr id="63" name="Picture 62"/>
            <p:cNvPicPr>
              <a:picLocks noChangeAspect="1"/>
            </p:cNvPicPr>
            <p:nvPr/>
          </p:nvPicPr>
          <p:blipFill rotWithShape="1">
            <a:blip r:embed="rId4"/>
            <a:srcRect l="3459" t="13423" r="16988" b="14992"/>
            <a:stretch/>
          </p:blipFill>
          <p:spPr>
            <a:xfrm>
              <a:off x="535535" y="2947914"/>
              <a:ext cx="2208246" cy="1536171"/>
            </a:xfrm>
            <a:prstGeom prst="rect">
              <a:avLst/>
            </a:prstGeom>
          </p:spPr>
        </p:pic>
        <p:cxnSp>
          <p:nvCxnSpPr>
            <p:cNvPr id="64" name="Straight Arrow Connector 63"/>
            <p:cNvCxnSpPr/>
            <p:nvPr/>
          </p:nvCxnSpPr>
          <p:spPr bwMode="auto">
            <a:xfrm flipH="1">
              <a:off x="631546" y="3454889"/>
              <a:ext cx="6351" cy="546100"/>
            </a:xfrm>
            <a:prstGeom prst="straightConnector1">
              <a:avLst/>
            </a:prstGeom>
            <a:solidFill>
              <a:schemeClr val="accent1"/>
            </a:solidFill>
            <a:ln w="6350" cap="flat" cmpd="sng" algn="ctr">
              <a:solidFill>
                <a:schemeClr val="tx1"/>
              </a:solidFill>
              <a:prstDash val="dash"/>
              <a:round/>
              <a:headEnd type="triangle" w="sm" len="med"/>
              <a:tailEnd type="triangle" w="sm" len="med"/>
            </a:ln>
            <a:effectLst/>
          </p:spPr>
        </p:cxnSp>
        <p:cxnSp>
          <p:nvCxnSpPr>
            <p:cNvPr id="65" name="Straight Arrow Connector 64"/>
            <p:cNvCxnSpPr/>
            <p:nvPr/>
          </p:nvCxnSpPr>
          <p:spPr bwMode="auto">
            <a:xfrm flipH="1" flipV="1">
              <a:off x="1687663" y="3715239"/>
              <a:ext cx="672075" cy="760"/>
            </a:xfrm>
            <a:prstGeom prst="straightConnector1">
              <a:avLst/>
            </a:prstGeom>
            <a:solidFill>
              <a:schemeClr val="accent1"/>
            </a:solidFill>
            <a:ln w="6350" cap="flat" cmpd="sng" algn="ctr">
              <a:solidFill>
                <a:schemeClr val="tx1"/>
              </a:solidFill>
              <a:prstDash val="dash"/>
              <a:round/>
              <a:headEnd type="triangle" w="sm" len="med"/>
              <a:tailEnd type="triangle" w="sm" len="med"/>
            </a:ln>
            <a:effectLst/>
          </p:spPr>
        </p:cxnSp>
        <p:cxnSp>
          <p:nvCxnSpPr>
            <p:cNvPr id="66" name="Straight Arrow Connector 65"/>
            <p:cNvCxnSpPr/>
            <p:nvPr/>
          </p:nvCxnSpPr>
          <p:spPr bwMode="auto">
            <a:xfrm flipH="1">
              <a:off x="1342747" y="3111989"/>
              <a:ext cx="21529" cy="1231900"/>
            </a:xfrm>
            <a:prstGeom prst="straightConnector1">
              <a:avLst/>
            </a:prstGeom>
            <a:solidFill>
              <a:schemeClr val="accent1"/>
            </a:solidFill>
            <a:ln w="6350" cap="flat" cmpd="sng" algn="ctr">
              <a:solidFill>
                <a:schemeClr val="tx1"/>
              </a:solidFill>
              <a:prstDash val="dash"/>
              <a:round/>
              <a:headEnd type="triangle" w="sm" len="med"/>
              <a:tailEnd type="triangle" w="sm" len="med"/>
            </a:ln>
            <a:effectLst/>
          </p:spPr>
        </p:cxnSp>
        <p:cxnSp>
          <p:nvCxnSpPr>
            <p:cNvPr id="67" name="Straight Arrow Connector 66"/>
            <p:cNvCxnSpPr/>
            <p:nvPr/>
          </p:nvCxnSpPr>
          <p:spPr bwMode="auto">
            <a:xfrm flipH="1">
              <a:off x="2384607" y="3393174"/>
              <a:ext cx="288032" cy="0"/>
            </a:xfrm>
            <a:prstGeom prst="straightConnector1">
              <a:avLst/>
            </a:prstGeom>
            <a:solidFill>
              <a:schemeClr val="accent1"/>
            </a:solidFill>
            <a:ln w="6350" cap="flat" cmpd="sng" algn="ctr">
              <a:solidFill>
                <a:schemeClr val="tx1"/>
              </a:solidFill>
              <a:prstDash val="dash"/>
              <a:round/>
              <a:headEnd type="none" w="sm" len="med"/>
              <a:tailEnd type="triangle" w="sm" len="med"/>
            </a:ln>
            <a:effectLst/>
          </p:spPr>
        </p:cxnSp>
        <p:cxnSp>
          <p:nvCxnSpPr>
            <p:cNvPr id="68" name="Straight Arrow Connector 67"/>
            <p:cNvCxnSpPr/>
            <p:nvPr/>
          </p:nvCxnSpPr>
          <p:spPr bwMode="auto">
            <a:xfrm>
              <a:off x="2053913" y="3382261"/>
              <a:ext cx="288032" cy="0"/>
            </a:xfrm>
            <a:prstGeom prst="straightConnector1">
              <a:avLst/>
            </a:prstGeom>
            <a:solidFill>
              <a:schemeClr val="accent1"/>
            </a:solidFill>
            <a:ln w="6350" cap="flat" cmpd="sng" algn="ctr">
              <a:solidFill>
                <a:schemeClr val="tx1"/>
              </a:solidFill>
              <a:prstDash val="dash"/>
              <a:round/>
              <a:headEnd type="none" w="sm" len="med"/>
              <a:tailEnd type="triangle" w="sm" len="med"/>
            </a:ln>
            <a:effectLst/>
          </p:spPr>
        </p:cxnSp>
        <p:sp>
          <p:nvSpPr>
            <p:cNvPr id="69" name="TextBox 68"/>
            <p:cNvSpPr txBox="1"/>
            <p:nvPr/>
          </p:nvSpPr>
          <p:spPr>
            <a:xfrm rot="16200000">
              <a:off x="637896" y="3535757"/>
              <a:ext cx="288032" cy="288032"/>
            </a:xfrm>
            <a:prstGeom prst="rect">
              <a:avLst/>
            </a:prstGeom>
            <a:noFill/>
          </p:spPr>
          <p:txBody>
            <a:bodyPr wrap="square" lIns="0" tIns="0" rIns="0" bIns="0" rtlCol="0">
              <a:noAutofit/>
            </a:bodyPr>
            <a:lstStyle/>
            <a:p>
              <a:pPr defTabSz="914378">
                <a:lnSpc>
                  <a:spcPct val="110000"/>
                </a:lnSpc>
                <a:spcBef>
                  <a:spcPct val="0"/>
                </a:spcBef>
                <a:buClr>
                  <a:srgbClr val="000000"/>
                </a:buClr>
              </a:pPr>
              <a:r>
                <a:rPr lang="en-US" sz="1000" dirty="0">
                  <a:solidFill>
                    <a:srgbClr val="000000"/>
                  </a:solidFill>
                  <a:latin typeface="Calibri"/>
                </a:rPr>
                <a:t>40</a:t>
              </a:r>
            </a:p>
          </p:txBody>
        </p:sp>
        <p:sp>
          <p:nvSpPr>
            <p:cNvPr id="70" name="TextBox 69"/>
            <p:cNvSpPr txBox="1"/>
            <p:nvPr/>
          </p:nvSpPr>
          <p:spPr>
            <a:xfrm rot="16200000">
              <a:off x="1326636" y="3690746"/>
              <a:ext cx="309976" cy="288032"/>
            </a:xfrm>
            <a:prstGeom prst="rect">
              <a:avLst/>
            </a:prstGeom>
            <a:noFill/>
          </p:spPr>
          <p:txBody>
            <a:bodyPr wrap="square" lIns="0" tIns="0" rIns="0" bIns="0" rtlCol="0">
              <a:noAutofit/>
            </a:bodyPr>
            <a:lstStyle/>
            <a:p>
              <a:pPr defTabSz="914378">
                <a:lnSpc>
                  <a:spcPct val="110000"/>
                </a:lnSpc>
                <a:spcBef>
                  <a:spcPct val="0"/>
                </a:spcBef>
                <a:buClr>
                  <a:srgbClr val="000000"/>
                </a:buClr>
              </a:pPr>
              <a:r>
                <a:rPr lang="en-US" sz="1000" dirty="0">
                  <a:solidFill>
                    <a:srgbClr val="000000"/>
                  </a:solidFill>
                  <a:latin typeface="Calibri"/>
                </a:rPr>
                <a:t>89.7</a:t>
              </a:r>
            </a:p>
          </p:txBody>
        </p:sp>
        <p:sp>
          <p:nvSpPr>
            <p:cNvPr id="71" name="TextBox 70"/>
            <p:cNvSpPr txBox="1"/>
            <p:nvPr/>
          </p:nvSpPr>
          <p:spPr>
            <a:xfrm>
              <a:off x="1913358" y="3716000"/>
              <a:ext cx="288032" cy="288032"/>
            </a:xfrm>
            <a:prstGeom prst="rect">
              <a:avLst/>
            </a:prstGeom>
            <a:noFill/>
          </p:spPr>
          <p:txBody>
            <a:bodyPr wrap="square" lIns="0" tIns="0" rIns="0" bIns="0" rtlCol="0">
              <a:noAutofit/>
            </a:bodyPr>
            <a:lstStyle/>
            <a:p>
              <a:pPr defTabSz="914378">
                <a:lnSpc>
                  <a:spcPct val="110000"/>
                </a:lnSpc>
                <a:spcBef>
                  <a:spcPct val="0"/>
                </a:spcBef>
                <a:buClr>
                  <a:srgbClr val="000000"/>
                </a:buClr>
              </a:pPr>
              <a:r>
                <a:rPr lang="en-US" sz="1000" dirty="0">
                  <a:solidFill>
                    <a:srgbClr val="000000"/>
                  </a:solidFill>
                  <a:latin typeface="Calibri"/>
                </a:rPr>
                <a:t>50</a:t>
              </a:r>
            </a:p>
          </p:txBody>
        </p:sp>
        <p:sp>
          <p:nvSpPr>
            <p:cNvPr id="72" name="TextBox 71"/>
            <p:cNvSpPr txBox="1"/>
            <p:nvPr/>
          </p:nvSpPr>
          <p:spPr>
            <a:xfrm>
              <a:off x="2545422" y="3166857"/>
              <a:ext cx="288032" cy="288032"/>
            </a:xfrm>
            <a:prstGeom prst="rect">
              <a:avLst/>
            </a:prstGeom>
            <a:noFill/>
          </p:spPr>
          <p:txBody>
            <a:bodyPr wrap="square" lIns="0" tIns="0" rIns="0" bIns="0" rtlCol="0">
              <a:noAutofit/>
            </a:bodyPr>
            <a:lstStyle/>
            <a:p>
              <a:pPr defTabSz="914378">
                <a:lnSpc>
                  <a:spcPct val="110000"/>
                </a:lnSpc>
                <a:spcBef>
                  <a:spcPct val="0"/>
                </a:spcBef>
                <a:buClr>
                  <a:srgbClr val="000000"/>
                </a:buClr>
              </a:pPr>
              <a:r>
                <a:rPr lang="en-US" sz="1000" dirty="0">
                  <a:solidFill>
                    <a:srgbClr val="000000"/>
                  </a:solidFill>
                  <a:latin typeface="Calibri"/>
                </a:rPr>
                <a:t>3</a:t>
              </a:r>
            </a:p>
          </p:txBody>
        </p:sp>
      </p:grpSp>
      <p:pic>
        <p:nvPicPr>
          <p:cNvPr id="74" name="Picture 73"/>
          <p:cNvPicPr>
            <a:picLocks noChangeAspect="1"/>
          </p:cNvPicPr>
          <p:nvPr/>
        </p:nvPicPr>
        <p:blipFill rotWithShape="1">
          <a:blip r:embed="rId5"/>
          <a:srcRect t="31485" r="3679" b="20806"/>
          <a:stretch/>
        </p:blipFill>
        <p:spPr>
          <a:xfrm rot="20607775">
            <a:off x="4585598" y="761241"/>
            <a:ext cx="4070279" cy="1230810"/>
          </a:xfrm>
          <a:prstGeom prst="rect">
            <a:avLst/>
          </a:prstGeom>
        </p:spPr>
      </p:pic>
      <p:sp>
        <p:nvSpPr>
          <p:cNvPr id="75" name="TextBox 74"/>
          <p:cNvSpPr txBox="1"/>
          <p:nvPr/>
        </p:nvSpPr>
        <p:spPr>
          <a:xfrm>
            <a:off x="5466701" y="3052070"/>
            <a:ext cx="3641799" cy="1508105"/>
          </a:xfrm>
          <a:prstGeom prst="rect">
            <a:avLst/>
          </a:prstGeom>
          <a:noFill/>
        </p:spPr>
        <p:txBody>
          <a:bodyPr wrap="square" rtlCol="0">
            <a:spAutoFit/>
          </a:bodyPr>
          <a:lstStyle/>
          <a:p>
            <a:pPr>
              <a:spcBef>
                <a:spcPts val="0"/>
              </a:spcBef>
              <a:spcAft>
                <a:spcPts val="600"/>
              </a:spcAft>
            </a:pPr>
            <a:r>
              <a:rPr lang="en-US" sz="1200" dirty="0">
                <a:latin typeface="Calibri Light" panose="020F0302020204030204" pitchFamily="34" charset="0"/>
                <a:cs typeface="Calibri Light" panose="020F0302020204030204" pitchFamily="34" charset="0"/>
              </a:rPr>
              <a:t>Status:</a:t>
            </a:r>
          </a:p>
          <a:p>
            <a:pPr marL="214313" indent="-214313">
              <a:spcBef>
                <a:spcPts val="0"/>
              </a:spcBef>
              <a:spcAft>
                <a:spcPts val="600"/>
              </a:spcAft>
              <a:buFont typeface="Arial" panose="020B0604020202020204" pitchFamily="34" charset="0"/>
              <a:buChar char="•"/>
            </a:pPr>
            <a:r>
              <a:rPr lang="en-US" sz="1200" dirty="0">
                <a:latin typeface="Calibri Light" panose="020F0302020204030204" pitchFamily="34" charset="0"/>
                <a:cs typeface="Calibri Light" panose="020F0302020204030204" pitchFamily="34" charset="0"/>
              </a:rPr>
              <a:t>RF design nearly ready (for </a:t>
            </a:r>
            <a:r>
              <a:rPr lang="en-US" sz="1200" dirty="0">
                <a:latin typeface="Symbol" pitchFamily="2" charset="2"/>
                <a:cs typeface="Calibri Light" panose="020F0302020204030204" pitchFamily="34" charset="0"/>
              </a:rPr>
              <a:t>b</a:t>
            </a:r>
            <a:r>
              <a:rPr lang="en-US" sz="1200" dirty="0">
                <a:latin typeface="Calibri Light" panose="020F0302020204030204" pitchFamily="34" charset="0"/>
                <a:cs typeface="Calibri Light" panose="020F0302020204030204" pitchFamily="34" charset="0"/>
              </a:rPr>
              <a:t>=2) (</a:t>
            </a:r>
            <a:r>
              <a:rPr lang="en-US" sz="1200" dirty="0">
                <a:latin typeface="Symbol" pitchFamily="2" charset="2"/>
                <a:cs typeface="Calibri Light" panose="020F0302020204030204" pitchFamily="34" charset="0"/>
              </a:rPr>
              <a:t>l</a:t>
            </a:r>
            <a:r>
              <a:rPr lang="en-US" sz="1200" dirty="0">
                <a:latin typeface="Calibri Light" panose="020F0302020204030204" pitchFamily="34" charset="0"/>
                <a:cs typeface="Calibri Light" panose="020F0302020204030204" pitchFamily="34" charset="0"/>
              </a:rPr>
              <a:t>/4 waveguide impedance matching missing)</a:t>
            </a:r>
          </a:p>
          <a:p>
            <a:pPr marL="214313" indent="-214313">
              <a:spcBef>
                <a:spcPts val="0"/>
              </a:spcBef>
              <a:spcAft>
                <a:spcPts val="600"/>
              </a:spcAft>
              <a:buFont typeface="Arial" panose="020B0604020202020204" pitchFamily="34" charset="0"/>
              <a:buChar char="•"/>
            </a:pPr>
            <a:r>
              <a:rPr lang="en-US" sz="1200" dirty="0">
                <a:latin typeface="Calibri Light" panose="020F0302020204030204" pitchFamily="34" charset="0"/>
                <a:cs typeface="Calibri Light" panose="020F0302020204030204" pitchFamily="34" charset="0"/>
              </a:rPr>
              <a:t>mechanical design well advanced</a:t>
            </a:r>
          </a:p>
          <a:p>
            <a:pPr marL="214313" indent="-214313">
              <a:spcBef>
                <a:spcPts val="0"/>
              </a:spcBef>
              <a:spcAft>
                <a:spcPts val="600"/>
              </a:spcAft>
              <a:buFont typeface="Arial" panose="020B0604020202020204" pitchFamily="34" charset="0"/>
              <a:buChar char="•"/>
            </a:pPr>
            <a:r>
              <a:rPr lang="en-US" sz="1200" dirty="0">
                <a:latin typeface="Calibri Light" panose="020F0302020204030204" pitchFamily="34" charset="0"/>
                <a:cs typeface="Calibri Light" panose="020F0302020204030204" pitchFamily="34" charset="0"/>
              </a:rPr>
              <a:t>“conventional PSI” brazing design (machining at VDL)</a:t>
            </a:r>
          </a:p>
          <a:p>
            <a:pPr marL="214313" indent="-214313">
              <a:spcBef>
                <a:spcPts val="0"/>
              </a:spcBef>
              <a:spcAft>
                <a:spcPts val="600"/>
              </a:spcAft>
              <a:buFont typeface="Arial" panose="020B0604020202020204" pitchFamily="34" charset="0"/>
              <a:buChar char="•"/>
            </a:pPr>
            <a:r>
              <a:rPr lang="en-US" sz="1200" dirty="0">
                <a:latin typeface="Calibri Light" panose="020F0302020204030204" pitchFamily="34" charset="0"/>
                <a:cs typeface="Calibri Light" panose="020F0302020204030204" pitchFamily="34" charset="0"/>
              </a:rPr>
              <a:t>Ready for ordering the OFE copper </a:t>
            </a:r>
          </a:p>
        </p:txBody>
      </p:sp>
      <p:grpSp>
        <p:nvGrpSpPr>
          <p:cNvPr id="43" name="Group 42">
            <a:extLst>
              <a:ext uri="{FF2B5EF4-FFF2-40B4-BE49-F238E27FC236}">
                <a16:creationId xmlns:a16="http://schemas.microsoft.com/office/drawing/2014/main" id="{FDFC4B21-93D1-E14A-8331-1601927A5822}"/>
              </a:ext>
            </a:extLst>
          </p:cNvPr>
          <p:cNvGrpSpPr/>
          <p:nvPr/>
        </p:nvGrpSpPr>
        <p:grpSpPr>
          <a:xfrm>
            <a:off x="899592" y="799519"/>
            <a:ext cx="3767429" cy="2126311"/>
            <a:chOff x="5580112" y="749215"/>
            <a:chExt cx="3767429" cy="2126311"/>
          </a:xfrm>
        </p:grpSpPr>
        <p:sp>
          <p:nvSpPr>
            <p:cNvPr id="28" name="Triangle 27">
              <a:extLst>
                <a:ext uri="{FF2B5EF4-FFF2-40B4-BE49-F238E27FC236}">
                  <a16:creationId xmlns:a16="http://schemas.microsoft.com/office/drawing/2014/main" id="{4C3E4286-A9D0-1C42-816B-17C397AD3FA5}"/>
                </a:ext>
              </a:extLst>
            </p:cNvPr>
            <p:cNvSpPr/>
            <p:nvPr/>
          </p:nvSpPr>
          <p:spPr bwMode="auto">
            <a:xfrm rot="10800000">
              <a:off x="5580112" y="1125105"/>
              <a:ext cx="426880" cy="381375"/>
            </a:xfrm>
            <a:prstGeom prst="triangle">
              <a:avLst>
                <a:gd name="adj" fmla="val 50000"/>
              </a:avLst>
            </a:prstGeom>
            <a:solidFill>
              <a:schemeClr val="bg1">
                <a:lumMod val="85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CH" sz="2400" b="0" i="0" u="none" strike="noStrike" cap="none" normalizeH="0" baseline="0">
                <a:ln>
                  <a:noFill/>
                </a:ln>
                <a:solidFill>
                  <a:schemeClr val="tx1"/>
                </a:solidFill>
                <a:effectLst/>
                <a:latin typeface="Times" charset="0"/>
              </a:endParaRPr>
            </a:p>
          </p:txBody>
        </p:sp>
        <p:sp>
          <p:nvSpPr>
            <p:cNvPr id="29" name="Rectangle 28">
              <a:extLst>
                <a:ext uri="{FF2B5EF4-FFF2-40B4-BE49-F238E27FC236}">
                  <a16:creationId xmlns:a16="http://schemas.microsoft.com/office/drawing/2014/main" id="{F7985EA8-603D-124B-8C73-48BDEA8BC395}"/>
                </a:ext>
              </a:extLst>
            </p:cNvPr>
            <p:cNvSpPr/>
            <p:nvPr/>
          </p:nvSpPr>
          <p:spPr bwMode="auto">
            <a:xfrm>
              <a:off x="5580112" y="749215"/>
              <a:ext cx="426880" cy="288032"/>
            </a:xfrm>
            <a:prstGeom prst="rect">
              <a:avLst/>
            </a:prstGeom>
            <a:solidFill>
              <a:schemeClr val="bg1">
                <a:lumMod val="85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CH" sz="2400" b="0" i="0" u="none" strike="noStrike" cap="none" normalizeH="0" baseline="0">
                <a:ln>
                  <a:noFill/>
                </a:ln>
                <a:solidFill>
                  <a:schemeClr val="tx1"/>
                </a:solidFill>
                <a:effectLst/>
                <a:latin typeface="Times" charset="0"/>
              </a:endParaRPr>
            </a:p>
          </p:txBody>
        </p:sp>
        <p:cxnSp>
          <p:nvCxnSpPr>
            <p:cNvPr id="30" name="Straight Connector 29">
              <a:extLst>
                <a:ext uri="{FF2B5EF4-FFF2-40B4-BE49-F238E27FC236}">
                  <a16:creationId xmlns:a16="http://schemas.microsoft.com/office/drawing/2014/main" id="{DA910ECA-0B07-6545-9AC5-1764AA237162}"/>
                </a:ext>
              </a:extLst>
            </p:cNvPr>
            <p:cNvCxnSpPr>
              <a:cxnSpLocks/>
            </p:cNvCxnSpPr>
            <p:nvPr/>
          </p:nvCxnSpPr>
          <p:spPr bwMode="auto">
            <a:xfrm>
              <a:off x="5793552" y="1650041"/>
              <a:ext cx="1658768" cy="13186"/>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7" name="Straight Connector 6">
              <a:extLst>
                <a:ext uri="{FF2B5EF4-FFF2-40B4-BE49-F238E27FC236}">
                  <a16:creationId xmlns:a16="http://schemas.microsoft.com/office/drawing/2014/main" id="{1FF288F1-04D7-A94B-93B2-B97727C4AC6F}"/>
                </a:ext>
              </a:extLst>
            </p:cNvPr>
            <p:cNvCxnSpPr>
              <a:cxnSpLocks/>
            </p:cNvCxnSpPr>
            <p:nvPr/>
          </p:nvCxnSpPr>
          <p:spPr bwMode="auto">
            <a:xfrm>
              <a:off x="7452320" y="1656634"/>
              <a:ext cx="0" cy="195036"/>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10" name="Straight Connector 9">
              <a:extLst>
                <a:ext uri="{FF2B5EF4-FFF2-40B4-BE49-F238E27FC236}">
                  <a16:creationId xmlns:a16="http://schemas.microsoft.com/office/drawing/2014/main" id="{C51190C1-4E70-4E4C-AA53-168579A00709}"/>
                </a:ext>
              </a:extLst>
            </p:cNvPr>
            <p:cNvCxnSpPr>
              <a:stCxn id="28" idx="0"/>
            </p:cNvCxnSpPr>
            <p:nvPr/>
          </p:nvCxnSpPr>
          <p:spPr bwMode="auto">
            <a:xfrm>
              <a:off x="5793552" y="1506480"/>
              <a:ext cx="0" cy="143561"/>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13" name="Straight Connector 12">
              <a:extLst>
                <a:ext uri="{FF2B5EF4-FFF2-40B4-BE49-F238E27FC236}">
                  <a16:creationId xmlns:a16="http://schemas.microsoft.com/office/drawing/2014/main" id="{057E6073-50F4-2B47-925F-F9D6057189A9}"/>
                </a:ext>
              </a:extLst>
            </p:cNvPr>
            <p:cNvCxnSpPr>
              <a:cxnSpLocks/>
            </p:cNvCxnSpPr>
            <p:nvPr/>
          </p:nvCxnSpPr>
          <p:spPr bwMode="auto">
            <a:xfrm>
              <a:off x="7452320" y="1851670"/>
              <a:ext cx="504056"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15" name="Straight Connector 14">
              <a:extLst>
                <a:ext uri="{FF2B5EF4-FFF2-40B4-BE49-F238E27FC236}">
                  <a16:creationId xmlns:a16="http://schemas.microsoft.com/office/drawing/2014/main" id="{197D0CF3-589A-F241-A62C-35A0011B3CE6}"/>
                </a:ext>
              </a:extLst>
            </p:cNvPr>
            <p:cNvCxnSpPr/>
            <p:nvPr/>
          </p:nvCxnSpPr>
          <p:spPr bwMode="auto">
            <a:xfrm flipH="1">
              <a:off x="7039937" y="1851670"/>
              <a:ext cx="412383"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sp>
          <p:nvSpPr>
            <p:cNvPr id="16" name="Oval 15">
              <a:extLst>
                <a:ext uri="{FF2B5EF4-FFF2-40B4-BE49-F238E27FC236}">
                  <a16:creationId xmlns:a16="http://schemas.microsoft.com/office/drawing/2014/main" id="{781D23A9-3B6E-4D48-A87F-01250677B93E}"/>
                </a:ext>
              </a:extLst>
            </p:cNvPr>
            <p:cNvSpPr/>
            <p:nvPr/>
          </p:nvSpPr>
          <p:spPr bwMode="auto">
            <a:xfrm>
              <a:off x="7661493" y="1779662"/>
              <a:ext cx="150867" cy="144016"/>
            </a:xfrm>
            <a:prstGeom prst="ellipse">
              <a:avLst/>
            </a:prstGeom>
            <a:solidFill>
              <a:schemeClr val="bg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CH" sz="2400" b="0" i="0" u="none" strike="noStrike" cap="none" normalizeH="0" baseline="0">
                <a:ln>
                  <a:noFill/>
                </a:ln>
                <a:solidFill>
                  <a:schemeClr val="tx1"/>
                </a:solidFill>
                <a:effectLst/>
                <a:latin typeface="Times" charset="0"/>
              </a:endParaRPr>
            </a:p>
          </p:txBody>
        </p:sp>
        <p:cxnSp>
          <p:nvCxnSpPr>
            <p:cNvPr id="19" name="Straight Connector 18">
              <a:extLst>
                <a:ext uri="{FF2B5EF4-FFF2-40B4-BE49-F238E27FC236}">
                  <a16:creationId xmlns:a16="http://schemas.microsoft.com/office/drawing/2014/main" id="{56335AC5-AF46-CA43-8DA8-8169D69D697B}"/>
                </a:ext>
              </a:extLst>
            </p:cNvPr>
            <p:cNvCxnSpPr/>
            <p:nvPr/>
          </p:nvCxnSpPr>
          <p:spPr bwMode="auto">
            <a:xfrm>
              <a:off x="7956376" y="1851670"/>
              <a:ext cx="0" cy="216024"/>
            </a:xfrm>
            <a:prstGeom prst="line">
              <a:avLst/>
            </a:prstGeom>
            <a:solidFill>
              <a:schemeClr val="accent1"/>
            </a:solidFill>
            <a:ln w="9525" cap="flat" cmpd="sng" algn="ctr">
              <a:solidFill>
                <a:schemeClr val="tx1"/>
              </a:solidFill>
              <a:prstDash val="solid"/>
              <a:round/>
              <a:headEnd type="none" w="med" len="med"/>
              <a:tailEnd type="none" w="med" len="med"/>
            </a:ln>
            <a:effectLst/>
          </p:spPr>
        </p:cxnSp>
        <p:sp>
          <p:nvSpPr>
            <p:cNvPr id="47" name="Oval 46">
              <a:extLst>
                <a:ext uri="{FF2B5EF4-FFF2-40B4-BE49-F238E27FC236}">
                  <a16:creationId xmlns:a16="http://schemas.microsoft.com/office/drawing/2014/main" id="{087DE0B3-3119-7C49-9CA9-3CD17F365935}"/>
                </a:ext>
              </a:extLst>
            </p:cNvPr>
            <p:cNvSpPr/>
            <p:nvPr/>
          </p:nvSpPr>
          <p:spPr bwMode="auto">
            <a:xfrm>
              <a:off x="7880942" y="2021930"/>
              <a:ext cx="150867" cy="144016"/>
            </a:xfrm>
            <a:prstGeom prst="ellipse">
              <a:avLst/>
            </a:prstGeom>
            <a:solidFill>
              <a:schemeClr val="bg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CH" sz="2400" b="0" i="0" u="none" strike="noStrike" cap="none" normalizeH="0" baseline="0">
                <a:ln>
                  <a:noFill/>
                </a:ln>
                <a:solidFill>
                  <a:schemeClr val="tx1"/>
                </a:solidFill>
                <a:effectLst/>
                <a:latin typeface="Times" charset="0"/>
              </a:endParaRPr>
            </a:p>
          </p:txBody>
        </p:sp>
        <p:sp>
          <p:nvSpPr>
            <p:cNvPr id="48" name="Oval 47">
              <a:extLst>
                <a:ext uri="{FF2B5EF4-FFF2-40B4-BE49-F238E27FC236}">
                  <a16:creationId xmlns:a16="http://schemas.microsoft.com/office/drawing/2014/main" id="{C568E641-4B09-534B-88B7-3021AE482E40}"/>
                </a:ext>
              </a:extLst>
            </p:cNvPr>
            <p:cNvSpPr/>
            <p:nvPr/>
          </p:nvSpPr>
          <p:spPr bwMode="auto">
            <a:xfrm>
              <a:off x="6964503" y="1995686"/>
              <a:ext cx="150867" cy="144016"/>
            </a:xfrm>
            <a:prstGeom prst="ellipse">
              <a:avLst/>
            </a:prstGeom>
            <a:solidFill>
              <a:schemeClr val="bg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CH" sz="2400" b="0" i="0" u="none" strike="noStrike" cap="none" normalizeH="0" baseline="0">
                <a:ln>
                  <a:noFill/>
                </a:ln>
                <a:solidFill>
                  <a:schemeClr val="tx1"/>
                </a:solidFill>
                <a:effectLst/>
                <a:latin typeface="Times" charset="0"/>
              </a:endParaRPr>
            </a:p>
          </p:txBody>
        </p:sp>
        <p:sp>
          <p:nvSpPr>
            <p:cNvPr id="20" name="Rounded Rectangle 19">
              <a:extLst>
                <a:ext uri="{FF2B5EF4-FFF2-40B4-BE49-F238E27FC236}">
                  <a16:creationId xmlns:a16="http://schemas.microsoft.com/office/drawing/2014/main" id="{480FC7DB-38E3-DC4E-8A61-A0ADDA65B70C}"/>
                </a:ext>
              </a:extLst>
            </p:cNvPr>
            <p:cNvSpPr/>
            <p:nvPr/>
          </p:nvSpPr>
          <p:spPr bwMode="auto">
            <a:xfrm>
              <a:off x="6630384" y="2345627"/>
              <a:ext cx="816516" cy="174306"/>
            </a:xfrm>
            <a:prstGeom prst="roundRect">
              <a:avLst/>
            </a:prstGeom>
            <a:solidFill>
              <a:srgbClr val="F29E62"/>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CH" sz="2400" b="0" i="0" u="none" strike="noStrike" cap="none" normalizeH="0" baseline="0">
                <a:ln>
                  <a:noFill/>
                </a:ln>
                <a:solidFill>
                  <a:schemeClr val="tx1"/>
                </a:solidFill>
                <a:effectLst/>
                <a:latin typeface="Times" charset="0"/>
              </a:endParaRPr>
            </a:p>
          </p:txBody>
        </p:sp>
        <p:sp>
          <p:nvSpPr>
            <p:cNvPr id="50" name="Rounded Rectangle 49">
              <a:extLst>
                <a:ext uri="{FF2B5EF4-FFF2-40B4-BE49-F238E27FC236}">
                  <a16:creationId xmlns:a16="http://schemas.microsoft.com/office/drawing/2014/main" id="{264A8E34-FD2F-3C47-9566-27304B3A155F}"/>
                </a:ext>
              </a:extLst>
            </p:cNvPr>
            <p:cNvSpPr/>
            <p:nvPr/>
          </p:nvSpPr>
          <p:spPr bwMode="auto">
            <a:xfrm>
              <a:off x="7548117" y="2336205"/>
              <a:ext cx="816516" cy="174306"/>
            </a:xfrm>
            <a:prstGeom prst="roundRect">
              <a:avLst/>
            </a:prstGeom>
            <a:solidFill>
              <a:srgbClr val="F29E62"/>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CH" sz="2400" b="0" i="0" u="none" strike="noStrike" cap="none" normalizeH="0" baseline="0">
                <a:ln>
                  <a:noFill/>
                </a:ln>
                <a:solidFill>
                  <a:schemeClr val="tx1"/>
                </a:solidFill>
                <a:effectLst/>
                <a:latin typeface="Times" charset="0"/>
              </a:endParaRPr>
            </a:p>
          </p:txBody>
        </p:sp>
        <p:cxnSp>
          <p:nvCxnSpPr>
            <p:cNvPr id="22" name="Straight Connector 21">
              <a:extLst>
                <a:ext uri="{FF2B5EF4-FFF2-40B4-BE49-F238E27FC236}">
                  <a16:creationId xmlns:a16="http://schemas.microsoft.com/office/drawing/2014/main" id="{88DDB703-7B79-A046-98CC-BFB59B4D096F}"/>
                </a:ext>
              </a:extLst>
            </p:cNvPr>
            <p:cNvCxnSpPr>
              <a:stCxn id="48" idx="4"/>
              <a:endCxn id="20" idx="0"/>
            </p:cNvCxnSpPr>
            <p:nvPr/>
          </p:nvCxnSpPr>
          <p:spPr bwMode="auto">
            <a:xfrm flipH="1">
              <a:off x="7038642" y="2139702"/>
              <a:ext cx="1295" cy="205925"/>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25" name="Straight Connector 24">
              <a:extLst>
                <a:ext uri="{FF2B5EF4-FFF2-40B4-BE49-F238E27FC236}">
                  <a16:creationId xmlns:a16="http://schemas.microsoft.com/office/drawing/2014/main" id="{2DD96FAF-F98E-3848-BCE8-D6CFF6A1998C}"/>
                </a:ext>
              </a:extLst>
            </p:cNvPr>
            <p:cNvCxnSpPr>
              <a:stCxn id="47" idx="4"/>
              <a:endCxn id="50" idx="0"/>
            </p:cNvCxnSpPr>
            <p:nvPr/>
          </p:nvCxnSpPr>
          <p:spPr bwMode="auto">
            <a:xfrm flipH="1">
              <a:off x="7956375" y="2165946"/>
              <a:ext cx="1" cy="170259"/>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31" name="Straight Connector 30">
              <a:extLst>
                <a:ext uri="{FF2B5EF4-FFF2-40B4-BE49-F238E27FC236}">
                  <a16:creationId xmlns:a16="http://schemas.microsoft.com/office/drawing/2014/main" id="{8872306E-CE9A-E74E-8633-BCF00F169B4D}"/>
                </a:ext>
              </a:extLst>
            </p:cNvPr>
            <p:cNvCxnSpPr>
              <a:endCxn id="48" idx="0"/>
            </p:cNvCxnSpPr>
            <p:nvPr/>
          </p:nvCxnSpPr>
          <p:spPr bwMode="auto">
            <a:xfrm>
              <a:off x="7038642" y="1851670"/>
              <a:ext cx="1295" cy="144016"/>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34" name="Straight Connector 33">
              <a:extLst>
                <a:ext uri="{FF2B5EF4-FFF2-40B4-BE49-F238E27FC236}">
                  <a16:creationId xmlns:a16="http://schemas.microsoft.com/office/drawing/2014/main" id="{B8231E26-7F95-1A4B-8F47-2A8F429F8D3A}"/>
                </a:ext>
              </a:extLst>
            </p:cNvPr>
            <p:cNvCxnSpPr>
              <a:cxnSpLocks/>
            </p:cNvCxnSpPr>
            <p:nvPr/>
          </p:nvCxnSpPr>
          <p:spPr bwMode="auto">
            <a:xfrm flipH="1">
              <a:off x="6804585" y="2074754"/>
              <a:ext cx="150631"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36" name="Straight Connector 35">
              <a:extLst>
                <a:ext uri="{FF2B5EF4-FFF2-40B4-BE49-F238E27FC236}">
                  <a16:creationId xmlns:a16="http://schemas.microsoft.com/office/drawing/2014/main" id="{05C68400-BB1C-D54E-B419-ADBAF1DFE6B9}"/>
                </a:ext>
              </a:extLst>
            </p:cNvPr>
            <p:cNvCxnSpPr/>
            <p:nvPr/>
          </p:nvCxnSpPr>
          <p:spPr bwMode="auto">
            <a:xfrm flipV="1">
              <a:off x="6804584" y="1966742"/>
              <a:ext cx="0" cy="108012"/>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38" name="Straight Connector 37">
              <a:extLst>
                <a:ext uri="{FF2B5EF4-FFF2-40B4-BE49-F238E27FC236}">
                  <a16:creationId xmlns:a16="http://schemas.microsoft.com/office/drawing/2014/main" id="{34C624B0-AECB-4D43-924B-FA48BE014E27}"/>
                </a:ext>
              </a:extLst>
            </p:cNvPr>
            <p:cNvCxnSpPr/>
            <p:nvPr/>
          </p:nvCxnSpPr>
          <p:spPr bwMode="auto">
            <a:xfrm>
              <a:off x="6804584" y="1966742"/>
              <a:ext cx="116131" cy="108012"/>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76" name="Straight Connector 75">
              <a:extLst>
                <a:ext uri="{FF2B5EF4-FFF2-40B4-BE49-F238E27FC236}">
                  <a16:creationId xmlns:a16="http://schemas.microsoft.com/office/drawing/2014/main" id="{C555E16D-4084-5043-97F1-42EDEF33941F}"/>
                </a:ext>
              </a:extLst>
            </p:cNvPr>
            <p:cNvCxnSpPr>
              <a:cxnSpLocks/>
            </p:cNvCxnSpPr>
            <p:nvPr/>
          </p:nvCxnSpPr>
          <p:spPr bwMode="auto">
            <a:xfrm flipH="1">
              <a:off x="7721024" y="2093937"/>
              <a:ext cx="150631"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77" name="Straight Connector 76">
              <a:extLst>
                <a:ext uri="{FF2B5EF4-FFF2-40B4-BE49-F238E27FC236}">
                  <a16:creationId xmlns:a16="http://schemas.microsoft.com/office/drawing/2014/main" id="{2F91AB8F-B0FF-2143-A764-3829043DB1C0}"/>
                </a:ext>
              </a:extLst>
            </p:cNvPr>
            <p:cNvCxnSpPr/>
            <p:nvPr/>
          </p:nvCxnSpPr>
          <p:spPr bwMode="auto">
            <a:xfrm flipV="1">
              <a:off x="7721023" y="1985925"/>
              <a:ext cx="0" cy="108012"/>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78" name="Straight Connector 77">
              <a:extLst>
                <a:ext uri="{FF2B5EF4-FFF2-40B4-BE49-F238E27FC236}">
                  <a16:creationId xmlns:a16="http://schemas.microsoft.com/office/drawing/2014/main" id="{1B697CF7-8CC2-6A44-852C-216006ED87E8}"/>
                </a:ext>
              </a:extLst>
            </p:cNvPr>
            <p:cNvCxnSpPr/>
            <p:nvPr/>
          </p:nvCxnSpPr>
          <p:spPr bwMode="auto">
            <a:xfrm>
              <a:off x="7721023" y="1985925"/>
              <a:ext cx="116131" cy="108012"/>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41" name="Straight Arrow Connector 40">
              <a:extLst>
                <a:ext uri="{FF2B5EF4-FFF2-40B4-BE49-F238E27FC236}">
                  <a16:creationId xmlns:a16="http://schemas.microsoft.com/office/drawing/2014/main" id="{2CF6AEF5-EB30-5241-B30E-7C7537C5D49D}"/>
                </a:ext>
              </a:extLst>
            </p:cNvPr>
            <p:cNvCxnSpPr/>
            <p:nvPr/>
          </p:nvCxnSpPr>
          <p:spPr bwMode="auto">
            <a:xfrm flipV="1">
              <a:off x="7641492" y="1707654"/>
              <a:ext cx="216024" cy="259088"/>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sp>
          <p:nvSpPr>
            <p:cNvPr id="42" name="TextBox 41">
              <a:extLst>
                <a:ext uri="{FF2B5EF4-FFF2-40B4-BE49-F238E27FC236}">
                  <a16:creationId xmlns:a16="http://schemas.microsoft.com/office/drawing/2014/main" id="{DDC9CE45-FFF0-C344-A155-E300C8665CEC}"/>
                </a:ext>
              </a:extLst>
            </p:cNvPr>
            <p:cNvSpPr txBox="1"/>
            <p:nvPr/>
          </p:nvSpPr>
          <p:spPr>
            <a:xfrm>
              <a:off x="7648801" y="1449639"/>
              <a:ext cx="1027778" cy="265697"/>
            </a:xfrm>
            <a:prstGeom prst="rect">
              <a:avLst/>
            </a:prstGeom>
            <a:noFill/>
          </p:spPr>
          <p:txBody>
            <a:bodyPr wrap="square" lIns="0" tIns="0" rIns="0" bIns="0" rtlCol="0">
              <a:noAutofit/>
            </a:bodyPr>
            <a:lstStyle/>
            <a:p>
              <a:pPr eaLnBrk="1" hangingPunct="1">
                <a:lnSpc>
                  <a:spcPct val="110000"/>
                </a:lnSpc>
                <a:spcBef>
                  <a:spcPct val="0"/>
                </a:spcBef>
                <a:buClr>
                  <a:srgbClr val="000000"/>
                </a:buClr>
              </a:pPr>
              <a:r>
                <a:rPr lang="en-CH" sz="1200" dirty="0">
                  <a:solidFill>
                    <a:srgbClr val="000000"/>
                  </a:solidFill>
                  <a:latin typeface="Calibri Light" panose="020F0302020204030204" pitchFamily="34" charset="0"/>
                  <a:cs typeface="Calibri Light" panose="020F0302020204030204" pitchFamily="34" charset="0"/>
                </a:rPr>
                <a:t>Phase shifter</a:t>
              </a:r>
            </a:p>
          </p:txBody>
        </p:sp>
        <p:sp>
          <p:nvSpPr>
            <p:cNvPr id="79" name="TextBox 78">
              <a:extLst>
                <a:ext uri="{FF2B5EF4-FFF2-40B4-BE49-F238E27FC236}">
                  <a16:creationId xmlns:a16="http://schemas.microsoft.com/office/drawing/2014/main" id="{564156EB-5F18-8D43-BF0D-338BA6668CE0}"/>
                </a:ext>
              </a:extLst>
            </p:cNvPr>
            <p:cNvSpPr txBox="1"/>
            <p:nvPr/>
          </p:nvSpPr>
          <p:spPr>
            <a:xfrm>
              <a:off x="6071706" y="1192024"/>
              <a:ext cx="1476403" cy="265697"/>
            </a:xfrm>
            <a:prstGeom prst="rect">
              <a:avLst/>
            </a:prstGeom>
            <a:noFill/>
          </p:spPr>
          <p:txBody>
            <a:bodyPr wrap="square" lIns="0" tIns="0" rIns="0" bIns="0" rtlCol="0">
              <a:noAutofit/>
            </a:bodyPr>
            <a:lstStyle/>
            <a:p>
              <a:pPr eaLnBrk="1" hangingPunct="1">
                <a:lnSpc>
                  <a:spcPct val="110000"/>
                </a:lnSpc>
                <a:spcBef>
                  <a:spcPct val="0"/>
                </a:spcBef>
                <a:buClr>
                  <a:srgbClr val="000000"/>
                </a:buClr>
              </a:pPr>
              <a:r>
                <a:rPr lang="en-CH" sz="1200" dirty="0">
                  <a:solidFill>
                    <a:srgbClr val="000000"/>
                  </a:solidFill>
                  <a:latin typeface="Calibri Light" panose="020F0302020204030204" pitchFamily="34" charset="0"/>
                  <a:cs typeface="Calibri Light" panose="020F0302020204030204" pitchFamily="34" charset="0"/>
                </a:rPr>
                <a:t>Klystron 35 MW, 3.5 </a:t>
              </a:r>
              <a:r>
                <a:rPr lang="en-CH" sz="1200" dirty="0">
                  <a:solidFill>
                    <a:srgbClr val="000000"/>
                  </a:solidFill>
                  <a:latin typeface="Symbol" pitchFamily="2" charset="2"/>
                  <a:cs typeface="Calibri Light" panose="020F0302020204030204" pitchFamily="34" charset="0"/>
                </a:rPr>
                <a:t>m</a:t>
              </a:r>
              <a:r>
                <a:rPr lang="en-CH" sz="1200" dirty="0">
                  <a:solidFill>
                    <a:srgbClr val="000000"/>
                  </a:solidFill>
                  <a:latin typeface="Calibri Light" panose="020F0302020204030204" pitchFamily="34" charset="0"/>
                  <a:cs typeface="Calibri Light" panose="020F0302020204030204" pitchFamily="34" charset="0"/>
                </a:rPr>
                <a:t>s </a:t>
              </a:r>
            </a:p>
          </p:txBody>
        </p:sp>
        <p:sp>
          <p:nvSpPr>
            <p:cNvPr id="80" name="TextBox 79">
              <a:extLst>
                <a:ext uri="{FF2B5EF4-FFF2-40B4-BE49-F238E27FC236}">
                  <a16:creationId xmlns:a16="http://schemas.microsoft.com/office/drawing/2014/main" id="{5C2A8A79-81B1-7F4F-BFB2-0C8CECF7DC2A}"/>
                </a:ext>
              </a:extLst>
            </p:cNvPr>
            <p:cNvSpPr txBox="1"/>
            <p:nvPr/>
          </p:nvSpPr>
          <p:spPr>
            <a:xfrm>
              <a:off x="6116495" y="792737"/>
              <a:ext cx="1027778" cy="265697"/>
            </a:xfrm>
            <a:prstGeom prst="rect">
              <a:avLst/>
            </a:prstGeom>
            <a:noFill/>
          </p:spPr>
          <p:txBody>
            <a:bodyPr wrap="square" lIns="0" tIns="0" rIns="0" bIns="0" rtlCol="0">
              <a:noAutofit/>
            </a:bodyPr>
            <a:lstStyle/>
            <a:p>
              <a:pPr eaLnBrk="1" hangingPunct="1">
                <a:lnSpc>
                  <a:spcPct val="110000"/>
                </a:lnSpc>
                <a:spcBef>
                  <a:spcPct val="0"/>
                </a:spcBef>
                <a:buClr>
                  <a:srgbClr val="000000"/>
                </a:buClr>
              </a:pPr>
              <a:r>
                <a:rPr lang="en-CH" sz="1200" dirty="0">
                  <a:solidFill>
                    <a:srgbClr val="000000"/>
                  </a:solidFill>
                  <a:latin typeface="Calibri Light" panose="020F0302020204030204" pitchFamily="34" charset="0"/>
                  <a:cs typeface="Calibri Light" panose="020F0302020204030204" pitchFamily="34" charset="0"/>
                </a:rPr>
                <a:t>HV modulator</a:t>
              </a:r>
            </a:p>
          </p:txBody>
        </p:sp>
        <p:sp>
          <p:nvSpPr>
            <p:cNvPr id="81" name="TextBox 80">
              <a:extLst>
                <a:ext uri="{FF2B5EF4-FFF2-40B4-BE49-F238E27FC236}">
                  <a16:creationId xmlns:a16="http://schemas.microsoft.com/office/drawing/2014/main" id="{08AFFD2D-1C52-1B4B-B59B-BFDA741657DE}"/>
                </a:ext>
              </a:extLst>
            </p:cNvPr>
            <p:cNvSpPr txBox="1"/>
            <p:nvPr/>
          </p:nvSpPr>
          <p:spPr>
            <a:xfrm>
              <a:off x="6067531" y="1936757"/>
              <a:ext cx="649339" cy="265697"/>
            </a:xfrm>
            <a:prstGeom prst="rect">
              <a:avLst/>
            </a:prstGeom>
            <a:noFill/>
          </p:spPr>
          <p:txBody>
            <a:bodyPr wrap="square" lIns="0" tIns="0" rIns="0" bIns="0" rtlCol="0">
              <a:noAutofit/>
            </a:bodyPr>
            <a:lstStyle/>
            <a:p>
              <a:pPr eaLnBrk="1" hangingPunct="1">
                <a:lnSpc>
                  <a:spcPct val="110000"/>
                </a:lnSpc>
                <a:spcBef>
                  <a:spcPct val="0"/>
                </a:spcBef>
                <a:buClr>
                  <a:srgbClr val="000000"/>
                </a:buClr>
              </a:pPr>
              <a:r>
                <a:rPr lang="en-CH" sz="1200" dirty="0">
                  <a:solidFill>
                    <a:srgbClr val="000000"/>
                  </a:solidFill>
                  <a:latin typeface="Calibri Light" panose="020F0302020204030204" pitchFamily="34" charset="0"/>
                  <a:cs typeface="Calibri Light" panose="020F0302020204030204" pitchFamily="34" charset="0"/>
                </a:rPr>
                <a:t>Circulator</a:t>
              </a:r>
            </a:p>
          </p:txBody>
        </p:sp>
        <p:sp>
          <p:nvSpPr>
            <p:cNvPr id="82" name="TextBox 81">
              <a:extLst>
                <a:ext uri="{FF2B5EF4-FFF2-40B4-BE49-F238E27FC236}">
                  <a16:creationId xmlns:a16="http://schemas.microsoft.com/office/drawing/2014/main" id="{167FFDC2-F90D-B244-AB08-EC602A4DD057}"/>
                </a:ext>
              </a:extLst>
            </p:cNvPr>
            <p:cNvSpPr txBox="1"/>
            <p:nvPr/>
          </p:nvSpPr>
          <p:spPr>
            <a:xfrm>
              <a:off x="6245137" y="2609829"/>
              <a:ext cx="3102404" cy="265697"/>
            </a:xfrm>
            <a:prstGeom prst="rect">
              <a:avLst/>
            </a:prstGeom>
            <a:noFill/>
          </p:spPr>
          <p:txBody>
            <a:bodyPr wrap="square" lIns="0" tIns="0" rIns="0" bIns="0" rtlCol="0">
              <a:noAutofit/>
            </a:bodyPr>
            <a:lstStyle/>
            <a:p>
              <a:pPr eaLnBrk="1" hangingPunct="1">
                <a:lnSpc>
                  <a:spcPct val="110000"/>
                </a:lnSpc>
                <a:spcBef>
                  <a:spcPct val="0"/>
                </a:spcBef>
                <a:buClr>
                  <a:srgbClr val="000000"/>
                </a:buClr>
              </a:pPr>
              <a:r>
                <a:rPr lang="en-CH" sz="1200" dirty="0">
                  <a:solidFill>
                    <a:srgbClr val="000000"/>
                  </a:solidFill>
                  <a:latin typeface="Calibri Light" panose="020F0302020204030204" pitchFamily="34" charset="0"/>
                  <a:cs typeface="Calibri Light" panose="020F0302020204030204" pitchFamily="34" charset="0"/>
                </a:rPr>
                <a:t>2x SW </a:t>
              </a:r>
              <a:r>
                <a:rPr lang="en-CH" sz="1200" dirty="0">
                  <a:solidFill>
                    <a:srgbClr val="000000"/>
                  </a:solidFill>
                  <a:latin typeface="Symbol" pitchFamily="2" charset="2"/>
                  <a:cs typeface="Calibri Light" panose="020F0302020204030204" pitchFamily="34" charset="0"/>
                </a:rPr>
                <a:t>p</a:t>
              </a:r>
              <a:r>
                <a:rPr lang="en-CH" sz="1200" dirty="0">
                  <a:solidFill>
                    <a:srgbClr val="000000"/>
                  </a:solidFill>
                  <a:latin typeface="Calibri Light" panose="020F0302020204030204" pitchFamily="34" charset="0"/>
                  <a:cs typeface="Calibri Light" panose="020F0302020204030204" pitchFamily="34" charset="0"/>
                </a:rPr>
                <a:t>-mode cavitiy (</a:t>
              </a:r>
              <a:r>
                <a:rPr lang="en-CH" sz="1200" dirty="0">
                  <a:solidFill>
                    <a:srgbClr val="C00000"/>
                  </a:solidFill>
                  <a:latin typeface="Calibri Light" panose="020F0302020204030204" pitchFamily="34" charset="0"/>
                  <a:cs typeface="Calibri Light" panose="020F0302020204030204" pitchFamily="34" charset="0"/>
                </a:rPr>
                <a:t>18MV/m@15MW for </a:t>
              </a:r>
              <a:r>
                <a:rPr lang="en-CH" sz="1200" dirty="0">
                  <a:solidFill>
                    <a:srgbClr val="C00000"/>
                  </a:solidFill>
                  <a:latin typeface="Symbol" pitchFamily="2" charset="2"/>
                  <a:cs typeface="Calibri Light" panose="020F0302020204030204" pitchFamily="34" charset="0"/>
                </a:rPr>
                <a:t>b</a:t>
              </a:r>
              <a:r>
                <a:rPr lang="en-CH" sz="1200" dirty="0">
                  <a:solidFill>
                    <a:srgbClr val="C00000"/>
                  </a:solidFill>
                  <a:latin typeface="Calibri Light" panose="020F0302020204030204" pitchFamily="34" charset="0"/>
                  <a:cs typeface="Calibri Light" panose="020F0302020204030204" pitchFamily="34" charset="0"/>
                </a:rPr>
                <a:t>=2</a:t>
              </a:r>
              <a:r>
                <a:rPr lang="en-CH" sz="1200" dirty="0">
                  <a:solidFill>
                    <a:srgbClr val="000000"/>
                  </a:solidFill>
                  <a:latin typeface="Calibri Light" panose="020F0302020204030204" pitchFamily="34" charset="0"/>
                  <a:cs typeface="Calibri Light" panose="020F0302020204030204" pitchFamily="34" charset="0"/>
                </a:rPr>
                <a:t>)</a:t>
              </a:r>
            </a:p>
          </p:txBody>
        </p:sp>
      </p:grpSp>
      <p:sp>
        <p:nvSpPr>
          <p:cNvPr id="73" name="TextBox 72"/>
          <p:cNvSpPr txBox="1"/>
          <p:nvPr/>
        </p:nvSpPr>
        <p:spPr>
          <a:xfrm>
            <a:off x="6223092" y="2006485"/>
            <a:ext cx="2712582" cy="778892"/>
          </a:xfrm>
          <a:prstGeom prst="rect">
            <a:avLst/>
          </a:prstGeom>
          <a:noFill/>
        </p:spPr>
        <p:txBody>
          <a:bodyPr wrap="square" lIns="0" tIns="0" rIns="0" bIns="0" rtlCol="0">
            <a:noAutofit/>
          </a:bodyPr>
          <a:lstStyle/>
          <a:p>
            <a:pPr defTabSz="914378">
              <a:lnSpc>
                <a:spcPct val="110000"/>
              </a:lnSpc>
              <a:spcBef>
                <a:spcPct val="0"/>
              </a:spcBef>
              <a:buClr>
                <a:srgbClr val="000000"/>
              </a:buClr>
            </a:pPr>
            <a:r>
              <a:rPr lang="en-US" sz="1100" dirty="0">
                <a:solidFill>
                  <a:srgbClr val="000000"/>
                </a:solidFill>
                <a:latin typeface="Calibri Light" panose="020F0302020204030204" pitchFamily="34" charset="0"/>
                <a:cs typeface="Calibri Light" panose="020F0302020204030204" pitchFamily="34" charset="0"/>
              </a:rPr>
              <a:t>25 cells max., 2998.5 MHz, Q= 21000</a:t>
            </a:r>
          </a:p>
          <a:p>
            <a:pPr defTabSz="914378">
              <a:lnSpc>
                <a:spcPct val="110000"/>
              </a:lnSpc>
              <a:spcBef>
                <a:spcPct val="0"/>
              </a:spcBef>
              <a:buClr>
                <a:srgbClr val="000000"/>
              </a:buClr>
            </a:pPr>
            <a:r>
              <a:rPr lang="en-US" sz="1100" dirty="0">
                <a:solidFill>
                  <a:srgbClr val="000000"/>
                </a:solidFill>
                <a:latin typeface="Symbol" pitchFamily="2" charset="2"/>
                <a:cs typeface="Calibri Light" panose="020F0302020204030204" pitchFamily="34" charset="0"/>
              </a:rPr>
              <a:t>b</a:t>
            </a:r>
            <a:r>
              <a:rPr lang="en-US" sz="1100" dirty="0">
                <a:solidFill>
                  <a:srgbClr val="000000"/>
                </a:solidFill>
                <a:latin typeface="Calibri Light" panose="020F0302020204030204" pitchFamily="34" charset="0"/>
                <a:cs typeface="Calibri Light" panose="020F0302020204030204" pitchFamily="34" charset="0"/>
              </a:rPr>
              <a:t> to be defined, in this example 2</a:t>
            </a:r>
          </a:p>
          <a:p>
            <a:pPr defTabSz="914378">
              <a:lnSpc>
                <a:spcPct val="110000"/>
              </a:lnSpc>
              <a:spcBef>
                <a:spcPct val="0"/>
              </a:spcBef>
              <a:buClr>
                <a:srgbClr val="000000"/>
              </a:buClr>
            </a:pPr>
            <a:r>
              <a:rPr lang="en-US" sz="1100" dirty="0">
                <a:solidFill>
                  <a:srgbClr val="000000"/>
                </a:solidFill>
                <a:latin typeface="Calibri Light" panose="020F0302020204030204" pitchFamily="34" charset="0"/>
                <a:cs typeface="Calibri Light" panose="020F0302020204030204" pitchFamily="34" charset="0"/>
              </a:rPr>
              <a:t>R/Q=939 (for </a:t>
            </a:r>
            <a:r>
              <a:rPr lang="en-US" sz="1100" dirty="0">
                <a:solidFill>
                  <a:srgbClr val="000000"/>
                </a:solidFill>
                <a:latin typeface="Symbol" pitchFamily="2" charset="2"/>
                <a:cs typeface="Calibri Light" panose="020F0302020204030204" pitchFamily="34" charset="0"/>
              </a:rPr>
              <a:t>b</a:t>
            </a:r>
            <a:r>
              <a:rPr lang="en-US" sz="1100" dirty="0">
                <a:solidFill>
                  <a:srgbClr val="000000"/>
                </a:solidFill>
                <a:latin typeface="Calibri Light" panose="020F0302020204030204" pitchFamily="34" charset="0"/>
                <a:cs typeface="Calibri Light" panose="020F0302020204030204" pitchFamily="34" charset="0"/>
              </a:rPr>
              <a:t>=2)</a:t>
            </a:r>
          </a:p>
          <a:p>
            <a:pPr defTabSz="914378">
              <a:lnSpc>
                <a:spcPct val="110000"/>
              </a:lnSpc>
              <a:spcBef>
                <a:spcPct val="0"/>
              </a:spcBef>
              <a:buClr>
                <a:srgbClr val="000000"/>
              </a:buClr>
            </a:pPr>
            <a:r>
              <a:rPr lang="en-US" sz="1100" dirty="0">
                <a:solidFill>
                  <a:srgbClr val="000000"/>
                </a:solidFill>
                <a:latin typeface="Calibri Light" panose="020F0302020204030204" pitchFamily="34" charset="0"/>
                <a:cs typeface="Calibri Light" panose="020F0302020204030204" pitchFamily="34" charset="0"/>
              </a:rPr>
              <a:t>mode separation 3.8 MHz</a:t>
            </a:r>
          </a:p>
        </p:txBody>
      </p:sp>
      <p:sp>
        <p:nvSpPr>
          <p:cNvPr id="83" name="TextBox 82">
            <a:extLst>
              <a:ext uri="{FF2B5EF4-FFF2-40B4-BE49-F238E27FC236}">
                <a16:creationId xmlns:a16="http://schemas.microsoft.com/office/drawing/2014/main" id="{4D4578B9-0F9E-CF4D-BDFD-29B5F68335F6}"/>
              </a:ext>
            </a:extLst>
          </p:cNvPr>
          <p:cNvSpPr txBox="1"/>
          <p:nvPr/>
        </p:nvSpPr>
        <p:spPr>
          <a:xfrm>
            <a:off x="4140641" y="4933669"/>
            <a:ext cx="1841279" cy="210553"/>
          </a:xfrm>
          <a:prstGeom prst="rect">
            <a:avLst/>
          </a:prstGeom>
          <a:solidFill>
            <a:schemeClr val="bg1"/>
          </a:solidFill>
        </p:spPr>
        <p:txBody>
          <a:bodyPr wrap="square" lIns="0" tIns="0" rIns="0" bIns="0" rtlCol="0">
            <a:noAutofit/>
          </a:bodyPr>
          <a:lstStyle/>
          <a:p>
            <a:pPr eaLnBrk="1" hangingPunct="1">
              <a:lnSpc>
                <a:spcPct val="110000"/>
              </a:lnSpc>
              <a:spcBef>
                <a:spcPct val="0"/>
              </a:spcBef>
              <a:buClr>
                <a:srgbClr val="000000"/>
              </a:buClr>
            </a:pPr>
            <a:r>
              <a:rPr lang="en-US" sz="1000" dirty="0">
                <a:solidFill>
                  <a:srgbClr val="000000"/>
                </a:solidFill>
                <a:latin typeface="Calibri Light" panose="020F0302020204030204" pitchFamily="34" charset="0"/>
                <a:cs typeface="Calibri Light" panose="020F0302020204030204" pitchFamily="34" charset="0"/>
              </a:rPr>
              <a:t>Courtesy of R. Zennaro</a:t>
            </a:r>
          </a:p>
        </p:txBody>
      </p:sp>
    </p:spTree>
    <p:extLst>
      <p:ext uri="{BB962C8B-B14F-4D97-AF65-F5344CB8AC3E}">
        <p14:creationId xmlns:p14="http://schemas.microsoft.com/office/powerpoint/2010/main" val="1817556130"/>
      </p:ext>
    </p:extLst>
  </p:cSld>
  <p:clrMapOvr>
    <a:masterClrMapping/>
  </p:clrMapOvr>
  <p:transition spd="med"/>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2051720" y="267891"/>
            <a:ext cx="4896544" cy="367429"/>
          </a:xfrm>
        </p:spPr>
        <p:txBody>
          <a:bodyPr/>
          <a:lstStyle/>
          <a:p>
            <a:r>
              <a:rPr lang="en-US" dirty="0"/>
              <a:t>Preliminary simulation results</a:t>
            </a:r>
          </a:p>
        </p:txBody>
      </p:sp>
      <p:sp>
        <p:nvSpPr>
          <p:cNvPr id="4" name="Slide Number Placeholder 3"/>
          <p:cNvSpPr>
            <a:spLocks noGrp="1"/>
          </p:cNvSpPr>
          <p:nvPr>
            <p:ph type="sldNum" sz="quarter" idx="16"/>
          </p:nvPr>
        </p:nvSpPr>
        <p:spPr/>
        <p:txBody>
          <a:bodyPr/>
          <a:lstStyle/>
          <a:p>
            <a:pPr algn="r" defTabSz="914378">
              <a:defRPr/>
            </a:pPr>
            <a:r>
              <a:rPr lang="de-DE">
                <a:solidFill>
                  <a:srgbClr val="000000"/>
                </a:solidFill>
                <a:latin typeface="Calibri"/>
              </a:rPr>
              <a:t>Page </a:t>
            </a:r>
            <a:fld id="{EBC07571-3134-BB4B-B83F-1A9FE18D34F3}" type="slidenum">
              <a:rPr lang="de-DE">
                <a:solidFill>
                  <a:srgbClr val="000000"/>
                </a:solidFill>
                <a:latin typeface="Calibri"/>
              </a:rPr>
              <a:pPr algn="r" defTabSz="914378">
                <a:defRPr/>
              </a:pPr>
              <a:t>23</a:t>
            </a:fld>
            <a:endParaRPr lang="de-DE" dirty="0">
              <a:solidFill>
                <a:srgbClr val="000000"/>
              </a:solidFill>
              <a:latin typeface="Calibri"/>
            </a:endParaRPr>
          </a:p>
        </p:txBody>
      </p:sp>
      <p:sp>
        <p:nvSpPr>
          <p:cNvPr id="10" name="TextBox 9"/>
          <p:cNvSpPr txBox="1"/>
          <p:nvPr/>
        </p:nvSpPr>
        <p:spPr>
          <a:xfrm>
            <a:off x="4878288" y="1414181"/>
            <a:ext cx="4139952" cy="1268043"/>
          </a:xfrm>
          <a:prstGeom prst="rect">
            <a:avLst/>
          </a:prstGeom>
          <a:solidFill>
            <a:schemeClr val="bg1"/>
          </a:solidFill>
        </p:spPr>
        <p:txBody>
          <a:bodyPr wrap="square" lIns="0" tIns="0" rIns="0" bIns="0" rtlCol="0">
            <a:noAutofit/>
          </a:bodyPr>
          <a:lstStyle/>
          <a:p>
            <a:pPr marL="171450" indent="-171450" defTabSz="914378">
              <a:lnSpc>
                <a:spcPct val="110000"/>
              </a:lnSpc>
              <a:spcBef>
                <a:spcPct val="0"/>
              </a:spcBef>
              <a:buClr>
                <a:srgbClr val="000000"/>
              </a:buClr>
              <a:buFont typeface="Arial" panose="020B0604020202020204" pitchFamily="34" charset="0"/>
              <a:buChar char="•"/>
            </a:pPr>
            <a:r>
              <a:rPr lang="en-US" sz="1200" dirty="0">
                <a:solidFill>
                  <a:srgbClr val="000000"/>
                </a:solidFill>
                <a:latin typeface="Calibri Light" panose="020F0302020204030204" pitchFamily="34" charset="0"/>
                <a:cs typeface="Calibri Light" panose="020F0302020204030204" pitchFamily="34" charset="0"/>
              </a:rPr>
              <a:t>9+52 SW 3 GHz cavities 18 MV/m, 1</a:t>
            </a:r>
            <a:r>
              <a:rPr lang="en-US" sz="1200" baseline="30000" dirty="0">
                <a:solidFill>
                  <a:srgbClr val="000000"/>
                </a:solidFill>
                <a:latin typeface="Calibri Light" panose="020F0302020204030204" pitchFamily="34" charset="0"/>
                <a:cs typeface="Calibri Light" panose="020F0302020204030204" pitchFamily="34" charset="0"/>
              </a:rPr>
              <a:t>st</a:t>
            </a:r>
            <a:r>
              <a:rPr lang="en-US" sz="1200" dirty="0">
                <a:solidFill>
                  <a:srgbClr val="000000"/>
                </a:solidFill>
                <a:latin typeface="Calibri Light" panose="020F0302020204030204" pitchFamily="34" charset="0"/>
                <a:cs typeface="Calibri Light" panose="020F0302020204030204" pitchFamily="34" charset="0"/>
              </a:rPr>
              <a:t> and 2</a:t>
            </a:r>
            <a:r>
              <a:rPr lang="en-US" sz="1200" baseline="30000" dirty="0">
                <a:solidFill>
                  <a:srgbClr val="000000"/>
                </a:solidFill>
                <a:latin typeface="Calibri Light" panose="020F0302020204030204" pitchFamily="34" charset="0"/>
                <a:cs typeface="Calibri Light" panose="020F0302020204030204" pitchFamily="34" charset="0"/>
              </a:rPr>
              <a:t>nd</a:t>
            </a:r>
            <a:r>
              <a:rPr lang="en-US" sz="1200" dirty="0">
                <a:solidFill>
                  <a:srgbClr val="000000"/>
                </a:solidFill>
                <a:latin typeface="Calibri Light" panose="020F0302020204030204" pitchFamily="34" charset="0"/>
                <a:cs typeface="Calibri Light" panose="020F0302020204030204" pitchFamily="34" charset="0"/>
              </a:rPr>
              <a:t> AS @-30°</a:t>
            </a:r>
          </a:p>
          <a:p>
            <a:pPr marL="171450" indent="-171450" defTabSz="914378">
              <a:lnSpc>
                <a:spcPct val="110000"/>
              </a:lnSpc>
              <a:spcBef>
                <a:spcPct val="0"/>
              </a:spcBef>
              <a:buClr>
                <a:srgbClr val="000000"/>
              </a:buClr>
              <a:buFont typeface="Arial" panose="020B0604020202020204" pitchFamily="34" charset="0"/>
              <a:buChar char="•"/>
            </a:pPr>
            <a:r>
              <a:rPr lang="en-US" sz="1200" dirty="0">
                <a:solidFill>
                  <a:srgbClr val="000000"/>
                </a:solidFill>
                <a:latin typeface="Calibri Light" panose="020F0302020204030204" pitchFamily="34" charset="0"/>
                <a:cs typeface="Calibri Light" panose="020F0302020204030204" pitchFamily="34" charset="0"/>
              </a:rPr>
              <a:t>7 T peak field for the SC solenoids (5.6 T at target)</a:t>
            </a:r>
          </a:p>
          <a:p>
            <a:pPr marL="171450" indent="-171450" defTabSz="914378">
              <a:lnSpc>
                <a:spcPct val="110000"/>
              </a:lnSpc>
              <a:spcBef>
                <a:spcPct val="0"/>
              </a:spcBef>
              <a:buClr>
                <a:srgbClr val="000000"/>
              </a:buClr>
              <a:buFont typeface="Arial" panose="020B0604020202020204" pitchFamily="34" charset="0"/>
              <a:buChar char="•"/>
            </a:pPr>
            <a:r>
              <a:rPr lang="en-US" sz="1200" dirty="0">
                <a:solidFill>
                  <a:srgbClr val="000000"/>
                </a:solidFill>
                <a:latin typeface="Calibri Light" panose="020F0302020204030204" pitchFamily="34" charset="0"/>
                <a:cs typeface="Calibri Light" panose="020F0302020204030204" pitchFamily="34" charset="0"/>
              </a:rPr>
              <a:t>26% e+ in the FCC-</a:t>
            </a:r>
            <a:r>
              <a:rPr lang="en-US" sz="1200" dirty="0" err="1">
                <a:solidFill>
                  <a:srgbClr val="000000"/>
                </a:solidFill>
                <a:latin typeface="Calibri Light" panose="020F0302020204030204" pitchFamily="34" charset="0"/>
                <a:cs typeface="Calibri Light" panose="020F0302020204030204" pitchFamily="34" charset="0"/>
              </a:rPr>
              <a:t>ee</a:t>
            </a:r>
            <a:r>
              <a:rPr lang="en-US" sz="1200" dirty="0">
                <a:solidFill>
                  <a:srgbClr val="000000"/>
                </a:solidFill>
                <a:latin typeface="Calibri Light" panose="020F0302020204030204" pitchFamily="34" charset="0"/>
                <a:cs typeface="Calibri Light" panose="020F0302020204030204" pitchFamily="34" charset="0"/>
              </a:rPr>
              <a:t> DR longitudinal acceptance</a:t>
            </a:r>
            <a:r>
              <a:rPr lang="en-US" sz="1200" dirty="0">
                <a:solidFill>
                  <a:srgbClr val="FF0000"/>
                </a:solidFill>
                <a:latin typeface="Calibri Light" panose="020F0302020204030204" pitchFamily="34" charset="0"/>
                <a:cs typeface="Calibri Light" panose="020F0302020204030204" pitchFamily="34" charset="0"/>
              </a:rPr>
              <a:t> </a:t>
            </a:r>
            <a:r>
              <a:rPr lang="en-US" sz="1200" dirty="0">
                <a:latin typeface="Calibri Light" panose="020F0302020204030204" pitchFamily="34" charset="0"/>
                <a:cs typeface="Calibri Light" panose="020F0302020204030204" pitchFamily="34" charset="0"/>
              </a:rPr>
              <a:t>(±3.8% </a:t>
            </a:r>
            <a:r>
              <a:rPr lang="en-US" sz="1200" dirty="0" err="1">
                <a:latin typeface="Calibri Light" panose="020F0302020204030204" pitchFamily="34" charset="0"/>
                <a:cs typeface="Calibri Light" panose="020F0302020204030204" pitchFamily="34" charset="0"/>
              </a:rPr>
              <a:t>dE</a:t>
            </a:r>
            <a:r>
              <a:rPr lang="en-US" sz="1200" dirty="0">
                <a:latin typeface="Calibri Light" panose="020F0302020204030204" pitchFamily="34" charset="0"/>
                <a:cs typeface="Calibri Light" panose="020F0302020204030204" pitchFamily="34" charset="0"/>
              </a:rPr>
              <a:t>/E, ±8.9 mm in z-position)</a:t>
            </a:r>
          </a:p>
          <a:p>
            <a:pPr defTabSz="914378">
              <a:lnSpc>
                <a:spcPct val="110000"/>
              </a:lnSpc>
              <a:spcBef>
                <a:spcPct val="0"/>
              </a:spcBef>
              <a:buClr>
                <a:srgbClr val="000000"/>
              </a:buClr>
            </a:pPr>
            <a:r>
              <a:rPr lang="en-US" dirty="0">
                <a:solidFill>
                  <a:srgbClr val="C00000"/>
                </a:solidFill>
                <a:latin typeface="Calibri Light" panose="020F0302020204030204" pitchFamily="34" charset="0"/>
                <a:cs typeface="Calibri Light" panose="020F0302020204030204" pitchFamily="34" charset="0"/>
                <a:sym typeface="Wingdings" pitchFamily="2" charset="2"/>
              </a:rPr>
              <a:t> </a:t>
            </a:r>
            <a:r>
              <a:rPr lang="en-US" dirty="0">
                <a:solidFill>
                  <a:srgbClr val="C00000"/>
                </a:solidFill>
                <a:latin typeface="Calibri Light" panose="020F0302020204030204" pitchFamily="34" charset="0"/>
                <a:cs typeface="Calibri Light" panose="020F0302020204030204" pitchFamily="34" charset="0"/>
              </a:rPr>
              <a:t>Total Positron Yield 13.8*0.26= 3.6   </a:t>
            </a:r>
            <a:r>
              <a:rPr lang="en-US" sz="2800" dirty="0">
                <a:solidFill>
                  <a:srgbClr val="C00000"/>
                </a:solidFill>
                <a:latin typeface="Calibri Light" panose="020F0302020204030204" pitchFamily="34" charset="0"/>
                <a:cs typeface="Calibri Light" panose="020F0302020204030204" pitchFamily="34" charset="0"/>
              </a:rPr>
              <a:t>✓</a:t>
            </a:r>
          </a:p>
        </p:txBody>
      </p:sp>
      <p:sp>
        <p:nvSpPr>
          <p:cNvPr id="9" name="TextBox 8"/>
          <p:cNvSpPr txBox="1"/>
          <p:nvPr/>
        </p:nvSpPr>
        <p:spPr>
          <a:xfrm>
            <a:off x="827585" y="1397769"/>
            <a:ext cx="3816424" cy="1822038"/>
          </a:xfrm>
          <a:prstGeom prst="rect">
            <a:avLst/>
          </a:prstGeom>
          <a:noFill/>
        </p:spPr>
        <p:txBody>
          <a:bodyPr wrap="square" lIns="0" tIns="0" rIns="0" bIns="0" rtlCol="0">
            <a:noAutofit/>
          </a:bodyPr>
          <a:lstStyle/>
          <a:p>
            <a:pPr marL="171450" indent="-171450" defTabSz="914378">
              <a:lnSpc>
                <a:spcPct val="110000"/>
              </a:lnSpc>
              <a:spcBef>
                <a:spcPct val="0"/>
              </a:spcBef>
              <a:buClr>
                <a:srgbClr val="000000"/>
              </a:buClr>
              <a:buFont typeface="Arial" panose="020B0604020202020204" pitchFamily="34" charset="0"/>
              <a:buChar char="•"/>
            </a:pPr>
            <a:r>
              <a:rPr lang="en-US" sz="1200" dirty="0">
                <a:solidFill>
                  <a:srgbClr val="000000"/>
                </a:solidFill>
                <a:latin typeface="Calibri Light" panose="020F0302020204030204" pitchFamily="34" charset="0"/>
                <a:cs typeface="Calibri Light" panose="020F0302020204030204" pitchFamily="34" charset="0"/>
              </a:rPr>
              <a:t>e+ distribution at target (Geant4, courtesy of I. Chaikovska);</a:t>
            </a:r>
          </a:p>
          <a:p>
            <a:pPr marL="171450" indent="-171450" defTabSz="914378">
              <a:lnSpc>
                <a:spcPct val="110000"/>
              </a:lnSpc>
              <a:spcBef>
                <a:spcPct val="0"/>
              </a:spcBef>
              <a:buClr>
                <a:srgbClr val="000000"/>
              </a:buClr>
              <a:buFont typeface="Arial" panose="020B0604020202020204" pitchFamily="34" charset="0"/>
              <a:buChar char="•"/>
            </a:pPr>
            <a:r>
              <a:rPr lang="en-US" sz="1200" dirty="0">
                <a:solidFill>
                  <a:srgbClr val="C00000"/>
                </a:solidFill>
                <a:latin typeface="Calibri Light" panose="020F0302020204030204" pitchFamily="34" charset="0"/>
                <a:cs typeface="Calibri Light" panose="020F0302020204030204" pitchFamily="34" charset="0"/>
              </a:rPr>
              <a:t>Positron Yield at target = 13.8 e+/e- with tungsten target-converter 5X0 (~ 1.75 cm);</a:t>
            </a:r>
          </a:p>
          <a:p>
            <a:pPr marL="171450" indent="-171450" defTabSz="914378">
              <a:lnSpc>
                <a:spcPct val="110000"/>
              </a:lnSpc>
              <a:spcBef>
                <a:spcPct val="0"/>
              </a:spcBef>
              <a:buClr>
                <a:srgbClr val="000000"/>
              </a:buClr>
              <a:buFont typeface="Arial" panose="020B0604020202020204" pitchFamily="34" charset="0"/>
              <a:buChar char="•"/>
            </a:pPr>
            <a:r>
              <a:rPr lang="en-US" sz="1200" dirty="0">
                <a:solidFill>
                  <a:srgbClr val="000000"/>
                </a:solidFill>
                <a:latin typeface="Calibri Light" panose="020F0302020204030204" pitchFamily="34" charset="0"/>
                <a:cs typeface="Calibri Light" panose="020F0302020204030204" pitchFamily="34" charset="0"/>
              </a:rPr>
              <a:t>Conventional scheme (electrons directly hint the target);</a:t>
            </a:r>
          </a:p>
          <a:p>
            <a:pPr marL="171450" indent="-171450" defTabSz="914378">
              <a:lnSpc>
                <a:spcPct val="110000"/>
              </a:lnSpc>
              <a:spcBef>
                <a:spcPct val="0"/>
              </a:spcBef>
              <a:buClr>
                <a:srgbClr val="000000"/>
              </a:buClr>
              <a:buFont typeface="Arial" panose="020B0604020202020204" pitchFamily="34" charset="0"/>
              <a:buChar char="•"/>
            </a:pPr>
            <a:r>
              <a:rPr lang="en-US" sz="1200" dirty="0">
                <a:solidFill>
                  <a:srgbClr val="000000"/>
                </a:solidFill>
                <a:latin typeface="Calibri Light" panose="020F0302020204030204" pitchFamily="34" charset="0"/>
                <a:cs typeface="Calibri Light" panose="020F0302020204030204" pitchFamily="34" charset="0"/>
              </a:rPr>
              <a:t>e- energy = 6 GeV;</a:t>
            </a:r>
          </a:p>
          <a:p>
            <a:pPr marL="171450" indent="-171450" defTabSz="914378">
              <a:lnSpc>
                <a:spcPct val="110000"/>
              </a:lnSpc>
              <a:spcBef>
                <a:spcPct val="0"/>
              </a:spcBef>
              <a:buClr>
                <a:srgbClr val="000000"/>
              </a:buClr>
              <a:buFont typeface="Arial" panose="020B0604020202020204" pitchFamily="34" charset="0"/>
              <a:buChar char="•"/>
            </a:pPr>
            <a:r>
              <a:rPr lang="en-US" sz="1200" dirty="0">
                <a:solidFill>
                  <a:srgbClr val="000000"/>
                </a:solidFill>
                <a:latin typeface="Calibri Light" panose="020F0302020204030204" pitchFamily="34" charset="0"/>
                <a:cs typeface="Calibri Light" panose="020F0302020204030204" pitchFamily="34" charset="0"/>
              </a:rPr>
              <a:t>Bunch length (rms) = 1 mm</a:t>
            </a:r>
          </a:p>
          <a:p>
            <a:pPr marL="171450" indent="-171450" defTabSz="914378">
              <a:lnSpc>
                <a:spcPct val="110000"/>
              </a:lnSpc>
              <a:spcBef>
                <a:spcPct val="0"/>
              </a:spcBef>
              <a:buClr>
                <a:srgbClr val="000000"/>
              </a:buClr>
              <a:buFont typeface="Arial" panose="020B0604020202020204" pitchFamily="34" charset="0"/>
              <a:buChar char="•"/>
            </a:pPr>
            <a:r>
              <a:rPr lang="en-US" sz="1200" dirty="0">
                <a:solidFill>
                  <a:srgbClr val="000000"/>
                </a:solidFill>
                <a:latin typeface="Calibri Light" panose="020F0302020204030204" pitchFamily="34" charset="0"/>
                <a:cs typeface="Calibri Light" panose="020F0302020204030204" pitchFamily="34" charset="0"/>
              </a:rPr>
              <a:t>Beam divergence (rms) =  1e-5;</a:t>
            </a:r>
          </a:p>
          <a:p>
            <a:pPr marL="171450" indent="-171450" defTabSz="914378">
              <a:lnSpc>
                <a:spcPct val="110000"/>
              </a:lnSpc>
              <a:spcBef>
                <a:spcPct val="0"/>
              </a:spcBef>
              <a:buClr>
                <a:srgbClr val="000000"/>
              </a:buClr>
              <a:buFont typeface="Arial" panose="020B0604020202020204" pitchFamily="34" charset="0"/>
              <a:buChar char="•"/>
            </a:pPr>
            <a:r>
              <a:rPr lang="en-US" sz="1200" dirty="0">
                <a:solidFill>
                  <a:srgbClr val="000000"/>
                </a:solidFill>
                <a:latin typeface="Calibri Light" panose="020F0302020204030204" pitchFamily="34" charset="0"/>
                <a:cs typeface="Calibri Light" panose="020F0302020204030204" pitchFamily="34" charset="0"/>
              </a:rPr>
              <a:t>Energy spread (rms) =  1e-3;</a:t>
            </a:r>
          </a:p>
          <a:p>
            <a:pPr marL="171450" indent="-171450" defTabSz="914378">
              <a:lnSpc>
                <a:spcPct val="110000"/>
              </a:lnSpc>
              <a:spcBef>
                <a:spcPct val="0"/>
              </a:spcBef>
              <a:buClr>
                <a:srgbClr val="000000"/>
              </a:buClr>
              <a:buFont typeface="Arial" panose="020B0604020202020204" pitchFamily="34" charset="0"/>
              <a:buChar char="•"/>
            </a:pPr>
            <a:r>
              <a:rPr lang="en-US" sz="1200" dirty="0">
                <a:solidFill>
                  <a:srgbClr val="000000"/>
                </a:solidFill>
                <a:latin typeface="Calibri Light" panose="020F0302020204030204" pitchFamily="34" charset="0"/>
                <a:cs typeface="Calibri Light" panose="020F0302020204030204" pitchFamily="34" charset="0"/>
              </a:rPr>
              <a:t>Beam size on target (rms) =  1.5 mm;</a:t>
            </a:r>
          </a:p>
        </p:txBody>
      </p:sp>
      <p:pic>
        <p:nvPicPr>
          <p:cNvPr id="2" name="Picture 1"/>
          <p:cNvPicPr>
            <a:picLocks noChangeAspect="1"/>
          </p:cNvPicPr>
          <p:nvPr/>
        </p:nvPicPr>
        <p:blipFill rotWithShape="1">
          <a:blip r:embed="rId3">
            <a:extLst>
              <a:ext uri="{28A0092B-C50C-407E-A947-70E740481C1C}">
                <a14:useLocalDpi xmlns:a14="http://schemas.microsoft.com/office/drawing/2010/main" val="0"/>
              </a:ext>
            </a:extLst>
          </a:blip>
          <a:srcRect l="9726" t="4700" r="8147" b="53301"/>
          <a:stretch/>
        </p:blipFill>
        <p:spPr>
          <a:xfrm>
            <a:off x="1331640" y="3261533"/>
            <a:ext cx="6120679" cy="1765581"/>
          </a:xfrm>
          <a:prstGeom prst="rect">
            <a:avLst/>
          </a:prstGeom>
        </p:spPr>
      </p:pic>
      <p:sp>
        <p:nvSpPr>
          <p:cNvPr id="5" name="Rectangle 4">
            <a:extLst>
              <a:ext uri="{FF2B5EF4-FFF2-40B4-BE49-F238E27FC236}">
                <a16:creationId xmlns:a16="http://schemas.microsoft.com/office/drawing/2014/main" id="{B492D97A-E89F-F248-8184-D95D657AF92A}"/>
              </a:ext>
            </a:extLst>
          </p:cNvPr>
          <p:cNvSpPr/>
          <p:nvPr/>
        </p:nvSpPr>
        <p:spPr>
          <a:xfrm>
            <a:off x="751746" y="763001"/>
            <a:ext cx="8064896" cy="523220"/>
          </a:xfrm>
          <a:prstGeom prst="rect">
            <a:avLst/>
          </a:prstGeom>
        </p:spPr>
        <p:txBody>
          <a:bodyPr wrap="square">
            <a:spAutoFit/>
          </a:bodyPr>
          <a:lstStyle/>
          <a:p>
            <a:pPr marL="285750" indent="-285750">
              <a:spcBef>
                <a:spcPts val="0"/>
              </a:spcBef>
              <a:buFont typeface=".PingFang SC Regular"/>
              <a:buChar char="－"/>
            </a:pPr>
            <a:r>
              <a:rPr lang="en-US" sz="1400" dirty="0">
                <a:latin typeface="Calibri Light" panose="020F0302020204030204" pitchFamily="34" charset="0"/>
                <a:cs typeface="Calibri Light" panose="020F0302020204030204" pitchFamily="34" charset="0"/>
              </a:rPr>
              <a:t>Codes: Astra up to 200 MeV, LiTrack up to 1.5 GeV (just to estimate the positron yield at the DR injection)</a:t>
            </a:r>
          </a:p>
          <a:p>
            <a:pPr marL="285750" indent="-285750">
              <a:spcBef>
                <a:spcPts val="0"/>
              </a:spcBef>
              <a:buFont typeface=".PingFang SC Regular"/>
              <a:buChar char="－"/>
            </a:pPr>
            <a:r>
              <a:rPr lang="en-US" sz="1400" dirty="0">
                <a:latin typeface="Calibri Light" panose="020F0302020204030204" pitchFamily="34" charset="0"/>
                <a:cs typeface="Calibri Light" panose="020F0302020204030204" pitchFamily="34" charset="0"/>
              </a:rPr>
              <a:t>Goal: validation of the SC solenoid and S-band SW cavities (both under development at PSI)</a:t>
            </a:r>
          </a:p>
        </p:txBody>
      </p:sp>
      <p:sp>
        <p:nvSpPr>
          <p:cNvPr id="12" name="TextBox 11">
            <a:extLst>
              <a:ext uri="{FF2B5EF4-FFF2-40B4-BE49-F238E27FC236}">
                <a16:creationId xmlns:a16="http://schemas.microsoft.com/office/drawing/2014/main" id="{759EE29A-BA6C-CF4B-8769-7EDAB7468DE9}"/>
              </a:ext>
            </a:extLst>
          </p:cNvPr>
          <p:cNvSpPr txBox="1"/>
          <p:nvPr/>
        </p:nvSpPr>
        <p:spPr>
          <a:xfrm>
            <a:off x="107504" y="4939458"/>
            <a:ext cx="1841279" cy="210553"/>
          </a:xfrm>
          <a:prstGeom prst="rect">
            <a:avLst/>
          </a:prstGeom>
          <a:solidFill>
            <a:schemeClr val="bg1"/>
          </a:solidFill>
        </p:spPr>
        <p:txBody>
          <a:bodyPr wrap="square" lIns="0" tIns="0" rIns="0" bIns="0" rtlCol="0">
            <a:noAutofit/>
          </a:bodyPr>
          <a:lstStyle/>
          <a:p>
            <a:pPr eaLnBrk="1" hangingPunct="1">
              <a:lnSpc>
                <a:spcPct val="110000"/>
              </a:lnSpc>
              <a:spcBef>
                <a:spcPct val="0"/>
              </a:spcBef>
              <a:buClr>
                <a:srgbClr val="000000"/>
              </a:buClr>
            </a:pPr>
            <a:r>
              <a:rPr lang="en-US" sz="1000" dirty="0">
                <a:solidFill>
                  <a:srgbClr val="000000"/>
                </a:solidFill>
                <a:latin typeface="Calibri Light" panose="020F0302020204030204" pitchFamily="34" charset="0"/>
                <a:cs typeface="Calibri Light" panose="020F0302020204030204" pitchFamily="34" charset="0"/>
              </a:rPr>
              <a:t>Courtesy of R. Zennaro</a:t>
            </a:r>
          </a:p>
        </p:txBody>
      </p:sp>
    </p:spTree>
    <p:extLst>
      <p:ext uri="{BB962C8B-B14F-4D97-AF65-F5344CB8AC3E}">
        <p14:creationId xmlns:p14="http://schemas.microsoft.com/office/powerpoint/2010/main" val="1026387131"/>
      </p:ext>
    </p:extLst>
  </p:cSld>
  <p:clrMapOvr>
    <a:masterClrMapping/>
  </p:clrMapOvr>
  <p:transition spd="med"/>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p:nvPr>
        </p:nvSpPr>
        <p:spPr>
          <a:xfrm>
            <a:off x="2058670" y="220568"/>
            <a:ext cx="6905818" cy="381375"/>
          </a:xfrm>
        </p:spPr>
        <p:txBody>
          <a:bodyPr/>
          <a:lstStyle/>
          <a:p>
            <a:r>
              <a:rPr lang="en-US" dirty="0"/>
              <a:t>Positron distributions at target and “transmission”</a:t>
            </a:r>
            <a:endParaRPr lang="en-GB" noProof="0" dirty="0"/>
          </a:p>
        </p:txBody>
      </p:sp>
      <p:sp>
        <p:nvSpPr>
          <p:cNvPr id="4" name="Foliennummernplatzhalter 3"/>
          <p:cNvSpPr>
            <a:spLocks noGrp="1"/>
          </p:cNvSpPr>
          <p:nvPr>
            <p:ph type="sldNum" sz="quarter" idx="16"/>
          </p:nvPr>
        </p:nvSpPr>
        <p:spPr/>
        <p:txBody>
          <a:bodyPr/>
          <a:lstStyle/>
          <a:p>
            <a:pPr algn="r" defTabSz="914378">
              <a:defRPr/>
            </a:pPr>
            <a:r>
              <a:rPr lang="de-DE">
                <a:solidFill>
                  <a:srgbClr val="000000"/>
                </a:solidFill>
                <a:latin typeface="Calibri"/>
              </a:rPr>
              <a:t>Page </a:t>
            </a:r>
            <a:fld id="{EBC07571-3134-BB4B-B83F-1A9FE18D34F3}" type="slidenum">
              <a:rPr lang="de-DE">
                <a:solidFill>
                  <a:srgbClr val="000000"/>
                </a:solidFill>
                <a:latin typeface="Calibri"/>
              </a:rPr>
              <a:pPr algn="r" defTabSz="914378">
                <a:defRPr/>
              </a:pPr>
              <a:t>24</a:t>
            </a:fld>
            <a:endParaRPr lang="de-DE" dirty="0">
              <a:solidFill>
                <a:srgbClr val="000000"/>
              </a:solidFill>
              <a:latin typeface="Calibri"/>
            </a:endParaRPr>
          </a:p>
        </p:txBody>
      </p:sp>
      <p:pic>
        <p:nvPicPr>
          <p:cNvPr id="28" name="Picture 27"/>
          <p:cNvPicPr>
            <a:picLocks noChangeAspect="1"/>
          </p:cNvPicPr>
          <p:nvPr/>
        </p:nvPicPr>
        <p:blipFill rotWithShape="1">
          <a:blip r:embed="rId3" cstate="print">
            <a:extLst>
              <a:ext uri="{28A0092B-C50C-407E-A947-70E740481C1C}">
                <a14:useLocalDpi xmlns:a14="http://schemas.microsoft.com/office/drawing/2010/main" val="0"/>
              </a:ext>
            </a:extLst>
          </a:blip>
          <a:srcRect l="5790" t="3110" r="7947" b="2449"/>
          <a:stretch/>
        </p:blipFill>
        <p:spPr>
          <a:xfrm>
            <a:off x="683568" y="698726"/>
            <a:ext cx="3897562" cy="2160240"/>
          </a:xfrm>
          <a:prstGeom prst="rect">
            <a:avLst/>
          </a:prstGeom>
        </p:spPr>
      </p:pic>
      <p:pic>
        <p:nvPicPr>
          <p:cNvPr id="29" name="Picture 28"/>
          <p:cNvPicPr>
            <a:picLocks noChangeAspect="1"/>
          </p:cNvPicPr>
          <p:nvPr/>
        </p:nvPicPr>
        <p:blipFill rotWithShape="1">
          <a:blip r:embed="rId4" cstate="print">
            <a:extLst>
              <a:ext uri="{28A0092B-C50C-407E-A947-70E740481C1C}">
                <a14:useLocalDpi xmlns:a14="http://schemas.microsoft.com/office/drawing/2010/main" val="0"/>
              </a:ext>
            </a:extLst>
          </a:blip>
          <a:srcRect l="6061" t="3110" r="8350" b="2316"/>
          <a:stretch/>
        </p:blipFill>
        <p:spPr>
          <a:xfrm>
            <a:off x="703983" y="2878041"/>
            <a:ext cx="3868017" cy="2163777"/>
          </a:xfrm>
          <a:prstGeom prst="rect">
            <a:avLst/>
          </a:prstGeom>
        </p:spPr>
      </p:pic>
      <p:sp>
        <p:nvSpPr>
          <p:cNvPr id="30" name="TextBox 29"/>
          <p:cNvSpPr txBox="1"/>
          <p:nvPr/>
        </p:nvSpPr>
        <p:spPr>
          <a:xfrm>
            <a:off x="4698391" y="2867537"/>
            <a:ext cx="4373605" cy="954107"/>
          </a:xfrm>
          <a:prstGeom prst="rect">
            <a:avLst/>
          </a:prstGeom>
          <a:noFill/>
        </p:spPr>
        <p:txBody>
          <a:bodyPr wrap="square" rtlCol="0">
            <a:spAutoFit/>
          </a:bodyPr>
          <a:lstStyle/>
          <a:p>
            <a:r>
              <a:rPr lang="en-US" sz="1400" dirty="0">
                <a:latin typeface="Calibri Light" panose="020F0302020204030204" pitchFamily="34" charset="0"/>
                <a:cs typeface="Calibri Light" panose="020F0302020204030204" pitchFamily="34" charset="0"/>
              </a:rPr>
              <a:t>e+ at the target output face:</a:t>
            </a:r>
          </a:p>
          <a:p>
            <a:r>
              <a:rPr lang="en-US" sz="1400" dirty="0">
                <a:solidFill>
                  <a:schemeClr val="accent2">
                    <a:lumMod val="75000"/>
                  </a:schemeClr>
                </a:solidFill>
                <a:latin typeface="Calibri Light" panose="020F0302020204030204" pitchFamily="34" charset="0"/>
                <a:cs typeface="Calibri Light" panose="020F0302020204030204" pitchFamily="34" charset="0"/>
              </a:rPr>
              <a:t>Total e+ distribution</a:t>
            </a:r>
          </a:p>
          <a:p>
            <a:r>
              <a:rPr lang="en-US" sz="1400" dirty="0">
                <a:solidFill>
                  <a:schemeClr val="accent2">
                    <a:lumMod val="50000"/>
                  </a:schemeClr>
                </a:solidFill>
                <a:latin typeface="Calibri Light" panose="020F0302020204030204" pitchFamily="34" charset="0"/>
                <a:cs typeface="Calibri Light" panose="020F0302020204030204" pitchFamily="34" charset="0"/>
              </a:rPr>
              <a:t>Only e+ that will reach the capture linac output (200 MeV)</a:t>
            </a:r>
          </a:p>
        </p:txBody>
      </p:sp>
      <p:pic>
        <p:nvPicPr>
          <p:cNvPr id="31" name="Picture 30"/>
          <p:cNvPicPr>
            <a:picLocks noChangeAspect="1"/>
          </p:cNvPicPr>
          <p:nvPr/>
        </p:nvPicPr>
        <p:blipFill rotWithShape="1">
          <a:blip r:embed="rId5" cstate="print">
            <a:extLst>
              <a:ext uri="{28A0092B-C50C-407E-A947-70E740481C1C}">
                <a14:useLocalDpi xmlns:a14="http://schemas.microsoft.com/office/drawing/2010/main" val="0"/>
              </a:ext>
            </a:extLst>
          </a:blip>
          <a:srcRect l="5522" t="3376" r="7273" b="2316"/>
          <a:stretch/>
        </p:blipFill>
        <p:spPr>
          <a:xfrm>
            <a:off x="4912337" y="702490"/>
            <a:ext cx="3945711" cy="2160240"/>
          </a:xfrm>
          <a:prstGeom prst="rect">
            <a:avLst/>
          </a:prstGeom>
        </p:spPr>
      </p:pic>
      <p:cxnSp>
        <p:nvCxnSpPr>
          <p:cNvPr id="5" name="Straight Connector 4">
            <a:extLst>
              <a:ext uri="{FF2B5EF4-FFF2-40B4-BE49-F238E27FC236}">
                <a16:creationId xmlns:a16="http://schemas.microsoft.com/office/drawing/2014/main" id="{594CF39E-7CD4-ED4C-80A6-DDD5AF14D010}"/>
              </a:ext>
            </a:extLst>
          </p:cNvPr>
          <p:cNvCxnSpPr/>
          <p:nvPr/>
        </p:nvCxnSpPr>
        <p:spPr bwMode="auto">
          <a:xfrm flipV="1">
            <a:off x="3707904" y="843558"/>
            <a:ext cx="0" cy="180020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11" name="Straight Connector 10">
            <a:extLst>
              <a:ext uri="{FF2B5EF4-FFF2-40B4-BE49-F238E27FC236}">
                <a16:creationId xmlns:a16="http://schemas.microsoft.com/office/drawing/2014/main" id="{875F2A02-6ECE-0C42-81E4-8520CBA3A69A}"/>
              </a:ext>
            </a:extLst>
          </p:cNvPr>
          <p:cNvCxnSpPr/>
          <p:nvPr/>
        </p:nvCxnSpPr>
        <p:spPr bwMode="auto">
          <a:xfrm flipV="1">
            <a:off x="1797368" y="859985"/>
            <a:ext cx="0" cy="180020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7" name="Straight Arrow Connector 6">
            <a:extLst>
              <a:ext uri="{FF2B5EF4-FFF2-40B4-BE49-F238E27FC236}">
                <a16:creationId xmlns:a16="http://schemas.microsoft.com/office/drawing/2014/main" id="{E264A8E5-EB61-A843-AD0E-27B298374FFD}"/>
              </a:ext>
            </a:extLst>
          </p:cNvPr>
          <p:cNvCxnSpPr/>
          <p:nvPr/>
        </p:nvCxnSpPr>
        <p:spPr bwMode="auto">
          <a:xfrm>
            <a:off x="1797368" y="1347614"/>
            <a:ext cx="1910536" cy="0"/>
          </a:xfrm>
          <a:prstGeom prst="straightConnector1">
            <a:avLst/>
          </a:prstGeom>
          <a:solidFill>
            <a:schemeClr val="accent1"/>
          </a:solidFill>
          <a:ln w="9525" cap="flat" cmpd="sng" algn="ctr">
            <a:solidFill>
              <a:schemeClr val="tx1"/>
            </a:solidFill>
            <a:prstDash val="solid"/>
            <a:round/>
            <a:headEnd type="triangle" w="med" len="med"/>
            <a:tailEnd type="triangle"/>
          </a:ln>
          <a:effectLst/>
        </p:spPr>
      </p:cxnSp>
      <p:sp>
        <p:nvSpPr>
          <p:cNvPr id="8" name="TextBox 7">
            <a:extLst>
              <a:ext uri="{FF2B5EF4-FFF2-40B4-BE49-F238E27FC236}">
                <a16:creationId xmlns:a16="http://schemas.microsoft.com/office/drawing/2014/main" id="{6BE56231-9C9D-8B4E-BA49-BF93162D0C3F}"/>
              </a:ext>
            </a:extLst>
          </p:cNvPr>
          <p:cNvSpPr txBox="1"/>
          <p:nvPr/>
        </p:nvSpPr>
        <p:spPr>
          <a:xfrm>
            <a:off x="2296581" y="605971"/>
            <a:ext cx="1080116" cy="232451"/>
          </a:xfrm>
          <a:prstGeom prst="rect">
            <a:avLst/>
          </a:prstGeom>
          <a:solidFill>
            <a:schemeClr val="bg1"/>
          </a:solidFill>
        </p:spPr>
        <p:txBody>
          <a:bodyPr wrap="square" lIns="0" tIns="0" rIns="0" bIns="0" rtlCol="0">
            <a:noAutofit/>
          </a:bodyPr>
          <a:lstStyle/>
          <a:p>
            <a:pPr eaLnBrk="1" hangingPunct="1">
              <a:lnSpc>
                <a:spcPct val="110000"/>
              </a:lnSpc>
              <a:spcBef>
                <a:spcPct val="0"/>
              </a:spcBef>
              <a:buClr>
                <a:srgbClr val="000000"/>
              </a:buClr>
            </a:pPr>
            <a:r>
              <a:rPr lang="en-CH" sz="1400" dirty="0">
                <a:solidFill>
                  <a:srgbClr val="000000"/>
                </a:solidFill>
                <a:latin typeface="Calibri Light" panose="020F0302020204030204" pitchFamily="34" charset="0"/>
                <a:cs typeface="Calibri Light" panose="020F0302020204030204" pitchFamily="34" charset="0"/>
              </a:rPr>
              <a:t>X distribution</a:t>
            </a:r>
          </a:p>
        </p:txBody>
      </p:sp>
      <p:sp>
        <p:nvSpPr>
          <p:cNvPr id="15" name="TextBox 14">
            <a:extLst>
              <a:ext uri="{FF2B5EF4-FFF2-40B4-BE49-F238E27FC236}">
                <a16:creationId xmlns:a16="http://schemas.microsoft.com/office/drawing/2014/main" id="{5E2757E9-A939-0A46-B44B-2DD0380FDA31}"/>
              </a:ext>
            </a:extLst>
          </p:cNvPr>
          <p:cNvSpPr txBox="1"/>
          <p:nvPr/>
        </p:nvSpPr>
        <p:spPr>
          <a:xfrm>
            <a:off x="3059832" y="1093017"/>
            <a:ext cx="606921" cy="232451"/>
          </a:xfrm>
          <a:prstGeom prst="rect">
            <a:avLst/>
          </a:prstGeom>
          <a:solidFill>
            <a:schemeClr val="bg1"/>
          </a:solidFill>
        </p:spPr>
        <p:txBody>
          <a:bodyPr wrap="square" lIns="0" tIns="0" rIns="0" bIns="0" rtlCol="0">
            <a:noAutofit/>
          </a:bodyPr>
          <a:lstStyle/>
          <a:p>
            <a:pPr eaLnBrk="1" hangingPunct="1">
              <a:lnSpc>
                <a:spcPct val="110000"/>
              </a:lnSpc>
              <a:spcBef>
                <a:spcPct val="0"/>
              </a:spcBef>
              <a:buClr>
                <a:srgbClr val="000000"/>
              </a:buClr>
            </a:pPr>
            <a:r>
              <a:rPr lang="en-CH" sz="1400" dirty="0">
                <a:solidFill>
                  <a:srgbClr val="000000"/>
                </a:solidFill>
                <a:latin typeface="Calibri Light" panose="020F0302020204030204" pitchFamily="34" charset="0"/>
                <a:cs typeface="Calibri Light" panose="020F0302020204030204" pitchFamily="34" charset="0"/>
              </a:rPr>
              <a:t>12 mm</a:t>
            </a:r>
          </a:p>
        </p:txBody>
      </p:sp>
      <p:sp>
        <p:nvSpPr>
          <p:cNvPr id="16" name="TextBox 15">
            <a:extLst>
              <a:ext uri="{FF2B5EF4-FFF2-40B4-BE49-F238E27FC236}">
                <a16:creationId xmlns:a16="http://schemas.microsoft.com/office/drawing/2014/main" id="{5D86B160-123B-CC4B-AF84-85A1A6FF555B}"/>
              </a:ext>
            </a:extLst>
          </p:cNvPr>
          <p:cNvSpPr txBox="1"/>
          <p:nvPr/>
        </p:nvSpPr>
        <p:spPr>
          <a:xfrm>
            <a:off x="6525350" y="606310"/>
            <a:ext cx="1080116" cy="232451"/>
          </a:xfrm>
          <a:prstGeom prst="rect">
            <a:avLst/>
          </a:prstGeom>
          <a:solidFill>
            <a:schemeClr val="bg1"/>
          </a:solidFill>
        </p:spPr>
        <p:txBody>
          <a:bodyPr wrap="square" lIns="0" tIns="0" rIns="0" bIns="0" rtlCol="0">
            <a:noAutofit/>
          </a:bodyPr>
          <a:lstStyle/>
          <a:p>
            <a:pPr eaLnBrk="1" hangingPunct="1">
              <a:lnSpc>
                <a:spcPct val="110000"/>
              </a:lnSpc>
              <a:spcBef>
                <a:spcPct val="0"/>
              </a:spcBef>
              <a:buClr>
                <a:srgbClr val="000000"/>
              </a:buClr>
            </a:pPr>
            <a:r>
              <a:rPr lang="en-CH" sz="1400" dirty="0">
                <a:solidFill>
                  <a:srgbClr val="000000"/>
                </a:solidFill>
                <a:latin typeface="Calibri Light" panose="020F0302020204030204" pitchFamily="34" charset="0"/>
                <a:cs typeface="Calibri Light" panose="020F0302020204030204" pitchFamily="34" charset="0"/>
              </a:rPr>
              <a:t>X</a:t>
            </a:r>
            <a:r>
              <a:rPr lang="en-CH" sz="1400" baseline="-25000" dirty="0">
                <a:solidFill>
                  <a:srgbClr val="000000"/>
                </a:solidFill>
                <a:latin typeface="Calibri Light" panose="020F0302020204030204" pitchFamily="34" charset="0"/>
                <a:cs typeface="Calibri Light" panose="020F0302020204030204" pitchFamily="34" charset="0"/>
              </a:rPr>
              <a:t>p</a:t>
            </a:r>
            <a:r>
              <a:rPr lang="en-CH" sz="1400" dirty="0">
                <a:solidFill>
                  <a:srgbClr val="000000"/>
                </a:solidFill>
                <a:latin typeface="Calibri Light" panose="020F0302020204030204" pitchFamily="34" charset="0"/>
                <a:cs typeface="Calibri Light" panose="020F0302020204030204" pitchFamily="34" charset="0"/>
              </a:rPr>
              <a:t> distribution</a:t>
            </a:r>
          </a:p>
        </p:txBody>
      </p:sp>
      <p:cxnSp>
        <p:nvCxnSpPr>
          <p:cNvPr id="17" name="Straight Connector 16">
            <a:extLst>
              <a:ext uri="{FF2B5EF4-FFF2-40B4-BE49-F238E27FC236}">
                <a16:creationId xmlns:a16="http://schemas.microsoft.com/office/drawing/2014/main" id="{A3F04BA5-B866-6C41-B3ED-B6B3D1B5654D}"/>
              </a:ext>
            </a:extLst>
          </p:cNvPr>
          <p:cNvCxnSpPr/>
          <p:nvPr/>
        </p:nvCxnSpPr>
        <p:spPr bwMode="auto">
          <a:xfrm flipV="1">
            <a:off x="5796136" y="843558"/>
            <a:ext cx="0" cy="180020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18" name="Straight Connector 17">
            <a:extLst>
              <a:ext uri="{FF2B5EF4-FFF2-40B4-BE49-F238E27FC236}">
                <a16:creationId xmlns:a16="http://schemas.microsoft.com/office/drawing/2014/main" id="{6DA1EC8C-B82E-324C-B642-83A36D50D56D}"/>
              </a:ext>
            </a:extLst>
          </p:cNvPr>
          <p:cNvCxnSpPr/>
          <p:nvPr/>
        </p:nvCxnSpPr>
        <p:spPr bwMode="auto">
          <a:xfrm flipV="1">
            <a:off x="8206312" y="859985"/>
            <a:ext cx="0" cy="180020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19" name="Straight Connector 18">
            <a:extLst>
              <a:ext uri="{FF2B5EF4-FFF2-40B4-BE49-F238E27FC236}">
                <a16:creationId xmlns:a16="http://schemas.microsoft.com/office/drawing/2014/main" id="{854EDA2F-D171-AC44-8AB9-1D42CF4AFAF9}"/>
              </a:ext>
            </a:extLst>
          </p:cNvPr>
          <p:cNvCxnSpPr/>
          <p:nvPr/>
        </p:nvCxnSpPr>
        <p:spPr bwMode="auto">
          <a:xfrm flipV="1">
            <a:off x="8200836" y="827133"/>
            <a:ext cx="0" cy="180020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20" name="Straight Arrow Connector 19">
            <a:extLst>
              <a:ext uri="{FF2B5EF4-FFF2-40B4-BE49-F238E27FC236}">
                <a16:creationId xmlns:a16="http://schemas.microsoft.com/office/drawing/2014/main" id="{236DD9DC-6839-CB46-9204-5D7F27D90A87}"/>
              </a:ext>
            </a:extLst>
          </p:cNvPr>
          <p:cNvCxnSpPr>
            <a:cxnSpLocks/>
          </p:cNvCxnSpPr>
          <p:nvPr/>
        </p:nvCxnSpPr>
        <p:spPr bwMode="auto">
          <a:xfrm>
            <a:off x="5796136" y="1209242"/>
            <a:ext cx="2404700" cy="0"/>
          </a:xfrm>
          <a:prstGeom prst="straightConnector1">
            <a:avLst/>
          </a:prstGeom>
          <a:solidFill>
            <a:schemeClr val="accent1"/>
          </a:solidFill>
          <a:ln w="9525" cap="flat" cmpd="sng" algn="ctr">
            <a:solidFill>
              <a:schemeClr val="tx1"/>
            </a:solidFill>
            <a:prstDash val="solid"/>
            <a:round/>
            <a:headEnd type="triangle" w="med" len="med"/>
            <a:tailEnd type="triangle"/>
          </a:ln>
          <a:effectLst/>
        </p:spPr>
      </p:cxnSp>
      <p:sp>
        <p:nvSpPr>
          <p:cNvPr id="22" name="TextBox 21">
            <a:extLst>
              <a:ext uri="{FF2B5EF4-FFF2-40B4-BE49-F238E27FC236}">
                <a16:creationId xmlns:a16="http://schemas.microsoft.com/office/drawing/2014/main" id="{DD3DD48D-D410-844D-854A-F9D965B92CEA}"/>
              </a:ext>
            </a:extLst>
          </p:cNvPr>
          <p:cNvSpPr txBox="1"/>
          <p:nvPr/>
        </p:nvSpPr>
        <p:spPr>
          <a:xfrm>
            <a:off x="7346632" y="960310"/>
            <a:ext cx="606921" cy="232451"/>
          </a:xfrm>
          <a:prstGeom prst="rect">
            <a:avLst/>
          </a:prstGeom>
          <a:solidFill>
            <a:schemeClr val="bg1"/>
          </a:solidFill>
        </p:spPr>
        <p:txBody>
          <a:bodyPr wrap="square" lIns="0" tIns="0" rIns="0" bIns="0" rtlCol="0">
            <a:noAutofit/>
          </a:bodyPr>
          <a:lstStyle/>
          <a:p>
            <a:pPr eaLnBrk="1" hangingPunct="1">
              <a:lnSpc>
                <a:spcPct val="110000"/>
              </a:lnSpc>
              <a:spcBef>
                <a:spcPct val="0"/>
              </a:spcBef>
              <a:buClr>
                <a:srgbClr val="000000"/>
              </a:buClr>
            </a:pPr>
            <a:r>
              <a:rPr lang="en-CH" sz="1400" dirty="0">
                <a:solidFill>
                  <a:srgbClr val="000000"/>
                </a:solidFill>
                <a:latin typeface="Calibri Light" panose="020F0302020204030204" pitchFamily="34" charset="0"/>
                <a:cs typeface="Calibri Light" panose="020F0302020204030204" pitchFamily="34" charset="0"/>
              </a:rPr>
              <a:t>3 rad</a:t>
            </a:r>
          </a:p>
        </p:txBody>
      </p:sp>
      <p:sp>
        <p:nvSpPr>
          <p:cNvPr id="23" name="TextBox 22">
            <a:extLst>
              <a:ext uri="{FF2B5EF4-FFF2-40B4-BE49-F238E27FC236}">
                <a16:creationId xmlns:a16="http://schemas.microsoft.com/office/drawing/2014/main" id="{AED9A47E-96AF-F84F-88BE-64295E669F0B}"/>
              </a:ext>
            </a:extLst>
          </p:cNvPr>
          <p:cNvSpPr txBox="1"/>
          <p:nvPr/>
        </p:nvSpPr>
        <p:spPr>
          <a:xfrm>
            <a:off x="3253906" y="3046975"/>
            <a:ext cx="1080116" cy="232451"/>
          </a:xfrm>
          <a:prstGeom prst="rect">
            <a:avLst/>
          </a:prstGeom>
          <a:solidFill>
            <a:schemeClr val="bg1"/>
          </a:solidFill>
        </p:spPr>
        <p:txBody>
          <a:bodyPr wrap="square" lIns="0" tIns="0" rIns="0" bIns="0" rtlCol="0">
            <a:noAutofit/>
          </a:bodyPr>
          <a:lstStyle/>
          <a:p>
            <a:pPr eaLnBrk="1" hangingPunct="1">
              <a:lnSpc>
                <a:spcPct val="110000"/>
              </a:lnSpc>
              <a:spcBef>
                <a:spcPct val="0"/>
              </a:spcBef>
              <a:buClr>
                <a:srgbClr val="000000"/>
              </a:buClr>
            </a:pPr>
            <a:r>
              <a:rPr lang="en-CH" sz="1400" dirty="0">
                <a:solidFill>
                  <a:srgbClr val="000000"/>
                </a:solidFill>
                <a:latin typeface="Calibri Light" panose="020F0302020204030204" pitchFamily="34" charset="0"/>
                <a:cs typeface="Calibri Light" panose="020F0302020204030204" pitchFamily="34" charset="0"/>
              </a:rPr>
              <a:t>p</a:t>
            </a:r>
            <a:r>
              <a:rPr lang="en-CH" sz="1400" baseline="-25000" dirty="0">
                <a:solidFill>
                  <a:srgbClr val="000000"/>
                </a:solidFill>
                <a:latin typeface="Calibri Light" panose="020F0302020204030204" pitchFamily="34" charset="0"/>
                <a:cs typeface="Calibri Light" panose="020F0302020204030204" pitchFamily="34" charset="0"/>
              </a:rPr>
              <a:t>z</a:t>
            </a:r>
            <a:r>
              <a:rPr lang="en-CH" sz="1400" dirty="0">
                <a:solidFill>
                  <a:srgbClr val="000000"/>
                </a:solidFill>
                <a:latin typeface="Calibri Light" panose="020F0302020204030204" pitchFamily="34" charset="0"/>
                <a:cs typeface="Calibri Light" panose="020F0302020204030204" pitchFamily="34" charset="0"/>
              </a:rPr>
              <a:t> distribution</a:t>
            </a:r>
          </a:p>
        </p:txBody>
      </p:sp>
      <p:cxnSp>
        <p:nvCxnSpPr>
          <p:cNvPr id="24" name="Straight Connector 23">
            <a:extLst>
              <a:ext uri="{FF2B5EF4-FFF2-40B4-BE49-F238E27FC236}">
                <a16:creationId xmlns:a16="http://schemas.microsoft.com/office/drawing/2014/main" id="{DE4D4EBB-C5EC-9244-88A7-34A8E959DA04}"/>
              </a:ext>
            </a:extLst>
          </p:cNvPr>
          <p:cNvCxnSpPr/>
          <p:nvPr/>
        </p:nvCxnSpPr>
        <p:spPr bwMode="auto">
          <a:xfrm flipV="1">
            <a:off x="2769745" y="3067946"/>
            <a:ext cx="0" cy="180020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25" name="Straight Arrow Connector 24">
            <a:extLst>
              <a:ext uri="{FF2B5EF4-FFF2-40B4-BE49-F238E27FC236}">
                <a16:creationId xmlns:a16="http://schemas.microsoft.com/office/drawing/2014/main" id="{F8A28FB3-E544-EE41-9B14-5F908D3BBA49}"/>
              </a:ext>
            </a:extLst>
          </p:cNvPr>
          <p:cNvCxnSpPr>
            <a:cxnSpLocks/>
          </p:cNvCxnSpPr>
          <p:nvPr/>
        </p:nvCxnSpPr>
        <p:spPr bwMode="auto">
          <a:xfrm>
            <a:off x="1187624" y="3363838"/>
            <a:ext cx="1565012" cy="0"/>
          </a:xfrm>
          <a:prstGeom prst="straightConnector1">
            <a:avLst/>
          </a:prstGeom>
          <a:solidFill>
            <a:schemeClr val="accent1"/>
          </a:solidFill>
          <a:ln w="9525" cap="flat" cmpd="sng" algn="ctr">
            <a:solidFill>
              <a:schemeClr val="tx1"/>
            </a:solidFill>
            <a:prstDash val="solid"/>
            <a:round/>
            <a:headEnd type="triangle" w="med" len="med"/>
            <a:tailEnd type="triangle"/>
          </a:ln>
          <a:effectLst/>
        </p:spPr>
      </p:cxnSp>
      <p:sp>
        <p:nvSpPr>
          <p:cNvPr id="27" name="TextBox 26">
            <a:extLst>
              <a:ext uri="{FF2B5EF4-FFF2-40B4-BE49-F238E27FC236}">
                <a16:creationId xmlns:a16="http://schemas.microsoft.com/office/drawing/2014/main" id="{732A4E3D-EC95-ED43-B56C-D7BC5E591F34}"/>
              </a:ext>
            </a:extLst>
          </p:cNvPr>
          <p:cNvSpPr txBox="1"/>
          <p:nvPr/>
        </p:nvSpPr>
        <p:spPr>
          <a:xfrm>
            <a:off x="1689660" y="3099666"/>
            <a:ext cx="953694" cy="232451"/>
          </a:xfrm>
          <a:prstGeom prst="rect">
            <a:avLst/>
          </a:prstGeom>
          <a:solidFill>
            <a:schemeClr val="bg1"/>
          </a:solidFill>
        </p:spPr>
        <p:txBody>
          <a:bodyPr wrap="square" lIns="0" tIns="0" rIns="0" bIns="0" rtlCol="0">
            <a:noAutofit/>
          </a:bodyPr>
          <a:lstStyle/>
          <a:p>
            <a:pPr eaLnBrk="1" hangingPunct="1">
              <a:lnSpc>
                <a:spcPct val="110000"/>
              </a:lnSpc>
              <a:spcBef>
                <a:spcPct val="0"/>
              </a:spcBef>
              <a:buClr>
                <a:srgbClr val="000000"/>
              </a:buClr>
            </a:pPr>
            <a:r>
              <a:rPr lang="en-CH" sz="1400" dirty="0">
                <a:solidFill>
                  <a:srgbClr val="000000"/>
                </a:solidFill>
                <a:latin typeface="Calibri Light" panose="020F0302020204030204" pitchFamily="34" charset="0"/>
                <a:cs typeface="Calibri Light" panose="020F0302020204030204" pitchFamily="34" charset="0"/>
              </a:rPr>
              <a:t>100 MeV</a:t>
            </a:r>
          </a:p>
        </p:txBody>
      </p:sp>
      <p:cxnSp>
        <p:nvCxnSpPr>
          <p:cNvPr id="33" name="Straight Connector 32">
            <a:extLst>
              <a:ext uri="{FF2B5EF4-FFF2-40B4-BE49-F238E27FC236}">
                <a16:creationId xmlns:a16="http://schemas.microsoft.com/office/drawing/2014/main" id="{7E1F6183-6189-5443-9873-2AAA7B964AB3}"/>
              </a:ext>
            </a:extLst>
          </p:cNvPr>
          <p:cNvCxnSpPr>
            <a:cxnSpLocks/>
          </p:cNvCxnSpPr>
          <p:nvPr/>
        </p:nvCxnSpPr>
        <p:spPr bwMode="auto">
          <a:xfrm flipV="1">
            <a:off x="1475656" y="3723878"/>
            <a:ext cx="0" cy="1128772"/>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34" name="Straight Arrow Connector 33">
            <a:extLst>
              <a:ext uri="{FF2B5EF4-FFF2-40B4-BE49-F238E27FC236}">
                <a16:creationId xmlns:a16="http://schemas.microsoft.com/office/drawing/2014/main" id="{5D54C3CC-BF4A-6644-A47C-91B4E66299BB}"/>
              </a:ext>
            </a:extLst>
          </p:cNvPr>
          <p:cNvCxnSpPr>
            <a:cxnSpLocks/>
          </p:cNvCxnSpPr>
          <p:nvPr/>
        </p:nvCxnSpPr>
        <p:spPr bwMode="auto">
          <a:xfrm>
            <a:off x="1187624" y="3795886"/>
            <a:ext cx="288032" cy="0"/>
          </a:xfrm>
          <a:prstGeom prst="straightConnector1">
            <a:avLst/>
          </a:prstGeom>
          <a:solidFill>
            <a:schemeClr val="accent1"/>
          </a:solidFill>
          <a:ln w="9525" cap="flat" cmpd="sng" algn="ctr">
            <a:solidFill>
              <a:schemeClr val="tx1"/>
            </a:solidFill>
            <a:prstDash val="solid"/>
            <a:round/>
            <a:headEnd type="triangle" w="med" len="med"/>
            <a:tailEnd type="triangle"/>
          </a:ln>
          <a:effectLst/>
        </p:spPr>
      </p:cxnSp>
      <p:sp>
        <p:nvSpPr>
          <p:cNvPr id="35" name="TextBox 34">
            <a:extLst>
              <a:ext uri="{FF2B5EF4-FFF2-40B4-BE49-F238E27FC236}">
                <a16:creationId xmlns:a16="http://schemas.microsoft.com/office/drawing/2014/main" id="{E122D380-A34D-C942-B1C1-755CC8AB4F16}"/>
              </a:ext>
            </a:extLst>
          </p:cNvPr>
          <p:cNvSpPr txBox="1"/>
          <p:nvPr/>
        </p:nvSpPr>
        <p:spPr>
          <a:xfrm>
            <a:off x="1570927" y="3672357"/>
            <a:ext cx="953694" cy="232451"/>
          </a:xfrm>
          <a:prstGeom prst="rect">
            <a:avLst/>
          </a:prstGeom>
          <a:solidFill>
            <a:schemeClr val="bg1"/>
          </a:solidFill>
        </p:spPr>
        <p:txBody>
          <a:bodyPr wrap="square" lIns="0" tIns="0" rIns="0" bIns="0" rtlCol="0">
            <a:noAutofit/>
          </a:bodyPr>
          <a:lstStyle/>
          <a:p>
            <a:pPr eaLnBrk="1" hangingPunct="1">
              <a:lnSpc>
                <a:spcPct val="110000"/>
              </a:lnSpc>
              <a:spcBef>
                <a:spcPct val="0"/>
              </a:spcBef>
              <a:buClr>
                <a:srgbClr val="000000"/>
              </a:buClr>
            </a:pPr>
            <a:r>
              <a:rPr lang="en-CH" sz="1400" dirty="0">
                <a:solidFill>
                  <a:srgbClr val="000000"/>
                </a:solidFill>
                <a:latin typeface="Calibri Light" panose="020F0302020204030204" pitchFamily="34" charset="0"/>
                <a:cs typeface="Calibri Light" panose="020F0302020204030204" pitchFamily="34" charset="0"/>
              </a:rPr>
              <a:t>20 MeV</a:t>
            </a:r>
          </a:p>
        </p:txBody>
      </p:sp>
      <p:sp>
        <p:nvSpPr>
          <p:cNvPr id="36" name="TextBox 35">
            <a:extLst>
              <a:ext uri="{FF2B5EF4-FFF2-40B4-BE49-F238E27FC236}">
                <a16:creationId xmlns:a16="http://schemas.microsoft.com/office/drawing/2014/main" id="{5A1C0803-9631-2848-8198-72AB602C8251}"/>
              </a:ext>
            </a:extLst>
          </p:cNvPr>
          <p:cNvSpPr txBox="1"/>
          <p:nvPr/>
        </p:nvSpPr>
        <p:spPr>
          <a:xfrm>
            <a:off x="4832407" y="4914586"/>
            <a:ext cx="1841279" cy="210553"/>
          </a:xfrm>
          <a:prstGeom prst="rect">
            <a:avLst/>
          </a:prstGeom>
          <a:solidFill>
            <a:schemeClr val="bg1"/>
          </a:solidFill>
        </p:spPr>
        <p:txBody>
          <a:bodyPr wrap="square" lIns="0" tIns="0" rIns="0" bIns="0" rtlCol="0">
            <a:noAutofit/>
          </a:bodyPr>
          <a:lstStyle/>
          <a:p>
            <a:pPr eaLnBrk="1" hangingPunct="1">
              <a:lnSpc>
                <a:spcPct val="110000"/>
              </a:lnSpc>
              <a:spcBef>
                <a:spcPct val="0"/>
              </a:spcBef>
              <a:buClr>
                <a:srgbClr val="000000"/>
              </a:buClr>
            </a:pPr>
            <a:r>
              <a:rPr lang="en-US" sz="1000" dirty="0">
                <a:solidFill>
                  <a:srgbClr val="000000"/>
                </a:solidFill>
                <a:latin typeface="Calibri Light" panose="020F0302020204030204" pitchFamily="34" charset="0"/>
                <a:cs typeface="Calibri Light" panose="020F0302020204030204" pitchFamily="34" charset="0"/>
              </a:rPr>
              <a:t>Courtesy of R. Zennaro</a:t>
            </a:r>
          </a:p>
        </p:txBody>
      </p:sp>
      <p:sp>
        <p:nvSpPr>
          <p:cNvPr id="37" name="TextBox 36">
            <a:extLst>
              <a:ext uri="{FF2B5EF4-FFF2-40B4-BE49-F238E27FC236}">
                <a16:creationId xmlns:a16="http://schemas.microsoft.com/office/drawing/2014/main" id="{5497321F-730F-8F4F-BF71-AE760756D026}"/>
              </a:ext>
            </a:extLst>
          </p:cNvPr>
          <p:cNvSpPr txBox="1"/>
          <p:nvPr/>
        </p:nvSpPr>
        <p:spPr>
          <a:xfrm>
            <a:off x="4835508" y="3856718"/>
            <a:ext cx="4059947" cy="886447"/>
          </a:xfrm>
          <a:prstGeom prst="rect">
            <a:avLst/>
          </a:prstGeom>
          <a:solidFill>
            <a:schemeClr val="bg1"/>
          </a:solidFill>
        </p:spPr>
        <p:txBody>
          <a:bodyPr wrap="square" lIns="0" tIns="0" rIns="0" bIns="0" rtlCol="0">
            <a:noAutofit/>
          </a:bodyPr>
          <a:lstStyle/>
          <a:p>
            <a:pPr eaLnBrk="1" hangingPunct="1">
              <a:lnSpc>
                <a:spcPct val="110000"/>
              </a:lnSpc>
              <a:spcBef>
                <a:spcPct val="0"/>
              </a:spcBef>
              <a:buClr>
                <a:srgbClr val="000000"/>
              </a:buClr>
            </a:pPr>
            <a:r>
              <a:rPr lang="en-CH" sz="1400" dirty="0">
                <a:solidFill>
                  <a:srgbClr val="000000"/>
                </a:solidFill>
                <a:latin typeface="Calibri Light" panose="020F0302020204030204" pitchFamily="34" charset="0"/>
                <a:cs typeface="Calibri Light" panose="020F0302020204030204" pitchFamily="34" charset="0"/>
                <a:sym typeface="Wingdings" pitchFamily="2" charset="2"/>
              </a:rPr>
              <a:t> </a:t>
            </a:r>
            <a:r>
              <a:rPr lang="en-CH" sz="1400" dirty="0">
                <a:solidFill>
                  <a:srgbClr val="000000"/>
                </a:solidFill>
                <a:latin typeface="Calibri Light" panose="020F0302020204030204" pitchFamily="34" charset="0"/>
                <a:cs typeface="Calibri Light" panose="020F0302020204030204" pitchFamily="34" charset="0"/>
              </a:rPr>
              <a:t>1/3 ot the total positrons created at the target reach the linac end. The particles are cut by the iris of the first RF structure and the divergence remains high (</a:t>
            </a:r>
            <a:r>
              <a:rPr lang="en-CH" sz="1400" dirty="0">
                <a:solidFill>
                  <a:srgbClr val="000000"/>
                </a:solidFill>
                <a:latin typeface="Calibri Light" panose="020F0302020204030204" pitchFamily="34" charset="0"/>
                <a:cs typeface="Calibri Light" panose="020F0302020204030204" pitchFamily="34" charset="0"/>
                <a:sym typeface="Wingdings" pitchFamily="2" charset="2"/>
              </a:rPr>
              <a:t> DR necessary)</a:t>
            </a:r>
            <a:endParaRPr lang="en-CH" sz="1400" dirty="0">
              <a:solidFill>
                <a:srgbClr val="000000"/>
              </a:solidFill>
              <a:latin typeface="Calibri Light" panose="020F0302020204030204" pitchFamily="34" charset="0"/>
              <a:cs typeface="Calibri Light" panose="020F0302020204030204" pitchFamily="34" charset="0"/>
            </a:endParaRPr>
          </a:p>
        </p:txBody>
      </p:sp>
    </p:spTree>
    <p:extLst>
      <p:ext uri="{BB962C8B-B14F-4D97-AF65-F5344CB8AC3E}">
        <p14:creationId xmlns:p14="http://schemas.microsoft.com/office/powerpoint/2010/main" val="4111355339"/>
      </p:ext>
    </p:extLst>
  </p:cSld>
  <p:clrMapOvr>
    <a:masterClrMapping/>
  </p:clrMapOvr>
  <p:transition spd="med"/>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p:nvPr>
        </p:nvSpPr>
        <p:spPr>
          <a:xfrm>
            <a:off x="2044092" y="230966"/>
            <a:ext cx="6708025" cy="381375"/>
          </a:xfrm>
        </p:spPr>
        <p:txBody>
          <a:bodyPr/>
          <a:lstStyle/>
          <a:p>
            <a:r>
              <a:rPr lang="en-US" dirty="0"/>
              <a:t>e+/e- separation by spectrometer</a:t>
            </a:r>
          </a:p>
        </p:txBody>
      </p:sp>
      <p:sp>
        <p:nvSpPr>
          <p:cNvPr id="4" name="Foliennummernplatzhalter 3"/>
          <p:cNvSpPr>
            <a:spLocks noGrp="1"/>
          </p:cNvSpPr>
          <p:nvPr>
            <p:ph type="sldNum" sz="quarter" idx="16"/>
          </p:nvPr>
        </p:nvSpPr>
        <p:spPr/>
        <p:txBody>
          <a:bodyPr/>
          <a:lstStyle/>
          <a:p>
            <a:pPr algn="r" defTabSz="914378">
              <a:defRPr/>
            </a:pPr>
            <a:r>
              <a:rPr lang="de-DE">
                <a:solidFill>
                  <a:srgbClr val="000000"/>
                </a:solidFill>
                <a:latin typeface="Calibri"/>
              </a:rPr>
              <a:t>Page </a:t>
            </a:r>
            <a:fld id="{EBC07571-3134-BB4B-B83F-1A9FE18D34F3}" type="slidenum">
              <a:rPr lang="de-DE">
                <a:solidFill>
                  <a:srgbClr val="000000"/>
                </a:solidFill>
                <a:latin typeface="Calibri"/>
              </a:rPr>
              <a:pPr algn="r" defTabSz="914378">
                <a:defRPr/>
              </a:pPr>
              <a:t>25</a:t>
            </a:fld>
            <a:endParaRPr lang="de-DE" dirty="0">
              <a:solidFill>
                <a:srgbClr val="000000"/>
              </a:solidFill>
              <a:latin typeface="Calibri"/>
            </a:endParaRPr>
          </a:p>
        </p:txBody>
      </p:sp>
      <p:pic>
        <p:nvPicPr>
          <p:cNvPr id="8" name="Picture 7"/>
          <p:cNvPicPr>
            <a:picLocks noChangeAspect="1"/>
          </p:cNvPicPr>
          <p:nvPr/>
        </p:nvPicPr>
        <p:blipFill rotWithShape="1">
          <a:blip r:embed="rId3" cstate="print">
            <a:extLst>
              <a:ext uri="{28A0092B-C50C-407E-A947-70E740481C1C}">
                <a14:useLocalDpi xmlns:a14="http://schemas.microsoft.com/office/drawing/2010/main" val="0"/>
              </a:ext>
            </a:extLst>
          </a:blip>
          <a:srcRect l="5859" t="4972" r="7744" b="3114"/>
          <a:stretch/>
        </p:blipFill>
        <p:spPr>
          <a:xfrm>
            <a:off x="197548" y="2751279"/>
            <a:ext cx="4132411" cy="2225640"/>
          </a:xfrm>
          <a:prstGeom prst="rect">
            <a:avLst/>
          </a:prstGeom>
        </p:spPr>
      </p:pic>
      <p:pic>
        <p:nvPicPr>
          <p:cNvPr id="9" name="Picture 8"/>
          <p:cNvPicPr>
            <a:picLocks noChangeAspect="1"/>
          </p:cNvPicPr>
          <p:nvPr/>
        </p:nvPicPr>
        <p:blipFill rotWithShape="1">
          <a:blip r:embed="rId4" cstate="print">
            <a:extLst>
              <a:ext uri="{28A0092B-C50C-407E-A947-70E740481C1C}">
                <a14:useLocalDpi xmlns:a14="http://schemas.microsoft.com/office/drawing/2010/main" val="0"/>
              </a:ext>
            </a:extLst>
          </a:blip>
          <a:srcRect l="5859" t="5638" r="7542" b="2448"/>
          <a:stretch/>
        </p:blipFill>
        <p:spPr>
          <a:xfrm>
            <a:off x="4458407" y="2723417"/>
            <a:ext cx="4177330" cy="2244584"/>
          </a:xfrm>
          <a:prstGeom prst="rect">
            <a:avLst/>
          </a:prstGeom>
        </p:spPr>
      </p:pic>
      <p:pic>
        <p:nvPicPr>
          <p:cNvPr id="10" name="Picture 9"/>
          <p:cNvPicPr>
            <a:picLocks noChangeAspect="1"/>
          </p:cNvPicPr>
          <p:nvPr/>
        </p:nvPicPr>
        <p:blipFill rotWithShape="1">
          <a:blip r:embed="rId5"/>
          <a:srcRect l="5275" t="12842" r="58607" b="43526"/>
          <a:stretch/>
        </p:blipFill>
        <p:spPr>
          <a:xfrm>
            <a:off x="6637309" y="1160678"/>
            <a:ext cx="2230697" cy="1515815"/>
          </a:xfrm>
          <a:prstGeom prst="rect">
            <a:avLst/>
          </a:prstGeom>
        </p:spPr>
      </p:pic>
      <p:grpSp>
        <p:nvGrpSpPr>
          <p:cNvPr id="11" name="Group 10"/>
          <p:cNvGrpSpPr/>
          <p:nvPr/>
        </p:nvGrpSpPr>
        <p:grpSpPr>
          <a:xfrm>
            <a:off x="4355976" y="644850"/>
            <a:ext cx="2088232" cy="2026320"/>
            <a:chOff x="5354053" y="1122610"/>
            <a:chExt cx="6614929" cy="4799690"/>
          </a:xfrm>
        </p:grpSpPr>
        <p:pic>
          <p:nvPicPr>
            <p:cNvPr id="12" name="Picture 11"/>
            <p:cNvPicPr>
              <a:picLocks noChangeAspect="1"/>
            </p:cNvPicPr>
            <p:nvPr/>
          </p:nvPicPr>
          <p:blipFill rotWithShape="1">
            <a:blip r:embed="rId6"/>
            <a:srcRect l="5136" t="11892" r="58023" b="40585"/>
            <a:stretch/>
          </p:blipFill>
          <p:spPr>
            <a:xfrm>
              <a:off x="5354053" y="1122610"/>
              <a:ext cx="6614929" cy="4799690"/>
            </a:xfrm>
            <a:prstGeom prst="rect">
              <a:avLst/>
            </a:prstGeom>
          </p:spPr>
        </p:pic>
        <p:sp>
          <p:nvSpPr>
            <p:cNvPr id="13" name="Rectangle 12"/>
            <p:cNvSpPr/>
            <p:nvPr/>
          </p:nvSpPr>
          <p:spPr>
            <a:xfrm>
              <a:off x="10052384" y="1456267"/>
              <a:ext cx="649705" cy="1581707"/>
            </a:xfrm>
            <a:prstGeom prst="rect">
              <a:avLst/>
            </a:prstGeom>
            <a:solidFill>
              <a:schemeClr val="accent1">
                <a:alpha val="41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sp>
          <p:nvSpPr>
            <p:cNvPr id="14" name="Rectangle 13"/>
            <p:cNvSpPr/>
            <p:nvPr/>
          </p:nvSpPr>
          <p:spPr>
            <a:xfrm>
              <a:off x="10052384" y="3938694"/>
              <a:ext cx="649705" cy="1581707"/>
            </a:xfrm>
            <a:prstGeom prst="rect">
              <a:avLst/>
            </a:prstGeom>
            <a:solidFill>
              <a:schemeClr val="accent1">
                <a:alpha val="41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grpSp>
      <p:sp>
        <p:nvSpPr>
          <p:cNvPr id="15" name="TextBox 14"/>
          <p:cNvSpPr txBox="1"/>
          <p:nvPr/>
        </p:nvSpPr>
        <p:spPr>
          <a:xfrm>
            <a:off x="6735817" y="532943"/>
            <a:ext cx="1899920" cy="646331"/>
          </a:xfrm>
          <a:prstGeom prst="rect">
            <a:avLst/>
          </a:prstGeom>
          <a:noFill/>
        </p:spPr>
        <p:txBody>
          <a:bodyPr wrap="square" rtlCol="0">
            <a:spAutoFit/>
          </a:bodyPr>
          <a:lstStyle/>
          <a:p>
            <a:pPr>
              <a:spcBef>
                <a:spcPts val="0"/>
              </a:spcBef>
            </a:pPr>
            <a:r>
              <a:rPr lang="en-US" sz="1200" dirty="0">
                <a:solidFill>
                  <a:srgbClr val="C00000"/>
                </a:solidFill>
                <a:latin typeface="Calibri Light" panose="020F0302020204030204" pitchFamily="34" charset="0"/>
                <a:cs typeface="Calibri Light" panose="020F0302020204030204" pitchFamily="34" charset="0"/>
              </a:rPr>
              <a:t>Spectrometer:</a:t>
            </a:r>
          </a:p>
          <a:p>
            <a:pPr>
              <a:spcBef>
                <a:spcPts val="0"/>
              </a:spcBef>
            </a:pPr>
            <a:r>
              <a:rPr lang="en-US" sz="1200" dirty="0">
                <a:latin typeface="Calibri Light" panose="020F0302020204030204" pitchFamily="34" charset="0"/>
                <a:cs typeface="Calibri Light" panose="020F0302020204030204" pitchFamily="34" charset="0"/>
              </a:rPr>
              <a:t>0.2 T; 0.5 m(z) X 0.6 m (x);</a:t>
            </a:r>
          </a:p>
          <a:p>
            <a:pPr>
              <a:spcBef>
                <a:spcPts val="0"/>
              </a:spcBef>
            </a:pPr>
            <a:r>
              <a:rPr lang="en-US" sz="1200" dirty="0">
                <a:latin typeface="Calibri Light" panose="020F0302020204030204" pitchFamily="34" charset="0"/>
                <a:cs typeface="Calibri Light" panose="020F0302020204030204" pitchFamily="34" charset="0"/>
              </a:rPr>
              <a:t>gap = 0.1 m</a:t>
            </a:r>
          </a:p>
        </p:txBody>
      </p:sp>
      <p:sp>
        <p:nvSpPr>
          <p:cNvPr id="16" name="TextBox 15"/>
          <p:cNvSpPr txBox="1"/>
          <p:nvPr/>
        </p:nvSpPr>
        <p:spPr>
          <a:xfrm>
            <a:off x="1248857" y="2936818"/>
            <a:ext cx="680720" cy="276999"/>
          </a:xfrm>
          <a:prstGeom prst="rect">
            <a:avLst/>
          </a:prstGeom>
          <a:noFill/>
        </p:spPr>
        <p:txBody>
          <a:bodyPr wrap="square" rtlCol="0">
            <a:spAutoFit/>
          </a:bodyPr>
          <a:lstStyle/>
          <a:p>
            <a:r>
              <a:rPr lang="en-US" sz="1200" dirty="0"/>
              <a:t>e</a:t>
            </a:r>
            <a:r>
              <a:rPr lang="en-US" sz="1200" baseline="30000" dirty="0"/>
              <a:t>+</a:t>
            </a:r>
          </a:p>
        </p:txBody>
      </p:sp>
      <p:sp>
        <p:nvSpPr>
          <p:cNvPr id="17" name="TextBox 16"/>
          <p:cNvSpPr txBox="1"/>
          <p:nvPr/>
        </p:nvSpPr>
        <p:spPr>
          <a:xfrm>
            <a:off x="3438275" y="3458418"/>
            <a:ext cx="680720" cy="276999"/>
          </a:xfrm>
          <a:prstGeom prst="rect">
            <a:avLst/>
          </a:prstGeom>
          <a:noFill/>
        </p:spPr>
        <p:txBody>
          <a:bodyPr wrap="square" rtlCol="0">
            <a:spAutoFit/>
          </a:bodyPr>
          <a:lstStyle/>
          <a:p>
            <a:r>
              <a:rPr lang="en-US" sz="1200" dirty="0"/>
              <a:t>e</a:t>
            </a:r>
            <a:r>
              <a:rPr lang="en-US" sz="1200" baseline="30000" dirty="0"/>
              <a:t>-</a:t>
            </a:r>
          </a:p>
        </p:txBody>
      </p:sp>
      <p:sp>
        <p:nvSpPr>
          <p:cNvPr id="18" name="TextBox 17"/>
          <p:cNvSpPr txBox="1"/>
          <p:nvPr/>
        </p:nvSpPr>
        <p:spPr>
          <a:xfrm>
            <a:off x="6516216" y="2935733"/>
            <a:ext cx="680720" cy="276999"/>
          </a:xfrm>
          <a:prstGeom prst="rect">
            <a:avLst/>
          </a:prstGeom>
          <a:noFill/>
        </p:spPr>
        <p:txBody>
          <a:bodyPr wrap="square" rtlCol="0">
            <a:spAutoFit/>
          </a:bodyPr>
          <a:lstStyle/>
          <a:p>
            <a:r>
              <a:rPr lang="en-US" sz="1200" dirty="0"/>
              <a:t>e</a:t>
            </a:r>
            <a:r>
              <a:rPr lang="en-US" sz="1200" baseline="30000" dirty="0"/>
              <a:t>+</a:t>
            </a:r>
          </a:p>
        </p:txBody>
      </p:sp>
      <p:sp>
        <p:nvSpPr>
          <p:cNvPr id="19" name="TextBox 18"/>
          <p:cNvSpPr txBox="1"/>
          <p:nvPr/>
        </p:nvSpPr>
        <p:spPr>
          <a:xfrm>
            <a:off x="5363802" y="2935734"/>
            <a:ext cx="680720" cy="276999"/>
          </a:xfrm>
          <a:prstGeom prst="rect">
            <a:avLst/>
          </a:prstGeom>
          <a:noFill/>
        </p:spPr>
        <p:txBody>
          <a:bodyPr wrap="square" rtlCol="0">
            <a:spAutoFit/>
          </a:bodyPr>
          <a:lstStyle/>
          <a:p>
            <a:r>
              <a:rPr lang="en-US" sz="1200" dirty="0"/>
              <a:t>e</a:t>
            </a:r>
            <a:r>
              <a:rPr lang="en-US" sz="1200" baseline="30000" dirty="0"/>
              <a:t>-</a:t>
            </a:r>
          </a:p>
        </p:txBody>
      </p:sp>
      <p:sp>
        <p:nvSpPr>
          <p:cNvPr id="20" name="TextBox 19"/>
          <p:cNvSpPr txBox="1"/>
          <p:nvPr/>
        </p:nvSpPr>
        <p:spPr>
          <a:xfrm>
            <a:off x="759909" y="987351"/>
            <a:ext cx="2854471" cy="846386"/>
          </a:xfrm>
          <a:prstGeom prst="rect">
            <a:avLst/>
          </a:prstGeom>
          <a:noFill/>
        </p:spPr>
        <p:txBody>
          <a:bodyPr wrap="square" rtlCol="0">
            <a:spAutoFit/>
          </a:bodyPr>
          <a:lstStyle/>
          <a:p>
            <a:pPr marL="171450" indent="-171450">
              <a:buFont typeface="Arial" panose="020B0604020202020204" pitchFamily="34" charset="0"/>
              <a:buChar char="•"/>
            </a:pPr>
            <a:r>
              <a:rPr lang="en-US" sz="1400" dirty="0">
                <a:latin typeface="Calibri Light" panose="020F0302020204030204" pitchFamily="34" charset="0"/>
                <a:cs typeface="Calibri Light" panose="020F0302020204030204" pitchFamily="34" charset="0"/>
              </a:rPr>
              <a:t>Diagnostic in vacuum or in air? Scintillation fiber?</a:t>
            </a:r>
          </a:p>
          <a:p>
            <a:pPr marL="171450" indent="-171450">
              <a:buFont typeface="Arial" panose="020B0604020202020204" pitchFamily="34" charset="0"/>
              <a:buChar char="•"/>
            </a:pPr>
            <a:r>
              <a:rPr lang="en-US" sz="1400" dirty="0">
                <a:latin typeface="Calibri Light" panose="020F0302020204030204" pitchFamily="34" charset="0"/>
                <a:cs typeface="Calibri Light" panose="020F0302020204030204" pitchFamily="34" charset="0"/>
              </a:rPr>
              <a:t>Special faraday cup?</a:t>
            </a:r>
          </a:p>
        </p:txBody>
      </p:sp>
      <p:cxnSp>
        <p:nvCxnSpPr>
          <p:cNvPr id="21" name="Straight Arrow Connector 20">
            <a:extLst>
              <a:ext uri="{FF2B5EF4-FFF2-40B4-BE49-F238E27FC236}">
                <a16:creationId xmlns:a16="http://schemas.microsoft.com/office/drawing/2014/main" id="{64505605-FA40-C74A-8BFF-B80020AC22C3}"/>
              </a:ext>
            </a:extLst>
          </p:cNvPr>
          <p:cNvCxnSpPr>
            <a:cxnSpLocks/>
          </p:cNvCxnSpPr>
          <p:nvPr/>
        </p:nvCxnSpPr>
        <p:spPr bwMode="auto">
          <a:xfrm>
            <a:off x="1187624" y="4083918"/>
            <a:ext cx="2520280" cy="0"/>
          </a:xfrm>
          <a:prstGeom prst="straightConnector1">
            <a:avLst/>
          </a:prstGeom>
          <a:solidFill>
            <a:schemeClr val="accent1"/>
          </a:solidFill>
          <a:ln w="9525" cap="flat" cmpd="sng" algn="ctr">
            <a:solidFill>
              <a:schemeClr val="tx1"/>
            </a:solidFill>
            <a:prstDash val="solid"/>
            <a:round/>
            <a:headEnd type="triangle" w="med" len="med"/>
            <a:tailEnd type="triangle"/>
          </a:ln>
          <a:effectLst/>
        </p:spPr>
      </p:cxnSp>
      <p:sp>
        <p:nvSpPr>
          <p:cNvPr id="22" name="TextBox 21">
            <a:extLst>
              <a:ext uri="{FF2B5EF4-FFF2-40B4-BE49-F238E27FC236}">
                <a16:creationId xmlns:a16="http://schemas.microsoft.com/office/drawing/2014/main" id="{4901FEF4-8406-5B44-B2ED-3A4C81BC067C}"/>
              </a:ext>
            </a:extLst>
          </p:cNvPr>
          <p:cNvSpPr txBox="1"/>
          <p:nvPr/>
        </p:nvSpPr>
        <p:spPr>
          <a:xfrm>
            <a:off x="2450088" y="3829321"/>
            <a:ext cx="606921" cy="232451"/>
          </a:xfrm>
          <a:prstGeom prst="rect">
            <a:avLst/>
          </a:prstGeom>
          <a:solidFill>
            <a:schemeClr val="bg1"/>
          </a:solidFill>
        </p:spPr>
        <p:txBody>
          <a:bodyPr wrap="square" lIns="0" tIns="0" rIns="0" bIns="0" rtlCol="0">
            <a:noAutofit/>
          </a:bodyPr>
          <a:lstStyle/>
          <a:p>
            <a:pPr eaLnBrk="1" hangingPunct="1">
              <a:lnSpc>
                <a:spcPct val="110000"/>
              </a:lnSpc>
              <a:spcBef>
                <a:spcPct val="0"/>
              </a:spcBef>
              <a:buClr>
                <a:srgbClr val="000000"/>
              </a:buClr>
            </a:pPr>
            <a:r>
              <a:rPr lang="en-CH" sz="1400" dirty="0">
                <a:solidFill>
                  <a:srgbClr val="000000"/>
                </a:solidFill>
                <a:latin typeface="Calibri Light" panose="020F0302020204030204" pitchFamily="34" charset="0"/>
                <a:cs typeface="Calibri Light" panose="020F0302020204030204" pitchFamily="34" charset="0"/>
              </a:rPr>
              <a:t>2.7 m</a:t>
            </a:r>
          </a:p>
        </p:txBody>
      </p:sp>
      <p:cxnSp>
        <p:nvCxnSpPr>
          <p:cNvPr id="23" name="Straight Arrow Connector 22">
            <a:extLst>
              <a:ext uri="{FF2B5EF4-FFF2-40B4-BE49-F238E27FC236}">
                <a16:creationId xmlns:a16="http://schemas.microsoft.com/office/drawing/2014/main" id="{6B826BBA-6C5F-5441-8154-524496341660}"/>
              </a:ext>
            </a:extLst>
          </p:cNvPr>
          <p:cNvCxnSpPr>
            <a:cxnSpLocks/>
          </p:cNvCxnSpPr>
          <p:nvPr/>
        </p:nvCxnSpPr>
        <p:spPr bwMode="auto">
          <a:xfrm>
            <a:off x="5436096" y="4155926"/>
            <a:ext cx="1008112" cy="0"/>
          </a:xfrm>
          <a:prstGeom prst="straightConnector1">
            <a:avLst/>
          </a:prstGeom>
          <a:solidFill>
            <a:schemeClr val="accent1"/>
          </a:solidFill>
          <a:ln w="9525" cap="flat" cmpd="sng" algn="ctr">
            <a:solidFill>
              <a:schemeClr val="tx1"/>
            </a:solidFill>
            <a:prstDash val="solid"/>
            <a:round/>
            <a:headEnd type="triangle" w="med" len="med"/>
            <a:tailEnd type="triangle"/>
          </a:ln>
          <a:effectLst/>
        </p:spPr>
      </p:cxnSp>
      <p:sp>
        <p:nvSpPr>
          <p:cNvPr id="24" name="TextBox 23">
            <a:extLst>
              <a:ext uri="{FF2B5EF4-FFF2-40B4-BE49-F238E27FC236}">
                <a16:creationId xmlns:a16="http://schemas.microsoft.com/office/drawing/2014/main" id="{D3FFC5E8-9B41-3B47-A51B-815DB97A65C8}"/>
              </a:ext>
            </a:extLst>
          </p:cNvPr>
          <p:cNvSpPr txBox="1"/>
          <p:nvPr/>
        </p:nvSpPr>
        <p:spPr>
          <a:xfrm>
            <a:off x="5599792" y="3874025"/>
            <a:ext cx="680719" cy="232451"/>
          </a:xfrm>
          <a:prstGeom prst="rect">
            <a:avLst/>
          </a:prstGeom>
          <a:solidFill>
            <a:schemeClr val="bg1"/>
          </a:solidFill>
        </p:spPr>
        <p:txBody>
          <a:bodyPr wrap="square" lIns="0" tIns="0" rIns="0" bIns="0" rtlCol="0">
            <a:noAutofit/>
          </a:bodyPr>
          <a:lstStyle/>
          <a:p>
            <a:pPr eaLnBrk="1" hangingPunct="1">
              <a:lnSpc>
                <a:spcPct val="110000"/>
              </a:lnSpc>
              <a:spcBef>
                <a:spcPct val="0"/>
              </a:spcBef>
              <a:buClr>
                <a:srgbClr val="000000"/>
              </a:buClr>
            </a:pPr>
            <a:r>
              <a:rPr lang="en-CH" sz="1400" dirty="0">
                <a:solidFill>
                  <a:srgbClr val="000000"/>
                </a:solidFill>
                <a:latin typeface="Calibri Light" panose="020F0302020204030204" pitchFamily="34" charset="0"/>
                <a:cs typeface="Calibri Light" panose="020F0302020204030204" pitchFamily="34" charset="0"/>
              </a:rPr>
              <a:t>40 MeV</a:t>
            </a:r>
          </a:p>
        </p:txBody>
      </p:sp>
      <p:sp>
        <p:nvSpPr>
          <p:cNvPr id="25" name="TextBox 24">
            <a:extLst>
              <a:ext uri="{FF2B5EF4-FFF2-40B4-BE49-F238E27FC236}">
                <a16:creationId xmlns:a16="http://schemas.microsoft.com/office/drawing/2014/main" id="{4E02547E-7B28-B24F-BFA9-408199B053E2}"/>
              </a:ext>
            </a:extLst>
          </p:cNvPr>
          <p:cNvSpPr txBox="1"/>
          <p:nvPr/>
        </p:nvSpPr>
        <p:spPr>
          <a:xfrm>
            <a:off x="2044092" y="2866097"/>
            <a:ext cx="1667046" cy="232451"/>
          </a:xfrm>
          <a:prstGeom prst="rect">
            <a:avLst/>
          </a:prstGeom>
          <a:solidFill>
            <a:schemeClr val="bg1"/>
          </a:solidFill>
        </p:spPr>
        <p:txBody>
          <a:bodyPr wrap="square" lIns="0" tIns="0" rIns="0" bIns="0" rtlCol="0">
            <a:noAutofit/>
          </a:bodyPr>
          <a:lstStyle/>
          <a:p>
            <a:pPr eaLnBrk="1" hangingPunct="1">
              <a:lnSpc>
                <a:spcPct val="110000"/>
              </a:lnSpc>
              <a:spcBef>
                <a:spcPct val="0"/>
              </a:spcBef>
              <a:buClr>
                <a:srgbClr val="000000"/>
              </a:buClr>
            </a:pPr>
            <a:r>
              <a:rPr lang="en-GB" sz="1400" dirty="0">
                <a:solidFill>
                  <a:srgbClr val="000000"/>
                </a:solidFill>
                <a:latin typeface="Calibri Light" panose="020F0302020204030204" pitchFamily="34" charset="0"/>
                <a:cs typeface="Calibri Light" panose="020F0302020204030204" pitchFamily="34" charset="0"/>
              </a:rPr>
              <a:t>S</a:t>
            </a:r>
            <a:r>
              <a:rPr lang="en-CH" sz="1400" dirty="0">
                <a:solidFill>
                  <a:srgbClr val="000000"/>
                </a:solidFill>
                <a:latin typeface="Calibri Light" panose="020F0302020204030204" pitchFamily="34" charset="0"/>
                <a:cs typeface="Calibri Light" panose="020F0302020204030204" pitchFamily="34" charset="0"/>
              </a:rPr>
              <a:t>patial separation </a:t>
            </a:r>
          </a:p>
        </p:txBody>
      </p:sp>
      <p:sp>
        <p:nvSpPr>
          <p:cNvPr id="26" name="TextBox 25">
            <a:extLst>
              <a:ext uri="{FF2B5EF4-FFF2-40B4-BE49-F238E27FC236}">
                <a16:creationId xmlns:a16="http://schemas.microsoft.com/office/drawing/2014/main" id="{A5570212-0923-DB45-A7D3-73AAD91A6C62}"/>
              </a:ext>
            </a:extLst>
          </p:cNvPr>
          <p:cNvSpPr txBox="1"/>
          <p:nvPr/>
        </p:nvSpPr>
        <p:spPr>
          <a:xfrm>
            <a:off x="7115008" y="2841781"/>
            <a:ext cx="1667046" cy="232451"/>
          </a:xfrm>
          <a:prstGeom prst="rect">
            <a:avLst/>
          </a:prstGeom>
          <a:solidFill>
            <a:schemeClr val="bg1"/>
          </a:solidFill>
        </p:spPr>
        <p:txBody>
          <a:bodyPr wrap="square" lIns="0" tIns="0" rIns="0" bIns="0" rtlCol="0">
            <a:noAutofit/>
          </a:bodyPr>
          <a:lstStyle/>
          <a:p>
            <a:pPr eaLnBrk="1" hangingPunct="1">
              <a:lnSpc>
                <a:spcPct val="110000"/>
              </a:lnSpc>
              <a:spcBef>
                <a:spcPct val="0"/>
              </a:spcBef>
              <a:buClr>
                <a:srgbClr val="000000"/>
              </a:buClr>
            </a:pPr>
            <a:r>
              <a:rPr lang="en-US" sz="1400" dirty="0">
                <a:solidFill>
                  <a:srgbClr val="000000"/>
                </a:solidFill>
                <a:latin typeface="Calibri Light" panose="020F0302020204030204" pitchFamily="34" charset="0"/>
                <a:cs typeface="Calibri Light" panose="020F0302020204030204" pitchFamily="34" charset="0"/>
              </a:rPr>
              <a:t>Energy separation </a:t>
            </a:r>
            <a:endParaRPr lang="en-CH" sz="1400" dirty="0">
              <a:solidFill>
                <a:srgbClr val="000000"/>
              </a:solidFill>
              <a:latin typeface="Calibri Light" panose="020F0302020204030204" pitchFamily="34" charset="0"/>
              <a:cs typeface="Calibri Light" panose="020F0302020204030204" pitchFamily="34" charset="0"/>
            </a:endParaRPr>
          </a:p>
        </p:txBody>
      </p:sp>
      <p:sp>
        <p:nvSpPr>
          <p:cNvPr id="27" name="TextBox 26">
            <a:extLst>
              <a:ext uri="{FF2B5EF4-FFF2-40B4-BE49-F238E27FC236}">
                <a16:creationId xmlns:a16="http://schemas.microsoft.com/office/drawing/2014/main" id="{BA1C056A-CDCC-C54F-B03B-5A11B2D7C6CE}"/>
              </a:ext>
            </a:extLst>
          </p:cNvPr>
          <p:cNvSpPr txBox="1"/>
          <p:nvPr/>
        </p:nvSpPr>
        <p:spPr>
          <a:xfrm>
            <a:off x="4140641" y="4933669"/>
            <a:ext cx="1841279" cy="210553"/>
          </a:xfrm>
          <a:prstGeom prst="rect">
            <a:avLst/>
          </a:prstGeom>
          <a:solidFill>
            <a:schemeClr val="bg1"/>
          </a:solidFill>
        </p:spPr>
        <p:txBody>
          <a:bodyPr wrap="square" lIns="0" tIns="0" rIns="0" bIns="0" rtlCol="0">
            <a:noAutofit/>
          </a:bodyPr>
          <a:lstStyle/>
          <a:p>
            <a:pPr eaLnBrk="1" hangingPunct="1">
              <a:lnSpc>
                <a:spcPct val="110000"/>
              </a:lnSpc>
              <a:spcBef>
                <a:spcPct val="0"/>
              </a:spcBef>
              <a:buClr>
                <a:srgbClr val="000000"/>
              </a:buClr>
            </a:pPr>
            <a:r>
              <a:rPr lang="en-US" sz="1000" dirty="0">
                <a:solidFill>
                  <a:srgbClr val="000000"/>
                </a:solidFill>
                <a:latin typeface="Calibri Light" panose="020F0302020204030204" pitchFamily="34" charset="0"/>
                <a:cs typeface="Calibri Light" panose="020F0302020204030204" pitchFamily="34" charset="0"/>
              </a:rPr>
              <a:t>Courtesy of R. Zennaro</a:t>
            </a:r>
          </a:p>
        </p:txBody>
      </p:sp>
      <p:sp>
        <p:nvSpPr>
          <p:cNvPr id="28" name="TextBox 27">
            <a:extLst>
              <a:ext uri="{FF2B5EF4-FFF2-40B4-BE49-F238E27FC236}">
                <a16:creationId xmlns:a16="http://schemas.microsoft.com/office/drawing/2014/main" id="{A0001D91-1B2D-F243-A048-CF28C49D4F86}"/>
              </a:ext>
            </a:extLst>
          </p:cNvPr>
          <p:cNvSpPr txBox="1"/>
          <p:nvPr/>
        </p:nvSpPr>
        <p:spPr>
          <a:xfrm rot="16200000">
            <a:off x="4025654" y="991751"/>
            <a:ext cx="593380" cy="165495"/>
          </a:xfrm>
          <a:prstGeom prst="rect">
            <a:avLst/>
          </a:prstGeom>
          <a:solidFill>
            <a:schemeClr val="bg1"/>
          </a:solidFill>
        </p:spPr>
        <p:txBody>
          <a:bodyPr wrap="square" lIns="0" tIns="0" rIns="0" bIns="0" rtlCol="0">
            <a:noAutofit/>
          </a:bodyPr>
          <a:lstStyle/>
          <a:p>
            <a:pPr eaLnBrk="1" hangingPunct="1">
              <a:lnSpc>
                <a:spcPct val="110000"/>
              </a:lnSpc>
              <a:spcBef>
                <a:spcPct val="0"/>
              </a:spcBef>
              <a:buClr>
                <a:srgbClr val="000000"/>
              </a:buClr>
            </a:pPr>
            <a:r>
              <a:rPr lang="en-GB" sz="1200" dirty="0">
                <a:solidFill>
                  <a:srgbClr val="000000"/>
                </a:solidFill>
                <a:latin typeface="Calibri"/>
              </a:rPr>
              <a:t>X</a:t>
            </a:r>
            <a:r>
              <a:rPr lang="en-CH" sz="1200" dirty="0">
                <a:solidFill>
                  <a:srgbClr val="000000"/>
                </a:solidFill>
                <a:latin typeface="Calibri"/>
              </a:rPr>
              <a:t> [mm]</a:t>
            </a:r>
          </a:p>
        </p:txBody>
      </p:sp>
      <p:sp>
        <p:nvSpPr>
          <p:cNvPr id="29" name="TextBox 28">
            <a:extLst>
              <a:ext uri="{FF2B5EF4-FFF2-40B4-BE49-F238E27FC236}">
                <a16:creationId xmlns:a16="http://schemas.microsoft.com/office/drawing/2014/main" id="{B1500B07-767E-2C44-A967-78C68650FE39}"/>
              </a:ext>
            </a:extLst>
          </p:cNvPr>
          <p:cNvSpPr txBox="1"/>
          <p:nvPr/>
        </p:nvSpPr>
        <p:spPr>
          <a:xfrm rot="16200000">
            <a:off x="4025654" y="2084869"/>
            <a:ext cx="593380" cy="165495"/>
          </a:xfrm>
          <a:prstGeom prst="rect">
            <a:avLst/>
          </a:prstGeom>
          <a:solidFill>
            <a:schemeClr val="bg1"/>
          </a:solidFill>
        </p:spPr>
        <p:txBody>
          <a:bodyPr wrap="square" lIns="0" tIns="0" rIns="0" bIns="0" rtlCol="0">
            <a:noAutofit/>
          </a:bodyPr>
          <a:lstStyle/>
          <a:p>
            <a:pPr eaLnBrk="1" hangingPunct="1">
              <a:lnSpc>
                <a:spcPct val="110000"/>
              </a:lnSpc>
              <a:spcBef>
                <a:spcPct val="0"/>
              </a:spcBef>
              <a:buClr>
                <a:srgbClr val="000000"/>
              </a:buClr>
            </a:pPr>
            <a:r>
              <a:rPr lang="en-GB" sz="1200" dirty="0">
                <a:solidFill>
                  <a:srgbClr val="000000"/>
                </a:solidFill>
                <a:latin typeface="Calibri"/>
              </a:rPr>
              <a:t>y</a:t>
            </a:r>
            <a:r>
              <a:rPr lang="en-CH" sz="1200" dirty="0">
                <a:solidFill>
                  <a:srgbClr val="000000"/>
                </a:solidFill>
                <a:latin typeface="Calibri"/>
              </a:rPr>
              <a:t> [mm]</a:t>
            </a:r>
          </a:p>
        </p:txBody>
      </p:sp>
      <p:sp>
        <p:nvSpPr>
          <p:cNvPr id="30" name="TextBox 29">
            <a:extLst>
              <a:ext uri="{FF2B5EF4-FFF2-40B4-BE49-F238E27FC236}">
                <a16:creationId xmlns:a16="http://schemas.microsoft.com/office/drawing/2014/main" id="{364B9928-10A0-0B42-B035-15E86EBBC566}"/>
              </a:ext>
            </a:extLst>
          </p:cNvPr>
          <p:cNvSpPr txBox="1"/>
          <p:nvPr/>
        </p:nvSpPr>
        <p:spPr>
          <a:xfrm>
            <a:off x="5212313" y="1509420"/>
            <a:ext cx="593380" cy="165495"/>
          </a:xfrm>
          <a:prstGeom prst="rect">
            <a:avLst/>
          </a:prstGeom>
          <a:solidFill>
            <a:schemeClr val="bg1"/>
          </a:solidFill>
        </p:spPr>
        <p:txBody>
          <a:bodyPr wrap="square" lIns="0" tIns="0" rIns="0" bIns="0" rtlCol="0">
            <a:noAutofit/>
          </a:bodyPr>
          <a:lstStyle/>
          <a:p>
            <a:pPr eaLnBrk="1" hangingPunct="1">
              <a:lnSpc>
                <a:spcPct val="110000"/>
              </a:lnSpc>
              <a:spcBef>
                <a:spcPct val="0"/>
              </a:spcBef>
              <a:buClr>
                <a:srgbClr val="000000"/>
              </a:buClr>
            </a:pPr>
            <a:r>
              <a:rPr lang="en-GB" sz="1200" dirty="0">
                <a:solidFill>
                  <a:srgbClr val="000000"/>
                </a:solidFill>
                <a:latin typeface="Calibri"/>
              </a:rPr>
              <a:t>z</a:t>
            </a:r>
            <a:r>
              <a:rPr lang="en-CH" sz="1200" dirty="0">
                <a:solidFill>
                  <a:srgbClr val="000000"/>
                </a:solidFill>
                <a:latin typeface="Calibri"/>
              </a:rPr>
              <a:t> [m]</a:t>
            </a:r>
          </a:p>
        </p:txBody>
      </p:sp>
      <p:sp>
        <p:nvSpPr>
          <p:cNvPr id="31" name="TextBox 30">
            <a:extLst>
              <a:ext uri="{FF2B5EF4-FFF2-40B4-BE49-F238E27FC236}">
                <a16:creationId xmlns:a16="http://schemas.microsoft.com/office/drawing/2014/main" id="{58B3167E-3BD0-A249-8834-32C5C1601008}"/>
              </a:ext>
            </a:extLst>
          </p:cNvPr>
          <p:cNvSpPr txBox="1"/>
          <p:nvPr/>
        </p:nvSpPr>
        <p:spPr>
          <a:xfrm>
            <a:off x="5235786" y="2572748"/>
            <a:ext cx="593380" cy="165495"/>
          </a:xfrm>
          <a:prstGeom prst="rect">
            <a:avLst/>
          </a:prstGeom>
          <a:solidFill>
            <a:schemeClr val="bg1"/>
          </a:solidFill>
        </p:spPr>
        <p:txBody>
          <a:bodyPr wrap="square" lIns="0" tIns="0" rIns="0" bIns="0" rtlCol="0">
            <a:noAutofit/>
          </a:bodyPr>
          <a:lstStyle/>
          <a:p>
            <a:pPr eaLnBrk="1" hangingPunct="1">
              <a:lnSpc>
                <a:spcPct val="110000"/>
              </a:lnSpc>
              <a:spcBef>
                <a:spcPct val="0"/>
              </a:spcBef>
              <a:buClr>
                <a:srgbClr val="000000"/>
              </a:buClr>
            </a:pPr>
            <a:r>
              <a:rPr lang="en-GB" sz="1200" dirty="0">
                <a:solidFill>
                  <a:srgbClr val="000000"/>
                </a:solidFill>
                <a:latin typeface="Calibri"/>
              </a:rPr>
              <a:t>z</a:t>
            </a:r>
            <a:r>
              <a:rPr lang="en-CH" sz="1200" dirty="0">
                <a:solidFill>
                  <a:srgbClr val="000000"/>
                </a:solidFill>
                <a:latin typeface="Calibri"/>
              </a:rPr>
              <a:t> [m]</a:t>
            </a:r>
          </a:p>
        </p:txBody>
      </p:sp>
      <p:sp>
        <p:nvSpPr>
          <p:cNvPr id="32" name="TextBox 31">
            <a:extLst>
              <a:ext uri="{FF2B5EF4-FFF2-40B4-BE49-F238E27FC236}">
                <a16:creationId xmlns:a16="http://schemas.microsoft.com/office/drawing/2014/main" id="{A4803E0F-5571-DF44-B26C-77C532900701}"/>
              </a:ext>
            </a:extLst>
          </p:cNvPr>
          <p:cNvSpPr txBox="1"/>
          <p:nvPr/>
        </p:nvSpPr>
        <p:spPr>
          <a:xfrm>
            <a:off x="4416334" y="1471999"/>
            <a:ext cx="143391" cy="165495"/>
          </a:xfrm>
          <a:prstGeom prst="rect">
            <a:avLst/>
          </a:prstGeom>
          <a:solidFill>
            <a:schemeClr val="bg1"/>
          </a:solidFill>
        </p:spPr>
        <p:txBody>
          <a:bodyPr wrap="square" lIns="0" tIns="0" rIns="0" bIns="0" rtlCol="0">
            <a:noAutofit/>
          </a:bodyPr>
          <a:lstStyle/>
          <a:p>
            <a:pPr eaLnBrk="1" hangingPunct="1">
              <a:lnSpc>
                <a:spcPct val="110000"/>
              </a:lnSpc>
              <a:spcBef>
                <a:spcPct val="0"/>
              </a:spcBef>
              <a:buClr>
                <a:srgbClr val="000000"/>
              </a:buClr>
            </a:pPr>
            <a:r>
              <a:rPr lang="en-US" sz="1000" dirty="0">
                <a:solidFill>
                  <a:srgbClr val="000000"/>
                </a:solidFill>
                <a:latin typeface="Calibri"/>
              </a:rPr>
              <a:t>0</a:t>
            </a:r>
            <a:endParaRPr lang="en-CH" sz="1000" dirty="0">
              <a:solidFill>
                <a:srgbClr val="000000"/>
              </a:solidFill>
              <a:latin typeface="Calibri"/>
            </a:endParaRPr>
          </a:p>
        </p:txBody>
      </p:sp>
      <p:sp>
        <p:nvSpPr>
          <p:cNvPr id="33" name="TextBox 32">
            <a:extLst>
              <a:ext uri="{FF2B5EF4-FFF2-40B4-BE49-F238E27FC236}">
                <a16:creationId xmlns:a16="http://schemas.microsoft.com/office/drawing/2014/main" id="{9BA5E472-9028-2C45-8E9E-426D8B260D4A}"/>
              </a:ext>
            </a:extLst>
          </p:cNvPr>
          <p:cNvSpPr txBox="1"/>
          <p:nvPr/>
        </p:nvSpPr>
        <p:spPr>
          <a:xfrm>
            <a:off x="6228184" y="1472786"/>
            <a:ext cx="194427" cy="165495"/>
          </a:xfrm>
          <a:prstGeom prst="rect">
            <a:avLst/>
          </a:prstGeom>
          <a:solidFill>
            <a:schemeClr val="bg1"/>
          </a:solidFill>
        </p:spPr>
        <p:txBody>
          <a:bodyPr wrap="square" lIns="0" tIns="0" rIns="0" bIns="0" rtlCol="0">
            <a:noAutofit/>
          </a:bodyPr>
          <a:lstStyle/>
          <a:p>
            <a:pPr eaLnBrk="1" hangingPunct="1">
              <a:lnSpc>
                <a:spcPct val="110000"/>
              </a:lnSpc>
              <a:spcBef>
                <a:spcPct val="0"/>
              </a:spcBef>
              <a:buClr>
                <a:srgbClr val="000000"/>
              </a:buClr>
            </a:pPr>
            <a:r>
              <a:rPr lang="en-US" sz="1000" dirty="0">
                <a:solidFill>
                  <a:srgbClr val="000000"/>
                </a:solidFill>
                <a:latin typeface="Calibri"/>
              </a:rPr>
              <a:t>4.5</a:t>
            </a:r>
            <a:endParaRPr lang="en-CH" sz="1000" dirty="0">
              <a:solidFill>
                <a:srgbClr val="000000"/>
              </a:solidFill>
              <a:latin typeface="Calibri"/>
            </a:endParaRPr>
          </a:p>
        </p:txBody>
      </p:sp>
      <p:sp>
        <p:nvSpPr>
          <p:cNvPr id="34" name="TextBox 33">
            <a:extLst>
              <a:ext uri="{FF2B5EF4-FFF2-40B4-BE49-F238E27FC236}">
                <a16:creationId xmlns:a16="http://schemas.microsoft.com/office/drawing/2014/main" id="{3C4C8F02-A92F-8A4D-BFE9-61E9DF42F4F7}"/>
              </a:ext>
            </a:extLst>
          </p:cNvPr>
          <p:cNvSpPr txBox="1"/>
          <p:nvPr/>
        </p:nvSpPr>
        <p:spPr>
          <a:xfrm>
            <a:off x="4401738" y="2490032"/>
            <a:ext cx="143391" cy="165495"/>
          </a:xfrm>
          <a:prstGeom prst="rect">
            <a:avLst/>
          </a:prstGeom>
          <a:solidFill>
            <a:schemeClr val="bg1"/>
          </a:solidFill>
        </p:spPr>
        <p:txBody>
          <a:bodyPr wrap="square" lIns="0" tIns="0" rIns="0" bIns="0" rtlCol="0">
            <a:noAutofit/>
          </a:bodyPr>
          <a:lstStyle/>
          <a:p>
            <a:pPr eaLnBrk="1" hangingPunct="1">
              <a:lnSpc>
                <a:spcPct val="110000"/>
              </a:lnSpc>
              <a:spcBef>
                <a:spcPct val="0"/>
              </a:spcBef>
              <a:buClr>
                <a:srgbClr val="000000"/>
              </a:buClr>
            </a:pPr>
            <a:r>
              <a:rPr lang="en-US" sz="1000" dirty="0">
                <a:solidFill>
                  <a:srgbClr val="000000"/>
                </a:solidFill>
                <a:latin typeface="Calibri"/>
              </a:rPr>
              <a:t>0</a:t>
            </a:r>
            <a:endParaRPr lang="en-CH" sz="1000" dirty="0">
              <a:solidFill>
                <a:srgbClr val="000000"/>
              </a:solidFill>
              <a:latin typeface="Calibri"/>
            </a:endParaRPr>
          </a:p>
        </p:txBody>
      </p:sp>
      <p:sp>
        <p:nvSpPr>
          <p:cNvPr id="35" name="TextBox 34">
            <a:extLst>
              <a:ext uri="{FF2B5EF4-FFF2-40B4-BE49-F238E27FC236}">
                <a16:creationId xmlns:a16="http://schemas.microsoft.com/office/drawing/2014/main" id="{8EEC76A2-A3F0-CE4E-B5A7-CE781E39DCA3}"/>
              </a:ext>
            </a:extLst>
          </p:cNvPr>
          <p:cNvSpPr txBox="1"/>
          <p:nvPr/>
        </p:nvSpPr>
        <p:spPr>
          <a:xfrm>
            <a:off x="6219670" y="2520592"/>
            <a:ext cx="194427" cy="165495"/>
          </a:xfrm>
          <a:prstGeom prst="rect">
            <a:avLst/>
          </a:prstGeom>
          <a:solidFill>
            <a:schemeClr val="bg1"/>
          </a:solidFill>
        </p:spPr>
        <p:txBody>
          <a:bodyPr wrap="square" lIns="0" tIns="0" rIns="0" bIns="0" rtlCol="0">
            <a:noAutofit/>
          </a:bodyPr>
          <a:lstStyle/>
          <a:p>
            <a:pPr eaLnBrk="1" hangingPunct="1">
              <a:lnSpc>
                <a:spcPct val="110000"/>
              </a:lnSpc>
              <a:spcBef>
                <a:spcPct val="0"/>
              </a:spcBef>
              <a:buClr>
                <a:srgbClr val="000000"/>
              </a:buClr>
            </a:pPr>
            <a:r>
              <a:rPr lang="en-US" sz="1000" dirty="0">
                <a:solidFill>
                  <a:srgbClr val="000000"/>
                </a:solidFill>
                <a:latin typeface="Calibri"/>
              </a:rPr>
              <a:t>4.5</a:t>
            </a:r>
            <a:endParaRPr lang="en-CH" sz="1000" dirty="0">
              <a:solidFill>
                <a:srgbClr val="000000"/>
              </a:solidFill>
              <a:latin typeface="Calibri"/>
            </a:endParaRPr>
          </a:p>
        </p:txBody>
      </p:sp>
      <p:sp>
        <p:nvSpPr>
          <p:cNvPr id="36" name="TextBox 35">
            <a:extLst>
              <a:ext uri="{FF2B5EF4-FFF2-40B4-BE49-F238E27FC236}">
                <a16:creationId xmlns:a16="http://schemas.microsoft.com/office/drawing/2014/main" id="{9A18B361-A232-FF41-BA36-C901CB0C8194}"/>
              </a:ext>
            </a:extLst>
          </p:cNvPr>
          <p:cNvSpPr txBox="1"/>
          <p:nvPr/>
        </p:nvSpPr>
        <p:spPr>
          <a:xfrm>
            <a:off x="4533366" y="1039489"/>
            <a:ext cx="254658" cy="165495"/>
          </a:xfrm>
          <a:prstGeom prst="rect">
            <a:avLst/>
          </a:prstGeom>
          <a:solidFill>
            <a:schemeClr val="bg1"/>
          </a:solidFill>
        </p:spPr>
        <p:txBody>
          <a:bodyPr wrap="square" lIns="0" tIns="0" rIns="0" bIns="0" rtlCol="0">
            <a:noAutofit/>
          </a:bodyPr>
          <a:lstStyle/>
          <a:p>
            <a:pPr eaLnBrk="1" hangingPunct="1">
              <a:lnSpc>
                <a:spcPct val="110000"/>
              </a:lnSpc>
              <a:spcBef>
                <a:spcPct val="0"/>
              </a:spcBef>
              <a:buClr>
                <a:srgbClr val="000000"/>
              </a:buClr>
            </a:pPr>
            <a:r>
              <a:rPr lang="en-US" sz="1000" dirty="0">
                <a:solidFill>
                  <a:srgbClr val="000000"/>
                </a:solidFill>
                <a:latin typeface="Calibri"/>
              </a:rPr>
              <a:t>-500</a:t>
            </a:r>
            <a:endParaRPr lang="en-CH" sz="1000" dirty="0">
              <a:solidFill>
                <a:srgbClr val="000000"/>
              </a:solidFill>
              <a:latin typeface="Calibri"/>
            </a:endParaRPr>
          </a:p>
        </p:txBody>
      </p:sp>
      <p:sp>
        <p:nvSpPr>
          <p:cNvPr id="41" name="TextBox 40">
            <a:extLst>
              <a:ext uri="{FF2B5EF4-FFF2-40B4-BE49-F238E27FC236}">
                <a16:creationId xmlns:a16="http://schemas.microsoft.com/office/drawing/2014/main" id="{19B36448-0626-2142-A8C6-4A216B01E6B1}"/>
              </a:ext>
            </a:extLst>
          </p:cNvPr>
          <p:cNvSpPr txBox="1"/>
          <p:nvPr/>
        </p:nvSpPr>
        <p:spPr>
          <a:xfrm>
            <a:off x="4300147" y="1821761"/>
            <a:ext cx="138696" cy="165495"/>
          </a:xfrm>
          <a:prstGeom prst="rect">
            <a:avLst/>
          </a:prstGeom>
          <a:solidFill>
            <a:schemeClr val="bg1"/>
          </a:solidFill>
        </p:spPr>
        <p:txBody>
          <a:bodyPr wrap="square" lIns="0" tIns="0" rIns="0" bIns="0" rtlCol="0">
            <a:noAutofit/>
          </a:bodyPr>
          <a:lstStyle/>
          <a:p>
            <a:pPr eaLnBrk="1" hangingPunct="1">
              <a:lnSpc>
                <a:spcPct val="110000"/>
              </a:lnSpc>
              <a:spcBef>
                <a:spcPct val="0"/>
              </a:spcBef>
              <a:buClr>
                <a:srgbClr val="000000"/>
              </a:buClr>
            </a:pPr>
            <a:r>
              <a:rPr lang="en-US" sz="1000" dirty="0">
                <a:solidFill>
                  <a:srgbClr val="000000"/>
                </a:solidFill>
                <a:latin typeface="Calibri"/>
              </a:rPr>
              <a:t>15</a:t>
            </a:r>
            <a:endParaRPr lang="en-CH" sz="1000" dirty="0">
              <a:solidFill>
                <a:srgbClr val="000000"/>
              </a:solidFill>
              <a:latin typeface="Calibri"/>
            </a:endParaRPr>
          </a:p>
        </p:txBody>
      </p:sp>
      <p:sp>
        <p:nvSpPr>
          <p:cNvPr id="42" name="TextBox 41">
            <a:extLst>
              <a:ext uri="{FF2B5EF4-FFF2-40B4-BE49-F238E27FC236}">
                <a16:creationId xmlns:a16="http://schemas.microsoft.com/office/drawing/2014/main" id="{3F9672A6-0DF3-F349-BD15-123522390E95}"/>
              </a:ext>
            </a:extLst>
          </p:cNvPr>
          <p:cNvSpPr txBox="1"/>
          <p:nvPr/>
        </p:nvSpPr>
        <p:spPr>
          <a:xfrm>
            <a:off x="4364456" y="664588"/>
            <a:ext cx="93951" cy="165495"/>
          </a:xfrm>
          <a:prstGeom prst="rect">
            <a:avLst/>
          </a:prstGeom>
          <a:solidFill>
            <a:schemeClr val="bg1"/>
          </a:solidFill>
        </p:spPr>
        <p:txBody>
          <a:bodyPr wrap="square" lIns="0" tIns="0" rIns="0" bIns="0" rtlCol="0">
            <a:noAutofit/>
          </a:bodyPr>
          <a:lstStyle/>
          <a:p>
            <a:pPr eaLnBrk="1" hangingPunct="1">
              <a:lnSpc>
                <a:spcPct val="110000"/>
              </a:lnSpc>
              <a:spcBef>
                <a:spcPct val="0"/>
              </a:spcBef>
              <a:buClr>
                <a:srgbClr val="000000"/>
              </a:buClr>
            </a:pPr>
            <a:r>
              <a:rPr lang="en-US" sz="1000" dirty="0">
                <a:solidFill>
                  <a:srgbClr val="000000"/>
                </a:solidFill>
                <a:latin typeface="Calibri"/>
              </a:rPr>
              <a:t>0</a:t>
            </a:r>
            <a:endParaRPr lang="en-CH" sz="1000" dirty="0">
              <a:solidFill>
                <a:srgbClr val="000000"/>
              </a:solidFill>
              <a:latin typeface="Calibri"/>
            </a:endParaRPr>
          </a:p>
        </p:txBody>
      </p:sp>
      <p:sp>
        <p:nvSpPr>
          <p:cNvPr id="43" name="TextBox 42">
            <a:extLst>
              <a:ext uri="{FF2B5EF4-FFF2-40B4-BE49-F238E27FC236}">
                <a16:creationId xmlns:a16="http://schemas.microsoft.com/office/drawing/2014/main" id="{A02F3A71-7F0E-F949-A8B7-911C585D99EC}"/>
              </a:ext>
            </a:extLst>
          </p:cNvPr>
          <p:cNvSpPr txBox="1"/>
          <p:nvPr/>
        </p:nvSpPr>
        <p:spPr>
          <a:xfrm>
            <a:off x="520098" y="2471387"/>
            <a:ext cx="2755758" cy="232451"/>
          </a:xfrm>
          <a:prstGeom prst="rect">
            <a:avLst/>
          </a:prstGeom>
          <a:solidFill>
            <a:schemeClr val="bg1"/>
          </a:solidFill>
        </p:spPr>
        <p:txBody>
          <a:bodyPr wrap="square" lIns="0" tIns="0" rIns="0" bIns="0" rtlCol="0">
            <a:noAutofit/>
          </a:bodyPr>
          <a:lstStyle/>
          <a:p>
            <a:pPr eaLnBrk="1" hangingPunct="1">
              <a:lnSpc>
                <a:spcPct val="110000"/>
              </a:lnSpc>
              <a:spcBef>
                <a:spcPct val="0"/>
              </a:spcBef>
              <a:buClr>
                <a:srgbClr val="000000"/>
              </a:buClr>
            </a:pPr>
            <a:r>
              <a:rPr lang="en-US" sz="1400" dirty="0">
                <a:solidFill>
                  <a:srgbClr val="000000"/>
                </a:solidFill>
                <a:latin typeface="Calibri Light" panose="020F0302020204030204" pitchFamily="34" charset="0"/>
                <a:cs typeface="Calibri Light" panose="020F0302020204030204" pitchFamily="34" charset="0"/>
              </a:rPr>
              <a:t>Just an example (not optimized)</a:t>
            </a:r>
            <a:endParaRPr lang="en-CH" sz="1400" dirty="0">
              <a:solidFill>
                <a:srgbClr val="000000"/>
              </a:solidFill>
              <a:latin typeface="Calibri Light" panose="020F0302020204030204" pitchFamily="34" charset="0"/>
              <a:cs typeface="Calibri Light" panose="020F0302020204030204" pitchFamily="34" charset="0"/>
            </a:endParaRPr>
          </a:p>
        </p:txBody>
      </p:sp>
    </p:spTree>
    <p:extLst>
      <p:ext uri="{BB962C8B-B14F-4D97-AF65-F5344CB8AC3E}">
        <p14:creationId xmlns:p14="http://schemas.microsoft.com/office/powerpoint/2010/main" val="4220943903"/>
      </p:ext>
    </p:extLst>
  </p:cSld>
  <p:clrMapOvr>
    <a:masterClrMapping/>
  </p:clrMapOvr>
  <p:transition spd="med"/>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BE510E-48DC-D346-9232-0B87A8F02ACC}"/>
              </a:ext>
            </a:extLst>
          </p:cNvPr>
          <p:cNvSpPr>
            <a:spLocks noGrp="1"/>
          </p:cNvSpPr>
          <p:nvPr>
            <p:ph type="title"/>
          </p:nvPr>
        </p:nvSpPr>
        <p:spPr>
          <a:xfrm>
            <a:off x="2039720" y="267494"/>
            <a:ext cx="6708025" cy="381375"/>
          </a:xfrm>
        </p:spPr>
        <p:txBody>
          <a:bodyPr/>
          <a:lstStyle/>
          <a:p>
            <a:r>
              <a:rPr lang="en-CH" dirty="0"/>
              <a:t> Where are we now? </a:t>
            </a:r>
            <a:r>
              <a:rPr lang="en-GB" dirty="0"/>
              <a:t>A</a:t>
            </a:r>
            <a:r>
              <a:rPr lang="en-CH" dirty="0"/>
              <a:t>nd wehere are we going? </a:t>
            </a:r>
          </a:p>
        </p:txBody>
      </p:sp>
      <p:sp>
        <p:nvSpPr>
          <p:cNvPr id="3" name="Slide Number Placeholder 2">
            <a:extLst>
              <a:ext uri="{FF2B5EF4-FFF2-40B4-BE49-F238E27FC236}">
                <a16:creationId xmlns:a16="http://schemas.microsoft.com/office/drawing/2014/main" id="{75744419-FE09-4049-9600-5C21B843386B}"/>
              </a:ext>
            </a:extLst>
          </p:cNvPr>
          <p:cNvSpPr>
            <a:spLocks noGrp="1"/>
          </p:cNvSpPr>
          <p:nvPr>
            <p:ph type="sldNum" sz="quarter" idx="12"/>
          </p:nvPr>
        </p:nvSpPr>
        <p:spPr/>
        <p:txBody>
          <a:bodyPr/>
          <a:lstStyle/>
          <a:p>
            <a:pPr algn="r">
              <a:defRPr/>
            </a:pPr>
            <a:r>
              <a:rPr lang="de-DE"/>
              <a:t>Page </a:t>
            </a:r>
            <a:fld id="{EBC07571-3134-BB4B-B83F-1A9FE18D34F3}" type="slidenum">
              <a:rPr lang="de-DE" smtClean="0"/>
              <a:pPr algn="r">
                <a:defRPr/>
              </a:pPr>
              <a:t>26</a:t>
            </a:fld>
            <a:endParaRPr lang="de-DE" dirty="0"/>
          </a:p>
        </p:txBody>
      </p:sp>
      <p:pic>
        <p:nvPicPr>
          <p:cNvPr id="4" name="Picture 3">
            <a:extLst>
              <a:ext uri="{FF2B5EF4-FFF2-40B4-BE49-F238E27FC236}">
                <a16:creationId xmlns:a16="http://schemas.microsoft.com/office/drawing/2014/main" id="{E3B6F819-653F-A44A-9823-F9AA53F40D52}"/>
              </a:ext>
            </a:extLst>
          </p:cNvPr>
          <p:cNvPicPr>
            <a:picLocks noChangeAspect="1"/>
          </p:cNvPicPr>
          <p:nvPr/>
        </p:nvPicPr>
        <p:blipFill>
          <a:blip r:embed="rId3"/>
          <a:stretch>
            <a:fillRect/>
          </a:stretch>
        </p:blipFill>
        <p:spPr>
          <a:xfrm>
            <a:off x="107504" y="807978"/>
            <a:ext cx="3481783" cy="2228535"/>
          </a:xfrm>
          <a:prstGeom prst="rect">
            <a:avLst/>
          </a:prstGeom>
        </p:spPr>
      </p:pic>
      <p:sp>
        <p:nvSpPr>
          <p:cNvPr id="5" name="TextBox 4">
            <a:extLst>
              <a:ext uri="{FF2B5EF4-FFF2-40B4-BE49-F238E27FC236}">
                <a16:creationId xmlns:a16="http://schemas.microsoft.com/office/drawing/2014/main" id="{45CD110D-DCC3-994C-A89E-0AE3FC5550F9}"/>
              </a:ext>
            </a:extLst>
          </p:cNvPr>
          <p:cNvSpPr txBox="1"/>
          <p:nvPr/>
        </p:nvSpPr>
        <p:spPr>
          <a:xfrm>
            <a:off x="3734101" y="807978"/>
            <a:ext cx="5374403" cy="3908762"/>
          </a:xfrm>
          <a:prstGeom prst="rect">
            <a:avLst/>
          </a:prstGeom>
          <a:noFill/>
        </p:spPr>
        <p:txBody>
          <a:bodyPr wrap="square" rtlCol="0">
            <a:spAutoFit/>
          </a:bodyPr>
          <a:lstStyle/>
          <a:p>
            <a:pPr marL="171450" indent="-171450">
              <a:spcBef>
                <a:spcPts val="0"/>
              </a:spcBef>
              <a:spcAft>
                <a:spcPts val="600"/>
              </a:spcAft>
              <a:buFont typeface=".PingFang SC Regular"/>
              <a:buChar char="－"/>
            </a:pPr>
            <a:r>
              <a:rPr lang="en-US" sz="1300" dirty="0">
                <a:latin typeface="Calibri Light" panose="020F0302020204030204" pitchFamily="34" charset="0"/>
                <a:cs typeface="Calibri Light" panose="020F0302020204030204" pitchFamily="34" charset="0"/>
              </a:rPr>
              <a:t>Detailed list with hardware: RF structures, SC and solenoids, beam stopper, diagnostic, support girder… the shopping list </a:t>
            </a:r>
          </a:p>
          <a:p>
            <a:pPr marL="171450" indent="-171450">
              <a:spcBef>
                <a:spcPts val="0"/>
              </a:spcBef>
              <a:spcAft>
                <a:spcPts val="600"/>
              </a:spcAft>
              <a:buFont typeface=".PingFang SC Regular"/>
              <a:buChar char="－"/>
            </a:pPr>
            <a:r>
              <a:rPr lang="en-US" sz="1300" dirty="0">
                <a:latin typeface="Calibri Light" panose="020F0302020204030204" pitchFamily="34" charset="0"/>
                <a:cs typeface="Calibri Light" panose="020F0302020204030204" pitchFamily="34" charset="0"/>
              </a:rPr>
              <a:t>Update the time scheduling based on the procurements of the components and integration in SwissFEL (compatibility with SF operation and SLS-2 project)</a:t>
            </a:r>
          </a:p>
          <a:p>
            <a:pPr marL="171450" indent="-171450">
              <a:spcBef>
                <a:spcPts val="0"/>
              </a:spcBef>
              <a:spcAft>
                <a:spcPts val="600"/>
              </a:spcAft>
              <a:buFont typeface=".PingFang SC Regular"/>
              <a:buChar char="－"/>
            </a:pPr>
            <a:r>
              <a:rPr lang="en-US" sz="1300" dirty="0">
                <a:latin typeface="Calibri Light" panose="020F0302020204030204" pitchFamily="34" charset="0"/>
                <a:cs typeface="Calibri Light" panose="020F0302020204030204" pitchFamily="34" charset="0"/>
              </a:rPr>
              <a:t>Radiation environment studies </a:t>
            </a:r>
            <a:r>
              <a:rPr lang="en-US" sz="1300" dirty="0">
                <a:latin typeface="Calibri Light" panose="020F0302020204030204" pitchFamily="34" charset="0"/>
                <a:cs typeface="Calibri Light" panose="020F0302020204030204" pitchFamily="34" charset="0"/>
                <a:sym typeface="Wingdings" pitchFamily="2" charset="2"/>
              </a:rPr>
              <a:t> impact on SF (…and on SC solenoid)</a:t>
            </a:r>
            <a:endParaRPr lang="en-US" sz="1300" dirty="0">
              <a:latin typeface="Calibri Light" panose="020F0302020204030204" pitchFamily="34" charset="0"/>
              <a:cs typeface="Calibri Light" panose="020F0302020204030204" pitchFamily="34" charset="0"/>
            </a:endParaRPr>
          </a:p>
          <a:p>
            <a:pPr marL="628639" lvl="1" indent="-171450">
              <a:spcBef>
                <a:spcPts val="0"/>
              </a:spcBef>
              <a:spcAft>
                <a:spcPts val="600"/>
              </a:spcAft>
              <a:buFont typeface="Courier New" panose="02070309020205020404" pitchFamily="49" charset="0"/>
              <a:buChar char="o"/>
            </a:pPr>
            <a:r>
              <a:rPr lang="en-US" sz="1300" dirty="0">
                <a:latin typeface="Calibri Light" panose="020F0302020204030204" pitchFamily="34" charset="0"/>
                <a:cs typeface="Calibri Light" panose="020F0302020204030204" pitchFamily="34" charset="0"/>
              </a:rPr>
              <a:t>Simulation/evaluation of the radiation environment</a:t>
            </a:r>
          </a:p>
          <a:p>
            <a:pPr marL="628639" lvl="1" indent="-171450">
              <a:spcBef>
                <a:spcPts val="0"/>
              </a:spcBef>
              <a:spcAft>
                <a:spcPts val="600"/>
              </a:spcAft>
              <a:buFont typeface="Courier New" panose="02070309020205020404" pitchFamily="49" charset="0"/>
              <a:buChar char="o"/>
            </a:pPr>
            <a:r>
              <a:rPr lang="en-US" sz="1300" dirty="0">
                <a:latin typeface="Calibri Light" panose="020F0302020204030204" pitchFamily="34" charset="0"/>
                <a:cs typeface="Calibri Light" panose="020F0302020204030204" pitchFamily="34" charset="0"/>
              </a:rPr>
              <a:t>Target area shielding</a:t>
            </a:r>
          </a:p>
          <a:p>
            <a:pPr marL="628639" lvl="1" indent="-171450">
              <a:spcBef>
                <a:spcPts val="0"/>
              </a:spcBef>
              <a:spcAft>
                <a:spcPts val="600"/>
              </a:spcAft>
              <a:buFont typeface="Courier New" panose="02070309020205020404" pitchFamily="49" charset="0"/>
              <a:buChar char="o"/>
            </a:pPr>
            <a:r>
              <a:rPr lang="en-US" sz="1300" dirty="0">
                <a:latin typeface="Calibri Light" panose="020F0302020204030204" pitchFamily="34" charset="0"/>
                <a:cs typeface="Calibri Light" panose="020F0302020204030204" pitchFamily="34" charset="0"/>
              </a:rPr>
              <a:t>Energy deposition simulation (average and PEDD) for 6 GeV e- drive beam (target, AMD, acc. structures) =&gt; reliability and specifications</a:t>
            </a:r>
          </a:p>
          <a:p>
            <a:pPr marL="285750" indent="-285750">
              <a:spcBef>
                <a:spcPts val="0"/>
              </a:spcBef>
              <a:spcAft>
                <a:spcPts val="600"/>
              </a:spcAft>
              <a:buFont typeface=".PingFang SC Regular"/>
              <a:buChar char="－"/>
            </a:pPr>
            <a:r>
              <a:rPr lang="en-US" sz="1300" dirty="0">
                <a:latin typeface="Calibri Light" panose="020F0302020204030204" pitchFamily="34" charset="0"/>
                <a:cs typeface="Calibri Light" panose="020F0302020204030204" pitchFamily="34" charset="0"/>
              </a:rPr>
              <a:t>Experts have to be already involved in this phase:</a:t>
            </a:r>
          </a:p>
          <a:p>
            <a:pPr marL="666750" lvl="1" indent="-211138">
              <a:spcBef>
                <a:spcPts val="0"/>
              </a:spcBef>
              <a:spcAft>
                <a:spcPts val="600"/>
              </a:spcAft>
              <a:buFont typeface="Courier New" panose="02070309020205020404" pitchFamily="49" charset="0"/>
              <a:buChar char="o"/>
            </a:pPr>
            <a:r>
              <a:rPr lang="en-US" sz="1300" dirty="0">
                <a:latin typeface="Calibri Light" panose="020F0302020204030204" pitchFamily="34" charset="0"/>
                <a:cs typeface="Calibri Light" panose="020F0302020204030204" pitchFamily="34" charset="0"/>
              </a:rPr>
              <a:t>Beam dynamics, Magnet group, Electron instrumentation – photon diagnostic for the hybrid scheme, </a:t>
            </a:r>
            <a:r>
              <a:rPr lang="en-US" sz="1300" i="1" dirty="0">
                <a:latin typeface="Calibri Light" panose="020F0302020204030204" pitchFamily="34" charset="0"/>
                <a:cs typeface="Calibri Light" panose="020F0302020204030204" pitchFamily="34" charset="0"/>
              </a:rPr>
              <a:t>Target, beamline und simulations </a:t>
            </a:r>
            <a:r>
              <a:rPr lang="en-US" sz="1300" dirty="0">
                <a:latin typeface="Calibri Light" panose="020F0302020204030204" pitchFamily="34" charset="0"/>
                <a:cs typeface="Calibri Light" panose="020F0302020204030204" pitchFamily="34" charset="0"/>
              </a:rPr>
              <a:t>(8140), CERN experts can support us on this point </a:t>
            </a:r>
          </a:p>
          <a:p>
            <a:pPr marL="285750" indent="-285750">
              <a:spcBef>
                <a:spcPts val="0"/>
              </a:spcBef>
              <a:spcAft>
                <a:spcPts val="600"/>
              </a:spcAft>
              <a:buFont typeface=".PingFang SC Regular"/>
              <a:buChar char="－"/>
            </a:pPr>
            <a:r>
              <a:rPr lang="en-US" sz="1300" dirty="0">
                <a:latin typeface="Calibri Light" panose="020F0302020204030204" pitchFamily="34" charset="0"/>
                <a:cs typeface="Calibri Light" panose="020F0302020204030204" pitchFamily="34" charset="0"/>
              </a:rPr>
              <a:t>We are hiring two staff members: Accelerator physicist/RF engineer and magnet expert (SC solenoid), a PhD student also starts soon (hopefully)</a:t>
            </a:r>
          </a:p>
        </p:txBody>
      </p:sp>
      <p:grpSp>
        <p:nvGrpSpPr>
          <p:cNvPr id="6" name="Group 5">
            <a:extLst>
              <a:ext uri="{FF2B5EF4-FFF2-40B4-BE49-F238E27FC236}">
                <a16:creationId xmlns:a16="http://schemas.microsoft.com/office/drawing/2014/main" id="{3E8B2942-3D38-CF44-B0C2-FD2C79709B26}"/>
              </a:ext>
            </a:extLst>
          </p:cNvPr>
          <p:cNvGrpSpPr>
            <a:grpSpLocks noChangeAspect="1"/>
          </p:cNvGrpSpPr>
          <p:nvPr/>
        </p:nvGrpSpPr>
        <p:grpSpPr>
          <a:xfrm>
            <a:off x="648261" y="2931790"/>
            <a:ext cx="2400267" cy="1800200"/>
            <a:chOff x="6048658" y="1720806"/>
            <a:chExt cx="3397784" cy="2548338"/>
          </a:xfrm>
        </p:grpSpPr>
        <p:pic>
          <p:nvPicPr>
            <p:cNvPr id="7" name="Picture 4" descr="Strategic Planning for Networks">
              <a:extLst>
                <a:ext uri="{FF2B5EF4-FFF2-40B4-BE49-F238E27FC236}">
                  <a16:creationId xmlns:a16="http://schemas.microsoft.com/office/drawing/2014/main" id="{F7042AAD-AAC2-B24D-81E7-CB46650AE320}"/>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048658" y="1720806"/>
              <a:ext cx="3397784" cy="2548338"/>
            </a:xfrm>
            <a:prstGeom prst="rect">
              <a:avLst/>
            </a:prstGeom>
            <a:noFill/>
            <a:extLst>
              <a:ext uri="{909E8E84-426E-40DD-AFC4-6F175D3DCCD1}">
                <a14:hiddenFill xmlns:a14="http://schemas.microsoft.com/office/drawing/2010/main">
                  <a:solidFill>
                    <a:srgbClr val="FFFFFF"/>
                  </a:solidFill>
                </a14:hiddenFill>
              </a:ext>
            </a:extLst>
          </p:spPr>
        </p:pic>
        <p:sp>
          <p:nvSpPr>
            <p:cNvPr id="8" name="Rectangle 7">
              <a:extLst>
                <a:ext uri="{FF2B5EF4-FFF2-40B4-BE49-F238E27FC236}">
                  <a16:creationId xmlns:a16="http://schemas.microsoft.com/office/drawing/2014/main" id="{12BC247E-FA58-A94F-B53B-E96E398EE369}"/>
                </a:ext>
              </a:extLst>
            </p:cNvPr>
            <p:cNvSpPr/>
            <p:nvPr/>
          </p:nvSpPr>
          <p:spPr>
            <a:xfrm>
              <a:off x="6253655" y="2154621"/>
              <a:ext cx="966952" cy="24173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grpSp>
    </p:spTree>
    <p:extLst>
      <p:ext uri="{BB962C8B-B14F-4D97-AF65-F5344CB8AC3E}">
        <p14:creationId xmlns:p14="http://schemas.microsoft.com/office/powerpoint/2010/main" val="581806195"/>
      </p:ext>
    </p:extLst>
  </p:cSld>
  <p:clrMapOvr>
    <a:masterClrMapping/>
  </p:clrMapOvr>
  <p:transition spd="med"/>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p:nvPr>
        </p:nvSpPr>
        <p:spPr/>
        <p:txBody>
          <a:bodyPr/>
          <a:lstStyle/>
          <a:p>
            <a:r>
              <a:rPr lang="en-US" dirty="0"/>
              <a:t>Outline</a:t>
            </a:r>
            <a:endParaRPr lang="de-CH" dirty="0"/>
          </a:p>
        </p:txBody>
      </p:sp>
      <p:sp>
        <p:nvSpPr>
          <p:cNvPr id="4" name="Foliennummernplatzhalter 3"/>
          <p:cNvSpPr>
            <a:spLocks noGrp="1"/>
          </p:cNvSpPr>
          <p:nvPr>
            <p:ph type="sldNum" sz="quarter" idx="16"/>
          </p:nvPr>
        </p:nvSpPr>
        <p:spPr/>
        <p:txBody>
          <a:bodyPr/>
          <a:lstStyle/>
          <a:p>
            <a:pPr algn="r">
              <a:defRPr/>
            </a:pPr>
            <a:r>
              <a:rPr lang="de-DE"/>
              <a:t>Page </a:t>
            </a:r>
            <a:fld id="{EBC07571-3134-BB4B-B83F-1A9FE18D34F3}" type="slidenum">
              <a:rPr lang="de-DE" smtClean="0"/>
              <a:pPr algn="r">
                <a:defRPr/>
              </a:pPr>
              <a:t>27</a:t>
            </a:fld>
            <a:endParaRPr lang="de-DE"/>
          </a:p>
        </p:txBody>
      </p:sp>
      <p:sp>
        <p:nvSpPr>
          <p:cNvPr id="7" name="Content Placeholder 3">
            <a:extLst>
              <a:ext uri="{FF2B5EF4-FFF2-40B4-BE49-F238E27FC236}">
                <a16:creationId xmlns:a16="http://schemas.microsoft.com/office/drawing/2014/main" id="{75B45BF7-0224-864F-AC95-8555A4087022}"/>
              </a:ext>
            </a:extLst>
          </p:cNvPr>
          <p:cNvSpPr>
            <a:spLocks noGrp="1"/>
          </p:cNvSpPr>
          <p:nvPr>
            <p:ph sz="quarter" idx="13"/>
          </p:nvPr>
        </p:nvSpPr>
        <p:spPr>
          <a:xfrm>
            <a:off x="899592" y="804134"/>
            <a:ext cx="6048672" cy="4011934"/>
          </a:xfrm>
          <a:solidFill>
            <a:srgbClr val="E5E5E5"/>
          </a:solidFill>
        </p:spPr>
        <p:txBody>
          <a:bodyPr/>
          <a:lstStyle/>
          <a:p>
            <a:pPr marL="268288" indent="-268288">
              <a:spcAft>
                <a:spcPts val="600"/>
              </a:spcAft>
              <a:buClr>
                <a:srgbClr val="0070C0"/>
              </a:buClr>
              <a:buSzPct val="80000"/>
              <a:buFont typeface=".PingFang SC Regular"/>
              <a:buChar char="－"/>
            </a:pPr>
            <a:r>
              <a:rPr lang="en-US" sz="1800" dirty="0">
                <a:solidFill>
                  <a:srgbClr val="0070C0"/>
                </a:solidFill>
                <a:latin typeface="Calibri Light" panose="020F0302020204030204" pitchFamily="34" charset="0"/>
                <a:cs typeface="Calibri Light" panose="020F0302020204030204" pitchFamily="34" charset="0"/>
              </a:rPr>
              <a:t>Introduction</a:t>
            </a:r>
          </a:p>
          <a:p>
            <a:pPr marL="704832" lvl="2" indent="-342900">
              <a:spcAft>
                <a:spcPts val="600"/>
              </a:spcAft>
              <a:buSzPct val="80000"/>
              <a:buFont typeface="Wingdings" pitchFamily="2" charset="2"/>
              <a:buChar char="v"/>
            </a:pPr>
            <a:r>
              <a:rPr lang="en-US" sz="1400" dirty="0">
                <a:latin typeface="Calibri Light" panose="020F0302020204030204" pitchFamily="34" charset="0"/>
                <a:cs typeface="Calibri Light" panose="020F0302020204030204" pitchFamily="34" charset="0"/>
                <a:sym typeface="Wingdings"/>
              </a:rPr>
              <a:t>Motivations and Swiss CHART Funding</a:t>
            </a:r>
          </a:p>
          <a:p>
            <a:pPr marL="704832" lvl="2" indent="-342900">
              <a:spcAft>
                <a:spcPts val="600"/>
              </a:spcAft>
              <a:buSzPct val="80000"/>
              <a:buFont typeface="Wingdings" pitchFamily="2" charset="2"/>
              <a:buChar char="v"/>
            </a:pPr>
            <a:r>
              <a:rPr lang="en-US" sz="1400" dirty="0">
                <a:latin typeface="Calibri Light" panose="020F0302020204030204" pitchFamily="34" charset="0"/>
                <a:cs typeface="Calibri Light" panose="020F0302020204030204" pitchFamily="34" charset="0"/>
                <a:sym typeface="Wingdings"/>
              </a:rPr>
              <a:t>FCC-</a:t>
            </a:r>
            <a:r>
              <a:rPr lang="en-US" sz="1400" dirty="0" err="1">
                <a:latin typeface="Calibri Light" panose="020F0302020204030204" pitchFamily="34" charset="0"/>
                <a:cs typeface="Calibri Light" panose="020F0302020204030204" pitchFamily="34" charset="0"/>
                <a:sym typeface="Wingdings"/>
              </a:rPr>
              <a:t>ee</a:t>
            </a:r>
            <a:r>
              <a:rPr lang="en-US" sz="1400" dirty="0">
                <a:latin typeface="Calibri Light" panose="020F0302020204030204" pitchFamily="34" charset="0"/>
                <a:cs typeface="Calibri Light" panose="020F0302020204030204" pitchFamily="34" charset="0"/>
                <a:sym typeface="Wingdings"/>
              </a:rPr>
              <a:t> Injector Complex Update Overview</a:t>
            </a:r>
            <a:endParaRPr lang="en-US" sz="1400" dirty="0">
              <a:solidFill>
                <a:schemeClr val="accent2"/>
              </a:solidFill>
              <a:latin typeface="Calibri Light" panose="020F0302020204030204" pitchFamily="34" charset="0"/>
              <a:cs typeface="Calibri Light" panose="020F0302020204030204" pitchFamily="34" charset="0"/>
            </a:endParaRPr>
          </a:p>
          <a:p>
            <a:pPr marL="268288" indent="-268288">
              <a:spcAft>
                <a:spcPts val="600"/>
              </a:spcAft>
              <a:buClr>
                <a:srgbClr val="0070C0"/>
              </a:buClr>
              <a:buSzPct val="80000"/>
              <a:buFont typeface=".PingFang SC Regular"/>
              <a:buChar char="－"/>
            </a:pPr>
            <a:r>
              <a:rPr lang="en-US" sz="1800" dirty="0">
                <a:solidFill>
                  <a:srgbClr val="0070C0"/>
                </a:solidFill>
                <a:latin typeface="Calibri Light" panose="020F0302020204030204" pitchFamily="34" charset="0"/>
                <a:cs typeface="Calibri Light" panose="020F0302020204030204" pitchFamily="34" charset="0"/>
              </a:rPr>
              <a:t>Positron sources</a:t>
            </a:r>
          </a:p>
          <a:p>
            <a:pPr marL="715963" lvl="1" indent="-358775">
              <a:spcAft>
                <a:spcPts val="600"/>
              </a:spcAft>
              <a:buSzPct val="80000"/>
              <a:buFont typeface="Wingdings" pitchFamily="2" charset="2"/>
              <a:buChar char="v"/>
            </a:pPr>
            <a:r>
              <a:rPr lang="en-US" sz="1400" dirty="0">
                <a:latin typeface="Calibri Light" panose="020F0302020204030204" pitchFamily="34" charset="0"/>
                <a:cs typeface="Calibri Light" panose="020F0302020204030204" pitchFamily="34" charset="0"/>
              </a:rPr>
              <a:t>FCC-</a:t>
            </a:r>
            <a:r>
              <a:rPr lang="en-US" sz="1400" dirty="0" err="1">
                <a:latin typeface="Calibri Light" panose="020F0302020204030204" pitchFamily="34" charset="0"/>
                <a:cs typeface="Calibri Light" panose="020F0302020204030204" pitchFamily="34" charset="0"/>
              </a:rPr>
              <a:t>ee</a:t>
            </a:r>
            <a:r>
              <a:rPr lang="en-US" sz="1400" dirty="0">
                <a:latin typeface="Calibri Light" panose="020F0302020204030204" pitchFamily="34" charset="0"/>
                <a:cs typeface="Calibri Light" panose="020F0302020204030204" pitchFamily="34" charset="0"/>
              </a:rPr>
              <a:t> Injector parameters and overview of the positron sources</a:t>
            </a:r>
          </a:p>
          <a:p>
            <a:pPr marL="715963" lvl="1" indent="-358775">
              <a:spcAft>
                <a:spcPts val="600"/>
              </a:spcAft>
              <a:buSzPct val="80000"/>
              <a:buFont typeface="Wingdings" pitchFamily="2" charset="2"/>
              <a:buChar char="v"/>
            </a:pPr>
            <a:r>
              <a:rPr lang="en-US" sz="1400" dirty="0">
                <a:latin typeface="Calibri Light" panose="020F0302020204030204" pitchFamily="34" charset="0"/>
                <a:cs typeface="Calibri Light" panose="020F0302020204030204" pitchFamily="34" charset="0"/>
              </a:rPr>
              <a:t>Adiabatic Matching Devices</a:t>
            </a:r>
          </a:p>
          <a:p>
            <a:pPr marL="715963" lvl="1" indent="-358775">
              <a:spcAft>
                <a:spcPts val="600"/>
              </a:spcAft>
              <a:buSzPct val="80000"/>
              <a:buFont typeface="Wingdings" pitchFamily="2" charset="2"/>
              <a:buChar char="v"/>
            </a:pPr>
            <a:r>
              <a:rPr lang="en-US" sz="1400" dirty="0">
                <a:latin typeface="Calibri Light" panose="020F0302020204030204" pitchFamily="34" charset="0"/>
                <a:cs typeface="Calibri Light" panose="020F0302020204030204" pitchFamily="34" charset="0"/>
              </a:rPr>
              <a:t>Studies for FCC-</a:t>
            </a:r>
            <a:r>
              <a:rPr lang="en-US" sz="1400" dirty="0" err="1">
                <a:latin typeface="Calibri Light" panose="020F0302020204030204" pitchFamily="34" charset="0"/>
                <a:cs typeface="Calibri Light" panose="020F0302020204030204" pitchFamily="34" charset="0"/>
              </a:rPr>
              <a:t>ee</a:t>
            </a:r>
            <a:endParaRPr lang="en-US" sz="1400" dirty="0">
              <a:latin typeface="Calibri Light" panose="020F0302020204030204" pitchFamily="34" charset="0"/>
              <a:cs typeface="Calibri Light" panose="020F0302020204030204" pitchFamily="34" charset="0"/>
            </a:endParaRPr>
          </a:p>
          <a:p>
            <a:pPr marL="268288" indent="-268288">
              <a:spcAft>
                <a:spcPts val="600"/>
              </a:spcAft>
              <a:buClr>
                <a:srgbClr val="0070C0"/>
              </a:buClr>
              <a:buSzPct val="80000"/>
              <a:buFont typeface=".PingFang SC Regular"/>
              <a:buChar char="－"/>
            </a:pPr>
            <a:r>
              <a:rPr lang="en-US" sz="1800" dirty="0">
                <a:solidFill>
                  <a:srgbClr val="0070C0"/>
                </a:solidFill>
                <a:latin typeface="Calibri Light" panose="020F0302020204030204" pitchFamily="34" charset="0"/>
                <a:cs typeface="Calibri Light" panose="020F0302020204030204" pitchFamily="34" charset="0"/>
                <a:sym typeface="Wingdings"/>
              </a:rPr>
              <a:t>Positron source experiment at SwissFEL</a:t>
            </a:r>
          </a:p>
          <a:p>
            <a:pPr marL="715963" lvl="2" indent="-358775">
              <a:spcAft>
                <a:spcPts val="600"/>
              </a:spcAft>
              <a:buSzPct val="80000"/>
              <a:buFont typeface="Wingdings" pitchFamily="2" charset="2"/>
              <a:buChar char="v"/>
            </a:pPr>
            <a:r>
              <a:rPr lang="en-US" sz="1400" dirty="0">
                <a:latin typeface="Calibri Light" panose="020F0302020204030204" pitchFamily="34" charset="0"/>
                <a:cs typeface="Calibri Light" panose="020F0302020204030204" pitchFamily="34" charset="0"/>
                <a:sym typeface="Wingdings"/>
              </a:rPr>
              <a:t>Transfer line and area for the experiment</a:t>
            </a:r>
          </a:p>
          <a:p>
            <a:pPr marL="715963" lvl="2" indent="-358775">
              <a:spcAft>
                <a:spcPts val="600"/>
              </a:spcAft>
              <a:buSzPct val="80000"/>
              <a:buFont typeface="Wingdings" pitchFamily="2" charset="2"/>
              <a:buChar char="v"/>
            </a:pPr>
            <a:r>
              <a:rPr lang="en-US" sz="1400" dirty="0">
                <a:latin typeface="Calibri Light" panose="020F0302020204030204" pitchFamily="34" charset="0"/>
                <a:cs typeface="Calibri Light" panose="020F0302020204030204" pitchFamily="34" charset="0"/>
                <a:sym typeface="Wingdings"/>
              </a:rPr>
              <a:t>Experiment layout</a:t>
            </a:r>
          </a:p>
          <a:p>
            <a:pPr marL="715963" lvl="2" indent="-358775">
              <a:spcAft>
                <a:spcPts val="600"/>
              </a:spcAft>
              <a:buSzPct val="80000"/>
              <a:buFont typeface="Wingdings" pitchFamily="2" charset="2"/>
              <a:buChar char="v"/>
            </a:pPr>
            <a:r>
              <a:rPr lang="en-US" sz="1400" dirty="0">
                <a:latin typeface="Calibri Light" panose="020F0302020204030204" pitchFamily="34" charset="0"/>
                <a:cs typeface="Calibri Light" panose="020F0302020204030204" pitchFamily="34" charset="0"/>
                <a:sym typeface="Wingdings"/>
              </a:rPr>
              <a:t>First simulation results</a:t>
            </a:r>
          </a:p>
          <a:p>
            <a:pPr marL="268288" indent="-268288">
              <a:spcAft>
                <a:spcPts val="600"/>
              </a:spcAft>
              <a:buClr>
                <a:srgbClr val="0070C0"/>
              </a:buClr>
              <a:buSzPct val="80000"/>
              <a:buFont typeface=".PingFang SC Regular"/>
              <a:buChar char="－"/>
            </a:pPr>
            <a:r>
              <a:rPr lang="en-US" sz="1800" dirty="0">
                <a:solidFill>
                  <a:srgbClr val="0070C0"/>
                </a:solidFill>
                <a:latin typeface="Calibri Light" panose="020F0302020204030204" pitchFamily="34" charset="0"/>
                <a:cs typeface="Calibri Light" panose="020F0302020204030204" pitchFamily="34" charset="0"/>
                <a:sym typeface="Wingdings"/>
              </a:rPr>
              <a:t>Conclusion and outlook</a:t>
            </a:r>
          </a:p>
          <a:p>
            <a:pPr marL="0" indent="0">
              <a:spcAft>
                <a:spcPts val="600"/>
              </a:spcAft>
              <a:buSzPct val="90000"/>
              <a:buNone/>
            </a:pPr>
            <a:endParaRPr lang="en-US" sz="1800" dirty="0">
              <a:solidFill>
                <a:schemeClr val="accent2"/>
              </a:solidFill>
              <a:latin typeface="Calibri Light" panose="020F0302020204030204" pitchFamily="34" charset="0"/>
              <a:cs typeface="Calibri Light" panose="020F0302020204030204" pitchFamily="34" charset="0"/>
            </a:endParaRPr>
          </a:p>
        </p:txBody>
      </p:sp>
      <p:sp>
        <p:nvSpPr>
          <p:cNvPr id="6" name="Rectangle 5">
            <a:extLst>
              <a:ext uri="{FF2B5EF4-FFF2-40B4-BE49-F238E27FC236}">
                <a16:creationId xmlns:a16="http://schemas.microsoft.com/office/drawing/2014/main" id="{D15DC1F5-C3F9-BA47-A60C-27E4C71E45C9}"/>
              </a:ext>
            </a:extLst>
          </p:cNvPr>
          <p:cNvSpPr/>
          <p:nvPr/>
        </p:nvSpPr>
        <p:spPr bwMode="auto">
          <a:xfrm>
            <a:off x="895032" y="805644"/>
            <a:ext cx="6048672" cy="3638314"/>
          </a:xfrm>
          <a:prstGeom prst="rect">
            <a:avLst/>
          </a:prstGeom>
          <a:solidFill>
            <a:srgbClr val="B9B9B9">
              <a:alpha val="82000"/>
            </a:srgb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CH" sz="2400" b="0" i="0" u="none" strike="noStrike" cap="none" normalizeH="0" baseline="0">
              <a:ln>
                <a:noFill/>
              </a:ln>
              <a:solidFill>
                <a:schemeClr val="tx1"/>
              </a:solidFill>
              <a:effectLst/>
              <a:latin typeface="Times" charset="0"/>
            </a:endParaRPr>
          </a:p>
        </p:txBody>
      </p:sp>
    </p:spTree>
    <p:extLst>
      <p:ext uri="{BB962C8B-B14F-4D97-AF65-F5344CB8AC3E}">
        <p14:creationId xmlns:p14="http://schemas.microsoft.com/office/powerpoint/2010/main" val="1673984254"/>
      </p:ext>
    </p:extLst>
  </p:cSld>
  <p:clrMapOvr>
    <a:masterClrMapping/>
  </p:clrMapOvr>
  <p:transition spd="med"/>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DF3E237-6CD8-A745-9323-6D4BE095C545}"/>
              </a:ext>
            </a:extLst>
          </p:cNvPr>
          <p:cNvSpPr>
            <a:spLocks noGrp="1"/>
          </p:cNvSpPr>
          <p:nvPr>
            <p:ph type="title"/>
          </p:nvPr>
        </p:nvSpPr>
        <p:spPr/>
        <p:txBody>
          <a:bodyPr/>
          <a:lstStyle/>
          <a:p>
            <a:r>
              <a:rPr lang="en-CH" dirty="0"/>
              <a:t>Conclusion and outlook</a:t>
            </a:r>
          </a:p>
        </p:txBody>
      </p:sp>
      <p:sp>
        <p:nvSpPr>
          <p:cNvPr id="3" name="Slide Number Placeholder 2">
            <a:extLst>
              <a:ext uri="{FF2B5EF4-FFF2-40B4-BE49-F238E27FC236}">
                <a16:creationId xmlns:a16="http://schemas.microsoft.com/office/drawing/2014/main" id="{512DF576-1C3A-EC46-9A89-9C22951302C6}"/>
              </a:ext>
            </a:extLst>
          </p:cNvPr>
          <p:cNvSpPr>
            <a:spLocks noGrp="1"/>
          </p:cNvSpPr>
          <p:nvPr>
            <p:ph type="sldNum" sz="quarter" idx="12"/>
          </p:nvPr>
        </p:nvSpPr>
        <p:spPr/>
        <p:txBody>
          <a:bodyPr/>
          <a:lstStyle/>
          <a:p>
            <a:pPr algn="r">
              <a:defRPr/>
            </a:pPr>
            <a:r>
              <a:rPr lang="de-DE"/>
              <a:t>Page </a:t>
            </a:r>
            <a:fld id="{EBC07571-3134-BB4B-B83F-1A9FE18D34F3}" type="slidenum">
              <a:rPr lang="de-DE" smtClean="0"/>
              <a:pPr algn="r">
                <a:defRPr/>
              </a:pPr>
              <a:t>28</a:t>
            </a:fld>
            <a:endParaRPr lang="de-DE" dirty="0"/>
          </a:p>
        </p:txBody>
      </p:sp>
      <p:sp>
        <p:nvSpPr>
          <p:cNvPr id="5" name="Content Placeholder 3">
            <a:extLst>
              <a:ext uri="{FF2B5EF4-FFF2-40B4-BE49-F238E27FC236}">
                <a16:creationId xmlns:a16="http://schemas.microsoft.com/office/drawing/2014/main" id="{FB5C101B-C62A-C04E-89F2-1D11E983B64B}"/>
              </a:ext>
            </a:extLst>
          </p:cNvPr>
          <p:cNvSpPr txBox="1">
            <a:spLocks/>
          </p:cNvSpPr>
          <p:nvPr/>
        </p:nvSpPr>
        <p:spPr>
          <a:xfrm>
            <a:off x="899592" y="794548"/>
            <a:ext cx="7882462" cy="4011934"/>
          </a:xfrm>
          <a:prstGeom prst="rect">
            <a:avLst/>
          </a:prstGeom>
          <a:solidFill>
            <a:srgbClr val="E5E5E5"/>
          </a:solidFill>
        </p:spPr>
        <p:txBody>
          <a:bodyPr/>
          <a:lstStyle>
            <a:lvl1pPr marL="177792" indent="-177792" algn="l" rtl="0" eaLnBrk="1" fontAlgn="base" hangingPunct="1">
              <a:lnSpc>
                <a:spcPct val="110000"/>
              </a:lnSpc>
              <a:spcBef>
                <a:spcPct val="0"/>
              </a:spcBef>
              <a:spcAft>
                <a:spcPct val="0"/>
              </a:spcAft>
              <a:buClr>
                <a:schemeClr val="tx1"/>
              </a:buClr>
              <a:buFont typeface="Arial" panose="020B0604020202020204" pitchFamily="34" charset="0"/>
              <a:buChar char="•"/>
              <a:defRPr sz="1700" kern="1200" spc="0" baseline="0">
                <a:solidFill>
                  <a:schemeClr val="tx1"/>
                </a:solidFill>
                <a:latin typeface="+mn-lt"/>
                <a:ea typeface="+mn-ea"/>
                <a:cs typeface="+mn-cs"/>
              </a:defRPr>
            </a:lvl1pPr>
            <a:lvl2pPr marL="355582" indent="-177792" algn="l" rtl="0" eaLnBrk="1" fontAlgn="base" hangingPunct="1">
              <a:lnSpc>
                <a:spcPct val="110000"/>
              </a:lnSpc>
              <a:spcBef>
                <a:spcPct val="0"/>
              </a:spcBef>
              <a:spcAft>
                <a:spcPct val="0"/>
              </a:spcAft>
              <a:buClr>
                <a:schemeClr val="tx1"/>
              </a:buClr>
              <a:buSzPct val="100000"/>
              <a:buFont typeface="Symbol" panose="05050102010706020507" pitchFamily="18" charset="2"/>
              <a:buChar char="-"/>
              <a:defRPr sz="1700" kern="1200" spc="0" baseline="0">
                <a:solidFill>
                  <a:schemeClr val="tx1"/>
                </a:solidFill>
                <a:latin typeface="+mn-lt"/>
                <a:ea typeface="+mn-ea"/>
                <a:cs typeface="+mn-cs"/>
              </a:defRPr>
            </a:lvl2pPr>
            <a:lvl3pPr marL="355582" indent="184142" algn="l" rtl="0" eaLnBrk="1" fontAlgn="base" hangingPunct="1">
              <a:lnSpc>
                <a:spcPct val="110000"/>
              </a:lnSpc>
              <a:spcBef>
                <a:spcPct val="0"/>
              </a:spcBef>
              <a:spcAft>
                <a:spcPct val="0"/>
              </a:spcAft>
              <a:buFont typeface="Symbol" panose="05050102010706020507" pitchFamily="18" charset="2"/>
              <a:buChar char="-"/>
              <a:defRPr sz="1700" spc="0" baseline="0">
                <a:solidFill>
                  <a:schemeClr val="tx1"/>
                </a:solidFill>
                <a:latin typeface="+mn-lt"/>
                <a:ea typeface="ＭＳ Ｐゴシック" charset="-128"/>
                <a:cs typeface="ＭＳ Ｐゴシック" charset="-128"/>
              </a:defRPr>
            </a:lvl3pPr>
            <a:lvl4pPr marL="717515" indent="-177792" algn="l" rtl="0" eaLnBrk="1" fontAlgn="base" hangingPunct="1">
              <a:lnSpc>
                <a:spcPct val="110000"/>
              </a:lnSpc>
              <a:spcBef>
                <a:spcPct val="0"/>
              </a:spcBef>
              <a:spcAft>
                <a:spcPct val="0"/>
              </a:spcAft>
              <a:buFont typeface="Symbol" panose="05050102010706020507" pitchFamily="18" charset="2"/>
              <a:buChar char="-"/>
              <a:defRPr sz="1700" kern="1200" spc="0" baseline="0">
                <a:solidFill>
                  <a:schemeClr val="tx1"/>
                </a:solidFill>
                <a:latin typeface="+mn-lt"/>
                <a:ea typeface="ＭＳ Ｐゴシック" charset="0"/>
                <a:cs typeface="ＭＳ Ｐゴシック" charset="0"/>
              </a:defRPr>
            </a:lvl4pPr>
            <a:lvl5pPr marL="895306" indent="-177792" algn="l" rtl="0" eaLnBrk="1" fontAlgn="base" hangingPunct="1">
              <a:lnSpc>
                <a:spcPct val="110000"/>
              </a:lnSpc>
              <a:spcBef>
                <a:spcPct val="0"/>
              </a:spcBef>
              <a:spcAft>
                <a:spcPct val="0"/>
              </a:spcAft>
              <a:buFont typeface="Symbol" panose="05050102010706020507" pitchFamily="18" charset="2"/>
              <a:buChar char="-"/>
              <a:defRPr sz="1700" kern="1200" spc="0" baseline="0">
                <a:solidFill>
                  <a:schemeClr val="tx1"/>
                </a:solidFill>
                <a:latin typeface="+mn-lt"/>
                <a:ea typeface="+mn-ea"/>
                <a:cs typeface="ＭＳ Ｐゴシック" charset="0"/>
              </a:defRPr>
            </a:lvl5pPr>
            <a:lvl6pPr marL="1074685" indent="-179380" algn="l" rtl="0" eaLnBrk="1" fontAlgn="base" hangingPunct="1">
              <a:lnSpc>
                <a:spcPct val="110000"/>
              </a:lnSpc>
              <a:spcBef>
                <a:spcPct val="0"/>
              </a:spcBef>
              <a:spcAft>
                <a:spcPct val="0"/>
              </a:spcAft>
              <a:buFont typeface="Symbol" panose="05050102010706020507" pitchFamily="18" charset="2"/>
              <a:buChar char="-"/>
              <a:defRPr sz="1700">
                <a:solidFill>
                  <a:schemeClr val="tx1"/>
                </a:solidFill>
                <a:latin typeface="+mn-lt"/>
                <a:ea typeface="+mn-ea"/>
              </a:defRPr>
            </a:lvl6pPr>
            <a:lvl7pPr marL="1257238" indent="-182554" algn="l" rtl="0" eaLnBrk="1" fontAlgn="base" hangingPunct="1">
              <a:lnSpc>
                <a:spcPct val="110000"/>
              </a:lnSpc>
              <a:spcBef>
                <a:spcPct val="0"/>
              </a:spcBef>
              <a:spcAft>
                <a:spcPct val="0"/>
              </a:spcAft>
              <a:buFont typeface="Symbol" panose="05050102010706020507" pitchFamily="18" charset="2"/>
              <a:buChar char="-"/>
              <a:defRPr sz="1700">
                <a:solidFill>
                  <a:schemeClr val="tx1"/>
                </a:solidFill>
                <a:latin typeface="+mn-lt"/>
                <a:ea typeface="+mn-ea"/>
              </a:defRPr>
            </a:lvl7pPr>
            <a:lvl8pPr marL="1436616" indent="-179380" algn="l" rtl="0" eaLnBrk="1" fontAlgn="base" hangingPunct="1">
              <a:lnSpc>
                <a:spcPct val="110000"/>
              </a:lnSpc>
              <a:spcBef>
                <a:spcPct val="0"/>
              </a:spcBef>
              <a:spcAft>
                <a:spcPct val="0"/>
              </a:spcAft>
              <a:buFont typeface="Symbol" panose="05050102010706020507" pitchFamily="18" charset="2"/>
              <a:buChar char="-"/>
              <a:defRPr sz="1700">
                <a:solidFill>
                  <a:schemeClr val="tx1"/>
                </a:solidFill>
                <a:latin typeface="+mn-lt"/>
                <a:ea typeface="+mn-ea"/>
              </a:defRPr>
            </a:lvl8pPr>
            <a:lvl9pPr marL="1614408" indent="-177792" algn="l" rtl="0" eaLnBrk="1" fontAlgn="base" hangingPunct="1">
              <a:lnSpc>
                <a:spcPct val="110000"/>
              </a:lnSpc>
              <a:spcBef>
                <a:spcPct val="0"/>
              </a:spcBef>
              <a:spcAft>
                <a:spcPct val="0"/>
              </a:spcAft>
              <a:buFont typeface="Symbol" panose="05050102010706020507" pitchFamily="18" charset="2"/>
              <a:buChar char="-"/>
              <a:defRPr sz="1700">
                <a:solidFill>
                  <a:schemeClr val="tx1"/>
                </a:solidFill>
                <a:latin typeface="+mn-lt"/>
                <a:ea typeface="+mn-ea"/>
              </a:defRPr>
            </a:lvl9pPr>
          </a:lstStyle>
          <a:p>
            <a:pPr marL="268288" indent="-268288">
              <a:spcAft>
                <a:spcPts val="600"/>
              </a:spcAft>
              <a:buClr>
                <a:srgbClr val="0070C0"/>
              </a:buClr>
              <a:buSzPct val="80000"/>
              <a:buFont typeface=".PingFang SC Regular"/>
              <a:buChar char="－"/>
            </a:pPr>
            <a:r>
              <a:rPr lang="en-US" sz="1800" dirty="0">
                <a:solidFill>
                  <a:srgbClr val="0070C0"/>
                </a:solidFill>
                <a:latin typeface="Calibri Light" panose="020F0302020204030204" pitchFamily="34" charset="0"/>
                <a:cs typeface="Calibri Light" panose="020F0302020204030204" pitchFamily="34" charset="0"/>
              </a:rPr>
              <a:t>I gave you the motivations for this project at PSI</a:t>
            </a:r>
          </a:p>
          <a:p>
            <a:pPr marL="704832" lvl="2" indent="-342900">
              <a:spcAft>
                <a:spcPts val="600"/>
              </a:spcAft>
              <a:buSzPct val="80000"/>
              <a:buFont typeface="Wingdings" pitchFamily="2" charset="2"/>
              <a:buChar char="v"/>
            </a:pPr>
            <a:r>
              <a:rPr lang="en-US" sz="1400" kern="0" dirty="0">
                <a:latin typeface="Calibri Light" panose="020F0302020204030204" pitchFamily="34" charset="0"/>
                <a:cs typeface="Calibri Light" panose="020F0302020204030204" pitchFamily="34" charset="0"/>
                <a:sym typeface="Wingdings"/>
              </a:rPr>
              <a:t>Question: are the motivations still valid? </a:t>
            </a:r>
          </a:p>
          <a:p>
            <a:pPr marL="268288" indent="-268288">
              <a:spcAft>
                <a:spcPts val="600"/>
              </a:spcAft>
              <a:buClr>
                <a:srgbClr val="0070C0"/>
              </a:buClr>
              <a:buSzPct val="80000"/>
              <a:buFont typeface=".PingFang SC Regular"/>
              <a:buChar char="－"/>
            </a:pPr>
            <a:r>
              <a:rPr lang="en-US" sz="1800" dirty="0">
                <a:solidFill>
                  <a:srgbClr val="0070C0"/>
                </a:solidFill>
                <a:latin typeface="Calibri Light" panose="020F0302020204030204" pitchFamily="34" charset="0"/>
                <a:cs typeface="Calibri Light" panose="020F0302020204030204" pitchFamily="34" charset="0"/>
              </a:rPr>
              <a:t>FCC-</a:t>
            </a:r>
            <a:r>
              <a:rPr lang="en-US" sz="1800" dirty="0" err="1">
                <a:solidFill>
                  <a:srgbClr val="0070C0"/>
                </a:solidFill>
                <a:latin typeface="Calibri Light" panose="020F0302020204030204" pitchFamily="34" charset="0"/>
                <a:cs typeface="Calibri Light" panose="020F0302020204030204" pitchFamily="34" charset="0"/>
              </a:rPr>
              <a:t>ee</a:t>
            </a:r>
            <a:r>
              <a:rPr lang="en-US" sz="1800" dirty="0">
                <a:solidFill>
                  <a:srgbClr val="0070C0"/>
                </a:solidFill>
                <a:latin typeface="Calibri Light" panose="020F0302020204030204" pitchFamily="34" charset="0"/>
                <a:cs typeface="Calibri Light" panose="020F0302020204030204" pitchFamily="34" charset="0"/>
              </a:rPr>
              <a:t> Injector Complex Update </a:t>
            </a:r>
          </a:p>
          <a:p>
            <a:pPr marL="715963" lvl="1" indent="-358775">
              <a:spcAft>
                <a:spcPts val="600"/>
              </a:spcAft>
              <a:buSzPct val="80000"/>
              <a:buFont typeface="Wingdings" pitchFamily="2" charset="2"/>
              <a:buChar char="v"/>
            </a:pPr>
            <a:r>
              <a:rPr lang="en-US" sz="1400" dirty="0">
                <a:latin typeface="Calibri Light" panose="020F0302020204030204" pitchFamily="34" charset="0"/>
                <a:cs typeface="Calibri Light" panose="020F0302020204030204" pitchFamily="34" charset="0"/>
              </a:rPr>
              <a:t>Big efforts in coordination of the WPs (linacs design, DR, transfer lines and positron source development), even more to draft the CDR+ with the cost estimate</a:t>
            </a:r>
          </a:p>
          <a:p>
            <a:pPr marL="268288" indent="-268288">
              <a:spcAft>
                <a:spcPts val="600"/>
              </a:spcAft>
              <a:buClr>
                <a:srgbClr val="0070C0"/>
              </a:buClr>
              <a:buSzPct val="80000"/>
              <a:buFont typeface=".PingFang SC Regular"/>
              <a:buChar char="－"/>
            </a:pPr>
            <a:r>
              <a:rPr lang="en-US" sz="1800" dirty="0">
                <a:solidFill>
                  <a:srgbClr val="0070C0"/>
                </a:solidFill>
                <a:latin typeface="Calibri Light" panose="020F0302020204030204" pitchFamily="34" charset="0"/>
                <a:cs typeface="Calibri Light" panose="020F0302020204030204" pitchFamily="34" charset="0"/>
                <a:sym typeface="Wingdings"/>
              </a:rPr>
              <a:t>Positron sources </a:t>
            </a:r>
          </a:p>
          <a:p>
            <a:pPr marL="715963" lvl="2" indent="-358775">
              <a:spcAft>
                <a:spcPts val="600"/>
              </a:spcAft>
              <a:buSzPct val="80000"/>
              <a:buFont typeface="Wingdings" pitchFamily="2" charset="2"/>
              <a:buChar char="v"/>
            </a:pPr>
            <a:r>
              <a:rPr lang="en-US" sz="1400" kern="0" dirty="0">
                <a:latin typeface="Calibri Light" panose="020F0302020204030204" pitchFamily="34" charset="0"/>
                <a:cs typeface="Calibri Light" panose="020F0302020204030204" pitchFamily="34" charset="0"/>
                <a:sym typeface="Wingdings"/>
              </a:rPr>
              <a:t>Basically still an interesting and challenging work to do on this topic </a:t>
            </a:r>
          </a:p>
          <a:p>
            <a:pPr marL="268288" indent="-268288">
              <a:spcAft>
                <a:spcPts val="600"/>
              </a:spcAft>
              <a:buClr>
                <a:srgbClr val="0070C0"/>
              </a:buClr>
              <a:buSzPct val="80000"/>
              <a:buFont typeface=".PingFang SC Regular"/>
              <a:buChar char="－"/>
            </a:pPr>
            <a:r>
              <a:rPr lang="en-US" sz="1800" dirty="0">
                <a:solidFill>
                  <a:srgbClr val="0070C0"/>
                </a:solidFill>
                <a:latin typeface="Calibri Light" panose="020F0302020204030204" pitchFamily="34" charset="0"/>
                <a:cs typeface="Calibri Light" panose="020F0302020204030204" pitchFamily="34" charset="0"/>
                <a:sym typeface="Wingdings"/>
              </a:rPr>
              <a:t>Positron source experiment at SwissFEL</a:t>
            </a:r>
          </a:p>
          <a:p>
            <a:pPr marL="711200" lvl="1" indent="-355600">
              <a:spcAft>
                <a:spcPts val="600"/>
              </a:spcAft>
              <a:buSzPct val="80000"/>
              <a:buFont typeface="Wingdings" pitchFamily="2" charset="2"/>
              <a:buChar char="v"/>
            </a:pPr>
            <a:r>
              <a:rPr lang="en-US" sz="1400" kern="0" dirty="0">
                <a:latin typeface="Calibri Light" panose="020F0302020204030204" pitchFamily="34" charset="0"/>
                <a:cs typeface="Calibri Light" panose="020F0302020204030204" pitchFamily="34" charset="0"/>
                <a:sym typeface="Wingdings"/>
              </a:rPr>
              <a:t>It is not a demonstrator for the FCC-</a:t>
            </a:r>
            <a:r>
              <a:rPr lang="en-US" sz="1400" kern="0" dirty="0" err="1">
                <a:latin typeface="Calibri Light" panose="020F0302020204030204" pitchFamily="34" charset="0"/>
                <a:cs typeface="Calibri Light" panose="020F0302020204030204" pitchFamily="34" charset="0"/>
                <a:sym typeface="Wingdings"/>
              </a:rPr>
              <a:t>ee</a:t>
            </a:r>
            <a:r>
              <a:rPr lang="en-US" sz="1400" kern="0" dirty="0">
                <a:latin typeface="Calibri Light" panose="020F0302020204030204" pitchFamily="34" charset="0"/>
                <a:cs typeface="Calibri Light" panose="020F0302020204030204" pitchFamily="34" charset="0"/>
                <a:sym typeface="Wingdings"/>
              </a:rPr>
              <a:t> positron source (lower charge and repetition rate) </a:t>
            </a:r>
          </a:p>
          <a:p>
            <a:pPr marL="711200" lvl="1" indent="-355600">
              <a:spcAft>
                <a:spcPts val="600"/>
              </a:spcAft>
              <a:buSzPct val="80000"/>
              <a:buFont typeface="Wingdings" pitchFamily="2" charset="2"/>
              <a:buChar char="v"/>
            </a:pPr>
            <a:r>
              <a:rPr lang="en-US" sz="1400" kern="0" dirty="0">
                <a:latin typeface="Calibri Light" panose="020F0302020204030204" pitchFamily="34" charset="0"/>
                <a:cs typeface="Calibri Light" panose="020F0302020204030204" pitchFamily="34" charset="0"/>
                <a:sym typeface="Wingdings"/>
              </a:rPr>
              <a:t>But it will be a test bench for the conventional and hybrid schemes using a SC solenoid, mainly for the positron yield (and maybe for the positron beam quality as well)</a:t>
            </a:r>
          </a:p>
          <a:p>
            <a:pPr marL="711200" lvl="1" indent="-355600">
              <a:spcAft>
                <a:spcPts val="600"/>
              </a:spcAft>
              <a:buSzPct val="80000"/>
              <a:buFont typeface="Wingdings" pitchFamily="2" charset="2"/>
              <a:buChar char="v"/>
            </a:pPr>
            <a:r>
              <a:rPr lang="en-US" sz="1400" kern="0" dirty="0">
                <a:latin typeface="Calibri Light" panose="020F0302020204030204" pitchFamily="34" charset="0"/>
                <a:cs typeface="Calibri Light" panose="020F0302020204030204" pitchFamily="34" charset="0"/>
                <a:sym typeface="Wingdings"/>
              </a:rPr>
              <a:t>Really promising results from Riccardo’s simulations (good agreement with CERN’s results)</a:t>
            </a:r>
            <a:endParaRPr lang="en-US" sz="1800" dirty="0">
              <a:latin typeface="Calibri Light" panose="020F0302020204030204" pitchFamily="34" charset="0"/>
              <a:cs typeface="Calibri Light" panose="020F0302020204030204" pitchFamily="34" charset="0"/>
              <a:sym typeface="Wingdings"/>
            </a:endParaRPr>
          </a:p>
        </p:txBody>
      </p:sp>
    </p:spTree>
    <p:extLst>
      <p:ext uri="{BB962C8B-B14F-4D97-AF65-F5344CB8AC3E}">
        <p14:creationId xmlns:p14="http://schemas.microsoft.com/office/powerpoint/2010/main" val="4169334460"/>
      </p:ext>
    </p:extLst>
  </p:cSld>
  <p:clrMapOvr>
    <a:masterClrMapping/>
  </p:clrMapOvr>
  <p:transition spd="med"/>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sz="quarter" idx="13"/>
          </p:nvPr>
        </p:nvSpPr>
        <p:spPr>
          <a:xfrm>
            <a:off x="799461" y="692229"/>
            <a:ext cx="8064896" cy="972108"/>
          </a:xfrm>
        </p:spPr>
        <p:txBody>
          <a:bodyPr/>
          <a:lstStyle/>
          <a:p>
            <a:pPr marL="0" indent="0">
              <a:spcAft>
                <a:spcPts val="1200"/>
              </a:spcAft>
              <a:buSzPct val="80000"/>
              <a:buNone/>
            </a:pPr>
            <a:r>
              <a:rPr lang="en-US" sz="1800" dirty="0">
                <a:latin typeface="Calibri Light" panose="020F0302020204030204" pitchFamily="34" charset="0"/>
                <a:ea typeface="Verdana" panose="020B0604030504040204" pitchFamily="34" charset="0"/>
                <a:cs typeface="Calibri Light" panose="020F0302020204030204" pitchFamily="34" charset="0"/>
              </a:rPr>
              <a:t>The ideas/outcomes presented in this contribution has been carried out in the last months/year. An acknowledgment goes to all the colleagues who contribute to it: I hope, cited in a right way here and in the talk </a:t>
            </a:r>
          </a:p>
          <a:p>
            <a:pPr marL="0" indent="0">
              <a:spcAft>
                <a:spcPts val="1200"/>
              </a:spcAft>
              <a:buSzPct val="80000"/>
              <a:buNone/>
            </a:pPr>
            <a:endParaRPr lang="de-CH" sz="1800" dirty="0">
              <a:solidFill>
                <a:srgbClr val="000000"/>
              </a:solidFill>
              <a:latin typeface="Calibri Light" panose="020F0302020204030204" pitchFamily="34" charset="0"/>
              <a:ea typeface="Verdana" panose="020B0604030504040204" pitchFamily="34" charset="0"/>
              <a:cs typeface="Calibri Light" panose="020F0302020204030204" pitchFamily="34" charset="0"/>
            </a:endParaRPr>
          </a:p>
        </p:txBody>
      </p:sp>
      <p:sp>
        <p:nvSpPr>
          <p:cNvPr id="3" name="Titel 2"/>
          <p:cNvSpPr>
            <a:spLocks noGrp="1"/>
          </p:cNvSpPr>
          <p:nvPr>
            <p:ph type="title"/>
          </p:nvPr>
        </p:nvSpPr>
        <p:spPr/>
        <p:txBody>
          <a:bodyPr/>
          <a:lstStyle/>
          <a:p>
            <a:r>
              <a:rPr lang="en-US" dirty="0"/>
              <a:t>Credits</a:t>
            </a:r>
            <a:endParaRPr lang="de-CH" dirty="0"/>
          </a:p>
        </p:txBody>
      </p:sp>
      <p:sp>
        <p:nvSpPr>
          <p:cNvPr id="4" name="Foliennummernplatzhalter 3"/>
          <p:cNvSpPr>
            <a:spLocks noGrp="1"/>
          </p:cNvSpPr>
          <p:nvPr>
            <p:ph type="sldNum" sz="quarter" idx="16"/>
          </p:nvPr>
        </p:nvSpPr>
        <p:spPr/>
        <p:txBody>
          <a:bodyPr/>
          <a:lstStyle/>
          <a:p>
            <a:pPr algn="r">
              <a:defRPr/>
            </a:pPr>
            <a:r>
              <a:rPr lang="de-DE"/>
              <a:t>Page </a:t>
            </a:r>
            <a:fld id="{EBC07571-3134-BB4B-B83F-1A9FE18D34F3}" type="slidenum">
              <a:rPr lang="de-DE" smtClean="0"/>
              <a:pPr algn="r">
                <a:defRPr/>
              </a:pPr>
              <a:t>29</a:t>
            </a:fld>
            <a:endParaRPr lang="de-DE"/>
          </a:p>
        </p:txBody>
      </p:sp>
      <p:sp>
        <p:nvSpPr>
          <p:cNvPr id="7" name="Rectangle 6">
            <a:extLst>
              <a:ext uri="{FF2B5EF4-FFF2-40B4-BE49-F238E27FC236}">
                <a16:creationId xmlns:a16="http://schemas.microsoft.com/office/drawing/2014/main" id="{F0AE769B-4E85-0140-8BE1-E3EA708885C8}"/>
              </a:ext>
            </a:extLst>
          </p:cNvPr>
          <p:cNvSpPr/>
          <p:nvPr/>
        </p:nvSpPr>
        <p:spPr>
          <a:xfrm>
            <a:off x="727453" y="1664337"/>
            <a:ext cx="8136904" cy="3400931"/>
          </a:xfrm>
          <a:prstGeom prst="rect">
            <a:avLst/>
          </a:prstGeom>
        </p:spPr>
        <p:txBody>
          <a:bodyPr wrap="square">
            <a:spAutoFit/>
          </a:bodyPr>
          <a:lstStyle/>
          <a:p>
            <a:pPr>
              <a:spcBef>
                <a:spcPts val="0"/>
              </a:spcBef>
              <a:spcAft>
                <a:spcPts val="600"/>
              </a:spcAft>
              <a:buSzPct val="80000"/>
            </a:pPr>
            <a:r>
              <a:rPr lang="en-US" sz="1800" u="sng" dirty="0">
                <a:solidFill>
                  <a:srgbClr val="C00000"/>
                </a:solidFill>
                <a:latin typeface="Calibri Light" panose="020F0302020204030204" pitchFamily="34" charset="0"/>
                <a:ea typeface="Verdana" panose="020B0604030504040204" pitchFamily="34" charset="0"/>
                <a:cs typeface="Calibri Light" panose="020F0302020204030204" pitchFamily="34" charset="0"/>
              </a:rPr>
              <a:t>R. Zennaro</a:t>
            </a:r>
            <a:r>
              <a:rPr lang="en-US" sz="1800" dirty="0">
                <a:solidFill>
                  <a:srgbClr val="C00000"/>
                </a:solidFill>
                <a:latin typeface="Calibri Light" panose="020F0302020204030204" pitchFamily="34" charset="0"/>
                <a:ea typeface="Verdana" panose="020B0604030504040204" pitchFamily="34" charset="0"/>
                <a:cs typeface="Calibri Light" panose="020F0302020204030204" pitchFamily="34" charset="0"/>
              </a:rPr>
              <a:t>, </a:t>
            </a:r>
            <a:r>
              <a:rPr lang="en-US" sz="1800" dirty="0">
                <a:solidFill>
                  <a:schemeClr val="tx2"/>
                </a:solidFill>
                <a:latin typeface="Calibri Light" panose="020F0302020204030204" pitchFamily="34" charset="0"/>
                <a:ea typeface="Verdana" panose="020B0604030504040204" pitchFamily="34" charset="0"/>
                <a:cs typeface="Calibri Light" panose="020F0302020204030204" pitchFamily="34" charset="0"/>
              </a:rPr>
              <a:t>J.-Y. </a:t>
            </a:r>
            <a:r>
              <a:rPr lang="en-US" sz="1800" dirty="0" err="1">
                <a:solidFill>
                  <a:schemeClr val="tx2"/>
                </a:solidFill>
                <a:latin typeface="Calibri Light" panose="020F0302020204030204" pitchFamily="34" charset="0"/>
                <a:ea typeface="Verdana" panose="020B0604030504040204" pitchFamily="34" charset="0"/>
                <a:cs typeface="Calibri Light" panose="020F0302020204030204" pitchFamily="34" charset="0"/>
              </a:rPr>
              <a:t>Raguin</a:t>
            </a:r>
            <a:r>
              <a:rPr lang="en-US" sz="1800" dirty="0">
                <a:solidFill>
                  <a:schemeClr val="tx2"/>
                </a:solidFill>
                <a:latin typeface="Calibri Light" panose="020F0302020204030204" pitchFamily="34" charset="0"/>
                <a:ea typeface="Verdana" panose="020B0604030504040204" pitchFamily="34" charset="0"/>
                <a:cs typeface="Calibri Light" panose="020F0302020204030204" pitchFamily="34" charset="0"/>
              </a:rPr>
              <a:t>, M. Pedrozzi, H. Braun, S. Sanfilippo, B. </a:t>
            </a:r>
            <a:r>
              <a:rPr lang="en-US" sz="1800" dirty="0" err="1">
                <a:solidFill>
                  <a:schemeClr val="tx2"/>
                </a:solidFill>
                <a:latin typeface="Calibri Light" panose="020F0302020204030204" pitchFamily="34" charset="0"/>
                <a:ea typeface="Verdana" panose="020B0604030504040204" pitchFamily="34" charset="0"/>
                <a:cs typeface="Calibri Light" panose="020F0302020204030204" pitchFamily="34" charset="0"/>
              </a:rPr>
              <a:t>Auchmann</a:t>
            </a:r>
            <a:r>
              <a:rPr lang="en-US" sz="1800" dirty="0">
                <a:solidFill>
                  <a:schemeClr val="tx2"/>
                </a:solidFill>
                <a:latin typeface="Calibri Light" panose="020F0302020204030204" pitchFamily="34" charset="0"/>
                <a:ea typeface="Verdana" panose="020B0604030504040204" pitchFamily="34" charset="0"/>
                <a:cs typeface="Calibri Light" panose="020F0302020204030204" pitchFamily="34" charset="0"/>
              </a:rPr>
              <a:t>, J. </a:t>
            </a:r>
            <a:r>
              <a:rPr lang="en-US" sz="1800" dirty="0" err="1">
                <a:solidFill>
                  <a:schemeClr val="tx2"/>
                </a:solidFill>
                <a:latin typeface="Calibri Light" panose="020F0302020204030204" pitchFamily="34" charset="0"/>
                <a:ea typeface="Verdana" panose="020B0604030504040204" pitchFamily="34" charset="0"/>
                <a:cs typeface="Calibri Light" panose="020F0302020204030204" pitchFamily="34" charset="0"/>
              </a:rPr>
              <a:t>Kosse</a:t>
            </a:r>
            <a:r>
              <a:rPr lang="en-US" sz="1800" dirty="0">
                <a:solidFill>
                  <a:schemeClr val="tx2"/>
                </a:solidFill>
                <a:latin typeface="Calibri Light" panose="020F0302020204030204" pitchFamily="34" charset="0"/>
                <a:ea typeface="Verdana" panose="020B0604030504040204" pitchFamily="34" charset="0"/>
                <a:cs typeface="Calibri Light" panose="020F0302020204030204" pitchFamily="34" charset="0"/>
              </a:rPr>
              <a:t>, S. Reiche, E. Ferrari – </a:t>
            </a:r>
            <a:r>
              <a:rPr lang="en-US" sz="1800" dirty="0">
                <a:solidFill>
                  <a:srgbClr val="C00000"/>
                </a:solidFill>
                <a:latin typeface="Calibri Light" panose="020F0302020204030204" pitchFamily="34" charset="0"/>
                <a:ea typeface="Verdana" panose="020B0604030504040204" pitchFamily="34" charset="0"/>
                <a:cs typeface="Calibri Light" panose="020F0302020204030204" pitchFamily="34" charset="0"/>
              </a:rPr>
              <a:t>PSI</a:t>
            </a:r>
          </a:p>
          <a:p>
            <a:pPr>
              <a:spcBef>
                <a:spcPts val="0"/>
              </a:spcBef>
              <a:spcAft>
                <a:spcPts val="600"/>
              </a:spcAft>
              <a:buSzPct val="80000"/>
            </a:pPr>
            <a:r>
              <a:rPr lang="en-GB" sz="1800" u="sng" dirty="0">
                <a:solidFill>
                  <a:srgbClr val="C00000"/>
                </a:solidFill>
                <a:latin typeface="Calibri Light" panose="020F0302020204030204" pitchFamily="34" charset="0"/>
                <a:cs typeface="Calibri Light" panose="020F0302020204030204" pitchFamily="34" charset="0"/>
              </a:rPr>
              <a:t>I. Chaikovska</a:t>
            </a:r>
            <a:r>
              <a:rPr lang="en-GB" sz="1800" dirty="0">
                <a:latin typeface="Calibri Light" panose="020F0302020204030204" pitchFamily="34" charset="0"/>
                <a:cs typeface="Calibri Light" panose="020F0302020204030204" pitchFamily="34" charset="0"/>
              </a:rPr>
              <a:t>, A. </a:t>
            </a:r>
            <a:r>
              <a:rPr lang="en-GB" sz="1800" dirty="0" err="1">
                <a:latin typeface="Calibri Light" panose="020F0302020204030204" pitchFamily="34" charset="0"/>
                <a:cs typeface="Calibri Light" panose="020F0302020204030204" pitchFamily="34" charset="0"/>
              </a:rPr>
              <a:t>Faus-Golfe</a:t>
            </a:r>
            <a:r>
              <a:rPr lang="en-US" sz="1800" dirty="0">
                <a:latin typeface="Calibri Light" panose="020F0302020204030204" pitchFamily="34" charset="0"/>
                <a:ea typeface="Verdana" panose="020B0604030504040204" pitchFamily="34" charset="0"/>
                <a:cs typeface="Calibri Light" panose="020F0302020204030204" pitchFamily="34" charset="0"/>
              </a:rPr>
              <a:t> – </a:t>
            </a:r>
            <a:r>
              <a:rPr lang="en-US" sz="1800" dirty="0" err="1">
                <a:solidFill>
                  <a:srgbClr val="C00000"/>
                </a:solidFill>
                <a:latin typeface="Calibri Light" panose="020F0302020204030204" pitchFamily="34" charset="0"/>
                <a:ea typeface="Verdana" panose="020B0604030504040204" pitchFamily="34" charset="0"/>
                <a:cs typeface="Calibri Light" panose="020F0302020204030204" pitchFamily="34" charset="0"/>
              </a:rPr>
              <a:t>IJCLab</a:t>
            </a:r>
            <a:endParaRPr lang="en-US" sz="1800" dirty="0">
              <a:solidFill>
                <a:srgbClr val="C00000"/>
              </a:solidFill>
              <a:latin typeface="Calibri Light" panose="020F0302020204030204" pitchFamily="34" charset="0"/>
              <a:ea typeface="Verdana" panose="020B0604030504040204" pitchFamily="34" charset="0"/>
              <a:cs typeface="Calibri Light" panose="020F0302020204030204" pitchFamily="34" charset="0"/>
            </a:endParaRPr>
          </a:p>
          <a:p>
            <a:pPr>
              <a:spcBef>
                <a:spcPts val="0"/>
              </a:spcBef>
              <a:spcAft>
                <a:spcPts val="600"/>
              </a:spcAft>
              <a:buSzPct val="80000"/>
            </a:pPr>
            <a:r>
              <a:rPr lang="en-GB" sz="1800" u="sng" dirty="0">
                <a:solidFill>
                  <a:srgbClr val="C00000"/>
                </a:solidFill>
                <a:latin typeface="Calibri Light" panose="020F0302020204030204" pitchFamily="34" charset="0"/>
                <a:cs typeface="Calibri Light" panose="020F0302020204030204" pitchFamily="34" charset="0"/>
              </a:rPr>
              <a:t>A. Grudiev</a:t>
            </a:r>
            <a:r>
              <a:rPr lang="en-GB" sz="1800" dirty="0">
                <a:latin typeface="Calibri Light" panose="020F0302020204030204" pitchFamily="34" charset="0"/>
                <a:cs typeface="Calibri Light" panose="020F0302020204030204" pitchFamily="34" charset="0"/>
              </a:rPr>
              <a:t>, F. Zimmermann, S. </a:t>
            </a:r>
            <a:r>
              <a:rPr lang="en-GB" sz="1800" dirty="0" err="1">
                <a:latin typeface="Calibri Light" panose="020F0302020204030204" pitchFamily="34" charset="0"/>
                <a:cs typeface="Calibri Light" panose="020F0302020204030204" pitchFamily="34" charset="0"/>
              </a:rPr>
              <a:t>Ogur</a:t>
            </a:r>
            <a:r>
              <a:rPr lang="en-GB" sz="1800" dirty="0">
                <a:latin typeface="Calibri Light" panose="020F0302020204030204" pitchFamily="34" charset="0"/>
                <a:cs typeface="Calibri Light" panose="020F0302020204030204" pitchFamily="34" charset="0"/>
              </a:rPr>
              <a:t>, M. Benedikt, S. Gilardoni, A. Latina, S. Doebert, T. Gilles, A. Lechner, P. </a:t>
            </a:r>
            <a:r>
              <a:rPr lang="en-GB" sz="1800" dirty="0" err="1">
                <a:latin typeface="Calibri Light" panose="020F0302020204030204" pitchFamily="34" charset="0"/>
                <a:cs typeface="Calibri Light" panose="020F0302020204030204" pitchFamily="34" charset="0"/>
              </a:rPr>
              <a:t>Hilser</a:t>
            </a:r>
            <a:r>
              <a:rPr lang="en-GB" sz="1800" dirty="0">
                <a:latin typeface="Calibri Light" panose="020F0302020204030204" pitchFamily="34" charset="0"/>
                <a:cs typeface="Calibri Light" panose="020F0302020204030204" pitchFamily="34" charset="0"/>
              </a:rPr>
              <a:t>, Y. Zhao, T. </a:t>
            </a:r>
            <a:r>
              <a:rPr lang="en-GB" sz="1800" dirty="0" err="1">
                <a:latin typeface="Calibri Light" panose="020F0302020204030204" pitchFamily="34" charset="0"/>
                <a:cs typeface="Calibri Light" panose="020F0302020204030204" pitchFamily="34" charset="0"/>
              </a:rPr>
              <a:t>Brezina</a:t>
            </a:r>
            <a:r>
              <a:rPr lang="en-GB" sz="1800" dirty="0">
                <a:latin typeface="Calibri Light" panose="020F0302020204030204" pitchFamily="34" charset="0"/>
                <a:cs typeface="Calibri Light" panose="020F0302020204030204" pitchFamily="34" charset="0"/>
              </a:rPr>
              <a:t>, H. </a:t>
            </a:r>
            <a:r>
              <a:rPr lang="en-GB" sz="1800" dirty="0" err="1">
                <a:latin typeface="Calibri Light" panose="020F0302020204030204" pitchFamily="34" charset="0"/>
                <a:cs typeface="Calibri Light" panose="020F0302020204030204" pitchFamily="34" charset="0"/>
              </a:rPr>
              <a:t>Pommerenke</a:t>
            </a:r>
            <a:r>
              <a:rPr lang="en-GB" sz="1800" dirty="0">
                <a:latin typeface="Calibri Light" panose="020F0302020204030204" pitchFamily="34" charset="0"/>
                <a:cs typeface="Calibri Light" panose="020F0302020204030204" pitchFamily="34" charset="0"/>
              </a:rPr>
              <a:t> – </a:t>
            </a:r>
            <a:r>
              <a:rPr lang="en-GB" sz="1800" dirty="0">
                <a:solidFill>
                  <a:srgbClr val="C00000"/>
                </a:solidFill>
                <a:latin typeface="Calibri Light" panose="020F0302020204030204" pitchFamily="34" charset="0"/>
                <a:cs typeface="Calibri Light" panose="020F0302020204030204" pitchFamily="34" charset="0"/>
              </a:rPr>
              <a:t>CERN</a:t>
            </a:r>
            <a:endParaRPr lang="en-US" sz="1800" dirty="0">
              <a:solidFill>
                <a:srgbClr val="C00000"/>
              </a:solidFill>
              <a:latin typeface="Calibri Light" panose="020F0302020204030204" pitchFamily="34" charset="0"/>
              <a:ea typeface="Verdana" panose="020B0604030504040204" pitchFamily="34" charset="0"/>
              <a:cs typeface="Calibri Light" panose="020F0302020204030204" pitchFamily="34" charset="0"/>
            </a:endParaRPr>
          </a:p>
          <a:p>
            <a:pPr>
              <a:spcBef>
                <a:spcPts val="0"/>
              </a:spcBef>
              <a:spcAft>
                <a:spcPts val="600"/>
              </a:spcAft>
              <a:buSzPct val="80000"/>
            </a:pPr>
            <a:r>
              <a:rPr lang="en-US" sz="1800" dirty="0">
                <a:latin typeface="Calibri Light" panose="020F0302020204030204" pitchFamily="34" charset="0"/>
                <a:ea typeface="Verdana" panose="020B0604030504040204" pitchFamily="34" charset="0"/>
                <a:cs typeface="Calibri Light" panose="020F0302020204030204" pitchFamily="34" charset="0"/>
              </a:rPr>
              <a:t>K. </a:t>
            </a:r>
            <a:r>
              <a:rPr lang="en-US" sz="1800" dirty="0" err="1">
                <a:latin typeface="Calibri Light" panose="020F0302020204030204" pitchFamily="34" charset="0"/>
                <a:ea typeface="Verdana" panose="020B0604030504040204" pitchFamily="34" charset="0"/>
                <a:cs typeface="Calibri Light" panose="020F0302020204030204" pitchFamily="34" charset="0"/>
              </a:rPr>
              <a:t>Oide</a:t>
            </a:r>
            <a:r>
              <a:rPr lang="en-US" sz="1800" dirty="0">
                <a:latin typeface="Calibri Light" panose="020F0302020204030204" pitchFamily="34" charset="0"/>
                <a:ea typeface="Verdana" panose="020B0604030504040204" pitchFamily="34" charset="0"/>
                <a:cs typeface="Calibri Light" panose="020F0302020204030204" pitchFamily="34" charset="0"/>
              </a:rPr>
              <a:t>, Y. Enomoto, K. Furukawa – </a:t>
            </a:r>
            <a:r>
              <a:rPr lang="en-US" sz="1800" dirty="0">
                <a:solidFill>
                  <a:srgbClr val="C00000"/>
                </a:solidFill>
                <a:latin typeface="Calibri Light" panose="020F0302020204030204" pitchFamily="34" charset="0"/>
                <a:ea typeface="Verdana" panose="020B0604030504040204" pitchFamily="34" charset="0"/>
                <a:cs typeface="Calibri Light" panose="020F0302020204030204" pitchFamily="34" charset="0"/>
              </a:rPr>
              <a:t>KEK</a:t>
            </a:r>
          </a:p>
          <a:p>
            <a:pPr>
              <a:spcBef>
                <a:spcPts val="0"/>
              </a:spcBef>
              <a:spcAft>
                <a:spcPts val="600"/>
              </a:spcAft>
              <a:buSzPct val="80000"/>
            </a:pPr>
            <a:r>
              <a:rPr lang="en-US" sz="1800" dirty="0">
                <a:latin typeface="Calibri Light" panose="020F0302020204030204" pitchFamily="34" charset="0"/>
                <a:ea typeface="Verdana" panose="020B0604030504040204" pitchFamily="34" charset="0"/>
                <a:cs typeface="Calibri Light" panose="020F0302020204030204" pitchFamily="34" charset="0"/>
              </a:rPr>
              <a:t>P. </a:t>
            </a:r>
            <a:r>
              <a:rPr lang="en-US" sz="1800" dirty="0" err="1">
                <a:latin typeface="Calibri Light" panose="020F0302020204030204" pitchFamily="34" charset="0"/>
                <a:ea typeface="Verdana" panose="020B0604030504040204" pitchFamily="34" charset="0"/>
                <a:cs typeface="Calibri Light" panose="020F0302020204030204" pitchFamily="34" charset="0"/>
              </a:rPr>
              <a:t>Martyshkin</a:t>
            </a:r>
            <a:r>
              <a:rPr lang="en-US" sz="1800" dirty="0">
                <a:latin typeface="Calibri Light" panose="020F0302020204030204" pitchFamily="34" charset="0"/>
                <a:ea typeface="Verdana" panose="020B0604030504040204" pitchFamily="34" charset="0"/>
                <a:cs typeface="Calibri Light" panose="020F0302020204030204" pitchFamily="34" charset="0"/>
              </a:rPr>
              <a:t> </a:t>
            </a:r>
            <a:r>
              <a:rPr lang="en-GB" sz="1800" dirty="0">
                <a:latin typeface="Calibri Light" panose="020F0302020204030204" pitchFamily="34" charset="0"/>
                <a:cs typeface="Calibri Light" panose="020F0302020204030204" pitchFamily="34" charset="0"/>
              </a:rPr>
              <a:t>– </a:t>
            </a:r>
            <a:r>
              <a:rPr lang="en-GB" sz="1800" dirty="0">
                <a:solidFill>
                  <a:srgbClr val="C00000"/>
                </a:solidFill>
                <a:latin typeface="Calibri Light" panose="020F0302020204030204" pitchFamily="34" charset="0"/>
                <a:cs typeface="Calibri Light" panose="020F0302020204030204" pitchFamily="34" charset="0"/>
              </a:rPr>
              <a:t>BINP</a:t>
            </a:r>
          </a:p>
          <a:p>
            <a:pPr>
              <a:spcBef>
                <a:spcPts val="0"/>
              </a:spcBef>
              <a:spcAft>
                <a:spcPts val="600"/>
              </a:spcAft>
              <a:buSzPct val="80000"/>
            </a:pPr>
            <a:r>
              <a:rPr lang="en-GB" sz="1800" dirty="0">
                <a:latin typeface="Calibri Light" panose="020F0302020204030204" pitchFamily="34" charset="0"/>
                <a:cs typeface="Calibri Light" panose="020F0302020204030204" pitchFamily="34" charset="0"/>
              </a:rPr>
              <a:t>C. </a:t>
            </a:r>
            <a:r>
              <a:rPr lang="en-GB" sz="1800" dirty="0" err="1">
                <a:latin typeface="Calibri Light" panose="020F0302020204030204" pitchFamily="34" charset="0"/>
                <a:cs typeface="Calibri Light" panose="020F0302020204030204" pitchFamily="34" charset="0"/>
              </a:rPr>
              <a:t>Milardi</a:t>
            </a:r>
            <a:r>
              <a:rPr lang="en-GB" sz="1800" dirty="0">
                <a:latin typeface="Calibri Light" panose="020F0302020204030204" pitchFamily="34" charset="0"/>
                <a:cs typeface="Calibri Light" panose="020F0302020204030204" pitchFamily="34" charset="0"/>
              </a:rPr>
              <a:t>, O. Blanco, A, De </a:t>
            </a:r>
            <a:r>
              <a:rPr lang="en-GB" sz="1800" dirty="0" err="1">
                <a:latin typeface="Calibri Light" panose="020F0302020204030204" pitchFamily="34" charset="0"/>
                <a:cs typeface="Calibri Light" panose="020F0302020204030204" pitchFamily="34" charset="0"/>
              </a:rPr>
              <a:t>Santis</a:t>
            </a:r>
            <a:r>
              <a:rPr lang="en-GB" sz="1800" dirty="0">
                <a:latin typeface="Calibri Light" panose="020F0302020204030204" pitchFamily="34" charset="0"/>
                <a:cs typeface="Calibri Light" panose="020F0302020204030204" pitchFamily="34" charset="0"/>
              </a:rPr>
              <a:t> – </a:t>
            </a:r>
            <a:r>
              <a:rPr lang="en-GB" sz="1800" dirty="0">
                <a:solidFill>
                  <a:srgbClr val="C00000"/>
                </a:solidFill>
                <a:latin typeface="Calibri Light" panose="020F0302020204030204" pitchFamily="34" charset="0"/>
                <a:cs typeface="Calibri Light" panose="020F0302020204030204" pitchFamily="34" charset="0"/>
              </a:rPr>
              <a:t>INFN-LNF</a:t>
            </a:r>
          </a:p>
          <a:p>
            <a:pPr>
              <a:spcBef>
                <a:spcPts val="0"/>
              </a:spcBef>
              <a:spcAft>
                <a:spcPts val="600"/>
              </a:spcAft>
              <a:buSzPct val="80000"/>
            </a:pPr>
            <a:r>
              <a:rPr lang="en-GB" sz="1800" dirty="0">
                <a:latin typeface="Calibri Light" panose="020F0302020204030204" pitchFamily="34" charset="0"/>
                <a:cs typeface="Calibri Light" panose="020F0302020204030204" pitchFamily="34" charset="0"/>
              </a:rPr>
              <a:t>L. </a:t>
            </a:r>
            <a:r>
              <a:rPr lang="en-GB" sz="1800" dirty="0" err="1">
                <a:latin typeface="Calibri Light" panose="020F0302020204030204" pitchFamily="34" charset="0"/>
                <a:cs typeface="Calibri Light" panose="020F0302020204030204" pitchFamily="34" charset="0"/>
              </a:rPr>
              <a:t>Bandiera</a:t>
            </a:r>
            <a:r>
              <a:rPr lang="en-GB" sz="1800" dirty="0">
                <a:latin typeface="Calibri Light" panose="020F0302020204030204" pitchFamily="34" charset="0"/>
                <a:cs typeface="Calibri Light" panose="020F0302020204030204" pitchFamily="34" charset="0"/>
              </a:rPr>
              <a:t>, M. </a:t>
            </a:r>
            <a:r>
              <a:rPr lang="en-GB" sz="1800" dirty="0" err="1">
                <a:latin typeface="Calibri Light" panose="020F0302020204030204" pitchFamily="34" charset="0"/>
                <a:cs typeface="Calibri Light" panose="020F0302020204030204" pitchFamily="34" charset="0"/>
              </a:rPr>
              <a:t>Soldani</a:t>
            </a:r>
            <a:r>
              <a:rPr lang="en-GB" sz="1800" dirty="0">
                <a:latin typeface="Calibri Light" panose="020F0302020204030204" pitchFamily="34" charset="0"/>
                <a:cs typeface="Calibri Light" panose="020F0302020204030204" pitchFamily="34" charset="0"/>
              </a:rPr>
              <a:t>, A. </a:t>
            </a:r>
            <a:r>
              <a:rPr lang="en-GB" sz="1800" dirty="0" err="1">
                <a:latin typeface="Calibri Light" panose="020F0302020204030204" pitchFamily="34" charset="0"/>
                <a:cs typeface="Calibri Light" panose="020F0302020204030204" pitchFamily="34" charset="0"/>
              </a:rPr>
              <a:t>Sytov</a:t>
            </a:r>
            <a:r>
              <a:rPr lang="en-GB" sz="1800" dirty="0">
                <a:latin typeface="Calibri Light" panose="020F0302020204030204" pitchFamily="34" charset="0"/>
                <a:cs typeface="Calibri Light" panose="020F0302020204030204" pitchFamily="34" charset="0"/>
              </a:rPr>
              <a:t> – </a:t>
            </a:r>
            <a:r>
              <a:rPr lang="en-GB" sz="1800" dirty="0">
                <a:solidFill>
                  <a:srgbClr val="C00000"/>
                </a:solidFill>
                <a:latin typeface="Calibri Light" panose="020F0302020204030204" pitchFamily="34" charset="0"/>
                <a:cs typeface="Calibri Light" panose="020F0302020204030204" pitchFamily="34" charset="0"/>
              </a:rPr>
              <a:t>INFN Ferrara</a:t>
            </a:r>
          </a:p>
          <a:p>
            <a:pPr>
              <a:spcBef>
                <a:spcPts val="0"/>
              </a:spcBef>
              <a:spcAft>
                <a:spcPts val="600"/>
              </a:spcAft>
              <a:buSzPct val="80000"/>
            </a:pPr>
            <a:r>
              <a:rPr lang="en-GB" sz="1800" dirty="0">
                <a:latin typeface="Calibri Light" panose="020F0302020204030204" pitchFamily="34" charset="0"/>
                <a:cs typeface="Calibri Light" panose="020F0302020204030204" pitchFamily="34" charset="0"/>
              </a:rPr>
              <a:t>B. </a:t>
            </a:r>
            <a:r>
              <a:rPr lang="en-GB" sz="1800" dirty="0" err="1">
                <a:latin typeface="Calibri Light" panose="020F0302020204030204" pitchFamily="34" charset="0"/>
                <a:cs typeface="Calibri Light" panose="020F0302020204030204" pitchFamily="34" charset="0"/>
              </a:rPr>
              <a:t>Dalena</a:t>
            </a:r>
            <a:r>
              <a:rPr lang="en-GB" sz="1800" dirty="0">
                <a:latin typeface="Calibri Light" panose="020F0302020204030204" pitchFamily="34" charset="0"/>
                <a:cs typeface="Calibri Light" panose="020F0302020204030204" pitchFamily="34" charset="0"/>
              </a:rPr>
              <a:t>, A. Chance - </a:t>
            </a:r>
            <a:r>
              <a:rPr lang="en-GB" sz="1800" dirty="0">
                <a:solidFill>
                  <a:srgbClr val="C00000"/>
                </a:solidFill>
                <a:latin typeface="Calibri Light" panose="020F0302020204030204" pitchFamily="34" charset="0"/>
                <a:cs typeface="Calibri Light" panose="020F0302020204030204" pitchFamily="34" charset="0"/>
              </a:rPr>
              <a:t>CEA</a:t>
            </a:r>
          </a:p>
        </p:txBody>
      </p:sp>
    </p:spTree>
    <p:extLst>
      <p:ext uri="{BB962C8B-B14F-4D97-AF65-F5344CB8AC3E}">
        <p14:creationId xmlns:p14="http://schemas.microsoft.com/office/powerpoint/2010/main" val="3626391867"/>
      </p:ext>
    </p:extLst>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p:nvPr>
        </p:nvSpPr>
        <p:spPr/>
        <p:txBody>
          <a:bodyPr/>
          <a:lstStyle/>
          <a:p>
            <a:r>
              <a:rPr lang="en-US" dirty="0"/>
              <a:t>Outline</a:t>
            </a:r>
            <a:endParaRPr lang="de-CH" dirty="0"/>
          </a:p>
        </p:txBody>
      </p:sp>
      <p:sp>
        <p:nvSpPr>
          <p:cNvPr id="4" name="Foliennummernplatzhalter 3"/>
          <p:cNvSpPr>
            <a:spLocks noGrp="1"/>
          </p:cNvSpPr>
          <p:nvPr>
            <p:ph type="sldNum" sz="quarter" idx="16"/>
          </p:nvPr>
        </p:nvSpPr>
        <p:spPr/>
        <p:txBody>
          <a:bodyPr/>
          <a:lstStyle/>
          <a:p>
            <a:pPr algn="r">
              <a:defRPr/>
            </a:pPr>
            <a:r>
              <a:rPr lang="de-DE"/>
              <a:t>Page </a:t>
            </a:r>
            <a:fld id="{EBC07571-3134-BB4B-B83F-1A9FE18D34F3}" type="slidenum">
              <a:rPr lang="de-DE" smtClean="0"/>
              <a:pPr algn="r">
                <a:defRPr/>
              </a:pPr>
              <a:t>3</a:t>
            </a:fld>
            <a:endParaRPr lang="de-DE"/>
          </a:p>
        </p:txBody>
      </p:sp>
      <p:sp>
        <p:nvSpPr>
          <p:cNvPr id="7" name="Content Placeholder 3">
            <a:extLst>
              <a:ext uri="{FF2B5EF4-FFF2-40B4-BE49-F238E27FC236}">
                <a16:creationId xmlns:a16="http://schemas.microsoft.com/office/drawing/2014/main" id="{75B45BF7-0224-864F-AC95-8555A4087022}"/>
              </a:ext>
            </a:extLst>
          </p:cNvPr>
          <p:cNvSpPr>
            <a:spLocks noGrp="1"/>
          </p:cNvSpPr>
          <p:nvPr>
            <p:ph sz="quarter" idx="13"/>
          </p:nvPr>
        </p:nvSpPr>
        <p:spPr>
          <a:xfrm>
            <a:off x="899592" y="804134"/>
            <a:ext cx="6048672" cy="4011934"/>
          </a:xfrm>
          <a:solidFill>
            <a:srgbClr val="E5E5E5"/>
          </a:solidFill>
        </p:spPr>
        <p:txBody>
          <a:bodyPr/>
          <a:lstStyle/>
          <a:p>
            <a:pPr marL="268288" indent="-268288">
              <a:spcAft>
                <a:spcPts val="600"/>
              </a:spcAft>
              <a:buClr>
                <a:srgbClr val="0070C0"/>
              </a:buClr>
              <a:buSzPct val="80000"/>
              <a:buFont typeface=".PingFang SC Regular"/>
              <a:buChar char="－"/>
            </a:pPr>
            <a:r>
              <a:rPr lang="en-US" sz="1800" dirty="0">
                <a:solidFill>
                  <a:srgbClr val="0070C0"/>
                </a:solidFill>
                <a:latin typeface="Calibri Light" panose="020F0302020204030204" pitchFamily="34" charset="0"/>
                <a:cs typeface="Calibri Light" panose="020F0302020204030204" pitchFamily="34" charset="0"/>
              </a:rPr>
              <a:t>Introduction</a:t>
            </a:r>
          </a:p>
          <a:p>
            <a:pPr marL="704832" lvl="2" indent="-342900">
              <a:spcAft>
                <a:spcPts val="600"/>
              </a:spcAft>
              <a:buSzPct val="80000"/>
              <a:buFont typeface="Wingdings" pitchFamily="2" charset="2"/>
              <a:buChar char="v"/>
            </a:pPr>
            <a:r>
              <a:rPr lang="en-US" sz="1400" dirty="0">
                <a:latin typeface="Calibri Light" panose="020F0302020204030204" pitchFamily="34" charset="0"/>
                <a:cs typeface="Calibri Light" panose="020F0302020204030204" pitchFamily="34" charset="0"/>
                <a:sym typeface="Wingdings"/>
              </a:rPr>
              <a:t>Motivations and Swiss CHART Funding</a:t>
            </a:r>
          </a:p>
          <a:p>
            <a:pPr marL="704832" lvl="2" indent="-342900">
              <a:spcAft>
                <a:spcPts val="600"/>
              </a:spcAft>
              <a:buSzPct val="80000"/>
              <a:buFont typeface="Wingdings" pitchFamily="2" charset="2"/>
              <a:buChar char="v"/>
            </a:pPr>
            <a:r>
              <a:rPr lang="en-US" sz="1400" dirty="0">
                <a:latin typeface="Calibri Light" panose="020F0302020204030204" pitchFamily="34" charset="0"/>
                <a:cs typeface="Calibri Light" panose="020F0302020204030204" pitchFamily="34" charset="0"/>
                <a:sym typeface="Wingdings"/>
              </a:rPr>
              <a:t>FCC-</a:t>
            </a:r>
            <a:r>
              <a:rPr lang="en-US" sz="1400" dirty="0" err="1">
                <a:latin typeface="Calibri Light" panose="020F0302020204030204" pitchFamily="34" charset="0"/>
                <a:cs typeface="Calibri Light" panose="020F0302020204030204" pitchFamily="34" charset="0"/>
                <a:sym typeface="Wingdings"/>
              </a:rPr>
              <a:t>ee</a:t>
            </a:r>
            <a:r>
              <a:rPr lang="en-US" sz="1400" dirty="0">
                <a:latin typeface="Calibri Light" panose="020F0302020204030204" pitchFamily="34" charset="0"/>
                <a:cs typeface="Calibri Light" panose="020F0302020204030204" pitchFamily="34" charset="0"/>
                <a:sym typeface="Wingdings"/>
              </a:rPr>
              <a:t> Injector Complex Update Overview</a:t>
            </a:r>
            <a:endParaRPr lang="en-US" sz="1400" dirty="0">
              <a:solidFill>
                <a:schemeClr val="accent2"/>
              </a:solidFill>
              <a:latin typeface="Calibri Light" panose="020F0302020204030204" pitchFamily="34" charset="0"/>
              <a:cs typeface="Calibri Light" panose="020F0302020204030204" pitchFamily="34" charset="0"/>
            </a:endParaRPr>
          </a:p>
          <a:p>
            <a:pPr marL="268288" indent="-268288">
              <a:spcAft>
                <a:spcPts val="600"/>
              </a:spcAft>
              <a:buClr>
                <a:srgbClr val="0070C0"/>
              </a:buClr>
              <a:buSzPct val="80000"/>
              <a:buFont typeface=".PingFang SC Regular"/>
              <a:buChar char="－"/>
            </a:pPr>
            <a:r>
              <a:rPr lang="en-US" sz="1800" dirty="0">
                <a:solidFill>
                  <a:srgbClr val="0070C0"/>
                </a:solidFill>
                <a:latin typeface="Calibri Light" panose="020F0302020204030204" pitchFamily="34" charset="0"/>
                <a:cs typeface="Calibri Light" panose="020F0302020204030204" pitchFamily="34" charset="0"/>
              </a:rPr>
              <a:t>Positron sources</a:t>
            </a:r>
          </a:p>
          <a:p>
            <a:pPr marL="715963" lvl="1" indent="-358775">
              <a:spcAft>
                <a:spcPts val="600"/>
              </a:spcAft>
              <a:buSzPct val="80000"/>
              <a:buFont typeface="Wingdings" pitchFamily="2" charset="2"/>
              <a:buChar char="v"/>
            </a:pPr>
            <a:r>
              <a:rPr lang="en-US" sz="1400" dirty="0">
                <a:latin typeface="Calibri Light" panose="020F0302020204030204" pitchFamily="34" charset="0"/>
                <a:cs typeface="Calibri Light" panose="020F0302020204030204" pitchFamily="34" charset="0"/>
              </a:rPr>
              <a:t>FCC-</a:t>
            </a:r>
            <a:r>
              <a:rPr lang="en-US" sz="1400" dirty="0" err="1">
                <a:latin typeface="Calibri Light" panose="020F0302020204030204" pitchFamily="34" charset="0"/>
                <a:cs typeface="Calibri Light" panose="020F0302020204030204" pitchFamily="34" charset="0"/>
              </a:rPr>
              <a:t>ee</a:t>
            </a:r>
            <a:r>
              <a:rPr lang="en-US" sz="1400" dirty="0">
                <a:latin typeface="Calibri Light" panose="020F0302020204030204" pitchFamily="34" charset="0"/>
                <a:cs typeface="Calibri Light" panose="020F0302020204030204" pitchFamily="34" charset="0"/>
              </a:rPr>
              <a:t> Injector parameters and overview of the positron sources</a:t>
            </a:r>
          </a:p>
          <a:p>
            <a:pPr marL="715963" lvl="1" indent="-358775">
              <a:spcAft>
                <a:spcPts val="600"/>
              </a:spcAft>
              <a:buSzPct val="80000"/>
              <a:buFont typeface="Wingdings" pitchFamily="2" charset="2"/>
              <a:buChar char="v"/>
            </a:pPr>
            <a:r>
              <a:rPr lang="en-US" sz="1400" dirty="0">
                <a:latin typeface="Calibri Light" panose="020F0302020204030204" pitchFamily="34" charset="0"/>
                <a:cs typeface="Calibri Light" panose="020F0302020204030204" pitchFamily="34" charset="0"/>
              </a:rPr>
              <a:t>Adiabatic Matching Devices</a:t>
            </a:r>
          </a:p>
          <a:p>
            <a:pPr marL="715963" lvl="1" indent="-358775">
              <a:spcAft>
                <a:spcPts val="600"/>
              </a:spcAft>
              <a:buSzPct val="80000"/>
              <a:buFont typeface="Wingdings" pitchFamily="2" charset="2"/>
              <a:buChar char="v"/>
            </a:pPr>
            <a:r>
              <a:rPr lang="en-US" sz="1400" dirty="0">
                <a:latin typeface="Calibri Light" panose="020F0302020204030204" pitchFamily="34" charset="0"/>
                <a:cs typeface="Calibri Light" panose="020F0302020204030204" pitchFamily="34" charset="0"/>
              </a:rPr>
              <a:t>Studies for FCC-</a:t>
            </a:r>
            <a:r>
              <a:rPr lang="en-US" sz="1400" dirty="0" err="1">
                <a:latin typeface="Calibri Light" panose="020F0302020204030204" pitchFamily="34" charset="0"/>
                <a:cs typeface="Calibri Light" panose="020F0302020204030204" pitchFamily="34" charset="0"/>
              </a:rPr>
              <a:t>ee</a:t>
            </a:r>
            <a:endParaRPr lang="en-US" sz="1400" dirty="0">
              <a:latin typeface="Calibri Light" panose="020F0302020204030204" pitchFamily="34" charset="0"/>
              <a:cs typeface="Calibri Light" panose="020F0302020204030204" pitchFamily="34" charset="0"/>
            </a:endParaRPr>
          </a:p>
          <a:p>
            <a:pPr marL="268288" indent="-268288">
              <a:spcAft>
                <a:spcPts val="600"/>
              </a:spcAft>
              <a:buClr>
                <a:srgbClr val="0070C0"/>
              </a:buClr>
              <a:buSzPct val="80000"/>
              <a:buFont typeface=".PingFang SC Regular"/>
              <a:buChar char="－"/>
            </a:pPr>
            <a:r>
              <a:rPr lang="en-US" sz="1800" dirty="0">
                <a:solidFill>
                  <a:srgbClr val="0070C0"/>
                </a:solidFill>
                <a:latin typeface="Calibri Light" panose="020F0302020204030204" pitchFamily="34" charset="0"/>
                <a:cs typeface="Calibri Light" panose="020F0302020204030204" pitchFamily="34" charset="0"/>
                <a:sym typeface="Wingdings"/>
              </a:rPr>
              <a:t>Positron source experiment at SwissFEL</a:t>
            </a:r>
          </a:p>
          <a:p>
            <a:pPr marL="715963" lvl="2" indent="-358775">
              <a:spcAft>
                <a:spcPts val="600"/>
              </a:spcAft>
              <a:buSzPct val="80000"/>
              <a:buFont typeface="Wingdings" pitchFamily="2" charset="2"/>
              <a:buChar char="v"/>
            </a:pPr>
            <a:r>
              <a:rPr lang="en-US" sz="1400" dirty="0">
                <a:latin typeface="Calibri Light" panose="020F0302020204030204" pitchFamily="34" charset="0"/>
                <a:cs typeface="Calibri Light" panose="020F0302020204030204" pitchFamily="34" charset="0"/>
                <a:sym typeface="Wingdings"/>
              </a:rPr>
              <a:t>Transfer line and area for the experiment</a:t>
            </a:r>
          </a:p>
          <a:p>
            <a:pPr marL="715963" lvl="2" indent="-358775">
              <a:spcAft>
                <a:spcPts val="600"/>
              </a:spcAft>
              <a:buSzPct val="80000"/>
              <a:buFont typeface="Wingdings" pitchFamily="2" charset="2"/>
              <a:buChar char="v"/>
            </a:pPr>
            <a:r>
              <a:rPr lang="en-US" sz="1400" dirty="0">
                <a:latin typeface="Calibri Light" panose="020F0302020204030204" pitchFamily="34" charset="0"/>
                <a:cs typeface="Calibri Light" panose="020F0302020204030204" pitchFamily="34" charset="0"/>
                <a:sym typeface="Wingdings"/>
              </a:rPr>
              <a:t>Experiment layout</a:t>
            </a:r>
          </a:p>
          <a:p>
            <a:pPr marL="715963" lvl="2" indent="-358775">
              <a:spcAft>
                <a:spcPts val="600"/>
              </a:spcAft>
              <a:buSzPct val="80000"/>
              <a:buFont typeface="Wingdings" pitchFamily="2" charset="2"/>
              <a:buChar char="v"/>
            </a:pPr>
            <a:r>
              <a:rPr lang="en-US" sz="1400" dirty="0">
                <a:latin typeface="Calibri Light" panose="020F0302020204030204" pitchFamily="34" charset="0"/>
                <a:cs typeface="Calibri Light" panose="020F0302020204030204" pitchFamily="34" charset="0"/>
                <a:sym typeface="Wingdings"/>
              </a:rPr>
              <a:t>First simulation results</a:t>
            </a:r>
          </a:p>
          <a:p>
            <a:pPr marL="268288" indent="-268288">
              <a:spcAft>
                <a:spcPts val="600"/>
              </a:spcAft>
              <a:buClr>
                <a:srgbClr val="0070C0"/>
              </a:buClr>
              <a:buSzPct val="80000"/>
              <a:buFont typeface=".PingFang SC Regular"/>
              <a:buChar char="－"/>
            </a:pPr>
            <a:r>
              <a:rPr lang="en-US" sz="1800" dirty="0">
                <a:solidFill>
                  <a:srgbClr val="0070C0"/>
                </a:solidFill>
                <a:latin typeface="Calibri Light" panose="020F0302020204030204" pitchFamily="34" charset="0"/>
                <a:cs typeface="Calibri Light" panose="020F0302020204030204" pitchFamily="34" charset="0"/>
                <a:sym typeface="Wingdings"/>
              </a:rPr>
              <a:t>Conclusion and outlook</a:t>
            </a:r>
          </a:p>
          <a:p>
            <a:pPr marL="0" indent="0">
              <a:spcAft>
                <a:spcPts val="600"/>
              </a:spcAft>
              <a:buSzPct val="90000"/>
              <a:buNone/>
            </a:pPr>
            <a:endParaRPr lang="en-US" sz="1800" dirty="0">
              <a:solidFill>
                <a:schemeClr val="accent2"/>
              </a:solidFill>
              <a:latin typeface="Calibri Light" panose="020F0302020204030204" pitchFamily="34" charset="0"/>
              <a:cs typeface="Calibri Light" panose="020F0302020204030204" pitchFamily="34" charset="0"/>
            </a:endParaRPr>
          </a:p>
        </p:txBody>
      </p:sp>
      <p:sp>
        <p:nvSpPr>
          <p:cNvPr id="2" name="Rectangle 1">
            <a:extLst>
              <a:ext uri="{FF2B5EF4-FFF2-40B4-BE49-F238E27FC236}">
                <a16:creationId xmlns:a16="http://schemas.microsoft.com/office/drawing/2014/main" id="{9823D438-BC67-A54C-A0DD-6C65BE4FB575}"/>
              </a:ext>
            </a:extLst>
          </p:cNvPr>
          <p:cNvSpPr/>
          <p:nvPr/>
        </p:nvSpPr>
        <p:spPr bwMode="auto">
          <a:xfrm>
            <a:off x="899592" y="1779662"/>
            <a:ext cx="6048672" cy="3036406"/>
          </a:xfrm>
          <a:prstGeom prst="rect">
            <a:avLst/>
          </a:prstGeom>
          <a:solidFill>
            <a:srgbClr val="B9B9B9">
              <a:alpha val="82000"/>
            </a:srgb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CH" sz="2400" b="0" i="0" u="none" strike="noStrike" cap="none" normalizeH="0" baseline="0">
              <a:ln>
                <a:noFill/>
              </a:ln>
              <a:solidFill>
                <a:schemeClr val="tx1"/>
              </a:solidFill>
              <a:effectLst/>
              <a:latin typeface="Times" charset="0"/>
            </a:endParaRPr>
          </a:p>
        </p:txBody>
      </p:sp>
    </p:spTree>
    <p:extLst>
      <p:ext uri="{BB962C8B-B14F-4D97-AF65-F5344CB8AC3E}">
        <p14:creationId xmlns:p14="http://schemas.microsoft.com/office/powerpoint/2010/main" val="777143843"/>
      </p:ext>
    </p:extLst>
  </p:cSld>
  <p:clrMapOvr>
    <a:masterClrMapping/>
  </p:clrMapOvr>
  <p:transition spd="med"/>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nummernplatzhalter 1"/>
          <p:cNvSpPr>
            <a:spLocks noGrp="1"/>
          </p:cNvSpPr>
          <p:nvPr>
            <p:ph type="sldNum" sz="quarter" idx="12"/>
          </p:nvPr>
        </p:nvSpPr>
        <p:spPr/>
        <p:txBody>
          <a:bodyPr/>
          <a:lstStyle/>
          <a:p>
            <a:pPr algn="r">
              <a:defRPr/>
            </a:pPr>
            <a:r>
              <a:rPr lang="de-DE"/>
              <a:t>Page </a:t>
            </a:r>
            <a:fld id="{EBC07571-3134-BB4B-B83F-1A9FE18D34F3}" type="slidenum">
              <a:rPr lang="de-DE" smtClean="0"/>
              <a:pPr algn="r">
                <a:defRPr/>
              </a:pPr>
              <a:t>30</a:t>
            </a:fld>
            <a:endParaRPr lang="de-DE" dirty="0"/>
          </a:p>
        </p:txBody>
      </p:sp>
      <p:sp>
        <p:nvSpPr>
          <p:cNvPr id="3" name="Titel 2"/>
          <p:cNvSpPr>
            <a:spLocks noGrp="1"/>
          </p:cNvSpPr>
          <p:nvPr>
            <p:ph type="title"/>
          </p:nvPr>
        </p:nvSpPr>
        <p:spPr/>
        <p:txBody>
          <a:bodyPr/>
          <a:lstStyle/>
          <a:p>
            <a:r>
              <a:rPr lang="de-DE" dirty="0"/>
              <a:t>Wir schaffen Wissen – heute für morgen</a:t>
            </a:r>
            <a:endParaRPr lang="de-CH" dirty="0"/>
          </a:p>
        </p:txBody>
      </p:sp>
      <p:sp>
        <p:nvSpPr>
          <p:cNvPr id="7" name="Textplatzhalter 3">
            <a:extLst>
              <a:ext uri="{FF2B5EF4-FFF2-40B4-BE49-F238E27FC236}">
                <a16:creationId xmlns:a16="http://schemas.microsoft.com/office/drawing/2014/main" id="{A43FC4FB-3EC4-D64A-865F-AAADBDF27E20}"/>
              </a:ext>
            </a:extLst>
          </p:cNvPr>
          <p:cNvSpPr>
            <a:spLocks noGrp="1"/>
          </p:cNvSpPr>
          <p:nvPr>
            <p:ph type="body" sz="quarter" idx="13"/>
          </p:nvPr>
        </p:nvSpPr>
        <p:spPr>
          <a:xfrm>
            <a:off x="827088" y="771550"/>
            <a:ext cx="2664792" cy="4176696"/>
          </a:xfrm>
        </p:spPr>
        <p:txBody>
          <a:bodyPr tIns="144000"/>
          <a:lstStyle/>
          <a:p>
            <a:pPr marL="0" indent="0">
              <a:buNone/>
            </a:pPr>
            <a:r>
              <a:rPr lang="en-US" dirty="0">
                <a:solidFill>
                  <a:schemeClr val="accent2"/>
                </a:solidFill>
                <a:latin typeface="Calibri Light" panose="020F0302020204030204" pitchFamily="34" charset="0"/>
                <a:cs typeface="Calibri Light" panose="020F0302020204030204" pitchFamily="34" charset="0"/>
              </a:rPr>
              <a:t>Thank you for the attention!</a:t>
            </a:r>
          </a:p>
          <a:p>
            <a:pPr marL="0" indent="0">
              <a:buNone/>
            </a:pPr>
            <a:endParaRPr lang="en-US" dirty="0"/>
          </a:p>
          <a:p>
            <a:pPr marL="0" indent="0" algn="ctr">
              <a:buNone/>
            </a:pPr>
            <a:endParaRPr lang="en-US" dirty="0">
              <a:latin typeface="Calibri Light" panose="020F0302020204030204" pitchFamily="34" charset="0"/>
              <a:cs typeface="Calibri Light" panose="020F0302020204030204" pitchFamily="34" charset="0"/>
            </a:endParaRPr>
          </a:p>
          <a:p>
            <a:pPr marL="0" indent="0" algn="ctr">
              <a:buNone/>
            </a:pPr>
            <a:r>
              <a:rPr lang="en-US" dirty="0">
                <a:latin typeface="Calibri Light" panose="020F0302020204030204" pitchFamily="34" charset="0"/>
                <a:cs typeface="Calibri Light" panose="020F0302020204030204" pitchFamily="34" charset="0"/>
              </a:rPr>
              <a:t>Any questions?</a:t>
            </a:r>
          </a:p>
        </p:txBody>
      </p:sp>
      <p:pic>
        <p:nvPicPr>
          <p:cNvPr id="8" name="Picture 7">
            <a:extLst>
              <a:ext uri="{FF2B5EF4-FFF2-40B4-BE49-F238E27FC236}">
                <a16:creationId xmlns:a16="http://schemas.microsoft.com/office/drawing/2014/main" id="{CED32458-D0B8-5441-A4A4-35FDEC09A60F}"/>
              </a:ext>
            </a:extLst>
          </p:cNvPr>
          <p:cNvPicPr>
            <a:picLocks noChangeAspect="1"/>
          </p:cNvPicPr>
          <p:nvPr/>
        </p:nvPicPr>
        <p:blipFill>
          <a:blip r:embed="rId3"/>
          <a:stretch>
            <a:fillRect/>
          </a:stretch>
        </p:blipFill>
        <p:spPr>
          <a:xfrm>
            <a:off x="1260312" y="2211710"/>
            <a:ext cx="1798344" cy="2355726"/>
          </a:xfrm>
          <a:prstGeom prst="rect">
            <a:avLst/>
          </a:prstGeom>
        </p:spPr>
      </p:pic>
    </p:spTree>
    <p:extLst>
      <p:ext uri="{BB962C8B-B14F-4D97-AF65-F5344CB8AC3E}">
        <p14:creationId xmlns:p14="http://schemas.microsoft.com/office/powerpoint/2010/main" val="1713476821"/>
      </p:ext>
    </p:extLst>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599845-2430-B449-8DF3-D9239AA83A99}"/>
              </a:ext>
            </a:extLst>
          </p:cNvPr>
          <p:cNvSpPr>
            <a:spLocks noGrp="1"/>
          </p:cNvSpPr>
          <p:nvPr>
            <p:ph type="title"/>
          </p:nvPr>
        </p:nvSpPr>
        <p:spPr/>
        <p:txBody>
          <a:bodyPr/>
          <a:lstStyle/>
          <a:p>
            <a:r>
              <a:rPr lang="en-CH" dirty="0"/>
              <a:t>Motivations – just an attempt</a:t>
            </a:r>
          </a:p>
        </p:txBody>
      </p:sp>
      <p:sp>
        <p:nvSpPr>
          <p:cNvPr id="3" name="Slide Number Placeholder 2">
            <a:extLst>
              <a:ext uri="{FF2B5EF4-FFF2-40B4-BE49-F238E27FC236}">
                <a16:creationId xmlns:a16="http://schemas.microsoft.com/office/drawing/2014/main" id="{E5550E0A-2479-A24C-9A53-891C868165E5}"/>
              </a:ext>
            </a:extLst>
          </p:cNvPr>
          <p:cNvSpPr>
            <a:spLocks noGrp="1"/>
          </p:cNvSpPr>
          <p:nvPr>
            <p:ph type="sldNum" sz="quarter" idx="12"/>
          </p:nvPr>
        </p:nvSpPr>
        <p:spPr/>
        <p:txBody>
          <a:bodyPr/>
          <a:lstStyle/>
          <a:p>
            <a:pPr algn="r">
              <a:defRPr/>
            </a:pPr>
            <a:r>
              <a:rPr lang="de-DE" dirty="0"/>
              <a:t>Page </a:t>
            </a:r>
            <a:fld id="{EBC07571-3134-BB4B-B83F-1A9FE18D34F3}" type="slidenum">
              <a:rPr lang="de-DE" smtClean="0"/>
              <a:pPr algn="r">
                <a:defRPr/>
              </a:pPr>
              <a:t>4</a:t>
            </a:fld>
            <a:endParaRPr lang="de-DE" dirty="0"/>
          </a:p>
        </p:txBody>
      </p:sp>
      <p:sp>
        <p:nvSpPr>
          <p:cNvPr id="4" name="Inhaltsplatzhalter 1">
            <a:extLst>
              <a:ext uri="{FF2B5EF4-FFF2-40B4-BE49-F238E27FC236}">
                <a16:creationId xmlns:a16="http://schemas.microsoft.com/office/drawing/2014/main" id="{A83EADFB-C455-2D48-9CE9-1BF9BC67999C}"/>
              </a:ext>
            </a:extLst>
          </p:cNvPr>
          <p:cNvSpPr txBox="1">
            <a:spLocks/>
          </p:cNvSpPr>
          <p:nvPr/>
        </p:nvSpPr>
        <p:spPr>
          <a:xfrm>
            <a:off x="611560" y="667434"/>
            <a:ext cx="8496944" cy="4227958"/>
          </a:xfrm>
          <a:prstGeom prst="rect">
            <a:avLst/>
          </a:prstGeom>
        </p:spPr>
        <p:txBody>
          <a:bodyPr/>
          <a:lstStyle>
            <a:lvl1pPr marL="177792" indent="-177792" algn="l" rtl="0" eaLnBrk="1" fontAlgn="base" hangingPunct="1">
              <a:lnSpc>
                <a:spcPct val="110000"/>
              </a:lnSpc>
              <a:spcBef>
                <a:spcPct val="0"/>
              </a:spcBef>
              <a:spcAft>
                <a:spcPct val="0"/>
              </a:spcAft>
              <a:buClr>
                <a:schemeClr val="tx1"/>
              </a:buClr>
              <a:buFont typeface="Arial" panose="020B0604020202020204" pitchFamily="34" charset="0"/>
              <a:buChar char="•"/>
              <a:defRPr sz="1700" kern="1200" spc="0" baseline="0">
                <a:solidFill>
                  <a:schemeClr val="tx1"/>
                </a:solidFill>
                <a:latin typeface="+mn-lt"/>
                <a:ea typeface="+mn-ea"/>
                <a:cs typeface="+mn-cs"/>
              </a:defRPr>
            </a:lvl1pPr>
            <a:lvl2pPr marL="355582" indent="-177792" algn="l" rtl="0" eaLnBrk="1" fontAlgn="base" hangingPunct="1">
              <a:lnSpc>
                <a:spcPct val="110000"/>
              </a:lnSpc>
              <a:spcBef>
                <a:spcPct val="0"/>
              </a:spcBef>
              <a:spcAft>
                <a:spcPct val="0"/>
              </a:spcAft>
              <a:buClr>
                <a:schemeClr val="tx1"/>
              </a:buClr>
              <a:buSzPct val="100000"/>
              <a:buFont typeface="Symbol" panose="05050102010706020507" pitchFamily="18" charset="2"/>
              <a:buChar char="-"/>
              <a:defRPr sz="1700" kern="1200" spc="0" baseline="0">
                <a:solidFill>
                  <a:schemeClr val="tx1"/>
                </a:solidFill>
                <a:latin typeface="+mn-lt"/>
                <a:ea typeface="+mn-ea"/>
                <a:cs typeface="+mn-cs"/>
              </a:defRPr>
            </a:lvl2pPr>
            <a:lvl3pPr marL="355582" indent="184142" algn="l" rtl="0" eaLnBrk="1" fontAlgn="base" hangingPunct="1">
              <a:lnSpc>
                <a:spcPct val="110000"/>
              </a:lnSpc>
              <a:spcBef>
                <a:spcPct val="0"/>
              </a:spcBef>
              <a:spcAft>
                <a:spcPct val="0"/>
              </a:spcAft>
              <a:buFont typeface="Symbol" panose="05050102010706020507" pitchFamily="18" charset="2"/>
              <a:buChar char="-"/>
              <a:defRPr sz="1700" spc="0" baseline="0">
                <a:solidFill>
                  <a:schemeClr val="tx1"/>
                </a:solidFill>
                <a:latin typeface="+mn-lt"/>
                <a:ea typeface="ＭＳ Ｐゴシック" charset="-128"/>
                <a:cs typeface="ＭＳ Ｐゴシック" charset="-128"/>
              </a:defRPr>
            </a:lvl3pPr>
            <a:lvl4pPr marL="717515" indent="-177792" algn="l" rtl="0" eaLnBrk="1" fontAlgn="base" hangingPunct="1">
              <a:lnSpc>
                <a:spcPct val="110000"/>
              </a:lnSpc>
              <a:spcBef>
                <a:spcPct val="0"/>
              </a:spcBef>
              <a:spcAft>
                <a:spcPct val="0"/>
              </a:spcAft>
              <a:buFont typeface="Symbol" panose="05050102010706020507" pitchFamily="18" charset="2"/>
              <a:buChar char="-"/>
              <a:defRPr sz="1700" kern="1200" spc="0" baseline="0">
                <a:solidFill>
                  <a:schemeClr val="tx1"/>
                </a:solidFill>
                <a:latin typeface="+mn-lt"/>
                <a:ea typeface="ＭＳ Ｐゴシック" charset="0"/>
                <a:cs typeface="ＭＳ Ｐゴシック" charset="0"/>
              </a:defRPr>
            </a:lvl4pPr>
            <a:lvl5pPr marL="895306" indent="-177792" algn="l" rtl="0" eaLnBrk="1" fontAlgn="base" hangingPunct="1">
              <a:lnSpc>
                <a:spcPct val="110000"/>
              </a:lnSpc>
              <a:spcBef>
                <a:spcPct val="0"/>
              </a:spcBef>
              <a:spcAft>
                <a:spcPct val="0"/>
              </a:spcAft>
              <a:buFont typeface="Symbol" panose="05050102010706020507" pitchFamily="18" charset="2"/>
              <a:buChar char="-"/>
              <a:defRPr sz="1700" kern="1200" spc="0" baseline="0">
                <a:solidFill>
                  <a:schemeClr val="tx1"/>
                </a:solidFill>
                <a:latin typeface="+mn-lt"/>
                <a:ea typeface="+mn-ea"/>
                <a:cs typeface="ＭＳ Ｐゴシック" charset="0"/>
              </a:defRPr>
            </a:lvl5pPr>
            <a:lvl6pPr marL="1074685" indent="-179380" algn="l" rtl="0" eaLnBrk="1" fontAlgn="base" hangingPunct="1">
              <a:lnSpc>
                <a:spcPct val="110000"/>
              </a:lnSpc>
              <a:spcBef>
                <a:spcPct val="0"/>
              </a:spcBef>
              <a:spcAft>
                <a:spcPct val="0"/>
              </a:spcAft>
              <a:buFont typeface="Symbol" panose="05050102010706020507" pitchFamily="18" charset="2"/>
              <a:buChar char="-"/>
              <a:defRPr sz="1700">
                <a:solidFill>
                  <a:schemeClr val="tx1"/>
                </a:solidFill>
                <a:latin typeface="+mn-lt"/>
                <a:ea typeface="+mn-ea"/>
              </a:defRPr>
            </a:lvl6pPr>
            <a:lvl7pPr marL="1257238" indent="-182554" algn="l" rtl="0" eaLnBrk="1" fontAlgn="base" hangingPunct="1">
              <a:lnSpc>
                <a:spcPct val="110000"/>
              </a:lnSpc>
              <a:spcBef>
                <a:spcPct val="0"/>
              </a:spcBef>
              <a:spcAft>
                <a:spcPct val="0"/>
              </a:spcAft>
              <a:buFont typeface="Symbol" panose="05050102010706020507" pitchFamily="18" charset="2"/>
              <a:buChar char="-"/>
              <a:defRPr sz="1700">
                <a:solidFill>
                  <a:schemeClr val="tx1"/>
                </a:solidFill>
                <a:latin typeface="+mn-lt"/>
                <a:ea typeface="+mn-ea"/>
              </a:defRPr>
            </a:lvl7pPr>
            <a:lvl8pPr marL="1436616" indent="-179380" algn="l" rtl="0" eaLnBrk="1" fontAlgn="base" hangingPunct="1">
              <a:lnSpc>
                <a:spcPct val="110000"/>
              </a:lnSpc>
              <a:spcBef>
                <a:spcPct val="0"/>
              </a:spcBef>
              <a:spcAft>
                <a:spcPct val="0"/>
              </a:spcAft>
              <a:buFont typeface="Symbol" panose="05050102010706020507" pitchFamily="18" charset="2"/>
              <a:buChar char="-"/>
              <a:defRPr sz="1700">
                <a:solidFill>
                  <a:schemeClr val="tx1"/>
                </a:solidFill>
                <a:latin typeface="+mn-lt"/>
                <a:ea typeface="+mn-ea"/>
              </a:defRPr>
            </a:lvl8pPr>
            <a:lvl9pPr marL="1614408" indent="-177792" algn="l" rtl="0" eaLnBrk="1" fontAlgn="base" hangingPunct="1">
              <a:lnSpc>
                <a:spcPct val="110000"/>
              </a:lnSpc>
              <a:spcBef>
                <a:spcPct val="0"/>
              </a:spcBef>
              <a:spcAft>
                <a:spcPct val="0"/>
              </a:spcAft>
              <a:buFont typeface="Symbol" panose="05050102010706020507" pitchFamily="18" charset="2"/>
              <a:buChar char="-"/>
              <a:defRPr sz="1700">
                <a:solidFill>
                  <a:schemeClr val="tx1"/>
                </a:solidFill>
                <a:latin typeface="+mn-lt"/>
                <a:ea typeface="+mn-ea"/>
              </a:defRPr>
            </a:lvl9pPr>
          </a:lstStyle>
          <a:p>
            <a:pPr marL="225425" indent="-225425">
              <a:spcAft>
                <a:spcPts val="1200"/>
              </a:spcAft>
              <a:buSzPct val="80000"/>
              <a:buFont typeface=".PingFang SC Regular"/>
              <a:buChar char="－"/>
            </a:pPr>
            <a:r>
              <a:rPr lang="en-US" sz="1800" dirty="0">
                <a:latin typeface="Calibri Light" panose="020F0302020204030204" pitchFamily="34" charset="0"/>
                <a:ea typeface="Verdana" panose="020B0604030504040204" pitchFamily="34" charset="0"/>
                <a:cs typeface="Calibri Light" panose="020F0302020204030204" pitchFamily="34" charset="0"/>
              </a:rPr>
              <a:t>First idea to involve PSI came up at FCC week in June 2019 (FCC project leader and GFA management)</a:t>
            </a:r>
          </a:p>
          <a:p>
            <a:pPr marL="403215" lvl="1" indent="-225425">
              <a:spcAft>
                <a:spcPts val="1200"/>
              </a:spcAft>
              <a:buSzPct val="80000"/>
              <a:buFont typeface=".PingFang SC Regular"/>
              <a:buChar char="－"/>
            </a:pPr>
            <a:r>
              <a:rPr lang="en-US" sz="1400" dirty="0">
                <a:latin typeface="Calibri Light" panose="020F0302020204030204" pitchFamily="34" charset="0"/>
                <a:ea typeface="Verdana" panose="020B0604030504040204" pitchFamily="34" charset="0"/>
                <a:cs typeface="Calibri Light" panose="020F0302020204030204" pitchFamily="34" charset="0"/>
              </a:rPr>
              <a:t>Cost estimate for the Injector Complex as in CDR0 published in 2018: PSI RF technology  for RF guns and accelerating structures – PSI had some on-going collaborations</a:t>
            </a:r>
          </a:p>
          <a:p>
            <a:pPr marL="403215" lvl="1" indent="-225425">
              <a:spcAft>
                <a:spcPts val="1200"/>
              </a:spcAft>
              <a:buSzPct val="80000"/>
              <a:buFont typeface=".PingFang SC Regular"/>
              <a:buChar char="－"/>
            </a:pPr>
            <a:r>
              <a:rPr lang="en-US" sz="1400" dirty="0">
                <a:latin typeface="Calibri Light" panose="020F0302020204030204" pitchFamily="34" charset="0"/>
                <a:ea typeface="Verdana" panose="020B0604030504040204" pitchFamily="34" charset="0"/>
                <a:cs typeface="Calibri Light" panose="020F0302020204030204" pitchFamily="34" charset="0"/>
              </a:rPr>
              <a:t>Proposal to use a SC solenoid instead of a flux concentrator in the positron source. This </a:t>
            </a:r>
            <a:r>
              <a:rPr lang="en-US" sz="1400" dirty="0" err="1">
                <a:latin typeface="Calibri Light" panose="020F0302020204030204" pitchFamily="34" charset="0"/>
                <a:ea typeface="Verdana" panose="020B0604030504040204" pitchFamily="34" charset="0"/>
                <a:cs typeface="Calibri Light" panose="020F0302020204030204" pitchFamily="34" charset="0"/>
              </a:rPr>
              <a:t>approcah</a:t>
            </a:r>
            <a:r>
              <a:rPr lang="en-US" sz="1400" dirty="0">
                <a:latin typeface="Calibri Light" panose="020F0302020204030204" pitchFamily="34" charset="0"/>
                <a:ea typeface="Verdana" panose="020B0604030504040204" pitchFamily="34" charset="0"/>
                <a:cs typeface="Calibri Light" panose="020F0302020204030204" pitchFamily="34" charset="0"/>
              </a:rPr>
              <a:t> would also profit from synergies with the CHART activities on superconducting high-field magnets for FCC-</a:t>
            </a:r>
            <a:r>
              <a:rPr lang="en-US" sz="1400" dirty="0" err="1">
                <a:latin typeface="Calibri Light" panose="020F0302020204030204" pitchFamily="34" charset="0"/>
                <a:ea typeface="Verdana" panose="020B0604030504040204" pitchFamily="34" charset="0"/>
                <a:cs typeface="Calibri Light" panose="020F0302020204030204" pitchFamily="34" charset="0"/>
              </a:rPr>
              <a:t>hh</a:t>
            </a:r>
            <a:r>
              <a:rPr lang="en-US" sz="1400" dirty="0">
                <a:latin typeface="Calibri Light" panose="020F0302020204030204" pitchFamily="34" charset="0"/>
                <a:ea typeface="Verdana" panose="020B0604030504040204" pitchFamily="34" charset="0"/>
                <a:cs typeface="Calibri Light" panose="020F0302020204030204" pitchFamily="34" charset="0"/>
              </a:rPr>
              <a:t>.</a:t>
            </a:r>
          </a:p>
          <a:p>
            <a:pPr marL="403215" lvl="1" indent="-225425">
              <a:spcAft>
                <a:spcPts val="1200"/>
              </a:spcAft>
              <a:buSzPct val="80000"/>
              <a:buFont typeface=".PingFang SC Regular"/>
              <a:buChar char="－"/>
            </a:pPr>
            <a:r>
              <a:rPr lang="en-US" sz="1400" dirty="0">
                <a:latin typeface="Calibri Light" panose="020F0302020204030204" pitchFamily="34" charset="0"/>
                <a:ea typeface="Verdana" panose="020B0604030504040204" pitchFamily="34" charset="0"/>
                <a:cs typeface="Calibri Light" panose="020F0302020204030204" pitchFamily="34" charset="0"/>
              </a:rPr>
              <a:t>In addition using large acceptance S-band accelerating structures for the positron capture system</a:t>
            </a:r>
          </a:p>
          <a:p>
            <a:pPr marL="225425" indent="-225425">
              <a:spcAft>
                <a:spcPts val="1200"/>
              </a:spcAft>
              <a:buSzPct val="80000"/>
              <a:buFont typeface=".PingFang SC Regular"/>
              <a:buChar char="－"/>
            </a:pPr>
            <a:r>
              <a:rPr lang="en-US" sz="1800" dirty="0">
                <a:latin typeface="Calibri Light" panose="020F0302020204030204" pitchFamily="34" charset="0"/>
                <a:ea typeface="Verdana" panose="020B0604030504040204" pitchFamily="34" charset="0"/>
                <a:cs typeface="Calibri Light" panose="020F0302020204030204" pitchFamily="34" charset="0"/>
              </a:rPr>
              <a:t>Kick–off meeting in October 2019</a:t>
            </a:r>
          </a:p>
          <a:p>
            <a:pPr marL="403215" lvl="1" indent="-225425">
              <a:spcAft>
                <a:spcPts val="1200"/>
              </a:spcAft>
              <a:buSzPct val="80000"/>
              <a:buFont typeface=".PingFang SC Regular"/>
              <a:buChar char="－"/>
            </a:pPr>
            <a:r>
              <a:rPr lang="en-US" sz="1400" dirty="0">
                <a:latin typeface="Calibri Light" panose="020F0302020204030204" pitchFamily="34" charset="0"/>
                <a:ea typeface="Verdana" panose="020B0604030504040204" pitchFamily="34" charset="0"/>
                <a:cs typeface="Calibri Light" panose="020F0302020204030204" pitchFamily="34" charset="0"/>
              </a:rPr>
              <a:t>Definition of the organizational structures and administrative aspects </a:t>
            </a:r>
            <a:r>
              <a:rPr lang="en-US" sz="1400" dirty="0">
                <a:latin typeface="Calibri Light" panose="020F0302020204030204" pitchFamily="34" charset="0"/>
                <a:ea typeface="Verdana" panose="020B0604030504040204" pitchFamily="34" charset="0"/>
                <a:cs typeface="Calibri Light" panose="020F0302020204030204" pitchFamily="34" charset="0"/>
                <a:sym typeface="Wingdings" pitchFamily="2" charset="2"/>
              </a:rPr>
              <a:t> proposal for CHART</a:t>
            </a:r>
          </a:p>
          <a:p>
            <a:pPr marL="403215" lvl="1" indent="-225425">
              <a:spcAft>
                <a:spcPts val="1200"/>
              </a:spcAft>
              <a:buSzPct val="80000"/>
              <a:buFont typeface=".PingFang SC Regular"/>
              <a:buChar char="－"/>
            </a:pPr>
            <a:r>
              <a:rPr lang="en-US" sz="1400" dirty="0">
                <a:latin typeface="Calibri Light" panose="020F0302020204030204" pitchFamily="34" charset="0"/>
                <a:ea typeface="Verdana" panose="020B0604030504040204" pitchFamily="34" charset="0"/>
                <a:cs typeface="Calibri Light" panose="020F0302020204030204" pitchFamily="34" charset="0"/>
                <a:sym typeface="Wingdings" pitchFamily="2" charset="2"/>
              </a:rPr>
              <a:t>Proposal for a positron source at SwissFEL  synergy with the Porthos beamline (transfer line and beam dump)</a:t>
            </a:r>
          </a:p>
          <a:p>
            <a:pPr marL="225425" indent="-225425">
              <a:spcAft>
                <a:spcPts val="1200"/>
              </a:spcAft>
              <a:buSzPct val="80000"/>
              <a:buFont typeface=".PingFang SC Regular"/>
              <a:buChar char="－"/>
            </a:pPr>
            <a:r>
              <a:rPr lang="en-US" sz="1800" dirty="0">
                <a:latin typeface="Calibri Light" panose="020F0302020204030204" pitchFamily="34" charset="0"/>
                <a:ea typeface="Verdana" panose="020B0604030504040204" pitchFamily="34" charset="0"/>
                <a:cs typeface="Calibri Light" panose="020F0302020204030204" pitchFamily="34" charset="0"/>
                <a:sym typeface="Wingdings" pitchFamily="2" charset="2"/>
              </a:rPr>
              <a:t>End 2019, RF section in charge to write the proposal to be submitted to CHART II</a:t>
            </a:r>
          </a:p>
        </p:txBody>
      </p:sp>
    </p:spTree>
    <p:extLst>
      <p:ext uri="{BB962C8B-B14F-4D97-AF65-F5344CB8AC3E}">
        <p14:creationId xmlns:p14="http://schemas.microsoft.com/office/powerpoint/2010/main" val="1842270205"/>
      </p:ext>
    </p:extLst>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What is CHART?</a:t>
            </a:r>
          </a:p>
        </p:txBody>
      </p:sp>
      <p:sp>
        <p:nvSpPr>
          <p:cNvPr id="4" name="Slide Number Placeholder 3"/>
          <p:cNvSpPr>
            <a:spLocks noGrp="1"/>
          </p:cNvSpPr>
          <p:nvPr>
            <p:ph type="sldNum" sz="quarter" idx="16"/>
          </p:nvPr>
        </p:nvSpPr>
        <p:spPr/>
        <p:txBody>
          <a:bodyPr/>
          <a:lstStyle/>
          <a:p>
            <a:pPr algn="r">
              <a:defRPr/>
            </a:pPr>
            <a:r>
              <a:rPr lang="en-US" dirty="0"/>
              <a:t>Page </a:t>
            </a:r>
            <a:fld id="{EBC07571-3134-BB4B-B83F-1A9FE18D34F3}" type="slidenum">
              <a:rPr lang="en-US" smtClean="0"/>
              <a:pPr algn="r">
                <a:defRPr/>
              </a:pPr>
              <a:t>5</a:t>
            </a:fld>
            <a:endParaRPr lang="en-US" dirty="0"/>
          </a:p>
        </p:txBody>
      </p:sp>
      <p:pic>
        <p:nvPicPr>
          <p:cNvPr id="6" name="Picture 5"/>
          <p:cNvPicPr>
            <a:picLocks noChangeAspect="1"/>
          </p:cNvPicPr>
          <p:nvPr/>
        </p:nvPicPr>
        <p:blipFill>
          <a:blip r:embed="rId3"/>
          <a:stretch>
            <a:fillRect/>
          </a:stretch>
        </p:blipFill>
        <p:spPr>
          <a:xfrm>
            <a:off x="1581582" y="718342"/>
            <a:ext cx="5980836" cy="2810338"/>
          </a:xfrm>
          <a:prstGeom prst="rect">
            <a:avLst/>
          </a:prstGeom>
        </p:spPr>
      </p:pic>
      <p:sp>
        <p:nvSpPr>
          <p:cNvPr id="7" name="TextBox 6"/>
          <p:cNvSpPr txBox="1"/>
          <p:nvPr/>
        </p:nvSpPr>
        <p:spPr>
          <a:xfrm>
            <a:off x="6804248" y="3492949"/>
            <a:ext cx="914400" cy="246342"/>
          </a:xfrm>
          <a:prstGeom prst="rect">
            <a:avLst/>
          </a:prstGeom>
          <a:noFill/>
        </p:spPr>
        <p:txBody>
          <a:bodyPr wrap="none" lIns="0" tIns="0" rIns="0" bIns="0" rtlCol="0">
            <a:noAutofit/>
          </a:bodyPr>
          <a:lstStyle/>
          <a:p>
            <a:pPr eaLnBrk="1" hangingPunct="1">
              <a:lnSpc>
                <a:spcPct val="110000"/>
              </a:lnSpc>
              <a:spcBef>
                <a:spcPct val="0"/>
              </a:spcBef>
              <a:buClr>
                <a:srgbClr val="000000"/>
              </a:buClr>
            </a:pPr>
            <a:r>
              <a:rPr lang="en-US" sz="1100" dirty="0">
                <a:solidFill>
                  <a:srgbClr val="000000"/>
                </a:solidFill>
                <a:latin typeface="Calibri"/>
              </a:rPr>
              <a:t>Curtesy L. Rivkin</a:t>
            </a:r>
          </a:p>
        </p:txBody>
      </p:sp>
      <p:sp>
        <p:nvSpPr>
          <p:cNvPr id="8" name="TextBox 7"/>
          <p:cNvSpPr txBox="1"/>
          <p:nvPr/>
        </p:nvSpPr>
        <p:spPr>
          <a:xfrm>
            <a:off x="1611342" y="3739291"/>
            <a:ext cx="6984776" cy="1077218"/>
          </a:xfrm>
          <a:prstGeom prst="rect">
            <a:avLst/>
          </a:prstGeom>
          <a:noFill/>
        </p:spPr>
        <p:txBody>
          <a:bodyPr wrap="none" lIns="0" tIns="0" rIns="0" bIns="0" rtlCol="0">
            <a:noAutofit/>
          </a:bodyPr>
          <a:lstStyle/>
          <a:p>
            <a:pPr eaLnBrk="1" hangingPunct="1">
              <a:lnSpc>
                <a:spcPct val="110000"/>
              </a:lnSpc>
              <a:spcBef>
                <a:spcPct val="0"/>
              </a:spcBef>
              <a:buClr>
                <a:srgbClr val="000000"/>
              </a:buClr>
            </a:pPr>
            <a:r>
              <a:rPr lang="en-US" sz="1400" dirty="0">
                <a:solidFill>
                  <a:srgbClr val="000000"/>
                </a:solidFill>
                <a:latin typeface="Calibri Light" panose="020F0302020204030204" pitchFamily="34" charset="0"/>
                <a:cs typeface="Calibri Light" panose="020F0302020204030204" pitchFamily="34" charset="0"/>
              </a:rPr>
              <a:t>Chairman CHART-Council: Prof. Dr. Hans Rudolf Ott (ETH)</a:t>
            </a:r>
          </a:p>
          <a:p>
            <a:pPr eaLnBrk="1" hangingPunct="1">
              <a:lnSpc>
                <a:spcPct val="110000"/>
              </a:lnSpc>
              <a:spcBef>
                <a:spcPct val="0"/>
              </a:spcBef>
              <a:buClr>
                <a:srgbClr val="000000"/>
              </a:buClr>
            </a:pPr>
            <a:r>
              <a:rPr lang="en-US" sz="1400" dirty="0">
                <a:solidFill>
                  <a:srgbClr val="000000"/>
                </a:solidFill>
                <a:latin typeface="Calibri Light" panose="020F0302020204030204" pitchFamily="34" charset="0"/>
                <a:cs typeface="Calibri Light" panose="020F0302020204030204" pitchFamily="34" charset="0"/>
              </a:rPr>
              <a:t>Chairman CHART Executive Board: Prof. Dr. Leonid Rivkin (PSI)</a:t>
            </a:r>
          </a:p>
          <a:p>
            <a:pPr eaLnBrk="1" hangingPunct="1">
              <a:lnSpc>
                <a:spcPct val="110000"/>
              </a:lnSpc>
              <a:spcBef>
                <a:spcPct val="0"/>
              </a:spcBef>
              <a:buClr>
                <a:srgbClr val="000000"/>
              </a:buClr>
            </a:pPr>
            <a:r>
              <a:rPr lang="en-US" sz="1400" dirty="0">
                <a:solidFill>
                  <a:srgbClr val="000000"/>
                </a:solidFill>
                <a:latin typeface="Calibri Light" panose="020F0302020204030204" pitchFamily="34" charset="0"/>
                <a:cs typeface="Calibri Light" panose="020F0302020204030204" pitchFamily="34" charset="0"/>
              </a:rPr>
              <a:t>Coordinator CHART activities: Stefan Keller (PSI)</a:t>
            </a:r>
          </a:p>
          <a:p>
            <a:pPr eaLnBrk="1" hangingPunct="1">
              <a:lnSpc>
                <a:spcPct val="110000"/>
              </a:lnSpc>
              <a:spcBef>
                <a:spcPct val="0"/>
              </a:spcBef>
              <a:buClr>
                <a:srgbClr val="000000"/>
              </a:buClr>
            </a:pPr>
            <a:r>
              <a:rPr lang="en-US" sz="1400" dirty="0">
                <a:solidFill>
                  <a:srgbClr val="000000"/>
                </a:solidFill>
                <a:latin typeface="Calibri Light" panose="020F0302020204030204" pitchFamily="34" charset="0"/>
                <a:cs typeface="Calibri Light" panose="020F0302020204030204" pitchFamily="34" charset="0"/>
              </a:rPr>
              <a:t>12 on-going projects funded by CHART-2, at PSI: HTS bulk undulator, MagDev1, </a:t>
            </a:r>
            <a:r>
              <a:rPr lang="en-US" sz="1400" dirty="0">
                <a:solidFill>
                  <a:srgbClr val="C00000"/>
                </a:solidFill>
                <a:latin typeface="Calibri Light" panose="020F0302020204030204" pitchFamily="34" charset="0"/>
                <a:cs typeface="Calibri Light" panose="020F0302020204030204" pitchFamily="34" charset="0"/>
              </a:rPr>
              <a:t>FCC-</a:t>
            </a:r>
            <a:r>
              <a:rPr lang="en-US" sz="1400" dirty="0" err="1">
                <a:solidFill>
                  <a:srgbClr val="C00000"/>
                </a:solidFill>
                <a:latin typeface="Calibri Light" panose="020F0302020204030204" pitchFamily="34" charset="0"/>
                <a:cs typeface="Calibri Light" panose="020F0302020204030204" pitchFamily="34" charset="0"/>
              </a:rPr>
              <a:t>ee</a:t>
            </a:r>
            <a:r>
              <a:rPr lang="en-US" sz="1400" dirty="0">
                <a:solidFill>
                  <a:srgbClr val="C00000"/>
                </a:solidFill>
                <a:latin typeface="Calibri Light" panose="020F0302020204030204" pitchFamily="34" charset="0"/>
                <a:cs typeface="Calibri Light" panose="020F0302020204030204" pitchFamily="34" charset="0"/>
              </a:rPr>
              <a:t> Injector </a:t>
            </a:r>
          </a:p>
          <a:p>
            <a:pPr eaLnBrk="1" hangingPunct="1">
              <a:lnSpc>
                <a:spcPct val="110000"/>
              </a:lnSpc>
              <a:spcBef>
                <a:spcPct val="0"/>
              </a:spcBef>
              <a:buClr>
                <a:srgbClr val="000000"/>
              </a:buClr>
            </a:pPr>
            <a:endParaRPr lang="en-US" sz="1400" dirty="0">
              <a:solidFill>
                <a:srgbClr val="000000"/>
              </a:solidFill>
              <a:latin typeface="Calibri Light" panose="020F0302020204030204" pitchFamily="34" charset="0"/>
              <a:cs typeface="Calibri Light" panose="020F0302020204030204" pitchFamily="34" charset="0"/>
            </a:endParaRPr>
          </a:p>
          <a:p>
            <a:pPr eaLnBrk="1" hangingPunct="1">
              <a:lnSpc>
                <a:spcPct val="110000"/>
              </a:lnSpc>
              <a:spcBef>
                <a:spcPct val="0"/>
              </a:spcBef>
              <a:buClr>
                <a:srgbClr val="000000"/>
              </a:buClr>
            </a:pPr>
            <a:endParaRPr lang="en-US" sz="1400" dirty="0">
              <a:solidFill>
                <a:srgbClr val="000000"/>
              </a:solidFill>
              <a:latin typeface="Calibri Light" panose="020F0302020204030204" pitchFamily="34" charset="0"/>
              <a:cs typeface="Calibri Light" panose="020F0302020204030204" pitchFamily="34" charset="0"/>
            </a:endParaRPr>
          </a:p>
          <a:p>
            <a:pPr eaLnBrk="1" hangingPunct="1">
              <a:lnSpc>
                <a:spcPct val="110000"/>
              </a:lnSpc>
              <a:spcBef>
                <a:spcPct val="0"/>
              </a:spcBef>
              <a:buClr>
                <a:srgbClr val="000000"/>
              </a:buClr>
            </a:pPr>
            <a:endParaRPr lang="en-US" sz="1400" dirty="0">
              <a:solidFill>
                <a:srgbClr val="000000"/>
              </a:solidFill>
              <a:latin typeface="Calibri Light" panose="020F0302020204030204" pitchFamily="34" charset="0"/>
              <a:cs typeface="Calibri Light" panose="020F0302020204030204" pitchFamily="34" charset="0"/>
            </a:endParaRPr>
          </a:p>
          <a:p>
            <a:pPr eaLnBrk="1" hangingPunct="1">
              <a:lnSpc>
                <a:spcPct val="110000"/>
              </a:lnSpc>
              <a:spcBef>
                <a:spcPct val="0"/>
              </a:spcBef>
              <a:buClr>
                <a:srgbClr val="000000"/>
              </a:buClr>
            </a:pPr>
            <a:endParaRPr lang="en-US" sz="1400" dirty="0">
              <a:solidFill>
                <a:srgbClr val="000000"/>
              </a:solidFill>
              <a:latin typeface="Calibri Light" panose="020F0302020204030204" pitchFamily="34" charset="0"/>
              <a:cs typeface="Calibri Light" panose="020F0302020204030204" pitchFamily="34" charset="0"/>
            </a:endParaRPr>
          </a:p>
          <a:p>
            <a:pPr eaLnBrk="1" hangingPunct="1">
              <a:lnSpc>
                <a:spcPct val="110000"/>
              </a:lnSpc>
              <a:spcBef>
                <a:spcPct val="0"/>
              </a:spcBef>
              <a:buClr>
                <a:srgbClr val="000000"/>
              </a:buClr>
            </a:pPr>
            <a:endParaRPr lang="en-US" sz="1400" dirty="0">
              <a:solidFill>
                <a:srgbClr val="000000"/>
              </a:solidFill>
              <a:latin typeface="Calibri Light" panose="020F0302020204030204" pitchFamily="34" charset="0"/>
              <a:cs typeface="Calibri Light" panose="020F0302020204030204" pitchFamily="34" charset="0"/>
            </a:endParaRPr>
          </a:p>
          <a:p>
            <a:pPr eaLnBrk="1" hangingPunct="1">
              <a:lnSpc>
                <a:spcPct val="110000"/>
              </a:lnSpc>
              <a:spcBef>
                <a:spcPct val="0"/>
              </a:spcBef>
              <a:buClr>
                <a:srgbClr val="000000"/>
              </a:buClr>
            </a:pPr>
            <a:endParaRPr lang="en-US" sz="1400" dirty="0">
              <a:solidFill>
                <a:srgbClr val="000000"/>
              </a:solidFill>
              <a:latin typeface="Calibri Light" panose="020F0302020204030204" pitchFamily="34" charset="0"/>
              <a:cs typeface="Calibri Light" panose="020F0302020204030204" pitchFamily="34" charset="0"/>
            </a:endParaRPr>
          </a:p>
        </p:txBody>
      </p:sp>
    </p:spTree>
    <p:extLst>
      <p:ext uri="{BB962C8B-B14F-4D97-AF65-F5344CB8AC3E}">
        <p14:creationId xmlns:p14="http://schemas.microsoft.com/office/powerpoint/2010/main" val="881048051"/>
      </p:ext>
    </p:extLst>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sz="quarter" idx="13"/>
          </p:nvPr>
        </p:nvSpPr>
        <p:spPr>
          <a:xfrm>
            <a:off x="683568" y="843558"/>
            <a:ext cx="8208912" cy="3857515"/>
          </a:xfrm>
        </p:spPr>
        <p:txBody>
          <a:bodyPr/>
          <a:lstStyle/>
          <a:p>
            <a:pPr marL="225425" indent="-225425">
              <a:spcAft>
                <a:spcPts val="1200"/>
              </a:spcAft>
              <a:buSzPct val="80000"/>
              <a:buFont typeface=".PingFang SC Regular"/>
              <a:buChar char="－"/>
            </a:pPr>
            <a:r>
              <a:rPr lang="en-US" sz="1800" dirty="0">
                <a:latin typeface="Calibri Light" panose="020F0302020204030204" pitchFamily="34" charset="0"/>
                <a:ea typeface="Verdana" panose="020B0604030504040204" pitchFamily="34" charset="0"/>
                <a:cs typeface="Calibri Light" panose="020F0302020204030204" pitchFamily="34" charset="0"/>
              </a:rPr>
              <a:t>The </a:t>
            </a:r>
            <a:r>
              <a:rPr lang="en-US" sz="1800" dirty="0">
                <a:solidFill>
                  <a:srgbClr val="EB5B00"/>
                </a:solidFill>
                <a:latin typeface="Calibri Light" panose="020F0302020204030204" pitchFamily="34" charset="0"/>
                <a:ea typeface="Verdana" panose="020B0604030504040204" pitchFamily="34" charset="0"/>
                <a:cs typeface="Calibri Light" panose="020F0302020204030204" pitchFamily="34" charset="0"/>
              </a:rPr>
              <a:t>CHART council</a:t>
            </a:r>
            <a:r>
              <a:rPr lang="en-US" sz="1800" dirty="0">
                <a:latin typeface="Calibri Light" panose="020F0302020204030204" pitchFamily="34" charset="0"/>
                <a:ea typeface="Verdana" panose="020B0604030504040204" pitchFamily="34" charset="0"/>
                <a:cs typeface="Calibri Light" panose="020F0302020204030204" pitchFamily="34" charset="0"/>
              </a:rPr>
              <a:t> approved the proposal in June 2020 to finance the FCC-</a:t>
            </a:r>
            <a:r>
              <a:rPr lang="en-US" sz="1800" dirty="0" err="1">
                <a:latin typeface="Calibri Light" panose="020F0302020204030204" pitchFamily="34" charset="0"/>
                <a:ea typeface="Verdana" panose="020B0604030504040204" pitchFamily="34" charset="0"/>
                <a:cs typeface="Calibri Light" panose="020F0302020204030204" pitchFamily="34" charset="0"/>
              </a:rPr>
              <a:t>ee</a:t>
            </a:r>
            <a:r>
              <a:rPr lang="en-US" sz="1800" dirty="0">
                <a:latin typeface="Calibri Light" panose="020F0302020204030204" pitchFamily="34" charset="0"/>
                <a:ea typeface="Verdana" panose="020B0604030504040204" pitchFamily="34" charset="0"/>
                <a:cs typeface="Calibri Light" panose="020F0302020204030204" pitchFamily="34" charset="0"/>
              </a:rPr>
              <a:t> Injector update studies and the proof of principle experiment for a positron source at PSI/SwissFEL facility</a:t>
            </a:r>
          </a:p>
          <a:p>
            <a:pPr marL="533400" lvl="1" indent="-180975">
              <a:spcAft>
                <a:spcPts val="1200"/>
              </a:spcAft>
              <a:buSzPct val="80000"/>
              <a:buFont typeface="Courier New" panose="02070309020205020404" pitchFamily="49" charset="0"/>
              <a:buChar char="o"/>
            </a:pPr>
            <a:r>
              <a:rPr lang="en-US" sz="1800" dirty="0">
                <a:latin typeface="Calibri Light" panose="020F0302020204030204" pitchFamily="34" charset="0"/>
                <a:ea typeface="Verdana" panose="020B0604030504040204" pitchFamily="34" charset="0"/>
                <a:cs typeface="Calibri Light" panose="020F0302020204030204" pitchFamily="34" charset="0"/>
              </a:rPr>
              <a:t>Collaboration between PSI and CERN with several external partners (</a:t>
            </a:r>
            <a:r>
              <a:rPr lang="en-US" sz="1800" dirty="0" err="1">
                <a:latin typeface="Calibri Light" panose="020F0302020204030204" pitchFamily="34" charset="0"/>
                <a:ea typeface="Verdana" panose="020B0604030504040204" pitchFamily="34" charset="0"/>
                <a:cs typeface="Calibri Light" panose="020F0302020204030204" pitchFamily="34" charset="0"/>
              </a:rPr>
              <a:t>IJCLab</a:t>
            </a:r>
            <a:r>
              <a:rPr lang="en-US" sz="1800" dirty="0">
                <a:latin typeface="Calibri Light" panose="020F0302020204030204" pitchFamily="34" charset="0"/>
                <a:ea typeface="Verdana" panose="020B0604030504040204" pitchFamily="34" charset="0"/>
                <a:cs typeface="Calibri Light" panose="020F0302020204030204" pitchFamily="34" charset="0"/>
              </a:rPr>
              <a:t>, INFN-LNF, BINP, KEK…)</a:t>
            </a:r>
          </a:p>
          <a:p>
            <a:pPr marL="533400" lvl="1" indent="-180975">
              <a:spcAft>
                <a:spcPts val="1200"/>
              </a:spcAft>
              <a:buSzPct val="80000"/>
              <a:buFont typeface="Courier New" panose="02070309020205020404" pitchFamily="49" charset="0"/>
              <a:buChar char="o"/>
            </a:pPr>
            <a:r>
              <a:rPr lang="en-US" sz="1800" dirty="0">
                <a:latin typeface="Calibri Light" panose="020F0302020204030204" pitchFamily="34" charset="0"/>
                <a:ea typeface="Verdana" panose="020B0604030504040204" pitchFamily="34" charset="0"/>
                <a:cs typeface="Calibri Light" panose="020F0302020204030204" pitchFamily="34" charset="0"/>
              </a:rPr>
              <a:t>Duration 4 years (from September 2020) </a:t>
            </a:r>
            <a:r>
              <a:rPr lang="en-US" sz="1800" dirty="0">
                <a:solidFill>
                  <a:schemeClr val="accent5"/>
                </a:solidFill>
                <a:latin typeface="Calibri Light" panose="020F0302020204030204" pitchFamily="34" charset="0"/>
                <a:ea typeface="Verdana" panose="020B0604030504040204" pitchFamily="34" charset="0"/>
                <a:cs typeface="Calibri Light" panose="020F0302020204030204" pitchFamily="34" charset="0"/>
              </a:rPr>
              <a:t>+ to be considered 1 year extension </a:t>
            </a:r>
            <a:r>
              <a:rPr lang="en-US" sz="1800" dirty="0">
                <a:latin typeface="Calibri Light" panose="020F0302020204030204" pitchFamily="34" charset="0"/>
                <a:ea typeface="Verdana" panose="020B0604030504040204" pitchFamily="34" charset="0"/>
                <a:cs typeface="Calibri Light" panose="020F0302020204030204" pitchFamily="34" charset="0"/>
              </a:rPr>
              <a:t>😅</a:t>
            </a:r>
          </a:p>
          <a:p>
            <a:pPr marL="533400" lvl="1" indent="-180975">
              <a:spcAft>
                <a:spcPts val="1200"/>
              </a:spcAft>
              <a:buSzPct val="80000"/>
              <a:buFont typeface="Courier New" panose="02070309020205020404" pitchFamily="49" charset="0"/>
              <a:buChar char="o"/>
            </a:pPr>
            <a:r>
              <a:rPr lang="en-US" sz="1800" dirty="0">
                <a:latin typeface="Calibri Light" panose="020F0302020204030204" pitchFamily="34" charset="0"/>
                <a:ea typeface="Verdana" panose="020B0604030504040204" pitchFamily="34" charset="0"/>
                <a:cs typeface="Calibri Light" panose="020F0302020204030204" pitchFamily="34" charset="0"/>
              </a:rPr>
              <a:t>Goals: </a:t>
            </a:r>
          </a:p>
          <a:p>
            <a:pPr marL="822317" lvl="2" indent="-285750">
              <a:spcAft>
                <a:spcPts val="1200"/>
              </a:spcAft>
              <a:buSzPct val="80000"/>
              <a:buFont typeface="Wingdings" pitchFamily="2" charset="2"/>
              <a:buChar char="Ø"/>
            </a:pPr>
            <a:r>
              <a:rPr lang="en-US" sz="1800" dirty="0">
                <a:latin typeface="Calibri Light" panose="020F0302020204030204" pitchFamily="34" charset="0"/>
                <a:ea typeface="Verdana" panose="020B0604030504040204" pitchFamily="34" charset="0"/>
                <a:cs typeface="Calibri Light" panose="020F0302020204030204" pitchFamily="34" charset="0"/>
              </a:rPr>
              <a:t>review of the actual CDR0/Injector and write a CDR+/Injector with cost estimate (published in 2018) – deadline end 2023</a:t>
            </a:r>
          </a:p>
          <a:p>
            <a:pPr marL="822317" lvl="2" indent="-285750">
              <a:spcAft>
                <a:spcPts val="1200"/>
              </a:spcAft>
              <a:buSzPct val="80000"/>
              <a:buFont typeface="Wingdings" pitchFamily="2" charset="2"/>
              <a:buChar char="Ø"/>
            </a:pPr>
            <a:r>
              <a:rPr lang="en-US" sz="1800" dirty="0">
                <a:latin typeface="Calibri Light" panose="020F0302020204030204" pitchFamily="34" charset="0"/>
                <a:ea typeface="Verdana" panose="020B0604030504040204" pitchFamily="34" charset="0"/>
                <a:cs typeface="Calibri Light" panose="020F0302020204030204" pitchFamily="34" charset="0"/>
              </a:rPr>
              <a:t>Positron source at PSI/SwissFEL – deadline end 2024</a:t>
            </a:r>
            <a:endParaRPr lang="de-CH" sz="1800" dirty="0">
              <a:latin typeface="Calibri Light" panose="020F0302020204030204" pitchFamily="34" charset="0"/>
              <a:ea typeface="Verdana" panose="020B0604030504040204" pitchFamily="34" charset="0"/>
              <a:cs typeface="Calibri Light" panose="020F0302020204030204" pitchFamily="34" charset="0"/>
            </a:endParaRPr>
          </a:p>
        </p:txBody>
      </p:sp>
      <p:sp>
        <p:nvSpPr>
          <p:cNvPr id="3" name="Titel 2"/>
          <p:cNvSpPr>
            <a:spLocks noGrp="1"/>
          </p:cNvSpPr>
          <p:nvPr>
            <p:ph type="title"/>
          </p:nvPr>
        </p:nvSpPr>
        <p:spPr/>
        <p:txBody>
          <a:bodyPr/>
          <a:lstStyle/>
          <a:p>
            <a:r>
              <a:rPr lang="en-US" dirty="0"/>
              <a:t>CHART proposal at a glance</a:t>
            </a:r>
            <a:endParaRPr lang="de-CH" dirty="0"/>
          </a:p>
        </p:txBody>
      </p:sp>
      <p:sp>
        <p:nvSpPr>
          <p:cNvPr id="4" name="Foliennummernplatzhalter 3"/>
          <p:cNvSpPr>
            <a:spLocks noGrp="1"/>
          </p:cNvSpPr>
          <p:nvPr>
            <p:ph type="sldNum" sz="quarter" idx="16"/>
          </p:nvPr>
        </p:nvSpPr>
        <p:spPr/>
        <p:txBody>
          <a:bodyPr/>
          <a:lstStyle/>
          <a:p>
            <a:pPr algn="r">
              <a:defRPr/>
            </a:pPr>
            <a:r>
              <a:rPr lang="de-DE" dirty="0"/>
              <a:t>Page </a:t>
            </a:r>
            <a:fld id="{EBC07571-3134-BB4B-B83F-1A9FE18D34F3}" type="slidenum">
              <a:rPr lang="de-DE" smtClean="0"/>
              <a:pPr algn="r">
                <a:defRPr/>
              </a:pPr>
              <a:t>6</a:t>
            </a:fld>
            <a:endParaRPr lang="de-DE" dirty="0"/>
          </a:p>
        </p:txBody>
      </p:sp>
    </p:spTree>
    <p:extLst>
      <p:ext uri="{BB962C8B-B14F-4D97-AF65-F5344CB8AC3E}">
        <p14:creationId xmlns:p14="http://schemas.microsoft.com/office/powerpoint/2010/main" val="2159654161"/>
      </p:ext>
    </p:extLst>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887FA6-C322-C442-B4F6-60A702364C00}"/>
              </a:ext>
            </a:extLst>
          </p:cNvPr>
          <p:cNvSpPr>
            <a:spLocks noGrp="1"/>
          </p:cNvSpPr>
          <p:nvPr>
            <p:ph type="title"/>
          </p:nvPr>
        </p:nvSpPr>
        <p:spPr>
          <a:xfrm>
            <a:off x="2074029" y="247851"/>
            <a:ext cx="6708025" cy="381375"/>
          </a:xfrm>
        </p:spPr>
        <p:txBody>
          <a:bodyPr/>
          <a:lstStyle/>
          <a:p>
            <a:r>
              <a:rPr lang="en-CH" dirty="0"/>
              <a:t>I</a:t>
            </a:r>
            <a:r>
              <a:rPr lang="en-GB" dirty="0"/>
              <a:t>n</a:t>
            </a:r>
            <a:r>
              <a:rPr lang="en-CH" dirty="0"/>
              <a:t>troduction (FCC-ee Injector Complex Update)</a:t>
            </a:r>
          </a:p>
        </p:txBody>
      </p:sp>
      <p:sp>
        <p:nvSpPr>
          <p:cNvPr id="3" name="Slide Number Placeholder 2">
            <a:extLst>
              <a:ext uri="{FF2B5EF4-FFF2-40B4-BE49-F238E27FC236}">
                <a16:creationId xmlns:a16="http://schemas.microsoft.com/office/drawing/2014/main" id="{9B994A1B-9B38-A649-BF1D-8C0A8C45499C}"/>
              </a:ext>
            </a:extLst>
          </p:cNvPr>
          <p:cNvSpPr>
            <a:spLocks noGrp="1"/>
          </p:cNvSpPr>
          <p:nvPr>
            <p:ph type="sldNum" sz="quarter" idx="12"/>
          </p:nvPr>
        </p:nvSpPr>
        <p:spPr/>
        <p:txBody>
          <a:bodyPr/>
          <a:lstStyle/>
          <a:p>
            <a:pPr algn="r">
              <a:defRPr/>
            </a:pPr>
            <a:r>
              <a:rPr lang="de-DE"/>
              <a:t>Page </a:t>
            </a:r>
            <a:fld id="{EBC07571-3134-BB4B-B83F-1A9FE18D34F3}" type="slidenum">
              <a:rPr lang="de-DE" smtClean="0"/>
              <a:pPr algn="r">
                <a:defRPr/>
              </a:pPr>
              <a:t>7</a:t>
            </a:fld>
            <a:endParaRPr lang="de-DE" dirty="0"/>
          </a:p>
        </p:txBody>
      </p:sp>
      <p:pic>
        <p:nvPicPr>
          <p:cNvPr id="4" name="Picture 3">
            <a:extLst>
              <a:ext uri="{FF2B5EF4-FFF2-40B4-BE49-F238E27FC236}">
                <a16:creationId xmlns:a16="http://schemas.microsoft.com/office/drawing/2014/main" id="{816A35EE-A256-FC43-A406-5A089F5F045B}"/>
              </a:ext>
            </a:extLst>
          </p:cNvPr>
          <p:cNvPicPr>
            <a:picLocks noChangeAspect="1"/>
          </p:cNvPicPr>
          <p:nvPr/>
        </p:nvPicPr>
        <p:blipFill>
          <a:blip r:embed="rId3"/>
          <a:stretch>
            <a:fillRect/>
          </a:stretch>
        </p:blipFill>
        <p:spPr>
          <a:xfrm>
            <a:off x="4788024" y="747256"/>
            <a:ext cx="4006549" cy="1970123"/>
          </a:xfrm>
          <a:prstGeom prst="rect">
            <a:avLst/>
          </a:prstGeom>
        </p:spPr>
      </p:pic>
      <p:sp>
        <p:nvSpPr>
          <p:cNvPr id="5" name="Rectangle 4">
            <a:extLst>
              <a:ext uri="{FF2B5EF4-FFF2-40B4-BE49-F238E27FC236}">
                <a16:creationId xmlns:a16="http://schemas.microsoft.com/office/drawing/2014/main" id="{DC0C5D75-CD65-4E4F-A1D6-5FE05EDF0A7C}"/>
              </a:ext>
            </a:extLst>
          </p:cNvPr>
          <p:cNvSpPr/>
          <p:nvPr/>
        </p:nvSpPr>
        <p:spPr>
          <a:xfrm>
            <a:off x="683568" y="813191"/>
            <a:ext cx="3888432" cy="1692771"/>
          </a:xfrm>
          <a:prstGeom prst="rect">
            <a:avLst/>
          </a:prstGeom>
        </p:spPr>
        <p:txBody>
          <a:bodyPr wrap="square">
            <a:spAutoFit/>
          </a:bodyPr>
          <a:lstStyle/>
          <a:p>
            <a:pPr marL="285750" indent="-285750">
              <a:spcBef>
                <a:spcPts val="600"/>
              </a:spcBef>
              <a:buFont typeface=".PingFang SC Regular"/>
              <a:buChar char="－"/>
            </a:pPr>
            <a:r>
              <a:rPr lang="en-GB" sz="1400" dirty="0">
                <a:solidFill>
                  <a:srgbClr val="3F3F3F"/>
                </a:solidFill>
                <a:latin typeface="Calibri Light" panose="020F0302020204030204" pitchFamily="34" charset="0"/>
                <a:cs typeface="Calibri Light" panose="020F0302020204030204" pitchFamily="34" charset="0"/>
              </a:rPr>
              <a:t>Main Ring and booster ring (98 km) – 45 GeV</a:t>
            </a:r>
          </a:p>
          <a:p>
            <a:pPr marL="285750" indent="-285750">
              <a:spcBef>
                <a:spcPts val="600"/>
              </a:spcBef>
              <a:buFont typeface=".PingFang SC Regular"/>
              <a:buChar char="－"/>
            </a:pPr>
            <a:r>
              <a:rPr lang="en-GB" sz="1400" dirty="0">
                <a:solidFill>
                  <a:srgbClr val="3F3F3F"/>
                </a:solidFill>
                <a:latin typeface="Calibri Light" panose="020F0302020204030204" pitchFamily="34" charset="0"/>
                <a:cs typeface="Calibri Light" panose="020F0302020204030204" pitchFamily="34" charset="0"/>
              </a:rPr>
              <a:t>e-/e+ linac up to 6 GeV, 1.54 GeV Damping Ring </a:t>
            </a:r>
            <a:endParaRPr lang="en-GB" sz="1400" dirty="0">
              <a:latin typeface="Calibri Light" panose="020F0302020204030204" pitchFamily="34" charset="0"/>
              <a:cs typeface="Calibri Light" panose="020F0302020204030204" pitchFamily="34" charset="0"/>
            </a:endParaRPr>
          </a:p>
          <a:p>
            <a:pPr marL="285750" indent="-285750">
              <a:spcBef>
                <a:spcPts val="600"/>
              </a:spcBef>
              <a:buFont typeface=".PingFang SC Regular"/>
              <a:buChar char="－"/>
            </a:pPr>
            <a:r>
              <a:rPr lang="en-GB" sz="1400" dirty="0">
                <a:solidFill>
                  <a:srgbClr val="3F3F3F"/>
                </a:solidFill>
                <a:latin typeface="Calibri Light" panose="020F0302020204030204" pitchFamily="34" charset="0"/>
                <a:cs typeface="Calibri Light" panose="020F0302020204030204" pitchFamily="34" charset="0"/>
              </a:rPr>
              <a:t>SPS as a Pre-Booster Ring (6 - 20GeV)</a:t>
            </a:r>
          </a:p>
          <a:p>
            <a:pPr marL="285750" indent="-285750">
              <a:spcBef>
                <a:spcPts val="600"/>
              </a:spcBef>
              <a:buFont typeface=".PingFang SC Regular"/>
              <a:buChar char="－"/>
            </a:pPr>
            <a:r>
              <a:rPr lang="en-GB" sz="1400" dirty="0">
                <a:solidFill>
                  <a:srgbClr val="3F3F3F"/>
                </a:solidFill>
                <a:latin typeface="Calibri Light" panose="020F0302020204030204" pitchFamily="34" charset="0"/>
                <a:cs typeface="Calibri Light" panose="020F0302020204030204" pitchFamily="34" charset="0"/>
              </a:rPr>
              <a:t>Booster Ring (20 </a:t>
            </a:r>
            <a:r>
              <a:rPr lang="en-GB" sz="1400" dirty="0">
                <a:solidFill>
                  <a:srgbClr val="3F3F3F"/>
                </a:solidFill>
                <a:latin typeface="Calibri Light" panose="020F0302020204030204" pitchFamily="34" charset="0"/>
                <a:cs typeface="Calibri Light" panose="020F0302020204030204" pitchFamily="34" charset="0"/>
                <a:sym typeface="Wingdings" pitchFamily="2" charset="2"/>
              </a:rPr>
              <a:t> </a:t>
            </a:r>
            <a:r>
              <a:rPr lang="en-GB" sz="1400" dirty="0">
                <a:solidFill>
                  <a:srgbClr val="3F3F3F"/>
                </a:solidFill>
                <a:latin typeface="Calibri Light" panose="020F0302020204030204" pitchFamily="34" charset="0"/>
                <a:cs typeface="Calibri Light" panose="020F0302020204030204" pitchFamily="34" charset="0"/>
              </a:rPr>
              <a:t>45 GeV)</a:t>
            </a:r>
          </a:p>
          <a:p>
            <a:pPr marL="285750" indent="-285750">
              <a:spcBef>
                <a:spcPts val="600"/>
              </a:spcBef>
              <a:buFont typeface=".PingFang SC Regular"/>
              <a:buChar char="－"/>
            </a:pPr>
            <a:r>
              <a:rPr lang="en-GB" sz="1400" dirty="0">
                <a:solidFill>
                  <a:schemeClr val="accent2"/>
                </a:solidFill>
                <a:latin typeface="Calibri Light" panose="020F0302020204030204" pitchFamily="34" charset="0"/>
                <a:cs typeface="Calibri Light" panose="020F0302020204030204" pitchFamily="34" charset="0"/>
              </a:rPr>
              <a:t>The main 6 GeV linac hosts the e+ source. The positrons are produced with 4.46 GeV e- beam</a:t>
            </a:r>
          </a:p>
        </p:txBody>
      </p:sp>
      <p:pic>
        <p:nvPicPr>
          <p:cNvPr id="7" name="Picture 6">
            <a:extLst>
              <a:ext uri="{FF2B5EF4-FFF2-40B4-BE49-F238E27FC236}">
                <a16:creationId xmlns:a16="http://schemas.microsoft.com/office/drawing/2014/main" id="{A546729A-C9DB-664F-AFBE-C873A6C2025D}"/>
              </a:ext>
            </a:extLst>
          </p:cNvPr>
          <p:cNvPicPr>
            <a:picLocks noChangeAspect="1"/>
          </p:cNvPicPr>
          <p:nvPr/>
        </p:nvPicPr>
        <p:blipFill>
          <a:blip r:embed="rId4"/>
          <a:stretch>
            <a:fillRect/>
          </a:stretch>
        </p:blipFill>
        <p:spPr>
          <a:xfrm>
            <a:off x="202193" y="2992503"/>
            <a:ext cx="6058400" cy="1883503"/>
          </a:xfrm>
          <a:prstGeom prst="rect">
            <a:avLst/>
          </a:prstGeom>
        </p:spPr>
      </p:pic>
      <p:sp>
        <p:nvSpPr>
          <p:cNvPr id="9" name="Oval 8">
            <a:extLst>
              <a:ext uri="{FF2B5EF4-FFF2-40B4-BE49-F238E27FC236}">
                <a16:creationId xmlns:a16="http://schemas.microsoft.com/office/drawing/2014/main" id="{CDCAEB8D-0312-D841-90B1-867BD345E272}"/>
              </a:ext>
            </a:extLst>
          </p:cNvPr>
          <p:cNvSpPr/>
          <p:nvPr/>
        </p:nvSpPr>
        <p:spPr bwMode="auto">
          <a:xfrm>
            <a:off x="4495820" y="1570456"/>
            <a:ext cx="3316540" cy="1361334"/>
          </a:xfrm>
          <a:prstGeom prst="ellipse">
            <a:avLst/>
          </a:prstGeom>
          <a:noFill/>
          <a:ln>
            <a:headEnd type="none" w="med" len="med"/>
            <a:tailEnd type="none" w="med" len="med"/>
          </a:ln>
        </p:spPr>
        <p:style>
          <a:lnRef idx="2">
            <a:schemeClr val="accent3"/>
          </a:lnRef>
          <a:fillRef idx="1">
            <a:schemeClr val="lt1"/>
          </a:fillRef>
          <a:effectRef idx="0">
            <a:schemeClr val="accent3"/>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CH" sz="2400" b="0" i="0" u="none" strike="noStrike" cap="none" normalizeH="0" baseline="0">
              <a:ln>
                <a:noFill/>
              </a:ln>
              <a:solidFill>
                <a:schemeClr val="tx1"/>
              </a:solidFill>
              <a:effectLst/>
              <a:latin typeface="Times" charset="0"/>
            </a:endParaRPr>
          </a:p>
        </p:txBody>
      </p:sp>
      <p:sp>
        <p:nvSpPr>
          <p:cNvPr id="10" name="Rectangle 9">
            <a:extLst>
              <a:ext uri="{FF2B5EF4-FFF2-40B4-BE49-F238E27FC236}">
                <a16:creationId xmlns:a16="http://schemas.microsoft.com/office/drawing/2014/main" id="{D65B76E9-4F20-574E-8FF7-DA2CFD400190}"/>
              </a:ext>
            </a:extLst>
          </p:cNvPr>
          <p:cNvSpPr/>
          <p:nvPr/>
        </p:nvSpPr>
        <p:spPr>
          <a:xfrm>
            <a:off x="159967" y="3384672"/>
            <a:ext cx="2421570" cy="338554"/>
          </a:xfrm>
          <a:prstGeom prst="rect">
            <a:avLst/>
          </a:prstGeom>
        </p:spPr>
        <p:txBody>
          <a:bodyPr wrap="square">
            <a:spAutoFit/>
          </a:bodyPr>
          <a:lstStyle/>
          <a:p>
            <a:pPr>
              <a:spcBef>
                <a:spcPts val="600"/>
              </a:spcBef>
            </a:pPr>
            <a:r>
              <a:rPr lang="en-GB" dirty="0">
                <a:solidFill>
                  <a:srgbClr val="C00000"/>
                </a:solidFill>
                <a:latin typeface="Calibri Light" panose="020F0302020204030204" pitchFamily="34" charset="0"/>
                <a:cs typeface="Calibri Light" panose="020F0302020204030204" pitchFamily="34" charset="0"/>
              </a:rPr>
              <a:t>Baseline in CDR0/Injector</a:t>
            </a:r>
          </a:p>
        </p:txBody>
      </p:sp>
      <p:sp>
        <p:nvSpPr>
          <p:cNvPr id="11" name="Rectangle 10">
            <a:extLst>
              <a:ext uri="{FF2B5EF4-FFF2-40B4-BE49-F238E27FC236}">
                <a16:creationId xmlns:a16="http://schemas.microsoft.com/office/drawing/2014/main" id="{64D248B4-B325-BE42-8DCE-61FF7E18B33B}"/>
              </a:ext>
            </a:extLst>
          </p:cNvPr>
          <p:cNvSpPr/>
          <p:nvPr/>
        </p:nvSpPr>
        <p:spPr>
          <a:xfrm>
            <a:off x="6405790" y="3867894"/>
            <a:ext cx="2520280" cy="1015663"/>
          </a:xfrm>
          <a:prstGeom prst="rect">
            <a:avLst/>
          </a:prstGeom>
        </p:spPr>
        <p:txBody>
          <a:bodyPr wrap="square">
            <a:spAutoFit/>
          </a:bodyPr>
          <a:lstStyle/>
          <a:p>
            <a:r>
              <a:rPr lang="en-GB" sz="1200" dirty="0">
                <a:solidFill>
                  <a:schemeClr val="accent6"/>
                </a:solidFill>
                <a:latin typeface="Calibri Light" panose="020F0302020204030204" pitchFamily="34" charset="0"/>
                <a:cs typeface="Calibri Light" panose="020F0302020204030204" pitchFamily="34" charset="0"/>
              </a:rPr>
              <a:t>As alternative options for the FCC-</a:t>
            </a:r>
            <a:r>
              <a:rPr lang="en-GB" sz="1200" dirty="0" err="1">
                <a:solidFill>
                  <a:schemeClr val="accent6"/>
                </a:solidFill>
                <a:latin typeface="Calibri Light" panose="020F0302020204030204" pitchFamily="34" charset="0"/>
                <a:cs typeface="Calibri Light" panose="020F0302020204030204" pitchFamily="34" charset="0"/>
              </a:rPr>
              <a:t>ee</a:t>
            </a:r>
            <a:r>
              <a:rPr lang="en-GB" sz="1200" dirty="0">
                <a:solidFill>
                  <a:schemeClr val="accent6"/>
                </a:solidFill>
                <a:latin typeface="Calibri Light" panose="020F0302020204030204" pitchFamily="34" charset="0"/>
                <a:cs typeface="Calibri Light" panose="020F0302020204030204" pitchFamily="34" charset="0"/>
              </a:rPr>
              <a:t> Injector, a 20 GeV or a 40 GeV linacs are proposed to provide the direct injection into the main booster or main ring</a:t>
            </a:r>
            <a:endParaRPr lang="en-GB" sz="1200" dirty="0">
              <a:solidFill>
                <a:schemeClr val="accent6"/>
              </a:solidFill>
              <a:effectLst/>
              <a:latin typeface="Calibri Light" panose="020F0302020204030204" pitchFamily="34" charset="0"/>
              <a:cs typeface="Calibri Light" panose="020F0302020204030204" pitchFamily="34" charset="0"/>
            </a:endParaRPr>
          </a:p>
        </p:txBody>
      </p:sp>
      <p:sp>
        <p:nvSpPr>
          <p:cNvPr id="17" name="Rectangle 16">
            <a:extLst>
              <a:ext uri="{FF2B5EF4-FFF2-40B4-BE49-F238E27FC236}">
                <a16:creationId xmlns:a16="http://schemas.microsoft.com/office/drawing/2014/main" id="{9D1C263A-0E18-2D49-8A5E-856E6A0F2F39}"/>
              </a:ext>
            </a:extLst>
          </p:cNvPr>
          <p:cNvSpPr/>
          <p:nvPr/>
        </p:nvSpPr>
        <p:spPr bwMode="auto">
          <a:xfrm>
            <a:off x="3995936" y="2954854"/>
            <a:ext cx="1728192" cy="941752"/>
          </a:xfrm>
          <a:prstGeom prst="rect">
            <a:avLst/>
          </a:prstGeom>
          <a:noFill/>
          <a:ln w="12700">
            <a:prstDash val="sysDash"/>
            <a:headEnd type="none" w="med" len="med"/>
            <a:tailEnd type="none" w="med" len="med"/>
          </a:ln>
        </p:spPr>
        <p:style>
          <a:lnRef idx="2">
            <a:schemeClr val="accent2"/>
          </a:lnRef>
          <a:fillRef idx="1">
            <a:schemeClr val="lt1"/>
          </a:fillRef>
          <a:effectRef idx="0">
            <a:schemeClr val="accent2"/>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CH" sz="2400" b="0" i="0" u="none" strike="noStrike" cap="none" normalizeH="0" baseline="0">
              <a:ln>
                <a:noFill/>
              </a:ln>
              <a:solidFill>
                <a:schemeClr val="tx1"/>
              </a:solidFill>
              <a:effectLst/>
              <a:latin typeface="Times" charset="0"/>
            </a:endParaRPr>
          </a:p>
        </p:txBody>
      </p:sp>
      <p:sp>
        <p:nvSpPr>
          <p:cNvPr id="16" name="Rectangle 15">
            <a:extLst>
              <a:ext uri="{FF2B5EF4-FFF2-40B4-BE49-F238E27FC236}">
                <a16:creationId xmlns:a16="http://schemas.microsoft.com/office/drawing/2014/main" id="{BD00D6A0-282D-F548-993E-83A8CE51280E}"/>
              </a:ext>
            </a:extLst>
          </p:cNvPr>
          <p:cNvSpPr/>
          <p:nvPr/>
        </p:nvSpPr>
        <p:spPr bwMode="auto">
          <a:xfrm>
            <a:off x="217930" y="3818949"/>
            <a:ext cx="3778006" cy="1028099"/>
          </a:xfrm>
          <a:prstGeom prst="rect">
            <a:avLst/>
          </a:prstGeom>
          <a:noFill/>
          <a:ln w="12700">
            <a:prstDash val="sysDash"/>
            <a:headEnd type="none" w="med" len="med"/>
            <a:tailEnd type="none" w="med" len="med"/>
          </a:ln>
        </p:spPr>
        <p:style>
          <a:lnRef idx="2">
            <a:schemeClr val="accent2"/>
          </a:lnRef>
          <a:fillRef idx="1">
            <a:schemeClr val="lt1"/>
          </a:fillRef>
          <a:effectRef idx="0">
            <a:schemeClr val="accent2"/>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CH" sz="2400" b="0" i="0" u="none" strike="noStrike" cap="none" normalizeH="0" baseline="0">
              <a:ln>
                <a:noFill/>
              </a:ln>
              <a:solidFill>
                <a:schemeClr val="tx1"/>
              </a:solidFill>
              <a:effectLst/>
              <a:latin typeface="Times" charset="0"/>
            </a:endParaRPr>
          </a:p>
        </p:txBody>
      </p:sp>
      <p:sp>
        <p:nvSpPr>
          <p:cNvPr id="14" name="Rectangle 13">
            <a:extLst>
              <a:ext uri="{FF2B5EF4-FFF2-40B4-BE49-F238E27FC236}">
                <a16:creationId xmlns:a16="http://schemas.microsoft.com/office/drawing/2014/main" id="{5F4969E8-0F8A-C145-9483-0369497FC59D}"/>
              </a:ext>
            </a:extLst>
          </p:cNvPr>
          <p:cNvSpPr/>
          <p:nvPr/>
        </p:nvSpPr>
        <p:spPr bwMode="auto">
          <a:xfrm>
            <a:off x="3998563" y="3904871"/>
            <a:ext cx="2304256" cy="956091"/>
          </a:xfrm>
          <a:prstGeom prst="rect">
            <a:avLst/>
          </a:prstGeom>
          <a:noFill/>
          <a:ln>
            <a:headEnd type="none" w="med" len="med"/>
            <a:tailEnd type="none" w="med" len="med"/>
          </a:ln>
        </p:spPr>
        <p:style>
          <a:lnRef idx="1">
            <a:schemeClr val="accent6"/>
          </a:lnRef>
          <a:fillRef idx="2">
            <a:schemeClr val="accent6"/>
          </a:fillRef>
          <a:effectRef idx="1">
            <a:schemeClr val="accent6"/>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CH" sz="2400" b="0" i="0" u="none" strike="noStrike" cap="none" normalizeH="0" baseline="0">
              <a:ln>
                <a:noFill/>
              </a:ln>
              <a:solidFill>
                <a:schemeClr val="tx1"/>
              </a:solidFill>
              <a:effectLst/>
              <a:latin typeface="Times" charset="0"/>
            </a:endParaRPr>
          </a:p>
        </p:txBody>
      </p:sp>
    </p:spTree>
    <p:extLst>
      <p:ext uri="{BB962C8B-B14F-4D97-AF65-F5344CB8AC3E}">
        <p14:creationId xmlns:p14="http://schemas.microsoft.com/office/powerpoint/2010/main" val="4268346857"/>
      </p:ext>
    </p:extLst>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1775E450-850E-FF48-ADE7-61556E26B03A}"/>
              </a:ext>
            </a:extLst>
          </p:cNvPr>
          <p:cNvSpPr>
            <a:spLocks noGrp="1"/>
          </p:cNvSpPr>
          <p:nvPr>
            <p:ph type="sldNum" sz="quarter" idx="12"/>
          </p:nvPr>
        </p:nvSpPr>
        <p:spPr/>
        <p:txBody>
          <a:bodyPr/>
          <a:lstStyle/>
          <a:p>
            <a:pPr algn="r">
              <a:defRPr/>
            </a:pPr>
            <a:r>
              <a:rPr lang="de-DE"/>
              <a:t>Page </a:t>
            </a:r>
            <a:fld id="{EBC07571-3134-BB4B-B83F-1A9FE18D34F3}" type="slidenum">
              <a:rPr lang="de-DE" smtClean="0"/>
              <a:pPr algn="r">
                <a:defRPr/>
              </a:pPr>
              <a:t>8</a:t>
            </a:fld>
            <a:endParaRPr lang="de-DE" dirty="0"/>
          </a:p>
        </p:txBody>
      </p:sp>
      <p:sp>
        <p:nvSpPr>
          <p:cNvPr id="4" name="Titel 2">
            <a:extLst>
              <a:ext uri="{FF2B5EF4-FFF2-40B4-BE49-F238E27FC236}">
                <a16:creationId xmlns:a16="http://schemas.microsoft.com/office/drawing/2014/main" id="{402F9AB9-D792-7A42-A99D-6B80D0386071}"/>
              </a:ext>
            </a:extLst>
          </p:cNvPr>
          <p:cNvSpPr>
            <a:spLocks noGrp="1"/>
          </p:cNvSpPr>
          <p:nvPr>
            <p:ph type="title"/>
          </p:nvPr>
        </p:nvSpPr>
        <p:spPr>
          <a:xfrm>
            <a:off x="2123728" y="232814"/>
            <a:ext cx="6480720" cy="381375"/>
          </a:xfrm>
        </p:spPr>
        <p:txBody>
          <a:bodyPr/>
          <a:lstStyle/>
          <a:p>
            <a:r>
              <a:rPr lang="en-US" dirty="0"/>
              <a:t>Work packages Overview</a:t>
            </a:r>
            <a:endParaRPr lang="de-CH" sz="1600" dirty="0"/>
          </a:p>
        </p:txBody>
      </p:sp>
      <p:sp>
        <p:nvSpPr>
          <p:cNvPr id="5" name="TextBox 4">
            <a:extLst>
              <a:ext uri="{FF2B5EF4-FFF2-40B4-BE49-F238E27FC236}">
                <a16:creationId xmlns:a16="http://schemas.microsoft.com/office/drawing/2014/main" id="{98050DA8-7DE6-DF47-A283-6CBDAB10F121}"/>
              </a:ext>
            </a:extLst>
          </p:cNvPr>
          <p:cNvSpPr txBox="1"/>
          <p:nvPr/>
        </p:nvSpPr>
        <p:spPr>
          <a:xfrm>
            <a:off x="3262456" y="1064259"/>
            <a:ext cx="3062593" cy="646331"/>
          </a:xfrm>
          <a:prstGeom prst="rect">
            <a:avLst/>
          </a:prstGeom>
          <a:solidFill>
            <a:schemeClr val="accent1"/>
          </a:solidFill>
          <a:ln>
            <a:solidFill>
              <a:schemeClr val="tx1"/>
            </a:solidFill>
          </a:ln>
        </p:spPr>
        <p:txBody>
          <a:bodyPr wrap="square" rtlCol="0">
            <a:spAutoFit/>
          </a:bodyPr>
          <a:lstStyle/>
          <a:p>
            <a:pPr algn="ctr">
              <a:spcBef>
                <a:spcPts val="0"/>
              </a:spcBef>
            </a:pPr>
            <a:r>
              <a:rPr lang="en-US" sz="1200" b="1" dirty="0">
                <a:solidFill>
                  <a:srgbClr val="0000CC"/>
                </a:solidFill>
                <a:latin typeface="+mn-lt"/>
              </a:rPr>
              <a:t>WP0. Coordination (PSI/CERN)</a:t>
            </a:r>
            <a:endParaRPr lang="en-US" sz="1200" b="1" dirty="0">
              <a:latin typeface="+mn-lt"/>
            </a:endParaRPr>
          </a:p>
          <a:p>
            <a:pPr algn="ctr">
              <a:spcBef>
                <a:spcPts val="0"/>
              </a:spcBef>
            </a:pPr>
            <a:r>
              <a:rPr lang="en-US" sz="1200" b="1" dirty="0">
                <a:latin typeface="+mn-lt"/>
              </a:rPr>
              <a:t>Task 0.1 Coordination</a:t>
            </a:r>
          </a:p>
          <a:p>
            <a:pPr algn="ctr">
              <a:spcBef>
                <a:spcPts val="0"/>
              </a:spcBef>
            </a:pPr>
            <a:r>
              <a:rPr lang="en-US" sz="1200" b="1" dirty="0">
                <a:latin typeface="+mn-lt"/>
              </a:rPr>
              <a:t>Task 0.2 Overall parameter optimization</a:t>
            </a:r>
            <a:endParaRPr lang="en-US" sz="1200" dirty="0">
              <a:latin typeface="+mn-lt"/>
            </a:endParaRPr>
          </a:p>
        </p:txBody>
      </p:sp>
      <p:sp>
        <p:nvSpPr>
          <p:cNvPr id="6" name="Rectangle 5">
            <a:extLst>
              <a:ext uri="{FF2B5EF4-FFF2-40B4-BE49-F238E27FC236}">
                <a16:creationId xmlns:a16="http://schemas.microsoft.com/office/drawing/2014/main" id="{B1794E9D-999A-FD4B-9C07-1FCE8D815ACA}"/>
              </a:ext>
            </a:extLst>
          </p:cNvPr>
          <p:cNvSpPr/>
          <p:nvPr/>
        </p:nvSpPr>
        <p:spPr>
          <a:xfrm>
            <a:off x="846375" y="1902263"/>
            <a:ext cx="1479977" cy="830997"/>
          </a:xfrm>
          <a:prstGeom prst="rect">
            <a:avLst/>
          </a:prstGeom>
          <a:solidFill>
            <a:srgbClr val="D4E2CE"/>
          </a:solidFill>
          <a:ln>
            <a:solidFill>
              <a:schemeClr val="tx1"/>
            </a:solidFill>
          </a:ln>
        </p:spPr>
        <p:txBody>
          <a:bodyPr wrap="square">
            <a:noAutofit/>
          </a:bodyPr>
          <a:lstStyle/>
          <a:p>
            <a:pPr>
              <a:spcBef>
                <a:spcPts val="0"/>
              </a:spcBef>
            </a:pPr>
            <a:r>
              <a:rPr lang="pt-BR" sz="1200" b="1" dirty="0">
                <a:solidFill>
                  <a:srgbClr val="0000CC"/>
                </a:solidFill>
                <a:latin typeface="+mn-lt"/>
              </a:rPr>
              <a:t>WP1. e+/e- 6 GeV Injector Linacs</a:t>
            </a:r>
          </a:p>
          <a:p>
            <a:pPr>
              <a:spcBef>
                <a:spcPts val="0"/>
              </a:spcBef>
            </a:pPr>
            <a:endParaRPr lang="pt-BR" sz="1200" b="1" dirty="0">
              <a:solidFill>
                <a:srgbClr val="0000CC"/>
              </a:solidFill>
              <a:latin typeface="+mn-lt"/>
            </a:endParaRPr>
          </a:p>
          <a:p>
            <a:pPr>
              <a:spcBef>
                <a:spcPts val="0"/>
              </a:spcBef>
            </a:pPr>
            <a:r>
              <a:rPr lang="pt-BR" sz="1200" b="1" dirty="0">
                <a:solidFill>
                  <a:srgbClr val="0000CC"/>
                </a:solidFill>
                <a:latin typeface="+mn-lt"/>
              </a:rPr>
              <a:t>A. Grudiev (CERN)</a:t>
            </a:r>
          </a:p>
        </p:txBody>
      </p:sp>
      <p:sp>
        <p:nvSpPr>
          <p:cNvPr id="7" name="Rectangle 6">
            <a:extLst>
              <a:ext uri="{FF2B5EF4-FFF2-40B4-BE49-F238E27FC236}">
                <a16:creationId xmlns:a16="http://schemas.microsoft.com/office/drawing/2014/main" id="{FAA85B7E-5394-F64D-BE4B-B231AC5C038B}"/>
              </a:ext>
            </a:extLst>
          </p:cNvPr>
          <p:cNvSpPr/>
          <p:nvPr/>
        </p:nvSpPr>
        <p:spPr>
          <a:xfrm>
            <a:off x="2398360" y="1902263"/>
            <a:ext cx="1728192" cy="830997"/>
          </a:xfrm>
          <a:prstGeom prst="rect">
            <a:avLst/>
          </a:prstGeom>
          <a:solidFill>
            <a:srgbClr val="CBCFDF"/>
          </a:solidFill>
          <a:ln>
            <a:solidFill>
              <a:schemeClr val="tx1"/>
            </a:solidFill>
          </a:ln>
        </p:spPr>
        <p:txBody>
          <a:bodyPr wrap="square">
            <a:spAutoFit/>
          </a:bodyPr>
          <a:lstStyle/>
          <a:p>
            <a:pPr>
              <a:spcBef>
                <a:spcPts val="0"/>
              </a:spcBef>
            </a:pPr>
            <a:r>
              <a:rPr lang="pt-BR" sz="1200" b="1" dirty="0">
                <a:solidFill>
                  <a:srgbClr val="0000CC"/>
                </a:solidFill>
                <a:latin typeface="+mn-lt"/>
              </a:rPr>
              <a:t>WP2. </a:t>
            </a:r>
            <a:r>
              <a:rPr lang="en-GB" sz="1200" b="1" dirty="0">
                <a:solidFill>
                  <a:srgbClr val="0000CC"/>
                </a:solidFill>
                <a:latin typeface="+mn-lt"/>
              </a:rPr>
              <a:t>Electron and positron Linac extension study (Linac 4) </a:t>
            </a:r>
          </a:p>
          <a:p>
            <a:pPr>
              <a:spcBef>
                <a:spcPts val="0"/>
              </a:spcBef>
            </a:pPr>
            <a:r>
              <a:rPr lang="en-GB" sz="1200" b="1" dirty="0">
                <a:solidFill>
                  <a:srgbClr val="0000CC"/>
                </a:solidFill>
                <a:latin typeface="+mn-lt"/>
              </a:rPr>
              <a:t>J.-Y. </a:t>
            </a:r>
            <a:r>
              <a:rPr lang="en-GB" sz="1200" b="1" dirty="0" err="1">
                <a:solidFill>
                  <a:srgbClr val="0000CC"/>
                </a:solidFill>
                <a:latin typeface="+mn-lt"/>
              </a:rPr>
              <a:t>Raguin</a:t>
            </a:r>
            <a:r>
              <a:rPr lang="en-GB" sz="1200" b="1" dirty="0">
                <a:solidFill>
                  <a:srgbClr val="0000CC"/>
                </a:solidFill>
                <a:latin typeface="+mn-lt"/>
              </a:rPr>
              <a:t> (PSI)</a:t>
            </a:r>
          </a:p>
        </p:txBody>
      </p:sp>
      <p:sp>
        <p:nvSpPr>
          <p:cNvPr id="8" name="Rectangle 7">
            <a:extLst>
              <a:ext uri="{FF2B5EF4-FFF2-40B4-BE49-F238E27FC236}">
                <a16:creationId xmlns:a16="http://schemas.microsoft.com/office/drawing/2014/main" id="{28F0EFCA-C863-6446-A004-F8BB13DCA2EA}"/>
              </a:ext>
            </a:extLst>
          </p:cNvPr>
          <p:cNvSpPr/>
          <p:nvPr/>
        </p:nvSpPr>
        <p:spPr>
          <a:xfrm>
            <a:off x="4198561" y="1908752"/>
            <a:ext cx="1872208" cy="824508"/>
          </a:xfrm>
          <a:prstGeom prst="rect">
            <a:avLst/>
          </a:prstGeom>
          <a:solidFill>
            <a:srgbClr val="FFF5D6"/>
          </a:solidFill>
          <a:ln>
            <a:solidFill>
              <a:schemeClr val="tx1"/>
            </a:solidFill>
          </a:ln>
        </p:spPr>
        <p:txBody>
          <a:bodyPr wrap="square">
            <a:noAutofit/>
          </a:bodyPr>
          <a:lstStyle/>
          <a:p>
            <a:pPr>
              <a:spcBef>
                <a:spcPts val="0"/>
              </a:spcBef>
            </a:pPr>
            <a:r>
              <a:rPr lang="pt-BR" sz="1200" b="1" dirty="0">
                <a:solidFill>
                  <a:srgbClr val="0000CC"/>
                </a:solidFill>
                <a:latin typeface="+mn-lt"/>
              </a:rPr>
              <a:t>WP3. </a:t>
            </a:r>
            <a:r>
              <a:rPr lang="en-GB" sz="1200" b="1" dirty="0">
                <a:solidFill>
                  <a:srgbClr val="0000CC"/>
                </a:solidFill>
                <a:latin typeface="+mn-lt"/>
              </a:rPr>
              <a:t>Positron source: target and capture system</a:t>
            </a:r>
          </a:p>
          <a:p>
            <a:pPr>
              <a:spcBef>
                <a:spcPts val="0"/>
              </a:spcBef>
            </a:pPr>
            <a:r>
              <a:rPr lang="en-GB" sz="1200" b="1" dirty="0">
                <a:solidFill>
                  <a:srgbClr val="0000CC"/>
                </a:solidFill>
                <a:latin typeface="+mn-lt"/>
              </a:rPr>
              <a:t>(IJCLAB/PSI)</a:t>
            </a:r>
          </a:p>
          <a:p>
            <a:pPr>
              <a:spcBef>
                <a:spcPts val="0"/>
              </a:spcBef>
            </a:pPr>
            <a:r>
              <a:rPr lang="en-GB" sz="1200" b="1" dirty="0">
                <a:solidFill>
                  <a:srgbClr val="0000CC"/>
                </a:solidFill>
                <a:latin typeface="+mn-lt"/>
              </a:rPr>
              <a:t>I. Chaikovska (</a:t>
            </a:r>
            <a:r>
              <a:rPr lang="en-GB" sz="1200" b="1" dirty="0" err="1">
                <a:solidFill>
                  <a:srgbClr val="0000CC"/>
                </a:solidFill>
                <a:latin typeface="+mn-lt"/>
              </a:rPr>
              <a:t>IJCLab</a:t>
            </a:r>
            <a:r>
              <a:rPr lang="en-GB" sz="1200" b="1" dirty="0">
                <a:solidFill>
                  <a:srgbClr val="0000CC"/>
                </a:solidFill>
                <a:latin typeface="+mn-lt"/>
              </a:rPr>
              <a:t>)</a:t>
            </a:r>
            <a:endParaRPr lang="en-GB" sz="1200" b="1" dirty="0">
              <a:latin typeface="+mn-lt"/>
            </a:endParaRPr>
          </a:p>
        </p:txBody>
      </p:sp>
      <p:sp>
        <p:nvSpPr>
          <p:cNvPr id="9" name="Rectangle 8">
            <a:extLst>
              <a:ext uri="{FF2B5EF4-FFF2-40B4-BE49-F238E27FC236}">
                <a16:creationId xmlns:a16="http://schemas.microsoft.com/office/drawing/2014/main" id="{97361ABF-FB5D-4245-9C2D-0BF2788B123D}"/>
              </a:ext>
            </a:extLst>
          </p:cNvPr>
          <p:cNvSpPr/>
          <p:nvPr/>
        </p:nvSpPr>
        <p:spPr>
          <a:xfrm>
            <a:off x="6142778" y="1922246"/>
            <a:ext cx="2362567" cy="811014"/>
          </a:xfrm>
          <a:prstGeom prst="rect">
            <a:avLst/>
          </a:prstGeom>
          <a:solidFill>
            <a:schemeClr val="accent2">
              <a:lumMod val="20000"/>
              <a:lumOff val="80000"/>
            </a:schemeClr>
          </a:solidFill>
          <a:ln>
            <a:solidFill>
              <a:schemeClr val="tx1"/>
            </a:solidFill>
          </a:ln>
        </p:spPr>
        <p:txBody>
          <a:bodyPr wrap="square">
            <a:noAutofit/>
          </a:bodyPr>
          <a:lstStyle/>
          <a:p>
            <a:pPr>
              <a:spcBef>
                <a:spcPts val="0"/>
              </a:spcBef>
            </a:pPr>
            <a:r>
              <a:rPr lang="pt-BR" sz="1200" b="1" dirty="0">
                <a:solidFill>
                  <a:srgbClr val="0000CC"/>
                </a:solidFill>
                <a:latin typeface="+mn-lt"/>
              </a:rPr>
              <a:t>WP4. </a:t>
            </a:r>
            <a:r>
              <a:rPr lang="en-GB" sz="1200" b="1" dirty="0">
                <a:solidFill>
                  <a:srgbClr val="0000CC"/>
                </a:solidFill>
                <a:latin typeface="+mn-lt"/>
              </a:rPr>
              <a:t>Damping ring and transfer lines </a:t>
            </a:r>
          </a:p>
          <a:p>
            <a:pPr>
              <a:spcBef>
                <a:spcPts val="0"/>
              </a:spcBef>
            </a:pPr>
            <a:endParaRPr lang="en-GB" sz="1200" b="1" dirty="0">
              <a:solidFill>
                <a:srgbClr val="0000CC"/>
              </a:solidFill>
              <a:latin typeface="+mn-lt"/>
            </a:endParaRPr>
          </a:p>
          <a:p>
            <a:pPr>
              <a:spcBef>
                <a:spcPts val="0"/>
              </a:spcBef>
            </a:pPr>
            <a:r>
              <a:rPr lang="en-GB" sz="1200" b="1" dirty="0">
                <a:solidFill>
                  <a:srgbClr val="0000CC"/>
                </a:solidFill>
                <a:latin typeface="+mn-lt"/>
              </a:rPr>
              <a:t>C. Milardi (INFN/LNF)</a:t>
            </a:r>
          </a:p>
        </p:txBody>
      </p:sp>
      <p:sp>
        <p:nvSpPr>
          <p:cNvPr id="10" name="Rectangle 9">
            <a:extLst>
              <a:ext uri="{FF2B5EF4-FFF2-40B4-BE49-F238E27FC236}">
                <a16:creationId xmlns:a16="http://schemas.microsoft.com/office/drawing/2014/main" id="{FD293A49-E81D-E744-9880-343EB125A320}"/>
              </a:ext>
            </a:extLst>
          </p:cNvPr>
          <p:cNvSpPr/>
          <p:nvPr/>
        </p:nvSpPr>
        <p:spPr>
          <a:xfrm>
            <a:off x="846375" y="2862241"/>
            <a:ext cx="7658970" cy="307777"/>
          </a:xfrm>
          <a:prstGeom prst="rect">
            <a:avLst/>
          </a:prstGeom>
          <a:solidFill>
            <a:srgbClr val="E7E8D3"/>
          </a:solidFill>
          <a:ln>
            <a:solidFill>
              <a:schemeClr val="tx1"/>
            </a:solidFill>
          </a:ln>
        </p:spPr>
        <p:txBody>
          <a:bodyPr wrap="square">
            <a:spAutoFit/>
          </a:bodyPr>
          <a:lstStyle/>
          <a:p>
            <a:pPr algn="ctr">
              <a:spcBef>
                <a:spcPts val="0"/>
              </a:spcBef>
            </a:pPr>
            <a:r>
              <a:rPr lang="pt-BR" sz="1400" b="1" dirty="0">
                <a:solidFill>
                  <a:srgbClr val="0000CC"/>
                </a:solidFill>
                <a:latin typeface="+mn-lt"/>
              </a:rPr>
              <a:t>WP5 </a:t>
            </a:r>
            <a:r>
              <a:rPr lang="en-GB" sz="1400" b="1" dirty="0">
                <a:solidFill>
                  <a:srgbClr val="0000CC"/>
                </a:solidFill>
                <a:latin typeface="+mn-lt"/>
              </a:rPr>
              <a:t>CDR+, all partners </a:t>
            </a:r>
          </a:p>
        </p:txBody>
      </p:sp>
      <p:sp>
        <p:nvSpPr>
          <p:cNvPr id="11" name="Rectangle 10">
            <a:extLst>
              <a:ext uri="{FF2B5EF4-FFF2-40B4-BE49-F238E27FC236}">
                <a16:creationId xmlns:a16="http://schemas.microsoft.com/office/drawing/2014/main" id="{661EC37E-8B9F-A24F-A755-52D459AEE411}"/>
              </a:ext>
            </a:extLst>
          </p:cNvPr>
          <p:cNvSpPr/>
          <p:nvPr/>
        </p:nvSpPr>
        <p:spPr>
          <a:xfrm>
            <a:off x="3347864" y="3343375"/>
            <a:ext cx="3067040" cy="646331"/>
          </a:xfrm>
          <a:prstGeom prst="rect">
            <a:avLst/>
          </a:prstGeom>
          <a:solidFill>
            <a:schemeClr val="accent5">
              <a:lumMod val="20000"/>
              <a:lumOff val="80000"/>
            </a:schemeClr>
          </a:solidFill>
          <a:ln>
            <a:solidFill>
              <a:schemeClr val="tx1"/>
            </a:solidFill>
          </a:ln>
        </p:spPr>
        <p:txBody>
          <a:bodyPr wrap="square">
            <a:spAutoFit/>
          </a:bodyPr>
          <a:lstStyle/>
          <a:p>
            <a:pPr>
              <a:spcBef>
                <a:spcPts val="0"/>
              </a:spcBef>
              <a:spcAft>
                <a:spcPts val="0"/>
              </a:spcAft>
            </a:pPr>
            <a:r>
              <a:rPr lang="pt-BR" sz="1200" b="1" dirty="0">
                <a:solidFill>
                  <a:srgbClr val="0000CC"/>
                </a:solidFill>
                <a:latin typeface="+mn-lt"/>
              </a:rPr>
              <a:t>WP6. </a:t>
            </a:r>
            <a:r>
              <a:rPr lang="en-US" sz="1200" b="1" dirty="0">
                <a:solidFill>
                  <a:srgbClr val="0000CC"/>
                </a:solidFill>
                <a:latin typeface="+mn-lt"/>
              </a:rPr>
              <a:t>Proof of Principle positron source and capture in SwissFEL</a:t>
            </a:r>
          </a:p>
          <a:p>
            <a:pPr>
              <a:spcBef>
                <a:spcPts val="0"/>
              </a:spcBef>
              <a:spcAft>
                <a:spcPts val="0"/>
              </a:spcAft>
            </a:pPr>
            <a:r>
              <a:rPr lang="en-US" sz="1200" b="1" dirty="0">
                <a:solidFill>
                  <a:srgbClr val="0000CC"/>
                </a:solidFill>
                <a:latin typeface="+mn-lt"/>
              </a:rPr>
              <a:t>R. Zennaro (PSI)</a:t>
            </a:r>
            <a:endParaRPr lang="en-GB" sz="1200" b="1" dirty="0">
              <a:latin typeface="+mn-lt"/>
            </a:endParaRPr>
          </a:p>
        </p:txBody>
      </p:sp>
      <p:sp>
        <p:nvSpPr>
          <p:cNvPr id="12" name="TextBox 11">
            <a:extLst>
              <a:ext uri="{FF2B5EF4-FFF2-40B4-BE49-F238E27FC236}">
                <a16:creationId xmlns:a16="http://schemas.microsoft.com/office/drawing/2014/main" id="{9E2A5D10-11B3-ED4A-96B7-E1EBFAAA446F}"/>
              </a:ext>
            </a:extLst>
          </p:cNvPr>
          <p:cNvSpPr txBox="1"/>
          <p:nvPr/>
        </p:nvSpPr>
        <p:spPr>
          <a:xfrm>
            <a:off x="6458239" y="1153093"/>
            <a:ext cx="2016224" cy="469775"/>
          </a:xfrm>
          <a:prstGeom prst="rect">
            <a:avLst/>
          </a:prstGeom>
          <a:noFill/>
        </p:spPr>
        <p:txBody>
          <a:bodyPr wrap="square" lIns="0" tIns="0" rIns="0" bIns="0" rtlCol="0">
            <a:noAutofit/>
          </a:bodyPr>
          <a:lstStyle/>
          <a:p>
            <a:pPr eaLnBrk="1" hangingPunct="1">
              <a:lnSpc>
                <a:spcPct val="110000"/>
              </a:lnSpc>
              <a:spcBef>
                <a:spcPct val="0"/>
              </a:spcBef>
              <a:buClr>
                <a:srgbClr val="000000"/>
              </a:buClr>
            </a:pPr>
            <a:r>
              <a:rPr lang="en-CH" sz="1400" dirty="0">
                <a:solidFill>
                  <a:srgbClr val="000000"/>
                </a:solidFill>
                <a:latin typeface="Calibri Light" panose="020F0302020204030204" pitchFamily="34" charset="0"/>
                <a:cs typeface="Calibri Light" panose="020F0302020204030204" pitchFamily="34" charset="0"/>
              </a:rPr>
              <a:t>Addendum between CERN and PSI</a:t>
            </a:r>
          </a:p>
        </p:txBody>
      </p:sp>
      <p:sp>
        <p:nvSpPr>
          <p:cNvPr id="13" name="TextBox 12">
            <a:extLst>
              <a:ext uri="{FF2B5EF4-FFF2-40B4-BE49-F238E27FC236}">
                <a16:creationId xmlns:a16="http://schemas.microsoft.com/office/drawing/2014/main" id="{4F583B41-E259-4542-B969-D175287CCFBA}"/>
              </a:ext>
            </a:extLst>
          </p:cNvPr>
          <p:cNvSpPr txBox="1"/>
          <p:nvPr/>
        </p:nvSpPr>
        <p:spPr>
          <a:xfrm>
            <a:off x="8604448" y="2862241"/>
            <a:ext cx="360040" cy="307777"/>
          </a:xfrm>
          <a:prstGeom prst="rect">
            <a:avLst/>
          </a:prstGeom>
          <a:noFill/>
        </p:spPr>
        <p:txBody>
          <a:bodyPr wrap="none" lIns="0" tIns="0" rIns="0" bIns="0" rtlCol="0">
            <a:noAutofit/>
          </a:bodyPr>
          <a:lstStyle/>
          <a:p>
            <a:pPr marL="285750" indent="-285750" eaLnBrk="1" hangingPunct="1">
              <a:lnSpc>
                <a:spcPct val="110000"/>
              </a:lnSpc>
              <a:spcBef>
                <a:spcPct val="0"/>
              </a:spcBef>
              <a:buClr>
                <a:srgbClr val="000000"/>
              </a:buClr>
              <a:buFont typeface="Wingdings" pitchFamily="2" charset="2"/>
              <a:buChar char="v"/>
            </a:pPr>
            <a:r>
              <a:rPr lang="en-CH" sz="1800" dirty="0">
                <a:solidFill>
                  <a:srgbClr val="EF5B00"/>
                </a:solidFill>
                <a:latin typeface="Calibri"/>
              </a:rPr>
              <a:t> </a:t>
            </a:r>
          </a:p>
        </p:txBody>
      </p:sp>
      <p:sp>
        <p:nvSpPr>
          <p:cNvPr id="14" name="TextBox 13">
            <a:extLst>
              <a:ext uri="{FF2B5EF4-FFF2-40B4-BE49-F238E27FC236}">
                <a16:creationId xmlns:a16="http://schemas.microsoft.com/office/drawing/2014/main" id="{A8EC9E57-5A3C-1B41-B0A5-5EC6B25A95E0}"/>
              </a:ext>
            </a:extLst>
          </p:cNvPr>
          <p:cNvSpPr txBox="1"/>
          <p:nvPr/>
        </p:nvSpPr>
        <p:spPr>
          <a:xfrm>
            <a:off x="6483054" y="3512651"/>
            <a:ext cx="360040" cy="307777"/>
          </a:xfrm>
          <a:prstGeom prst="rect">
            <a:avLst/>
          </a:prstGeom>
          <a:noFill/>
        </p:spPr>
        <p:txBody>
          <a:bodyPr wrap="none" lIns="0" tIns="0" rIns="0" bIns="0" rtlCol="0">
            <a:noAutofit/>
          </a:bodyPr>
          <a:lstStyle/>
          <a:p>
            <a:pPr marL="285750" indent="-285750" eaLnBrk="1" hangingPunct="1">
              <a:lnSpc>
                <a:spcPct val="110000"/>
              </a:lnSpc>
              <a:spcBef>
                <a:spcPct val="0"/>
              </a:spcBef>
              <a:buClr>
                <a:srgbClr val="000000"/>
              </a:buClr>
              <a:buFont typeface="Wingdings" pitchFamily="2" charset="2"/>
              <a:buChar char="v"/>
            </a:pPr>
            <a:r>
              <a:rPr lang="en-CH" sz="1800" dirty="0">
                <a:solidFill>
                  <a:srgbClr val="EF5B00"/>
                </a:solidFill>
                <a:latin typeface="Calibri"/>
              </a:rPr>
              <a:t> </a:t>
            </a:r>
          </a:p>
        </p:txBody>
      </p:sp>
    </p:spTree>
    <p:extLst>
      <p:ext uri="{BB962C8B-B14F-4D97-AF65-F5344CB8AC3E}">
        <p14:creationId xmlns:p14="http://schemas.microsoft.com/office/powerpoint/2010/main" val="29416125"/>
      </p:ext>
    </p:extLst>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0" name="Picture 209">
            <a:extLst>
              <a:ext uri="{FF2B5EF4-FFF2-40B4-BE49-F238E27FC236}">
                <a16:creationId xmlns:a16="http://schemas.microsoft.com/office/drawing/2014/main" id="{9E91DB4D-C6A8-8D44-BDE1-8979F45EBA69}"/>
              </a:ext>
            </a:extLst>
          </p:cNvPr>
          <p:cNvPicPr>
            <a:picLocks noChangeAspect="1"/>
          </p:cNvPicPr>
          <p:nvPr/>
        </p:nvPicPr>
        <p:blipFill>
          <a:blip r:embed="rId3"/>
          <a:stretch>
            <a:fillRect/>
          </a:stretch>
        </p:blipFill>
        <p:spPr>
          <a:xfrm>
            <a:off x="936104" y="678765"/>
            <a:ext cx="7553093" cy="1963977"/>
          </a:xfrm>
          <a:prstGeom prst="rect">
            <a:avLst/>
          </a:prstGeom>
        </p:spPr>
      </p:pic>
      <p:sp>
        <p:nvSpPr>
          <p:cNvPr id="2" name="Title 1">
            <a:extLst>
              <a:ext uri="{FF2B5EF4-FFF2-40B4-BE49-F238E27FC236}">
                <a16:creationId xmlns:a16="http://schemas.microsoft.com/office/drawing/2014/main" id="{1D2D1BF7-1949-7643-8892-B213BA630F39}"/>
              </a:ext>
            </a:extLst>
          </p:cNvPr>
          <p:cNvSpPr>
            <a:spLocks noGrp="1"/>
          </p:cNvSpPr>
          <p:nvPr>
            <p:ph type="title"/>
          </p:nvPr>
        </p:nvSpPr>
        <p:spPr/>
        <p:txBody>
          <a:bodyPr/>
          <a:lstStyle/>
          <a:p>
            <a:r>
              <a:rPr lang="en-CH" dirty="0"/>
              <a:t>Layout of the injector 6 GeV (20GeV)</a:t>
            </a:r>
          </a:p>
        </p:txBody>
      </p:sp>
      <p:sp>
        <p:nvSpPr>
          <p:cNvPr id="3" name="Slide Number Placeholder 2">
            <a:extLst>
              <a:ext uri="{FF2B5EF4-FFF2-40B4-BE49-F238E27FC236}">
                <a16:creationId xmlns:a16="http://schemas.microsoft.com/office/drawing/2014/main" id="{FB9BB2B4-F4B5-A447-945A-4571B0BED78D}"/>
              </a:ext>
            </a:extLst>
          </p:cNvPr>
          <p:cNvSpPr>
            <a:spLocks noGrp="1"/>
          </p:cNvSpPr>
          <p:nvPr>
            <p:ph type="sldNum" sz="quarter" idx="12"/>
          </p:nvPr>
        </p:nvSpPr>
        <p:spPr/>
        <p:txBody>
          <a:bodyPr/>
          <a:lstStyle/>
          <a:p>
            <a:pPr algn="r">
              <a:defRPr/>
            </a:pPr>
            <a:r>
              <a:rPr lang="de-DE"/>
              <a:t>Page </a:t>
            </a:r>
            <a:fld id="{EBC07571-3134-BB4B-B83F-1A9FE18D34F3}" type="slidenum">
              <a:rPr lang="de-DE" smtClean="0"/>
              <a:pPr algn="r">
                <a:defRPr/>
              </a:pPr>
              <a:t>9</a:t>
            </a:fld>
            <a:endParaRPr lang="de-DE" dirty="0"/>
          </a:p>
        </p:txBody>
      </p:sp>
      <p:sp>
        <p:nvSpPr>
          <p:cNvPr id="6" name="TextBox 5">
            <a:extLst>
              <a:ext uri="{FF2B5EF4-FFF2-40B4-BE49-F238E27FC236}">
                <a16:creationId xmlns:a16="http://schemas.microsoft.com/office/drawing/2014/main" id="{D6F47FF0-5CBF-094F-8ACC-72F4EE3799CC}"/>
              </a:ext>
            </a:extLst>
          </p:cNvPr>
          <p:cNvSpPr txBox="1"/>
          <p:nvPr/>
        </p:nvSpPr>
        <p:spPr>
          <a:xfrm>
            <a:off x="168999" y="4910998"/>
            <a:ext cx="3816424" cy="198889"/>
          </a:xfrm>
          <a:prstGeom prst="rect">
            <a:avLst/>
          </a:prstGeom>
          <a:noFill/>
        </p:spPr>
        <p:txBody>
          <a:bodyPr wrap="square" lIns="0" tIns="0" rIns="0" bIns="0" rtlCol="0">
            <a:noAutofit/>
          </a:bodyPr>
          <a:lstStyle/>
          <a:p>
            <a:pPr eaLnBrk="1" hangingPunct="1">
              <a:lnSpc>
                <a:spcPct val="110000"/>
              </a:lnSpc>
              <a:spcBef>
                <a:spcPct val="0"/>
              </a:spcBef>
              <a:buClr>
                <a:srgbClr val="000000"/>
              </a:buClr>
            </a:pPr>
            <a:r>
              <a:rPr lang="en-GB" sz="1000" dirty="0">
                <a:solidFill>
                  <a:srgbClr val="000000"/>
                </a:solidFill>
                <a:latin typeface="Calibri Light" panose="020F0302020204030204" pitchFamily="34" charset="0"/>
                <a:cs typeface="Calibri Light" panose="020F0302020204030204" pitchFamily="34" charset="0"/>
              </a:rPr>
              <a:t>O</a:t>
            </a:r>
            <a:r>
              <a:rPr lang="en-CH" sz="1000" dirty="0">
                <a:solidFill>
                  <a:srgbClr val="000000"/>
                </a:solidFill>
                <a:latin typeface="Calibri Light" panose="020F0302020204030204" pitchFamily="34" charset="0"/>
                <a:cs typeface="Calibri Light" panose="020F0302020204030204" pitchFamily="34" charset="0"/>
              </a:rPr>
              <a:t>utcome from WP0.2 meetings leading by A. Grudiev</a:t>
            </a:r>
          </a:p>
        </p:txBody>
      </p:sp>
      <p:cxnSp>
        <p:nvCxnSpPr>
          <p:cNvPr id="7" name="Straight Connector 6">
            <a:extLst>
              <a:ext uri="{FF2B5EF4-FFF2-40B4-BE49-F238E27FC236}">
                <a16:creationId xmlns:a16="http://schemas.microsoft.com/office/drawing/2014/main" id="{BA8A090F-5B4D-2143-AAA9-45E9685F8BA6}"/>
              </a:ext>
            </a:extLst>
          </p:cNvPr>
          <p:cNvCxnSpPr>
            <a:cxnSpLocks/>
          </p:cNvCxnSpPr>
          <p:nvPr/>
        </p:nvCxnSpPr>
        <p:spPr bwMode="auto">
          <a:xfrm flipV="1">
            <a:off x="7490661" y="915566"/>
            <a:ext cx="465715" cy="504056"/>
          </a:xfrm>
          <a:prstGeom prst="line">
            <a:avLst/>
          </a:prstGeom>
          <a:solidFill>
            <a:schemeClr val="accent1"/>
          </a:solidFill>
          <a:ln w="9525" cap="flat" cmpd="sng" algn="ctr">
            <a:solidFill>
              <a:schemeClr val="tx1"/>
            </a:solidFill>
            <a:prstDash val="solid"/>
            <a:round/>
            <a:headEnd type="none" w="med" len="med"/>
            <a:tailEnd type="none" w="med" len="med"/>
          </a:ln>
          <a:effectLst/>
        </p:spPr>
      </p:cxnSp>
      <p:sp>
        <p:nvSpPr>
          <p:cNvPr id="9" name="TextBox 8">
            <a:extLst>
              <a:ext uri="{FF2B5EF4-FFF2-40B4-BE49-F238E27FC236}">
                <a16:creationId xmlns:a16="http://schemas.microsoft.com/office/drawing/2014/main" id="{38D5B939-3FAA-784A-B55F-DCD8D1EE6A06}"/>
              </a:ext>
            </a:extLst>
          </p:cNvPr>
          <p:cNvSpPr txBox="1"/>
          <p:nvPr/>
        </p:nvSpPr>
        <p:spPr>
          <a:xfrm>
            <a:off x="7740352" y="611389"/>
            <a:ext cx="936104" cy="304177"/>
          </a:xfrm>
          <a:prstGeom prst="rect">
            <a:avLst/>
          </a:prstGeom>
          <a:noFill/>
        </p:spPr>
        <p:txBody>
          <a:bodyPr wrap="square" lIns="0" tIns="0" rIns="0" bIns="0" rtlCol="0">
            <a:noAutofit/>
          </a:bodyPr>
          <a:lstStyle/>
          <a:p>
            <a:pPr eaLnBrk="1" hangingPunct="1">
              <a:lnSpc>
                <a:spcPct val="110000"/>
              </a:lnSpc>
              <a:spcBef>
                <a:spcPct val="0"/>
              </a:spcBef>
              <a:buClr>
                <a:srgbClr val="000000"/>
              </a:buClr>
            </a:pPr>
            <a:r>
              <a:rPr lang="en-CH" sz="1800" dirty="0">
                <a:solidFill>
                  <a:srgbClr val="EF5B00"/>
                </a:solidFill>
                <a:latin typeface="Calibri Light" panose="020F0302020204030204" pitchFamily="34" charset="0"/>
                <a:cs typeface="Calibri Light" panose="020F0302020204030204" pitchFamily="34" charset="0"/>
              </a:rPr>
              <a:t>S-band</a:t>
            </a:r>
          </a:p>
        </p:txBody>
      </p:sp>
      <p:sp>
        <p:nvSpPr>
          <p:cNvPr id="10" name="TextBox 9">
            <a:extLst>
              <a:ext uri="{FF2B5EF4-FFF2-40B4-BE49-F238E27FC236}">
                <a16:creationId xmlns:a16="http://schemas.microsoft.com/office/drawing/2014/main" id="{0108ED01-D3A3-0B46-BB74-D1419F215788}"/>
              </a:ext>
            </a:extLst>
          </p:cNvPr>
          <p:cNvSpPr txBox="1"/>
          <p:nvPr/>
        </p:nvSpPr>
        <p:spPr>
          <a:xfrm>
            <a:off x="2267744" y="763477"/>
            <a:ext cx="936104" cy="304177"/>
          </a:xfrm>
          <a:prstGeom prst="rect">
            <a:avLst/>
          </a:prstGeom>
          <a:noFill/>
        </p:spPr>
        <p:txBody>
          <a:bodyPr wrap="square" lIns="0" tIns="0" rIns="0" bIns="0" rtlCol="0">
            <a:noAutofit/>
          </a:bodyPr>
          <a:lstStyle/>
          <a:p>
            <a:pPr eaLnBrk="1" hangingPunct="1">
              <a:lnSpc>
                <a:spcPct val="110000"/>
              </a:lnSpc>
              <a:spcBef>
                <a:spcPct val="0"/>
              </a:spcBef>
              <a:buClr>
                <a:srgbClr val="000000"/>
              </a:buClr>
            </a:pPr>
            <a:r>
              <a:rPr lang="en-CH" sz="1800" dirty="0">
                <a:solidFill>
                  <a:srgbClr val="EF5B00"/>
                </a:solidFill>
                <a:latin typeface="Calibri Light" panose="020F0302020204030204" pitchFamily="34" charset="0"/>
                <a:cs typeface="Calibri Light" panose="020F0302020204030204" pitchFamily="34" charset="0"/>
              </a:rPr>
              <a:t>S-band</a:t>
            </a:r>
          </a:p>
        </p:txBody>
      </p:sp>
      <p:pic>
        <p:nvPicPr>
          <p:cNvPr id="211" name="Picture 210">
            <a:extLst>
              <a:ext uri="{FF2B5EF4-FFF2-40B4-BE49-F238E27FC236}">
                <a16:creationId xmlns:a16="http://schemas.microsoft.com/office/drawing/2014/main" id="{9C053CCF-0CBE-7A4B-AE8F-307E660E03FE}"/>
              </a:ext>
            </a:extLst>
          </p:cNvPr>
          <p:cNvPicPr>
            <a:picLocks noChangeAspect="1"/>
          </p:cNvPicPr>
          <p:nvPr/>
        </p:nvPicPr>
        <p:blipFill>
          <a:blip r:embed="rId4"/>
          <a:stretch>
            <a:fillRect/>
          </a:stretch>
        </p:blipFill>
        <p:spPr>
          <a:xfrm>
            <a:off x="827584" y="2795719"/>
            <a:ext cx="7661613" cy="1860802"/>
          </a:xfrm>
          <a:prstGeom prst="rect">
            <a:avLst/>
          </a:prstGeom>
        </p:spPr>
      </p:pic>
      <p:sp>
        <p:nvSpPr>
          <p:cNvPr id="212" name="TextBox 211">
            <a:extLst>
              <a:ext uri="{FF2B5EF4-FFF2-40B4-BE49-F238E27FC236}">
                <a16:creationId xmlns:a16="http://schemas.microsoft.com/office/drawing/2014/main" id="{B739AA00-CDCC-0540-A5AD-402839648852}"/>
              </a:ext>
            </a:extLst>
          </p:cNvPr>
          <p:cNvSpPr txBox="1"/>
          <p:nvPr/>
        </p:nvSpPr>
        <p:spPr>
          <a:xfrm rot="16200000">
            <a:off x="-292179" y="3835130"/>
            <a:ext cx="1615507" cy="307777"/>
          </a:xfrm>
          <a:prstGeom prst="rect">
            <a:avLst/>
          </a:prstGeom>
          <a:noFill/>
        </p:spPr>
        <p:txBody>
          <a:bodyPr wrap="none" rtlCol="0">
            <a:spAutoFit/>
          </a:bodyPr>
          <a:lstStyle/>
          <a:p>
            <a:r>
              <a:rPr lang="en-US" sz="1400" dirty="0">
                <a:solidFill>
                  <a:srgbClr val="C00000"/>
                </a:solidFill>
                <a:latin typeface="Calibri Light" panose="020F0302020204030204" pitchFamily="34" charset="0"/>
                <a:cs typeface="Calibri Light" panose="020F0302020204030204" pitchFamily="34" charset="0"/>
              </a:rPr>
              <a:t>Electron production</a:t>
            </a:r>
            <a:endParaRPr lang="en-GB" sz="1400" dirty="0">
              <a:solidFill>
                <a:srgbClr val="C00000"/>
              </a:solidFill>
              <a:latin typeface="Calibri Light" panose="020F0302020204030204" pitchFamily="34" charset="0"/>
              <a:cs typeface="Calibri Light" panose="020F0302020204030204" pitchFamily="34" charset="0"/>
            </a:endParaRPr>
          </a:p>
        </p:txBody>
      </p:sp>
      <p:sp>
        <p:nvSpPr>
          <p:cNvPr id="213" name="TextBox 212">
            <a:extLst>
              <a:ext uri="{FF2B5EF4-FFF2-40B4-BE49-F238E27FC236}">
                <a16:creationId xmlns:a16="http://schemas.microsoft.com/office/drawing/2014/main" id="{13A30CF5-77DE-A84F-96E5-19102492E7F0}"/>
              </a:ext>
            </a:extLst>
          </p:cNvPr>
          <p:cNvSpPr txBox="1"/>
          <p:nvPr/>
        </p:nvSpPr>
        <p:spPr>
          <a:xfrm rot="16200000">
            <a:off x="-273241" y="1806358"/>
            <a:ext cx="1611531" cy="307777"/>
          </a:xfrm>
          <a:prstGeom prst="rect">
            <a:avLst/>
          </a:prstGeom>
          <a:solidFill>
            <a:schemeClr val="bg1"/>
          </a:solidFill>
        </p:spPr>
        <p:txBody>
          <a:bodyPr wrap="none" rtlCol="0">
            <a:spAutoFit/>
          </a:bodyPr>
          <a:lstStyle/>
          <a:p>
            <a:r>
              <a:rPr lang="en-US" sz="1400" dirty="0">
                <a:solidFill>
                  <a:srgbClr val="C00000"/>
                </a:solidFill>
                <a:latin typeface="Calibri Light" panose="020F0302020204030204" pitchFamily="34" charset="0"/>
                <a:cs typeface="Calibri Light" panose="020F0302020204030204" pitchFamily="34" charset="0"/>
              </a:rPr>
              <a:t>Positron production</a:t>
            </a:r>
            <a:endParaRPr lang="en-GB" sz="1400" dirty="0">
              <a:solidFill>
                <a:srgbClr val="C00000"/>
              </a:solidFill>
              <a:latin typeface="Calibri Light" panose="020F0302020204030204" pitchFamily="34" charset="0"/>
              <a:cs typeface="Calibri Light" panose="020F0302020204030204" pitchFamily="34" charset="0"/>
            </a:endParaRPr>
          </a:p>
        </p:txBody>
      </p:sp>
      <p:sp>
        <p:nvSpPr>
          <p:cNvPr id="214" name="TextBox 213">
            <a:extLst>
              <a:ext uri="{FF2B5EF4-FFF2-40B4-BE49-F238E27FC236}">
                <a16:creationId xmlns:a16="http://schemas.microsoft.com/office/drawing/2014/main" id="{E61F95C9-1E6D-C84D-B2FA-D8CDAC6D549C}"/>
              </a:ext>
            </a:extLst>
          </p:cNvPr>
          <p:cNvSpPr txBox="1"/>
          <p:nvPr/>
        </p:nvSpPr>
        <p:spPr>
          <a:xfrm>
            <a:off x="3370887" y="750352"/>
            <a:ext cx="936104" cy="304177"/>
          </a:xfrm>
          <a:prstGeom prst="rect">
            <a:avLst/>
          </a:prstGeom>
          <a:noFill/>
        </p:spPr>
        <p:txBody>
          <a:bodyPr wrap="square" lIns="0" tIns="0" rIns="0" bIns="0" rtlCol="0">
            <a:noAutofit/>
          </a:bodyPr>
          <a:lstStyle/>
          <a:p>
            <a:pPr eaLnBrk="1" hangingPunct="1">
              <a:lnSpc>
                <a:spcPct val="110000"/>
              </a:lnSpc>
              <a:spcBef>
                <a:spcPct val="0"/>
              </a:spcBef>
              <a:buClr>
                <a:srgbClr val="000000"/>
              </a:buClr>
            </a:pPr>
            <a:r>
              <a:rPr lang="en-CH" sz="1800" dirty="0">
                <a:solidFill>
                  <a:srgbClr val="EF5B00"/>
                </a:solidFill>
                <a:latin typeface="Calibri Light" panose="020F0302020204030204" pitchFamily="34" charset="0"/>
                <a:cs typeface="Calibri Light" panose="020F0302020204030204" pitchFamily="34" charset="0"/>
              </a:rPr>
              <a:t>C-band</a:t>
            </a:r>
          </a:p>
        </p:txBody>
      </p:sp>
    </p:spTree>
    <p:extLst>
      <p:ext uri="{BB962C8B-B14F-4D97-AF65-F5344CB8AC3E}">
        <p14:creationId xmlns:p14="http://schemas.microsoft.com/office/powerpoint/2010/main" val="523706246"/>
      </p:ext>
    </p:extLst>
  </p:cSld>
  <p:clrMapOvr>
    <a:masterClrMapping/>
  </p:clrMapOvr>
  <p:transition spd="med"/>
</p:sld>
</file>

<file path=ppt/theme/theme1.xml><?xml version="1.0" encoding="utf-8"?>
<a:theme xmlns:a="http://schemas.openxmlformats.org/drawingml/2006/main" name="PSI-Powerpoint-Master Calibri V2">
  <a:themeElements>
    <a:clrScheme name="Farbwelt des PSI">
      <a:dk1>
        <a:srgbClr val="000000"/>
      </a:dk1>
      <a:lt1>
        <a:srgbClr val="FFFFFF"/>
      </a:lt1>
      <a:dk2>
        <a:srgbClr val="000000"/>
      </a:dk2>
      <a:lt2>
        <a:srgbClr val="686868"/>
      </a:lt2>
      <a:accent1>
        <a:srgbClr val="FDCA00"/>
      </a:accent1>
      <a:accent2>
        <a:srgbClr val="EB5B00"/>
      </a:accent2>
      <a:accent3>
        <a:srgbClr val="C50006"/>
      </a:accent3>
      <a:accent4>
        <a:srgbClr val="7C204E"/>
      </a:accent4>
      <a:accent5>
        <a:srgbClr val="003B6E"/>
      </a:accent5>
      <a:accent6>
        <a:srgbClr val="197418"/>
      </a:accent6>
      <a:hlink>
        <a:srgbClr val="000000"/>
      </a:hlink>
      <a:folHlink>
        <a:srgbClr val="686868"/>
      </a:folHlink>
    </a:clrScheme>
    <a:fontScheme name="Georgia/Calibri">
      <a:majorFont>
        <a:latin typeface="Georgia"/>
        <a:ea typeface="ヒラギノ角ゴ Pro W3"/>
        <a:cs typeface="ヒラギノ角ゴ Pro W3"/>
      </a:majorFont>
      <a:minorFont>
        <a:latin typeface="Calibri"/>
        <a:ea typeface="ヒラギノ角ゴ Pro W3"/>
        <a:cs typeface="ヒラギノ角ゴ Pro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w="9525" cap="flat" cmpd="sng" algn="ctr">
          <a:noFill/>
          <a:prstDash val="solid"/>
          <a:round/>
          <a:headEnd type="none" w="med" len="med"/>
          <a:tailEnd type="none" w="med" len="med"/>
        </a:ln>
        <a:effectLst/>
      </a:spPr>
      <a:bodyPr vert="horz" wrap="square" lIns="91440" tIns="45720" rIns="91440" bIns="45720" numCol="1" rtlCol="0"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sz="2400" b="0" i="0" u="none" strike="noStrike" cap="none" normalizeH="0" baseline="0">
            <a:ln>
              <a:noFill/>
            </a:ln>
            <a:solidFill>
              <a:schemeClr val="tx1"/>
            </a:solidFill>
            <a:effectLst/>
            <a:latin typeface="Times"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de-CH" sz="2400" b="0" i="0" u="none" strike="noStrike" cap="none" normalizeH="0" baseline="0">
            <a:ln>
              <a:noFill/>
            </a:ln>
            <a:solidFill>
              <a:schemeClr val="tx1"/>
            </a:solidFill>
            <a:effectLst/>
            <a:latin typeface="Times" charset="0"/>
          </a:defRPr>
        </a:defPPr>
      </a:lstStyle>
    </a:lnDef>
    <a:txDef>
      <a:spPr>
        <a:noFill/>
      </a:spPr>
      <a:bodyPr wrap="square" lIns="0" tIns="0" rIns="0" bIns="0" rtlCol="0">
        <a:noAutofit/>
      </a:bodyPr>
      <a:lstStyle>
        <a:defPPr eaLnBrk="1" hangingPunct="1">
          <a:lnSpc>
            <a:spcPct val="110000"/>
          </a:lnSpc>
          <a:spcBef>
            <a:spcPct val="0"/>
          </a:spcBef>
          <a:buClr>
            <a:srgbClr val="000000"/>
          </a:buClr>
          <a:defRPr sz="1800" dirty="0" err="1" smtClean="0">
            <a:solidFill>
              <a:srgbClr val="000000"/>
            </a:solidFill>
            <a:latin typeface="Calibri"/>
          </a:defRPr>
        </a:defPPr>
      </a:lstStyle>
    </a:txDef>
  </a:objectDefaults>
  <a:extraClrSchemeLst>
    <a:extraClrScheme>
      <a:clrScheme name="Farbwelt des PSI">
        <a:dk1>
          <a:srgbClr val="000000"/>
        </a:dk1>
        <a:lt1>
          <a:srgbClr val="FFFFFF"/>
        </a:lt1>
        <a:dk2>
          <a:srgbClr val="000000"/>
        </a:dk2>
        <a:lt2>
          <a:srgbClr val="686868"/>
        </a:lt2>
        <a:accent1>
          <a:srgbClr val="FDCA00"/>
        </a:accent1>
        <a:accent2>
          <a:srgbClr val="EB5B00"/>
        </a:accent2>
        <a:accent3>
          <a:srgbClr val="C50006"/>
        </a:accent3>
        <a:accent4>
          <a:srgbClr val="7C204E"/>
        </a:accent4>
        <a:accent5>
          <a:srgbClr val="003B6E"/>
        </a:accent5>
        <a:accent6>
          <a:srgbClr val="197418"/>
        </a:accent6>
        <a:hlink>
          <a:srgbClr val="000000"/>
        </a:hlink>
        <a:folHlink>
          <a:srgbClr val="686868"/>
        </a:folHlink>
      </a:clrScheme>
      <a:clrMap bg1="lt1" tx1="dk1" bg2="lt2" tx2="dk2" accent1="accent1" accent2="accent2" accent3="accent3" accent4="accent4" accent5="accent5" accent6="accent6" hlink="hlink" folHlink="folHlink"/>
    </a:extraClrScheme>
  </a:extraClrSchemeLst>
  <a:custClrLst>
    <a:custClr name="Grau 100%">
      <a:srgbClr val="505050"/>
    </a:custClr>
    <a:custClr name="Gelb 100%">
      <a:srgbClr val="FDCA00"/>
    </a:custClr>
    <a:custClr name="Orange 100%">
      <a:srgbClr val="EB5B00"/>
    </a:custClr>
    <a:custClr name="Rot 100%">
      <a:srgbClr val="C50006"/>
    </a:custClr>
    <a:custClr name="Braun 100%">
      <a:srgbClr val="85543A"/>
    </a:custClr>
    <a:custClr name="Olivgrün 100%">
      <a:srgbClr val="8F7111"/>
    </a:custClr>
    <a:custClr name="Hellgrün 100%">
      <a:srgbClr val="82911A"/>
    </a:custClr>
    <a:custClr name="Grün 100%">
      <a:srgbClr val="197418"/>
    </a:custClr>
    <a:custClr name="Violet 100%">
      <a:srgbClr val="7C204E"/>
    </a:custClr>
    <a:custClr name="Blau 100%">
      <a:srgbClr val="003B6E"/>
    </a:custClr>
    <a:custClr name="Grau 80%">
      <a:srgbClr val="686868"/>
    </a:custClr>
    <a:custClr name="Gelb 80%">
      <a:srgbClr val="FED43E"/>
    </a:custClr>
    <a:custClr name="Orange 80%">
      <a:srgbClr val="EE7B34"/>
    </a:custClr>
    <a:custClr name="Rot 80%">
      <a:srgbClr val="D04729"/>
    </a:custClr>
    <a:custClr name="Braun 80%">
      <a:srgbClr val="9A7059"/>
    </a:custClr>
    <a:custClr name="Olivgrün 80%">
      <a:srgbClr val="A48841"/>
    </a:custClr>
    <a:custClr name="Hellgrün 80%">
      <a:srgbClr val="9BA34C"/>
    </a:custClr>
    <a:custClr name="Grün 80%">
      <a:srgbClr val="518A42"/>
    </a:custClr>
    <a:custClr name="Violet 80%">
      <a:srgbClr val="914967"/>
    </a:custClr>
    <a:custClr name="Blau 80%">
      <a:srgbClr val="405583"/>
    </a:custClr>
    <a:custClr name="Grau 60%">
      <a:srgbClr val="969696"/>
    </a:custClr>
    <a:custClr name="Gelb 60%">
      <a:srgbClr val="FEDE74"/>
    </a:custClr>
    <a:custClr name="Orange 60%">
      <a:srgbClr val="F29E62"/>
    </a:custClr>
    <a:custClr name="Rot 60%">
      <a:srgbClr val="DA7252"/>
    </a:custClr>
    <a:custClr name="Braun 60%">
      <a:srgbClr val="B2917D"/>
    </a:custClr>
    <a:custClr name="Olivgrün 60%">
      <a:srgbClr val="BAA46A"/>
    </a:custClr>
    <a:custClr name="Hellgrün 60%">
      <a:srgbClr val="B5B874"/>
    </a:custClr>
    <a:custClr name="Grün 60%">
      <a:srgbClr val="7DA569"/>
    </a:custClr>
    <a:custClr name="Violet 60%">
      <a:srgbClr val="AA7084"/>
    </a:custClr>
    <a:custClr name="Blau 60%">
      <a:srgbClr val="69769E"/>
    </a:custClr>
    <a:custClr name="Grau 40%">
      <a:srgbClr val="B9B9B9"/>
    </a:custClr>
    <a:custClr name="Gelb 40%">
      <a:srgbClr val="FFEAA8"/>
    </a:custClr>
    <a:custClr name="Orange 40%">
      <a:srgbClr val="F6C096"/>
    </a:custClr>
    <a:custClr name="Rot 40%">
      <a:srgbClr val="E7A287"/>
    </a:custClr>
    <a:custClr name="Braun 40%">
      <a:srgbClr val="CAB5A6"/>
    </a:custClr>
    <a:custClr name="Olivgrün 40%">
      <a:srgbClr val="D0C19B"/>
    </a:custClr>
    <a:custClr name="Hellgrün 40%">
      <a:srgbClr val="CED0A4"/>
    </a:custClr>
    <a:custClr name="Grün 40%">
      <a:srgbClr val="A8C39A"/>
    </a:custClr>
    <a:custClr name="Violet 40%">
      <a:srgbClr val="C49FAA"/>
    </a:custClr>
    <a:custClr name="Blau 40%">
      <a:srgbClr val="989FBD"/>
    </a:custClr>
    <a:custClr name="Grau 20%">
      <a:srgbClr val="E5E5E5"/>
    </a:custClr>
    <a:custClr name="Gelb 20%">
      <a:srgbClr val="FFF5D6"/>
    </a:custClr>
    <a:custClr name="Orange 20%">
      <a:srgbClr val="FBE1CC"/>
    </a:custClr>
    <a:custClr name="Rot 20%">
      <a:srgbClr val="F3D2C2"/>
    </a:custClr>
    <a:custClr name="Braun 20%">
      <a:srgbClr val="E4D9D2"/>
    </a:custClr>
    <a:custClr name="Olivgrün 20%">
      <a:srgbClr val="E8E1CE"/>
    </a:custClr>
    <a:custClr name="Hellgrün 20%">
      <a:srgbClr val="E7E8D3"/>
    </a:custClr>
    <a:custClr name="Grün 20%">
      <a:srgbClr val="D4E2CE"/>
    </a:custClr>
    <a:custClr name="Violet 20%">
      <a:srgbClr val="E1D0D5"/>
    </a:custClr>
    <a:custClr name="Blau 20%">
      <a:srgbClr val="CBCFDF"/>
    </a:custClr>
  </a:custClrLst>
</a:theme>
</file>

<file path=ppt/theme/theme2.xml><?xml version="1.0" encoding="utf-8"?>
<a:theme xmlns:a="http://schemas.openxmlformats.org/drawingml/2006/main" name="Office-Design">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Design">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PSI-Powerpoint-Master Calibri V2</Template>
  <TotalTime>14061</TotalTime>
  <Words>2922</Words>
  <Application>Microsoft Macintosh PowerPoint</Application>
  <PresentationFormat>On-screen Show (16:9)</PresentationFormat>
  <Paragraphs>414</Paragraphs>
  <Slides>30</Slides>
  <Notes>30</Notes>
  <HiddenSlides>0</HiddenSlides>
  <MMClips>0</MMClips>
  <ScaleCrop>false</ScaleCrop>
  <HeadingPairs>
    <vt:vector size="6" baseType="variant">
      <vt:variant>
        <vt:lpstr>Fonts Used</vt:lpstr>
      </vt:variant>
      <vt:variant>
        <vt:i4>12</vt:i4>
      </vt:variant>
      <vt:variant>
        <vt:lpstr>Theme</vt:lpstr>
      </vt:variant>
      <vt:variant>
        <vt:i4>1</vt:i4>
      </vt:variant>
      <vt:variant>
        <vt:lpstr>Slide Titles</vt:lpstr>
      </vt:variant>
      <vt:variant>
        <vt:i4>30</vt:i4>
      </vt:variant>
    </vt:vector>
  </HeadingPairs>
  <TitlesOfParts>
    <vt:vector size="43" baseType="lpstr">
      <vt:lpstr>.PingFang SC Regular</vt:lpstr>
      <vt:lpstr>Arial</vt:lpstr>
      <vt:lpstr>Arial Narrow</vt:lpstr>
      <vt:lpstr>Calibri</vt:lpstr>
      <vt:lpstr>Calibri Light</vt:lpstr>
      <vt:lpstr>Courier New</vt:lpstr>
      <vt:lpstr>Georgia</vt:lpstr>
      <vt:lpstr>Rockwell</vt:lpstr>
      <vt:lpstr>Symbol</vt:lpstr>
      <vt:lpstr>Times</vt:lpstr>
      <vt:lpstr>Times New Roman</vt:lpstr>
      <vt:lpstr>Wingdings</vt:lpstr>
      <vt:lpstr>PSI-Powerpoint-Master Calibri V2</vt:lpstr>
      <vt:lpstr>FCC-ee injector update &amp; Positron source test at PSI </vt:lpstr>
      <vt:lpstr>Outline</vt:lpstr>
      <vt:lpstr>Outline</vt:lpstr>
      <vt:lpstr>Motivations – just an attempt</vt:lpstr>
      <vt:lpstr>What is CHART?</vt:lpstr>
      <vt:lpstr>CHART proposal at a glance</vt:lpstr>
      <vt:lpstr>Introduction (FCC-ee Injector Complex Update)</vt:lpstr>
      <vt:lpstr>Work packages Overview</vt:lpstr>
      <vt:lpstr>Layout of the injector 6 GeV (20GeV)</vt:lpstr>
      <vt:lpstr>FCC-ee Injector Parameters</vt:lpstr>
      <vt:lpstr>Outline</vt:lpstr>
      <vt:lpstr>Overview of (some) Positron Sources</vt:lpstr>
      <vt:lpstr>How the Adiabatic Matching Device (AMD) work</vt:lpstr>
      <vt:lpstr>Flux concetrator (Super KEKB Positron Source)    </vt:lpstr>
      <vt:lpstr>Adiabatic Matching Devices: possible solutions</vt:lpstr>
      <vt:lpstr>Conventional and Hybrid schemes under investigation </vt:lpstr>
      <vt:lpstr>PowerPoint Presentation</vt:lpstr>
      <vt:lpstr>Outline</vt:lpstr>
      <vt:lpstr>Transfer line to the positron source experiment</vt:lpstr>
      <vt:lpstr>PowerPoint Presentation</vt:lpstr>
      <vt:lpstr>Experiment layout </vt:lpstr>
      <vt:lpstr>S-band RF module (positron capture)</vt:lpstr>
      <vt:lpstr>Preliminary simulation results</vt:lpstr>
      <vt:lpstr>Positron distributions at target and “transmission”</vt:lpstr>
      <vt:lpstr>e+/e- separation by spectrometer</vt:lpstr>
      <vt:lpstr> Where are we now? And wehere are we going? </vt:lpstr>
      <vt:lpstr>Outline</vt:lpstr>
      <vt:lpstr>Conclusion and outlook</vt:lpstr>
      <vt:lpstr>Credits</vt:lpstr>
      <vt:lpstr>Wir schaffen Wissen – heute für morgen</vt:lpstr>
    </vt:vector>
  </TitlesOfParts>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FCC-ee Injector Design and Test Stand at PSI (CHART II funded project)  </dc:title>
  <dc:creator>Paolo Craievich</dc:creator>
  <cp:lastModifiedBy>Paolo Craievich</cp:lastModifiedBy>
  <cp:revision>195</cp:revision>
  <cp:lastPrinted>2020-10-27T16:31:00Z</cp:lastPrinted>
  <dcterms:created xsi:type="dcterms:W3CDTF">2020-08-19T13:19:35Z</dcterms:created>
  <dcterms:modified xsi:type="dcterms:W3CDTF">2021-03-30T09:56:00Z</dcterms:modified>
</cp:coreProperties>
</file>