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6"/>
  </p:notesMasterIdLst>
  <p:handoutMasterIdLst>
    <p:handoutMasterId r:id="rId7"/>
  </p:handoutMasterIdLst>
  <p:sldIdLst>
    <p:sldId id="330" r:id="rId2"/>
    <p:sldId id="332" r:id="rId3"/>
    <p:sldId id="334" r:id="rId4"/>
    <p:sldId id="333" r:id="rId5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E81B5"/>
    <a:srgbClr val="8FB031"/>
    <a:srgbClr val="E19C23"/>
    <a:srgbClr val="1400FF"/>
    <a:srgbClr val="010000"/>
    <a:srgbClr val="FFFFFF"/>
    <a:srgbClr val="808080"/>
    <a:srgbClr val="FDCA00"/>
    <a:srgbClr val="E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54" autoAdjust="0"/>
    <p:restoredTop sz="96723" autoAdjust="0"/>
  </p:normalViewPr>
  <p:slideViewPr>
    <p:cSldViewPr snapToObjects="1">
      <p:cViewPr varScale="1">
        <p:scale>
          <a:sx n="149" d="100"/>
          <a:sy n="149" d="100"/>
        </p:scale>
        <p:origin x="192" y="50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Apple X </a:t>
            </a:r>
            <a:r>
              <a:rPr lang="de-DE" dirty="0" err="1"/>
              <a:t>Undulators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Porthos</a:t>
            </a:r>
            <a:r>
              <a:rPr lang="de-DE" dirty="0"/>
              <a:t> 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Marco </a:t>
            </a:r>
            <a:r>
              <a:rPr lang="en-US" dirty="0" err="1"/>
              <a:t>Calvi</a:t>
            </a:r>
            <a:r>
              <a:rPr lang="en-US" dirty="0"/>
              <a:t> &amp; </a:t>
            </a:r>
            <a:r>
              <a:rPr lang="en-US" dirty="0" err="1"/>
              <a:t>Xiaoyang</a:t>
            </a:r>
            <a:r>
              <a:rPr lang="en-US" dirty="0"/>
              <a:t> Liang ::  IDs ::  Paul Scherrer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Porthos</a:t>
            </a:r>
            <a:r>
              <a:rPr lang="de-DE" dirty="0"/>
              <a:t> Working </a:t>
            </a:r>
            <a:r>
              <a:rPr lang="de-DE" dirty="0" err="1"/>
              <a:t>group</a:t>
            </a:r>
            <a:r>
              <a:rPr lang="de-DE" dirty="0"/>
              <a:t> – 21.01.2021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8C5B0D2-F499-E742-BC6C-B9E18BAA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X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292169-411E-214D-B45C-EEE59F67F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27E0EE-AF89-B74C-9FAF-3A93B7CBE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025" y="896243"/>
            <a:ext cx="2190750" cy="876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2B7D13-A86E-5248-BBE8-71E45D8E7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6" y="2119764"/>
            <a:ext cx="1657350" cy="4381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BDB1BE-02F3-B44E-87F1-EAC87CCAA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956" y="2926416"/>
            <a:ext cx="1409700" cy="7048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C3E5943-7AF2-FD4B-9393-8F1CC1D8FCC7}"/>
              </a:ext>
            </a:extLst>
          </p:cNvPr>
          <p:cNvSpPr txBox="1"/>
          <p:nvPr/>
        </p:nvSpPr>
        <p:spPr>
          <a:xfrm>
            <a:off x="126455" y="4392488"/>
            <a:ext cx="5760640" cy="48351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𝜆</a:t>
            </a:r>
            <a:r>
              <a:rPr lang="en-GB" sz="1400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period length</a:t>
            </a:r>
            <a:endParaRPr lang="en-GB" sz="14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4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sz="14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the amplitude of the first harmonic of the magnetic field in </a:t>
            </a:r>
            <a:r>
              <a:rPr lang="en-GB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direction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l-GR" sz="1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GB" sz="1400" i="1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i="1" dirty="0">
                <a:solidFill>
                  <a:srgbClr val="000000"/>
                </a:solidFill>
                <a:latin typeface="+mn-lt"/>
                <a:cs typeface="Times New Roman" panose="02020603050405020304" pitchFamily="18" charset="0"/>
              </a:rPr>
              <a:t>is the normalised longitudinal shift between two diagonal magnetic rows  </a:t>
            </a:r>
            <a:endParaRPr lang="en-GB" sz="1400" i="1" baseline="-25000" dirty="0">
              <a:solidFill>
                <a:srgbClr val="000000"/>
              </a:solidFill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BC9D633-9C76-3748-A8C2-9D97BCDDF294}"/>
              </a:ext>
            </a:extLst>
          </p:cNvPr>
          <p:cNvGrpSpPr/>
          <p:nvPr/>
        </p:nvGrpSpPr>
        <p:grpSpPr>
          <a:xfrm>
            <a:off x="3563888" y="70702"/>
            <a:ext cx="5472608" cy="4865910"/>
            <a:chOff x="3563888" y="70702"/>
            <a:chExt cx="5472608" cy="486591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62EF071-BA9A-1545-AB34-C40BA51C0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3888" y="843558"/>
              <a:ext cx="5308543" cy="306107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126DBE9-CBF7-F248-9691-99255C887C62}"/>
                </a:ext>
              </a:extLst>
            </p:cNvPr>
            <p:cNvSpPr txBox="1"/>
            <p:nvPr/>
          </p:nvSpPr>
          <p:spPr>
            <a:xfrm>
              <a:off x="7217345" y="1274857"/>
              <a:ext cx="360040" cy="360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800" i="1" dirty="0">
                  <a:solidFill>
                    <a:srgbClr val="5E81B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D8E9884-0BCF-764B-9A3B-7809E426C429}"/>
                </a:ext>
              </a:extLst>
            </p:cNvPr>
            <p:cNvSpPr txBox="1"/>
            <p:nvPr/>
          </p:nvSpPr>
          <p:spPr>
            <a:xfrm>
              <a:off x="6660232" y="1454877"/>
              <a:ext cx="360040" cy="360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800" i="1" dirty="0">
                  <a:solidFill>
                    <a:srgbClr val="8FB03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GB" sz="1800" i="1" baseline="-25000" dirty="0">
                  <a:solidFill>
                    <a:srgbClr val="8FB03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9792011-14E7-F84A-A85A-2F0B26F58AB4}"/>
                </a:ext>
              </a:extLst>
            </p:cNvPr>
            <p:cNvSpPr txBox="1"/>
            <p:nvPr/>
          </p:nvSpPr>
          <p:spPr>
            <a:xfrm>
              <a:off x="5652120" y="2102949"/>
              <a:ext cx="360040" cy="360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sz="1800" i="1" dirty="0">
                  <a:solidFill>
                    <a:srgbClr val="E19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</a:t>
              </a:r>
              <a:r>
                <a:rPr lang="en-GB" sz="1800" i="1" baseline="-25000" dirty="0">
                  <a:solidFill>
                    <a:srgbClr val="E19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DBA4713-AAC9-C543-843B-CCBF88E9CB5C}"/>
                </a:ext>
              </a:extLst>
            </p:cNvPr>
            <p:cNvSpPr txBox="1"/>
            <p:nvPr/>
          </p:nvSpPr>
          <p:spPr>
            <a:xfrm>
              <a:off x="4499992" y="4047165"/>
              <a:ext cx="1800200" cy="3045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dirty="0">
                  <a:solidFill>
                    <a:srgbClr val="000000"/>
                  </a:solidFill>
                  <a:latin typeface="Calibri"/>
                </a:rPr>
                <a:t>Linear Horizontal </a:t>
              </a:r>
            </a:p>
          </p:txBody>
        </p: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9830BF2A-0C6E-FC48-87F0-DC86740C6D6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007242" y="3946493"/>
              <a:ext cx="220942" cy="244688"/>
            </a:xfrm>
            <a:prstGeom prst="bentConnector2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C9485BB-1D53-4240-984D-F19863467B0E}"/>
                </a:ext>
              </a:extLst>
            </p:cNvPr>
            <p:cNvSpPr txBox="1"/>
            <p:nvPr/>
          </p:nvSpPr>
          <p:spPr>
            <a:xfrm>
              <a:off x="6228184" y="4246677"/>
              <a:ext cx="864096" cy="3045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dirty="0">
                  <a:solidFill>
                    <a:srgbClr val="000000"/>
                  </a:solidFill>
                  <a:latin typeface="Calibri"/>
                </a:rPr>
                <a:t>Circular +</a:t>
              </a:r>
            </a:p>
          </p:txBody>
        </p:sp>
        <p:cxnSp>
          <p:nvCxnSpPr>
            <p:cNvPr id="43" name="Elbow Connector 42">
              <a:extLst>
                <a:ext uri="{FF2B5EF4-FFF2-40B4-BE49-F238E27FC236}">
                  <a16:creationId xmlns:a16="http://schemas.microsoft.com/office/drawing/2014/main" id="{2E3A1EFB-ACAE-8441-B044-DF7824305E4C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6917125" y="4044722"/>
              <a:ext cx="444200" cy="247742"/>
            </a:xfrm>
            <a:prstGeom prst="bentConnector3">
              <a:avLst>
                <a:gd name="adj1" fmla="val -973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1CF52C3-90B7-024C-A25B-E7A4E4BA0A2E}"/>
                </a:ext>
              </a:extLst>
            </p:cNvPr>
            <p:cNvSpPr txBox="1"/>
            <p:nvPr/>
          </p:nvSpPr>
          <p:spPr>
            <a:xfrm>
              <a:off x="6876256" y="4632068"/>
              <a:ext cx="1224136" cy="3045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GB" dirty="0">
                  <a:solidFill>
                    <a:srgbClr val="000000"/>
                  </a:solidFill>
                  <a:latin typeface="Calibri"/>
                </a:rPr>
                <a:t>Linear Vertical </a:t>
              </a:r>
            </a:p>
          </p:txBody>
        </p:sp>
        <p:cxnSp>
          <p:nvCxnSpPr>
            <p:cNvPr id="45" name="Elbow Connector 44">
              <a:extLst>
                <a:ext uri="{FF2B5EF4-FFF2-40B4-BE49-F238E27FC236}">
                  <a16:creationId xmlns:a16="http://schemas.microsoft.com/office/drawing/2014/main" id="{C0410B11-F95C-7248-8F7B-D4AF29B2BE65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H="1" flipV="1">
              <a:off x="7770218" y="4229886"/>
              <a:ext cx="871454" cy="220942"/>
            </a:xfrm>
            <a:prstGeom prst="bentConnector3">
              <a:avLst>
                <a:gd name="adj1" fmla="val 34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14CC6BA5-6BB1-3F40-ACD7-C6AA271B2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>
              <a:off x="5535409" y="70702"/>
              <a:ext cx="3501087" cy="8752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48377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DCB82-BDFD-EC4C-8BF9-1737F6D44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X Cross Section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90EB5B-69D4-D547-BBD5-9B99E70BF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4" name="Snip Single Corner of Rectangle 3">
            <a:extLst>
              <a:ext uri="{FF2B5EF4-FFF2-40B4-BE49-F238E27FC236}">
                <a16:creationId xmlns:a16="http://schemas.microsoft.com/office/drawing/2014/main" id="{977B8695-11B9-7E48-9E3B-7BA93AA85792}"/>
              </a:ext>
            </a:extLst>
          </p:cNvPr>
          <p:cNvSpPr>
            <a:spLocks noChangeAspect="1"/>
          </p:cNvSpPr>
          <p:nvPr/>
        </p:nvSpPr>
        <p:spPr bwMode="auto">
          <a:xfrm>
            <a:off x="1187624" y="2787774"/>
            <a:ext cx="1440000" cy="1440000"/>
          </a:xfrm>
          <a:prstGeom prst="snip1Rect">
            <a:avLst>
              <a:gd name="adj" fmla="val 28097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Snip Single Corner of Rectangle 4">
            <a:extLst>
              <a:ext uri="{FF2B5EF4-FFF2-40B4-BE49-F238E27FC236}">
                <a16:creationId xmlns:a16="http://schemas.microsoft.com/office/drawing/2014/main" id="{744EA726-E08F-3745-8749-6C57476D1333}"/>
              </a:ext>
            </a:extLst>
          </p:cNvPr>
          <p:cNvSpPr>
            <a:spLocks noChangeAspect="1"/>
          </p:cNvSpPr>
          <p:nvPr/>
        </p:nvSpPr>
        <p:spPr bwMode="auto">
          <a:xfrm rot="5400000">
            <a:off x="1187624" y="972574"/>
            <a:ext cx="1440000" cy="1440000"/>
          </a:xfrm>
          <a:prstGeom prst="snip1Rect">
            <a:avLst>
              <a:gd name="adj" fmla="val 28097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Snip Single Corner of Rectangle 5">
            <a:extLst>
              <a:ext uri="{FF2B5EF4-FFF2-40B4-BE49-F238E27FC236}">
                <a16:creationId xmlns:a16="http://schemas.microsoft.com/office/drawing/2014/main" id="{7A52ABFA-781C-8746-ADF5-332708AE0ED6}"/>
              </a:ext>
            </a:extLst>
          </p:cNvPr>
          <p:cNvSpPr>
            <a:spLocks noChangeAspect="1"/>
          </p:cNvSpPr>
          <p:nvPr/>
        </p:nvSpPr>
        <p:spPr bwMode="auto">
          <a:xfrm rot="10800000">
            <a:off x="3002824" y="977156"/>
            <a:ext cx="1440000" cy="1440000"/>
          </a:xfrm>
          <a:prstGeom prst="snip1Rect">
            <a:avLst>
              <a:gd name="adj" fmla="val 28097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Snip Single Corner of Rectangle 6">
            <a:extLst>
              <a:ext uri="{FF2B5EF4-FFF2-40B4-BE49-F238E27FC236}">
                <a16:creationId xmlns:a16="http://schemas.microsoft.com/office/drawing/2014/main" id="{C33378B9-54B0-FC45-B2D0-BE3357945EC8}"/>
              </a:ext>
            </a:extLst>
          </p:cNvPr>
          <p:cNvSpPr>
            <a:spLocks noChangeAspect="1"/>
          </p:cNvSpPr>
          <p:nvPr/>
        </p:nvSpPr>
        <p:spPr bwMode="auto">
          <a:xfrm rot="16200000">
            <a:off x="3002824" y="2792356"/>
            <a:ext cx="1440000" cy="1440000"/>
          </a:xfrm>
          <a:prstGeom prst="snip1Rect">
            <a:avLst>
              <a:gd name="adj" fmla="val 28097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D42100C-8D4A-AA46-86D8-9495F5547C5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619672" y="1419622"/>
            <a:ext cx="50405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A5611FA-32B6-6A4B-A88C-D487629E76F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419872" y="3255746"/>
            <a:ext cx="50405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6665604-A661-9A40-A185-2A6636FE0196}"/>
              </a:ext>
            </a:extLst>
          </p:cNvPr>
          <p:cNvCxnSpPr>
            <a:cxnSpLocks/>
          </p:cNvCxnSpPr>
          <p:nvPr/>
        </p:nvCxnSpPr>
        <p:spPr bwMode="auto">
          <a:xfrm flipV="1">
            <a:off x="3419300" y="1419622"/>
            <a:ext cx="50405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5FD1AE5-A2FD-3D4C-9177-A5C13F53E47D}"/>
              </a:ext>
            </a:extLst>
          </p:cNvPr>
          <p:cNvCxnSpPr>
            <a:cxnSpLocks/>
          </p:cNvCxnSpPr>
          <p:nvPr/>
        </p:nvCxnSpPr>
        <p:spPr bwMode="auto">
          <a:xfrm flipV="1">
            <a:off x="1619672" y="3255746"/>
            <a:ext cx="504056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63A8C955-1E9C-0C4D-B74E-5D1094957CD0}"/>
              </a:ext>
            </a:extLst>
          </p:cNvPr>
          <p:cNvSpPr/>
          <p:nvPr/>
        </p:nvSpPr>
        <p:spPr bwMode="auto">
          <a:xfrm>
            <a:off x="2267744" y="2049814"/>
            <a:ext cx="1098000" cy="1098000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D245C1D-2C2B-1344-9F6A-F9F52D8053B2}"/>
              </a:ext>
            </a:extLst>
          </p:cNvPr>
          <p:cNvCxnSpPr>
            <a:cxnSpLocks/>
            <a:stCxn id="21" idx="6"/>
          </p:cNvCxnSpPr>
          <p:nvPr/>
        </p:nvCxnSpPr>
        <p:spPr bwMode="auto">
          <a:xfrm flipH="1">
            <a:off x="2267744" y="2598814"/>
            <a:ext cx="1098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B75A020-5EC3-284A-ADCD-572A3F11BC5E}"/>
              </a:ext>
            </a:extLst>
          </p:cNvPr>
          <p:cNvSpPr txBox="1"/>
          <p:nvPr/>
        </p:nvSpPr>
        <p:spPr>
          <a:xfrm>
            <a:off x="2411760" y="2571750"/>
            <a:ext cx="806928" cy="315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FF0000"/>
                </a:solidFill>
                <a:latin typeface="Calibri"/>
              </a:rPr>
              <a:t>gap (g)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6F84AEC-A971-3F46-8D52-19B089632BD0}"/>
              </a:ext>
            </a:extLst>
          </p:cNvPr>
          <p:cNvCxnSpPr>
            <a:cxnSpLocks/>
          </p:cNvCxnSpPr>
          <p:nvPr/>
        </p:nvCxnSpPr>
        <p:spPr bwMode="auto">
          <a:xfrm>
            <a:off x="1627720" y="2428115"/>
            <a:ext cx="0" cy="341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8FAD5187-489F-5549-AF5D-2C574931C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8932" y="186814"/>
            <a:ext cx="3726000" cy="3726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35372D0-4E2D-D941-BE3E-91D1409C7E5A}"/>
              </a:ext>
            </a:extLst>
          </p:cNvPr>
          <p:cNvSpPr txBox="1"/>
          <p:nvPr/>
        </p:nvSpPr>
        <p:spPr>
          <a:xfrm>
            <a:off x="812744" y="2427734"/>
            <a:ext cx="806928" cy="315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FF0000"/>
                </a:solidFill>
                <a:latin typeface="Calibri"/>
              </a:rPr>
              <a:t>2.1mm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4F19037-C012-6448-B26B-11C82A54A01C}"/>
              </a:ext>
            </a:extLst>
          </p:cNvPr>
          <p:cNvCxnSpPr>
            <a:cxnSpLocks/>
          </p:cNvCxnSpPr>
          <p:nvPr/>
        </p:nvCxnSpPr>
        <p:spPr bwMode="auto">
          <a:xfrm>
            <a:off x="1216208" y="4371950"/>
            <a:ext cx="138283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D83C31D9-E4D8-4E46-98D8-1B6DFB2E8E4F}"/>
              </a:ext>
            </a:extLst>
          </p:cNvPr>
          <p:cNvSpPr txBox="1"/>
          <p:nvPr/>
        </p:nvSpPr>
        <p:spPr>
          <a:xfrm>
            <a:off x="1468236" y="4416894"/>
            <a:ext cx="806928" cy="315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FF0000"/>
                </a:solidFill>
                <a:latin typeface="Calibri"/>
              </a:rPr>
              <a:t>&gt;20mm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FD1326C-D8E4-9A4A-98AB-286657606B24}"/>
              </a:ext>
            </a:extLst>
          </p:cNvPr>
          <p:cNvSpPr txBox="1"/>
          <p:nvPr/>
        </p:nvSpPr>
        <p:spPr>
          <a:xfrm>
            <a:off x="2627624" y="705533"/>
            <a:ext cx="806928" cy="31509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FF0000"/>
                </a:solidFill>
                <a:latin typeface="Calibri"/>
              </a:rPr>
              <a:t>2.1mm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67E0B65-8970-CB47-BA29-546F389677EE}"/>
              </a:ext>
            </a:extLst>
          </p:cNvPr>
          <p:cNvCxnSpPr>
            <a:cxnSpLocks/>
          </p:cNvCxnSpPr>
          <p:nvPr/>
        </p:nvCxnSpPr>
        <p:spPr bwMode="auto">
          <a:xfrm>
            <a:off x="2627624" y="1054451"/>
            <a:ext cx="375199" cy="51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8036444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1E07F9-A6F7-3B4C-BBB8-BED6FF087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Apple X Undulators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90108B-6FF7-1449-9A3C-5160191CB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748A3E-372A-6448-ACBA-5CD25B06EA75}"/>
              </a:ext>
            </a:extLst>
          </p:cNvPr>
          <p:cNvSpPr txBox="1"/>
          <p:nvPr/>
        </p:nvSpPr>
        <p:spPr>
          <a:xfrm rot="20921960">
            <a:off x="5745822" y="2173355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2.5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FF6A4D-B065-B24E-9476-C97270AA498C}"/>
              </a:ext>
            </a:extLst>
          </p:cNvPr>
          <p:cNvSpPr txBox="1"/>
          <p:nvPr/>
        </p:nvSpPr>
        <p:spPr>
          <a:xfrm rot="20501075">
            <a:off x="6079706" y="3150646"/>
            <a:ext cx="902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K = 2.0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F2907F-3D06-DD45-A2F0-CEB63D096A01}"/>
              </a:ext>
            </a:extLst>
          </p:cNvPr>
          <p:cNvSpPr txBox="1"/>
          <p:nvPr/>
        </p:nvSpPr>
        <p:spPr>
          <a:xfrm rot="20239492">
            <a:off x="7265204" y="3964059"/>
            <a:ext cx="581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1.5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75A2C2-3A45-8A4B-BF76-9831E7BE8601}"/>
              </a:ext>
            </a:extLst>
          </p:cNvPr>
          <p:cNvSpPr txBox="1"/>
          <p:nvPr/>
        </p:nvSpPr>
        <p:spPr>
          <a:xfrm>
            <a:off x="827584" y="1183853"/>
            <a:ext cx="2549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Room Temperature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7495A7A-E24F-1F4D-AF9D-9BBE94740FDF}"/>
              </a:ext>
            </a:extLst>
          </p:cNvPr>
          <p:cNvSpPr txBox="1"/>
          <p:nvPr/>
        </p:nvSpPr>
        <p:spPr>
          <a:xfrm>
            <a:off x="5334805" y="1183852"/>
            <a:ext cx="2549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Cryogenics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4B64FB-FF2F-5B4F-AFC3-0F7045F5921E}"/>
              </a:ext>
            </a:extLst>
          </p:cNvPr>
          <p:cNvSpPr txBox="1"/>
          <p:nvPr/>
        </p:nvSpPr>
        <p:spPr>
          <a:xfrm rot="20730618">
            <a:off x="1197310" y="1815636"/>
            <a:ext cx="902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K = 2.0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BBA78D-F28D-F047-A259-0F695CB3236B}"/>
              </a:ext>
            </a:extLst>
          </p:cNvPr>
          <p:cNvSpPr txBox="1"/>
          <p:nvPr/>
        </p:nvSpPr>
        <p:spPr>
          <a:xfrm rot="20397984">
            <a:off x="1795356" y="3164817"/>
            <a:ext cx="581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1.5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14132A-886C-EA42-BDDB-BC0229DAF492}"/>
              </a:ext>
            </a:extLst>
          </p:cNvPr>
          <p:cNvSpPr txBox="1"/>
          <p:nvPr/>
        </p:nvSpPr>
        <p:spPr>
          <a:xfrm>
            <a:off x="2051720" y="699542"/>
            <a:ext cx="6408712" cy="4123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chemeClr val="bg2"/>
                </a:solidFill>
                <a:latin typeface="Calibri"/>
              </a:rPr>
              <a:t>The </a:t>
            </a:r>
            <a:r>
              <a:rPr lang="en-GB" sz="2000" i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GB" sz="2000" dirty="0">
                <a:solidFill>
                  <a:schemeClr val="bg2"/>
                </a:solidFill>
                <a:latin typeface="Calibri"/>
              </a:rPr>
              <a:t> is </a:t>
            </a:r>
            <a:r>
              <a:rPr lang="en-GB" sz="2000" i="1" dirty="0">
                <a:solidFill>
                  <a:schemeClr val="bg2"/>
                </a:solidFill>
                <a:latin typeface="Calibri"/>
              </a:rPr>
              <a:t>quasi-</a:t>
            </a:r>
            <a:r>
              <a:rPr lang="en-GB" sz="2000" dirty="0">
                <a:solidFill>
                  <a:schemeClr val="bg2"/>
                </a:solidFill>
                <a:latin typeface="Calibri"/>
              </a:rPr>
              <a:t>independent of </a:t>
            </a:r>
            <a:r>
              <a:rPr lang="el-GR" sz="2000" i="1" dirty="0" err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GB" sz="2000" i="1" baseline="-25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000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rPr>
              <a:t>- </a:t>
            </a:r>
            <a:r>
              <a:rPr lang="en-GB" sz="2000" i="1" dirty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rPr>
              <a:t>polarisation</a:t>
            </a:r>
            <a:r>
              <a:rPr lang="en-GB" sz="2000" i="1" dirty="0">
                <a:solidFill>
                  <a:schemeClr val="bg2"/>
                </a:solidFill>
                <a:latin typeface="+mn-lt"/>
              </a:rPr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F32618-6630-084D-8BFB-60D804840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275606"/>
            <a:ext cx="4032885" cy="362496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7ADE723-D9FD-2848-9319-A7B4E9FEA7D3}"/>
              </a:ext>
            </a:extLst>
          </p:cNvPr>
          <p:cNvSpPr txBox="1"/>
          <p:nvPr/>
        </p:nvSpPr>
        <p:spPr>
          <a:xfrm rot="20324984">
            <a:off x="6181278" y="3191047"/>
            <a:ext cx="902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K = 2.00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71DC4C-17A1-964E-8341-C06A0118CF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91" y="1275607"/>
            <a:ext cx="4032885" cy="362496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7CE521D-6887-B340-B2D8-9547F44C2F57}"/>
              </a:ext>
            </a:extLst>
          </p:cNvPr>
          <p:cNvSpPr txBox="1"/>
          <p:nvPr/>
        </p:nvSpPr>
        <p:spPr>
          <a:xfrm rot="20499716">
            <a:off x="5750380" y="2197202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2.50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445270-10F1-0D40-8AAF-36DDEE1DC7DE}"/>
              </a:ext>
            </a:extLst>
          </p:cNvPr>
          <p:cNvSpPr txBox="1"/>
          <p:nvPr/>
        </p:nvSpPr>
        <p:spPr>
          <a:xfrm rot="20385413">
            <a:off x="7262583" y="4009409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1.50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9FF88F9-9A51-8346-8A3F-5FCBE82FE5B8}"/>
              </a:ext>
            </a:extLst>
          </p:cNvPr>
          <p:cNvSpPr txBox="1"/>
          <p:nvPr/>
        </p:nvSpPr>
        <p:spPr>
          <a:xfrm rot="20499716">
            <a:off x="1800604" y="3133306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1.50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263562-F1DC-994A-8CD9-1E720C84333A}"/>
              </a:ext>
            </a:extLst>
          </p:cNvPr>
          <p:cNvSpPr txBox="1"/>
          <p:nvPr/>
        </p:nvSpPr>
        <p:spPr>
          <a:xfrm rot="20581250">
            <a:off x="1068883" y="1850907"/>
            <a:ext cx="902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K = 2.00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3FB1C5E-4E8A-AC4E-9A5D-D90F33DF1A01}"/>
              </a:ext>
            </a:extLst>
          </p:cNvPr>
          <p:cNvSpPr txBox="1"/>
          <p:nvPr/>
        </p:nvSpPr>
        <p:spPr>
          <a:xfrm rot="20499716">
            <a:off x="5977068" y="2638521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2.25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AC052B-61EE-0A49-9AA2-BFE54FFDA283}"/>
              </a:ext>
            </a:extLst>
          </p:cNvPr>
          <p:cNvSpPr txBox="1"/>
          <p:nvPr/>
        </p:nvSpPr>
        <p:spPr>
          <a:xfrm rot="20324984">
            <a:off x="6841043" y="3613414"/>
            <a:ext cx="558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1.75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332D1E5-3151-044E-914B-6962C9A69665}"/>
              </a:ext>
            </a:extLst>
          </p:cNvPr>
          <p:cNvSpPr txBox="1"/>
          <p:nvPr/>
        </p:nvSpPr>
        <p:spPr>
          <a:xfrm rot="20857145">
            <a:off x="5548427" y="1682671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2.75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7B588E-E5F8-9D4C-902A-C4BC957EF550}"/>
              </a:ext>
            </a:extLst>
          </p:cNvPr>
          <p:cNvSpPr txBox="1"/>
          <p:nvPr/>
        </p:nvSpPr>
        <p:spPr>
          <a:xfrm rot="20499716">
            <a:off x="1484548" y="2474821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1.75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4FAD9C-420B-3147-B409-49739CF7B6B8}"/>
              </a:ext>
            </a:extLst>
          </p:cNvPr>
          <p:cNvSpPr txBox="1"/>
          <p:nvPr/>
        </p:nvSpPr>
        <p:spPr>
          <a:xfrm rot="20276102">
            <a:off x="2221578" y="3767465"/>
            <a:ext cx="872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1.25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5673043-B486-2B41-8C80-8F9CF226A8F2}"/>
              </a:ext>
            </a:extLst>
          </p:cNvPr>
          <p:cNvSpPr txBox="1"/>
          <p:nvPr/>
        </p:nvSpPr>
        <p:spPr>
          <a:xfrm>
            <a:off x="755576" y="3992165"/>
            <a:ext cx="993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Br = 1.2T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91935F4-083B-7C49-9625-86FB806CB680}"/>
              </a:ext>
            </a:extLst>
          </p:cNvPr>
          <p:cNvSpPr txBox="1"/>
          <p:nvPr/>
        </p:nvSpPr>
        <p:spPr>
          <a:xfrm>
            <a:off x="5306677" y="3987547"/>
            <a:ext cx="1137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Br = 1.6T</a:t>
            </a:r>
          </a:p>
        </p:txBody>
      </p:sp>
    </p:spTree>
    <p:extLst>
      <p:ext uri="{BB962C8B-B14F-4D97-AF65-F5344CB8AC3E}">
        <p14:creationId xmlns:p14="http://schemas.microsoft.com/office/powerpoint/2010/main" val="340267028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resentation4" id="{1964C2A7-1BC0-FC44-95F6-F0C310124BD9}" vid="{CD346095-3363-F341-89F0-330B42A77AB8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2172</TotalTime>
  <Words>127</Words>
  <Application>Microsoft Macintosh PowerPoint</Application>
  <PresentationFormat>On-screen Show (16:9)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Narrow</vt:lpstr>
      <vt:lpstr>Calibri</vt:lpstr>
      <vt:lpstr>Georgia</vt:lpstr>
      <vt:lpstr>Rockwell</vt:lpstr>
      <vt:lpstr>Symbol</vt:lpstr>
      <vt:lpstr>Times</vt:lpstr>
      <vt:lpstr>Times New Roman</vt:lpstr>
      <vt:lpstr>PSI-Powerpoint-Master Calibri V2</vt:lpstr>
      <vt:lpstr>Apple X Undulators for Porthos </vt:lpstr>
      <vt:lpstr>Apple X </vt:lpstr>
      <vt:lpstr>Apple X Cross Section </vt:lpstr>
      <vt:lpstr>Apple X Undulators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Calvi</dc:creator>
  <cp:lastModifiedBy>Marco Calvi</cp:lastModifiedBy>
  <cp:revision>62</cp:revision>
  <cp:lastPrinted>2020-10-17T19:46:17Z</cp:lastPrinted>
  <dcterms:created xsi:type="dcterms:W3CDTF">2020-10-13T10:36:18Z</dcterms:created>
  <dcterms:modified xsi:type="dcterms:W3CDTF">2021-01-22T10:21:35Z</dcterms:modified>
</cp:coreProperties>
</file>