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7"/>
  </p:notesMasterIdLst>
  <p:handoutMasterIdLst>
    <p:handoutMasterId r:id="rId8"/>
  </p:handoutMasterIdLst>
  <p:sldIdLst>
    <p:sldId id="330" r:id="rId2"/>
    <p:sldId id="331" r:id="rId3"/>
    <p:sldId id="332" r:id="rId4"/>
    <p:sldId id="333" r:id="rId5"/>
    <p:sldId id="334" r:id="rId6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648" autoAdjust="0"/>
    <p:restoredTop sz="96405" autoAdjust="0"/>
  </p:normalViewPr>
  <p:slideViewPr>
    <p:cSldViewPr snapToObjects="1">
      <p:cViewPr varScale="1">
        <p:scale>
          <a:sx n="297" d="100"/>
          <a:sy n="297" d="100"/>
        </p:scale>
        <p:origin x="1216" y="184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97001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4389" y="3450488"/>
            <a:ext cx="7969249" cy="450050"/>
          </a:xfrm>
        </p:spPr>
        <p:txBody>
          <a:bodyPr/>
          <a:lstStyle/>
          <a:p>
            <a:r>
              <a:rPr lang="en-US" dirty="0"/>
              <a:t>SwissFEL/Porthos energy linac upgrades (first thoughts) 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Paolo Craievich et al. ::  RF section  ::  Paul Scherrer Institut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Porthos meeting, 22 Jan 2021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Locations considered for an energy linac upgrade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BA70A0-1B74-8645-9DEE-30CE95A05B12}"/>
              </a:ext>
            </a:extLst>
          </p:cNvPr>
          <p:cNvSpPr txBox="1"/>
          <p:nvPr/>
        </p:nvSpPr>
        <p:spPr>
          <a:xfrm>
            <a:off x="1043608" y="1059582"/>
            <a:ext cx="61206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itchFamily="2" charset="2"/>
              <a:buChar char="§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End of Linac 3</a:t>
            </a:r>
          </a:p>
          <a:p>
            <a:pPr marL="285750" indent="-285750">
              <a:spcAft>
                <a:spcPts val="1200"/>
              </a:spcAft>
              <a:buFont typeface="Wingdings" pitchFamily="2" charset="2"/>
              <a:buChar char="§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Porthos Linac (only in the Porthos beamline)</a:t>
            </a:r>
          </a:p>
          <a:p>
            <a:pPr marL="285750" indent="-285750">
              <a:spcAft>
                <a:spcPts val="1200"/>
              </a:spcAft>
              <a:buFont typeface="Wingdings" pitchFamily="2" charset="2"/>
              <a:buChar char="§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Injector </a:t>
            </a:r>
          </a:p>
        </p:txBody>
      </p: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5E146-FBC1-2B44-86A0-670A6275B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 3 energy upgrade </a:t>
            </a:r>
            <a:br>
              <a:rPr lang="en-GB" dirty="0"/>
            </a:br>
            <a:br>
              <a:rPr lang="en-GB" dirty="0"/>
            </a:b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DE5B53-18F2-1D45-BB14-D66DE7FC5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F20A20-0441-4042-85CA-6001E4C72745}"/>
              </a:ext>
            </a:extLst>
          </p:cNvPr>
          <p:cNvSpPr txBox="1"/>
          <p:nvPr/>
        </p:nvSpPr>
        <p:spPr>
          <a:xfrm>
            <a:off x="827584" y="3558609"/>
            <a:ext cx="824716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Extension Linac 3 klystron gallery</a:t>
            </a:r>
          </a:p>
          <a:p>
            <a:pPr marL="271463" indent="-2651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Option C.2: 10-12 structures with 1 klystron with 2 structures,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 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5-6 klystrons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 875-1050 MeV (20-24m) – same consideration on the available space into the tunnel</a:t>
            </a:r>
          </a:p>
          <a:p>
            <a:pPr marL="271463" indent="-2651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Option X.3: 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5 klystrons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with 4 cavities per module  1 GeV (16 m) 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0272E9-989B-7F4B-9179-9E2536F56ADB}"/>
              </a:ext>
            </a:extLst>
          </p:cNvPr>
          <p:cNvSpPr txBox="1"/>
          <p:nvPr/>
        </p:nvSpPr>
        <p:spPr>
          <a:xfrm>
            <a:off x="853916" y="687279"/>
            <a:ext cx="8052407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Actual klystron gallery (no change)</a:t>
            </a:r>
          </a:p>
          <a:p>
            <a:pPr marL="223838" indent="-21748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Final consideration will depend on the available space in the bunker!! We can change the number of structures for klystron.</a:t>
            </a:r>
          </a:p>
          <a:p>
            <a:pPr marL="223838" indent="-21748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We have space for 3 additional HV modulators in the klystron gallery</a:t>
            </a:r>
          </a:p>
          <a:p>
            <a:pPr marL="223838" indent="-21748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Option C.1: 2-3 C-band klystrons (actual C-band module)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 500-750 MeV – limited by the available space in the tunnel</a:t>
            </a:r>
          </a:p>
          <a:p>
            <a:pPr marL="223838" indent="-21748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Option X.1: 3 X-band klystrons with 4 cavities per module  600 MeV – High gradient </a:t>
            </a:r>
          </a:p>
          <a:p>
            <a:pPr marL="223838" indent="-21748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Option X.2: 3 klystron with 8 cavities instead of 4 (~850 MeV) – Low gradient - complex waveguide network – to be checked the space into the tunnel 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73842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C21EB-9686-7842-B653-A7F683C65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 Porthos Linac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22807F-D3A0-A840-86A7-C7C2C003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A224B9-F635-2947-87C0-A34020ED9FC4}"/>
              </a:ext>
            </a:extLst>
          </p:cNvPr>
          <p:cNvSpPr txBox="1"/>
          <p:nvPr/>
        </p:nvSpPr>
        <p:spPr>
          <a:xfrm>
            <a:off x="755576" y="987574"/>
            <a:ext cx="813690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First question: What is the space available? 30 m (transfer line) + 30 m before undulators?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New service area (HV modulators, power supplies, etc…) is necessary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Linac </a:t>
            </a:r>
            <a:r>
              <a:rPr lang="en-GB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 to 2 GeV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(only Porthos Linac), we can easily scale to 1 GeV: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Option P.1: C-band, 1 klystron, 4 structures, 8 RF modules (31.5 MV/m), 64 m – (actual SwissFEL linac)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Option P.2: C-band, 1 klystron, 2 structures, ~11 RF modules (44 MV/m), 44 m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Option P.3: X-band: 1 klystron, 4 structures, 10 RF modules (62 MV/m), 32 m</a:t>
            </a:r>
          </a:p>
          <a:p>
            <a:pPr marL="285761" indent="-2857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We can have different configurations with energy </a:t>
            </a:r>
            <a:r>
              <a:rPr lang="en-GB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between 1 GeV and 2 GeV</a:t>
            </a:r>
          </a:p>
          <a:p>
            <a:pPr marL="285761" indent="-2857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Cost estimate for RF systems is on-going</a:t>
            </a:r>
          </a:p>
        </p:txBody>
      </p:sp>
    </p:spTree>
    <p:extLst>
      <p:ext uri="{BB962C8B-B14F-4D97-AF65-F5344CB8AC3E}">
        <p14:creationId xmlns:p14="http://schemas.microsoft.com/office/powerpoint/2010/main" val="368667123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CBAAC-3496-624B-AD15-83F3711C0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Energy upgrade at the Injector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5D1A82-1C74-D140-A4EA-16C0CDD9F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4854DF-950A-B14E-B27C-70E21E53BA67}"/>
              </a:ext>
            </a:extLst>
          </p:cNvPr>
          <p:cNvSpPr txBox="1"/>
          <p:nvPr/>
        </p:nvSpPr>
        <p:spPr>
          <a:xfrm>
            <a:off x="683568" y="777494"/>
            <a:ext cx="8352928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each option the energy gain reduction due to the RF tuning for 4-bunches has to be estimated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SINSB05:</a:t>
            </a:r>
          </a:p>
          <a:p>
            <a:pPr marL="742939" lvl="1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1 C-band SF module 240 MeV, bunch compression at 540 MeV – to be check the space into the tunnel </a:t>
            </a:r>
            <a:r>
              <a:rPr lang="en-GB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(+240 MeV)</a:t>
            </a:r>
          </a:p>
          <a:p>
            <a:pPr marL="742939" lvl="1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1 S-band FERMI module (RF pulse compressor) ~200 MeV, bunch compression at 500 MeV </a:t>
            </a:r>
            <a:r>
              <a:rPr lang="en-GB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(+ 200 MeV)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SINSB03-04 with FERMI module and RF pulse compressor: </a:t>
            </a:r>
            <a:r>
              <a:rPr lang="en-GB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+200 MeV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New C-band injector, 3 RF module, bunch compression at ~&lt;700 MeV – also new RF gun, </a:t>
            </a:r>
            <a:r>
              <a:rPr lang="en-GB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+400 MeV, similar situation in S-band frequency considering the upgrade of SINSB03-04-05</a:t>
            </a:r>
          </a:p>
          <a:p>
            <a:pPr marL="742939" lvl="1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To be checked the bunch compression, linearization and BC1 magnets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690BC-2B2E-AF48-BB81-F58F487EE05B}"/>
              </a:ext>
            </a:extLst>
          </p:cNvPr>
          <p:cNvSpPr txBox="1"/>
          <p:nvPr/>
        </p:nvSpPr>
        <p:spPr>
          <a:xfrm>
            <a:off x="990809" y="4328399"/>
            <a:ext cx="7738446" cy="59910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 S-band RF structures + BOC is </a:t>
            </a:r>
            <a:r>
              <a:rPr lang="en-GB" sz="18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simpler and less cost effective solution to have ~400 MeV more energy at the injector </a:t>
            </a:r>
            <a:endParaRPr lang="en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933382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176</TotalTime>
  <Words>544</Words>
  <Application>Microsoft Macintosh PowerPoint</Application>
  <PresentationFormat>On-screen Show (16:9)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Arial</vt:lpstr>
      <vt:lpstr>Arial Narrow</vt:lpstr>
      <vt:lpstr>Calibri</vt:lpstr>
      <vt:lpstr>Calibri Light</vt:lpstr>
      <vt:lpstr>Courier New</vt:lpstr>
      <vt:lpstr>Georgia</vt:lpstr>
      <vt:lpstr>Rockwell</vt:lpstr>
      <vt:lpstr>Symbol</vt:lpstr>
      <vt:lpstr>Times</vt:lpstr>
      <vt:lpstr>Wingdings</vt:lpstr>
      <vt:lpstr>PSI-Powerpoint-Master Calibri V2</vt:lpstr>
      <vt:lpstr>SwissFEL/Porthos energy linac upgrades (first thoughts) </vt:lpstr>
      <vt:lpstr>Locations considered for an energy linac upgrade</vt:lpstr>
      <vt:lpstr>Linac 3 energy upgrade   </vt:lpstr>
      <vt:lpstr>New Porthos Linac</vt:lpstr>
      <vt:lpstr>Energy upgrade at the Injector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SwissFEL/Porthos energy linac upgrades (first thoughts) </dc:title>
  <dc:creator>Paolo Craievich</dc:creator>
  <cp:lastModifiedBy>Paolo Craievich</cp:lastModifiedBy>
  <cp:revision>12</cp:revision>
  <cp:lastPrinted>2015-09-30T13:23:15Z</cp:lastPrinted>
  <dcterms:created xsi:type="dcterms:W3CDTF">2021-01-22T09:21:04Z</dcterms:created>
  <dcterms:modified xsi:type="dcterms:W3CDTF">2021-01-22T12:17:17Z</dcterms:modified>
</cp:coreProperties>
</file>