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5"/>
  </p:notesMasterIdLst>
  <p:handoutMasterIdLst>
    <p:handoutMasterId r:id="rId6"/>
  </p:handoutMasterIdLst>
  <p:sldIdLst>
    <p:sldId id="330" r:id="rId2"/>
    <p:sldId id="331" r:id="rId3"/>
    <p:sldId id="336" r:id="rId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97" autoAdjust="0"/>
    <p:restoredTop sz="96405" autoAdjust="0"/>
  </p:normalViewPr>
  <p:slideViewPr>
    <p:cSldViewPr snapToObjects="1">
      <p:cViewPr varScale="1">
        <p:scale>
          <a:sx n="294" d="100"/>
          <a:sy n="294" d="100"/>
        </p:scale>
        <p:origin x="1024" y="18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389" y="3450488"/>
            <a:ext cx="8329611" cy="450050"/>
          </a:xfrm>
        </p:spPr>
        <p:txBody>
          <a:bodyPr/>
          <a:lstStyle/>
          <a:p>
            <a:r>
              <a:rPr lang="en-US" dirty="0"/>
              <a:t>SwissFEL/Porthos energy linac upgrades (version 2)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Paolo Craievich, Marco Pedrozzi et al. ::  RF section  ::  Paul Scherrer Institut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Porthos meeting, 19 Feb 2021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203BEEA-67F5-2748-8354-8BA590D49D95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>
            <a:off x="1653361" y="1311820"/>
            <a:ext cx="3718501" cy="120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upgrade and cost estimates - Injector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2B453B6A-6826-2E40-9522-F9216903799A}"/>
              </a:ext>
            </a:extLst>
          </p:cNvPr>
          <p:cNvSpPr/>
          <p:nvPr/>
        </p:nvSpPr>
        <p:spPr bwMode="auto">
          <a:xfrm rot="10800000">
            <a:off x="1547665" y="868041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ECBA96-566A-DD44-8436-7615745EC526}"/>
              </a:ext>
            </a:extLst>
          </p:cNvPr>
          <p:cNvSpPr/>
          <p:nvPr/>
        </p:nvSpPr>
        <p:spPr bwMode="auto">
          <a:xfrm>
            <a:off x="1653361" y="1278740"/>
            <a:ext cx="406485" cy="66160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45271F4-4722-274A-8D63-C940F0BCA056}"/>
              </a:ext>
            </a:extLst>
          </p:cNvPr>
          <p:cNvCxnSpPr>
            <a:cxnSpLocks/>
            <a:stCxn id="2" idx="0"/>
            <a:endCxn id="5" idx="1"/>
          </p:cNvCxnSpPr>
          <p:nvPr/>
        </p:nvCxnSpPr>
        <p:spPr bwMode="auto">
          <a:xfrm>
            <a:off x="1653361" y="1017904"/>
            <a:ext cx="0" cy="293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D1327D-B0E3-214A-8027-658C82DA432A}"/>
              </a:ext>
            </a:extLst>
          </p:cNvPr>
          <p:cNvCxnSpPr>
            <a:cxnSpLocks/>
          </p:cNvCxnSpPr>
          <p:nvPr/>
        </p:nvCxnSpPr>
        <p:spPr bwMode="auto">
          <a:xfrm>
            <a:off x="1653360" y="1106257"/>
            <a:ext cx="475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F10D4E2-36DA-5B4C-9B67-B53F2B6EF3D1}"/>
              </a:ext>
            </a:extLst>
          </p:cNvPr>
          <p:cNvCxnSpPr>
            <a:cxnSpLocks/>
          </p:cNvCxnSpPr>
          <p:nvPr/>
        </p:nvCxnSpPr>
        <p:spPr bwMode="auto">
          <a:xfrm>
            <a:off x="2129304" y="1106257"/>
            <a:ext cx="0" cy="2055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951076-DC12-234A-BF55-113001568BD2}"/>
              </a:ext>
            </a:extLst>
          </p:cNvPr>
          <p:cNvCxnSpPr/>
          <p:nvPr/>
        </p:nvCxnSpPr>
        <p:spPr bwMode="auto">
          <a:xfrm flipV="1">
            <a:off x="5371862" y="1100291"/>
            <a:ext cx="144016" cy="223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9F31938-9F44-4F49-9A5E-72AE8AC8D4F4}"/>
              </a:ext>
            </a:extLst>
          </p:cNvPr>
          <p:cNvCxnSpPr/>
          <p:nvPr/>
        </p:nvCxnSpPr>
        <p:spPr bwMode="auto">
          <a:xfrm>
            <a:off x="5515878" y="1100291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D9452A3-B2E4-8E4E-B31F-95898B141CD6}"/>
              </a:ext>
            </a:extLst>
          </p:cNvPr>
          <p:cNvCxnSpPr/>
          <p:nvPr/>
        </p:nvCxnSpPr>
        <p:spPr bwMode="auto">
          <a:xfrm>
            <a:off x="6307966" y="1100291"/>
            <a:ext cx="144016" cy="223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D02F8DE-625D-2745-AAED-0B5BF0A72E39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1982" y="1317837"/>
            <a:ext cx="1122857" cy="60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A48011B-CCD9-C545-93CA-054988E88C81}"/>
              </a:ext>
            </a:extLst>
          </p:cNvPr>
          <p:cNvSpPr/>
          <p:nvPr/>
        </p:nvSpPr>
        <p:spPr bwMode="auto">
          <a:xfrm>
            <a:off x="2121412" y="1283871"/>
            <a:ext cx="406485" cy="66160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Triangle 46">
            <a:extLst>
              <a:ext uri="{FF2B5EF4-FFF2-40B4-BE49-F238E27FC236}">
                <a16:creationId xmlns:a16="http://schemas.microsoft.com/office/drawing/2014/main" id="{F46D789B-1E36-5044-84CE-D57D2C3E88AB}"/>
              </a:ext>
            </a:extLst>
          </p:cNvPr>
          <p:cNvSpPr/>
          <p:nvPr/>
        </p:nvSpPr>
        <p:spPr bwMode="auto">
          <a:xfrm rot="10800000">
            <a:off x="2499495" y="867368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B515E45-B2BC-2D45-A4A2-70AEEB3A8330}"/>
              </a:ext>
            </a:extLst>
          </p:cNvPr>
          <p:cNvSpPr/>
          <p:nvPr/>
        </p:nvSpPr>
        <p:spPr bwMode="auto">
          <a:xfrm>
            <a:off x="2605191" y="1278067"/>
            <a:ext cx="406485" cy="66160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F653F76-CB0F-5A4C-BE52-2A4DD5937A29}"/>
              </a:ext>
            </a:extLst>
          </p:cNvPr>
          <p:cNvCxnSpPr>
            <a:cxnSpLocks/>
            <a:stCxn id="47" idx="0"/>
            <a:endCxn id="48" idx="1"/>
          </p:cNvCxnSpPr>
          <p:nvPr/>
        </p:nvCxnSpPr>
        <p:spPr bwMode="auto">
          <a:xfrm>
            <a:off x="2605191" y="1017231"/>
            <a:ext cx="0" cy="293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C070FBD-CCE0-664F-B773-AB67318ED4F0}"/>
              </a:ext>
            </a:extLst>
          </p:cNvPr>
          <p:cNvCxnSpPr>
            <a:cxnSpLocks/>
          </p:cNvCxnSpPr>
          <p:nvPr/>
        </p:nvCxnSpPr>
        <p:spPr bwMode="auto">
          <a:xfrm>
            <a:off x="2605190" y="1105584"/>
            <a:ext cx="475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7C9892-AAA3-3145-AC32-656AF8EC730E}"/>
              </a:ext>
            </a:extLst>
          </p:cNvPr>
          <p:cNvCxnSpPr>
            <a:cxnSpLocks/>
          </p:cNvCxnSpPr>
          <p:nvPr/>
        </p:nvCxnSpPr>
        <p:spPr bwMode="auto">
          <a:xfrm>
            <a:off x="3081134" y="1105584"/>
            <a:ext cx="0" cy="2055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C6BA3EC-AC5A-E04C-807C-12701746913C}"/>
              </a:ext>
            </a:extLst>
          </p:cNvPr>
          <p:cNvSpPr/>
          <p:nvPr/>
        </p:nvSpPr>
        <p:spPr bwMode="auto">
          <a:xfrm>
            <a:off x="3073242" y="1283198"/>
            <a:ext cx="406485" cy="66160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9" name="Triangle 58">
            <a:extLst>
              <a:ext uri="{FF2B5EF4-FFF2-40B4-BE49-F238E27FC236}">
                <a16:creationId xmlns:a16="http://schemas.microsoft.com/office/drawing/2014/main" id="{94CC9BE9-BDCA-EF46-85E3-7EE5446148FD}"/>
              </a:ext>
            </a:extLst>
          </p:cNvPr>
          <p:cNvSpPr/>
          <p:nvPr/>
        </p:nvSpPr>
        <p:spPr bwMode="auto">
          <a:xfrm rot="10800000">
            <a:off x="4409343" y="871826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4F3C430-2249-5948-8D2B-5ED8E963A93E}"/>
              </a:ext>
            </a:extLst>
          </p:cNvPr>
          <p:cNvSpPr/>
          <p:nvPr/>
        </p:nvSpPr>
        <p:spPr bwMode="auto">
          <a:xfrm>
            <a:off x="4515040" y="1282525"/>
            <a:ext cx="174014" cy="6168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30A5AD4-0006-5D43-8739-80E34163CD53}"/>
              </a:ext>
            </a:extLst>
          </p:cNvPr>
          <p:cNvCxnSpPr>
            <a:cxnSpLocks/>
            <a:stCxn id="59" idx="0"/>
            <a:endCxn id="60" idx="1"/>
          </p:cNvCxnSpPr>
          <p:nvPr/>
        </p:nvCxnSpPr>
        <p:spPr bwMode="auto">
          <a:xfrm>
            <a:off x="4515039" y="1021689"/>
            <a:ext cx="1" cy="2916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C0240B7-90BE-0E40-9471-AC48B597E5FE}"/>
              </a:ext>
            </a:extLst>
          </p:cNvPr>
          <p:cNvCxnSpPr>
            <a:cxnSpLocks/>
          </p:cNvCxnSpPr>
          <p:nvPr/>
        </p:nvCxnSpPr>
        <p:spPr bwMode="auto">
          <a:xfrm>
            <a:off x="4515038" y="1110042"/>
            <a:ext cx="243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4711C1C-B7F9-E54B-9DFB-91659C6C6A7E}"/>
              </a:ext>
            </a:extLst>
          </p:cNvPr>
          <p:cNvCxnSpPr>
            <a:cxnSpLocks/>
          </p:cNvCxnSpPr>
          <p:nvPr/>
        </p:nvCxnSpPr>
        <p:spPr bwMode="auto">
          <a:xfrm>
            <a:off x="4758262" y="1105584"/>
            <a:ext cx="3989" cy="182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7FE7D174-C1B3-4B47-99AF-9E8F7D245A8E}"/>
              </a:ext>
            </a:extLst>
          </p:cNvPr>
          <p:cNvSpPr/>
          <p:nvPr/>
        </p:nvSpPr>
        <p:spPr bwMode="auto">
          <a:xfrm>
            <a:off x="4758262" y="1287656"/>
            <a:ext cx="181906" cy="56516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6B02ED5-5F77-3646-B778-900174287EE0}"/>
              </a:ext>
            </a:extLst>
          </p:cNvPr>
          <p:cNvSpPr txBox="1"/>
          <p:nvPr/>
        </p:nvSpPr>
        <p:spPr>
          <a:xfrm>
            <a:off x="1798888" y="1419641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E52354F-4C1E-FD41-AACD-BE77C51008BA}"/>
              </a:ext>
            </a:extLst>
          </p:cNvPr>
          <p:cNvSpPr txBox="1"/>
          <p:nvPr/>
        </p:nvSpPr>
        <p:spPr>
          <a:xfrm>
            <a:off x="2733411" y="1419641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D03A42E-EFB8-9142-8CA0-18324F37A724}"/>
              </a:ext>
            </a:extLst>
          </p:cNvPr>
          <p:cNvSpPr txBox="1"/>
          <p:nvPr/>
        </p:nvSpPr>
        <p:spPr>
          <a:xfrm>
            <a:off x="3667934" y="1419641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41914CB-4746-BD40-ACF0-CD9A5EFA7E46}"/>
              </a:ext>
            </a:extLst>
          </p:cNvPr>
          <p:cNvSpPr txBox="1"/>
          <p:nvPr/>
        </p:nvSpPr>
        <p:spPr>
          <a:xfrm>
            <a:off x="4427846" y="1408688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SINXB01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18898FB-F725-3843-B332-65216F30A8EF}"/>
              </a:ext>
            </a:extLst>
          </p:cNvPr>
          <p:cNvSpPr txBox="1"/>
          <p:nvPr/>
        </p:nvSpPr>
        <p:spPr>
          <a:xfrm>
            <a:off x="6038385" y="247530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4C40BD-6914-A245-B6D7-0727CDA4B305}"/>
              </a:ext>
            </a:extLst>
          </p:cNvPr>
          <p:cNvSpPr txBox="1"/>
          <p:nvPr/>
        </p:nvSpPr>
        <p:spPr>
          <a:xfrm>
            <a:off x="5791865" y="1408687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BC1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05569D6-E4CA-4348-838B-6B05D2E7DBA0}"/>
              </a:ext>
            </a:extLst>
          </p:cNvPr>
          <p:cNvSpPr txBox="1"/>
          <p:nvPr/>
        </p:nvSpPr>
        <p:spPr>
          <a:xfrm>
            <a:off x="6914008" y="1408687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SINDI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77156E4-FDFD-FB43-8787-C31C7474B847}"/>
              </a:ext>
            </a:extLst>
          </p:cNvPr>
          <p:cNvCxnSpPr>
            <a:cxnSpLocks/>
            <a:stCxn id="80" idx="1"/>
          </p:cNvCxnSpPr>
          <p:nvPr/>
        </p:nvCxnSpPr>
        <p:spPr bwMode="auto">
          <a:xfrm>
            <a:off x="1662777" y="2751605"/>
            <a:ext cx="3718500" cy="124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riangle 78">
            <a:extLst>
              <a:ext uri="{FF2B5EF4-FFF2-40B4-BE49-F238E27FC236}">
                <a16:creationId xmlns:a16="http://schemas.microsoft.com/office/drawing/2014/main" id="{D88933E2-6DC2-5345-9A0B-F823DE7DD380}"/>
              </a:ext>
            </a:extLst>
          </p:cNvPr>
          <p:cNvSpPr/>
          <p:nvPr/>
        </p:nvSpPr>
        <p:spPr bwMode="auto">
          <a:xfrm rot="10800000">
            <a:off x="1557080" y="2308201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BDB2541-6762-BF42-A345-C10E32EA0F27}"/>
              </a:ext>
            </a:extLst>
          </p:cNvPr>
          <p:cNvSpPr/>
          <p:nvPr/>
        </p:nvSpPr>
        <p:spPr bwMode="auto">
          <a:xfrm>
            <a:off x="1662777" y="2718900"/>
            <a:ext cx="304916" cy="65409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3E70292-53AB-E64D-BEAC-BEB4BFAF56BF}"/>
              </a:ext>
            </a:extLst>
          </p:cNvPr>
          <p:cNvCxnSpPr>
            <a:cxnSpLocks/>
            <a:stCxn id="79" idx="0"/>
            <a:endCxn id="80" idx="1"/>
          </p:cNvCxnSpPr>
          <p:nvPr/>
        </p:nvCxnSpPr>
        <p:spPr bwMode="auto">
          <a:xfrm>
            <a:off x="1662776" y="2458064"/>
            <a:ext cx="1" cy="2935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2BE18D4-179C-FE46-8AB2-8E15F61A8E36}"/>
              </a:ext>
            </a:extLst>
          </p:cNvPr>
          <p:cNvCxnSpPr>
            <a:cxnSpLocks/>
          </p:cNvCxnSpPr>
          <p:nvPr/>
        </p:nvCxnSpPr>
        <p:spPr bwMode="auto">
          <a:xfrm>
            <a:off x="1662775" y="2638864"/>
            <a:ext cx="475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C5EC951-82B5-3A44-B3D3-F6A0B49A0383}"/>
              </a:ext>
            </a:extLst>
          </p:cNvPr>
          <p:cNvCxnSpPr>
            <a:cxnSpLocks/>
          </p:cNvCxnSpPr>
          <p:nvPr/>
        </p:nvCxnSpPr>
        <p:spPr bwMode="auto">
          <a:xfrm>
            <a:off x="2138719" y="2636779"/>
            <a:ext cx="0" cy="115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EF378D6-6651-CB49-9DA6-5A2695FC3604}"/>
              </a:ext>
            </a:extLst>
          </p:cNvPr>
          <p:cNvCxnSpPr/>
          <p:nvPr/>
        </p:nvCxnSpPr>
        <p:spPr bwMode="auto">
          <a:xfrm flipV="1">
            <a:off x="5381277" y="2540451"/>
            <a:ext cx="144016" cy="223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6E7B148-F946-1540-B1FC-9915DD3335E7}"/>
              </a:ext>
            </a:extLst>
          </p:cNvPr>
          <p:cNvCxnSpPr/>
          <p:nvPr/>
        </p:nvCxnSpPr>
        <p:spPr bwMode="auto">
          <a:xfrm>
            <a:off x="5525293" y="2540451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7FB7232-2116-4E4A-B2D1-C6C127625134}"/>
              </a:ext>
            </a:extLst>
          </p:cNvPr>
          <p:cNvCxnSpPr/>
          <p:nvPr/>
        </p:nvCxnSpPr>
        <p:spPr bwMode="auto">
          <a:xfrm>
            <a:off x="6317381" y="2540451"/>
            <a:ext cx="144016" cy="223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4DC339F-49FD-4F4C-BA40-5338E139F549}"/>
              </a:ext>
            </a:extLst>
          </p:cNvPr>
          <p:cNvCxnSpPr>
            <a:cxnSpLocks/>
          </p:cNvCxnSpPr>
          <p:nvPr/>
        </p:nvCxnSpPr>
        <p:spPr bwMode="auto">
          <a:xfrm flipV="1">
            <a:off x="6461397" y="2757997"/>
            <a:ext cx="1122857" cy="60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3CB5AA81-BC84-B047-833A-1D4058D1A23F}"/>
              </a:ext>
            </a:extLst>
          </p:cNvPr>
          <p:cNvSpPr/>
          <p:nvPr/>
        </p:nvSpPr>
        <p:spPr bwMode="auto">
          <a:xfrm>
            <a:off x="2130827" y="2724032"/>
            <a:ext cx="304915" cy="6026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7F785E19-E9A0-A64C-88C5-962BF1B175FE}"/>
              </a:ext>
            </a:extLst>
          </p:cNvPr>
          <p:cNvSpPr/>
          <p:nvPr/>
        </p:nvSpPr>
        <p:spPr bwMode="auto">
          <a:xfrm rot="10800000">
            <a:off x="2508910" y="2307528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5F9A396-8227-5442-96F4-65ACF40F8973}"/>
              </a:ext>
            </a:extLst>
          </p:cNvPr>
          <p:cNvCxnSpPr>
            <a:cxnSpLocks/>
            <a:stCxn id="89" idx="0"/>
          </p:cNvCxnSpPr>
          <p:nvPr/>
        </p:nvCxnSpPr>
        <p:spPr bwMode="auto">
          <a:xfrm>
            <a:off x="2614606" y="2457391"/>
            <a:ext cx="2" cy="29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B882C8F-AA57-F741-96D6-EFED9FE317E3}"/>
              </a:ext>
            </a:extLst>
          </p:cNvPr>
          <p:cNvCxnSpPr>
            <a:cxnSpLocks/>
          </p:cNvCxnSpPr>
          <p:nvPr/>
        </p:nvCxnSpPr>
        <p:spPr bwMode="auto">
          <a:xfrm>
            <a:off x="2614605" y="2638864"/>
            <a:ext cx="475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264674C-784A-9244-B407-426BEF766252}"/>
              </a:ext>
            </a:extLst>
          </p:cNvPr>
          <p:cNvCxnSpPr>
            <a:cxnSpLocks/>
          </p:cNvCxnSpPr>
          <p:nvPr/>
        </p:nvCxnSpPr>
        <p:spPr bwMode="auto">
          <a:xfrm>
            <a:off x="3090549" y="2636779"/>
            <a:ext cx="0" cy="1145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riangle 94">
            <a:extLst>
              <a:ext uri="{FF2B5EF4-FFF2-40B4-BE49-F238E27FC236}">
                <a16:creationId xmlns:a16="http://schemas.microsoft.com/office/drawing/2014/main" id="{B2CB3A9F-DDC9-4249-912E-5D97CD303EFA}"/>
              </a:ext>
            </a:extLst>
          </p:cNvPr>
          <p:cNvSpPr/>
          <p:nvPr/>
        </p:nvSpPr>
        <p:spPr bwMode="auto">
          <a:xfrm rot="10800000">
            <a:off x="4418758" y="2311986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3EA9FCD-CA92-EF4E-86F9-4E7BD9B7799E}"/>
              </a:ext>
            </a:extLst>
          </p:cNvPr>
          <p:cNvSpPr/>
          <p:nvPr/>
        </p:nvSpPr>
        <p:spPr bwMode="auto">
          <a:xfrm>
            <a:off x="4524455" y="2722685"/>
            <a:ext cx="174014" cy="6168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162C713-F8DB-E241-A01C-B4BBDBE6B6ED}"/>
              </a:ext>
            </a:extLst>
          </p:cNvPr>
          <p:cNvCxnSpPr>
            <a:cxnSpLocks/>
            <a:stCxn id="95" idx="0"/>
            <a:endCxn id="96" idx="1"/>
          </p:cNvCxnSpPr>
          <p:nvPr/>
        </p:nvCxnSpPr>
        <p:spPr bwMode="auto">
          <a:xfrm>
            <a:off x="4524454" y="2461849"/>
            <a:ext cx="1" cy="2916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23FDCFC-C845-0A4E-B5A5-D9421FD7DC32}"/>
              </a:ext>
            </a:extLst>
          </p:cNvPr>
          <p:cNvCxnSpPr>
            <a:cxnSpLocks/>
          </p:cNvCxnSpPr>
          <p:nvPr/>
        </p:nvCxnSpPr>
        <p:spPr bwMode="auto">
          <a:xfrm>
            <a:off x="4524453" y="2550202"/>
            <a:ext cx="243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000B649B-7A86-724E-AE46-B6BEDF09B35B}"/>
              </a:ext>
            </a:extLst>
          </p:cNvPr>
          <p:cNvCxnSpPr>
            <a:cxnSpLocks/>
          </p:cNvCxnSpPr>
          <p:nvPr/>
        </p:nvCxnSpPr>
        <p:spPr bwMode="auto">
          <a:xfrm>
            <a:off x="4767677" y="2545744"/>
            <a:ext cx="3989" cy="182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50405D59-677A-A749-846C-81DDB0B640AF}"/>
              </a:ext>
            </a:extLst>
          </p:cNvPr>
          <p:cNvSpPr/>
          <p:nvPr/>
        </p:nvSpPr>
        <p:spPr bwMode="auto">
          <a:xfrm>
            <a:off x="4767677" y="2727816"/>
            <a:ext cx="181906" cy="56516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14B631B-4A09-8D42-91C1-305B6BFD7984}"/>
              </a:ext>
            </a:extLst>
          </p:cNvPr>
          <p:cNvSpPr txBox="1"/>
          <p:nvPr/>
        </p:nvSpPr>
        <p:spPr>
          <a:xfrm>
            <a:off x="1808303" y="2859801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SINSB03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F5C7618-A340-CB4C-B02D-FA8CB8A2B14F}"/>
              </a:ext>
            </a:extLst>
          </p:cNvPr>
          <p:cNvSpPr txBox="1"/>
          <p:nvPr/>
        </p:nvSpPr>
        <p:spPr>
          <a:xfrm>
            <a:off x="2742826" y="2859801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54C2883-BB47-FA49-8AB6-6848E5815ACF}"/>
              </a:ext>
            </a:extLst>
          </p:cNvPr>
          <p:cNvSpPr txBox="1"/>
          <p:nvPr/>
        </p:nvSpPr>
        <p:spPr>
          <a:xfrm>
            <a:off x="3590043" y="2859801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SINSB05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4F42687-7FA2-FE47-BAE4-1986C4D29560}"/>
              </a:ext>
            </a:extLst>
          </p:cNvPr>
          <p:cNvSpPr txBox="1"/>
          <p:nvPr/>
        </p:nvSpPr>
        <p:spPr>
          <a:xfrm>
            <a:off x="4437261" y="2848848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SINXB01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B1FE161-720B-0049-89B6-AA3433D1F474}"/>
              </a:ext>
            </a:extLst>
          </p:cNvPr>
          <p:cNvSpPr txBox="1"/>
          <p:nvPr/>
        </p:nvSpPr>
        <p:spPr>
          <a:xfrm>
            <a:off x="5801280" y="2848847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BC1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61003D6-EDEC-0D47-8CDE-771EDA25D6EE}"/>
              </a:ext>
            </a:extLst>
          </p:cNvPr>
          <p:cNvSpPr txBox="1"/>
          <p:nvPr/>
        </p:nvSpPr>
        <p:spPr>
          <a:xfrm>
            <a:off x="6923423" y="2848847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SINDI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D4C198A-1817-2447-9019-B9A7377B407E}"/>
              </a:ext>
            </a:extLst>
          </p:cNvPr>
          <p:cNvSpPr/>
          <p:nvPr/>
        </p:nvSpPr>
        <p:spPr bwMode="auto">
          <a:xfrm>
            <a:off x="2606768" y="2721512"/>
            <a:ext cx="304915" cy="6026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6D066DE6-00A8-E94B-BC7B-1CA49A1D66D8}"/>
              </a:ext>
            </a:extLst>
          </p:cNvPr>
          <p:cNvSpPr/>
          <p:nvPr/>
        </p:nvSpPr>
        <p:spPr bwMode="auto">
          <a:xfrm>
            <a:off x="3063826" y="2725576"/>
            <a:ext cx="304915" cy="6026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0" name="Triangle 119">
            <a:extLst>
              <a:ext uri="{FF2B5EF4-FFF2-40B4-BE49-F238E27FC236}">
                <a16:creationId xmlns:a16="http://schemas.microsoft.com/office/drawing/2014/main" id="{5E46B7A2-EC6B-C34C-B510-C8B13D7D902F}"/>
              </a:ext>
            </a:extLst>
          </p:cNvPr>
          <p:cNvSpPr/>
          <p:nvPr/>
        </p:nvSpPr>
        <p:spPr bwMode="auto">
          <a:xfrm rot="10800000">
            <a:off x="3418944" y="2311919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0D366F62-9A8C-9D47-AF5A-3B3880CCFEB5}"/>
              </a:ext>
            </a:extLst>
          </p:cNvPr>
          <p:cNvCxnSpPr>
            <a:cxnSpLocks/>
            <a:stCxn id="120" idx="0"/>
          </p:cNvCxnSpPr>
          <p:nvPr/>
        </p:nvCxnSpPr>
        <p:spPr bwMode="auto">
          <a:xfrm>
            <a:off x="3524640" y="2461782"/>
            <a:ext cx="2" cy="29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FC74F4F2-54C2-944A-B792-70848FF12392}"/>
              </a:ext>
            </a:extLst>
          </p:cNvPr>
          <p:cNvCxnSpPr>
            <a:cxnSpLocks/>
          </p:cNvCxnSpPr>
          <p:nvPr/>
        </p:nvCxnSpPr>
        <p:spPr bwMode="auto">
          <a:xfrm>
            <a:off x="3524639" y="2638864"/>
            <a:ext cx="475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230741B2-308E-3047-953A-19482437163A}"/>
              </a:ext>
            </a:extLst>
          </p:cNvPr>
          <p:cNvCxnSpPr>
            <a:cxnSpLocks/>
          </p:cNvCxnSpPr>
          <p:nvPr/>
        </p:nvCxnSpPr>
        <p:spPr bwMode="auto">
          <a:xfrm>
            <a:off x="4000583" y="2636779"/>
            <a:ext cx="0" cy="1189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2FDDEA0-6014-094D-AF83-E779FEBE89CD}"/>
              </a:ext>
            </a:extLst>
          </p:cNvPr>
          <p:cNvSpPr/>
          <p:nvPr/>
        </p:nvSpPr>
        <p:spPr bwMode="auto">
          <a:xfrm>
            <a:off x="3516802" y="2725903"/>
            <a:ext cx="304915" cy="6026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779C7AF1-DC6F-7440-9F98-68A56C914444}"/>
              </a:ext>
            </a:extLst>
          </p:cNvPr>
          <p:cNvSpPr/>
          <p:nvPr/>
        </p:nvSpPr>
        <p:spPr bwMode="auto">
          <a:xfrm>
            <a:off x="3973860" y="2729967"/>
            <a:ext cx="304915" cy="6026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56A9D32-B8A9-6848-99EC-D700509AE96F}"/>
              </a:ext>
            </a:extLst>
          </p:cNvPr>
          <p:cNvSpPr txBox="1"/>
          <p:nvPr/>
        </p:nvSpPr>
        <p:spPr>
          <a:xfrm>
            <a:off x="180831" y="2016216"/>
            <a:ext cx="1304389" cy="10230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Injector 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New S-band structures 3-m long and SBOC and 1 HV mod and klystron</a:t>
            </a: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EB794D92-890B-B547-BE40-6F332B270933}"/>
              </a:ext>
            </a:extLst>
          </p:cNvPr>
          <p:cNvSpPr/>
          <p:nvPr/>
        </p:nvSpPr>
        <p:spPr bwMode="auto">
          <a:xfrm>
            <a:off x="1621176" y="2495778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C3029D6A-2E47-EC49-820E-73AED2B13AB0}"/>
              </a:ext>
            </a:extLst>
          </p:cNvPr>
          <p:cNvSpPr/>
          <p:nvPr/>
        </p:nvSpPr>
        <p:spPr bwMode="auto">
          <a:xfrm>
            <a:off x="2572806" y="2508712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C3B1A5B-A576-AC4A-8FBE-6DA4B7D9C871}"/>
              </a:ext>
            </a:extLst>
          </p:cNvPr>
          <p:cNvSpPr/>
          <p:nvPr/>
        </p:nvSpPr>
        <p:spPr bwMode="auto">
          <a:xfrm>
            <a:off x="3480691" y="2494848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5088086-AA3F-7C49-B1B2-62745E74F6E3}"/>
              </a:ext>
            </a:extLst>
          </p:cNvPr>
          <p:cNvSpPr txBox="1"/>
          <p:nvPr/>
        </p:nvSpPr>
        <p:spPr>
          <a:xfrm>
            <a:off x="7804114" y="2339604"/>
            <a:ext cx="1304389" cy="6996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upgrade: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+ 360 MeV at BC1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Costs: 2.6 MCHF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704A367-D9DF-0349-9FDE-25DC02C7BA86}"/>
              </a:ext>
            </a:extLst>
          </p:cNvPr>
          <p:cNvSpPr txBox="1"/>
          <p:nvPr/>
        </p:nvSpPr>
        <p:spPr>
          <a:xfrm>
            <a:off x="5728500" y="38419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EBF1ABB2-C922-2C4F-BAD2-4F212D26B301}"/>
              </a:ext>
            </a:extLst>
          </p:cNvPr>
          <p:cNvCxnSpPr>
            <a:cxnSpLocks/>
            <a:stCxn id="138" idx="1"/>
          </p:cNvCxnSpPr>
          <p:nvPr/>
        </p:nvCxnSpPr>
        <p:spPr bwMode="auto">
          <a:xfrm>
            <a:off x="1654426" y="4101082"/>
            <a:ext cx="1909462" cy="111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Triangle 136">
            <a:extLst>
              <a:ext uri="{FF2B5EF4-FFF2-40B4-BE49-F238E27FC236}">
                <a16:creationId xmlns:a16="http://schemas.microsoft.com/office/drawing/2014/main" id="{013F81E4-203E-624C-9D18-CF6EF70AFAE2}"/>
              </a:ext>
            </a:extLst>
          </p:cNvPr>
          <p:cNvSpPr/>
          <p:nvPr/>
        </p:nvSpPr>
        <p:spPr bwMode="auto">
          <a:xfrm rot="10800000">
            <a:off x="1548729" y="3657678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E4B54F2-E19B-9249-A01E-2D0A666537A7}"/>
              </a:ext>
            </a:extLst>
          </p:cNvPr>
          <p:cNvSpPr/>
          <p:nvPr/>
        </p:nvSpPr>
        <p:spPr bwMode="auto">
          <a:xfrm>
            <a:off x="1654426" y="4068377"/>
            <a:ext cx="304916" cy="65409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3044938-450F-7E40-BAAB-51CFD73957A2}"/>
              </a:ext>
            </a:extLst>
          </p:cNvPr>
          <p:cNvCxnSpPr>
            <a:cxnSpLocks/>
            <a:stCxn id="137" idx="0"/>
            <a:endCxn id="138" idx="1"/>
          </p:cNvCxnSpPr>
          <p:nvPr/>
        </p:nvCxnSpPr>
        <p:spPr bwMode="auto">
          <a:xfrm>
            <a:off x="1654425" y="3807541"/>
            <a:ext cx="1" cy="2935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6D59EDB5-9E00-E044-AAD7-5869031DEBF2}"/>
              </a:ext>
            </a:extLst>
          </p:cNvPr>
          <p:cNvCxnSpPr>
            <a:cxnSpLocks/>
          </p:cNvCxnSpPr>
          <p:nvPr/>
        </p:nvCxnSpPr>
        <p:spPr bwMode="auto">
          <a:xfrm>
            <a:off x="1654424" y="3988341"/>
            <a:ext cx="475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D2AA3DF6-FCC5-1D4F-B1FE-AE56BE0D0D9D}"/>
              </a:ext>
            </a:extLst>
          </p:cNvPr>
          <p:cNvCxnSpPr>
            <a:cxnSpLocks/>
          </p:cNvCxnSpPr>
          <p:nvPr/>
        </p:nvCxnSpPr>
        <p:spPr bwMode="auto">
          <a:xfrm>
            <a:off x="2130368" y="3986256"/>
            <a:ext cx="0" cy="115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4FA10AD-CCCA-8A4A-93A7-1C9E9DABF9D1}"/>
              </a:ext>
            </a:extLst>
          </p:cNvPr>
          <p:cNvCxnSpPr/>
          <p:nvPr/>
        </p:nvCxnSpPr>
        <p:spPr bwMode="auto">
          <a:xfrm flipV="1">
            <a:off x="3576727" y="3889747"/>
            <a:ext cx="144016" cy="223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861CF19E-5BE6-F544-9FC8-01F8D4FDB923}"/>
              </a:ext>
            </a:extLst>
          </p:cNvPr>
          <p:cNvCxnSpPr/>
          <p:nvPr/>
        </p:nvCxnSpPr>
        <p:spPr bwMode="auto">
          <a:xfrm>
            <a:off x="3720743" y="3889747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31D8491-0ED9-084D-B40A-55BF547A0066}"/>
              </a:ext>
            </a:extLst>
          </p:cNvPr>
          <p:cNvCxnSpPr/>
          <p:nvPr/>
        </p:nvCxnSpPr>
        <p:spPr bwMode="auto">
          <a:xfrm>
            <a:off x="4512831" y="3889747"/>
            <a:ext cx="144016" cy="223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1FA4871-8494-F041-B670-34AB7E2169BD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6065" y="4095753"/>
            <a:ext cx="3009541" cy="232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A2C6EDC-AEB0-934C-9484-41C69C7CE102}"/>
              </a:ext>
            </a:extLst>
          </p:cNvPr>
          <p:cNvSpPr/>
          <p:nvPr/>
        </p:nvSpPr>
        <p:spPr bwMode="auto">
          <a:xfrm>
            <a:off x="2122476" y="4073509"/>
            <a:ext cx="304915" cy="6026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1" name="Triangle 150">
            <a:extLst>
              <a:ext uri="{FF2B5EF4-FFF2-40B4-BE49-F238E27FC236}">
                <a16:creationId xmlns:a16="http://schemas.microsoft.com/office/drawing/2014/main" id="{F1E2F756-C2A4-164D-AF16-5FE419F8984E}"/>
              </a:ext>
            </a:extLst>
          </p:cNvPr>
          <p:cNvSpPr/>
          <p:nvPr/>
        </p:nvSpPr>
        <p:spPr bwMode="auto">
          <a:xfrm rot="10800000">
            <a:off x="2524514" y="3661463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15A0C9A-5B56-9045-9202-3F9481A317DC}"/>
              </a:ext>
            </a:extLst>
          </p:cNvPr>
          <p:cNvSpPr/>
          <p:nvPr/>
        </p:nvSpPr>
        <p:spPr bwMode="auto">
          <a:xfrm>
            <a:off x="2630211" y="4072162"/>
            <a:ext cx="174014" cy="61684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3FE79F7-7C42-4048-868B-17239730EC12}"/>
              </a:ext>
            </a:extLst>
          </p:cNvPr>
          <p:cNvCxnSpPr>
            <a:cxnSpLocks/>
            <a:stCxn id="151" idx="0"/>
            <a:endCxn id="152" idx="1"/>
          </p:cNvCxnSpPr>
          <p:nvPr/>
        </p:nvCxnSpPr>
        <p:spPr bwMode="auto">
          <a:xfrm>
            <a:off x="2630210" y="3811326"/>
            <a:ext cx="1" cy="2916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DA64ABBF-CD50-E848-8802-2696F7B870B2}"/>
              </a:ext>
            </a:extLst>
          </p:cNvPr>
          <p:cNvCxnSpPr>
            <a:cxnSpLocks/>
          </p:cNvCxnSpPr>
          <p:nvPr/>
        </p:nvCxnSpPr>
        <p:spPr bwMode="auto">
          <a:xfrm>
            <a:off x="2630209" y="3899679"/>
            <a:ext cx="243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0C9122C1-F040-7142-BFC9-CAEF86527490}"/>
              </a:ext>
            </a:extLst>
          </p:cNvPr>
          <p:cNvCxnSpPr>
            <a:cxnSpLocks/>
          </p:cNvCxnSpPr>
          <p:nvPr/>
        </p:nvCxnSpPr>
        <p:spPr bwMode="auto">
          <a:xfrm>
            <a:off x="2873433" y="3895221"/>
            <a:ext cx="3989" cy="182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6" name="Rectangle 155">
            <a:extLst>
              <a:ext uri="{FF2B5EF4-FFF2-40B4-BE49-F238E27FC236}">
                <a16:creationId xmlns:a16="http://schemas.microsoft.com/office/drawing/2014/main" id="{19FBE68E-C551-9746-AC1D-3F0285FCA173}"/>
              </a:ext>
            </a:extLst>
          </p:cNvPr>
          <p:cNvSpPr/>
          <p:nvPr/>
        </p:nvSpPr>
        <p:spPr bwMode="auto">
          <a:xfrm>
            <a:off x="2873433" y="4077293"/>
            <a:ext cx="181906" cy="56516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70912B5-889E-3443-A337-8E0D70A10E44}"/>
              </a:ext>
            </a:extLst>
          </p:cNvPr>
          <p:cNvSpPr txBox="1"/>
          <p:nvPr/>
        </p:nvSpPr>
        <p:spPr>
          <a:xfrm>
            <a:off x="1799952" y="4209278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SINSB03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540D122-ED45-E644-B4CE-8218D5C20B8D}"/>
              </a:ext>
            </a:extLst>
          </p:cNvPr>
          <p:cNvSpPr txBox="1"/>
          <p:nvPr/>
        </p:nvSpPr>
        <p:spPr>
          <a:xfrm>
            <a:off x="2543017" y="4198325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SINXB01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943A837B-3CA7-3343-AB21-40BD5197C416}"/>
              </a:ext>
            </a:extLst>
          </p:cNvPr>
          <p:cNvSpPr txBox="1"/>
          <p:nvPr/>
        </p:nvSpPr>
        <p:spPr>
          <a:xfrm>
            <a:off x="3977314" y="4192222"/>
            <a:ext cx="660831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BC1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923773C-4F92-AD44-900C-07C2894E6EC9}"/>
              </a:ext>
            </a:extLst>
          </p:cNvPr>
          <p:cNvSpPr txBox="1"/>
          <p:nvPr/>
        </p:nvSpPr>
        <p:spPr>
          <a:xfrm>
            <a:off x="6079234" y="4243544"/>
            <a:ext cx="74053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S10CBnew2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384556E-5FD8-AE45-AB9A-F0BE84C71961}"/>
              </a:ext>
            </a:extLst>
          </p:cNvPr>
          <p:cNvSpPr txBox="1"/>
          <p:nvPr/>
        </p:nvSpPr>
        <p:spPr>
          <a:xfrm>
            <a:off x="187237" y="3457814"/>
            <a:ext cx="1304389" cy="12630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Injector 2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BC1 will be moved upstream, 2 C-band modules after BC1 and new S-band structures + BOC</a:t>
            </a: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17D40ACF-2656-7246-B762-EE5B3D474BAB}"/>
              </a:ext>
            </a:extLst>
          </p:cNvPr>
          <p:cNvSpPr/>
          <p:nvPr/>
        </p:nvSpPr>
        <p:spPr bwMode="auto">
          <a:xfrm>
            <a:off x="1612825" y="3845255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271E0C6-9CF7-3142-9132-1CB4128B537E}"/>
              </a:ext>
            </a:extLst>
          </p:cNvPr>
          <p:cNvSpPr txBox="1"/>
          <p:nvPr/>
        </p:nvSpPr>
        <p:spPr>
          <a:xfrm>
            <a:off x="7804115" y="3693706"/>
            <a:ext cx="1304389" cy="6996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upgrade: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+ 480 MeV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Costs: 4.1 MCHF</a:t>
            </a:r>
          </a:p>
        </p:txBody>
      </p:sp>
      <p:sp>
        <p:nvSpPr>
          <p:cNvPr id="200" name="Triangle 199">
            <a:extLst>
              <a:ext uri="{FF2B5EF4-FFF2-40B4-BE49-F238E27FC236}">
                <a16:creationId xmlns:a16="http://schemas.microsoft.com/office/drawing/2014/main" id="{9BDA935F-5E57-EC48-8B38-549A555C9498}"/>
              </a:ext>
            </a:extLst>
          </p:cNvPr>
          <p:cNvSpPr/>
          <p:nvPr/>
        </p:nvSpPr>
        <p:spPr bwMode="auto">
          <a:xfrm rot="10800000">
            <a:off x="4904329" y="3669022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342FAF41-B3B6-1144-B4A5-EC94913CFD63}"/>
              </a:ext>
            </a:extLst>
          </p:cNvPr>
          <p:cNvSpPr/>
          <p:nvPr/>
        </p:nvSpPr>
        <p:spPr bwMode="auto">
          <a:xfrm>
            <a:off x="5010026" y="4079721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36F0ECA8-89B7-524F-AA8F-4B0FDD2575B3}"/>
              </a:ext>
            </a:extLst>
          </p:cNvPr>
          <p:cNvCxnSpPr>
            <a:cxnSpLocks/>
            <a:stCxn id="200" idx="0"/>
            <a:endCxn id="201" idx="1"/>
          </p:cNvCxnSpPr>
          <p:nvPr/>
        </p:nvCxnSpPr>
        <p:spPr bwMode="auto">
          <a:xfrm>
            <a:off x="5010025" y="3818885"/>
            <a:ext cx="1" cy="2935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D93955C5-EB64-4C48-A3F1-2752CB0E1238}"/>
              </a:ext>
            </a:extLst>
          </p:cNvPr>
          <p:cNvCxnSpPr>
            <a:cxnSpLocks/>
          </p:cNvCxnSpPr>
          <p:nvPr/>
        </p:nvCxnSpPr>
        <p:spPr bwMode="auto">
          <a:xfrm>
            <a:off x="5010024" y="3979416"/>
            <a:ext cx="692924" cy="6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6F97CD37-409E-4A49-88F5-9E19F896920A}"/>
              </a:ext>
            </a:extLst>
          </p:cNvPr>
          <p:cNvCxnSpPr>
            <a:cxnSpLocks/>
            <a:endCxn id="217" idx="1"/>
          </p:cNvCxnSpPr>
          <p:nvPr/>
        </p:nvCxnSpPr>
        <p:spPr bwMode="auto">
          <a:xfrm>
            <a:off x="5479332" y="3979416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4" name="TextBox 213">
            <a:extLst>
              <a:ext uri="{FF2B5EF4-FFF2-40B4-BE49-F238E27FC236}">
                <a16:creationId xmlns:a16="http://schemas.microsoft.com/office/drawing/2014/main" id="{C20D1D53-00FA-0249-853F-39D07131FDFF}"/>
              </a:ext>
            </a:extLst>
          </p:cNvPr>
          <p:cNvSpPr txBox="1"/>
          <p:nvPr/>
        </p:nvSpPr>
        <p:spPr>
          <a:xfrm>
            <a:off x="5110077" y="4243544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S10CBnew1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D19BA565-4762-9545-9103-C3C3B24A02D1}"/>
              </a:ext>
            </a:extLst>
          </p:cNvPr>
          <p:cNvSpPr/>
          <p:nvPr/>
        </p:nvSpPr>
        <p:spPr bwMode="auto">
          <a:xfrm>
            <a:off x="5255716" y="4083918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7F9B81A6-FA18-664E-825A-6074A625D6D9}"/>
              </a:ext>
            </a:extLst>
          </p:cNvPr>
          <p:cNvSpPr/>
          <p:nvPr/>
        </p:nvSpPr>
        <p:spPr bwMode="auto">
          <a:xfrm>
            <a:off x="5479332" y="4076409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B91D387-84EB-1B42-8CDF-DEEFB9D57B0B}"/>
              </a:ext>
            </a:extLst>
          </p:cNvPr>
          <p:cNvSpPr/>
          <p:nvPr/>
        </p:nvSpPr>
        <p:spPr bwMode="auto">
          <a:xfrm>
            <a:off x="5702948" y="4083165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1E4F18A8-9528-E948-8AFA-6599DE63E756}"/>
              </a:ext>
            </a:extLst>
          </p:cNvPr>
          <p:cNvSpPr/>
          <p:nvPr/>
        </p:nvSpPr>
        <p:spPr bwMode="auto">
          <a:xfrm>
            <a:off x="4968425" y="3851942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FFB0BEE0-8958-CD49-BECB-508E3F5842CE}"/>
              </a:ext>
            </a:extLst>
          </p:cNvPr>
          <p:cNvCxnSpPr>
            <a:cxnSpLocks/>
            <a:endCxn id="216" idx="1"/>
          </p:cNvCxnSpPr>
          <p:nvPr/>
        </p:nvCxnSpPr>
        <p:spPr bwMode="auto">
          <a:xfrm flipH="1">
            <a:off x="5255716" y="3979416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A63E1828-EBD5-104E-8EEB-CDB716B0FC6B}"/>
              </a:ext>
            </a:extLst>
          </p:cNvPr>
          <p:cNvCxnSpPr>
            <a:cxnSpLocks/>
            <a:endCxn id="218" idx="1"/>
          </p:cNvCxnSpPr>
          <p:nvPr/>
        </p:nvCxnSpPr>
        <p:spPr bwMode="auto">
          <a:xfrm>
            <a:off x="5702948" y="3979416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4" name="TextBox 233">
            <a:extLst>
              <a:ext uri="{FF2B5EF4-FFF2-40B4-BE49-F238E27FC236}">
                <a16:creationId xmlns:a16="http://schemas.microsoft.com/office/drawing/2014/main" id="{5F16E551-A884-AD44-ADC6-DA7C5CF2BEF2}"/>
              </a:ext>
            </a:extLst>
          </p:cNvPr>
          <p:cNvSpPr txBox="1"/>
          <p:nvPr/>
        </p:nvSpPr>
        <p:spPr>
          <a:xfrm>
            <a:off x="6771308" y="384286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Triangle 234">
            <a:extLst>
              <a:ext uri="{FF2B5EF4-FFF2-40B4-BE49-F238E27FC236}">
                <a16:creationId xmlns:a16="http://schemas.microsoft.com/office/drawing/2014/main" id="{3565B96A-4A71-A946-AD61-10A87D892423}"/>
              </a:ext>
            </a:extLst>
          </p:cNvPr>
          <p:cNvSpPr/>
          <p:nvPr/>
        </p:nvSpPr>
        <p:spPr bwMode="auto">
          <a:xfrm rot="10800000">
            <a:off x="5947137" y="3669955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5BF69081-2F96-614B-A185-C00FC9CF9FF0}"/>
              </a:ext>
            </a:extLst>
          </p:cNvPr>
          <p:cNvSpPr/>
          <p:nvPr/>
        </p:nvSpPr>
        <p:spPr bwMode="auto">
          <a:xfrm>
            <a:off x="6052834" y="4080654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B199ED09-527C-A741-915F-CCF968D4AFD6}"/>
              </a:ext>
            </a:extLst>
          </p:cNvPr>
          <p:cNvCxnSpPr>
            <a:cxnSpLocks/>
            <a:stCxn id="235" idx="0"/>
            <a:endCxn id="236" idx="1"/>
          </p:cNvCxnSpPr>
          <p:nvPr/>
        </p:nvCxnSpPr>
        <p:spPr bwMode="auto">
          <a:xfrm>
            <a:off x="6052833" y="3819818"/>
            <a:ext cx="1" cy="2935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B1E0B467-9AEA-B345-B77C-BE387936489C}"/>
              </a:ext>
            </a:extLst>
          </p:cNvPr>
          <p:cNvCxnSpPr>
            <a:cxnSpLocks/>
          </p:cNvCxnSpPr>
          <p:nvPr/>
        </p:nvCxnSpPr>
        <p:spPr bwMode="auto">
          <a:xfrm>
            <a:off x="6052832" y="3980349"/>
            <a:ext cx="692924" cy="6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E107DA13-E61B-D247-83DA-60B9B3E0B5B5}"/>
              </a:ext>
            </a:extLst>
          </p:cNvPr>
          <p:cNvCxnSpPr>
            <a:cxnSpLocks/>
            <a:endCxn id="241" idx="1"/>
          </p:cNvCxnSpPr>
          <p:nvPr/>
        </p:nvCxnSpPr>
        <p:spPr bwMode="auto">
          <a:xfrm>
            <a:off x="6522140" y="3980349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0" name="Rectangle 239">
            <a:extLst>
              <a:ext uri="{FF2B5EF4-FFF2-40B4-BE49-F238E27FC236}">
                <a16:creationId xmlns:a16="http://schemas.microsoft.com/office/drawing/2014/main" id="{9EFCE5F3-C211-444F-BE19-EDC79B5C9022}"/>
              </a:ext>
            </a:extLst>
          </p:cNvPr>
          <p:cNvSpPr/>
          <p:nvPr/>
        </p:nvSpPr>
        <p:spPr bwMode="auto">
          <a:xfrm>
            <a:off x="6298524" y="4084851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D0493185-DE2F-1F4C-A9F0-637DA475F34B}"/>
              </a:ext>
            </a:extLst>
          </p:cNvPr>
          <p:cNvSpPr/>
          <p:nvPr/>
        </p:nvSpPr>
        <p:spPr bwMode="auto">
          <a:xfrm>
            <a:off x="6522140" y="4077342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50E19A45-1709-5441-B464-CFCA0EDD1779}"/>
              </a:ext>
            </a:extLst>
          </p:cNvPr>
          <p:cNvSpPr/>
          <p:nvPr/>
        </p:nvSpPr>
        <p:spPr bwMode="auto">
          <a:xfrm>
            <a:off x="6745756" y="4084098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0222C808-853C-324C-A238-D736B522790A}"/>
              </a:ext>
            </a:extLst>
          </p:cNvPr>
          <p:cNvSpPr/>
          <p:nvPr/>
        </p:nvSpPr>
        <p:spPr bwMode="auto">
          <a:xfrm>
            <a:off x="6011233" y="3852875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22E909B1-AAC1-5541-B689-BB41FA33DE27}"/>
              </a:ext>
            </a:extLst>
          </p:cNvPr>
          <p:cNvCxnSpPr>
            <a:cxnSpLocks/>
            <a:endCxn id="240" idx="1"/>
          </p:cNvCxnSpPr>
          <p:nvPr/>
        </p:nvCxnSpPr>
        <p:spPr bwMode="auto">
          <a:xfrm flipH="1">
            <a:off x="6298524" y="3980349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A14C7D9A-D7DB-A248-9485-116A2C73021F}"/>
              </a:ext>
            </a:extLst>
          </p:cNvPr>
          <p:cNvCxnSpPr>
            <a:cxnSpLocks/>
            <a:endCxn id="242" idx="1"/>
          </p:cNvCxnSpPr>
          <p:nvPr/>
        </p:nvCxnSpPr>
        <p:spPr bwMode="auto">
          <a:xfrm>
            <a:off x="6745756" y="3980349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6" name="TextBox 245">
            <a:extLst>
              <a:ext uri="{FF2B5EF4-FFF2-40B4-BE49-F238E27FC236}">
                <a16:creationId xmlns:a16="http://schemas.microsoft.com/office/drawing/2014/main" id="{9889FE15-FECE-024E-AF87-F2502402879F}"/>
              </a:ext>
            </a:extLst>
          </p:cNvPr>
          <p:cNvSpPr txBox="1"/>
          <p:nvPr/>
        </p:nvSpPr>
        <p:spPr>
          <a:xfrm>
            <a:off x="2892378" y="4895528"/>
            <a:ext cx="3810142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Reference: PORTHOS-PM84-cost_evaluation_RF_modules 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55C9CB9F-9B66-EE4E-8016-6A794A3FE583}"/>
              </a:ext>
            </a:extLst>
          </p:cNvPr>
          <p:cNvSpPr txBox="1"/>
          <p:nvPr/>
        </p:nvSpPr>
        <p:spPr>
          <a:xfrm>
            <a:off x="1981264" y="1975072"/>
            <a:ext cx="2647962" cy="23536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 of the RF consolidation at the injector</a:t>
            </a:r>
            <a:r>
              <a:rPr lang="en-CH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6F6EABD7-926E-4C46-ADCD-3F765D7A88AF}"/>
              </a:ext>
            </a:extLst>
          </p:cNvPr>
          <p:cNvSpPr txBox="1"/>
          <p:nvPr/>
        </p:nvSpPr>
        <p:spPr>
          <a:xfrm>
            <a:off x="3004784" y="3408146"/>
            <a:ext cx="2647962" cy="2392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CH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unch compression improvement</a:t>
            </a:r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upgrade and cost estimates – Linac 3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56A9D32-B8A9-6848-99EC-D700509AE96F}"/>
              </a:ext>
            </a:extLst>
          </p:cNvPr>
          <p:cNvSpPr txBox="1"/>
          <p:nvPr/>
        </p:nvSpPr>
        <p:spPr>
          <a:xfrm>
            <a:off x="90711" y="2155097"/>
            <a:ext cx="1304389" cy="8015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 3 end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 X-band modules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C-TDS will be moved after Aramis und.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5088086-AA3F-7C49-B1B2-62745E74F6E3}"/>
              </a:ext>
            </a:extLst>
          </p:cNvPr>
          <p:cNvSpPr txBox="1"/>
          <p:nvPr/>
        </p:nvSpPr>
        <p:spPr>
          <a:xfrm>
            <a:off x="7804114" y="2339604"/>
            <a:ext cx="1304389" cy="6996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upgrade: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+ 720 MeV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Costs: 10 MCHF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384556E-5FD8-AE45-AB9A-F0BE84C71961}"/>
              </a:ext>
            </a:extLst>
          </p:cNvPr>
          <p:cNvSpPr txBox="1"/>
          <p:nvPr/>
        </p:nvSpPr>
        <p:spPr>
          <a:xfrm>
            <a:off x="74310" y="3939902"/>
            <a:ext cx="1304389" cy="6956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 3 builiding extension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4 C-band modules in the transfer line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271E0C6-9CF7-3142-9132-1CB4128B537E}"/>
              </a:ext>
            </a:extLst>
          </p:cNvPr>
          <p:cNvSpPr txBox="1"/>
          <p:nvPr/>
        </p:nvSpPr>
        <p:spPr>
          <a:xfrm>
            <a:off x="7804114" y="3422812"/>
            <a:ext cx="1304389" cy="12337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upgrade: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+ 960 MeV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Costs: 8.2 MCHF (RF)+ 2.2 MCHF (building and infrastructures)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8199FDDE-0D47-5840-8C39-E4F9D5975C03}"/>
              </a:ext>
            </a:extLst>
          </p:cNvPr>
          <p:cNvSpPr txBox="1"/>
          <p:nvPr/>
        </p:nvSpPr>
        <p:spPr>
          <a:xfrm>
            <a:off x="2418375" y="112379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8317F83-9996-F544-B19B-4768B2F3B1D0}"/>
              </a:ext>
            </a:extLst>
          </p:cNvPr>
          <p:cNvCxnSpPr>
            <a:cxnSpLocks/>
          </p:cNvCxnSpPr>
          <p:nvPr/>
        </p:nvCxnSpPr>
        <p:spPr bwMode="auto">
          <a:xfrm>
            <a:off x="1335940" y="1400878"/>
            <a:ext cx="6207930" cy="1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23893143-59D1-A74C-BEAF-E54D4289574F}"/>
              </a:ext>
            </a:extLst>
          </p:cNvPr>
          <p:cNvSpPr txBox="1"/>
          <p:nvPr/>
        </p:nvSpPr>
        <p:spPr>
          <a:xfrm>
            <a:off x="2769109" y="1525411"/>
            <a:ext cx="740534" cy="39666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(TDSs)</a:t>
            </a:r>
          </a:p>
        </p:txBody>
      </p:sp>
      <p:sp>
        <p:nvSpPr>
          <p:cNvPr id="147" name="Triangle 146">
            <a:extLst>
              <a:ext uri="{FF2B5EF4-FFF2-40B4-BE49-F238E27FC236}">
                <a16:creationId xmlns:a16="http://schemas.microsoft.com/office/drawing/2014/main" id="{1AC99FEE-BFC6-AB42-A543-3AE43AAE8887}"/>
              </a:ext>
            </a:extLst>
          </p:cNvPr>
          <p:cNvSpPr/>
          <p:nvPr/>
        </p:nvSpPr>
        <p:spPr bwMode="auto">
          <a:xfrm rot="10800000">
            <a:off x="1598677" y="817837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DD31370-B86F-1444-8A52-F803E2209BA6}"/>
              </a:ext>
            </a:extLst>
          </p:cNvPr>
          <p:cNvSpPr/>
          <p:nvPr/>
        </p:nvSpPr>
        <p:spPr bwMode="auto">
          <a:xfrm>
            <a:off x="1699901" y="1361588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0B171C83-A670-AF4F-BACD-93524AC11819}"/>
              </a:ext>
            </a:extLst>
          </p:cNvPr>
          <p:cNvCxnSpPr>
            <a:cxnSpLocks/>
            <a:stCxn id="147" idx="0"/>
            <a:endCxn id="148" idx="1"/>
          </p:cNvCxnSpPr>
          <p:nvPr/>
        </p:nvCxnSpPr>
        <p:spPr bwMode="auto">
          <a:xfrm flipH="1">
            <a:off x="1699901" y="967700"/>
            <a:ext cx="4472" cy="4265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2FACDF4F-169A-4343-8C9E-D83033CE74DD}"/>
              </a:ext>
            </a:extLst>
          </p:cNvPr>
          <p:cNvCxnSpPr>
            <a:cxnSpLocks/>
          </p:cNvCxnSpPr>
          <p:nvPr/>
        </p:nvCxnSpPr>
        <p:spPr bwMode="auto">
          <a:xfrm>
            <a:off x="1699899" y="1261283"/>
            <a:ext cx="692924" cy="6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0CDD01D3-5A3C-8E45-8421-FBADF394767A}"/>
              </a:ext>
            </a:extLst>
          </p:cNvPr>
          <p:cNvCxnSpPr>
            <a:cxnSpLocks/>
            <a:endCxn id="164" idx="1"/>
          </p:cNvCxnSpPr>
          <p:nvPr/>
        </p:nvCxnSpPr>
        <p:spPr bwMode="auto">
          <a:xfrm>
            <a:off x="2169207" y="1261283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44E45BD0-D1DB-314E-9A6D-285E4D7DCC83}"/>
              </a:ext>
            </a:extLst>
          </p:cNvPr>
          <p:cNvSpPr txBox="1"/>
          <p:nvPr/>
        </p:nvSpPr>
        <p:spPr>
          <a:xfrm>
            <a:off x="1799952" y="1525411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S30CB13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6A21CD9F-3898-E44D-BF98-451345448B96}"/>
              </a:ext>
            </a:extLst>
          </p:cNvPr>
          <p:cNvSpPr/>
          <p:nvPr/>
        </p:nvSpPr>
        <p:spPr bwMode="auto">
          <a:xfrm>
            <a:off x="1945591" y="1365785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886692F-0E91-644E-B7E6-AAA99D16AD66}"/>
              </a:ext>
            </a:extLst>
          </p:cNvPr>
          <p:cNvSpPr/>
          <p:nvPr/>
        </p:nvSpPr>
        <p:spPr bwMode="auto">
          <a:xfrm>
            <a:off x="2169207" y="1358276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22B5040A-5EDD-5547-8BE7-DEE89E23D766}"/>
              </a:ext>
            </a:extLst>
          </p:cNvPr>
          <p:cNvSpPr/>
          <p:nvPr/>
        </p:nvSpPr>
        <p:spPr bwMode="auto">
          <a:xfrm>
            <a:off x="2392823" y="1365032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E6D7BC55-756B-A240-9E98-649F12CBCF56}"/>
              </a:ext>
            </a:extLst>
          </p:cNvPr>
          <p:cNvSpPr/>
          <p:nvPr/>
        </p:nvSpPr>
        <p:spPr bwMode="auto">
          <a:xfrm>
            <a:off x="1658300" y="1133809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538ECA6-F705-DC4D-8CFA-B1A9A114105E}"/>
              </a:ext>
            </a:extLst>
          </p:cNvPr>
          <p:cNvCxnSpPr>
            <a:cxnSpLocks/>
            <a:endCxn id="163" idx="1"/>
          </p:cNvCxnSpPr>
          <p:nvPr/>
        </p:nvCxnSpPr>
        <p:spPr bwMode="auto">
          <a:xfrm flipH="1">
            <a:off x="1945591" y="1261283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26F6DE58-C5CC-B943-90E8-32BE90AF446D}"/>
              </a:ext>
            </a:extLst>
          </p:cNvPr>
          <p:cNvCxnSpPr>
            <a:cxnSpLocks/>
            <a:endCxn id="165" idx="1"/>
          </p:cNvCxnSpPr>
          <p:nvPr/>
        </p:nvCxnSpPr>
        <p:spPr bwMode="auto">
          <a:xfrm>
            <a:off x="2392823" y="1261283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49F16741-2F2E-F64E-A8B5-9A2D97F521BA}"/>
              </a:ext>
            </a:extLst>
          </p:cNvPr>
          <p:cNvSpPr txBox="1"/>
          <p:nvPr/>
        </p:nvSpPr>
        <p:spPr>
          <a:xfrm>
            <a:off x="3461183" y="11247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9925DA51-B79C-614A-A087-CFF88DC8B570}"/>
              </a:ext>
            </a:extLst>
          </p:cNvPr>
          <p:cNvSpPr/>
          <p:nvPr/>
        </p:nvSpPr>
        <p:spPr bwMode="auto">
          <a:xfrm>
            <a:off x="2742709" y="1362521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2364EB9A-AFA4-1D41-87FB-D2A007A16B6E}"/>
              </a:ext>
            </a:extLst>
          </p:cNvPr>
          <p:cNvCxnSpPr>
            <a:cxnSpLocks/>
          </p:cNvCxnSpPr>
          <p:nvPr/>
        </p:nvCxnSpPr>
        <p:spPr bwMode="auto">
          <a:xfrm>
            <a:off x="2742706" y="1065561"/>
            <a:ext cx="2111" cy="3383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6067379C-DAD4-7449-852B-43EC77AEB621}"/>
              </a:ext>
            </a:extLst>
          </p:cNvPr>
          <p:cNvCxnSpPr>
            <a:cxnSpLocks/>
          </p:cNvCxnSpPr>
          <p:nvPr/>
        </p:nvCxnSpPr>
        <p:spPr bwMode="auto">
          <a:xfrm>
            <a:off x="2742707" y="1262216"/>
            <a:ext cx="245692" cy="8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E28FB1B6-6F47-9246-A177-52CC05386664}"/>
              </a:ext>
            </a:extLst>
          </p:cNvPr>
          <p:cNvSpPr/>
          <p:nvPr/>
        </p:nvSpPr>
        <p:spPr bwMode="auto">
          <a:xfrm>
            <a:off x="2988399" y="1366718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7336A787-823A-CC4E-9FF8-310DEC824B82}"/>
              </a:ext>
            </a:extLst>
          </p:cNvPr>
          <p:cNvCxnSpPr>
            <a:cxnSpLocks/>
            <a:endCxn id="178" idx="1"/>
          </p:cNvCxnSpPr>
          <p:nvPr/>
        </p:nvCxnSpPr>
        <p:spPr bwMode="auto">
          <a:xfrm flipH="1">
            <a:off x="2988399" y="1262216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Oval 183">
            <a:extLst>
              <a:ext uri="{FF2B5EF4-FFF2-40B4-BE49-F238E27FC236}">
                <a16:creationId xmlns:a16="http://schemas.microsoft.com/office/drawing/2014/main" id="{129AFFF8-C36B-BB40-967F-51ABF750E148}"/>
              </a:ext>
            </a:extLst>
          </p:cNvPr>
          <p:cNvSpPr/>
          <p:nvPr/>
        </p:nvSpPr>
        <p:spPr bwMode="auto">
          <a:xfrm>
            <a:off x="2701108" y="1124978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ACDE7F-69E6-CD4F-8361-6937882B5C66}"/>
              </a:ext>
            </a:extLst>
          </p:cNvPr>
          <p:cNvSpPr/>
          <p:nvPr/>
        </p:nvSpPr>
        <p:spPr bwMode="auto">
          <a:xfrm>
            <a:off x="1662774" y="1028095"/>
            <a:ext cx="76115" cy="74932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BFD498-A61C-A444-96B4-77358C82B789}"/>
              </a:ext>
            </a:extLst>
          </p:cNvPr>
          <p:cNvCxnSpPr>
            <a:stCxn id="10" idx="3"/>
          </p:cNvCxnSpPr>
          <p:nvPr/>
        </p:nvCxnSpPr>
        <p:spPr bwMode="auto">
          <a:xfrm>
            <a:off x="1738889" y="1065561"/>
            <a:ext cx="99701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2FA5DFE6-A371-3343-A927-00C6EF5CAA5C}"/>
              </a:ext>
            </a:extLst>
          </p:cNvPr>
          <p:cNvSpPr txBox="1"/>
          <p:nvPr/>
        </p:nvSpPr>
        <p:spPr>
          <a:xfrm>
            <a:off x="3842609" y="1538417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S30CB15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4EF4038-FD5B-F049-A571-FF63BE1F8070}"/>
              </a:ext>
            </a:extLst>
          </p:cNvPr>
          <p:cNvSpPr txBox="1"/>
          <p:nvPr/>
        </p:nvSpPr>
        <p:spPr>
          <a:xfrm>
            <a:off x="4874696" y="1521245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DCA6D6-444D-1541-AE72-364F0E06991E}"/>
              </a:ext>
            </a:extLst>
          </p:cNvPr>
          <p:cNvSpPr/>
          <p:nvPr/>
        </p:nvSpPr>
        <p:spPr bwMode="auto">
          <a:xfrm>
            <a:off x="3696472" y="1341832"/>
            <a:ext cx="873302" cy="11180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14985077-CF0F-A245-A5EE-1764512F5239}"/>
              </a:ext>
            </a:extLst>
          </p:cNvPr>
          <p:cNvSpPr/>
          <p:nvPr/>
        </p:nvSpPr>
        <p:spPr bwMode="auto">
          <a:xfrm>
            <a:off x="4714443" y="1340238"/>
            <a:ext cx="873302" cy="11180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832D035A-2E0E-F04C-927D-4D6E8991F479}"/>
              </a:ext>
            </a:extLst>
          </p:cNvPr>
          <p:cNvSpPr txBox="1"/>
          <p:nvPr/>
        </p:nvSpPr>
        <p:spPr>
          <a:xfrm>
            <a:off x="2470841" y="234662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745AAB8D-6FAF-9F4F-909B-75B75E5E9707}"/>
              </a:ext>
            </a:extLst>
          </p:cNvPr>
          <p:cNvCxnSpPr>
            <a:cxnSpLocks/>
          </p:cNvCxnSpPr>
          <p:nvPr/>
        </p:nvCxnSpPr>
        <p:spPr bwMode="auto">
          <a:xfrm>
            <a:off x="1388406" y="2623703"/>
            <a:ext cx="6207930" cy="1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8" name="Triangle 207">
            <a:extLst>
              <a:ext uri="{FF2B5EF4-FFF2-40B4-BE49-F238E27FC236}">
                <a16:creationId xmlns:a16="http://schemas.microsoft.com/office/drawing/2014/main" id="{D9DB9092-C46C-DF4F-A816-6930C07C5004}"/>
              </a:ext>
            </a:extLst>
          </p:cNvPr>
          <p:cNvSpPr/>
          <p:nvPr/>
        </p:nvSpPr>
        <p:spPr bwMode="auto">
          <a:xfrm rot="10800000">
            <a:off x="1651143" y="2040662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D4C01CD-696A-B14D-B6AF-8D82C49EFF3A}"/>
              </a:ext>
            </a:extLst>
          </p:cNvPr>
          <p:cNvSpPr/>
          <p:nvPr/>
        </p:nvSpPr>
        <p:spPr bwMode="auto">
          <a:xfrm>
            <a:off x="1752367" y="2584413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E8C8935F-41DD-A14D-A7E3-AA354C45C217}"/>
              </a:ext>
            </a:extLst>
          </p:cNvPr>
          <p:cNvCxnSpPr>
            <a:cxnSpLocks/>
            <a:stCxn id="208" idx="0"/>
            <a:endCxn id="209" idx="1"/>
          </p:cNvCxnSpPr>
          <p:nvPr/>
        </p:nvCxnSpPr>
        <p:spPr bwMode="auto">
          <a:xfrm flipH="1">
            <a:off x="1752367" y="2190525"/>
            <a:ext cx="4472" cy="4315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B259D9E3-FB6D-4E40-B022-3F41EF898A82}"/>
              </a:ext>
            </a:extLst>
          </p:cNvPr>
          <p:cNvCxnSpPr>
            <a:cxnSpLocks/>
          </p:cNvCxnSpPr>
          <p:nvPr/>
        </p:nvCxnSpPr>
        <p:spPr bwMode="auto">
          <a:xfrm>
            <a:off x="1752365" y="2484108"/>
            <a:ext cx="306353" cy="5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8DF2E3A3-D32F-A04B-B3F0-64A19E17A2DE}"/>
              </a:ext>
            </a:extLst>
          </p:cNvPr>
          <p:cNvCxnSpPr>
            <a:cxnSpLocks/>
          </p:cNvCxnSpPr>
          <p:nvPr/>
        </p:nvCxnSpPr>
        <p:spPr bwMode="auto">
          <a:xfrm>
            <a:off x="1955820" y="2488353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A012A5EE-0B00-034E-A60E-812844EAEDC5}"/>
              </a:ext>
            </a:extLst>
          </p:cNvPr>
          <p:cNvSpPr txBox="1"/>
          <p:nvPr/>
        </p:nvSpPr>
        <p:spPr>
          <a:xfrm>
            <a:off x="1773803" y="2710880"/>
            <a:ext cx="327311" cy="1975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XB13</a:t>
            </a: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C79BBD70-7C17-9843-91C0-A703EA4AECED}"/>
              </a:ext>
            </a:extLst>
          </p:cNvPr>
          <p:cNvSpPr/>
          <p:nvPr/>
        </p:nvSpPr>
        <p:spPr bwMode="auto">
          <a:xfrm>
            <a:off x="1710766" y="2356634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E353773-7195-8B4E-8E9D-6647DC10AA73}"/>
              </a:ext>
            </a:extLst>
          </p:cNvPr>
          <p:cNvCxnSpPr>
            <a:cxnSpLocks/>
          </p:cNvCxnSpPr>
          <p:nvPr/>
        </p:nvCxnSpPr>
        <p:spPr bwMode="auto">
          <a:xfrm flipH="1">
            <a:off x="1851398" y="2490948"/>
            <a:ext cx="1019" cy="1393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F35C4AFA-4AD7-CA45-BDEB-48F4F5C65556}"/>
              </a:ext>
            </a:extLst>
          </p:cNvPr>
          <p:cNvCxnSpPr>
            <a:cxnSpLocks/>
          </p:cNvCxnSpPr>
          <p:nvPr/>
        </p:nvCxnSpPr>
        <p:spPr bwMode="auto">
          <a:xfrm>
            <a:off x="2058718" y="2488254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7" name="TextBox 226">
            <a:extLst>
              <a:ext uri="{FF2B5EF4-FFF2-40B4-BE49-F238E27FC236}">
                <a16:creationId xmlns:a16="http://schemas.microsoft.com/office/drawing/2014/main" id="{DD70E56B-7823-9140-A47E-F9651A16DCE8}"/>
              </a:ext>
            </a:extLst>
          </p:cNvPr>
          <p:cNvSpPr txBox="1"/>
          <p:nvPr/>
        </p:nvSpPr>
        <p:spPr>
          <a:xfrm>
            <a:off x="3513649" y="234755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2D7B9B60-B950-514B-BF2A-EA3B4A2418AF}"/>
              </a:ext>
            </a:extLst>
          </p:cNvPr>
          <p:cNvCxnSpPr>
            <a:cxnSpLocks/>
          </p:cNvCxnSpPr>
          <p:nvPr/>
        </p:nvCxnSpPr>
        <p:spPr bwMode="auto">
          <a:xfrm flipV="1">
            <a:off x="2199689" y="2232491"/>
            <a:ext cx="563201" cy="52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0CBA66B1-C850-EC45-B9DE-860777DD55E0}"/>
              </a:ext>
            </a:extLst>
          </p:cNvPr>
          <p:cNvCxnSpPr>
            <a:cxnSpLocks/>
            <a:stCxn id="260" idx="0"/>
          </p:cNvCxnSpPr>
          <p:nvPr/>
        </p:nvCxnSpPr>
        <p:spPr bwMode="auto">
          <a:xfrm>
            <a:off x="4792859" y="2196362"/>
            <a:ext cx="0" cy="1304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8" name="TextBox 247">
            <a:extLst>
              <a:ext uri="{FF2B5EF4-FFF2-40B4-BE49-F238E27FC236}">
                <a16:creationId xmlns:a16="http://schemas.microsoft.com/office/drawing/2014/main" id="{E0BC3EFC-24D5-4948-A20A-D4A7B53660BE}"/>
              </a:ext>
            </a:extLst>
          </p:cNvPr>
          <p:cNvSpPr txBox="1"/>
          <p:nvPr/>
        </p:nvSpPr>
        <p:spPr>
          <a:xfrm>
            <a:off x="3895075" y="2761242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S30CB15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B85B84DF-CDF1-7D4D-BC17-4E814489C53E}"/>
              </a:ext>
            </a:extLst>
          </p:cNvPr>
          <p:cNvSpPr txBox="1"/>
          <p:nvPr/>
        </p:nvSpPr>
        <p:spPr>
          <a:xfrm>
            <a:off x="2769880" y="2922274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31E87E25-CDD2-294D-B6E6-1E2657ABC516}"/>
              </a:ext>
            </a:extLst>
          </p:cNvPr>
          <p:cNvSpPr/>
          <p:nvPr/>
        </p:nvSpPr>
        <p:spPr bwMode="auto">
          <a:xfrm>
            <a:off x="3748938" y="2564657"/>
            <a:ext cx="873302" cy="11180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C5B935D0-3BD9-E44D-8F88-A3C4DF1B704B}"/>
              </a:ext>
            </a:extLst>
          </p:cNvPr>
          <p:cNvSpPr/>
          <p:nvPr/>
        </p:nvSpPr>
        <p:spPr bwMode="auto">
          <a:xfrm>
            <a:off x="4766909" y="2563063"/>
            <a:ext cx="873302" cy="11180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A52230F9-7B3A-E147-8700-E7DB5D031850}"/>
              </a:ext>
            </a:extLst>
          </p:cNvPr>
          <p:cNvSpPr/>
          <p:nvPr/>
        </p:nvSpPr>
        <p:spPr bwMode="auto">
          <a:xfrm>
            <a:off x="1852418" y="2584413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D9DFC55A-7C05-BB40-8D19-E2B7EB9C0815}"/>
              </a:ext>
            </a:extLst>
          </p:cNvPr>
          <p:cNvSpPr/>
          <p:nvPr/>
        </p:nvSpPr>
        <p:spPr bwMode="auto">
          <a:xfrm>
            <a:off x="1955820" y="2582601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AA36A988-26C7-1645-AFE2-2D01F3D2448C}"/>
              </a:ext>
            </a:extLst>
          </p:cNvPr>
          <p:cNvSpPr/>
          <p:nvPr/>
        </p:nvSpPr>
        <p:spPr bwMode="auto">
          <a:xfrm>
            <a:off x="2058718" y="2585919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8" name="Triangle 257">
            <a:extLst>
              <a:ext uri="{FF2B5EF4-FFF2-40B4-BE49-F238E27FC236}">
                <a16:creationId xmlns:a16="http://schemas.microsoft.com/office/drawing/2014/main" id="{ABA89A4F-C4FF-D64F-B19A-94FBE6FF52CA}"/>
              </a:ext>
            </a:extLst>
          </p:cNvPr>
          <p:cNvSpPr/>
          <p:nvPr/>
        </p:nvSpPr>
        <p:spPr bwMode="auto">
          <a:xfrm rot="10800000">
            <a:off x="2663413" y="2035416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9" name="Triangle 258">
            <a:extLst>
              <a:ext uri="{FF2B5EF4-FFF2-40B4-BE49-F238E27FC236}">
                <a16:creationId xmlns:a16="http://schemas.microsoft.com/office/drawing/2014/main" id="{FDC62C23-EC92-1248-8EF0-3E31D9615E77}"/>
              </a:ext>
            </a:extLst>
          </p:cNvPr>
          <p:cNvSpPr/>
          <p:nvPr/>
        </p:nvSpPr>
        <p:spPr bwMode="auto">
          <a:xfrm rot="10800000">
            <a:off x="3645113" y="2046499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0" name="Triangle 259">
            <a:extLst>
              <a:ext uri="{FF2B5EF4-FFF2-40B4-BE49-F238E27FC236}">
                <a16:creationId xmlns:a16="http://schemas.microsoft.com/office/drawing/2014/main" id="{7C2B4210-52ED-5142-86D6-2A7C690D455C}"/>
              </a:ext>
            </a:extLst>
          </p:cNvPr>
          <p:cNvSpPr/>
          <p:nvPr/>
        </p:nvSpPr>
        <p:spPr bwMode="auto">
          <a:xfrm rot="10800000">
            <a:off x="4687163" y="2046499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4D337FCD-E485-9E43-9C5B-BD86B52F72C9}"/>
              </a:ext>
            </a:extLst>
          </p:cNvPr>
          <p:cNvSpPr/>
          <p:nvPr/>
        </p:nvSpPr>
        <p:spPr bwMode="auto">
          <a:xfrm>
            <a:off x="2199692" y="2585551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11A6DEB1-078F-2A4D-AD87-D7691F1C2A1B}"/>
              </a:ext>
            </a:extLst>
          </p:cNvPr>
          <p:cNvCxnSpPr>
            <a:cxnSpLocks/>
            <a:endCxn id="261" idx="1"/>
          </p:cNvCxnSpPr>
          <p:nvPr/>
        </p:nvCxnSpPr>
        <p:spPr bwMode="auto">
          <a:xfrm>
            <a:off x="2199692" y="2244648"/>
            <a:ext cx="0" cy="3785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F3C2F890-D9D2-4F41-B5B3-C437B17EE0C2}"/>
              </a:ext>
            </a:extLst>
          </p:cNvPr>
          <p:cNvCxnSpPr>
            <a:cxnSpLocks/>
          </p:cNvCxnSpPr>
          <p:nvPr/>
        </p:nvCxnSpPr>
        <p:spPr bwMode="auto">
          <a:xfrm>
            <a:off x="2199690" y="2485246"/>
            <a:ext cx="306353" cy="5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B5B660BB-673D-6342-814A-C0EAC7205B7E}"/>
              </a:ext>
            </a:extLst>
          </p:cNvPr>
          <p:cNvCxnSpPr>
            <a:cxnSpLocks/>
          </p:cNvCxnSpPr>
          <p:nvPr/>
        </p:nvCxnSpPr>
        <p:spPr bwMode="auto">
          <a:xfrm>
            <a:off x="2403145" y="2489491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5" name="Oval 264">
            <a:extLst>
              <a:ext uri="{FF2B5EF4-FFF2-40B4-BE49-F238E27FC236}">
                <a16:creationId xmlns:a16="http://schemas.microsoft.com/office/drawing/2014/main" id="{467E4F22-9672-7144-AC95-71A30776687E}"/>
              </a:ext>
            </a:extLst>
          </p:cNvPr>
          <p:cNvSpPr/>
          <p:nvPr/>
        </p:nvSpPr>
        <p:spPr bwMode="auto">
          <a:xfrm>
            <a:off x="2158091" y="2357772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52D5E693-C8E5-EE49-A528-2A2A9F2BE30F}"/>
              </a:ext>
            </a:extLst>
          </p:cNvPr>
          <p:cNvCxnSpPr>
            <a:cxnSpLocks/>
          </p:cNvCxnSpPr>
          <p:nvPr/>
        </p:nvCxnSpPr>
        <p:spPr bwMode="auto">
          <a:xfrm flipH="1">
            <a:off x="2298723" y="2492086"/>
            <a:ext cx="1019" cy="1393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D6E270E-7411-C945-93C7-229D06F2720F}"/>
              </a:ext>
            </a:extLst>
          </p:cNvPr>
          <p:cNvCxnSpPr>
            <a:cxnSpLocks/>
          </p:cNvCxnSpPr>
          <p:nvPr/>
        </p:nvCxnSpPr>
        <p:spPr bwMode="auto">
          <a:xfrm>
            <a:off x="2506043" y="2489392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8" name="Rectangle 267">
            <a:extLst>
              <a:ext uri="{FF2B5EF4-FFF2-40B4-BE49-F238E27FC236}">
                <a16:creationId xmlns:a16="http://schemas.microsoft.com/office/drawing/2014/main" id="{D66475F6-6901-B44B-8316-5E2D141F6994}"/>
              </a:ext>
            </a:extLst>
          </p:cNvPr>
          <p:cNvSpPr/>
          <p:nvPr/>
        </p:nvSpPr>
        <p:spPr bwMode="auto">
          <a:xfrm>
            <a:off x="2299743" y="2585551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B43457C4-E9D2-A242-A16F-1F2EC1850EB5}"/>
              </a:ext>
            </a:extLst>
          </p:cNvPr>
          <p:cNvSpPr/>
          <p:nvPr/>
        </p:nvSpPr>
        <p:spPr bwMode="auto">
          <a:xfrm>
            <a:off x="2403145" y="2583739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488F19FF-9BDF-CF4D-9D93-31F04198CE2D}"/>
              </a:ext>
            </a:extLst>
          </p:cNvPr>
          <p:cNvSpPr/>
          <p:nvPr/>
        </p:nvSpPr>
        <p:spPr bwMode="auto">
          <a:xfrm>
            <a:off x="2506043" y="2587057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D197E5F6-8C41-D24D-947C-84EFADB60013}"/>
              </a:ext>
            </a:extLst>
          </p:cNvPr>
          <p:cNvSpPr/>
          <p:nvPr/>
        </p:nvSpPr>
        <p:spPr bwMode="auto">
          <a:xfrm>
            <a:off x="2624747" y="2592323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2" name="Straight Connector 271">
            <a:extLst>
              <a:ext uri="{FF2B5EF4-FFF2-40B4-BE49-F238E27FC236}">
                <a16:creationId xmlns:a16="http://schemas.microsoft.com/office/drawing/2014/main" id="{0FD5AB77-05F3-CE4C-B8C0-4A3F2D456CFB}"/>
              </a:ext>
            </a:extLst>
          </p:cNvPr>
          <p:cNvCxnSpPr>
            <a:cxnSpLocks/>
            <a:endCxn id="271" idx="1"/>
          </p:cNvCxnSpPr>
          <p:nvPr/>
        </p:nvCxnSpPr>
        <p:spPr bwMode="auto">
          <a:xfrm flipH="1">
            <a:off x="2624747" y="2283718"/>
            <a:ext cx="4158" cy="34625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3" name="Straight Connector 272">
            <a:extLst>
              <a:ext uri="{FF2B5EF4-FFF2-40B4-BE49-F238E27FC236}">
                <a16:creationId xmlns:a16="http://schemas.microsoft.com/office/drawing/2014/main" id="{923BC6ED-4A45-4F4B-9AB6-B86B1CAF739D}"/>
              </a:ext>
            </a:extLst>
          </p:cNvPr>
          <p:cNvCxnSpPr>
            <a:cxnSpLocks/>
          </p:cNvCxnSpPr>
          <p:nvPr/>
        </p:nvCxnSpPr>
        <p:spPr bwMode="auto">
          <a:xfrm>
            <a:off x="2624745" y="2492018"/>
            <a:ext cx="306353" cy="5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4" name="Straight Connector 273">
            <a:extLst>
              <a:ext uri="{FF2B5EF4-FFF2-40B4-BE49-F238E27FC236}">
                <a16:creationId xmlns:a16="http://schemas.microsoft.com/office/drawing/2014/main" id="{9BDFFAFF-E955-6143-A6E7-47FA5699B5CD}"/>
              </a:ext>
            </a:extLst>
          </p:cNvPr>
          <p:cNvCxnSpPr>
            <a:cxnSpLocks/>
          </p:cNvCxnSpPr>
          <p:nvPr/>
        </p:nvCxnSpPr>
        <p:spPr bwMode="auto">
          <a:xfrm>
            <a:off x="2828200" y="2496263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5" name="Oval 274">
            <a:extLst>
              <a:ext uri="{FF2B5EF4-FFF2-40B4-BE49-F238E27FC236}">
                <a16:creationId xmlns:a16="http://schemas.microsoft.com/office/drawing/2014/main" id="{0710C919-FCDA-AD48-BE71-372DEF8EA264}"/>
              </a:ext>
            </a:extLst>
          </p:cNvPr>
          <p:cNvSpPr/>
          <p:nvPr/>
        </p:nvSpPr>
        <p:spPr bwMode="auto">
          <a:xfrm>
            <a:off x="2583146" y="2364544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1FFA430B-4EE8-7B4B-9A39-E6BC5951280B}"/>
              </a:ext>
            </a:extLst>
          </p:cNvPr>
          <p:cNvCxnSpPr>
            <a:cxnSpLocks/>
          </p:cNvCxnSpPr>
          <p:nvPr/>
        </p:nvCxnSpPr>
        <p:spPr bwMode="auto">
          <a:xfrm flipH="1">
            <a:off x="2723778" y="2498858"/>
            <a:ext cx="1019" cy="1393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7" name="Straight Connector 276">
            <a:extLst>
              <a:ext uri="{FF2B5EF4-FFF2-40B4-BE49-F238E27FC236}">
                <a16:creationId xmlns:a16="http://schemas.microsoft.com/office/drawing/2014/main" id="{93674E2E-53AB-5844-944B-017FED2B96F6}"/>
              </a:ext>
            </a:extLst>
          </p:cNvPr>
          <p:cNvCxnSpPr>
            <a:cxnSpLocks/>
          </p:cNvCxnSpPr>
          <p:nvPr/>
        </p:nvCxnSpPr>
        <p:spPr bwMode="auto">
          <a:xfrm>
            <a:off x="2931098" y="2496164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8" name="Rectangle 277">
            <a:extLst>
              <a:ext uri="{FF2B5EF4-FFF2-40B4-BE49-F238E27FC236}">
                <a16:creationId xmlns:a16="http://schemas.microsoft.com/office/drawing/2014/main" id="{E0D6E803-B123-B349-8C8F-20712F49505F}"/>
              </a:ext>
            </a:extLst>
          </p:cNvPr>
          <p:cNvSpPr/>
          <p:nvPr/>
        </p:nvSpPr>
        <p:spPr bwMode="auto">
          <a:xfrm>
            <a:off x="2724798" y="2592323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6755FBD1-6525-074B-9B52-9B4BE3866CEA}"/>
              </a:ext>
            </a:extLst>
          </p:cNvPr>
          <p:cNvSpPr/>
          <p:nvPr/>
        </p:nvSpPr>
        <p:spPr bwMode="auto">
          <a:xfrm>
            <a:off x="2828200" y="2590511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C87F6658-4DCA-E442-BE81-F564D98E0F9D}"/>
              </a:ext>
            </a:extLst>
          </p:cNvPr>
          <p:cNvSpPr/>
          <p:nvPr/>
        </p:nvSpPr>
        <p:spPr bwMode="auto">
          <a:xfrm>
            <a:off x="2931098" y="2593829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0A271583-264F-204D-A0A9-E3E6D54596D4}"/>
              </a:ext>
            </a:extLst>
          </p:cNvPr>
          <p:cNvSpPr/>
          <p:nvPr/>
        </p:nvSpPr>
        <p:spPr bwMode="auto">
          <a:xfrm>
            <a:off x="3045741" y="2598065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82" name="Straight Connector 281">
            <a:extLst>
              <a:ext uri="{FF2B5EF4-FFF2-40B4-BE49-F238E27FC236}">
                <a16:creationId xmlns:a16="http://schemas.microsoft.com/office/drawing/2014/main" id="{7079FB8F-E6E4-8648-96D7-D2B9D132899C}"/>
              </a:ext>
            </a:extLst>
          </p:cNvPr>
          <p:cNvCxnSpPr>
            <a:cxnSpLocks/>
            <a:endCxn id="281" idx="1"/>
          </p:cNvCxnSpPr>
          <p:nvPr/>
        </p:nvCxnSpPr>
        <p:spPr bwMode="auto">
          <a:xfrm>
            <a:off x="3045741" y="2333774"/>
            <a:ext cx="0" cy="3019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3" name="Straight Connector 282">
            <a:extLst>
              <a:ext uri="{FF2B5EF4-FFF2-40B4-BE49-F238E27FC236}">
                <a16:creationId xmlns:a16="http://schemas.microsoft.com/office/drawing/2014/main" id="{05839C56-B821-5143-9B1D-E8C82E1EFED8}"/>
              </a:ext>
            </a:extLst>
          </p:cNvPr>
          <p:cNvCxnSpPr>
            <a:cxnSpLocks/>
          </p:cNvCxnSpPr>
          <p:nvPr/>
        </p:nvCxnSpPr>
        <p:spPr bwMode="auto">
          <a:xfrm>
            <a:off x="3045739" y="2497760"/>
            <a:ext cx="306353" cy="5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4" name="Straight Connector 283">
            <a:extLst>
              <a:ext uri="{FF2B5EF4-FFF2-40B4-BE49-F238E27FC236}">
                <a16:creationId xmlns:a16="http://schemas.microsoft.com/office/drawing/2014/main" id="{B79476E8-E4D7-014B-947E-EB1BE242B265}"/>
              </a:ext>
            </a:extLst>
          </p:cNvPr>
          <p:cNvCxnSpPr>
            <a:cxnSpLocks/>
          </p:cNvCxnSpPr>
          <p:nvPr/>
        </p:nvCxnSpPr>
        <p:spPr bwMode="auto">
          <a:xfrm>
            <a:off x="3249194" y="2502005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5" name="Oval 284">
            <a:extLst>
              <a:ext uri="{FF2B5EF4-FFF2-40B4-BE49-F238E27FC236}">
                <a16:creationId xmlns:a16="http://schemas.microsoft.com/office/drawing/2014/main" id="{048E21B2-345C-B04C-9BF7-489ABBABD6D8}"/>
              </a:ext>
            </a:extLst>
          </p:cNvPr>
          <p:cNvSpPr/>
          <p:nvPr/>
        </p:nvSpPr>
        <p:spPr bwMode="auto">
          <a:xfrm>
            <a:off x="3004140" y="2370286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3AD82F66-5A2A-7244-B4EC-4B526383E03F}"/>
              </a:ext>
            </a:extLst>
          </p:cNvPr>
          <p:cNvCxnSpPr>
            <a:cxnSpLocks/>
          </p:cNvCxnSpPr>
          <p:nvPr/>
        </p:nvCxnSpPr>
        <p:spPr bwMode="auto">
          <a:xfrm flipH="1">
            <a:off x="3144772" y="2504600"/>
            <a:ext cx="1019" cy="1393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609B02BF-52A8-8841-9BAC-D2D4DFB34F67}"/>
              </a:ext>
            </a:extLst>
          </p:cNvPr>
          <p:cNvCxnSpPr>
            <a:cxnSpLocks/>
          </p:cNvCxnSpPr>
          <p:nvPr/>
        </p:nvCxnSpPr>
        <p:spPr bwMode="auto">
          <a:xfrm>
            <a:off x="3352092" y="2501906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8" name="Rectangle 287">
            <a:extLst>
              <a:ext uri="{FF2B5EF4-FFF2-40B4-BE49-F238E27FC236}">
                <a16:creationId xmlns:a16="http://schemas.microsoft.com/office/drawing/2014/main" id="{6FCE0F2F-ED3F-A147-AF18-C645AC0B4394}"/>
              </a:ext>
            </a:extLst>
          </p:cNvPr>
          <p:cNvSpPr/>
          <p:nvPr/>
        </p:nvSpPr>
        <p:spPr bwMode="auto">
          <a:xfrm>
            <a:off x="3145792" y="2598065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DD20B4FE-EDFA-6D4B-9A1D-B7B237FBAB8C}"/>
              </a:ext>
            </a:extLst>
          </p:cNvPr>
          <p:cNvSpPr/>
          <p:nvPr/>
        </p:nvSpPr>
        <p:spPr bwMode="auto">
          <a:xfrm>
            <a:off x="3249194" y="2596253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5EAB49D2-7D28-FD4C-A105-3AE5D386731D}"/>
              </a:ext>
            </a:extLst>
          </p:cNvPr>
          <p:cNvSpPr/>
          <p:nvPr/>
        </p:nvSpPr>
        <p:spPr bwMode="auto">
          <a:xfrm>
            <a:off x="3352092" y="2599571"/>
            <a:ext cx="76184" cy="753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91" name="Straight Connector 290">
            <a:extLst>
              <a:ext uri="{FF2B5EF4-FFF2-40B4-BE49-F238E27FC236}">
                <a16:creationId xmlns:a16="http://schemas.microsoft.com/office/drawing/2014/main" id="{CABA4710-4DE9-7349-9C74-003D5B251CB5}"/>
              </a:ext>
            </a:extLst>
          </p:cNvPr>
          <p:cNvCxnSpPr>
            <a:cxnSpLocks/>
          </p:cNvCxnSpPr>
          <p:nvPr/>
        </p:nvCxnSpPr>
        <p:spPr bwMode="auto">
          <a:xfrm flipV="1">
            <a:off x="2624744" y="2281179"/>
            <a:ext cx="1124194" cy="33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2" name="Straight Connector 291">
            <a:extLst>
              <a:ext uri="{FF2B5EF4-FFF2-40B4-BE49-F238E27FC236}">
                <a16:creationId xmlns:a16="http://schemas.microsoft.com/office/drawing/2014/main" id="{94B18997-3477-AC46-B539-A686833F60F1}"/>
              </a:ext>
            </a:extLst>
          </p:cNvPr>
          <p:cNvCxnSpPr>
            <a:cxnSpLocks/>
          </p:cNvCxnSpPr>
          <p:nvPr/>
        </p:nvCxnSpPr>
        <p:spPr bwMode="auto">
          <a:xfrm>
            <a:off x="3045738" y="2333774"/>
            <a:ext cx="17471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590FB4A1-A8D9-B840-A535-D3A4E3D5FE2A}"/>
              </a:ext>
            </a:extLst>
          </p:cNvPr>
          <p:cNvCxnSpPr>
            <a:cxnSpLocks/>
          </p:cNvCxnSpPr>
          <p:nvPr/>
        </p:nvCxnSpPr>
        <p:spPr bwMode="auto">
          <a:xfrm>
            <a:off x="3753897" y="2203357"/>
            <a:ext cx="0" cy="778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3959BB30-22EC-1D40-9B9F-DE97BBADF789}"/>
              </a:ext>
            </a:extLst>
          </p:cNvPr>
          <p:cNvCxnSpPr>
            <a:cxnSpLocks/>
          </p:cNvCxnSpPr>
          <p:nvPr/>
        </p:nvCxnSpPr>
        <p:spPr bwMode="auto">
          <a:xfrm>
            <a:off x="2769880" y="2187303"/>
            <a:ext cx="0" cy="451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5" name="TextBox 294">
            <a:extLst>
              <a:ext uri="{FF2B5EF4-FFF2-40B4-BE49-F238E27FC236}">
                <a16:creationId xmlns:a16="http://schemas.microsoft.com/office/drawing/2014/main" id="{9D46E57C-A063-944F-AE7E-262B968B6FA3}"/>
              </a:ext>
            </a:extLst>
          </p:cNvPr>
          <p:cNvSpPr txBox="1"/>
          <p:nvPr/>
        </p:nvSpPr>
        <p:spPr>
          <a:xfrm>
            <a:off x="2248277" y="2718216"/>
            <a:ext cx="327311" cy="1975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XB14</a:t>
            </a:r>
          </a:p>
        </p:txBody>
      </p:sp>
      <p:sp>
        <p:nvSpPr>
          <p:cNvPr id="296" name="TextBox 295">
            <a:extLst>
              <a:ext uri="{FF2B5EF4-FFF2-40B4-BE49-F238E27FC236}">
                <a16:creationId xmlns:a16="http://schemas.microsoft.com/office/drawing/2014/main" id="{A99843F7-B10A-8245-AC6A-B9600FC7917D}"/>
              </a:ext>
            </a:extLst>
          </p:cNvPr>
          <p:cNvSpPr txBox="1"/>
          <p:nvPr/>
        </p:nvSpPr>
        <p:spPr>
          <a:xfrm>
            <a:off x="2719282" y="2724717"/>
            <a:ext cx="523914" cy="1975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XB15</a:t>
            </a: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E8887133-DDE1-6447-985A-F796E87CF50A}"/>
              </a:ext>
            </a:extLst>
          </p:cNvPr>
          <p:cNvSpPr txBox="1"/>
          <p:nvPr/>
        </p:nvSpPr>
        <p:spPr>
          <a:xfrm>
            <a:off x="3116823" y="2724073"/>
            <a:ext cx="327311" cy="1975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XB16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B6965352-390D-224C-AC3E-33748B8E87C0}"/>
              </a:ext>
            </a:extLst>
          </p:cNvPr>
          <p:cNvSpPr txBox="1"/>
          <p:nvPr/>
        </p:nvSpPr>
        <p:spPr>
          <a:xfrm>
            <a:off x="1880281" y="2914281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S30CB13</a:t>
            </a: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298302EE-3F94-624A-A397-7677F28CA361}"/>
              </a:ext>
            </a:extLst>
          </p:cNvPr>
          <p:cNvSpPr txBox="1"/>
          <p:nvPr/>
        </p:nvSpPr>
        <p:spPr>
          <a:xfrm>
            <a:off x="4933783" y="2740603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S30CB16</a:t>
            </a:r>
          </a:p>
        </p:txBody>
      </p: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8D1513A1-0C26-9748-ABD1-FDC0AD461639}"/>
              </a:ext>
            </a:extLst>
          </p:cNvPr>
          <p:cNvCxnSpPr>
            <a:cxnSpLocks/>
          </p:cNvCxnSpPr>
          <p:nvPr/>
        </p:nvCxnSpPr>
        <p:spPr bwMode="auto">
          <a:xfrm>
            <a:off x="1465809" y="4222189"/>
            <a:ext cx="6207930" cy="1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1" name="TextBox 300">
            <a:extLst>
              <a:ext uri="{FF2B5EF4-FFF2-40B4-BE49-F238E27FC236}">
                <a16:creationId xmlns:a16="http://schemas.microsoft.com/office/drawing/2014/main" id="{98924C89-C7C3-214B-8A1F-F1C826E494FD}"/>
              </a:ext>
            </a:extLst>
          </p:cNvPr>
          <p:cNvSpPr txBox="1"/>
          <p:nvPr/>
        </p:nvSpPr>
        <p:spPr>
          <a:xfrm>
            <a:off x="1813210" y="4370838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S30CB15</a:t>
            </a:r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03D0B1A1-8F40-334B-B5FD-0E0588A2EF27}"/>
              </a:ext>
            </a:extLst>
          </p:cNvPr>
          <p:cNvSpPr/>
          <p:nvPr/>
        </p:nvSpPr>
        <p:spPr bwMode="auto">
          <a:xfrm>
            <a:off x="1667073" y="4174253"/>
            <a:ext cx="873302" cy="11180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8542F74E-1929-294B-A04D-0A1DFB54BE44}"/>
              </a:ext>
            </a:extLst>
          </p:cNvPr>
          <p:cNvSpPr/>
          <p:nvPr/>
        </p:nvSpPr>
        <p:spPr bwMode="auto">
          <a:xfrm>
            <a:off x="2685044" y="4172659"/>
            <a:ext cx="873302" cy="11180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C0413D9D-E394-2E46-9695-1D6A88313A94}"/>
              </a:ext>
            </a:extLst>
          </p:cNvPr>
          <p:cNvSpPr txBox="1"/>
          <p:nvPr/>
        </p:nvSpPr>
        <p:spPr>
          <a:xfrm>
            <a:off x="2851918" y="4350199"/>
            <a:ext cx="844554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S30CB16</a:t>
            </a:r>
          </a:p>
        </p:txBody>
      </p:sp>
      <p:sp>
        <p:nvSpPr>
          <p:cNvPr id="305" name="Triangle 304">
            <a:extLst>
              <a:ext uri="{FF2B5EF4-FFF2-40B4-BE49-F238E27FC236}">
                <a16:creationId xmlns:a16="http://schemas.microsoft.com/office/drawing/2014/main" id="{325C416F-0BD4-8140-8AC5-4548CFFDA088}"/>
              </a:ext>
            </a:extLst>
          </p:cNvPr>
          <p:cNvSpPr/>
          <p:nvPr/>
        </p:nvSpPr>
        <p:spPr bwMode="auto">
          <a:xfrm rot="10800000">
            <a:off x="3970117" y="3395608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7" name="Triangle 306">
            <a:extLst>
              <a:ext uri="{FF2B5EF4-FFF2-40B4-BE49-F238E27FC236}">
                <a16:creationId xmlns:a16="http://schemas.microsoft.com/office/drawing/2014/main" id="{3837D4D7-AB75-204F-914E-E9850B0F308C}"/>
              </a:ext>
            </a:extLst>
          </p:cNvPr>
          <p:cNvSpPr/>
          <p:nvPr/>
        </p:nvSpPr>
        <p:spPr bwMode="auto">
          <a:xfrm rot="10800000">
            <a:off x="4906471" y="3391896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8" name="Triangle 307">
            <a:extLst>
              <a:ext uri="{FF2B5EF4-FFF2-40B4-BE49-F238E27FC236}">
                <a16:creationId xmlns:a16="http://schemas.microsoft.com/office/drawing/2014/main" id="{F0C7DB81-6E1B-AF45-9415-0CA51D766503}"/>
              </a:ext>
            </a:extLst>
          </p:cNvPr>
          <p:cNvSpPr/>
          <p:nvPr/>
        </p:nvSpPr>
        <p:spPr bwMode="auto">
          <a:xfrm rot="10800000">
            <a:off x="5827821" y="3398737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9" name="Triangle 308">
            <a:extLst>
              <a:ext uri="{FF2B5EF4-FFF2-40B4-BE49-F238E27FC236}">
                <a16:creationId xmlns:a16="http://schemas.microsoft.com/office/drawing/2014/main" id="{741E9958-8910-EE4B-AF8C-6A899DF9A38A}"/>
              </a:ext>
            </a:extLst>
          </p:cNvPr>
          <p:cNvSpPr/>
          <p:nvPr/>
        </p:nvSpPr>
        <p:spPr bwMode="auto">
          <a:xfrm rot="10800000">
            <a:off x="6869871" y="3398737"/>
            <a:ext cx="211392" cy="149863"/>
          </a:xfrm>
          <a:prstGeom prst="triangl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11" name="Straight Connector 310">
            <a:extLst>
              <a:ext uri="{FF2B5EF4-FFF2-40B4-BE49-F238E27FC236}">
                <a16:creationId xmlns:a16="http://schemas.microsoft.com/office/drawing/2014/main" id="{8C1C1706-0553-274B-99BF-989CA8F56472}"/>
              </a:ext>
            </a:extLst>
          </p:cNvPr>
          <p:cNvCxnSpPr>
            <a:cxnSpLocks/>
          </p:cNvCxnSpPr>
          <p:nvPr/>
        </p:nvCxnSpPr>
        <p:spPr bwMode="auto">
          <a:xfrm>
            <a:off x="3146601" y="4223852"/>
            <a:ext cx="4540125" cy="6264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A8B1AEA-3F21-0040-BC2E-AD8532064989}"/>
              </a:ext>
            </a:extLst>
          </p:cNvPr>
          <p:cNvGrpSpPr/>
          <p:nvPr/>
        </p:nvGrpSpPr>
        <p:grpSpPr>
          <a:xfrm rot="439667">
            <a:off x="3993057" y="3988492"/>
            <a:ext cx="914903" cy="463493"/>
            <a:chOff x="7939552" y="1146676"/>
            <a:chExt cx="914903" cy="463493"/>
          </a:xfrm>
        </p:grpSpPr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229E3FD6-B9DA-6345-A441-F03FB132180B}"/>
                </a:ext>
              </a:extLst>
            </p:cNvPr>
            <p:cNvSpPr txBox="1"/>
            <p:nvPr/>
          </p:nvSpPr>
          <p:spPr>
            <a:xfrm>
              <a:off x="8699627" y="1302774"/>
              <a:ext cx="0" cy="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endParaRPr lang="en-CH" sz="1800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27395D4B-FB1D-DC4A-A8E5-08BE49879AF8}"/>
                </a:ext>
              </a:extLst>
            </p:cNvPr>
            <p:cNvSpPr/>
            <p:nvPr/>
          </p:nvSpPr>
          <p:spPr bwMode="auto">
            <a:xfrm>
              <a:off x="7981153" y="1540564"/>
              <a:ext cx="180380" cy="65408"/>
            </a:xfrm>
            <a:prstGeom prst="rect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F74A3AA7-3D8D-8746-82BC-AF706BF5AA3F}"/>
                </a:ext>
              </a:extLst>
            </p:cNvPr>
            <p:cNvCxnSpPr>
              <a:cxnSpLocks/>
              <a:endCxn id="323" idx="1"/>
            </p:cNvCxnSpPr>
            <p:nvPr/>
          </p:nvCxnSpPr>
          <p:spPr bwMode="auto">
            <a:xfrm flipH="1">
              <a:off x="7981153" y="1146676"/>
              <a:ext cx="4472" cy="4265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AF91AC7C-86E8-4549-8822-FD3EFF75F5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81151" y="1440259"/>
              <a:ext cx="692924" cy="68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8D507669-2B23-A849-B407-4DE0F37A1FD2}"/>
                </a:ext>
              </a:extLst>
            </p:cNvPr>
            <p:cNvCxnSpPr>
              <a:cxnSpLocks/>
              <a:endCxn id="329" idx="1"/>
            </p:cNvCxnSpPr>
            <p:nvPr/>
          </p:nvCxnSpPr>
          <p:spPr bwMode="auto">
            <a:xfrm>
              <a:off x="8450459" y="1440259"/>
              <a:ext cx="0" cy="1296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25E0428A-53A0-1A4E-BD74-6A8FC5035F95}"/>
                </a:ext>
              </a:extLst>
            </p:cNvPr>
            <p:cNvSpPr/>
            <p:nvPr/>
          </p:nvSpPr>
          <p:spPr bwMode="auto">
            <a:xfrm>
              <a:off x="8226843" y="1544761"/>
              <a:ext cx="180380" cy="65408"/>
            </a:xfrm>
            <a:prstGeom prst="rect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29" name="Rectangle 328">
              <a:extLst>
                <a:ext uri="{FF2B5EF4-FFF2-40B4-BE49-F238E27FC236}">
                  <a16:creationId xmlns:a16="http://schemas.microsoft.com/office/drawing/2014/main" id="{C1E9B08B-E2D2-0A4D-9558-9A80CFD22800}"/>
                </a:ext>
              </a:extLst>
            </p:cNvPr>
            <p:cNvSpPr/>
            <p:nvPr/>
          </p:nvSpPr>
          <p:spPr bwMode="auto">
            <a:xfrm>
              <a:off x="8450459" y="1537252"/>
              <a:ext cx="180380" cy="65408"/>
            </a:xfrm>
            <a:prstGeom prst="rect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6EBE3377-A71B-A94D-B55A-B7BE8FF79F4D}"/>
                </a:ext>
              </a:extLst>
            </p:cNvPr>
            <p:cNvSpPr/>
            <p:nvPr/>
          </p:nvSpPr>
          <p:spPr bwMode="auto">
            <a:xfrm>
              <a:off x="8674075" y="1544008"/>
              <a:ext cx="180380" cy="65408"/>
            </a:xfrm>
            <a:prstGeom prst="rect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77C8FC31-3C57-C645-B16E-0A4DC576D762}"/>
                </a:ext>
              </a:extLst>
            </p:cNvPr>
            <p:cNvSpPr/>
            <p:nvPr/>
          </p:nvSpPr>
          <p:spPr bwMode="auto">
            <a:xfrm>
              <a:off x="7939552" y="1312785"/>
              <a:ext cx="83197" cy="89345"/>
            </a:xfrm>
            <a:prstGeom prst="ellipse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DBFAFA5-BA8A-FD4C-BC22-9650E3E2301D}"/>
                </a:ext>
              </a:extLst>
            </p:cNvPr>
            <p:cNvCxnSpPr>
              <a:cxnSpLocks/>
              <a:endCxn id="328" idx="1"/>
            </p:cNvCxnSpPr>
            <p:nvPr/>
          </p:nvCxnSpPr>
          <p:spPr bwMode="auto">
            <a:xfrm flipH="1">
              <a:off x="8226843" y="1440259"/>
              <a:ext cx="5424" cy="13720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CA0D9E2-A6DA-2D49-9142-0B6761EE6E46}"/>
                </a:ext>
              </a:extLst>
            </p:cNvPr>
            <p:cNvCxnSpPr>
              <a:cxnSpLocks/>
              <a:endCxn id="330" idx="1"/>
            </p:cNvCxnSpPr>
            <p:nvPr/>
          </p:nvCxnSpPr>
          <p:spPr bwMode="auto">
            <a:xfrm>
              <a:off x="8674075" y="1440259"/>
              <a:ext cx="0" cy="13645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6" name="TextBox 335">
            <a:extLst>
              <a:ext uri="{FF2B5EF4-FFF2-40B4-BE49-F238E27FC236}">
                <a16:creationId xmlns:a16="http://schemas.microsoft.com/office/drawing/2014/main" id="{A549CA72-B2ED-E043-84F9-DFEC7E22B32E}"/>
              </a:ext>
            </a:extLst>
          </p:cNvPr>
          <p:cNvSpPr txBox="1"/>
          <p:nvPr/>
        </p:nvSpPr>
        <p:spPr>
          <a:xfrm rot="439667">
            <a:off x="5676179" y="431104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" name="Rectangle 336">
            <a:extLst>
              <a:ext uri="{FF2B5EF4-FFF2-40B4-BE49-F238E27FC236}">
                <a16:creationId xmlns:a16="http://schemas.microsoft.com/office/drawing/2014/main" id="{0660E615-F142-BB4A-920E-B88BC4CD78BE}"/>
              </a:ext>
            </a:extLst>
          </p:cNvPr>
          <p:cNvSpPr/>
          <p:nvPr/>
        </p:nvSpPr>
        <p:spPr bwMode="auto">
          <a:xfrm rot="439667">
            <a:off x="4928336" y="4466493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38" name="Straight Connector 337">
            <a:extLst>
              <a:ext uri="{FF2B5EF4-FFF2-40B4-BE49-F238E27FC236}">
                <a16:creationId xmlns:a16="http://schemas.microsoft.com/office/drawing/2014/main" id="{B34F60AA-7A5B-3B41-BD83-B15726D827A1}"/>
              </a:ext>
            </a:extLst>
          </p:cNvPr>
          <p:cNvCxnSpPr>
            <a:cxnSpLocks/>
            <a:endCxn id="337" idx="1"/>
          </p:cNvCxnSpPr>
          <p:nvPr/>
        </p:nvCxnSpPr>
        <p:spPr bwMode="auto">
          <a:xfrm rot="439667" flipH="1">
            <a:off x="4956259" y="4063129"/>
            <a:ext cx="4472" cy="4265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74BACF3E-266E-B647-B06D-5A2B904D0082}"/>
              </a:ext>
            </a:extLst>
          </p:cNvPr>
          <p:cNvCxnSpPr>
            <a:cxnSpLocks/>
          </p:cNvCxnSpPr>
          <p:nvPr/>
        </p:nvCxnSpPr>
        <p:spPr bwMode="auto">
          <a:xfrm rot="439667">
            <a:off x="4942770" y="4399933"/>
            <a:ext cx="692924" cy="6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9474EC77-58C6-984F-8E8D-2E281275E927}"/>
              </a:ext>
            </a:extLst>
          </p:cNvPr>
          <p:cNvCxnSpPr>
            <a:cxnSpLocks/>
            <a:endCxn id="342" idx="1"/>
          </p:cNvCxnSpPr>
          <p:nvPr/>
        </p:nvCxnSpPr>
        <p:spPr bwMode="auto">
          <a:xfrm rot="439667">
            <a:off x="5403239" y="4415099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1" name="Rectangle 340">
            <a:extLst>
              <a:ext uri="{FF2B5EF4-FFF2-40B4-BE49-F238E27FC236}">
                <a16:creationId xmlns:a16="http://schemas.microsoft.com/office/drawing/2014/main" id="{946AC217-F342-5643-832C-B266FEC6F21E}"/>
              </a:ext>
            </a:extLst>
          </p:cNvPr>
          <p:cNvSpPr/>
          <p:nvPr/>
        </p:nvSpPr>
        <p:spPr bwMode="auto">
          <a:xfrm rot="439667">
            <a:off x="5171484" y="4501992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2" name="Rectangle 341">
            <a:extLst>
              <a:ext uri="{FF2B5EF4-FFF2-40B4-BE49-F238E27FC236}">
                <a16:creationId xmlns:a16="http://schemas.microsoft.com/office/drawing/2014/main" id="{5B9FA5B0-AE7B-E845-8D17-E3E8FEE12462}"/>
              </a:ext>
            </a:extLst>
          </p:cNvPr>
          <p:cNvSpPr/>
          <p:nvPr/>
        </p:nvSpPr>
        <p:spPr bwMode="auto">
          <a:xfrm rot="439667">
            <a:off x="5394232" y="4523066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3" name="Rectangle 342">
            <a:extLst>
              <a:ext uri="{FF2B5EF4-FFF2-40B4-BE49-F238E27FC236}">
                <a16:creationId xmlns:a16="http://schemas.microsoft.com/office/drawing/2014/main" id="{D04CE7AA-74F7-7441-81C8-544D427F42E3}"/>
              </a:ext>
            </a:extLst>
          </p:cNvPr>
          <p:cNvSpPr/>
          <p:nvPr/>
        </p:nvSpPr>
        <p:spPr bwMode="auto">
          <a:xfrm rot="439667">
            <a:off x="5615160" y="4558288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4" name="Oval 343">
            <a:extLst>
              <a:ext uri="{FF2B5EF4-FFF2-40B4-BE49-F238E27FC236}">
                <a16:creationId xmlns:a16="http://schemas.microsoft.com/office/drawing/2014/main" id="{C55A419E-DB56-314F-A4CC-8C827EE13CA0}"/>
              </a:ext>
            </a:extLst>
          </p:cNvPr>
          <p:cNvSpPr/>
          <p:nvPr/>
        </p:nvSpPr>
        <p:spPr bwMode="auto">
          <a:xfrm rot="439667">
            <a:off x="4914997" y="4228973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12A9EF42-25C1-7649-98C3-BDBF91E46789}"/>
              </a:ext>
            </a:extLst>
          </p:cNvPr>
          <p:cNvCxnSpPr>
            <a:cxnSpLocks/>
            <a:endCxn id="341" idx="1"/>
          </p:cNvCxnSpPr>
          <p:nvPr/>
        </p:nvCxnSpPr>
        <p:spPr bwMode="auto">
          <a:xfrm rot="439667" flipH="1">
            <a:off x="5180949" y="4386893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33A98913-1E52-F840-A28F-63AF305E1203}"/>
              </a:ext>
            </a:extLst>
          </p:cNvPr>
          <p:cNvCxnSpPr>
            <a:cxnSpLocks/>
            <a:endCxn id="343" idx="1"/>
          </p:cNvCxnSpPr>
          <p:nvPr/>
        </p:nvCxnSpPr>
        <p:spPr bwMode="auto">
          <a:xfrm rot="439667">
            <a:off x="5624598" y="4443593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8" name="TextBox 347">
            <a:extLst>
              <a:ext uri="{FF2B5EF4-FFF2-40B4-BE49-F238E27FC236}">
                <a16:creationId xmlns:a16="http://schemas.microsoft.com/office/drawing/2014/main" id="{B1929D4F-5165-6B46-B93D-0CDE13EF92C9}"/>
              </a:ext>
            </a:extLst>
          </p:cNvPr>
          <p:cNvSpPr txBox="1"/>
          <p:nvPr/>
        </p:nvSpPr>
        <p:spPr>
          <a:xfrm rot="439667">
            <a:off x="6602222" y="442442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Rectangle 348">
            <a:extLst>
              <a:ext uri="{FF2B5EF4-FFF2-40B4-BE49-F238E27FC236}">
                <a16:creationId xmlns:a16="http://schemas.microsoft.com/office/drawing/2014/main" id="{EB762096-8CE2-9741-9E64-D02EAB452FD2}"/>
              </a:ext>
            </a:extLst>
          </p:cNvPr>
          <p:cNvSpPr/>
          <p:nvPr/>
        </p:nvSpPr>
        <p:spPr bwMode="auto">
          <a:xfrm rot="439667">
            <a:off x="5854379" y="4579872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C8BDEB47-9651-F245-B118-48E927BBEF82}"/>
              </a:ext>
            </a:extLst>
          </p:cNvPr>
          <p:cNvCxnSpPr>
            <a:cxnSpLocks/>
            <a:endCxn id="349" idx="1"/>
          </p:cNvCxnSpPr>
          <p:nvPr/>
        </p:nvCxnSpPr>
        <p:spPr bwMode="auto">
          <a:xfrm rot="439667" flipH="1">
            <a:off x="5882302" y="4176508"/>
            <a:ext cx="4472" cy="4265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EB56F4ED-22D2-9C46-992C-06F4ECF154E6}"/>
              </a:ext>
            </a:extLst>
          </p:cNvPr>
          <p:cNvCxnSpPr>
            <a:cxnSpLocks/>
          </p:cNvCxnSpPr>
          <p:nvPr/>
        </p:nvCxnSpPr>
        <p:spPr bwMode="auto">
          <a:xfrm rot="439667">
            <a:off x="5868813" y="4513312"/>
            <a:ext cx="692924" cy="6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2A43DFB8-88E8-EC49-8739-8B55D3D4F415}"/>
              </a:ext>
            </a:extLst>
          </p:cNvPr>
          <p:cNvCxnSpPr>
            <a:cxnSpLocks/>
            <a:endCxn id="354" idx="1"/>
          </p:cNvCxnSpPr>
          <p:nvPr/>
        </p:nvCxnSpPr>
        <p:spPr bwMode="auto">
          <a:xfrm rot="439667">
            <a:off x="6329282" y="4528478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3" name="Rectangle 352">
            <a:extLst>
              <a:ext uri="{FF2B5EF4-FFF2-40B4-BE49-F238E27FC236}">
                <a16:creationId xmlns:a16="http://schemas.microsoft.com/office/drawing/2014/main" id="{7372CEA8-F8B0-0348-A7E0-0D85E00BDAB3}"/>
              </a:ext>
            </a:extLst>
          </p:cNvPr>
          <p:cNvSpPr/>
          <p:nvPr/>
        </p:nvSpPr>
        <p:spPr bwMode="auto">
          <a:xfrm rot="439667">
            <a:off x="6097527" y="4615371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4" name="Rectangle 353">
            <a:extLst>
              <a:ext uri="{FF2B5EF4-FFF2-40B4-BE49-F238E27FC236}">
                <a16:creationId xmlns:a16="http://schemas.microsoft.com/office/drawing/2014/main" id="{EA953099-0F91-F443-A33B-01E21690DDC0}"/>
              </a:ext>
            </a:extLst>
          </p:cNvPr>
          <p:cNvSpPr/>
          <p:nvPr/>
        </p:nvSpPr>
        <p:spPr bwMode="auto">
          <a:xfrm rot="439667">
            <a:off x="6320275" y="4636445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5" name="Rectangle 354">
            <a:extLst>
              <a:ext uri="{FF2B5EF4-FFF2-40B4-BE49-F238E27FC236}">
                <a16:creationId xmlns:a16="http://schemas.microsoft.com/office/drawing/2014/main" id="{07FA55C9-7C0E-8142-9EA5-363265C8DAC8}"/>
              </a:ext>
            </a:extLst>
          </p:cNvPr>
          <p:cNvSpPr/>
          <p:nvPr/>
        </p:nvSpPr>
        <p:spPr bwMode="auto">
          <a:xfrm rot="439667">
            <a:off x="6541203" y="4671667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6" name="Oval 355">
            <a:extLst>
              <a:ext uri="{FF2B5EF4-FFF2-40B4-BE49-F238E27FC236}">
                <a16:creationId xmlns:a16="http://schemas.microsoft.com/office/drawing/2014/main" id="{71147A3F-935C-2C40-AF79-5191887EC292}"/>
              </a:ext>
            </a:extLst>
          </p:cNvPr>
          <p:cNvSpPr/>
          <p:nvPr/>
        </p:nvSpPr>
        <p:spPr bwMode="auto">
          <a:xfrm rot="439667">
            <a:off x="5841040" y="4342352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894D8523-4708-464C-9B34-A31FD82FEEDD}"/>
              </a:ext>
            </a:extLst>
          </p:cNvPr>
          <p:cNvCxnSpPr>
            <a:cxnSpLocks/>
            <a:endCxn id="353" idx="1"/>
          </p:cNvCxnSpPr>
          <p:nvPr/>
        </p:nvCxnSpPr>
        <p:spPr bwMode="auto">
          <a:xfrm rot="439667" flipH="1">
            <a:off x="6106992" y="4500272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F4E488F8-951E-AD49-86AE-7AE601C71A75}"/>
              </a:ext>
            </a:extLst>
          </p:cNvPr>
          <p:cNvCxnSpPr>
            <a:cxnSpLocks/>
            <a:endCxn id="355" idx="1"/>
          </p:cNvCxnSpPr>
          <p:nvPr/>
        </p:nvCxnSpPr>
        <p:spPr bwMode="auto">
          <a:xfrm rot="439667">
            <a:off x="6550641" y="4556972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0" name="TextBox 359">
            <a:extLst>
              <a:ext uri="{FF2B5EF4-FFF2-40B4-BE49-F238E27FC236}">
                <a16:creationId xmlns:a16="http://schemas.microsoft.com/office/drawing/2014/main" id="{9C61EBFF-F5FD-B340-B674-45457407C4DA}"/>
              </a:ext>
            </a:extLst>
          </p:cNvPr>
          <p:cNvSpPr txBox="1"/>
          <p:nvPr/>
        </p:nvSpPr>
        <p:spPr>
          <a:xfrm rot="439667">
            <a:off x="7526753" y="455041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1" name="Rectangle 360">
            <a:extLst>
              <a:ext uri="{FF2B5EF4-FFF2-40B4-BE49-F238E27FC236}">
                <a16:creationId xmlns:a16="http://schemas.microsoft.com/office/drawing/2014/main" id="{B0F97869-836C-834E-BC08-05389445E9C4}"/>
              </a:ext>
            </a:extLst>
          </p:cNvPr>
          <p:cNvSpPr/>
          <p:nvPr/>
        </p:nvSpPr>
        <p:spPr bwMode="auto">
          <a:xfrm rot="439667">
            <a:off x="6778910" y="4705856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2A1BFABF-CAB2-A84C-B227-0B354FC2C709}"/>
              </a:ext>
            </a:extLst>
          </p:cNvPr>
          <p:cNvCxnSpPr>
            <a:cxnSpLocks/>
            <a:endCxn id="361" idx="1"/>
          </p:cNvCxnSpPr>
          <p:nvPr/>
        </p:nvCxnSpPr>
        <p:spPr bwMode="auto">
          <a:xfrm rot="439667" flipH="1">
            <a:off x="6806833" y="4302492"/>
            <a:ext cx="4472" cy="4265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7260B24A-37FD-8A4C-B436-56BA4CCC5692}"/>
              </a:ext>
            </a:extLst>
          </p:cNvPr>
          <p:cNvCxnSpPr>
            <a:cxnSpLocks/>
          </p:cNvCxnSpPr>
          <p:nvPr/>
        </p:nvCxnSpPr>
        <p:spPr bwMode="auto">
          <a:xfrm rot="439667">
            <a:off x="6793344" y="4639296"/>
            <a:ext cx="692924" cy="6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37C438B5-1436-234F-8512-E68823F2839B}"/>
              </a:ext>
            </a:extLst>
          </p:cNvPr>
          <p:cNvCxnSpPr>
            <a:cxnSpLocks/>
            <a:endCxn id="366" idx="1"/>
          </p:cNvCxnSpPr>
          <p:nvPr/>
        </p:nvCxnSpPr>
        <p:spPr bwMode="auto">
          <a:xfrm rot="439667">
            <a:off x="7253813" y="4654462"/>
            <a:ext cx="0" cy="12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5" name="Rectangle 364">
            <a:extLst>
              <a:ext uri="{FF2B5EF4-FFF2-40B4-BE49-F238E27FC236}">
                <a16:creationId xmlns:a16="http://schemas.microsoft.com/office/drawing/2014/main" id="{2322744B-7B32-4647-A030-02F78C2C7940}"/>
              </a:ext>
            </a:extLst>
          </p:cNvPr>
          <p:cNvSpPr/>
          <p:nvPr/>
        </p:nvSpPr>
        <p:spPr bwMode="auto">
          <a:xfrm rot="439667">
            <a:off x="7022058" y="4741355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FDA8F76B-C57A-2C43-A1BF-52747C0FDAAA}"/>
              </a:ext>
            </a:extLst>
          </p:cNvPr>
          <p:cNvSpPr/>
          <p:nvPr/>
        </p:nvSpPr>
        <p:spPr bwMode="auto">
          <a:xfrm rot="439667">
            <a:off x="7244806" y="4762429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7" name="Rectangle 366">
            <a:extLst>
              <a:ext uri="{FF2B5EF4-FFF2-40B4-BE49-F238E27FC236}">
                <a16:creationId xmlns:a16="http://schemas.microsoft.com/office/drawing/2014/main" id="{C9875290-2827-0948-A09A-77DF6DB195D5}"/>
              </a:ext>
            </a:extLst>
          </p:cNvPr>
          <p:cNvSpPr/>
          <p:nvPr/>
        </p:nvSpPr>
        <p:spPr bwMode="auto">
          <a:xfrm rot="439667">
            <a:off x="7465734" y="4797651"/>
            <a:ext cx="180380" cy="65408"/>
          </a:xfrm>
          <a:prstGeom prst="rect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11637816-420F-0D40-AF1A-A393ADF00072}"/>
              </a:ext>
            </a:extLst>
          </p:cNvPr>
          <p:cNvSpPr/>
          <p:nvPr/>
        </p:nvSpPr>
        <p:spPr bwMode="auto">
          <a:xfrm rot="439667">
            <a:off x="6765571" y="4468336"/>
            <a:ext cx="83197" cy="89345"/>
          </a:xfrm>
          <a:prstGeom prst="ellips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99A70671-7076-B742-A19E-73EBFACFC68F}"/>
              </a:ext>
            </a:extLst>
          </p:cNvPr>
          <p:cNvCxnSpPr>
            <a:cxnSpLocks/>
            <a:endCxn id="365" idx="1"/>
          </p:cNvCxnSpPr>
          <p:nvPr/>
        </p:nvCxnSpPr>
        <p:spPr bwMode="auto">
          <a:xfrm rot="439667" flipH="1">
            <a:off x="7031523" y="4626256"/>
            <a:ext cx="5424" cy="1372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4D189795-69F8-F24F-8AE1-22457DB309B9}"/>
              </a:ext>
            </a:extLst>
          </p:cNvPr>
          <p:cNvCxnSpPr>
            <a:cxnSpLocks/>
            <a:endCxn id="367" idx="1"/>
          </p:cNvCxnSpPr>
          <p:nvPr/>
        </p:nvCxnSpPr>
        <p:spPr bwMode="auto">
          <a:xfrm rot="439667">
            <a:off x="7475172" y="4682956"/>
            <a:ext cx="0" cy="136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081C5F2F-78EF-4442-9C3A-9D88EC588BA9}"/>
              </a:ext>
            </a:extLst>
          </p:cNvPr>
          <p:cNvCxnSpPr>
            <a:cxnSpLocks/>
          </p:cNvCxnSpPr>
          <p:nvPr/>
        </p:nvCxnSpPr>
        <p:spPr bwMode="auto">
          <a:xfrm>
            <a:off x="4075812" y="3541760"/>
            <a:ext cx="0" cy="3981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472505E6-5565-CB47-9556-C187D5224E20}"/>
              </a:ext>
            </a:extLst>
          </p:cNvPr>
          <p:cNvCxnSpPr>
            <a:cxnSpLocks/>
          </p:cNvCxnSpPr>
          <p:nvPr/>
        </p:nvCxnSpPr>
        <p:spPr bwMode="auto">
          <a:xfrm>
            <a:off x="5012167" y="3541760"/>
            <a:ext cx="0" cy="522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BBE2CE71-E3D8-024B-9F0A-E221C78C9E42}"/>
              </a:ext>
            </a:extLst>
          </p:cNvPr>
          <p:cNvCxnSpPr>
            <a:cxnSpLocks/>
          </p:cNvCxnSpPr>
          <p:nvPr/>
        </p:nvCxnSpPr>
        <p:spPr bwMode="auto">
          <a:xfrm>
            <a:off x="5944361" y="3541759"/>
            <a:ext cx="0" cy="630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895DE33C-F8CF-D142-B98C-516519BFC5B2}"/>
              </a:ext>
            </a:extLst>
          </p:cNvPr>
          <p:cNvCxnSpPr>
            <a:cxnSpLocks/>
          </p:cNvCxnSpPr>
          <p:nvPr/>
        </p:nvCxnSpPr>
        <p:spPr bwMode="auto">
          <a:xfrm>
            <a:off x="6980836" y="3548600"/>
            <a:ext cx="0" cy="7620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B137DD5-EC39-9343-B833-1443137E69E6}"/>
              </a:ext>
            </a:extLst>
          </p:cNvPr>
          <p:cNvCxnSpPr>
            <a:cxnSpLocks/>
          </p:cNvCxnSpPr>
          <p:nvPr/>
        </p:nvCxnSpPr>
        <p:spPr bwMode="auto">
          <a:xfrm>
            <a:off x="6838492" y="4310603"/>
            <a:ext cx="1370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2CE08F57-D365-BD4D-ADEC-4E41B5A553C8}"/>
              </a:ext>
            </a:extLst>
          </p:cNvPr>
          <p:cNvCxnSpPr/>
          <p:nvPr/>
        </p:nvCxnSpPr>
        <p:spPr bwMode="auto">
          <a:xfrm>
            <a:off x="5913961" y="4172659"/>
            <a:ext cx="30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CA6666C4-EB86-D345-8D17-EDDFB6C5703C}"/>
              </a:ext>
            </a:extLst>
          </p:cNvPr>
          <p:cNvCxnSpPr/>
          <p:nvPr/>
        </p:nvCxnSpPr>
        <p:spPr bwMode="auto">
          <a:xfrm>
            <a:off x="4987918" y="4064585"/>
            <a:ext cx="2424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4" name="Rectangle 383">
            <a:extLst>
              <a:ext uri="{FF2B5EF4-FFF2-40B4-BE49-F238E27FC236}">
                <a16:creationId xmlns:a16="http://schemas.microsoft.com/office/drawing/2014/main" id="{62CE74CA-7FB5-BF46-A7A1-97D4C4090334}"/>
              </a:ext>
            </a:extLst>
          </p:cNvPr>
          <p:cNvSpPr/>
          <p:nvPr/>
        </p:nvSpPr>
        <p:spPr bwMode="auto">
          <a:xfrm>
            <a:off x="3639160" y="3283684"/>
            <a:ext cx="3813159" cy="373991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7FBEFAE8-62D2-6042-B9E0-614A22FF776B}"/>
              </a:ext>
            </a:extLst>
          </p:cNvPr>
          <p:cNvSpPr txBox="1"/>
          <p:nvPr/>
        </p:nvSpPr>
        <p:spPr>
          <a:xfrm>
            <a:off x="3666569" y="3679055"/>
            <a:ext cx="3794932" cy="21600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Extension klystron gallery: Length 40 m, width 9 m, height 4m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4DF206AC-CCFF-C444-AC45-6F5836E5DFD1}"/>
              </a:ext>
            </a:extLst>
          </p:cNvPr>
          <p:cNvSpPr txBox="1"/>
          <p:nvPr/>
        </p:nvSpPr>
        <p:spPr>
          <a:xfrm>
            <a:off x="2892378" y="4895528"/>
            <a:ext cx="3810142" cy="216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Reference: PORTHOS-PM84-cost_evaluation_RF_modules </a:t>
            </a:r>
          </a:p>
        </p:txBody>
      </p:sp>
    </p:spTree>
    <p:extLst>
      <p:ext uri="{BB962C8B-B14F-4D97-AF65-F5344CB8AC3E}">
        <p14:creationId xmlns:p14="http://schemas.microsoft.com/office/powerpoint/2010/main" val="40464093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617</TotalTime>
  <Words>239</Words>
  <Application>Microsoft Macintosh PowerPoint</Application>
  <PresentationFormat>On-screen Show (16:9)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Georgia</vt:lpstr>
      <vt:lpstr>Rockwell</vt:lpstr>
      <vt:lpstr>Symbol</vt:lpstr>
      <vt:lpstr>Times</vt:lpstr>
      <vt:lpstr>PSI-Powerpoint-Master Calibri V2</vt:lpstr>
      <vt:lpstr>SwissFEL/Porthos energy linac upgrades (version 2)</vt:lpstr>
      <vt:lpstr>Energy upgrade and cost estimates - Injector</vt:lpstr>
      <vt:lpstr>Energy upgrade and cost estimates – Linac 3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SwissFEL/Porthos energy linac upgrades (first thoughts) </dc:title>
  <dc:creator>Paolo Craievich</dc:creator>
  <cp:lastModifiedBy>Paolo Craievich</cp:lastModifiedBy>
  <cp:revision>23</cp:revision>
  <cp:lastPrinted>2015-09-30T13:23:15Z</cp:lastPrinted>
  <dcterms:created xsi:type="dcterms:W3CDTF">2021-01-22T09:21:04Z</dcterms:created>
  <dcterms:modified xsi:type="dcterms:W3CDTF">2021-02-19T14:07:18Z</dcterms:modified>
</cp:coreProperties>
</file>