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sldIdLst>
    <p:sldId id="256" r:id="rId2"/>
    <p:sldId id="292" r:id="rId3"/>
    <p:sldId id="321" r:id="rId4"/>
    <p:sldId id="316" r:id="rId5"/>
    <p:sldId id="330" r:id="rId6"/>
    <p:sldId id="329" r:id="rId7"/>
    <p:sldId id="331" r:id="rId8"/>
    <p:sldId id="332" r:id="rId9"/>
    <p:sldId id="333" r:id="rId10"/>
    <p:sldId id="334" r:id="rId11"/>
  </p:sldIdLst>
  <p:sldSz cx="10080625" cy="7559675"/>
  <p:notesSz cx="7772400" cy="100584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936" y="90"/>
      </p:cViewPr>
      <p:guideLst>
        <p:guide orient="horz" pos="2154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de-DE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6ED3F3D-9466-48C3-9039-CD2A977A37A2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8918784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B6F7851-C9C8-4EDA-9A49-15B001B93300}" type="slidenum">
              <a:rPr lang="en-US" altLang="de-DE" sz="1400" smtClean="0"/>
              <a:pPr>
                <a:spcBef>
                  <a:spcPct val="0"/>
                </a:spcBef>
              </a:pPr>
              <a:t>1</a:t>
            </a:fld>
            <a:endParaRPr lang="en-US" altLang="de-DE" sz="1400" smtClean="0"/>
          </a:p>
        </p:txBody>
      </p:sp>
      <p:sp>
        <p:nvSpPr>
          <p:cNvPr id="51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6ED3F3D-9466-48C3-9039-CD2A977A37A2}" type="slidenum">
              <a:rPr lang="en-US" altLang="de-DE" smtClean="0"/>
              <a:pPr>
                <a:defRPr/>
              </a:pPr>
              <a:t>3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930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F026A-AEB6-464F-A6B9-CE13C01F7C9F}" type="datetime1">
              <a:rPr lang="de-DE" altLang="de-DE"/>
              <a:pPr>
                <a:defRPr/>
              </a:pPr>
              <a:t>31.01.2021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A3BE0D9-7FE0-406A-A114-DA8092C2271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21924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BFF5C-EC75-487D-A019-EF8C133CA622}" type="datetime1">
              <a:rPr lang="de-DE" altLang="de-DE"/>
              <a:pPr>
                <a:defRPr/>
              </a:pPr>
              <a:t>31.01.2021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AE2C8F60-EF99-46E7-80E3-9B01B150E45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38902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7413" y="228600"/>
            <a:ext cx="2335212" cy="6627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856413" cy="6627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D100D-708A-4787-AAA4-60D9F87F0A89}" type="datetime1">
              <a:rPr lang="de-DE" altLang="de-DE"/>
              <a:pPr>
                <a:defRPr/>
              </a:pPr>
              <a:t>31.01.2021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17AB2B7E-B254-4632-AA47-EDFA415C65B6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10804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70C06-6172-4D91-BA79-33A1555E3700}" type="datetime1">
              <a:rPr lang="de-DE" altLang="de-DE"/>
              <a:pPr>
                <a:defRPr/>
              </a:pPr>
              <a:t>31.01.2021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56EF5D7E-DFF0-478E-B75E-8BBC8D26838C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68347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3DAF8-EF1E-43EB-9A76-5BB1BF08F557}" type="datetime1">
              <a:rPr lang="de-DE" altLang="de-DE"/>
              <a:pPr>
                <a:defRPr/>
              </a:pPr>
              <a:t>31.01.2021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CB86DA7A-7F5F-4408-B3DE-3AA9EAC2B24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701347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409700"/>
            <a:ext cx="4457700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409700"/>
            <a:ext cx="4459287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426BF-6F63-43A7-824B-3FCF40F8C2B5}" type="datetime1">
              <a:rPr lang="de-DE" altLang="de-DE"/>
              <a:pPr>
                <a:defRPr/>
              </a:pPr>
              <a:t>31.01.2021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B7EC2223-0976-422B-A7A4-220B6E956783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07808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7A62F-5050-4E8F-91AA-D9FB02B3275D}" type="datetime1">
              <a:rPr lang="de-DE" altLang="de-DE"/>
              <a:pPr>
                <a:defRPr/>
              </a:pPr>
              <a:t>31.01.2021</a:t>
            </a:fld>
            <a:endParaRPr lang="en-US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313FA3DA-EC5A-4BCD-9BBB-B52B10FC9F3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3487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8BDAD-2BD8-4751-ACC0-3167B476069C}" type="datetime1">
              <a:rPr lang="de-DE" altLang="de-DE"/>
              <a:pPr>
                <a:defRPr/>
              </a:pPr>
              <a:t>31.01.2021</a:t>
            </a:fld>
            <a:endParaRPr lang="en-US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0E3A6F-4911-409F-B74B-F8BB9966632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0692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73BDC-34FA-4F99-BD70-B384B1CEAC78}" type="datetime1">
              <a:rPr lang="de-DE" altLang="de-DE"/>
              <a:pPr>
                <a:defRPr/>
              </a:pPr>
              <a:t>31.01.2021</a:t>
            </a:fld>
            <a:endParaRPr lang="en-US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235E53C-1C8A-45EA-B094-540CDDAB4554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568629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021A7-CD9A-490C-B8DD-2F733E9C4176}" type="datetime1">
              <a:rPr lang="de-DE" altLang="de-DE"/>
              <a:pPr>
                <a:defRPr/>
              </a:pPr>
              <a:t>31.01.2021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249236-1F39-4EFE-A20A-E40D91129431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87833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417B6-B549-40D5-A549-A6B219F1C2CE}" type="datetime1">
              <a:rPr lang="de-DE" altLang="de-DE"/>
              <a:pPr>
                <a:defRPr/>
              </a:pPr>
              <a:t>31.01.2021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DA866871-E125-445C-9660-8CC841481339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76126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7542213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409700"/>
            <a:ext cx="9069387" cy="544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outline text format</a:t>
            </a:r>
          </a:p>
          <a:p>
            <a:pPr lvl="1"/>
            <a:r>
              <a:rPr lang="en-GB" altLang="de-DE" smtClean="0"/>
              <a:t>Second Outline Level</a:t>
            </a:r>
          </a:p>
          <a:p>
            <a:pPr lvl="2"/>
            <a:r>
              <a:rPr lang="en-GB" altLang="de-DE" smtClean="0"/>
              <a:t>Third Outline Level</a:t>
            </a:r>
          </a:p>
          <a:p>
            <a:pPr lvl="3"/>
            <a:r>
              <a:rPr lang="en-GB" altLang="de-DE" smtClean="0"/>
              <a:t>Fourth Outline Level</a:t>
            </a:r>
          </a:p>
          <a:p>
            <a:pPr lvl="4"/>
            <a:r>
              <a:rPr lang="en-GB" altLang="de-DE" smtClean="0"/>
              <a:t>Fifth Outline Level</a:t>
            </a:r>
          </a:p>
          <a:p>
            <a:pPr lvl="4"/>
            <a:r>
              <a:rPr lang="en-GB" altLang="de-DE" smtClean="0"/>
              <a:t>Sixth Outline Level</a:t>
            </a:r>
          </a:p>
          <a:p>
            <a:pPr lvl="4"/>
            <a:r>
              <a:rPr lang="en-GB" altLang="de-DE" smtClean="0"/>
              <a:t>Seventh Outline Level</a:t>
            </a:r>
          </a:p>
          <a:p>
            <a:pPr lvl="4"/>
            <a:r>
              <a:rPr lang="en-GB" altLang="de-DE" smtClean="0"/>
              <a:t>Eighth Outline Level</a:t>
            </a:r>
          </a:p>
          <a:p>
            <a:pPr lvl="4"/>
            <a:r>
              <a:rPr lang="en-GB" altLang="de-DE" smtClean="0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231775" y="330200"/>
            <a:ext cx="77200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71438" y="7210425"/>
            <a:ext cx="2346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E0DDCA2F-A73D-491F-A1A8-7444B2D08702}" type="datetime1">
              <a:rPr lang="de-DE" altLang="de-DE"/>
              <a:pPr>
                <a:defRPr/>
              </a:pPr>
              <a:t>31.01.2021</a:t>
            </a:fld>
            <a:endParaRPr lang="en-US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7210425"/>
            <a:ext cx="319405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915400" y="7210425"/>
            <a:ext cx="1068388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</a:tabLst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altLang="de-DE"/>
              <a:t>p. </a:t>
            </a:r>
            <a:fld id="{197EE79A-319E-4FD9-8046-D4F1F51F23C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log-gfa.psi.ch/SwissFEL+commissioning/18066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7523163" y="6227763"/>
            <a:ext cx="228917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 eaLnBrk="1">
              <a:spcAft>
                <a:spcPct val="0"/>
              </a:spcAft>
            </a:pPr>
            <a:r>
              <a:rPr lang="de-CH" altLang="de-DE" sz="1800" dirty="0" smtClean="0"/>
              <a:t>Didier Voulot</a:t>
            </a:r>
            <a:endParaRPr lang="de-CH" altLang="de-DE" sz="1800" dirty="0"/>
          </a:p>
          <a:p>
            <a:pPr algn="r" eaLnBrk="1">
              <a:spcAft>
                <a:spcPct val="0"/>
              </a:spcAft>
            </a:pPr>
            <a:r>
              <a:rPr lang="en-US" altLang="de-DE" sz="1800" dirty="0"/>
              <a:t>SEM, </a:t>
            </a:r>
            <a:r>
              <a:rPr lang="en-US" altLang="de-DE" sz="1800" dirty="0" smtClean="0"/>
              <a:t>1 February 2021</a:t>
            </a:r>
            <a:endParaRPr lang="en-US" altLang="de-DE" sz="18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 idx="1"/>
          </p:nvPr>
        </p:nvSpPr>
        <p:spPr>
          <a:xfrm>
            <a:off x="444500" y="2362200"/>
            <a:ext cx="9204325" cy="841375"/>
          </a:xfrm>
        </p:spPr>
        <p:txBody>
          <a:bodyPr tIns="24695" anchor="ctr"/>
          <a:lstStyle/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altLang="de-DE" sz="3600" b="1" dirty="0" smtClean="0">
                <a:solidFill>
                  <a:srgbClr val="000080"/>
                </a:solidFill>
              </a:rPr>
              <a:t>SwissFEL Exchange Meeting</a:t>
            </a:r>
            <a:br>
              <a:rPr lang="en-US" altLang="de-DE" sz="3600" b="1" dirty="0" smtClean="0">
                <a:solidFill>
                  <a:srgbClr val="000080"/>
                </a:solidFill>
              </a:rPr>
            </a:br>
            <a:r>
              <a:rPr lang="en-US" altLang="de-DE" sz="3600" b="1" dirty="0" smtClean="0">
                <a:solidFill>
                  <a:srgbClr val="000080"/>
                </a:solidFill>
              </a:rPr>
              <a:t>Machine report</a:t>
            </a:r>
            <a:br>
              <a:rPr lang="en-US" altLang="de-DE" sz="3600" b="1" dirty="0" smtClean="0">
                <a:solidFill>
                  <a:srgbClr val="000080"/>
                </a:solidFill>
              </a:rPr>
            </a:br>
            <a:r>
              <a:rPr lang="en-US" altLang="de-DE" sz="3600" b="1" dirty="0" smtClean="0">
                <a:solidFill>
                  <a:srgbClr val="000080"/>
                </a:solidFill>
              </a:rPr>
              <a:t>Week </a:t>
            </a:r>
            <a:r>
              <a:rPr lang="en-US" altLang="de-DE" sz="3600" b="1" dirty="0" smtClean="0">
                <a:solidFill>
                  <a:srgbClr val="000080"/>
                </a:solidFill>
              </a:rPr>
              <a:t>4</a:t>
            </a:r>
            <a:r>
              <a:rPr lang="de-CH" altLang="de-DE" sz="3600" b="1" dirty="0" smtClean="0">
                <a:solidFill>
                  <a:srgbClr val="000080"/>
                </a:solidFill>
              </a:rPr>
              <a:t>/2021</a:t>
            </a:r>
            <a:endParaRPr lang="en-US" altLang="de-DE" sz="3600" b="1" dirty="0" smtClean="0">
              <a:solidFill>
                <a:srgbClr val="00008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DUO calendar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760" y="1115541"/>
            <a:ext cx="9871228" cy="5581636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3881885" y="3347789"/>
            <a:ext cx="1152128" cy="2088232"/>
          </a:xfrm>
          <a:prstGeom prst="ellipse">
            <a:avLst/>
          </a:prstGeom>
          <a:noFill/>
          <a:ln w="63500" cap="flat" cmpd="sng" algn="ctr">
            <a:solidFill>
              <a:srgbClr val="FF0000">
                <a:alpha val="42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560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overview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8387"/>
            <a:ext cx="9911610" cy="566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38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43"/>
          <a:stretch/>
        </p:blipFill>
        <p:spPr>
          <a:xfrm>
            <a:off x="17013" y="415788"/>
            <a:ext cx="10063612" cy="379609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Aramis</a:t>
            </a:r>
            <a:endParaRPr lang="en-US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51" b="27175"/>
          <a:stretch/>
        </p:blipFill>
        <p:spPr bwMode="auto">
          <a:xfrm>
            <a:off x="6120432" y="6821"/>
            <a:ext cx="2516659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713"/>
          <a:stretch/>
        </p:blipFill>
        <p:spPr>
          <a:xfrm>
            <a:off x="56074" y="3846199"/>
            <a:ext cx="10024551" cy="3678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215776" y="3732137"/>
            <a:ext cx="7542213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2pPr>
            <a:lvl3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3pPr>
            <a:lvl4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4pPr>
            <a:lvl5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5pPr>
            <a:lvl6pPr marL="25146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6pPr>
            <a:lvl7pPr marL="29718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7pPr>
            <a:lvl8pPr marL="3429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8pPr>
            <a:lvl9pPr marL="3886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9pPr>
          </a:lstStyle>
          <a:p>
            <a:r>
              <a:rPr lang="de-CH" kern="0" dirty="0" smtClean="0"/>
              <a:t>Athos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700512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9" y="1409700"/>
            <a:ext cx="4537074" cy="54467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Eugenio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smtClean="0"/>
              <a:t>Move full line (quads &amp; </a:t>
            </a:r>
            <a:r>
              <a:rPr lang="en-US" sz="1800" dirty="0" err="1" smtClean="0"/>
              <a:t>undulators</a:t>
            </a:r>
            <a:r>
              <a:rPr lang="en-US" sz="1800" dirty="0" smtClean="0"/>
              <a:t>)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smtClean="0"/>
              <a:t>Maintain lasing even for large move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smtClean="0"/>
              <a:t>Works well, nice tool!</a:t>
            </a:r>
            <a:endParaRPr lang="en-US" sz="1800" dirty="0" smtClean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smtClean="0"/>
              <a:t>Problem: the mover are unreliable (move  not applied, difficult to restore when hitting the limit switches)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1800" dirty="0" smtClean="0"/>
              <a:t>Florian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smtClean="0"/>
              <a:t>Only acts on electron orbit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smtClean="0"/>
              <a:t>Lasing not maintained for large change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smtClean="0"/>
              <a:t>Less risky</a:t>
            </a:r>
            <a:endParaRPr lang="en-US" sz="1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4537" y="107429"/>
            <a:ext cx="5072551" cy="36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0392" y="3810650"/>
            <a:ext cx="3744416" cy="3997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22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285"/>
          <a:stretch/>
        </p:blipFill>
        <p:spPr>
          <a:xfrm>
            <a:off x="63320" y="524227"/>
            <a:ext cx="10017305" cy="36060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Losses Athos (SATUN09)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47" t="16999" b="17482"/>
          <a:stretch/>
        </p:blipFill>
        <p:spPr>
          <a:xfrm>
            <a:off x="7596061" y="107429"/>
            <a:ext cx="2303761" cy="1800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5816" y="4130273"/>
            <a:ext cx="540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Difficult to tune down without BLM readings (DRMs are too slow)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Seems to be mostly beam related, dark current can be mitigated with collimators and </a:t>
            </a:r>
            <a:r>
              <a:rPr lang="en-US" dirty="0" err="1" smtClean="0"/>
              <a:t>dechirpers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Tuned down by </a:t>
            </a:r>
            <a:r>
              <a:rPr lang="en-US" dirty="0" err="1" smtClean="0"/>
              <a:t>Psico</a:t>
            </a:r>
            <a:r>
              <a:rPr lang="en-US" dirty="0" smtClean="0"/>
              <a:t> (Florian) using optics and orbit, 50 Hz is ok (maybe also 100 Hz)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BLM and LLM have been activated and adjusted during the week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Losses could be easily tuned down on Sunday</a:t>
            </a:r>
          </a:p>
          <a:p>
            <a:endParaRPr lang="en-US" dirty="0"/>
          </a:p>
        </p:txBody>
      </p:sp>
      <p:pic>
        <p:nvPicPr>
          <p:cNvPr id="1026" name="Picture 2" descr="https://elog-gfa.psi.ch/SwissFEL+commissioning/210126_185534/18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743" y="4283893"/>
            <a:ext cx="3724460" cy="2627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/>
          <p:nvPr/>
        </p:nvCxnSpPr>
        <p:spPr bwMode="auto">
          <a:xfrm>
            <a:off x="9576816" y="5003973"/>
            <a:ext cx="0" cy="350436"/>
          </a:xfrm>
          <a:prstGeom prst="straightConnector1">
            <a:avLst/>
          </a:prstGeom>
          <a:solidFill>
            <a:srgbClr val="00B8FF"/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8941766" y="4682794"/>
            <a:ext cx="1197764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Laser on-delay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69288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409700"/>
            <a:ext cx="5617193" cy="54467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Aramis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smtClean="0"/>
              <a:t>Electron beam energy scaling works well 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smtClean="0"/>
              <a:t>Two versions:</a:t>
            </a:r>
          </a:p>
          <a:p>
            <a:pPr marL="1085850" lvl="2">
              <a:buFont typeface="Arial" panose="020B0604020202020204" pitchFamily="34" charset="0"/>
              <a:buChar char="•"/>
            </a:pPr>
            <a:r>
              <a:rPr lang="en-US" sz="1400" dirty="0" smtClean="0"/>
              <a:t>Florian’s: uses feedbacks, ramping</a:t>
            </a:r>
          </a:p>
          <a:p>
            <a:pPr marL="1085850" lvl="2">
              <a:buFont typeface="Arial" panose="020B0604020202020204" pitchFamily="34" charset="0"/>
              <a:buChar char="•"/>
            </a:pPr>
            <a:r>
              <a:rPr lang="en-US" sz="1400" dirty="0" smtClean="0"/>
              <a:t>Eugenio: scaling script, single step</a:t>
            </a:r>
            <a:endParaRPr lang="en-US" sz="1400" dirty="0" smtClean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smtClean="0"/>
              <a:t>Large energy change possible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smtClean="0"/>
              <a:t>But </a:t>
            </a:r>
            <a:r>
              <a:rPr lang="en-US" sz="1800" dirty="0" smtClean="0"/>
              <a:t>tend to generate leaked dispersion, with design ECOL optics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err="1" smtClean="0"/>
              <a:t>Undulator</a:t>
            </a:r>
            <a:r>
              <a:rPr lang="en-US" sz="1800" dirty="0" smtClean="0"/>
              <a:t> K scaling: script exist, could be used for small changes, not much experience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2200" dirty="0" smtClean="0"/>
              <a:t>Athos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smtClean="0"/>
              <a:t>Used K scaling during the week (</a:t>
            </a:r>
            <a:r>
              <a:rPr lang="en-US" sz="1800" dirty="0" err="1" smtClean="0"/>
              <a:t>Pshell</a:t>
            </a:r>
            <a:r>
              <a:rPr lang="en-US" sz="1800" dirty="0" smtClean="0"/>
              <a:t> script)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smtClean="0"/>
              <a:t>Large changes are possible 1.1 -&gt; 0.4 </a:t>
            </a:r>
            <a:r>
              <a:rPr lang="en-US" sz="1800" dirty="0" err="1" smtClean="0"/>
              <a:t>keV</a:t>
            </a:r>
            <a:endParaRPr lang="en-US" sz="1800" dirty="0" smtClean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smtClean="0"/>
              <a:t>CHIC settings need readjusting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err="1" smtClean="0"/>
              <a:t>Undulator</a:t>
            </a:r>
            <a:r>
              <a:rPr lang="en-US" sz="1800" dirty="0" smtClean="0"/>
              <a:t> kicks generate losses</a:t>
            </a: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0" indent="0"/>
            <a:endParaRPr lang="en-US" sz="1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4528" y="648494"/>
            <a:ext cx="2379512" cy="10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0392" y="2039403"/>
            <a:ext cx="4411268" cy="18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5820" y="4189515"/>
            <a:ext cx="4101956" cy="3183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82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Aramis beam jitter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409700"/>
            <a:ext cx="5617193" cy="54467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Problem investigated by Sven on Friday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Large jitter in horizontal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Real effect visible </a:t>
            </a:r>
            <a:r>
              <a:rPr lang="en-US" sz="2400" dirty="0"/>
              <a:t>on both PBPS and screens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Closed dispersion in x and y =&gt; n</a:t>
            </a:r>
            <a:r>
              <a:rPr lang="en-US" sz="2400" dirty="0" smtClean="0"/>
              <a:t>o improvement for Bernina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Try to correlate beam position jitter with different channels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Conclusions (?)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pic>
        <p:nvPicPr>
          <p:cNvPr id="3074" name="Picture 2" descr="1st_Order_Dispersion_2021_01_29_09_20_01_726038.png (825×518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480" y="107429"/>
            <a:ext cx="3440154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1st_Order_Dispersion_2021_01_29_09_42_30_102183.png (825×518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782" y="2051885"/>
            <a:ext cx="3440154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BSCorrelator_2021_01_29_17_40_10_773519.png (1182×988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888" y="3923853"/>
            <a:ext cx="4349738" cy="3635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49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Findings from B. Keil</a:t>
            </a:r>
            <a:endParaRPr lang="en-US" dirty="0"/>
          </a:p>
        </p:txBody>
      </p:sp>
      <p:pic>
        <p:nvPicPr>
          <p:cNvPr id="2050" name="Picture 2" descr="https://elog-gfa.psi.ch/SwissFEL+commissioning/210128_193353/210128-1900_athos_satun_quad_mover_and_bba_offset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304" y="1721942"/>
            <a:ext cx="5046576" cy="3784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1259557"/>
            <a:ext cx="473970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Quad movers and BBA offsets have zig-zag pattern with opposite </a:t>
            </a:r>
            <a:r>
              <a:rPr lang="en-US" dirty="0" smtClean="0"/>
              <a:t>values</a:t>
            </a:r>
          </a:p>
          <a:p>
            <a:r>
              <a:rPr lang="en-US" sz="1400" dirty="0" smtClean="0">
                <a:solidFill>
                  <a:schemeClr val="accent6"/>
                </a:solidFill>
                <a:hlinkClick r:id="rId3"/>
              </a:rPr>
              <a:t>https://elog-gfa.psi.ch/SwissFEL+commissioning/18066</a:t>
            </a:r>
            <a:endParaRPr lang="en-US" sz="1400" dirty="0" smtClean="0">
              <a:solidFill>
                <a:schemeClr val="accent6"/>
              </a:solidFill>
            </a:endParaRP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Movers seem to compensate BBA-offsets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only happens in 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Not good for BPMs, better performance close to mechanical center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Is it real? Could it be an artefact of the BBA?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93800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difficulties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800" dirty="0" smtClean="0"/>
              <a:t>SINSB03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Thu. Florian notice a phase jump in SINSB03 causing electron beam instability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Confirmed by </a:t>
            </a:r>
            <a:r>
              <a:rPr lang="en-US" sz="1800" dirty="0" err="1" smtClean="0"/>
              <a:t>Qiao</a:t>
            </a:r>
            <a:r>
              <a:rPr lang="en-US" sz="1800" dirty="0"/>
              <a:t> =&gt; instability comes from the </a:t>
            </a:r>
            <a:r>
              <a:rPr lang="en-US" sz="1800" dirty="0" smtClean="0"/>
              <a:t>pre-amplifier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Saturday</a:t>
            </a:r>
            <a:r>
              <a:rPr lang="en-US" sz="1800" dirty="0"/>
              <a:t>: Down time </a:t>
            </a:r>
            <a:r>
              <a:rPr lang="en-US" sz="1800" dirty="0" smtClean="0"/>
              <a:t>(1h) due </a:t>
            </a:r>
            <a:r>
              <a:rPr lang="en-US" sz="1800" dirty="0"/>
              <a:t>to Klystron Arcs </a:t>
            </a:r>
            <a:r>
              <a:rPr lang="en-US" sz="1800" dirty="0" smtClean="0"/>
              <a:t>(</a:t>
            </a:r>
            <a:r>
              <a:rPr lang="en-US" sz="1800" dirty="0"/>
              <a:t>Lukas </a:t>
            </a:r>
            <a:r>
              <a:rPr lang="en-US" sz="1800" dirty="0" smtClean="0"/>
              <a:t>Stingelin)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Sunday</a:t>
            </a:r>
            <a:r>
              <a:rPr lang="en-US" sz="1800" dirty="0"/>
              <a:t>: Down time </a:t>
            </a:r>
            <a:r>
              <a:rPr lang="en-US" sz="1800" dirty="0" smtClean="0"/>
              <a:t>(6h), more arcing </a:t>
            </a:r>
            <a:r>
              <a:rPr lang="en-US" sz="1800" dirty="0"/>
              <a:t>at Klystron (Lukas Stingelin</a:t>
            </a:r>
            <a:r>
              <a:rPr lang="en-US" sz="180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0" indent="0"/>
            <a:r>
              <a:rPr lang="en-US" sz="2800" dirty="0" smtClean="0"/>
              <a:t>Mizar energies</a:t>
            </a:r>
            <a:endParaRPr lang="en-US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Mizar </a:t>
            </a:r>
            <a:r>
              <a:rPr lang="en-US" sz="1800" dirty="0"/>
              <a:t>UV energy </a:t>
            </a:r>
            <a:r>
              <a:rPr lang="en-US" sz="1800" dirty="0" smtClean="0"/>
              <a:t>wave-plate </a:t>
            </a:r>
            <a:r>
              <a:rPr lang="en-US" sz="1800" dirty="0"/>
              <a:t>is slowly </a:t>
            </a:r>
            <a:r>
              <a:rPr lang="en-US" sz="1800" dirty="0" smtClean="0"/>
              <a:t>increasing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Could not be recovered </a:t>
            </a:r>
            <a:r>
              <a:rPr lang="en-US" sz="1800" dirty="0"/>
              <a:t>with </a:t>
            </a:r>
            <a:r>
              <a:rPr lang="en-US" sz="1800" dirty="0" smtClean="0"/>
              <a:t>capillary alignment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Possibly some aging UV optics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Intervention on Monday morning (Carlo)</a:t>
            </a: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208377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421</Words>
  <Application>Microsoft Office PowerPoint</Application>
  <PresentationFormat>Custom</PresentationFormat>
  <Paragraphs>67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Times New Roman</vt:lpstr>
      <vt:lpstr>Default Design</vt:lpstr>
      <vt:lpstr>SwissFEL Exchange Meeting Machine report Week 4/2021</vt:lpstr>
      <vt:lpstr>Week overview</vt:lpstr>
      <vt:lpstr>Aramis</vt:lpstr>
      <vt:lpstr>Pointing</vt:lpstr>
      <vt:lpstr>Losses Athos (SATUN09)</vt:lpstr>
      <vt:lpstr>Energy changes</vt:lpstr>
      <vt:lpstr>Aramis beam jitter</vt:lpstr>
      <vt:lpstr>Findings from B. Keil</vt:lpstr>
      <vt:lpstr>Technical difficulties</vt:lpstr>
      <vt:lpstr>DUO calendar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weeks 40 &amp; 41 (Carlo's  presentation) Issues X-band news Shutdown planning Beamtime requests Plan for the coming weeks</dc:title>
  <dc:creator>Thomas Schietinger</dc:creator>
  <cp:lastModifiedBy>Voulot Didier</cp:lastModifiedBy>
  <cp:revision>923</cp:revision>
  <cp:lastPrinted>2012-03-16T12:41:46Z</cp:lastPrinted>
  <dcterms:created xsi:type="dcterms:W3CDTF">2010-01-20T12:30:11Z</dcterms:created>
  <dcterms:modified xsi:type="dcterms:W3CDTF">2021-02-01T11:08:45Z</dcterms:modified>
</cp:coreProperties>
</file>