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0"/>
  </p:notesMasterIdLst>
  <p:handoutMasterIdLst>
    <p:handoutMasterId r:id="rId11"/>
  </p:handoutMasterIdLst>
  <p:sldIdLst>
    <p:sldId id="331" r:id="rId2"/>
    <p:sldId id="782" r:id="rId3"/>
    <p:sldId id="803" r:id="rId4"/>
    <p:sldId id="804" r:id="rId5"/>
    <p:sldId id="805" r:id="rId6"/>
    <p:sldId id="806" r:id="rId7"/>
    <p:sldId id="807" r:id="rId8"/>
    <p:sldId id="802" r:id="rId9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782"/>
            <p14:sldId id="803"/>
            <p14:sldId id="804"/>
            <p14:sldId id="805"/>
            <p14:sldId id="806"/>
            <p14:sldId id="807"/>
            <p14:sldId id="80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CA00"/>
    <a:srgbClr val="C50006"/>
    <a:srgbClr val="000000"/>
    <a:srgbClr val="0432FF"/>
    <a:srgbClr val="FF40FF"/>
    <a:srgbClr val="FFFFFF"/>
    <a:srgbClr val="010000"/>
    <a:srgbClr val="808080"/>
    <a:srgbClr val="EF5B00"/>
    <a:srgbClr val="7C20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33" autoAdjust="0"/>
    <p:restoredTop sz="91314" autoAdjust="0"/>
  </p:normalViewPr>
  <p:slideViewPr>
    <p:cSldViewPr snapToObjects="1">
      <p:cViewPr varScale="1">
        <p:scale>
          <a:sx n="105" d="100"/>
          <a:sy n="105" d="100"/>
        </p:scale>
        <p:origin x="708" y="108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000" baseline="0" dirty="0"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5421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CH" noProof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DBFF87-347C-FA47-93FB-97197D3BCDB4}"/>
              </a:ext>
            </a:extLst>
          </p:cNvPr>
          <p:cNvSpPr txBox="1"/>
          <p:nvPr userDrawn="1"/>
        </p:nvSpPr>
        <p:spPr>
          <a:xfrm>
            <a:off x="271849" y="177937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22E39D-D507-2148-9E94-F3B7F04B055F}"/>
              </a:ext>
            </a:extLst>
          </p:cNvPr>
          <p:cNvSpPr txBox="1"/>
          <p:nvPr userDrawn="1"/>
        </p:nvSpPr>
        <p:spPr>
          <a:xfrm>
            <a:off x="222422" y="1853514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108EE3-C116-4D4F-9451-0DDC7812A2D0}"/>
              </a:ext>
            </a:extLst>
          </p:cNvPr>
          <p:cNvSpPr txBox="1"/>
          <p:nvPr userDrawn="1"/>
        </p:nvSpPr>
        <p:spPr>
          <a:xfrm>
            <a:off x="424249" y="193177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84F200-F762-2640-BC4B-ED500E5821AE}"/>
              </a:ext>
            </a:extLst>
          </p:cNvPr>
          <p:cNvSpPr txBox="1"/>
          <p:nvPr userDrawn="1"/>
        </p:nvSpPr>
        <p:spPr>
          <a:xfrm>
            <a:off x="374822" y="2005914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F8AEC4-4D55-6446-A521-1B7D3567069A}"/>
              </a:ext>
            </a:extLst>
          </p:cNvPr>
          <p:cNvSpPr txBox="1"/>
          <p:nvPr userDrawn="1"/>
        </p:nvSpPr>
        <p:spPr>
          <a:xfrm>
            <a:off x="321276" y="182880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CH" noProof="0"/>
              <a:t>Click to edit Master text styles</a:t>
            </a:r>
          </a:p>
          <a:p>
            <a:pPr lvl="1"/>
            <a:r>
              <a:rPr lang="de-CH" noProof="0"/>
              <a:t>Second level</a:t>
            </a:r>
          </a:p>
          <a:p>
            <a:pPr lvl="2"/>
            <a:r>
              <a:rPr lang="de-CH" noProof="0"/>
              <a:t>Third level</a:t>
            </a:r>
          </a:p>
          <a:p>
            <a:pPr lvl="3"/>
            <a:r>
              <a:rPr lang="de-CH" noProof="0"/>
              <a:t>Fourth level</a:t>
            </a:r>
          </a:p>
          <a:p>
            <a:pPr lvl="4"/>
            <a:r>
              <a:rPr lang="de-CH" noProof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5"/>
          <p:cNvSpPr txBox="1">
            <a:spLocks/>
          </p:cNvSpPr>
          <p:nvPr/>
        </p:nvSpPr>
        <p:spPr bwMode="auto">
          <a:xfrm>
            <a:off x="814388" y="4005064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None/>
              <a:defRPr sz="1800" b="1" kern="1200" spc="0" baseline="0">
                <a:solidFill>
                  <a:srgbClr val="969696"/>
                </a:solidFill>
                <a:latin typeface="+mn-lt"/>
                <a:ea typeface="ヒラギノ角ゴ Pro W3" charset="0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dirty="0" err="1" smtClean="0">
                <a:cs typeface="Calibri"/>
              </a:rPr>
              <a:t>Alvra</a:t>
            </a:r>
            <a:r>
              <a:rPr lang="en-GB" dirty="0" smtClean="0">
                <a:cs typeface="Calibri"/>
              </a:rPr>
              <a:t> </a:t>
            </a:r>
            <a:r>
              <a:rPr lang="en-GB" dirty="0" smtClean="0">
                <a:cs typeface="Calibri"/>
              </a:rPr>
              <a:t>in-house </a:t>
            </a:r>
            <a:r>
              <a:rPr lang="en-GB" dirty="0" err="1" smtClean="0">
                <a:cs typeface="Calibri"/>
              </a:rPr>
              <a:t>beamtime</a:t>
            </a:r>
            <a:endParaRPr lang="en-GB" dirty="0"/>
          </a:p>
        </p:txBody>
      </p:sp>
      <p:sp>
        <p:nvSpPr>
          <p:cNvPr id="12" name="Textfeld 6"/>
          <p:cNvSpPr txBox="1"/>
          <p:nvPr/>
        </p:nvSpPr>
        <p:spPr>
          <a:xfrm>
            <a:off x="814387" y="5661248"/>
            <a:ext cx="7790061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dirty="0" smtClean="0">
                <a:solidFill>
                  <a:srgbClr val="969696"/>
                </a:solidFill>
                <a:latin typeface="Calibri"/>
                <a:cs typeface="Calibri"/>
              </a:rPr>
              <a:t>February 24</a:t>
            </a:r>
            <a:r>
              <a:rPr lang="en-GB" sz="1800" b="1" baseline="30000" dirty="0" smtClean="0">
                <a:solidFill>
                  <a:srgbClr val="969696"/>
                </a:solidFill>
                <a:latin typeface="Calibri"/>
                <a:cs typeface="Calibri"/>
              </a:rPr>
              <a:t>th</a:t>
            </a:r>
            <a:r>
              <a:rPr lang="en-GB" sz="1800" b="1" dirty="0" smtClean="0">
                <a:solidFill>
                  <a:srgbClr val="969696"/>
                </a:solidFill>
                <a:latin typeface="Calibri"/>
                <a:cs typeface="Calibri"/>
              </a:rPr>
              <a:t> </a:t>
            </a:r>
            <a:r>
              <a:rPr lang="en-GB" sz="1800" b="1" dirty="0" smtClean="0">
                <a:solidFill>
                  <a:srgbClr val="969696"/>
                </a:solidFill>
                <a:latin typeface="Calibri"/>
                <a:cs typeface="Calibri"/>
              </a:rPr>
              <a:t>to </a:t>
            </a:r>
            <a:r>
              <a:rPr lang="en-GB" sz="1800" b="1" dirty="0" smtClean="0">
                <a:solidFill>
                  <a:srgbClr val="969696"/>
                </a:solidFill>
                <a:latin typeface="Calibri"/>
                <a:cs typeface="Calibri"/>
              </a:rPr>
              <a:t>March 8</a:t>
            </a:r>
            <a:r>
              <a:rPr lang="en-GB" sz="1800" b="1" baseline="30000" dirty="0" smtClean="0">
                <a:solidFill>
                  <a:srgbClr val="969696"/>
                </a:solidFill>
                <a:latin typeface="Calibri"/>
                <a:cs typeface="Calibri"/>
              </a:rPr>
              <a:t>th</a:t>
            </a:r>
            <a:r>
              <a:rPr lang="en-GB" sz="1800" b="1" dirty="0" smtClean="0">
                <a:solidFill>
                  <a:srgbClr val="969696"/>
                </a:solidFill>
                <a:latin typeface="Calibri"/>
                <a:cs typeface="Calibri"/>
              </a:rPr>
              <a:t>, </a:t>
            </a:r>
            <a:r>
              <a:rPr lang="en-GB" sz="1800" b="1" dirty="0" smtClean="0">
                <a:solidFill>
                  <a:srgbClr val="969696"/>
                </a:solidFill>
                <a:latin typeface="Calibri"/>
                <a:cs typeface="Calibri"/>
              </a:rPr>
              <a:t>2021</a:t>
            </a:r>
            <a:endParaRPr lang="en-GB" sz="1800" b="1" kern="1000" spc="30" dirty="0">
              <a:solidFill>
                <a:srgbClr val="969696"/>
              </a:solidFill>
              <a:latin typeface="Calibri"/>
              <a:cs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A2D2FE-F1C4-F147-8130-3AC0E74EB6D2}"/>
              </a:ext>
            </a:extLst>
          </p:cNvPr>
          <p:cNvSpPr txBox="1"/>
          <p:nvPr/>
        </p:nvSpPr>
        <p:spPr>
          <a:xfrm>
            <a:off x="2914650" y="289832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567" y="4581128"/>
            <a:ext cx="81000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</a:rPr>
              <a:t>Demonstration of high time resolution at </a:t>
            </a:r>
            <a:r>
              <a:rPr lang="en-US" sz="2400" dirty="0" err="1" smtClean="0">
                <a:latin typeface="Arial" panose="020B0604020202020204" pitchFamily="34" charset="0"/>
              </a:rPr>
              <a:t>Alvra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 advTm="22853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 </a:t>
            </a:r>
            <a:r>
              <a:rPr lang="en-US" dirty="0" smtClean="0"/>
              <a:t>KW 8 &amp; 9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68020" y="871161"/>
            <a:ext cx="1220744" cy="5455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 err="1" smtClean="0">
                <a:latin typeface="+mn-lt"/>
                <a:cs typeface="Franklin Gothic Book"/>
              </a:rPr>
              <a:t>Aramis</a:t>
            </a:r>
            <a:endParaRPr lang="en-US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3552" y="87670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 smtClean="0">
                <a:latin typeface="+mn-lt"/>
                <a:cs typeface="Franklin Gothic Book"/>
              </a:rPr>
              <a:t>Athos</a:t>
            </a:r>
            <a:endParaRPr lang="en-US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49017" y="1143953"/>
            <a:ext cx="1092312" cy="3420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kern="1000" spc="30" dirty="0" smtClean="0">
                <a:latin typeface="+mn-lt"/>
                <a:cs typeface="Franklin Gothic Book"/>
              </a:rPr>
              <a:t>A B C</a:t>
            </a:r>
            <a:endParaRPr lang="en-US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47280" y="1134691"/>
            <a:ext cx="233120" cy="3420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kern="1000" spc="30" dirty="0">
                <a:latin typeface="+mn-lt"/>
                <a:cs typeface="Franklin Gothic Book"/>
              </a:rPr>
              <a:t>D</a:t>
            </a:r>
            <a:r>
              <a:rPr lang="de-CH" kern="1000" spc="30" dirty="0" smtClean="0">
                <a:latin typeface="+mn-lt"/>
                <a:cs typeface="Franklin Gothic Book"/>
              </a:rPr>
              <a:t> M F</a:t>
            </a:r>
            <a:endParaRPr lang="en-US" kern="1000" spc="30" dirty="0" err="1" smtClean="0">
              <a:latin typeface="+mn-lt"/>
              <a:cs typeface="Franklin Gothic Book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130" y="1358424"/>
            <a:ext cx="4552950" cy="24098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74" y="3746335"/>
            <a:ext cx="4638675" cy="24098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1639872" y="4436368"/>
            <a:ext cx="151200" cy="230400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B050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7140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- To investigate (ultra)fast </a:t>
            </a:r>
            <a:r>
              <a:rPr lang="en-US" dirty="0" smtClean="0"/>
              <a:t>dynamics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55575" y="1412776"/>
            <a:ext cx="802964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Why do we care about high time-resolution?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Allows access to fast </a:t>
            </a:r>
            <a:r>
              <a:rPr lang="en-US" dirty="0" err="1">
                <a:solidFill>
                  <a:srgbClr val="980000"/>
                </a:solidFill>
                <a:latin typeface="Arial" panose="020B0604020202020204" pitchFamily="34" charset="0"/>
              </a:rPr>
              <a:t>wavepacket</a:t>
            </a:r>
            <a:r>
              <a:rPr lang="en-US" dirty="0">
                <a:solidFill>
                  <a:srgbClr val="980000"/>
                </a:solidFill>
                <a:latin typeface="Arial" panose="020B0604020202020204" pitchFamily="34" charset="0"/>
              </a:rPr>
              <a:t> dynamics,</a:t>
            </a: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transitions through </a:t>
            </a:r>
            <a:r>
              <a:rPr lang="en-US" dirty="0">
                <a:solidFill>
                  <a:srgbClr val="980000"/>
                </a:solidFill>
                <a:latin typeface="Arial" panose="020B0604020202020204" pitchFamily="34" charset="0"/>
              </a:rPr>
              <a:t>conical intersections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and </a:t>
            </a:r>
            <a:r>
              <a:rPr lang="en-US" dirty="0">
                <a:solidFill>
                  <a:srgbClr val="980000"/>
                </a:solidFill>
                <a:latin typeface="Arial" panose="020B0604020202020204" pitchFamily="34" charset="0"/>
              </a:rPr>
              <a:t>initial relaxation</a:t>
            </a: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processes in chemical and biological systems. Also, allows for more direct comparison (and be more 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competitively)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with </a:t>
            </a:r>
            <a:r>
              <a:rPr lang="en-US" dirty="0">
                <a:solidFill>
                  <a:srgbClr val="980000"/>
                </a:solidFill>
                <a:latin typeface="Arial" panose="020B0604020202020204" pitchFamily="34" charset="0"/>
              </a:rPr>
              <a:t>optical experiments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  </a:t>
            </a:r>
            <a:endParaRPr lang="en-US" dirty="0" smtClean="0">
              <a:solidFill>
                <a:srgbClr val="595959"/>
              </a:solidFill>
              <a:latin typeface="Arial" panose="020B0604020202020204" pitchFamily="34" charset="0"/>
            </a:endParaRP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rgbClr val="595959"/>
              </a:solidFill>
              <a:latin typeface="Arial" panose="020B0604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What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is our current status?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980000"/>
                </a:solidFill>
                <a:latin typeface="Arial" panose="020B0604020202020204" pitchFamily="34" charset="0"/>
              </a:rPr>
              <a:t>~70 fs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FWHM (measured on 2 um thick Si</a:t>
            </a:r>
            <a:r>
              <a:rPr lang="en-US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3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N</a:t>
            </a:r>
            <a:r>
              <a:rPr lang="en-US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4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with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the 800 nm)</a:t>
            </a:r>
            <a:b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raw data show 55 fs, 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TT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corrected returned 70 fs FWHM</a:t>
            </a:r>
            <a:b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/>
            </a:r>
            <a:b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de-CH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What is the status of other instruments?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XPP (LCLS) claims </a:t>
            </a:r>
            <a:r>
              <a:rPr lang="en-US" b="1" dirty="0">
                <a:solidFill>
                  <a:srgbClr val="980000"/>
                </a:solidFill>
                <a:latin typeface="Arial" panose="020B0604020202020204" pitchFamily="34" charset="0"/>
              </a:rPr>
              <a:t>~30 fs</a:t>
            </a:r>
            <a:r>
              <a:rPr lang="en-US" dirty="0">
                <a:solidFill>
                  <a:srgbClr val="980000"/>
                </a:solidFill>
                <a:latin typeface="Arial" panose="020B0604020202020204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FHWM for one measurement, most experiments are done with </a:t>
            </a:r>
            <a:r>
              <a:rPr lang="en-US" b="1" dirty="0">
                <a:solidFill>
                  <a:srgbClr val="980000"/>
                </a:solidFill>
                <a:latin typeface="Arial" panose="020B0604020202020204" pitchFamily="34" charset="0"/>
              </a:rPr>
              <a:t>~60-70 fs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FHWM IRF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SACLA BL3 </a:t>
            </a:r>
            <a:r>
              <a:rPr lang="en-US" dirty="0">
                <a:solidFill>
                  <a:srgbClr val="980000"/>
                </a:solidFill>
                <a:latin typeface="Arial" panose="020B0604020202020204" pitchFamily="34" charset="0"/>
              </a:rPr>
              <a:t>~</a:t>
            </a:r>
            <a:r>
              <a:rPr lang="en-US" b="1" dirty="0">
                <a:solidFill>
                  <a:srgbClr val="980000"/>
                </a:solidFill>
                <a:latin typeface="Arial" panose="020B0604020202020204" pitchFamily="34" charset="0"/>
              </a:rPr>
              <a:t>70 fs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(50 µm jet)</a:t>
            </a:r>
          </a:p>
          <a:p>
            <a:pPr marL="742950" lvl="1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FXE (European XFEL)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980000"/>
                </a:solidFill>
                <a:latin typeface="Arial" panose="020B0604020202020204" pitchFamily="34" charset="0"/>
              </a:rPr>
              <a:t>~150 fs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(status of last year)</a:t>
            </a:r>
          </a:p>
        </p:txBody>
      </p:sp>
      <p:pic>
        <p:nvPicPr>
          <p:cNvPr id="1026" name="Picture 2" descr="https://lh3.googleusercontent.com/g-BAE7JdM_-EWnLEpKjXfYLmdNG2LHZ2vjB83q5ApN7i2LeKtJCBE6u9pKLDElWI5Z3KuIOqH63KRKtBaWF_kto1zuYl7WtnnjClLYvC-34G95RisYMccls_MC5oNe21y_8AlOK633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280" y="2564903"/>
            <a:ext cx="2495176" cy="2545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 flipV="1">
            <a:off x="4860032" y="3861048"/>
            <a:ext cx="2736304" cy="2160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39088311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need to achieve &amp; demonstrate high time res?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55576" y="1397675"/>
            <a:ext cx="8136904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Short x-rays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electron 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bunch lengths </a:t>
            </a: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estimations: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</a:p>
          <a:p>
            <a:pPr marL="1143000" lvl="2" indent="-2286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~25 </a:t>
            </a:r>
            <a:r>
              <a:rPr lang="en-US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rms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 (</a:t>
            </a:r>
            <a:r>
              <a:rPr lang="en-US" sz="1800" b="1" dirty="0">
                <a:solidFill>
                  <a:srgbClr val="980000"/>
                </a:solidFill>
                <a:latin typeface="Arial" panose="020B0604020202020204" pitchFamily="34" charset="0"/>
              </a:rPr>
              <a:t>~60 fs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 FWHM) @200 </a:t>
            </a:r>
            <a:r>
              <a:rPr lang="en-US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pC</a:t>
            </a:r>
            <a:endParaRPr 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143000" lvl="2" indent="-2286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11 </a:t>
            </a:r>
            <a:r>
              <a:rPr lang="en-US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rms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 (</a:t>
            </a:r>
            <a:r>
              <a:rPr lang="en-US" sz="1800" b="1" dirty="0">
                <a:solidFill>
                  <a:srgbClr val="980000"/>
                </a:solidFill>
                <a:latin typeface="Arial" panose="020B0604020202020204" pitchFamily="34" charset="0"/>
              </a:rPr>
              <a:t>~25 fs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 FWHM)  @100 </a:t>
            </a:r>
            <a:r>
              <a:rPr lang="en-US" sz="18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pC</a:t>
            </a:r>
            <a:endParaRPr lang="en-US" sz="18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143000" lvl="2" indent="-2286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Short pump laser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NOPA (520 nm): Currently </a:t>
            </a:r>
            <a:r>
              <a:rPr lang="en-US" sz="1800" b="1" dirty="0">
                <a:solidFill>
                  <a:srgbClr val="980000"/>
                </a:solidFill>
                <a:latin typeface="Arial" panose="020B0604020202020204" pitchFamily="34" charset="0"/>
              </a:rPr>
              <a:t>~18 fs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 FWHM (work ongoing)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Fundamental (800 nm) </a:t>
            </a:r>
            <a:r>
              <a:rPr lang="en-US" sz="1800" b="1" dirty="0">
                <a:solidFill>
                  <a:srgbClr val="980000"/>
                </a:solidFill>
                <a:latin typeface="Arial" panose="020B0604020202020204" pitchFamily="34" charset="0"/>
              </a:rPr>
              <a:t>&lt; 35 </a:t>
            </a:r>
            <a:r>
              <a:rPr lang="en-US" sz="1800" b="1" dirty="0" smtClean="0">
                <a:solidFill>
                  <a:srgbClr val="980000"/>
                </a:solidFill>
                <a:latin typeface="Arial" panose="020B0604020202020204" pitchFamily="34" charset="0"/>
              </a:rPr>
              <a:t>fs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sz="18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Good jitter and drift corrections (timing tool)</a:t>
            </a:r>
          </a:p>
          <a:p>
            <a:pPr marL="742950" lvl="1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Now working with monochromatic beam as </a:t>
            </a: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well</a:t>
            </a:r>
          </a:p>
          <a:p>
            <a:pPr marL="742950" lvl="1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Short response time of the system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YAG response is limited by physics (</a:t>
            </a:r>
            <a:r>
              <a:rPr lang="en-US" sz="1800" b="1" dirty="0">
                <a:solidFill>
                  <a:srgbClr val="980000"/>
                </a:solidFill>
                <a:latin typeface="Arial" panose="020B0604020202020204" pitchFamily="34" charset="0"/>
              </a:rPr>
              <a:t>~160 fs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Si3N4 also seems to bottom out at </a:t>
            </a:r>
            <a:r>
              <a:rPr lang="en-US" sz="1800" b="1" dirty="0">
                <a:solidFill>
                  <a:srgbClr val="980000"/>
                </a:solidFill>
                <a:latin typeface="Arial" panose="020B0604020202020204" pitchFamily="34" charset="0"/>
              </a:rPr>
              <a:t>~70 fs</a:t>
            </a:r>
            <a:endParaRPr 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742950" lvl="1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Need a fast molecular system response on a thin jet (Fe(</a:t>
            </a:r>
            <a:r>
              <a:rPr lang="en-US" sz="1800" dirty="0" err="1">
                <a:solidFill>
                  <a:srgbClr val="000000"/>
                </a:solidFill>
                <a:latin typeface="Arial" panose="020B0604020202020204" pitchFamily="34" charset="0"/>
              </a:rPr>
              <a:t>bpy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)3 in 25 µm jet</a:t>
            </a:r>
            <a:r>
              <a:rPr lang="en-US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4757482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Scientific Case for Fe(</a:t>
            </a:r>
            <a:r>
              <a:rPr lang="en-US" dirty="0" err="1"/>
              <a:t>bpy</a:t>
            </a:r>
            <a:r>
              <a:rPr lang="en-US" dirty="0"/>
              <a:t>)3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2050" name="Picture 2" descr="https://lh6.googleusercontent.com/XB2EaQ7kICPDsggBdSHSSCuYz8KJFp2G6GC_1DHe2gtTMXCr3VcaJ3h926RJqY3ZgPEsl9rMHL5EeCfAJ5jS_myw0Pvd8XZgZjDn6WTmir31y3ZmtXp40HjlDjN5o9EZB9Lz4UhOXS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49" y="1124744"/>
            <a:ext cx="3789859" cy="131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91214" y="3212976"/>
            <a:ext cx="4705350" cy="2582331"/>
            <a:chOff x="4438650" y="1916832"/>
            <a:chExt cx="4705350" cy="2582331"/>
          </a:xfrm>
        </p:grpSpPr>
        <p:pic>
          <p:nvPicPr>
            <p:cNvPr id="2053" name="Picture 5" descr="https://lh3.googleusercontent.com/Cy1v6ffq7P-M84PAcXQvhzjKmmjT-47d9GtKqaU9fULw7xZYmUSXfdhxMEVD0ItvhiLaVPYkLjGAX3bEBcoDwXVcGqd-BG1HlWMhx-Kox-UMlHFygph2wzOb2wrUUxTbabmmyw3PJyc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7428" y="4118163"/>
              <a:ext cx="4029075" cy="381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https://lh6.googleusercontent.com/AXrZPgcgHNH6CthxlJFXMPo5yG00h8p1l-acVzTE2Fc7a8PKYrLJvS8qTuUc-XAh_StWta6-Y8fO2B7wWZ0wt5Ak7QSx9UE5511FlznnOou6QxYQlXn7HGXsoaYN_8Jd16QANFNJ8LI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8650" y="1916832"/>
              <a:ext cx="4705350" cy="2171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7" name="Picture 9" descr="https://lh5.googleusercontent.com/Ynx-PwFQ_0ROX2qPl_7iqf6tbUHTo17FYIGXvYCrtrPE5TU7vGE7HM9qcuAePb7r_CihRNMauEjSdBsl5JaZXzp2e3QIZsaShQGvAciEkiGllFHERob2MJf36aKYiMRLUR44zVeCPA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285" y="1124744"/>
            <a:ext cx="3798864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364088" y="3907349"/>
            <a:ext cx="359907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de-CH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Different </a:t>
            </a:r>
            <a:r>
              <a:rPr lang="de-CH" sz="18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timescales</a:t>
            </a:r>
            <a:r>
              <a:rPr lang="de-CH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: 120 </a:t>
            </a:r>
            <a:r>
              <a:rPr lang="de-CH" sz="18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fs</a:t>
            </a:r>
            <a:r>
              <a:rPr lang="de-CH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, 265 </a:t>
            </a:r>
            <a:r>
              <a:rPr lang="de-CH" sz="18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fs</a:t>
            </a:r>
            <a:r>
              <a:rPr lang="de-CH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, 320 </a:t>
            </a:r>
            <a:r>
              <a:rPr lang="de-CH" sz="18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fs</a:t>
            </a:r>
            <a:r>
              <a:rPr lang="de-CH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, 1.6 </a:t>
            </a:r>
            <a:r>
              <a:rPr lang="de-CH" sz="18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ps</a:t>
            </a:r>
            <a:endParaRPr lang="de-CH" sz="18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de-CH" sz="18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Excellent</a:t>
            </a:r>
            <a:r>
              <a:rPr lang="de-CH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  temporal </a:t>
            </a:r>
            <a:r>
              <a:rPr lang="de-CH" sz="18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resolution</a:t>
            </a:r>
            <a:r>
              <a:rPr lang="de-CH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and</a:t>
            </a:r>
            <a:r>
              <a:rPr lang="de-CH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 S/N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de-CH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Benchmark </a:t>
            </a:r>
            <a:r>
              <a:rPr lang="de-CH" sz="18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experiment</a:t>
            </a:r>
            <a:r>
              <a:rPr lang="de-CH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, </a:t>
            </a:r>
            <a:r>
              <a:rPr lang="de-CH" sz="18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well</a:t>
            </a:r>
            <a:r>
              <a:rPr lang="de-CH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studied</a:t>
            </a:r>
            <a:r>
              <a:rPr lang="de-CH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system</a:t>
            </a:r>
            <a:r>
              <a:rPr lang="de-CH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and</a:t>
            </a:r>
            <a:r>
              <a:rPr lang="de-CH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 large </a:t>
            </a:r>
            <a:r>
              <a:rPr lang="de-CH" sz="18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signals</a:t>
            </a:r>
            <a:r>
              <a:rPr lang="de-CH" sz="1800" dirty="0" smtClean="0">
                <a:solidFill>
                  <a:srgbClr val="000000"/>
                </a:solidFill>
                <a:latin typeface="Arial" panose="020B0604020202020204" pitchFamily="34" charset="0"/>
              </a:rPr>
              <a:t> (QE ~ 1) </a:t>
            </a:r>
            <a:endParaRPr lang="en-US" sz="18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67012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77200" y="291600"/>
            <a:ext cx="7031304" cy="508500"/>
          </a:xfrm>
        </p:spPr>
        <p:txBody>
          <a:bodyPr/>
          <a:lstStyle/>
          <a:p>
            <a:r>
              <a:rPr lang="en-US" dirty="0"/>
              <a:t>Scientific Case for </a:t>
            </a:r>
            <a:r>
              <a:rPr lang="en-US" dirty="0" smtClean="0"/>
              <a:t>Fe(</a:t>
            </a:r>
            <a:r>
              <a:rPr lang="en-US" dirty="0" err="1" smtClean="0"/>
              <a:t>bpy</a:t>
            </a:r>
            <a:r>
              <a:rPr lang="en-US" dirty="0" smtClean="0"/>
              <a:t>)3: still open questions</a:t>
            </a:r>
            <a:endParaRPr lang="en-US" dirty="0"/>
          </a:p>
        </p:txBody>
      </p:sp>
      <p:pic>
        <p:nvPicPr>
          <p:cNvPr id="3074" name="Picture 2" descr="https://lh3.googleusercontent.com/PdfeXhp0ZG5t4DtC5VAp75lEZ06PKozGAhaPXIJMVRMnvLWP5cTbAFcu76vgdW-kAWN3eZ5FTBFdwE8d_F3ct_aBbnmjD8Xe-LB0079VxOvxZYWCxw-8uCUfTP8fm45BHfOrMF4JGY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774" y="1632416"/>
            <a:ext cx="2192986" cy="2655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383" y="1521393"/>
            <a:ext cx="2993212" cy="2664288"/>
          </a:xfrm>
          <a:prstGeom prst="rect">
            <a:avLst/>
          </a:prstGeom>
        </p:spPr>
      </p:pic>
      <p:pic>
        <p:nvPicPr>
          <p:cNvPr id="3076" name="Picture 4" descr="https://lh4.googleusercontent.com/kw8aP2eZQkJFp5Ua1Ftqnxgd1E1xOw83AYBK0cpsyxZw2aJK9tJ-39z1GDO_mY4_dpmWA0DcIJ4Wmp6jSYXMy85uwV7bJKnKlocuAAssGXtBhe3fv0XOqm_SoBqP2WWpazBl2MpDv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988" y="1628800"/>
            <a:ext cx="2016224" cy="267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64990" y="1488306"/>
            <a:ext cx="5587130" cy="2948806"/>
          </a:xfrm>
          <a:prstGeom prst="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516216" y="1470034"/>
            <a:ext cx="2485902" cy="2948806"/>
          </a:xfrm>
          <a:prstGeom prst="rect">
            <a:avLst/>
          </a:prstGeom>
          <a:noFill/>
          <a:ln w="381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66305" y="2528938"/>
            <a:ext cx="8002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48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vs</a:t>
            </a:r>
            <a:endParaRPr lang="en-US" sz="4800" dirty="0"/>
          </a:p>
        </p:txBody>
      </p:sp>
      <p:sp>
        <p:nvSpPr>
          <p:cNvPr id="10" name="Rectangle 9"/>
          <p:cNvSpPr/>
          <p:nvPr/>
        </p:nvSpPr>
        <p:spPr>
          <a:xfrm>
            <a:off x="1547664" y="1008369"/>
            <a:ext cx="27142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2400" dirty="0" err="1" smtClean="0">
                <a:solidFill>
                  <a:srgbClr val="0070C0"/>
                </a:solidFill>
                <a:latin typeface="Arial" panose="020B0604020202020204" pitchFamily="34" charset="0"/>
              </a:rPr>
              <a:t>Xray</a:t>
            </a:r>
            <a:r>
              <a:rPr lang="de-CH" sz="2400" dirty="0" smtClean="0">
                <a:solidFill>
                  <a:srgbClr val="0070C0"/>
                </a:solidFill>
                <a:latin typeface="Arial" panose="020B0604020202020204" pitchFamily="34" charset="0"/>
              </a:rPr>
              <a:t> (XAS &amp; XES)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244248" y="1014690"/>
            <a:ext cx="10759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24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optical</a:t>
            </a:r>
            <a:endParaRPr lang="en-US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990" y="5013176"/>
            <a:ext cx="796339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de-CH" dirty="0" smtClean="0">
                <a:solidFill>
                  <a:srgbClr val="000000"/>
                </a:solidFill>
                <a:latin typeface="Arial" panose="020B0604020202020204" pitchFamily="34" charset="0"/>
              </a:rPr>
              <a:t>Optical </a:t>
            </a:r>
            <a:r>
              <a:rPr lang="de-CH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spectroscopy</a:t>
            </a:r>
            <a:r>
              <a:rPr lang="de-CH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studies</a:t>
            </a:r>
            <a:r>
              <a:rPr lang="de-CH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show</a:t>
            </a:r>
            <a:r>
              <a:rPr lang="de-CH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faster</a:t>
            </a:r>
            <a:r>
              <a:rPr lang="de-CH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dynamics</a:t>
            </a:r>
            <a:r>
              <a:rPr lang="de-CH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for</a:t>
            </a:r>
            <a:r>
              <a:rPr lang="de-CH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CH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the</a:t>
            </a:r>
            <a:r>
              <a:rPr lang="de-CH" dirty="0" smtClean="0">
                <a:solidFill>
                  <a:srgbClr val="000000"/>
                </a:solidFill>
                <a:latin typeface="Arial" panose="020B0604020202020204" pitchFamily="34" charset="0"/>
              </a:rPr>
              <a:t> SCO </a:t>
            </a:r>
            <a:r>
              <a:rPr lang="de-CH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mechanism</a:t>
            </a:r>
            <a:endParaRPr lang="en-US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Resonant X-ray emission (never performed with this systems) in particular at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pre-edge (resonant with the t</a:t>
            </a:r>
            <a:r>
              <a:rPr lang="en-US" baseline="-25000" dirty="0" smtClean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g and </a:t>
            </a:r>
            <a:r>
              <a:rPr lang="en-US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e</a:t>
            </a:r>
            <a:r>
              <a:rPr lang="en-US" baseline="-250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g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states)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can show the spins state occupancy and the electron arrival time in the HS state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7081328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Scientific Case for Cytochrome C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098" name="Picture 2" descr="https://lh5.googleusercontent.com/1AWH5UoxacLh2KWWhyI_EzXkJgIGVNl_In2AZo5w0qa4aVReln699EXvT05hQrsfoFnX8eInK1PPHgC0PZa9kA6rS6iMFM4wXlrsn1bTyOtZvSoeaaH64dhPL8AWqa3J7ayDXb7qB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79" y="1172752"/>
            <a:ext cx="4459913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23528" y="4754714"/>
            <a:ext cx="4211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panose="020B0604020202020204" pitchFamily="34" charset="0"/>
              </a:rPr>
              <a:t>Open Questions</a:t>
            </a:r>
            <a:r>
              <a:rPr lang="en-US" dirty="0" smtClean="0">
                <a:latin typeface="Arial" panose="020B0604020202020204" pitchFamily="34" charset="0"/>
              </a:rPr>
              <a:t>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Arial" panose="020B0604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</a:rPr>
              <a:t>What is the 𝝅-𝝅*→ HS state </a:t>
            </a:r>
            <a:r>
              <a:rPr lang="en-US" dirty="0" smtClean="0">
                <a:latin typeface="Arial" panose="020B0604020202020204" pitchFamily="34" charset="0"/>
              </a:rPr>
              <a:t>dynamics?</a:t>
            </a:r>
            <a:r>
              <a:rPr lang="en-US" dirty="0">
                <a:latin typeface="Arial" panose="020B0604020202020204" pitchFamily="34" charset="0"/>
              </a:rPr>
              <a:t> </a:t>
            </a:r>
            <a:endParaRPr lang="en-US" dirty="0" smtClean="0">
              <a:latin typeface="Arial" panose="020B060402020202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latin typeface="Arial" panose="020B0604020202020204" pitchFamily="34" charset="0"/>
              </a:rPr>
              <a:t>Is </a:t>
            </a:r>
            <a:r>
              <a:rPr lang="en-US" dirty="0">
                <a:latin typeface="Arial" panose="020B0604020202020204" pitchFamily="34" charset="0"/>
              </a:rPr>
              <a:t>doming instantaneous?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latin typeface="Arial" panose="020B0604020202020204" pitchFamily="34" charset="0"/>
              </a:rPr>
              <a:t>Are </a:t>
            </a:r>
            <a:r>
              <a:rPr lang="en-US" dirty="0">
                <a:latin typeface="Arial" panose="020B0604020202020204" pitchFamily="34" charset="0"/>
              </a:rPr>
              <a:t>the HS state and doming kinetics identical?</a:t>
            </a:r>
          </a:p>
        </p:txBody>
      </p:sp>
      <p:pic>
        <p:nvPicPr>
          <p:cNvPr id="4100" name="Picture 4" descr="https://lh4.googleusercontent.com/atw_Q991GUSZQ-Xe7RNcs4u8Tu2osmHD-sMFRoDYOIn5ytbCKv95KSUl4lPKddgNJp8vY5JkFffJAcxkSVAYPSwFUW96qFLIqsJXkKwZdX1JgUEdqKTGXPuVUZczeet_upfuw0WINq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00524"/>
            <a:ext cx="4175175" cy="315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43608" y="1003475"/>
            <a:ext cx="44975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</a:rPr>
              <a:t>Bacellar C. et al, PNAS </a:t>
            </a:r>
            <a:r>
              <a:rPr lang="en-US" b="1" dirty="0" smtClean="0">
                <a:latin typeface="Arial" panose="020B0604020202020204" pitchFamily="34" charset="0"/>
              </a:rPr>
              <a:t>117</a:t>
            </a:r>
            <a:r>
              <a:rPr lang="en-US" dirty="0" smtClean="0">
                <a:latin typeface="Arial" panose="020B0604020202020204" pitchFamily="34" charset="0"/>
              </a:rPr>
              <a:t> (36), 21914 (2020)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04683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 </a:t>
            </a:r>
            <a:r>
              <a:rPr lang="en-US" dirty="0" smtClean="0"/>
              <a:t>KW 8 &amp; 9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08954" y="871161"/>
            <a:ext cx="1220744" cy="5455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 err="1" smtClean="0">
                <a:latin typeface="+mn-lt"/>
                <a:cs typeface="Franklin Gothic Book"/>
              </a:rPr>
              <a:t>Aramis</a:t>
            </a:r>
            <a:endParaRPr lang="en-US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74486" y="87670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 smtClean="0">
                <a:latin typeface="+mn-lt"/>
                <a:cs typeface="Franklin Gothic Book"/>
              </a:rPr>
              <a:t>Athos</a:t>
            </a:r>
            <a:endParaRPr lang="en-US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89951" y="1143953"/>
            <a:ext cx="1092312" cy="3420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kern="1000" spc="30" dirty="0" smtClean="0">
                <a:latin typeface="+mn-lt"/>
                <a:cs typeface="Franklin Gothic Book"/>
              </a:rPr>
              <a:t>A B C</a:t>
            </a:r>
            <a:endParaRPr lang="en-US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88214" y="1134691"/>
            <a:ext cx="233120" cy="3420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kern="1000" spc="30" dirty="0">
                <a:latin typeface="+mn-lt"/>
                <a:cs typeface="Franklin Gothic Book"/>
              </a:rPr>
              <a:t>D</a:t>
            </a:r>
            <a:r>
              <a:rPr lang="de-CH" kern="1000" spc="30" dirty="0" smtClean="0">
                <a:latin typeface="+mn-lt"/>
                <a:cs typeface="Franklin Gothic Book"/>
              </a:rPr>
              <a:t> M F</a:t>
            </a:r>
            <a:endParaRPr lang="en-US" kern="1000" spc="30" dirty="0" err="1" smtClean="0">
              <a:latin typeface="+mn-lt"/>
              <a:cs typeface="Franklin Gothic Book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4" y="1358425"/>
            <a:ext cx="3346503" cy="17712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09" y="3119018"/>
            <a:ext cx="3408802" cy="1770897"/>
          </a:xfrm>
          <a:prstGeom prst="rect">
            <a:avLst/>
          </a:prstGeom>
        </p:spPr>
      </p:pic>
      <p:sp>
        <p:nvSpPr>
          <p:cNvPr id="6" name="Right Brace 5"/>
          <p:cNvSpPr/>
          <p:nvPr/>
        </p:nvSpPr>
        <p:spPr bwMode="auto">
          <a:xfrm>
            <a:off x="3426011" y="1867708"/>
            <a:ext cx="367656" cy="1758877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ight Brace 12"/>
          <p:cNvSpPr/>
          <p:nvPr/>
        </p:nvSpPr>
        <p:spPr bwMode="auto">
          <a:xfrm>
            <a:off x="3444295" y="3801537"/>
            <a:ext cx="353802" cy="1088378"/>
          </a:xfrm>
          <a:prstGeom prst="rightBrace">
            <a:avLst>
              <a:gd name="adj1" fmla="val 8333"/>
              <a:gd name="adj2" fmla="val 4948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721940" y="3626585"/>
            <a:ext cx="115200" cy="162455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B050"/>
              </a:solidFill>
              <a:effectLst/>
              <a:latin typeface="Times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22336" y="1265853"/>
            <a:ext cx="3686168" cy="2739211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de-CH" dirty="0"/>
              <a:t>7.1 </a:t>
            </a:r>
            <a:r>
              <a:rPr lang="de-CH" dirty="0" smtClean="0"/>
              <a:t> </a:t>
            </a:r>
            <a:r>
              <a:rPr lang="de-CH" dirty="0" err="1"/>
              <a:t>keV</a:t>
            </a:r>
            <a:r>
              <a:rPr lang="de-CH" dirty="0"/>
              <a:t> </a:t>
            </a:r>
            <a:r>
              <a:rPr lang="de-CH" dirty="0" err="1"/>
              <a:t>photon</a:t>
            </a:r>
            <a:r>
              <a:rPr lang="de-CH" dirty="0"/>
              <a:t> </a:t>
            </a:r>
            <a:r>
              <a:rPr lang="de-CH" dirty="0" err="1" smtClean="0"/>
              <a:t>energy</a:t>
            </a:r>
            <a:endParaRPr lang="de-CH" dirty="0" smtClean="0"/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dirty="0" err="1" smtClean="0"/>
              <a:t>scanning</a:t>
            </a:r>
            <a:r>
              <a:rPr lang="de-CH" dirty="0" smtClean="0"/>
              <a:t> +/- 100 eV</a:t>
            </a:r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dirty="0" smtClean="0"/>
              <a:t>7.6 </a:t>
            </a:r>
            <a:r>
              <a:rPr lang="de-CH" dirty="0" err="1" smtClean="0"/>
              <a:t>keV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non-resonant XES</a:t>
            </a:r>
            <a:endParaRPr lang="de-CH" dirty="0"/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/>
              <a:t>Narrow </a:t>
            </a:r>
            <a:r>
              <a:rPr lang="en-US" dirty="0" smtClean="0"/>
              <a:t>bandwidth</a:t>
            </a:r>
            <a:endParaRPr lang="de-CH" dirty="0"/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de-CH" dirty="0" smtClean="0"/>
              <a:t>~ 600 </a:t>
            </a:r>
            <a:r>
              <a:rPr lang="de-CH" dirty="0" err="1"/>
              <a:t>uJ</a:t>
            </a:r>
            <a:r>
              <a:rPr lang="de-CH" dirty="0"/>
              <a:t> pulse </a:t>
            </a:r>
            <a:r>
              <a:rPr lang="de-CH" dirty="0" err="1" smtClean="0"/>
              <a:t>energy</a:t>
            </a:r>
            <a:endParaRPr lang="de-CH" dirty="0" smtClean="0"/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de-CH" dirty="0" smtClean="0"/>
              <a:t>Short </a:t>
            </a:r>
            <a:r>
              <a:rPr lang="de-CH" dirty="0" err="1" smtClean="0"/>
              <a:t>Xray</a:t>
            </a:r>
            <a:r>
              <a:rPr lang="de-CH" dirty="0" smtClean="0"/>
              <a:t> </a:t>
            </a:r>
            <a:r>
              <a:rPr lang="de-CH" dirty="0" err="1" smtClean="0"/>
              <a:t>pulses</a:t>
            </a:r>
            <a:endParaRPr lang="de-CH" dirty="0" smtClean="0"/>
          </a:p>
          <a:p>
            <a:pPr marL="742950" lvl="1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dirty="0" smtClean="0"/>
              <a:t>100 </a:t>
            </a:r>
            <a:r>
              <a:rPr lang="de-CH" dirty="0" err="1" smtClean="0"/>
              <a:t>pC</a:t>
            </a:r>
            <a:r>
              <a:rPr lang="de-CH" dirty="0" smtClean="0"/>
              <a:t> </a:t>
            </a:r>
            <a:r>
              <a:rPr lang="de-CH" dirty="0" err="1" smtClean="0"/>
              <a:t>or</a:t>
            </a:r>
            <a:r>
              <a:rPr lang="de-CH" dirty="0" smtClean="0"/>
              <a:t> </a:t>
            </a:r>
            <a:r>
              <a:rPr lang="de-CH" dirty="0" err="1" smtClean="0"/>
              <a:t>dechirper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3799225" y="4113058"/>
            <a:ext cx="32872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dirty="0"/>
              <a:t>1</a:t>
            </a:r>
            <a:r>
              <a:rPr lang="de-CH" dirty="0" smtClean="0"/>
              <a:t>00 </a:t>
            </a:r>
            <a:r>
              <a:rPr lang="de-CH" dirty="0" err="1" smtClean="0"/>
              <a:t>pC</a:t>
            </a:r>
            <a:endParaRPr lang="de-CH" dirty="0" smtClean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382617"/>
            <a:ext cx="3203848" cy="2355906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3787570" y="2562788"/>
            <a:ext cx="3287283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dirty="0" smtClean="0"/>
              <a:t>200 </a:t>
            </a:r>
            <a:r>
              <a:rPr lang="de-CH" dirty="0" err="1" smtClean="0"/>
              <a:t>pC</a:t>
            </a:r>
            <a:endParaRPr lang="de-CH" dirty="0" smtClean="0"/>
          </a:p>
          <a:p>
            <a:pPr marL="285750" indent="-28575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dirty="0" smtClean="0"/>
              <a:t>Test </a:t>
            </a:r>
            <a:br>
              <a:rPr lang="de-CH" dirty="0" smtClean="0"/>
            </a:br>
            <a:r>
              <a:rPr lang="de-CH" dirty="0" err="1" smtClean="0"/>
              <a:t>dechirper</a:t>
            </a:r>
            <a:endParaRPr lang="de-CH" dirty="0" smtClean="0"/>
          </a:p>
        </p:txBody>
      </p:sp>
      <p:sp>
        <p:nvSpPr>
          <p:cNvPr id="4" name="Rectangle 3"/>
          <p:cNvSpPr/>
          <p:nvPr/>
        </p:nvSpPr>
        <p:spPr>
          <a:xfrm>
            <a:off x="3609839" y="5907526"/>
            <a:ext cx="28414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Dec 2020: 3% signal on 20 um YAG (unfocused FEL, 0.15% </a:t>
            </a:r>
            <a:r>
              <a:rPr lang="en-US" dirty="0" err="1" smtClean="0"/>
              <a:t>bw</a:t>
            </a:r>
            <a:r>
              <a:rPr lang="en-US" dirty="0" smtClean="0"/>
              <a:t>, 600 </a:t>
            </a:r>
            <a:r>
              <a:rPr lang="en-US" dirty="0" err="1" smtClean="0"/>
              <a:t>uJ</a:t>
            </a:r>
            <a:r>
              <a:rPr lang="en-US" dirty="0" smtClean="0"/>
              <a:t>/pulse)</a:t>
            </a:r>
            <a:endParaRPr lang="en-US" dirty="0"/>
          </a:p>
        </p:txBody>
      </p:sp>
      <p:sp>
        <p:nvSpPr>
          <p:cNvPr id="20" name="Bent-Up Arrow 19"/>
          <p:cNvSpPr/>
          <p:nvPr/>
        </p:nvSpPr>
        <p:spPr bwMode="auto">
          <a:xfrm rot="10800000" flipH="1">
            <a:off x="8070570" y="2745495"/>
            <a:ext cx="533878" cy="1565702"/>
          </a:xfrm>
          <a:prstGeom prst="bentUpArrow">
            <a:avLst>
              <a:gd name="adj1" fmla="val 25000"/>
              <a:gd name="adj2" fmla="val 23604"/>
              <a:gd name="adj3" fmla="val 25000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Right Brace 21"/>
          <p:cNvSpPr/>
          <p:nvPr/>
        </p:nvSpPr>
        <p:spPr bwMode="auto">
          <a:xfrm>
            <a:off x="7834314" y="2492897"/>
            <a:ext cx="220814" cy="626122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4086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1"/>
</p:tagLst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526</Words>
  <Application>Microsoft Office PowerPoint</Application>
  <PresentationFormat>On-screen Show (4:3)</PresentationFormat>
  <Paragraphs>71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MS PGothic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Wingdings</vt:lpstr>
      <vt:lpstr>ヒラギノ角ゴ Pro W3</vt:lpstr>
      <vt:lpstr>PSI PowerPoint Master english</vt:lpstr>
      <vt:lpstr>PowerPoint Presentation</vt:lpstr>
      <vt:lpstr>Schedule KW 8 &amp; 9</vt:lpstr>
      <vt:lpstr>Motivation - To investigate (ultra)fast dynamics</vt:lpstr>
      <vt:lpstr>What do we need to achieve &amp; demonstrate high time res? </vt:lpstr>
      <vt:lpstr>Scientific Case for Fe(bpy)3 </vt:lpstr>
      <vt:lpstr>Scientific Case for Fe(bpy)3: still open questions</vt:lpstr>
      <vt:lpstr>Scientific Case for Cytochrome C </vt:lpstr>
      <vt:lpstr>Schedule KW 8 &amp; 9</vt:lpstr>
    </vt:vector>
  </TitlesOfParts>
  <Company>Paul Scherrer Institut [PSI.CH]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Aktueller Power Point Vortrag  «Das PSI in Kürze»</dc:title>
  <dc:creator>Paul Scherrer Instiut</dc:creator>
  <cp:lastModifiedBy>Cirelli Claudio</cp:lastModifiedBy>
  <cp:revision>1476</cp:revision>
  <cp:lastPrinted>2015-07-23T13:50:07Z</cp:lastPrinted>
  <dcterms:created xsi:type="dcterms:W3CDTF">2015-06-09T12:31:54Z</dcterms:created>
  <dcterms:modified xsi:type="dcterms:W3CDTF">2021-02-22T10:01:43Z</dcterms:modified>
</cp:coreProperties>
</file>