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92" r:id="rId3"/>
    <p:sldId id="321" r:id="rId4"/>
    <p:sldId id="316" r:id="rId5"/>
    <p:sldId id="330" r:id="rId6"/>
    <p:sldId id="332" r:id="rId7"/>
    <p:sldId id="334" r:id="rId8"/>
    <p:sldId id="331" r:id="rId9"/>
    <p:sldId id="329" r:id="rId10"/>
    <p:sldId id="333" r:id="rId11"/>
    <p:sldId id="335" r:id="rId12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504" y="108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Maloja</a:t>
            </a:r>
            <a:r>
              <a:rPr lang="en-US" baseline="0" dirty="0" smtClean="0"/>
              <a:t> run, priority Athos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6ED3F3D-9466-48C3-9039-CD2A977A37A2}" type="slidenum">
              <a:rPr lang="en-US" altLang="de-DE" smtClean="0"/>
              <a:pPr>
                <a:defRPr/>
              </a:pPr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93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01.03.2021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</a:t>
            </a:r>
            <a:r>
              <a:rPr lang="en-US" altLang="de-DE" sz="1800" dirty="0"/>
              <a:t>, </a:t>
            </a:r>
            <a:r>
              <a:rPr lang="en-US" altLang="de-DE" sz="1800" dirty="0" smtClean="0"/>
              <a:t>1 March 2021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8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/2021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 smtClean="0"/>
              <a:t>DRPS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Several DRPS alarms due to low data rate error.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This is happening always in the same location (ca 80m, close to BC1). Changing the detector unit did not solve the problem.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error is apparently related to 100 Hz operation. </a:t>
            </a:r>
            <a:r>
              <a:rPr lang="en-US" sz="1600" dirty="0" smtClean="0"/>
              <a:t>Reducing </a:t>
            </a:r>
            <a:r>
              <a:rPr lang="en-US" sz="1600" dirty="0" smtClean="0"/>
              <a:t>the repetition rate to 50 Hz seems to solve </a:t>
            </a:r>
            <a:r>
              <a:rPr lang="en-US" sz="1600" dirty="0" smtClean="0"/>
              <a:t>it</a:t>
            </a:r>
            <a:r>
              <a:rPr lang="en-US" sz="1600" dirty="0" smtClean="0"/>
              <a:t>?!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SU contacted the  </a:t>
            </a:r>
            <a:r>
              <a:rPr lang="en-US" sz="1600" dirty="0" smtClean="0"/>
              <a:t>supplier</a:t>
            </a:r>
            <a:r>
              <a:rPr lang="en-US" sz="1600" dirty="0"/>
              <a:t> </a:t>
            </a:r>
            <a:r>
              <a:rPr lang="en-US" sz="1600" dirty="0" smtClean="0"/>
              <a:t>to investigate the problem.</a:t>
            </a:r>
            <a:endParaRPr lang="en-US" sz="1600" dirty="0" smtClean="0"/>
          </a:p>
          <a:p>
            <a:pPr marL="0" indent="0"/>
            <a:r>
              <a:rPr lang="en-US" sz="1600" dirty="0" smtClean="0"/>
              <a:t>Laser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Problems with mirror mover controls: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Wednesday: the </a:t>
            </a:r>
            <a:r>
              <a:rPr lang="en-US" sz="1600" dirty="0"/>
              <a:t>in-vacuum mirror moved. </a:t>
            </a:r>
            <a:r>
              <a:rPr lang="en-US" sz="1600" dirty="0" err="1" smtClean="0"/>
              <a:t>Wago</a:t>
            </a:r>
            <a:r>
              <a:rPr lang="en-US" sz="1600" dirty="0" smtClean="0"/>
              <a:t> controller restarted. Laser alignment redone.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Sunday: Mizar aperture pointing feedback error.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Mizar arrival time was drifting, this could be compensated by adjusting the delay line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The machine can be set-up and operated without </a:t>
            </a:r>
            <a:r>
              <a:rPr lang="en-US" sz="2000" dirty="0" err="1" smtClean="0"/>
              <a:t>Psico</a:t>
            </a:r>
            <a:r>
              <a:rPr lang="en-US" sz="2000" dirty="0" smtClean="0"/>
              <a:t> optimization in the common part. Lasing did not drift too much. But not so good performance in Aramis.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Promising solution for pulse length </a:t>
            </a:r>
            <a:r>
              <a:rPr lang="en-US" sz="2000" dirty="0" smtClean="0"/>
              <a:t>controls, need to be automatize to have operators taking care of it (it was a busy week)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Need to understand and mitigate losses in Athos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More collimation at the gun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Use BC1 collimator (need some local shielding)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Need a strategy to better control and maintain Aramis BW (in parallel operation)</a:t>
            </a:r>
          </a:p>
          <a:p>
            <a:pPr marL="0" indent="0"/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34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overview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0" y="1021685"/>
            <a:ext cx="10008865" cy="576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Aramis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15776" y="3732137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de-CH" kern="0" dirty="0" smtClean="0"/>
              <a:t>Athos</a:t>
            </a:r>
            <a:endParaRPr lang="en-US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 r="25714"/>
          <a:stretch/>
        </p:blipFill>
        <p:spPr>
          <a:xfrm>
            <a:off x="-2" y="827509"/>
            <a:ext cx="10080000" cy="2576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r="24996"/>
          <a:stretch/>
        </p:blipFill>
        <p:spPr>
          <a:xfrm>
            <a:off x="-1" y="4329933"/>
            <a:ext cx="10080626" cy="290651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1" t="18634" b="37670"/>
          <a:stretch/>
        </p:blipFill>
        <p:spPr bwMode="auto">
          <a:xfrm>
            <a:off x="6120432" y="251445"/>
            <a:ext cx="251665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8" t="17778" b="38743"/>
          <a:stretch/>
        </p:blipFill>
        <p:spPr>
          <a:xfrm>
            <a:off x="6126557" y="3779837"/>
            <a:ext cx="2528417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1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8713537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Started from a reasonably well set-up machine: Aramis 550 </a:t>
            </a:r>
            <a:r>
              <a:rPr lang="en-US" sz="1600" dirty="0" err="1" smtClean="0"/>
              <a:t>uJ</a:t>
            </a:r>
            <a:r>
              <a:rPr lang="en-US" sz="1600" dirty="0" smtClean="0"/>
              <a:t> at 10 </a:t>
            </a:r>
            <a:r>
              <a:rPr lang="en-US" sz="1600" dirty="0" err="1" smtClean="0"/>
              <a:t>keV</a:t>
            </a:r>
            <a:r>
              <a:rPr lang="en-US" sz="1600" dirty="0" smtClean="0"/>
              <a:t> with 0.11% 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dynamics support from: Sven, Eduard and Eugenio. Strong involvement of Beam Dynamics throughout the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Systematic set-up (follow check marks defined by Sven), we set-up the two bunches in parallel.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New </a:t>
            </a:r>
            <a:r>
              <a:rPr lang="en-US" sz="1600" dirty="0"/>
              <a:t>Athos orbit from last BBA (Friday 19.2)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 smtClean="0"/>
              <a:t>new optics for Athos: </a:t>
            </a:r>
            <a:r>
              <a:rPr lang="en-US" sz="1600" dirty="0"/>
              <a:t>reduced R56 in the switchyard, so effectively less decompression and shorter pulses at the </a:t>
            </a:r>
            <a:r>
              <a:rPr lang="en-US" sz="1600" dirty="0" err="1"/>
              <a:t>undulator</a:t>
            </a:r>
            <a:r>
              <a:rPr lang="en-US" sz="1600" dirty="0"/>
              <a:t> entrance. </a:t>
            </a:r>
            <a:r>
              <a:rPr lang="en-US" sz="1600" dirty="0" smtClean="0"/>
              <a:t>The new optics also affects Aramis (some common quads are used) the lasing </a:t>
            </a:r>
            <a:r>
              <a:rPr lang="en-US" sz="1600" dirty="0" smtClean="0"/>
              <a:t>goes </a:t>
            </a:r>
            <a:r>
              <a:rPr lang="en-US" sz="1600" dirty="0" smtClean="0"/>
              <a:t>down a lot but this can be recovered with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Record lasing on Athos: up to 850 </a:t>
            </a:r>
            <a:r>
              <a:rPr lang="en-US" sz="1600" dirty="0" err="1" smtClean="0"/>
              <a:t>uJ</a:t>
            </a:r>
            <a:r>
              <a:rPr lang="en-US" sz="1600" dirty="0" smtClean="0"/>
              <a:t> at 1.1 </a:t>
            </a:r>
            <a:r>
              <a:rPr lang="en-US" sz="1600" dirty="0" err="1" smtClean="0"/>
              <a:t>keV</a:t>
            </a:r>
            <a:r>
              <a:rPr lang="en-US" sz="1600" dirty="0" smtClean="0"/>
              <a:t> (</a:t>
            </a:r>
            <a:r>
              <a:rPr lang="en-US" sz="1600" dirty="0"/>
              <a:t>C+ mode</a:t>
            </a:r>
            <a:r>
              <a:rPr lang="en-US" sz="1600" dirty="0" smtClean="0"/>
              <a:t>). Confirmed with E-loss measurement. </a:t>
            </a:r>
            <a:r>
              <a:rPr lang="en-US" sz="1600" dirty="0" smtClean="0"/>
              <a:t>(Systematic </a:t>
            </a:r>
            <a:r>
              <a:rPr lang="en-US" sz="1600" dirty="0" smtClean="0"/>
              <a:t>set-up with limited manual tuning, </a:t>
            </a:r>
            <a:r>
              <a:rPr lang="en-US" sz="1600" dirty="0" err="1" smtClean="0"/>
              <a:t>Psico</a:t>
            </a:r>
            <a:r>
              <a:rPr lang="en-US" sz="1600" dirty="0" smtClean="0"/>
              <a:t> was not </a:t>
            </a:r>
            <a:r>
              <a:rPr lang="en-US" sz="1600" dirty="0" smtClean="0"/>
              <a:t>used on Athos.)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We still have losses in Athos SATUN07 and 08. 50 Hz possible with nominal settings (100 Hz with one reset per day?) but this is critical for short pulses.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Switch to higher K in Aramis and scale energy down to 7.1 </a:t>
            </a:r>
            <a:r>
              <a:rPr lang="en-US" sz="1600" dirty="0" err="1" smtClean="0"/>
              <a:t>keV</a:t>
            </a:r>
            <a:r>
              <a:rPr lang="en-US" sz="1600" dirty="0" smtClean="0"/>
              <a:t>. The lasing does not improve as much as expected 650-750 </a:t>
            </a:r>
            <a:r>
              <a:rPr lang="en-US" sz="1600" dirty="0" err="1" smtClean="0"/>
              <a:t>uJ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lasing</a:t>
            </a:r>
            <a:endParaRPr lang="en-US" dirty="0"/>
          </a:p>
        </p:txBody>
      </p:sp>
      <p:pic>
        <p:nvPicPr>
          <p:cNvPr id="5" name="Picture 2" descr="https://elog-gfa.psi.ch/SwissFEL+commissioning+data/210222_194630/20210222_194610_SATBD01-DSCR210_camera_snapshot.h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3" r="29436" b="3988"/>
          <a:stretch/>
        </p:blipFill>
        <p:spPr bwMode="auto">
          <a:xfrm>
            <a:off x="6477716" y="631709"/>
            <a:ext cx="321882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log-gfa.psi.ch/SwissFEL+commissioning+data/210222_202647/Gain_curve_20210222T2026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0" y="1619597"/>
            <a:ext cx="5544616" cy="415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log-gfa.psi.ch/SwissFEL+commissioning+data/210223_102850/PulseE_from_Eloss_20210223T1028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800" y="4211885"/>
            <a:ext cx="3727824" cy="279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7824" y="1374422"/>
            <a:ext cx="2946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Gain length, 800 </a:t>
            </a:r>
            <a:r>
              <a:rPr lang="en-US" sz="1600" dirty="0" err="1" smtClean="0"/>
              <a:t>uJ</a:t>
            </a:r>
            <a:r>
              <a:rPr lang="en-US" sz="1600" dirty="0" smtClean="0"/>
              <a:t> at 1.1 </a:t>
            </a:r>
            <a:r>
              <a:rPr lang="en-US" sz="1600" dirty="0" err="1" smtClean="0"/>
              <a:t>keV</a:t>
            </a:r>
            <a:endParaRPr lang="de-CH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381749" y="228600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SARBD01-DSCR210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5877556" y="3571833"/>
            <a:ext cx="4168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Good photon beam spot, 600x600 um </a:t>
            </a:r>
            <a:r>
              <a:rPr lang="en-US" sz="1600" dirty="0" err="1" smtClean="0"/>
              <a:t>rms</a:t>
            </a:r>
            <a:endParaRPr lang="de-CH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19832" y="6023234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1.3 </a:t>
            </a:r>
            <a:r>
              <a:rPr lang="en-US" sz="1600" dirty="0" err="1" smtClean="0"/>
              <a:t>mJ</a:t>
            </a:r>
            <a:r>
              <a:rPr lang="en-US" sz="1600" dirty="0" smtClean="0"/>
              <a:t> at 540 eV (scaling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K and optimizing taper and CHIC)</a:t>
            </a:r>
            <a:endParaRPr lang="de-C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473647" y="7005621"/>
            <a:ext cx="4120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800 </a:t>
            </a:r>
            <a:r>
              <a:rPr lang="en-US" sz="1600" dirty="0" err="1" smtClean="0"/>
              <a:t>uJ</a:t>
            </a:r>
            <a:r>
              <a:rPr lang="en-US" sz="1600" dirty="0" smtClean="0"/>
              <a:t> confirmed with E-loss measurement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369288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55380" cy="839788"/>
          </a:xfrm>
        </p:spPr>
        <p:txBody>
          <a:bodyPr/>
          <a:lstStyle/>
          <a:p>
            <a:r>
              <a:rPr lang="en-US" dirty="0" smtClean="0"/>
              <a:t>Short pulses with </a:t>
            </a:r>
            <a:r>
              <a:rPr lang="en-US" dirty="0" err="1" smtClean="0"/>
              <a:t>dechirpers</a:t>
            </a:r>
            <a:r>
              <a:rPr lang="en-US" dirty="0" smtClean="0"/>
              <a:t> (Eduard)</a:t>
            </a:r>
            <a:endParaRPr lang="en-US" dirty="0"/>
          </a:p>
        </p:txBody>
      </p:sp>
      <p:sp>
        <p:nvSpPr>
          <p:cNvPr id="6" name="AutoShape 4" descr="https://elog-gfa.psi.ch/SwissFEL+commissioning+data/210223_211811/20210223_211808_SATBD02-DSCR050_camera_snapshot.h5.pn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28600" y="1990525"/>
            <a:ext cx="4072749" cy="397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SATMA01 vertical </a:t>
            </a:r>
            <a:r>
              <a:rPr lang="en-US" sz="1600" dirty="0" err="1"/>
              <a:t>dechirper</a:t>
            </a:r>
            <a:r>
              <a:rPr lang="en-US" sz="1600" dirty="0"/>
              <a:t> to streak the beam to generate short pulses.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pulse length can be controlled changing the </a:t>
            </a:r>
            <a:r>
              <a:rPr lang="en-US" sz="1600" dirty="0" err="1" smtClean="0"/>
              <a:t>dechirper</a:t>
            </a:r>
            <a:r>
              <a:rPr lang="en-US" sz="1600" dirty="0" smtClean="0"/>
              <a:t> offset between 0.21 and -1.2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Minimum </a:t>
            </a:r>
            <a:r>
              <a:rPr lang="en-US" sz="1600" dirty="0"/>
              <a:t>pulse duration is about a factor of 10 shorter than standard </a:t>
            </a:r>
            <a:r>
              <a:rPr lang="en-US" sz="1600" dirty="0" smtClean="0"/>
              <a:t>configuration.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the horizontal </a:t>
            </a:r>
            <a:r>
              <a:rPr lang="en-US" sz="1600" dirty="0" err="1"/>
              <a:t>streaker</a:t>
            </a:r>
            <a:r>
              <a:rPr lang="en-US" sz="1600" dirty="0"/>
              <a:t> at SATMA02 to diagnose the short </a:t>
            </a:r>
            <a:r>
              <a:rPr lang="en-US" sz="1600" dirty="0" smtClean="0"/>
              <a:t>pulses</a:t>
            </a:r>
            <a:endParaRPr lang="de-CH" sz="1600" dirty="0"/>
          </a:p>
        </p:txBody>
      </p:sp>
      <p:sp>
        <p:nvSpPr>
          <p:cNvPr id="4" name="AutoShape 2" descr="https://elog-gfa.psi.ch/SwissFEL+commissioning+data/210223_211445/20210223_211443_SATBD02-DSCR050_camera_snapshot.h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24" y="1990525"/>
            <a:ext cx="2075091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384" y="1990525"/>
            <a:ext cx="2075091" cy="2160000"/>
          </a:xfrm>
          <a:prstGeom prst="rect">
            <a:avLst/>
          </a:prstGeom>
        </p:spPr>
      </p:pic>
      <p:pic>
        <p:nvPicPr>
          <p:cNvPr id="1028" name="Picture 4" descr="https://elog-gfa.psi.ch/SwissFEL+commissioning+data/210223_211746/20210223_211740_SATBD02-DSCR050_camera_snapshot.h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384" y="4216935"/>
            <a:ext cx="207509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log-gfa.psi.ch/SwissFEL+commissioning+data/210223_211406/20210223_211401_SATBD02-DSCR050_camera_snapshot.h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24" y="4220127"/>
            <a:ext cx="207509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08492" y="288585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streaking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4477127" y="5112269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treaking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6152695" y="149551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lasing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8453999" y="149551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Lasing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9380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132192" cy="839788"/>
          </a:xfrm>
        </p:spPr>
        <p:txBody>
          <a:bodyPr/>
          <a:lstStyle/>
          <a:p>
            <a:r>
              <a:rPr lang="en-US" dirty="0"/>
              <a:t>Short pulses with </a:t>
            </a:r>
            <a:r>
              <a:rPr lang="en-US" dirty="0" err="1" smtClean="0"/>
              <a:t>dechirpers</a:t>
            </a:r>
            <a:r>
              <a:rPr lang="en-US" dirty="0" smtClean="0"/>
              <a:t> (Eduard)</a:t>
            </a:r>
            <a:endParaRPr lang="de-CH" dirty="0"/>
          </a:p>
        </p:txBody>
      </p:sp>
      <p:pic>
        <p:nvPicPr>
          <p:cNvPr id="2050" name="Picture 2" descr="https://elog-gfa.psi.ch/SwissFEL+commissioning+data/210223_212430/20210223_212427_SATBD02-DSCR050_camera_snapshot.h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85" y="1618071"/>
            <a:ext cx="242093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20210223_212412_SATBD02-DSCR050_camera_snapshot.h5.png (1002×104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85" y="4734679"/>
            <a:ext cx="242094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5815" y="1607268"/>
            <a:ext cx="513244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By changing the vertical corrector just after the </a:t>
            </a:r>
            <a:r>
              <a:rPr lang="en-US" dirty="0" err="1"/>
              <a:t>dechirper</a:t>
            </a:r>
            <a:r>
              <a:rPr lang="en-US" dirty="0"/>
              <a:t> we can change the lasing part of the </a:t>
            </a:r>
            <a:r>
              <a:rPr lang="en-US" dirty="0" smtClean="0"/>
              <a:t>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pulse energy should vary linearly with the pulse length. This gives an indication of the reduction factor.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Was used </a:t>
            </a:r>
            <a:r>
              <a:rPr lang="en-US" dirty="0"/>
              <a:t>on both Aramis and Athos during the weekend.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</a:t>
            </a:r>
            <a:r>
              <a:rPr lang="en-US" dirty="0"/>
              <a:t>Athos the repetition rate needs to be reduced </a:t>
            </a:r>
            <a:r>
              <a:rPr lang="en-US" dirty="0" smtClean="0"/>
              <a:t>when </a:t>
            </a:r>
            <a:r>
              <a:rPr lang="en-US" dirty="0"/>
              <a:t>using the short pulse </a:t>
            </a:r>
            <a:r>
              <a:rPr lang="en-US" dirty="0" smtClean="0"/>
              <a:t>due to losses:</a:t>
            </a:r>
            <a:r>
              <a:rPr lang="en-US" dirty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a </a:t>
            </a:r>
            <a:r>
              <a:rPr lang="de-CH" dirty="0" err="1" smtClean="0"/>
              <a:t>reduction</a:t>
            </a:r>
            <a:r>
              <a:rPr lang="de-CH" dirty="0" smtClean="0"/>
              <a:t> </a:t>
            </a:r>
            <a:r>
              <a:rPr lang="de-CH" dirty="0" err="1"/>
              <a:t>of</a:t>
            </a:r>
            <a:r>
              <a:rPr lang="de-CH" dirty="0"/>
              <a:t> 3-4, 10 Hz </a:t>
            </a:r>
            <a:r>
              <a:rPr lang="de-CH" dirty="0" err="1"/>
              <a:t>seem</a:t>
            </a:r>
            <a:r>
              <a:rPr lang="de-CH" dirty="0"/>
              <a:t> </a:t>
            </a:r>
            <a:r>
              <a:rPr lang="de-CH" dirty="0" err="1"/>
              <a:t>possible</a:t>
            </a:r>
            <a:r>
              <a:rPr lang="de-CH" dirty="0"/>
              <a:t> at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moment</a:t>
            </a:r>
            <a:r>
              <a:rPr lang="de-CH" dirty="0"/>
              <a:t>. </a:t>
            </a:r>
            <a:r>
              <a:rPr lang="de-CH" dirty="0" err="1"/>
              <a:t>For</a:t>
            </a:r>
            <a:r>
              <a:rPr lang="de-CH" dirty="0"/>
              <a:t> a </a:t>
            </a:r>
            <a:r>
              <a:rPr lang="de-CH" dirty="0" err="1"/>
              <a:t>reduction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4-5, 2.5 Hz. </a:t>
            </a:r>
            <a:r>
              <a:rPr lang="de-CH" dirty="0" err="1"/>
              <a:t>For</a:t>
            </a:r>
            <a:r>
              <a:rPr lang="de-CH" dirty="0"/>
              <a:t> 10, 1 Hz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hour</a:t>
            </a:r>
            <a:r>
              <a:rPr lang="de-CH" dirty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7257308" y="123793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7598220" y="4365347"/>
            <a:ext cx="53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Tail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4289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1485"/>
            <a:ext cx="9648824" cy="3066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Athos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4011282"/>
            <a:ext cx="92170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Losses in SATUN07 and 08. Other DRMs stay low.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 signal on the LLM in the Athos </a:t>
            </a:r>
            <a:r>
              <a:rPr lang="en-US" sz="1600" dirty="0" err="1" smtClean="0"/>
              <a:t>undulators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Two Athos BLMs see losses: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600" dirty="0" smtClean="0"/>
              <a:t>SATDI01 </a:t>
            </a:r>
            <a:r>
              <a:rPr lang="en-US" sz="1600" dirty="0"/>
              <a:t>=&gt; dark current coming from the gun (we verify this by going to 180 degrees in the </a:t>
            </a:r>
            <a:r>
              <a:rPr lang="en-US" sz="1600" dirty="0" smtClean="0"/>
              <a:t>gun)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600" dirty="0" smtClean="0"/>
              <a:t>SATCL02 </a:t>
            </a:r>
            <a:r>
              <a:rPr lang="en-US" sz="1600" dirty="0"/>
              <a:t>=&gt; electron </a:t>
            </a:r>
            <a:r>
              <a:rPr lang="en-US" sz="1600" dirty="0" smtClean="0"/>
              <a:t>beam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Dark current can be mitigated with BC1 collimator but this leads to higher losses in BC1 (</a:t>
            </a:r>
            <a:r>
              <a:rPr lang="en-US" sz="1600" dirty="0"/>
              <a:t>need to compromise with DRPS limit</a:t>
            </a:r>
            <a:r>
              <a:rPr lang="en-US" sz="1600" dirty="0" smtClean="0"/>
              <a:t>). Local shielding would help.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Removing gun collimator leads to large loss signal increase. A smaller aperture would help.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Losses are very strong in Athos with the short pulse mode </a:t>
            </a:r>
            <a:r>
              <a:rPr lang="en-US" sz="1600" dirty="0" smtClean="0"/>
              <a:t>but </a:t>
            </a:r>
            <a:r>
              <a:rPr lang="en-US" sz="1600" dirty="0" smtClean="0"/>
              <a:t>was improving at the end of the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One shift is scheduled to investigate losses in Athos this in the next MD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026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BW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7824" y="1331565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problems with the PSSS set-up: Chris Arrell had to re-optimize the focus and alignment. New set-up script was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Tried optimizing S30CB </a:t>
            </a:r>
            <a:r>
              <a:rPr lang="en-US" dirty="0" err="1" smtClean="0"/>
              <a:t>dechirpers</a:t>
            </a:r>
            <a:r>
              <a:rPr lang="en-US" dirty="0" smtClean="0"/>
              <a:t> for minimum energy chirp and bandwidth. BW down to 0.13%. We </a:t>
            </a:r>
            <a:r>
              <a:rPr lang="en-US" dirty="0" smtClean="0"/>
              <a:t>could</a:t>
            </a:r>
            <a:r>
              <a:rPr lang="en-US" dirty="0" smtClean="0"/>
              <a:t> </a:t>
            </a:r>
            <a:r>
              <a:rPr lang="en-US" dirty="0" smtClean="0"/>
              <a:t>reduce bandwidth to 0.1% by tilting the beam and thus preventing the horns to lase, but the pulse energy drops significantly.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BW degraded during the week: difficult to optimize without touching the common part.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20210223_171106_SARCL02-DSCR280_camera_snapshot.h5.png (903×7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512" y="4276335"/>
            <a:ext cx="2322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log-gfa.psi.ch/SwissFEL+commissioning+data/210223_171245/20210223_171213_SARCL02-DSCR280_camera_snapshot.h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784" y="4288324"/>
            <a:ext cx="2322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log-gfa.psi.ch/SwissFEL+commissioning+data/210223_171615/20210223_171518_SARCL02-DSCR280_camera_snapshot.h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056" y="4271438"/>
            <a:ext cx="2322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47251" y="3902106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 mm</a:t>
            </a:r>
            <a:endParaRPr lang="de-CH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717091" y="392590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 mm</a:t>
            </a:r>
            <a:endParaRPr lang="de-CH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110827" y="390210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1.5 mm</a:t>
            </a:r>
            <a:endParaRPr lang="de-CH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96587" y="3905660"/>
            <a:ext cx="2295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S30CB </a:t>
            </a:r>
            <a:r>
              <a:rPr lang="en-US" sz="1600" dirty="0" err="1" smtClean="0"/>
              <a:t>dechirper</a:t>
            </a:r>
            <a:r>
              <a:rPr lang="en-US" sz="1600" dirty="0" smtClean="0"/>
              <a:t> gap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13238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</Words>
  <Application>Microsoft Office PowerPoint</Application>
  <PresentationFormat>Custom</PresentationFormat>
  <Paragraphs>76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Default Design</vt:lpstr>
      <vt:lpstr>SwissFEL Exchange Meeting Machine report Week 8/2021</vt:lpstr>
      <vt:lpstr>Week overview</vt:lpstr>
      <vt:lpstr>Aramis</vt:lpstr>
      <vt:lpstr>Set-up</vt:lpstr>
      <vt:lpstr>Athos lasing</vt:lpstr>
      <vt:lpstr>Short pulses with dechirpers (Eduard)</vt:lpstr>
      <vt:lpstr>Short pulses with dechirpers (Eduard)</vt:lpstr>
      <vt:lpstr>Losses in Athos</vt:lpstr>
      <vt:lpstr>Aramis BW</vt:lpstr>
      <vt:lpstr>Technical difficulties</vt:lpstr>
      <vt:lpstr>Lessons learnt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954</cp:revision>
  <cp:lastPrinted>2012-03-16T12:41:46Z</cp:lastPrinted>
  <dcterms:created xsi:type="dcterms:W3CDTF">2010-01-20T12:30:11Z</dcterms:created>
  <dcterms:modified xsi:type="dcterms:W3CDTF">2021-03-01T10:03:05Z</dcterms:modified>
</cp:coreProperties>
</file>