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72" r:id="rId10"/>
    <p:sldId id="265" r:id="rId11"/>
    <p:sldId id="275" r:id="rId12"/>
    <p:sldId id="273" r:id="rId13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90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90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90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90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90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90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90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90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90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DD4"/>
          </a:solidFill>
        </a:fill>
      </a:tcStyle>
    </a:wholeTbl>
    <a:band2H>
      <a:tcTxStyle/>
      <a:tcStyle>
        <a:tcBdr/>
        <a:fill>
          <a:solidFill>
            <a:srgbClr val="E6E7EA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5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5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5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EECCA"/>
          </a:solidFill>
        </a:fill>
      </a:tcStyle>
    </a:wholeTbl>
    <a:band2H>
      <a:tcTxStyle/>
      <a:tcStyle>
        <a:tcBdr/>
        <a:fill>
          <a:solidFill>
            <a:srgbClr val="FFF5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ACACA"/>
          </a:solidFill>
        </a:fill>
      </a:tcStyle>
    </a:wholeTbl>
    <a:band2H>
      <a:tcTxStyle/>
      <a:tcStyle>
        <a:tcBdr/>
        <a:fill>
          <a:solidFill>
            <a:srgbClr val="F5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BD5CB"/>
          </a:solidFill>
        </a:fill>
      </a:tcStyle>
    </a:wholeTbl>
    <a:band2H>
      <a:tcTxStyle/>
      <a:tcStyle>
        <a:tcBdr/>
        <a:fill>
          <a:solidFill>
            <a:srgbClr val="E7EBE7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95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97" name="Shape 9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000">
        <a:latin typeface="+mn-lt"/>
        <a:ea typeface="+mn-ea"/>
        <a:cs typeface="+mn-cs"/>
        <a:sym typeface="Calibri"/>
      </a:defRPr>
    </a:lvl1pPr>
    <a:lvl2pPr indent="228600" latinLnBrk="0">
      <a:defRPr sz="1000">
        <a:latin typeface="+mn-lt"/>
        <a:ea typeface="+mn-ea"/>
        <a:cs typeface="+mn-cs"/>
        <a:sym typeface="Calibri"/>
      </a:defRPr>
    </a:lvl2pPr>
    <a:lvl3pPr indent="457200" latinLnBrk="0">
      <a:defRPr sz="1000">
        <a:latin typeface="+mn-lt"/>
        <a:ea typeface="+mn-ea"/>
        <a:cs typeface="+mn-cs"/>
        <a:sym typeface="Calibri"/>
      </a:defRPr>
    </a:lvl3pPr>
    <a:lvl4pPr indent="685800" latinLnBrk="0">
      <a:defRPr sz="1000">
        <a:latin typeface="+mn-lt"/>
        <a:ea typeface="+mn-ea"/>
        <a:cs typeface="+mn-cs"/>
        <a:sym typeface="Calibri"/>
      </a:defRPr>
    </a:lvl4pPr>
    <a:lvl5pPr indent="914400" latinLnBrk="0">
      <a:defRPr sz="1000">
        <a:latin typeface="+mn-lt"/>
        <a:ea typeface="+mn-ea"/>
        <a:cs typeface="+mn-cs"/>
        <a:sym typeface="Calibri"/>
      </a:defRPr>
    </a:lvl5pPr>
    <a:lvl6pPr indent="1143000" latinLnBrk="0">
      <a:defRPr sz="1000">
        <a:latin typeface="+mn-lt"/>
        <a:ea typeface="+mn-ea"/>
        <a:cs typeface="+mn-cs"/>
        <a:sym typeface="Calibri"/>
      </a:defRPr>
    </a:lvl6pPr>
    <a:lvl7pPr indent="1371600" latinLnBrk="0">
      <a:defRPr sz="1000">
        <a:latin typeface="+mn-lt"/>
        <a:ea typeface="+mn-ea"/>
        <a:cs typeface="+mn-cs"/>
        <a:sym typeface="Calibri"/>
      </a:defRPr>
    </a:lvl7pPr>
    <a:lvl8pPr indent="1600200" latinLnBrk="0">
      <a:defRPr sz="1000">
        <a:latin typeface="+mn-lt"/>
        <a:ea typeface="+mn-ea"/>
        <a:cs typeface="+mn-cs"/>
        <a:sym typeface="Calibri"/>
      </a:defRPr>
    </a:lvl8pPr>
    <a:lvl9pPr indent="1828800" latinLnBrk="0">
      <a:defRPr sz="1000">
        <a:latin typeface="+mn-lt"/>
        <a:ea typeface="+mn-ea"/>
        <a:cs typeface="+mn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rcRect t="3436" b="7665"/>
          <a:stretch>
            <a:fillRect/>
          </a:stretch>
        </p:blipFill>
        <p:spPr>
          <a:xfrm>
            <a:off x="2642400" y="282698"/>
            <a:ext cx="5674016" cy="3361903"/>
          </a:xfrm>
          <a:prstGeom prst="rect">
            <a:avLst/>
          </a:prstGeom>
          <a:ln w="12700">
            <a:miter lim="400000"/>
          </a:ln>
        </p:spPr>
      </p:pic>
      <p:sp>
        <p:nvSpPr>
          <p:cNvPr id="14" name="Title Text"/>
          <p:cNvSpPr txBox="1">
            <a:spLocks noGrp="1"/>
          </p:cNvSpPr>
          <p:nvPr>
            <p:ph type="title"/>
          </p:nvPr>
        </p:nvSpPr>
        <p:spPr>
          <a:xfrm>
            <a:off x="814387" y="4572000"/>
            <a:ext cx="7969250" cy="1388939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</a:lstStyle>
          <a:p>
            <a:r>
              <a:t>Title Text</a:t>
            </a:r>
          </a:p>
        </p:txBody>
      </p:sp>
      <p:sp>
        <p:nvSpPr>
          <p:cNvPr id="1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14387" y="4140000"/>
            <a:ext cx="7969251" cy="364521"/>
          </a:xfrm>
          <a:prstGeom prst="rect">
            <a:avLst/>
          </a:prstGeom>
        </p:spPr>
        <p:txBody>
          <a:bodyPr/>
          <a:lstStyle>
            <a:lvl1pPr marL="0" indent="0">
              <a:buClrTx/>
              <a:buSzTx/>
              <a:buFontTx/>
              <a:buNone/>
              <a:defRPr b="1">
                <a:solidFill>
                  <a:srgbClr val="969696"/>
                </a:solidFill>
              </a:defRPr>
            </a:lvl1pPr>
            <a:lvl2pPr>
              <a:buClrTx/>
              <a:buFontTx/>
              <a:defRPr b="1">
                <a:solidFill>
                  <a:srgbClr val="969696"/>
                </a:solidFill>
              </a:defRPr>
            </a:lvl2pPr>
            <a:lvl3pPr>
              <a:buClrTx/>
              <a:buFontTx/>
              <a:defRPr b="1">
                <a:solidFill>
                  <a:srgbClr val="969696"/>
                </a:solidFill>
              </a:defRPr>
            </a:lvl3pPr>
            <a:lvl4pPr>
              <a:buClrTx/>
              <a:buFontTx/>
              <a:defRPr b="1">
                <a:solidFill>
                  <a:srgbClr val="969696"/>
                </a:solidFill>
              </a:defRPr>
            </a:lvl4pPr>
            <a:lvl5pPr>
              <a:buClrTx/>
              <a:buFontTx/>
              <a:defRPr b="1">
                <a:solidFill>
                  <a:srgbClr val="969696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" name="Rechteck 8"/>
          <p:cNvSpPr/>
          <p:nvPr/>
        </p:nvSpPr>
        <p:spPr>
          <a:xfrm>
            <a:off x="-2" y="282697"/>
            <a:ext cx="2534400" cy="3362328"/>
          </a:xfrm>
          <a:prstGeom prst="rect">
            <a:avLst/>
          </a:prstGeom>
          <a:solidFill>
            <a:srgbClr val="E5E5E5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0"/>
              </a:spcBef>
              <a:defRPr sz="2400">
                <a:ln w="9525" cap="flat">
                  <a:solidFill>
                    <a:srgbClr val="FFFFFF"/>
                  </a:solidFill>
                  <a:prstDash val="solid"/>
                  <a:round/>
                </a:ln>
                <a:latin typeface="Times"/>
                <a:ea typeface="Times"/>
                <a:cs typeface="Times"/>
                <a:sym typeface="Times"/>
              </a:defRPr>
            </a:pPr>
            <a:endParaRPr/>
          </a:p>
        </p:txBody>
      </p:sp>
      <p:pic>
        <p:nvPicPr>
          <p:cNvPr id="17" name="Bild 24" descr="Bild 24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30262" y="548679"/>
            <a:ext cx="1219201" cy="434976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0" name="Rechteck 1"/>
          <p:cNvGrpSpPr/>
          <p:nvPr/>
        </p:nvGrpSpPr>
        <p:grpSpPr>
          <a:xfrm>
            <a:off x="5292080" y="3376421"/>
            <a:ext cx="3024337" cy="304801"/>
            <a:chOff x="0" y="0"/>
            <a:chExt cx="3024336" cy="304800"/>
          </a:xfrm>
        </p:grpSpPr>
        <p:sp>
          <p:nvSpPr>
            <p:cNvPr id="18" name="Rectangle"/>
            <p:cNvSpPr/>
            <p:nvPr/>
          </p:nvSpPr>
          <p:spPr>
            <a:xfrm>
              <a:off x="0" y="36197"/>
              <a:ext cx="3024337" cy="232406"/>
            </a:xfrm>
            <a:prstGeom prst="rect">
              <a:avLst/>
            </a:prstGeom>
            <a:solidFill>
              <a:srgbClr val="FFFFFF">
                <a:alpha val="7411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spcBef>
                  <a:spcPts val="0"/>
                </a:spcBef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9" name="WIR SCHAFFEN WISSEN – HEUTE FÜR MORGEN"/>
            <p:cNvSpPr txBox="1"/>
            <p:nvPr/>
          </p:nvSpPr>
          <p:spPr>
            <a:xfrm>
              <a:off x="0" y="-1"/>
              <a:ext cx="3024337" cy="304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spcBef>
                  <a:spcPts val="0"/>
                </a:spcBef>
                <a:defRPr sz="1100" b="1" spc="30">
                  <a:solidFill>
                    <a:srgbClr val="505150"/>
                  </a:solidFill>
                </a:defRPr>
              </a:lvl1pPr>
            </a:lstStyle>
            <a:p>
              <a:r>
                <a:t>WIR SCHAFFEN WISSEN – HEUTE FÜR MORGEN</a:t>
              </a:r>
            </a:p>
          </p:txBody>
        </p:sp>
      </p:grpSp>
      <p:sp>
        <p:nvSpPr>
          <p:cNvPr id="21" name="Rechteck 13"/>
          <p:cNvSpPr/>
          <p:nvPr/>
        </p:nvSpPr>
        <p:spPr>
          <a:xfrm>
            <a:off x="8423999" y="282697"/>
            <a:ext cx="720001" cy="3362328"/>
          </a:xfrm>
          <a:prstGeom prst="rect">
            <a:avLst/>
          </a:prstGeom>
          <a:solidFill>
            <a:srgbClr val="E5E5E5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0"/>
              </a:spcBef>
              <a:defRPr sz="2400">
                <a:ln w="9525" cap="flat">
                  <a:solidFill>
                    <a:srgbClr val="FFFFFF"/>
                  </a:solidFill>
                  <a:prstDash val="solid"/>
                  <a:round/>
                </a:ln>
                <a:latin typeface="Times"/>
                <a:ea typeface="Times"/>
                <a:cs typeface="Times"/>
                <a:sym typeface="Times"/>
              </a:defRPr>
            </a:pPr>
            <a:endParaRPr/>
          </a:p>
        </p:txBody>
      </p:sp>
      <p:sp>
        <p:nvSpPr>
          <p:cNvPr id="22" name="Rechteck 15"/>
          <p:cNvSpPr/>
          <p:nvPr/>
        </p:nvSpPr>
        <p:spPr>
          <a:xfrm>
            <a:off x="828000" y="6138862"/>
            <a:ext cx="720726" cy="719138"/>
          </a:xfrm>
          <a:prstGeom prst="rect">
            <a:avLst/>
          </a:prstGeom>
          <a:solidFill>
            <a:srgbClr val="B9B9B9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0"/>
              </a:spcBef>
              <a:defRPr sz="2400">
                <a:latin typeface="Times"/>
                <a:ea typeface="Times"/>
                <a:cs typeface="Times"/>
                <a:sym typeface="Times"/>
              </a:defRPr>
            </a:pPr>
            <a:endParaRPr/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hteck 1"/>
          <p:cNvSpPr/>
          <p:nvPr/>
        </p:nvSpPr>
        <p:spPr>
          <a:xfrm>
            <a:off x="827087" y="1412875"/>
            <a:ext cx="8066087" cy="5184775"/>
          </a:xfrm>
          <a:prstGeom prst="rect">
            <a:avLst/>
          </a:prstGeom>
          <a:solidFill>
            <a:srgbClr val="E5E5E5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0"/>
              </a:spcBef>
              <a:defRPr sz="2400">
                <a:latin typeface="Times"/>
                <a:ea typeface="Times"/>
                <a:cs typeface="Times"/>
                <a:sym typeface="Times"/>
              </a:defRPr>
            </a:pPr>
            <a:endParaRPr/>
          </a:p>
        </p:txBody>
      </p:sp>
      <p:sp>
        <p:nvSpPr>
          <p:cNvPr id="40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1" name="Body Level One…"/>
          <p:cNvSpPr txBox="1">
            <a:spLocks noGrp="1"/>
          </p:cNvSpPr>
          <p:nvPr>
            <p:ph type="body" idx="1"/>
          </p:nvPr>
        </p:nvSpPr>
        <p:spPr>
          <a:xfrm>
            <a:off x="934838" y="1484782"/>
            <a:ext cx="7885634" cy="4608515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042987" y="1341437"/>
            <a:ext cx="3781426" cy="4679951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0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hteck 9"/>
          <p:cNvSpPr/>
          <p:nvPr/>
        </p:nvSpPr>
        <p:spPr>
          <a:xfrm>
            <a:off x="827087" y="1412875"/>
            <a:ext cx="8066087" cy="5184775"/>
          </a:xfrm>
          <a:prstGeom prst="rect">
            <a:avLst/>
          </a:prstGeom>
          <a:solidFill>
            <a:srgbClr val="E5E5E5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0"/>
              </a:spcBef>
              <a:defRPr sz="2400">
                <a:latin typeface="Times"/>
                <a:ea typeface="Times"/>
                <a:cs typeface="Times"/>
                <a:sym typeface="Times"/>
              </a:defRPr>
            </a:pPr>
            <a:endParaRPr/>
          </a:p>
        </p:txBody>
      </p:sp>
      <p:sp>
        <p:nvSpPr>
          <p:cNvPr id="59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0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938415" y="1449802"/>
            <a:ext cx="3781426" cy="4571586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77" name="Rechteck 6"/>
          <p:cNvSpPr/>
          <p:nvPr/>
        </p:nvSpPr>
        <p:spPr>
          <a:xfrm>
            <a:off x="827087" y="1412875"/>
            <a:ext cx="8066087" cy="5184775"/>
          </a:xfrm>
          <a:prstGeom prst="rect">
            <a:avLst/>
          </a:prstGeom>
          <a:solidFill>
            <a:srgbClr val="E5E5E5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0"/>
              </a:spcBef>
              <a:defRPr sz="2400">
                <a:latin typeface="Times"/>
                <a:ea typeface="Times"/>
                <a:cs typeface="Times"/>
                <a:sym typeface="Times"/>
              </a:defRPr>
            </a:pPr>
            <a:endParaRPr/>
          </a:p>
        </p:txBody>
      </p:sp>
      <p:sp>
        <p:nvSpPr>
          <p:cNvPr id="7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27087" y="1019811"/>
            <a:ext cx="8370754" cy="5579108"/>
          </a:xfrm>
          <a:prstGeom prst="rect">
            <a:avLst/>
          </a:prstGeom>
          <a:ln w="12700">
            <a:miter lim="400000"/>
          </a:ln>
        </p:spPr>
      </p:pic>
      <p:sp>
        <p:nvSpPr>
          <p:cNvPr id="8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8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827087" y="1019810"/>
            <a:ext cx="2289713" cy="5577840"/>
          </a:xfrm>
          <a:prstGeom prst="rect">
            <a:avLst/>
          </a:prstGeom>
          <a:solidFill>
            <a:srgbClr val="FFFFFF">
              <a:alpha val="75000"/>
            </a:srgbClr>
          </a:solidFill>
        </p:spPr>
        <p:txBody>
          <a:bodyPr lIns="36000" tIns="36000" rIns="36000" bIns="36000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88" name="Bild 14" descr="Bild 14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12800" y="285750"/>
            <a:ext cx="1016000" cy="361950"/>
          </a:xfrm>
          <a:prstGeom prst="rect">
            <a:avLst/>
          </a:prstGeom>
          <a:ln w="12700">
            <a:miter lim="400000"/>
          </a:ln>
        </p:spPr>
      </p:pic>
      <p:sp>
        <p:nvSpPr>
          <p:cNvPr id="89" name="Rechteck 14"/>
          <p:cNvSpPr/>
          <p:nvPr/>
        </p:nvSpPr>
        <p:spPr>
          <a:xfrm>
            <a:off x="0" y="1019811"/>
            <a:ext cx="720725" cy="727902"/>
          </a:xfrm>
          <a:prstGeom prst="rect">
            <a:avLst/>
          </a:prstGeom>
          <a:solidFill>
            <a:srgbClr val="B9B9B9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0"/>
              </a:spcBef>
              <a:defRPr sz="2400">
                <a:latin typeface="Times"/>
                <a:ea typeface="Times"/>
                <a:cs typeface="Times"/>
                <a:sym typeface="Times"/>
              </a:defRPr>
            </a:pPr>
            <a:endParaRPr/>
          </a:p>
        </p:txBody>
      </p:sp>
      <p:sp>
        <p:nvSpPr>
          <p:cNvPr id="9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2"/>
          <p:cNvSpPr/>
          <p:nvPr/>
        </p:nvSpPr>
        <p:spPr>
          <a:xfrm>
            <a:off x="0" y="1412875"/>
            <a:ext cx="720725" cy="727902"/>
          </a:xfrm>
          <a:prstGeom prst="rect">
            <a:avLst/>
          </a:prstGeom>
          <a:solidFill>
            <a:srgbClr val="B9B9B9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0"/>
              </a:spcBef>
              <a:defRPr sz="2400">
                <a:latin typeface="Times"/>
                <a:ea typeface="Times"/>
                <a:cs typeface="Times"/>
                <a:sym typeface="Times"/>
              </a:defRPr>
            </a:pPr>
            <a:endParaRPr/>
          </a:p>
        </p:txBody>
      </p:sp>
      <p:pic>
        <p:nvPicPr>
          <p:cNvPr id="3" name="Bild 14" descr="Bild 14"/>
          <p:cNvPicPr>
            <a:picLocks noChangeAspect="1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812800" y="285750"/>
            <a:ext cx="1016000" cy="361950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Body Level One…"/>
          <p:cNvSpPr txBox="1">
            <a:spLocks noGrp="1"/>
          </p:cNvSpPr>
          <p:nvPr>
            <p:ph type="body" idx="1"/>
          </p:nvPr>
        </p:nvSpPr>
        <p:spPr>
          <a:xfrm>
            <a:off x="1042987" y="1341437"/>
            <a:ext cx="7742238" cy="46799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" name="Title Text"/>
          <p:cNvSpPr txBox="1">
            <a:spLocks noGrp="1"/>
          </p:cNvSpPr>
          <p:nvPr>
            <p:ph type="title"/>
          </p:nvPr>
        </p:nvSpPr>
        <p:spPr>
          <a:xfrm>
            <a:off x="2077199" y="291600"/>
            <a:ext cx="6708026" cy="508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normAutofit/>
          </a:bodyPr>
          <a:lstStyle/>
          <a:p>
            <a:r>
              <a:t>Title Text</a:t>
            </a:r>
          </a:p>
        </p:txBody>
      </p:sp>
      <p:sp>
        <p:nvSpPr>
          <p:cNvPr id="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spcBef>
                <a:spcPts val="700"/>
              </a:spcBef>
              <a:defRPr sz="1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transition spd="med"/>
  <p:txStyles>
    <p:title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1pPr>
      <a:lvl2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2pPr>
      <a:lvl3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3pPr>
      <a:lvl4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4pPr>
      <a:lvl5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5pPr>
      <a:lvl6pPr marL="0" marR="0" indent="457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6pPr>
      <a:lvl7pPr marL="0" marR="0" indent="914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7pPr>
      <a:lvl8pPr marL="0" marR="0" indent="1371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8pPr>
      <a:lvl9pPr marL="0" marR="0" indent="18288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9pPr>
    </p:titleStyle>
    <p:bodyStyle>
      <a:lvl1pPr marL="177800" marR="0" indent="-177800" algn="l" defTabSz="914400" rtl="0" latinLnBrk="0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•"/>
        <a:tabLst/>
        <a:defRPr sz="1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355600" marR="0" indent="-177800" algn="l" defTabSz="914400" rtl="0" latinLnBrk="0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−"/>
        <a:tabLst/>
        <a:defRPr sz="1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539750" marR="0" indent="-184150" algn="l" defTabSz="914400" rtl="0" latinLnBrk="0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−"/>
        <a:tabLst/>
        <a:defRPr sz="1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717550" marR="0" indent="-177800" algn="l" defTabSz="914400" rtl="0" latinLnBrk="0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−"/>
        <a:tabLst/>
        <a:defRPr sz="1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895350" marR="0" indent="-177800" algn="l" defTabSz="914400" rtl="0" latinLnBrk="0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−"/>
        <a:tabLst/>
        <a:defRPr sz="1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1097161" marR="0" indent="-201811" algn="l" defTabSz="914400" rtl="0" latinLnBrk="0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−"/>
        <a:tabLst/>
        <a:defRPr sz="1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1280120" marR="0" indent="-205383" algn="l" defTabSz="914400" rtl="0" latinLnBrk="0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−"/>
        <a:tabLst/>
        <a:defRPr sz="1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1459111" marR="0" indent="-201811" algn="l" defTabSz="914400" rtl="0" latinLnBrk="0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−"/>
        <a:tabLst/>
        <a:defRPr sz="1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1636712" marR="0" indent="-200024" algn="l" defTabSz="914400" rtl="0" latinLnBrk="0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−"/>
        <a:tabLst/>
        <a:defRPr sz="1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Untertitel 5"/>
          <p:cNvSpPr txBox="1"/>
          <p:nvPr/>
        </p:nvSpPr>
        <p:spPr>
          <a:xfrm>
            <a:off x="814387" y="4005064"/>
            <a:ext cx="7969251" cy="2894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spAutoFit/>
          </a:bodyPr>
          <a:lstStyle>
            <a:lvl1pPr>
              <a:lnSpc>
                <a:spcPct val="110000"/>
              </a:lnSpc>
              <a:spcBef>
                <a:spcPts val="0"/>
              </a:spcBef>
              <a:defRPr sz="1800" b="1">
                <a:solidFill>
                  <a:srgbClr val="969696"/>
                </a:solidFill>
              </a:defRPr>
            </a:lvl1pPr>
          </a:lstStyle>
          <a:p>
            <a:r>
              <a:rPr dirty="0" err="1"/>
              <a:t>Alvra</a:t>
            </a:r>
            <a:r>
              <a:rPr dirty="0"/>
              <a:t> in-house </a:t>
            </a:r>
            <a:r>
              <a:rPr dirty="0" err="1" smtClean="0"/>
              <a:t>beamtime</a:t>
            </a:r>
            <a:r>
              <a:rPr lang="de-CH" dirty="0" smtClean="0"/>
              <a:t> </a:t>
            </a:r>
            <a:r>
              <a:rPr lang="en-US" dirty="0"/>
              <a:t>February 24</a:t>
            </a:r>
            <a:r>
              <a:rPr lang="en-US" baseline="30000" dirty="0"/>
              <a:t>th</a:t>
            </a:r>
            <a:r>
              <a:rPr lang="en-US" dirty="0"/>
              <a:t> to March 8</a:t>
            </a:r>
            <a:r>
              <a:rPr lang="en-US" baseline="30000" dirty="0"/>
              <a:t>th</a:t>
            </a:r>
            <a:r>
              <a:rPr lang="en-US" dirty="0"/>
              <a:t>, </a:t>
            </a:r>
            <a:r>
              <a:rPr lang="en-US" dirty="0" smtClean="0"/>
              <a:t>2021</a:t>
            </a:r>
            <a:endParaRPr lang="en-US" dirty="0"/>
          </a:p>
        </p:txBody>
      </p:sp>
      <p:sp>
        <p:nvSpPr>
          <p:cNvPr id="100" name="Textfeld 6"/>
          <p:cNvSpPr txBox="1"/>
          <p:nvPr/>
        </p:nvSpPr>
        <p:spPr>
          <a:xfrm>
            <a:off x="814387" y="5661247"/>
            <a:ext cx="7790061" cy="3046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  <a:defRPr sz="1800" b="1">
                <a:solidFill>
                  <a:srgbClr val="969696"/>
                </a:solidFill>
              </a:defRPr>
            </a:pPr>
            <a:r>
              <a:rPr lang="de-CH" dirty="0" smtClean="0"/>
              <a:t>SEM Meeting, </a:t>
            </a:r>
            <a:r>
              <a:rPr dirty="0" smtClean="0"/>
              <a:t>March 8</a:t>
            </a:r>
            <a:r>
              <a:rPr baseline="30000" dirty="0" smtClean="0"/>
              <a:t>th</a:t>
            </a:r>
            <a:r>
              <a:rPr lang="de-CH" dirty="0"/>
              <a:t> </a:t>
            </a:r>
            <a:r>
              <a:rPr dirty="0" smtClean="0"/>
              <a:t>2021</a:t>
            </a:r>
            <a:endParaRPr dirty="0"/>
          </a:p>
        </p:txBody>
      </p:sp>
      <p:sp>
        <p:nvSpPr>
          <p:cNvPr id="101" name="Rectangle 2"/>
          <p:cNvSpPr txBox="1"/>
          <p:nvPr/>
        </p:nvSpPr>
        <p:spPr>
          <a:xfrm>
            <a:off x="683566" y="4581128"/>
            <a:ext cx="8100071" cy="4370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spcBef>
                <a:spcPts val="1400"/>
              </a:spcBef>
              <a:defRPr sz="2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Demonstration of high time resolution at Alvra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Content Placeholder 1"/>
          <p:cNvSpPr txBox="1">
            <a:spLocks noGrp="1"/>
          </p:cNvSpPr>
          <p:nvPr>
            <p:ph type="body" idx="1"/>
          </p:nvPr>
        </p:nvSpPr>
        <p:spPr>
          <a:xfrm>
            <a:off x="1042987" y="1341437"/>
            <a:ext cx="7742237" cy="4679953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>
              <a:buFontTx/>
              <a:buChar char="➢"/>
            </a:pPr>
            <a:r>
              <a:rPr dirty="0"/>
              <a:t> </a:t>
            </a:r>
            <a:r>
              <a:rPr lang="de-CH" dirty="0" smtClean="0"/>
              <a:t>First </a:t>
            </a:r>
            <a:r>
              <a:rPr lang="de-CH" dirty="0" err="1" smtClean="0"/>
              <a:t>week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p</a:t>
            </a:r>
            <a:r>
              <a:rPr dirty="0" err="1" smtClean="0"/>
              <a:t>arallel</a:t>
            </a:r>
            <a:r>
              <a:rPr dirty="0" smtClean="0"/>
              <a:t> </a:t>
            </a:r>
            <a:r>
              <a:rPr dirty="0"/>
              <a:t>operation not yet fully smooth:</a:t>
            </a:r>
          </a:p>
          <a:p>
            <a:pPr lvl="4">
              <a:buFontTx/>
              <a:buChar char="▪"/>
            </a:pPr>
            <a:r>
              <a:rPr dirty="0"/>
              <a:t>Could not optimize the spectral bandwidth</a:t>
            </a:r>
          </a:p>
          <a:p>
            <a:pPr lvl="4">
              <a:buFontTx/>
              <a:buChar char="▪"/>
            </a:pPr>
            <a:r>
              <a:rPr dirty="0"/>
              <a:t>Have to operate at 50 Hz</a:t>
            </a:r>
          </a:p>
          <a:p>
            <a:pPr lvl="4">
              <a:buFontTx/>
              <a:buChar char="▪"/>
            </a:pPr>
            <a:endParaRPr dirty="0"/>
          </a:p>
          <a:p>
            <a:pPr>
              <a:buFontTx/>
              <a:buChar char="➢"/>
            </a:pPr>
            <a:r>
              <a:rPr dirty="0"/>
              <a:t> Use of the </a:t>
            </a:r>
            <a:r>
              <a:rPr dirty="0" err="1"/>
              <a:t>dechirper</a:t>
            </a:r>
            <a:r>
              <a:rPr dirty="0"/>
              <a:t> worked well (</a:t>
            </a:r>
            <a:r>
              <a:rPr dirty="0" err="1" smtClean="0"/>
              <a:t>shorte</a:t>
            </a:r>
            <a:r>
              <a:rPr lang="de-CH" dirty="0" err="1" smtClean="0"/>
              <a:t>st</a:t>
            </a:r>
            <a:r>
              <a:rPr dirty="0" smtClean="0"/>
              <a:t> </a:t>
            </a:r>
            <a:r>
              <a:rPr dirty="0"/>
              <a:t>rise time observed)</a:t>
            </a:r>
          </a:p>
          <a:p>
            <a:pPr>
              <a:buFontTx/>
              <a:buChar char="➢"/>
            </a:pPr>
            <a:endParaRPr dirty="0"/>
          </a:p>
          <a:p>
            <a:pPr>
              <a:buFontTx/>
              <a:buChar char="➢"/>
            </a:pPr>
            <a:r>
              <a:rPr dirty="0"/>
              <a:t> Second week, higher pulse energy, narrow bandwidth, 100 </a:t>
            </a:r>
            <a:r>
              <a:rPr dirty="0" smtClean="0"/>
              <a:t>Hz</a:t>
            </a:r>
            <a:r>
              <a:rPr lang="de-CH" dirty="0" smtClean="0"/>
              <a:t>, </a:t>
            </a:r>
            <a:r>
              <a:rPr lang="de-CH" dirty="0" err="1" smtClean="0"/>
              <a:t>no</a:t>
            </a:r>
            <a:r>
              <a:rPr lang="de-CH" dirty="0" smtClean="0"/>
              <a:t> </a:t>
            </a:r>
            <a:r>
              <a:rPr lang="de-CH" dirty="0" err="1" smtClean="0"/>
              <a:t>arrival</a:t>
            </a:r>
            <a:r>
              <a:rPr lang="de-CH" dirty="0" smtClean="0"/>
              <a:t> time </a:t>
            </a:r>
            <a:r>
              <a:rPr lang="de-CH" dirty="0" err="1" smtClean="0"/>
              <a:t>feedback</a:t>
            </a:r>
            <a:endParaRPr lang="de-CH" dirty="0" smtClean="0"/>
          </a:p>
          <a:p>
            <a:pPr>
              <a:buFontTx/>
              <a:buChar char="➢"/>
            </a:pPr>
            <a:endParaRPr lang="de-CH" dirty="0"/>
          </a:p>
          <a:p>
            <a:pPr>
              <a:buFontTx/>
              <a:buChar char="➢"/>
            </a:pPr>
            <a:r>
              <a:rPr lang="de-CH" dirty="0" smtClean="0"/>
              <a:t> Short </a:t>
            </a:r>
            <a:r>
              <a:rPr lang="de-CH" dirty="0" err="1" smtClean="0"/>
              <a:t>pulses</a:t>
            </a:r>
            <a:r>
              <a:rPr lang="de-CH" dirty="0" smtClean="0"/>
              <a:t> </a:t>
            </a:r>
            <a:r>
              <a:rPr lang="de-CH" dirty="0" err="1" smtClean="0"/>
              <a:t>without</a:t>
            </a:r>
            <a:r>
              <a:rPr lang="de-CH" dirty="0" smtClean="0"/>
              <a:t> pulse </a:t>
            </a:r>
            <a:r>
              <a:rPr lang="de-CH" dirty="0" err="1" smtClean="0"/>
              <a:t>energy</a:t>
            </a:r>
            <a:r>
              <a:rPr lang="de-CH" dirty="0" smtClean="0"/>
              <a:t> </a:t>
            </a:r>
            <a:r>
              <a:rPr lang="de-CH" dirty="0" err="1" smtClean="0"/>
              <a:t>loss</a:t>
            </a:r>
            <a:r>
              <a:rPr lang="de-CH" dirty="0" smtClean="0"/>
              <a:t>?</a:t>
            </a:r>
            <a:endParaRPr dirty="0"/>
          </a:p>
          <a:p>
            <a:pPr>
              <a:buFontTx/>
              <a:buChar char="➢"/>
            </a:pPr>
            <a:endParaRPr dirty="0"/>
          </a:p>
          <a:p>
            <a:pPr>
              <a:buFontTx/>
              <a:buChar char="➢"/>
            </a:pPr>
            <a:r>
              <a:rPr dirty="0"/>
              <a:t> Amazing to get beam back only a few hours after 1 day </a:t>
            </a:r>
            <a:r>
              <a:rPr dirty="0" smtClean="0"/>
              <a:t>shutdown</a:t>
            </a:r>
            <a:r>
              <a:rPr dirty="0"/>
              <a:t>, </a:t>
            </a:r>
            <a:r>
              <a:rPr lang="de-CH" dirty="0" err="1" smtClean="0"/>
              <a:t>unfortunately</a:t>
            </a:r>
            <a:r>
              <a:rPr dirty="0" smtClean="0"/>
              <a:t> </a:t>
            </a:r>
            <a:r>
              <a:rPr dirty="0"/>
              <a:t>this </a:t>
            </a:r>
            <a:r>
              <a:rPr lang="de-CH" dirty="0" err="1" smtClean="0"/>
              <a:t>interruption</a:t>
            </a:r>
            <a:r>
              <a:rPr dirty="0" smtClean="0"/>
              <a:t> </a:t>
            </a:r>
            <a:r>
              <a:rPr lang="de-CH" dirty="0" err="1" smtClean="0"/>
              <a:t>forced</a:t>
            </a:r>
            <a:r>
              <a:rPr lang="de-CH" dirty="0" smtClean="0"/>
              <a:t> </a:t>
            </a:r>
            <a:r>
              <a:rPr lang="de-CH" dirty="0" err="1" smtClean="0"/>
              <a:t>us</a:t>
            </a:r>
            <a:r>
              <a:rPr lang="de-CH" dirty="0" smtClean="0"/>
              <a:t>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start</a:t>
            </a:r>
            <a:r>
              <a:rPr lang="de-CH" dirty="0" smtClean="0"/>
              <a:t> </a:t>
            </a:r>
            <a:r>
              <a:rPr lang="de-CH" dirty="0" err="1" smtClean="0"/>
              <a:t>basically</a:t>
            </a:r>
            <a:r>
              <a:rPr lang="de-CH" dirty="0" smtClean="0"/>
              <a:t> </a:t>
            </a:r>
            <a:r>
              <a:rPr lang="de-CH" dirty="0" err="1" smtClean="0"/>
              <a:t>from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beginning</a:t>
            </a:r>
            <a:r>
              <a:rPr lang="de-CH" dirty="0"/>
              <a:t> </a:t>
            </a:r>
            <a:r>
              <a:rPr lang="de-CH" dirty="0" err="1" smtClean="0"/>
              <a:t>with</a:t>
            </a:r>
            <a:r>
              <a:rPr lang="de-CH" dirty="0" smtClean="0"/>
              <a:t> </a:t>
            </a:r>
            <a:r>
              <a:rPr lang="de-CH" dirty="0" err="1" smtClean="0"/>
              <a:t>new</a:t>
            </a:r>
            <a:r>
              <a:rPr lang="de-CH" dirty="0" smtClean="0"/>
              <a:t> </a:t>
            </a:r>
            <a:r>
              <a:rPr lang="de-CH" dirty="0" err="1" smtClean="0"/>
              <a:t>references</a:t>
            </a:r>
            <a:r>
              <a:rPr lang="de-CH" dirty="0" smtClean="0"/>
              <a:t> </a:t>
            </a:r>
            <a:r>
              <a:rPr lang="de-CH" dirty="0" err="1" smtClean="0"/>
              <a:t>for</a:t>
            </a:r>
            <a:r>
              <a:rPr lang="de-CH" dirty="0" smtClean="0"/>
              <a:t> S/N, </a:t>
            </a:r>
            <a:r>
              <a:rPr lang="de-CH" dirty="0" err="1" smtClean="0"/>
              <a:t>timing</a:t>
            </a:r>
            <a:r>
              <a:rPr lang="de-CH" dirty="0" smtClean="0"/>
              <a:t>, pump </a:t>
            </a:r>
            <a:r>
              <a:rPr lang="de-CH" dirty="0" err="1" smtClean="0"/>
              <a:t>laser</a:t>
            </a:r>
            <a:r>
              <a:rPr lang="de-CH" dirty="0" smtClean="0"/>
              <a:t>, </a:t>
            </a:r>
            <a:r>
              <a:rPr lang="de-CH" dirty="0" err="1" smtClean="0"/>
              <a:t>etc</a:t>
            </a:r>
            <a:r>
              <a:rPr lang="de-CH" dirty="0" smtClean="0"/>
              <a:t> </a:t>
            </a:r>
            <a:r>
              <a:rPr lang="de-CH" dirty="0" err="1" smtClean="0"/>
              <a:t>etc</a:t>
            </a:r>
            <a:endParaRPr lang="de-CH" dirty="0" smtClean="0"/>
          </a:p>
          <a:p>
            <a:pPr>
              <a:buFontTx/>
              <a:buChar char="➢"/>
            </a:pPr>
            <a:endParaRPr lang="de-CH" dirty="0"/>
          </a:p>
          <a:p>
            <a:pPr>
              <a:buFontTx/>
              <a:buChar char="➢"/>
            </a:pPr>
            <a:r>
              <a:rPr lang="de-CH" dirty="0" smtClean="0"/>
              <a:t> Promising </a:t>
            </a:r>
            <a:r>
              <a:rPr lang="de-CH" dirty="0" err="1" smtClean="0"/>
              <a:t>data</a:t>
            </a:r>
            <a:r>
              <a:rPr lang="de-CH" dirty="0" smtClean="0"/>
              <a:t> on </a:t>
            </a:r>
            <a:r>
              <a:rPr lang="de-CH" dirty="0" err="1" smtClean="0"/>
              <a:t>benchmark</a:t>
            </a:r>
            <a:r>
              <a:rPr lang="de-CH" dirty="0" smtClean="0"/>
              <a:t> sample (</a:t>
            </a:r>
            <a:r>
              <a:rPr lang="de-CH" dirty="0" err="1" smtClean="0"/>
              <a:t>FeBpy</a:t>
            </a:r>
            <a:r>
              <a:rPr lang="de-CH" dirty="0" smtClean="0"/>
              <a:t>), </a:t>
            </a:r>
            <a:r>
              <a:rPr lang="de-CH" dirty="0" err="1" smtClean="0"/>
              <a:t>did</a:t>
            </a:r>
            <a:r>
              <a:rPr lang="de-CH" dirty="0" smtClean="0"/>
              <a:t> not manage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investigate</a:t>
            </a:r>
            <a:r>
              <a:rPr lang="de-CH" dirty="0" smtClean="0"/>
              <a:t> </a:t>
            </a:r>
            <a:r>
              <a:rPr lang="de-CH" dirty="0" err="1" smtClean="0"/>
              <a:t>interesting</a:t>
            </a:r>
            <a:r>
              <a:rPr lang="de-CH" dirty="0" smtClean="0"/>
              <a:t> sample (</a:t>
            </a:r>
            <a:r>
              <a:rPr lang="de-CH" dirty="0" err="1" smtClean="0"/>
              <a:t>Cyt</a:t>
            </a:r>
            <a:r>
              <a:rPr lang="de-CH" dirty="0" smtClean="0"/>
              <a:t>-C)</a:t>
            </a:r>
            <a:endParaRPr dirty="0"/>
          </a:p>
          <a:p>
            <a:pPr>
              <a:buFontTx/>
              <a:buChar char="➢"/>
            </a:pPr>
            <a:endParaRPr dirty="0"/>
          </a:p>
          <a:p>
            <a:pPr>
              <a:buFontTx/>
              <a:buChar char="➢"/>
            </a:pPr>
            <a:r>
              <a:rPr dirty="0"/>
              <a:t> DAQ problem </a:t>
            </a:r>
            <a:r>
              <a:rPr lang="de-CH" dirty="0" smtClean="0"/>
              <a:t>(</a:t>
            </a:r>
            <a:r>
              <a:rPr dirty="0" smtClean="0"/>
              <a:t>before and</a:t>
            </a:r>
            <a:r>
              <a:rPr lang="de-CH" dirty="0" smtClean="0"/>
              <a:t>)</a:t>
            </a:r>
            <a:r>
              <a:rPr dirty="0" smtClean="0"/>
              <a:t> </a:t>
            </a:r>
            <a:r>
              <a:rPr dirty="0"/>
              <a:t>after forced </a:t>
            </a:r>
            <a:r>
              <a:rPr dirty="0" smtClean="0"/>
              <a:t>shutdown</a:t>
            </a:r>
            <a:r>
              <a:rPr lang="de-CH" dirty="0" smtClean="0"/>
              <a:t>: </a:t>
            </a:r>
            <a:r>
              <a:rPr lang="de-CH" dirty="0" err="1" smtClean="0"/>
              <a:t>failures</a:t>
            </a:r>
            <a:r>
              <a:rPr lang="de-CH" dirty="0" smtClean="0"/>
              <a:t> </a:t>
            </a:r>
            <a:r>
              <a:rPr lang="de-CH" dirty="0" err="1" smtClean="0"/>
              <a:t>over</a:t>
            </a:r>
            <a:r>
              <a:rPr lang="de-CH" dirty="0" smtClean="0"/>
              <a:t> </a:t>
            </a:r>
            <a:r>
              <a:rPr lang="de-CH" dirty="0" err="1" smtClean="0"/>
              <a:t>night</a:t>
            </a:r>
            <a:r>
              <a:rPr lang="de-CH" dirty="0" smtClean="0"/>
              <a:t> </a:t>
            </a:r>
            <a:r>
              <a:rPr lang="de-CH" dirty="0" err="1" smtClean="0"/>
              <a:t>required</a:t>
            </a:r>
            <a:r>
              <a:rPr lang="de-CH" dirty="0" smtClean="0"/>
              <a:t> </a:t>
            </a:r>
            <a:r>
              <a:rPr lang="de-CH" dirty="0" err="1" smtClean="0"/>
              <a:t>intervention</a:t>
            </a:r>
            <a:r>
              <a:rPr lang="de-CH" dirty="0" smtClean="0"/>
              <a:t> </a:t>
            </a:r>
            <a:r>
              <a:rPr lang="de-CH" dirty="0" err="1" smtClean="0"/>
              <a:t>from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experts</a:t>
            </a:r>
            <a:r>
              <a:rPr lang="de-CH" dirty="0" smtClean="0"/>
              <a:t> on </a:t>
            </a:r>
            <a:r>
              <a:rPr lang="de-CH" dirty="0" err="1" smtClean="0"/>
              <a:t>Saturday</a:t>
            </a:r>
            <a:r>
              <a:rPr lang="de-CH" dirty="0"/>
              <a:t> </a:t>
            </a:r>
            <a:r>
              <a:rPr lang="de-CH" dirty="0" smtClean="0"/>
              <a:t>/ </a:t>
            </a:r>
            <a:r>
              <a:rPr lang="de-CH" dirty="0" err="1" smtClean="0"/>
              <a:t>Sunday</a:t>
            </a:r>
            <a:r>
              <a:rPr lang="de-CH" dirty="0" smtClean="0"/>
              <a:t> </a:t>
            </a:r>
            <a:r>
              <a:rPr lang="de-CH" dirty="0" err="1" smtClean="0"/>
              <a:t>morning</a:t>
            </a:r>
            <a:r>
              <a:rPr lang="de-CH" dirty="0" smtClean="0"/>
              <a:t> (</a:t>
            </a:r>
            <a:r>
              <a:rPr lang="de-CH" dirty="0" err="1" smtClean="0"/>
              <a:t>databuffer</a:t>
            </a:r>
            <a:r>
              <a:rPr lang="de-CH" dirty="0" smtClean="0"/>
              <a:t> </a:t>
            </a:r>
            <a:r>
              <a:rPr lang="de-CH" dirty="0" err="1" smtClean="0"/>
              <a:t>restart</a:t>
            </a:r>
            <a:r>
              <a:rPr lang="de-CH" dirty="0" smtClean="0"/>
              <a:t>)</a:t>
            </a:r>
            <a:endParaRPr dirty="0"/>
          </a:p>
        </p:txBody>
      </p:sp>
      <p:sp>
        <p:nvSpPr>
          <p:cNvPr id="173" name="Title 2"/>
          <p:cNvSpPr txBox="1">
            <a:spLocks noGrp="1"/>
          </p:cNvSpPr>
          <p:nvPr>
            <p:ph type="title"/>
          </p:nvPr>
        </p:nvSpPr>
        <p:spPr>
          <a:xfrm>
            <a:off x="2077199" y="291600"/>
            <a:ext cx="6708025" cy="508501"/>
          </a:xfrm>
          <a:prstGeom prst="rect">
            <a:avLst/>
          </a:prstGeom>
        </p:spPr>
        <p:txBody>
          <a:bodyPr/>
          <a:lstStyle/>
          <a:p>
            <a:r>
              <a:rPr lang="de-CH" dirty="0" smtClean="0"/>
              <a:t>Summary</a:t>
            </a:r>
            <a:endParaRPr dirty="0"/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065110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Uncorrelated</a:t>
            </a:r>
            <a:r>
              <a:rPr lang="de-CH" dirty="0" smtClean="0"/>
              <a:t> </a:t>
            </a:r>
            <a:r>
              <a:rPr lang="de-CH" dirty="0" err="1" smtClean="0"/>
              <a:t>drifts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968"/>
          <a:stretch/>
        </p:blipFill>
        <p:spPr>
          <a:xfrm>
            <a:off x="1350255" y="870438"/>
            <a:ext cx="6668330" cy="3147645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>
            <a:off x="2094783" y="4167552"/>
            <a:ext cx="2459632" cy="0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olid"/>
            <a:round/>
            <a:headEnd type="triangle"/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7" name="Rectangle 6"/>
          <p:cNvSpPr/>
          <p:nvPr/>
        </p:nvSpPr>
        <p:spPr>
          <a:xfrm>
            <a:off x="2844339" y="4147745"/>
            <a:ext cx="96051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~ 8 hours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4783" y="4675392"/>
            <a:ext cx="5028834" cy="1797122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 rot="16200000">
            <a:off x="1165902" y="5404676"/>
            <a:ext cx="128112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Temperature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722027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Title 2"/>
          <p:cNvSpPr txBox="1">
            <a:spLocks noGrp="1"/>
          </p:cNvSpPr>
          <p:nvPr>
            <p:ph type="title"/>
          </p:nvPr>
        </p:nvSpPr>
        <p:spPr>
          <a:xfrm>
            <a:off x="2077199" y="291600"/>
            <a:ext cx="6708025" cy="508501"/>
          </a:xfrm>
          <a:prstGeom prst="rect">
            <a:avLst/>
          </a:prstGeom>
        </p:spPr>
        <p:txBody>
          <a:bodyPr/>
          <a:lstStyle/>
          <a:p>
            <a:r>
              <a:t>Schedule KW 8 &amp; 9</a:t>
            </a:r>
          </a:p>
        </p:txBody>
      </p:sp>
      <p:sp>
        <p:nvSpPr>
          <p:cNvPr id="104" name="TextBox 6"/>
          <p:cNvSpPr txBox="1"/>
          <p:nvPr/>
        </p:nvSpPr>
        <p:spPr>
          <a:xfrm>
            <a:off x="1119611" y="859121"/>
            <a:ext cx="726831" cy="266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110000"/>
              </a:lnSpc>
              <a:spcBef>
                <a:spcPts val="0"/>
              </a:spcBef>
              <a:defRPr sz="1800" spc="30"/>
            </a:lvl1pPr>
          </a:lstStyle>
          <a:p>
            <a:r>
              <a:rPr dirty="0"/>
              <a:t>Aramis</a:t>
            </a:r>
          </a:p>
        </p:txBody>
      </p:sp>
      <p:sp>
        <p:nvSpPr>
          <p:cNvPr id="105" name="TextBox 8"/>
          <p:cNvSpPr txBox="1"/>
          <p:nvPr/>
        </p:nvSpPr>
        <p:spPr>
          <a:xfrm>
            <a:off x="2345529" y="859121"/>
            <a:ext cx="597335" cy="266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110000"/>
              </a:lnSpc>
              <a:spcBef>
                <a:spcPts val="0"/>
              </a:spcBef>
              <a:defRPr sz="1800" spc="30"/>
            </a:lvl1pPr>
          </a:lstStyle>
          <a:p>
            <a:r>
              <a:rPr dirty="0"/>
              <a:t>Athos</a:t>
            </a:r>
          </a:p>
        </p:txBody>
      </p:sp>
      <p:sp>
        <p:nvSpPr>
          <p:cNvPr id="106" name="TextBox 9"/>
          <p:cNvSpPr txBox="1"/>
          <p:nvPr/>
        </p:nvSpPr>
        <p:spPr>
          <a:xfrm>
            <a:off x="1303678" y="1201447"/>
            <a:ext cx="317395" cy="1769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110000"/>
              </a:lnSpc>
              <a:spcBef>
                <a:spcPts val="0"/>
              </a:spcBef>
              <a:defRPr spc="30"/>
            </a:lvl1pPr>
          </a:lstStyle>
          <a:p>
            <a:r>
              <a:rPr sz="1100" dirty="0"/>
              <a:t>A B C</a:t>
            </a:r>
          </a:p>
        </p:txBody>
      </p:sp>
      <p:sp>
        <p:nvSpPr>
          <p:cNvPr id="107" name="TextBox 13"/>
          <p:cNvSpPr txBox="1"/>
          <p:nvPr/>
        </p:nvSpPr>
        <p:spPr>
          <a:xfrm>
            <a:off x="2459827" y="1185423"/>
            <a:ext cx="354264" cy="1862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110000"/>
              </a:lnSpc>
              <a:spcBef>
                <a:spcPts val="0"/>
              </a:spcBef>
              <a:defRPr spc="30"/>
            </a:lvl1pPr>
          </a:lstStyle>
          <a:p>
            <a:r>
              <a:rPr sz="1100" dirty="0"/>
              <a:t>D M F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667131" y="1358423"/>
            <a:ext cx="3034432" cy="3152031"/>
            <a:chOff x="667130" y="1358423"/>
            <a:chExt cx="4647819" cy="4797737"/>
          </a:xfrm>
        </p:grpSpPr>
        <p:pic>
          <p:nvPicPr>
            <p:cNvPr id="108" name="Picture 1" descr="Picture 1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667130" y="1358423"/>
              <a:ext cx="4552951" cy="2409826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109" name="Picture 4" descr="Picture 4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676273" y="3746334"/>
              <a:ext cx="4638676" cy="2409826"/>
            </a:xfrm>
            <a:prstGeom prst="rect">
              <a:avLst/>
            </a:prstGeom>
            <a:ln w="12700">
              <a:miter lim="400000"/>
            </a:ln>
          </p:spPr>
        </p:pic>
      </p:grp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9046" y="4789324"/>
            <a:ext cx="7879007" cy="1971227"/>
          </a:xfrm>
          <a:prstGeom prst="rect">
            <a:avLst/>
          </a:prstGeom>
        </p:spPr>
      </p:pic>
      <p:sp>
        <p:nvSpPr>
          <p:cNvPr id="13" name="Content Placeholder 1"/>
          <p:cNvSpPr txBox="1">
            <a:spLocks noGrp="1"/>
          </p:cNvSpPr>
          <p:nvPr>
            <p:ph type="body" idx="1"/>
          </p:nvPr>
        </p:nvSpPr>
        <p:spPr>
          <a:xfrm>
            <a:off x="4337721" y="1159842"/>
            <a:ext cx="4355490" cy="3535249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buFontTx/>
              <a:buChar char="➢"/>
            </a:pPr>
            <a:r>
              <a:rPr lang="de-CH" dirty="0" smtClean="0"/>
              <a:t> First </a:t>
            </a:r>
            <a:r>
              <a:rPr lang="de-CH" dirty="0" err="1" smtClean="0"/>
              <a:t>week</a:t>
            </a:r>
            <a:r>
              <a:rPr lang="de-CH" dirty="0" smtClean="0"/>
              <a:t>: </a:t>
            </a:r>
            <a:r>
              <a:rPr lang="de-CH" dirty="0" err="1" smtClean="0"/>
              <a:t>timing</a:t>
            </a:r>
            <a:r>
              <a:rPr lang="de-CH" dirty="0" smtClean="0"/>
              <a:t> </a:t>
            </a:r>
            <a:r>
              <a:rPr lang="de-CH" dirty="0" err="1" smtClean="0"/>
              <a:t>tests</a:t>
            </a:r>
            <a:r>
              <a:rPr lang="de-CH" dirty="0" smtClean="0"/>
              <a:t> &amp; XES (pink beam)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de-CH" dirty="0" smtClean="0"/>
              <a:t>600 </a:t>
            </a:r>
            <a:r>
              <a:rPr lang="de-CH" dirty="0" err="1" smtClean="0"/>
              <a:t>uJ</a:t>
            </a:r>
            <a:endParaRPr lang="de-CH" dirty="0" smtClean="0"/>
          </a:p>
          <a:p>
            <a:pPr lvl="2">
              <a:buFont typeface="Arial" panose="020B0604020202020204" pitchFamily="34" charset="0"/>
              <a:buChar char="•"/>
            </a:pPr>
            <a:r>
              <a:rPr lang="de-CH" dirty="0" smtClean="0"/>
              <a:t>Large </a:t>
            </a:r>
            <a:r>
              <a:rPr lang="de-CH" dirty="0" err="1" smtClean="0"/>
              <a:t>bandwidth</a:t>
            </a:r>
            <a:endParaRPr lang="de-CH" dirty="0" smtClean="0"/>
          </a:p>
          <a:p>
            <a:pPr lvl="2">
              <a:buFont typeface="Arial" panose="020B0604020202020204" pitchFamily="34" charset="0"/>
              <a:buChar char="•"/>
            </a:pPr>
            <a:r>
              <a:rPr lang="de-CH" dirty="0" smtClean="0"/>
              <a:t>50 Hz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de-CH" dirty="0" smtClean="0"/>
              <a:t>Short </a:t>
            </a:r>
            <a:r>
              <a:rPr lang="de-CH" dirty="0" err="1" smtClean="0"/>
              <a:t>pulses</a:t>
            </a:r>
            <a:r>
              <a:rPr lang="de-CH" dirty="0" smtClean="0"/>
              <a:t> (</a:t>
            </a:r>
            <a:r>
              <a:rPr lang="de-CH" dirty="0" err="1" smtClean="0"/>
              <a:t>dechirper</a:t>
            </a:r>
            <a:r>
              <a:rPr lang="de-CH" dirty="0" smtClean="0"/>
              <a:t>)</a:t>
            </a:r>
          </a:p>
          <a:p>
            <a:pPr lvl="2">
              <a:buFont typeface="Arial" panose="020B0604020202020204" pitchFamily="34" charset="0"/>
              <a:buChar char="•"/>
            </a:pPr>
            <a:endParaRPr lang="de-CH" dirty="0" smtClean="0"/>
          </a:p>
          <a:p>
            <a:pPr>
              <a:buFontTx/>
              <a:buChar char="➢"/>
            </a:pPr>
            <a:r>
              <a:rPr lang="de-CH" dirty="0"/>
              <a:t> </a:t>
            </a:r>
            <a:r>
              <a:rPr lang="de-CH" dirty="0" smtClean="0"/>
              <a:t>Second </a:t>
            </a:r>
            <a:r>
              <a:rPr lang="de-CH" dirty="0" err="1" smtClean="0"/>
              <a:t>week</a:t>
            </a:r>
            <a:r>
              <a:rPr lang="de-CH" dirty="0" smtClean="0"/>
              <a:t>: </a:t>
            </a:r>
            <a:r>
              <a:rPr lang="de-CH" dirty="0" err="1" smtClean="0"/>
              <a:t>timing</a:t>
            </a:r>
            <a:r>
              <a:rPr lang="de-CH" dirty="0" smtClean="0"/>
              <a:t> </a:t>
            </a:r>
            <a:r>
              <a:rPr lang="de-CH" dirty="0" err="1" smtClean="0"/>
              <a:t>test</a:t>
            </a:r>
            <a:r>
              <a:rPr lang="de-CH" dirty="0" smtClean="0"/>
              <a:t> 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de-CH" dirty="0" err="1" smtClean="0"/>
              <a:t>Up</a:t>
            </a:r>
            <a:r>
              <a:rPr lang="de-CH" dirty="0" smtClean="0"/>
              <a:t> </a:t>
            </a:r>
            <a:r>
              <a:rPr lang="de-CH" dirty="0" err="1" smtClean="0"/>
              <a:t>to</a:t>
            </a:r>
            <a:r>
              <a:rPr lang="de-CH" dirty="0" smtClean="0"/>
              <a:t> 970 </a:t>
            </a:r>
            <a:r>
              <a:rPr lang="de-CH" dirty="0" err="1" smtClean="0"/>
              <a:t>uJ</a:t>
            </a:r>
            <a:r>
              <a:rPr lang="de-CH" dirty="0" smtClean="0"/>
              <a:t> (</a:t>
            </a:r>
            <a:r>
              <a:rPr lang="de-CH" dirty="0" err="1" smtClean="0"/>
              <a:t>then</a:t>
            </a:r>
            <a:r>
              <a:rPr lang="de-CH" dirty="0" smtClean="0"/>
              <a:t> 700 </a:t>
            </a:r>
            <a:r>
              <a:rPr lang="de-CH" dirty="0" err="1" smtClean="0"/>
              <a:t>uJ</a:t>
            </a:r>
            <a:r>
              <a:rPr lang="de-CH" dirty="0" smtClean="0"/>
              <a:t>)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de-CH" dirty="0" smtClean="0"/>
              <a:t>Narrow </a:t>
            </a:r>
            <a:r>
              <a:rPr lang="de-CH" dirty="0" err="1" smtClean="0"/>
              <a:t>bandwidth</a:t>
            </a:r>
            <a:endParaRPr lang="de-CH" dirty="0" smtClean="0"/>
          </a:p>
          <a:p>
            <a:pPr lvl="2">
              <a:buFont typeface="Arial" panose="020B0604020202020204" pitchFamily="34" charset="0"/>
              <a:buChar char="•"/>
            </a:pPr>
            <a:r>
              <a:rPr lang="de-CH" dirty="0" smtClean="0"/>
              <a:t>100 Hz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de-CH" dirty="0" smtClean="0"/>
              <a:t>Short </a:t>
            </a:r>
            <a:r>
              <a:rPr lang="de-CH" dirty="0" err="1" smtClean="0"/>
              <a:t>pulses</a:t>
            </a:r>
            <a:r>
              <a:rPr lang="de-CH" dirty="0" smtClean="0"/>
              <a:t> (BC2)</a:t>
            </a:r>
            <a:endParaRPr dirty="0"/>
          </a:p>
        </p:txBody>
      </p:sp>
      <p:sp>
        <p:nvSpPr>
          <p:cNvPr id="5" name="Rectangle 4"/>
          <p:cNvSpPr/>
          <p:nvPr/>
        </p:nvSpPr>
        <p:spPr>
          <a:xfrm>
            <a:off x="2270352" y="5605660"/>
            <a:ext cx="54373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dirty="0" err="1" smtClean="0"/>
              <a:t>long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44196" y="6183105"/>
            <a:ext cx="62228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dirty="0" err="1" smtClean="0"/>
              <a:t>short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4065851" y="5579284"/>
            <a:ext cx="54373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dirty="0" err="1" smtClean="0"/>
              <a:t>long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47179" y="5605660"/>
            <a:ext cx="62228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dirty="0" err="1" smtClean="0"/>
              <a:t>short</a:t>
            </a:r>
            <a:endParaRPr lang="en-US" dirty="0"/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itle 2"/>
          <p:cNvSpPr txBox="1">
            <a:spLocks noGrp="1"/>
          </p:cNvSpPr>
          <p:nvPr>
            <p:ph type="title"/>
          </p:nvPr>
        </p:nvSpPr>
        <p:spPr>
          <a:xfrm>
            <a:off x="2077199" y="291600"/>
            <a:ext cx="6708025" cy="508501"/>
          </a:xfrm>
          <a:prstGeom prst="rect">
            <a:avLst/>
          </a:prstGeom>
        </p:spPr>
        <p:txBody>
          <a:bodyPr/>
          <a:lstStyle/>
          <a:p>
            <a:r>
              <a:rPr dirty="0"/>
              <a:t>Experimental </a:t>
            </a:r>
            <a:r>
              <a:rPr dirty="0" smtClean="0"/>
              <a:t>setup</a:t>
            </a:r>
            <a:r>
              <a:rPr lang="de-CH" dirty="0" smtClean="0"/>
              <a:t> </a:t>
            </a:r>
            <a:r>
              <a:rPr lang="de-CH" dirty="0" err="1" smtClean="0"/>
              <a:t>for</a:t>
            </a:r>
            <a:r>
              <a:rPr lang="de-CH" dirty="0" smtClean="0"/>
              <a:t> </a:t>
            </a:r>
            <a:r>
              <a:rPr lang="de-CH" dirty="0" err="1" smtClean="0"/>
              <a:t>timing</a:t>
            </a:r>
            <a:r>
              <a:rPr lang="de-CH" dirty="0" smtClean="0"/>
              <a:t> </a:t>
            </a:r>
            <a:r>
              <a:rPr lang="de-CH" dirty="0" err="1" smtClean="0"/>
              <a:t>studies</a:t>
            </a:r>
            <a:endParaRPr dirty="0"/>
          </a:p>
        </p:txBody>
      </p:sp>
      <p:grpSp>
        <p:nvGrpSpPr>
          <p:cNvPr id="3" name="Group 2"/>
          <p:cNvGrpSpPr/>
          <p:nvPr/>
        </p:nvGrpSpPr>
        <p:grpSpPr>
          <a:xfrm>
            <a:off x="776365" y="729973"/>
            <a:ext cx="7494300" cy="3445055"/>
            <a:chOff x="758780" y="1152004"/>
            <a:chExt cx="7494300" cy="3445055"/>
          </a:xfrm>
        </p:grpSpPr>
        <p:sp>
          <p:nvSpPr>
            <p:cNvPr id="116" name="Rectangle 5"/>
            <p:cNvSpPr/>
            <p:nvPr/>
          </p:nvSpPr>
          <p:spPr>
            <a:xfrm>
              <a:off x="990260" y="3099659"/>
              <a:ext cx="5040562" cy="360041"/>
            </a:xfrm>
            <a:prstGeom prst="rect">
              <a:avLst/>
            </a:prstGeom>
            <a:solidFill>
              <a:srgbClr val="FFC0C2"/>
            </a:solidFill>
            <a:ln w="12700">
              <a:miter lim="400000"/>
            </a:ln>
          </p:spPr>
          <p:txBody>
            <a:bodyPr lIns="45719" rIns="45719"/>
            <a:lstStyle/>
            <a:p>
              <a:pPr>
                <a:spcBef>
                  <a:spcPts val="0"/>
                </a:spcBef>
                <a:defRPr sz="2400">
                  <a:latin typeface="Times"/>
                  <a:ea typeface="Times"/>
                  <a:cs typeface="Times"/>
                  <a:sym typeface="Times"/>
                </a:defRPr>
              </a:pPr>
              <a:endParaRPr/>
            </a:p>
          </p:txBody>
        </p:sp>
        <p:sp>
          <p:nvSpPr>
            <p:cNvPr id="117" name="Isosceles Triangle 6"/>
            <p:cNvSpPr/>
            <p:nvPr/>
          </p:nvSpPr>
          <p:spPr>
            <a:xfrm rot="5400000">
              <a:off x="6534876" y="2595602"/>
              <a:ext cx="360042" cy="1368153"/>
            </a:xfrm>
            <a:prstGeom prst="triangle">
              <a:avLst/>
            </a:prstGeom>
            <a:solidFill>
              <a:srgbClr val="FFC0C2"/>
            </a:solidFill>
            <a:ln w="12700">
              <a:miter lim="400000"/>
            </a:ln>
          </p:spPr>
          <p:txBody>
            <a:bodyPr lIns="45719" rIns="45719"/>
            <a:lstStyle/>
            <a:p>
              <a:pPr>
                <a:spcBef>
                  <a:spcPts val="0"/>
                </a:spcBef>
                <a:defRPr sz="2400">
                  <a:latin typeface="Times"/>
                  <a:ea typeface="Times"/>
                  <a:cs typeface="Times"/>
                  <a:sym typeface="Times"/>
                </a:defRPr>
              </a:pPr>
              <a:endParaRPr/>
            </a:p>
          </p:txBody>
        </p:sp>
        <p:sp>
          <p:nvSpPr>
            <p:cNvPr id="118" name="Rectangle 7"/>
            <p:cNvSpPr txBox="1"/>
            <p:nvPr/>
          </p:nvSpPr>
          <p:spPr>
            <a:xfrm>
              <a:off x="1813659" y="3831721"/>
              <a:ext cx="1135718" cy="31339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45719" rIns="45719">
              <a:spAutoFit/>
            </a:bodyPr>
            <a:lstStyle>
              <a:lvl1pPr>
                <a:defRPr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t>20 um YAG</a:t>
              </a:r>
            </a:p>
          </p:txBody>
        </p:sp>
        <p:sp>
          <p:nvSpPr>
            <p:cNvPr id="119" name="Isosceles Triangle 9"/>
            <p:cNvSpPr/>
            <p:nvPr/>
          </p:nvSpPr>
          <p:spPr>
            <a:xfrm rot="6658477">
              <a:off x="6713579" y="2342180"/>
              <a:ext cx="234842" cy="1683917"/>
            </a:xfrm>
            <a:prstGeom prst="triangle">
              <a:avLst/>
            </a:prstGeom>
            <a:solidFill>
              <a:srgbClr val="85E684"/>
            </a:solidFill>
            <a:ln w="12700">
              <a:miter lim="400000"/>
            </a:ln>
          </p:spPr>
          <p:txBody>
            <a:bodyPr lIns="45719" rIns="45719"/>
            <a:lstStyle/>
            <a:p>
              <a:pPr>
                <a:spcBef>
                  <a:spcPts val="0"/>
                </a:spcBef>
                <a:defRPr sz="2400">
                  <a:latin typeface="Times"/>
                  <a:ea typeface="Times"/>
                  <a:cs typeface="Times"/>
                  <a:sym typeface="Times"/>
                </a:defRPr>
              </a:pPr>
              <a:endParaRPr/>
            </a:p>
          </p:txBody>
        </p:sp>
        <p:sp>
          <p:nvSpPr>
            <p:cNvPr id="120" name="Rectangle 3"/>
            <p:cNvSpPr/>
            <p:nvPr/>
          </p:nvSpPr>
          <p:spPr>
            <a:xfrm>
              <a:off x="6977484" y="2834054"/>
              <a:ext cx="45720" cy="936105"/>
            </a:xfrm>
            <a:prstGeom prst="rect">
              <a:avLst/>
            </a:prstGeom>
            <a:solidFill>
              <a:srgbClr val="5FB5FF"/>
            </a:solidFill>
            <a:ln w="12700">
              <a:miter lim="400000"/>
            </a:ln>
          </p:spPr>
          <p:txBody>
            <a:bodyPr lIns="45719" rIns="45719"/>
            <a:lstStyle/>
            <a:p>
              <a:pPr>
                <a:spcBef>
                  <a:spcPts val="0"/>
                </a:spcBef>
                <a:defRPr sz="2400">
                  <a:latin typeface="Times"/>
                  <a:ea typeface="Times"/>
                  <a:cs typeface="Times"/>
                  <a:sym typeface="Times"/>
                </a:defRPr>
              </a:pPr>
              <a:endParaRPr/>
            </a:p>
          </p:txBody>
        </p:sp>
        <p:sp>
          <p:nvSpPr>
            <p:cNvPr id="121" name="Oval 10"/>
            <p:cNvSpPr/>
            <p:nvPr/>
          </p:nvSpPr>
          <p:spPr>
            <a:xfrm>
              <a:off x="3601718" y="1498338"/>
              <a:ext cx="567185" cy="576065"/>
            </a:xfrm>
            <a:prstGeom prst="ellipse">
              <a:avLst/>
            </a:prstGeom>
            <a:ln>
              <a:solidFill>
                <a:schemeClr val="accent3"/>
              </a:solidFill>
            </a:ln>
          </p:spPr>
          <p:txBody>
            <a:bodyPr lIns="45719" rIns="45719"/>
            <a:lstStyle/>
            <a:p>
              <a:pPr>
                <a:spcBef>
                  <a:spcPts val="0"/>
                </a:spcBef>
                <a:defRPr sz="2400">
                  <a:latin typeface="Times"/>
                  <a:ea typeface="Times"/>
                  <a:cs typeface="Times"/>
                  <a:sym typeface="Times"/>
                </a:defRPr>
              </a:pPr>
              <a:endParaRPr/>
            </a:p>
          </p:txBody>
        </p:sp>
        <p:sp>
          <p:nvSpPr>
            <p:cNvPr id="122" name="Rectangle 13"/>
            <p:cNvSpPr/>
            <p:nvPr/>
          </p:nvSpPr>
          <p:spPr>
            <a:xfrm>
              <a:off x="3806723" y="1704164"/>
              <a:ext cx="1413350" cy="188759"/>
            </a:xfrm>
            <a:prstGeom prst="rect">
              <a:avLst/>
            </a:prstGeom>
            <a:solidFill>
              <a:schemeClr val="accent2">
                <a:alpha val="50000"/>
              </a:schemeClr>
            </a:solidFill>
            <a:ln w="12700">
              <a:miter lim="400000"/>
            </a:ln>
          </p:spPr>
          <p:txBody>
            <a:bodyPr lIns="45719" rIns="45719"/>
            <a:lstStyle/>
            <a:p>
              <a:pPr>
                <a:spcBef>
                  <a:spcPts val="0"/>
                </a:spcBef>
                <a:defRPr sz="2400">
                  <a:latin typeface="Times"/>
                  <a:ea typeface="Times"/>
                  <a:cs typeface="Times"/>
                  <a:sym typeface="Times"/>
                </a:defRPr>
              </a:pPr>
              <a:endParaRPr/>
            </a:p>
          </p:txBody>
        </p:sp>
        <p:sp>
          <p:nvSpPr>
            <p:cNvPr id="123" name="Rectangle 16"/>
            <p:cNvSpPr/>
            <p:nvPr/>
          </p:nvSpPr>
          <p:spPr>
            <a:xfrm rot="5400000">
              <a:off x="3342647" y="2168729"/>
              <a:ext cx="1106973" cy="178824"/>
            </a:xfrm>
            <a:prstGeom prst="rect">
              <a:avLst/>
            </a:prstGeom>
            <a:solidFill>
              <a:schemeClr val="accent2">
                <a:alpha val="50000"/>
              </a:schemeClr>
            </a:solidFill>
            <a:ln w="12700">
              <a:miter lim="400000"/>
            </a:ln>
          </p:spPr>
          <p:txBody>
            <a:bodyPr lIns="45719" rIns="45719"/>
            <a:lstStyle/>
            <a:p>
              <a:pPr>
                <a:spcBef>
                  <a:spcPts val="0"/>
                </a:spcBef>
                <a:defRPr sz="2400">
                  <a:latin typeface="Times"/>
                  <a:ea typeface="Times"/>
                  <a:cs typeface="Times"/>
                  <a:sym typeface="Times"/>
                </a:defRPr>
              </a:pPr>
              <a:endParaRPr/>
            </a:p>
          </p:txBody>
        </p:sp>
        <p:sp>
          <p:nvSpPr>
            <p:cNvPr id="124" name="Straight Connector 15"/>
            <p:cNvSpPr/>
            <p:nvPr/>
          </p:nvSpPr>
          <p:spPr>
            <a:xfrm flipV="1">
              <a:off x="3601718" y="1582702"/>
              <a:ext cx="484121" cy="491702"/>
            </a:xfrm>
            <a:prstGeom prst="line">
              <a:avLst/>
            </a:prstGeom>
            <a:solidFill>
              <a:schemeClr val="accent1"/>
            </a:solidFill>
            <a:ln>
              <a:solidFill>
                <a:srgbClr val="000000"/>
              </a:solidFill>
            </a:ln>
          </p:spPr>
          <p:txBody>
            <a:bodyPr lIns="45719" rIns="45719"/>
            <a:lstStyle/>
            <a:p>
              <a:endParaRPr/>
            </a:p>
          </p:txBody>
        </p:sp>
        <p:sp>
          <p:nvSpPr>
            <p:cNvPr id="125" name="Rectangle 17"/>
            <p:cNvSpPr/>
            <p:nvPr/>
          </p:nvSpPr>
          <p:spPr>
            <a:xfrm rot="10800000">
              <a:off x="3038907" y="2626745"/>
              <a:ext cx="946638" cy="178823"/>
            </a:xfrm>
            <a:prstGeom prst="rect">
              <a:avLst/>
            </a:prstGeom>
            <a:solidFill>
              <a:schemeClr val="accent2">
                <a:alpha val="50000"/>
              </a:schemeClr>
            </a:solidFill>
            <a:ln w="12700">
              <a:miter lim="400000"/>
            </a:ln>
          </p:spPr>
          <p:txBody>
            <a:bodyPr lIns="45719" rIns="45719"/>
            <a:lstStyle/>
            <a:p>
              <a:pPr>
                <a:spcBef>
                  <a:spcPts val="0"/>
                </a:spcBef>
                <a:defRPr sz="2400">
                  <a:latin typeface="Times"/>
                  <a:ea typeface="Times"/>
                  <a:cs typeface="Times"/>
                  <a:sym typeface="Times"/>
                </a:defRPr>
              </a:pPr>
              <a:endParaRPr/>
            </a:p>
          </p:txBody>
        </p:sp>
        <p:sp>
          <p:nvSpPr>
            <p:cNvPr id="126" name="Rectangle 4"/>
            <p:cNvSpPr/>
            <p:nvPr/>
          </p:nvSpPr>
          <p:spPr>
            <a:xfrm>
              <a:off x="1888356" y="2741890"/>
              <a:ext cx="144017" cy="1080121"/>
            </a:xfrm>
            <a:prstGeom prst="rect">
              <a:avLst/>
            </a:prstGeom>
            <a:solidFill>
              <a:schemeClr val="accent1"/>
            </a:solidFill>
            <a:ln w="12700">
              <a:miter lim="400000"/>
            </a:ln>
          </p:spPr>
          <p:txBody>
            <a:bodyPr lIns="45719" rIns="45719"/>
            <a:lstStyle/>
            <a:p>
              <a:pPr>
                <a:spcBef>
                  <a:spcPts val="0"/>
                </a:spcBef>
                <a:defRPr sz="2400">
                  <a:latin typeface="Times"/>
                  <a:ea typeface="Times"/>
                  <a:cs typeface="Times"/>
                  <a:sym typeface="Times"/>
                </a:defRPr>
              </a:pPr>
              <a:endParaRPr/>
            </a:p>
          </p:txBody>
        </p:sp>
        <p:sp>
          <p:nvSpPr>
            <p:cNvPr id="127" name="Rectangle 18"/>
            <p:cNvSpPr/>
            <p:nvPr/>
          </p:nvSpPr>
          <p:spPr>
            <a:xfrm>
              <a:off x="2877254" y="2451586"/>
              <a:ext cx="171388" cy="513617"/>
            </a:xfrm>
            <a:prstGeom prst="rect">
              <a:avLst/>
            </a:prstGeom>
            <a:solidFill>
              <a:srgbClr val="D9D9D9"/>
            </a:solidFill>
            <a:ln w="12700">
              <a:miter lim="400000"/>
            </a:ln>
          </p:spPr>
          <p:txBody>
            <a:bodyPr lIns="45719" rIns="45719"/>
            <a:lstStyle/>
            <a:p>
              <a:pPr>
                <a:spcBef>
                  <a:spcPts val="0"/>
                </a:spcBef>
                <a:defRPr sz="2400">
                  <a:latin typeface="Times"/>
                  <a:ea typeface="Times"/>
                  <a:cs typeface="Times"/>
                  <a:sym typeface="Times"/>
                </a:defRPr>
              </a:pPr>
              <a:endParaRPr/>
            </a:p>
          </p:txBody>
        </p:sp>
        <p:sp>
          <p:nvSpPr>
            <p:cNvPr id="128" name="Rectangle 19"/>
            <p:cNvSpPr/>
            <p:nvPr/>
          </p:nvSpPr>
          <p:spPr>
            <a:xfrm rot="10800000">
              <a:off x="2527907" y="2617293"/>
              <a:ext cx="353984" cy="178824"/>
            </a:xfrm>
            <a:prstGeom prst="rect">
              <a:avLst/>
            </a:prstGeom>
            <a:gradFill>
              <a:gsLst>
                <a:gs pos="0">
                  <a:schemeClr val="accent3"/>
                </a:gs>
                <a:gs pos="37000">
                  <a:srgbClr val="FFEA98"/>
                </a:gs>
                <a:gs pos="60000">
                  <a:srgbClr val="FFE88B"/>
                </a:gs>
                <a:gs pos="82000">
                  <a:srgbClr val="85E684"/>
                </a:gs>
                <a:gs pos="100000">
                  <a:srgbClr val="0F90FF"/>
                </a:gs>
              </a:gsLst>
            </a:gradFill>
            <a:ln w="12700">
              <a:miter lim="400000"/>
            </a:ln>
          </p:spPr>
          <p:txBody>
            <a:bodyPr lIns="45719" rIns="45719"/>
            <a:lstStyle/>
            <a:p>
              <a:pPr>
                <a:spcBef>
                  <a:spcPts val="0"/>
                </a:spcBef>
                <a:defRPr sz="2400">
                  <a:latin typeface="Times"/>
                  <a:ea typeface="Times"/>
                  <a:cs typeface="Times"/>
                  <a:sym typeface="Times"/>
                </a:defRPr>
              </a:pPr>
              <a:endParaRPr/>
            </a:p>
          </p:txBody>
        </p:sp>
        <p:sp>
          <p:nvSpPr>
            <p:cNvPr id="129" name="Isosceles Triangle 21"/>
            <p:cNvSpPr/>
            <p:nvPr/>
          </p:nvSpPr>
          <p:spPr>
            <a:xfrm rot="13616453">
              <a:off x="2068480" y="2485779"/>
              <a:ext cx="173059" cy="1200915"/>
            </a:xfrm>
            <a:prstGeom prst="triangle">
              <a:avLst/>
            </a:prstGeom>
            <a:gradFill>
              <a:gsLst>
                <a:gs pos="0">
                  <a:schemeClr val="accent3"/>
                </a:gs>
                <a:gs pos="19000">
                  <a:srgbClr val="FFEA98"/>
                </a:gs>
                <a:gs pos="21000">
                  <a:srgbClr val="FFE88B"/>
                </a:gs>
                <a:gs pos="50000">
                  <a:srgbClr val="85E684"/>
                </a:gs>
                <a:gs pos="66000">
                  <a:srgbClr val="0F90FF"/>
                </a:gs>
              </a:gsLst>
              <a:lin ang="18900000"/>
            </a:gradFill>
            <a:ln w="12700">
              <a:miter lim="400000"/>
            </a:ln>
          </p:spPr>
          <p:txBody>
            <a:bodyPr lIns="45719" rIns="45719"/>
            <a:lstStyle/>
            <a:p>
              <a:pPr>
                <a:spcBef>
                  <a:spcPts val="0"/>
                </a:spcBef>
                <a:defRPr sz="2400">
                  <a:latin typeface="Times"/>
                  <a:ea typeface="Times"/>
                  <a:cs typeface="Times"/>
                  <a:sym typeface="Times"/>
                </a:defRPr>
              </a:pPr>
              <a:endParaRPr/>
            </a:p>
          </p:txBody>
        </p:sp>
        <p:sp>
          <p:nvSpPr>
            <p:cNvPr id="130" name="Isosceles Triangle 24"/>
            <p:cNvSpPr/>
            <p:nvPr/>
          </p:nvSpPr>
          <p:spPr>
            <a:xfrm rot="2820000">
              <a:off x="1629110" y="2899993"/>
              <a:ext cx="173059" cy="1200914"/>
            </a:xfrm>
            <a:prstGeom prst="triangle">
              <a:avLst/>
            </a:prstGeom>
            <a:gradFill>
              <a:gsLst>
                <a:gs pos="0">
                  <a:schemeClr val="accent3"/>
                </a:gs>
                <a:gs pos="19000">
                  <a:srgbClr val="FFEA98"/>
                </a:gs>
                <a:gs pos="21000">
                  <a:srgbClr val="FFE88B"/>
                </a:gs>
                <a:gs pos="50000">
                  <a:srgbClr val="85E684"/>
                </a:gs>
                <a:gs pos="66000">
                  <a:srgbClr val="0F90FF"/>
                </a:gs>
              </a:gsLst>
              <a:lin ang="18900000"/>
            </a:gradFill>
            <a:ln w="12700">
              <a:miter lim="400000"/>
            </a:ln>
          </p:spPr>
          <p:txBody>
            <a:bodyPr lIns="45719" rIns="45719"/>
            <a:lstStyle/>
            <a:p>
              <a:pPr>
                <a:spcBef>
                  <a:spcPts val="0"/>
                </a:spcBef>
                <a:defRPr sz="2400">
                  <a:latin typeface="Times"/>
                  <a:ea typeface="Times"/>
                  <a:cs typeface="Times"/>
                  <a:sym typeface="Times"/>
                </a:defRPr>
              </a:pPr>
              <a:endParaRPr/>
            </a:p>
          </p:txBody>
        </p:sp>
        <p:sp>
          <p:nvSpPr>
            <p:cNvPr id="131" name="Rectangle 26"/>
            <p:cNvSpPr/>
            <p:nvPr/>
          </p:nvSpPr>
          <p:spPr>
            <a:xfrm rot="16200000">
              <a:off x="5003920" y="1641040"/>
              <a:ext cx="722937" cy="332625"/>
            </a:xfrm>
            <a:prstGeom prst="rect">
              <a:avLst/>
            </a:prstGeom>
            <a:solidFill>
              <a:srgbClr val="D9D9D9"/>
            </a:solidFill>
            <a:ln w="12700">
              <a:miter lim="400000"/>
            </a:ln>
          </p:spPr>
          <p:txBody>
            <a:bodyPr lIns="45719" rIns="45719"/>
            <a:lstStyle/>
            <a:p>
              <a:pPr>
                <a:spcBef>
                  <a:spcPts val="0"/>
                </a:spcBef>
                <a:defRPr sz="2400">
                  <a:latin typeface="Times"/>
                  <a:ea typeface="Times"/>
                  <a:cs typeface="Times"/>
                  <a:sym typeface="Times"/>
                </a:defRPr>
              </a:pPr>
              <a:endParaRPr/>
            </a:p>
          </p:txBody>
        </p:sp>
        <p:sp>
          <p:nvSpPr>
            <p:cNvPr id="132" name="Rectangle 27"/>
            <p:cNvSpPr txBox="1"/>
            <p:nvPr/>
          </p:nvSpPr>
          <p:spPr>
            <a:xfrm>
              <a:off x="4990543" y="1152004"/>
              <a:ext cx="664925" cy="31339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45719" rIns="45719">
              <a:spAutoFit/>
            </a:bodyPr>
            <a:lstStyle>
              <a:lvl1pPr>
                <a:defRPr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t>NOPA</a:t>
              </a:r>
            </a:p>
          </p:txBody>
        </p:sp>
        <p:sp>
          <p:nvSpPr>
            <p:cNvPr id="133" name="Rectangle 28"/>
            <p:cNvSpPr/>
            <p:nvPr/>
          </p:nvSpPr>
          <p:spPr>
            <a:xfrm rot="3067648">
              <a:off x="512592" y="3769438"/>
              <a:ext cx="1073809" cy="581434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000000"/>
              </a:solidFill>
            </a:ln>
          </p:spPr>
          <p:txBody>
            <a:bodyPr lIns="45719" rIns="45719"/>
            <a:lstStyle/>
            <a:p>
              <a:pPr>
                <a:spcBef>
                  <a:spcPts val="0"/>
                </a:spcBef>
                <a:defRPr sz="2400">
                  <a:latin typeface="Times"/>
                  <a:ea typeface="Times"/>
                  <a:cs typeface="Times"/>
                  <a:sym typeface="Times"/>
                </a:defRPr>
              </a:pPr>
              <a:endParaRPr/>
            </a:p>
          </p:txBody>
        </p:sp>
        <p:sp>
          <p:nvSpPr>
            <p:cNvPr id="134" name="Rectangle 29"/>
            <p:cNvSpPr txBox="1"/>
            <p:nvPr/>
          </p:nvSpPr>
          <p:spPr>
            <a:xfrm rot="3044625">
              <a:off x="567133" y="3927485"/>
              <a:ext cx="988410" cy="276999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45719" rIns="45719">
              <a:spAutoFit/>
            </a:bodyPr>
            <a:lstStyle>
              <a:lvl1pPr>
                <a:defRPr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rPr sz="1200" dirty="0"/>
                <a:t>spectrometer</a:t>
              </a:r>
            </a:p>
          </p:txBody>
        </p:sp>
        <p:sp>
          <p:nvSpPr>
            <p:cNvPr id="135" name="Rectangle 30"/>
            <p:cNvSpPr txBox="1"/>
            <p:nvPr/>
          </p:nvSpPr>
          <p:spPr>
            <a:xfrm>
              <a:off x="7291930" y="3680857"/>
              <a:ext cx="961150" cy="54199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lIns="45719" rIns="45719">
              <a:spAutoFit/>
            </a:bodyPr>
            <a:lstStyle>
              <a:lvl1pPr>
                <a:defRPr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t>Laser diode</a:t>
              </a:r>
            </a:p>
          </p:txBody>
        </p:sp>
        <p:sp>
          <p:nvSpPr>
            <p:cNvPr id="136" name="Rectangle 31"/>
            <p:cNvSpPr/>
            <p:nvPr/>
          </p:nvSpPr>
          <p:spPr>
            <a:xfrm rot="1358914">
              <a:off x="7532693" y="3423298"/>
              <a:ext cx="454391" cy="272251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000000"/>
              </a:solidFill>
            </a:ln>
          </p:spPr>
          <p:txBody>
            <a:bodyPr lIns="45719" rIns="45719"/>
            <a:lstStyle/>
            <a:p>
              <a:pPr>
                <a:spcBef>
                  <a:spcPts val="0"/>
                </a:spcBef>
                <a:defRPr sz="2400">
                  <a:latin typeface="Times"/>
                  <a:ea typeface="Times"/>
                  <a:cs typeface="Times"/>
                  <a:sym typeface="Times"/>
                </a:defRPr>
              </a:pPr>
              <a:endParaRPr/>
            </a:p>
          </p:txBody>
        </p:sp>
        <p:sp>
          <p:nvSpPr>
            <p:cNvPr id="137" name="Rectangle 32"/>
            <p:cNvSpPr txBox="1"/>
            <p:nvPr/>
          </p:nvSpPr>
          <p:spPr>
            <a:xfrm>
              <a:off x="6995317" y="2732689"/>
              <a:ext cx="1090442" cy="35200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45719" rIns="45719">
              <a:sp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r>
                <a:t>2 um Si</a:t>
              </a:r>
              <a:r>
                <a:rPr baseline="-25000"/>
                <a:t>3</a:t>
              </a:r>
              <a:r>
                <a:t>N</a:t>
              </a:r>
              <a:r>
                <a:rPr baseline="-25000"/>
                <a:t>4</a:t>
              </a:r>
            </a:p>
          </p:txBody>
        </p:sp>
        <p:sp>
          <p:nvSpPr>
            <p:cNvPr id="138" name="Rectangle 33"/>
            <p:cNvSpPr txBox="1"/>
            <p:nvPr/>
          </p:nvSpPr>
          <p:spPr>
            <a:xfrm>
              <a:off x="3118236" y="1220543"/>
              <a:ext cx="1584416" cy="31339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lIns="45719" rIns="45719">
              <a:spAutoFit/>
            </a:bodyPr>
            <a:lstStyle>
              <a:lvl1pPr>
                <a:defRPr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t>800 nm Globi</a:t>
              </a:r>
            </a:p>
          </p:txBody>
        </p:sp>
        <p:sp>
          <p:nvSpPr>
            <p:cNvPr id="139" name="Rectangle 36"/>
            <p:cNvSpPr/>
            <p:nvPr/>
          </p:nvSpPr>
          <p:spPr>
            <a:xfrm rot="10800000">
              <a:off x="5536055" y="1693304"/>
              <a:ext cx="567075" cy="225348"/>
            </a:xfrm>
            <a:prstGeom prst="rect">
              <a:avLst/>
            </a:prstGeom>
            <a:solidFill>
              <a:srgbClr val="85E684"/>
            </a:solidFill>
            <a:ln w="12700">
              <a:miter lim="400000"/>
            </a:ln>
          </p:spPr>
          <p:txBody>
            <a:bodyPr lIns="45719" rIns="45719"/>
            <a:lstStyle/>
            <a:p>
              <a:pPr>
                <a:spcBef>
                  <a:spcPts val="0"/>
                </a:spcBef>
                <a:defRPr sz="2400">
                  <a:latin typeface="Times"/>
                  <a:ea typeface="Times"/>
                  <a:cs typeface="Times"/>
                  <a:sym typeface="Times"/>
                </a:defRPr>
              </a:pPr>
              <a:endParaRPr/>
            </a:p>
          </p:txBody>
        </p:sp>
        <p:sp>
          <p:nvSpPr>
            <p:cNvPr id="140" name="Rectangle 37"/>
            <p:cNvSpPr/>
            <p:nvPr/>
          </p:nvSpPr>
          <p:spPr>
            <a:xfrm rot="16200000">
              <a:off x="5479560" y="2216578"/>
              <a:ext cx="1271902" cy="225348"/>
            </a:xfrm>
            <a:prstGeom prst="rect">
              <a:avLst/>
            </a:prstGeom>
            <a:solidFill>
              <a:srgbClr val="85E684"/>
            </a:solidFill>
            <a:ln w="12700">
              <a:miter lim="400000"/>
            </a:ln>
          </p:spPr>
          <p:txBody>
            <a:bodyPr lIns="45719" rIns="45719"/>
            <a:lstStyle/>
            <a:p>
              <a:pPr>
                <a:spcBef>
                  <a:spcPts val="0"/>
                </a:spcBef>
                <a:defRPr sz="2400">
                  <a:latin typeface="Times"/>
                  <a:ea typeface="Times"/>
                  <a:cs typeface="Times"/>
                  <a:sym typeface="Times"/>
                </a:defRPr>
              </a:pPr>
              <a:endParaRPr/>
            </a:p>
          </p:txBody>
        </p:sp>
        <p:sp>
          <p:nvSpPr>
            <p:cNvPr id="141" name="Rectangle 38"/>
            <p:cNvSpPr/>
            <p:nvPr/>
          </p:nvSpPr>
          <p:spPr>
            <a:xfrm>
              <a:off x="5819592" y="1582702"/>
              <a:ext cx="624616" cy="491702"/>
            </a:xfrm>
            <a:prstGeom prst="rect">
              <a:avLst/>
            </a:prstGeom>
            <a:ln w="25400">
              <a:solidFill>
                <a:srgbClr val="000000"/>
              </a:solidFill>
            </a:ln>
          </p:spPr>
          <p:txBody>
            <a:bodyPr lIns="45719" rIns="45719"/>
            <a:lstStyle/>
            <a:p>
              <a:pPr>
                <a:spcBef>
                  <a:spcPts val="0"/>
                </a:spcBef>
                <a:defRPr sz="2400">
                  <a:latin typeface="Times"/>
                  <a:ea typeface="Times"/>
                  <a:cs typeface="Times"/>
                  <a:sym typeface="Times"/>
                </a:defRPr>
              </a:pPr>
              <a:endParaRPr/>
            </a:p>
          </p:txBody>
        </p:sp>
        <p:sp>
          <p:nvSpPr>
            <p:cNvPr id="142" name="Rectangle 39"/>
            <p:cNvSpPr/>
            <p:nvPr/>
          </p:nvSpPr>
          <p:spPr>
            <a:xfrm>
              <a:off x="3574663" y="2447357"/>
              <a:ext cx="624617" cy="491702"/>
            </a:xfrm>
            <a:prstGeom prst="rect">
              <a:avLst/>
            </a:prstGeom>
            <a:ln w="25400">
              <a:solidFill>
                <a:srgbClr val="000000"/>
              </a:solidFill>
            </a:ln>
          </p:spPr>
          <p:txBody>
            <a:bodyPr lIns="45719" rIns="45719"/>
            <a:lstStyle/>
            <a:p>
              <a:pPr>
                <a:spcBef>
                  <a:spcPts val="0"/>
                </a:spcBef>
                <a:defRPr sz="2400">
                  <a:latin typeface="Times"/>
                  <a:ea typeface="Times"/>
                  <a:cs typeface="Times"/>
                  <a:sym typeface="Times"/>
                </a:defRPr>
              </a:pPr>
              <a:endParaRPr/>
            </a:p>
          </p:txBody>
        </p:sp>
        <p:sp>
          <p:nvSpPr>
            <p:cNvPr id="143" name="Rectangle 40"/>
            <p:cNvSpPr txBox="1"/>
            <p:nvPr/>
          </p:nvSpPr>
          <p:spPr>
            <a:xfrm>
              <a:off x="4190548" y="2553982"/>
              <a:ext cx="1444487" cy="31339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45719" rIns="45719">
              <a:spAutoFit/>
            </a:bodyPr>
            <a:lstStyle>
              <a:lvl1pPr>
                <a:defRPr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rPr dirty="0"/>
                <a:t>TT delay stage</a:t>
              </a:r>
            </a:p>
          </p:txBody>
        </p:sp>
        <p:sp>
          <p:nvSpPr>
            <p:cNvPr id="144" name="Rectangle 41"/>
            <p:cNvSpPr txBox="1"/>
            <p:nvPr/>
          </p:nvSpPr>
          <p:spPr>
            <a:xfrm>
              <a:off x="6436817" y="1654070"/>
              <a:ext cx="1527533" cy="31339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45719" rIns="45719">
              <a:spAutoFit/>
            </a:bodyPr>
            <a:lstStyle>
              <a:lvl1pPr>
                <a:defRPr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t>exp delay stage</a:t>
              </a:r>
            </a:p>
          </p:txBody>
        </p:sp>
        <p:sp>
          <p:nvSpPr>
            <p:cNvPr id="145" name="Rectangle 42"/>
            <p:cNvSpPr txBox="1"/>
            <p:nvPr/>
          </p:nvSpPr>
          <p:spPr>
            <a:xfrm>
              <a:off x="2297379" y="1923962"/>
              <a:ext cx="1215126" cy="54199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lIns="45719" rIns="45719">
              <a:spAutoFit/>
            </a:bodyPr>
            <a:lstStyle>
              <a:lvl1pPr>
                <a:defRPr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t>White light generation</a:t>
              </a:r>
            </a:p>
          </p:txBody>
        </p:sp>
      </p:grpSp>
      <p:pic>
        <p:nvPicPr>
          <p:cNvPr id="146" name="Picture 34" descr="Picture 3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569199" y="4053729"/>
            <a:ext cx="3785188" cy="2782026"/>
          </a:xfrm>
          <a:prstGeom prst="rect">
            <a:avLst/>
          </a:prstGeom>
          <a:ln w="12700">
            <a:miter lim="400000"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544" y="4282876"/>
            <a:ext cx="1905399" cy="2548354"/>
          </a:xfrm>
          <a:prstGeom prst="rect">
            <a:avLst/>
          </a:prstGeom>
        </p:spPr>
      </p:pic>
      <p:sp>
        <p:nvSpPr>
          <p:cNvPr id="19" name="Right Arrow 18"/>
          <p:cNvSpPr/>
          <p:nvPr/>
        </p:nvSpPr>
        <p:spPr>
          <a:xfrm>
            <a:off x="3163003" y="5224934"/>
            <a:ext cx="967603" cy="439615"/>
          </a:xfrm>
          <a:prstGeom prst="rightArrow">
            <a:avLst/>
          </a:prstGeom>
          <a:solidFill>
            <a:srgbClr val="FF0000">
              <a:alpha val="20000"/>
            </a:srgbClr>
          </a:solidFill>
          <a:ln w="12700" cap="flat">
            <a:solidFill>
              <a:srgbClr val="FF0000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" name="Picture 3" descr="Picture 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648553" y="800101"/>
            <a:ext cx="5688632" cy="4875970"/>
          </a:xfrm>
          <a:prstGeom prst="rect">
            <a:avLst/>
          </a:prstGeom>
          <a:ln w="12700">
            <a:miter lim="400000"/>
          </a:ln>
        </p:spPr>
      </p:pic>
      <p:sp>
        <p:nvSpPr>
          <p:cNvPr id="148" name="Title 2"/>
          <p:cNvSpPr txBox="1">
            <a:spLocks noGrp="1"/>
          </p:cNvSpPr>
          <p:nvPr>
            <p:ph type="title"/>
          </p:nvPr>
        </p:nvSpPr>
        <p:spPr>
          <a:xfrm>
            <a:off x="2077199" y="291600"/>
            <a:ext cx="6708025" cy="508501"/>
          </a:xfrm>
          <a:prstGeom prst="rect">
            <a:avLst/>
          </a:prstGeom>
        </p:spPr>
        <p:txBody>
          <a:bodyPr/>
          <a:lstStyle/>
          <a:p>
            <a:r>
              <a:t>The ultimate SiN timing scans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1" name="Equation"/>
              <p:cNvSpPr txBox="1"/>
              <p:nvPr/>
            </p:nvSpPr>
            <p:spPr>
              <a:xfrm>
                <a:off x="2077199" y="5824517"/>
                <a:ext cx="4657710" cy="287451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square" lIns="0" tIns="0" rIns="0" bIns="0">
                <a:spAutoFit/>
              </a:bodyPr>
              <a:lstStyle/>
              <a:p>
                <a:pPr latinLnBrk="1">
                  <a:spcBef>
                    <a:spcPts val="0"/>
                  </a:spcBef>
                  <a:defRPr sz="18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sz="16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𝑡𝑜𝑡𝑎𝑙</m:t>
                          </m:r>
                        </m:sub>
                        <m:sup>
                          <m:r>
                            <a:rPr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𝑙𝑎𝑠𝑒𝑟</m:t>
                          </m:r>
                        </m:sub>
                        <m:sup>
                          <m:r>
                            <a:rPr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𝑋</m:t>
                          </m:r>
                          <m:r>
                            <a:rPr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𝑟𝑎𝑦</m:t>
                          </m:r>
                        </m:sub>
                        <m:sup>
                          <m:r>
                            <a:rPr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𝑠𝑎𝑚𝑝𝑙𝑒</m:t>
                          </m:r>
                        </m:sub>
                        <m:sup>
                          <m:r>
                            <a:rPr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𝑗𝑖𝑡𝑡𝑒𝑟</m:t>
                          </m:r>
                        </m:sub>
                        <m:sup>
                          <m:r>
                            <a:rPr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𝑑𝑟𝑖𝑓𝑡</m:t>
                          </m:r>
                        </m:sub>
                        <m:sup>
                          <m:r>
                            <a:rPr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sz="1600" dirty="0"/>
              </a:p>
            </p:txBody>
          </p:sp>
        </mc:Choice>
        <mc:Fallback>
          <p:sp>
            <p:nvSpPr>
              <p:cNvPr id="151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77199" y="5824517"/>
                <a:ext cx="4657710" cy="287451"/>
              </a:xfrm>
              <a:prstGeom prst="rect">
                <a:avLst/>
              </a:prstGeom>
              <a:blipFill>
                <a:blip r:embed="rId3"/>
                <a:stretch>
                  <a:fillRect b="-25000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3" name="Content Placeholder 3"/>
          <p:cNvGraphicFramePr/>
          <p:nvPr>
            <p:extLst>
              <p:ext uri="{D42A27DB-BD31-4B8C-83A1-F6EECF244321}">
                <p14:modId xmlns:p14="http://schemas.microsoft.com/office/powerpoint/2010/main" val="593814194"/>
              </p:ext>
            </p:extLst>
          </p:nvPr>
        </p:nvGraphicFramePr>
        <p:xfrm>
          <a:off x="755576" y="1124744"/>
          <a:ext cx="7864744" cy="2865120"/>
        </p:xfrm>
        <a:graphic>
          <a:graphicData uri="http://schemas.openxmlformats.org/drawingml/2006/table">
            <a:tbl>
              <a:tblPr firstRow="1" bandRow="1">
                <a:tableStyleId>{4C3C2611-4C71-4FC5-86AE-919BDF0F9419}</a:tableStyleId>
              </a:tblPr>
              <a:tblGrid>
                <a:gridCol w="15498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431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850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4173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4498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defTabSz="457200">
                        <a:spcBef>
                          <a:spcPts val="0"/>
                        </a:spcBef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b="1">
                          <a:solidFill>
                            <a:srgbClr val="FFFFFF"/>
                          </a:solidFill>
                          <a:sym typeface="Calibri"/>
                        </a:rPr>
                        <a:t>E-bunch (fwhm)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ctr" defTabSz="457200">
                        <a:spcBef>
                          <a:spcPts val="0"/>
                        </a:spcBef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b="1">
                          <a:solidFill>
                            <a:srgbClr val="FFFFFF"/>
                          </a:solidFill>
                          <a:sym typeface="Calibri"/>
                        </a:rPr>
                        <a:t>Laser (fwhm)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ctr" defTabSz="457200">
                        <a:spcBef>
                          <a:spcPts val="0"/>
                        </a:spcBef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b="1">
                          <a:solidFill>
                            <a:srgbClr val="FFFFFF"/>
                          </a:solidFill>
                          <a:sym typeface="Calibri"/>
                        </a:rPr>
                        <a:t>Rise time (fwhm)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ctr" defTabSz="457200">
                        <a:spcBef>
                          <a:spcPts val="0"/>
                        </a:spcBef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b="1">
                          <a:solidFill>
                            <a:srgbClr val="FFFFFF"/>
                          </a:solidFill>
                          <a:sym typeface="Calibri"/>
                        </a:rPr>
                        <a:t>Expected 
X-ray fwhm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ctr" defTabSz="457200">
                        <a:spcBef>
                          <a:spcPts val="0"/>
                        </a:spcBef>
                        <a:defRPr sz="1800">
                          <a:sym typeface="Calibri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defTabSz="457200">
                        <a:spcBef>
                          <a:spcPts val="0"/>
                        </a:spcBef>
                        <a:defRPr sz="1800"/>
                      </a:pPr>
                      <a:r>
                        <a:rPr>
                          <a:sym typeface="Calibri"/>
                        </a:rPr>
                        <a:t>27 fs (rms!)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l" defTabSz="457200">
                        <a:spcBef>
                          <a:spcPts val="0"/>
                        </a:spcBef>
                        <a:defRPr sz="1800"/>
                      </a:pPr>
                      <a:r>
                        <a:rPr>
                          <a:sym typeface="Calibri"/>
                        </a:rPr>
                        <a:t>&lt; 40 fs (800 nm)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l" defTabSz="457200">
                        <a:spcBef>
                          <a:spcPts val="0"/>
                        </a:spcBef>
                        <a:defRPr sz="1800"/>
                      </a:pPr>
                      <a:r>
                        <a:rPr>
                          <a:sym typeface="Calibri"/>
                        </a:rPr>
                        <a:t>56 ± 5 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l" defTabSz="457200">
                        <a:spcBef>
                          <a:spcPts val="0"/>
                        </a:spcBef>
                        <a:defRPr sz="1800"/>
                      </a:pPr>
                      <a:r>
                        <a:rPr>
                          <a:sym typeface="Calibri"/>
                        </a:rPr>
                        <a:t>23.2 fs fwhm!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l" defTabSz="457200">
                        <a:spcBef>
                          <a:spcPts val="0"/>
                        </a:spcBef>
                        <a:defRPr sz="1800">
                          <a:sym typeface="Calibri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defTabSz="457200">
                        <a:spcBef>
                          <a:spcPts val="0"/>
                        </a:spcBef>
                        <a:defRPr sz="1800"/>
                      </a:pPr>
                      <a:r>
                        <a:rPr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sym typeface="Calibri"/>
                        </a:rPr>
                        <a:t>½ 27 fs (</a:t>
                      </a:r>
                      <a:r>
                        <a:rPr b="1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sym typeface="Calibri"/>
                        </a:rPr>
                        <a:t>rms</a:t>
                      </a:r>
                      <a:r>
                        <a:rPr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sym typeface="Calibri"/>
                        </a:rPr>
                        <a:t>!)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l" defTabSz="457200">
                        <a:spcBef>
                          <a:spcPts val="0"/>
                        </a:spcBef>
                        <a:defRPr sz="1800"/>
                      </a:pPr>
                      <a:r>
                        <a:rPr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sym typeface="Calibri"/>
                        </a:rPr>
                        <a:t>&lt; 20 fs (NOPA)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l" defTabSz="457200">
                        <a:spcBef>
                          <a:spcPts val="0"/>
                        </a:spcBef>
                        <a:defRPr sz="1800"/>
                      </a:pPr>
                      <a:r>
                        <a:rPr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sym typeface="Calibri"/>
                        </a:rPr>
                        <a:t>48.2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l" defTabSz="457200">
                        <a:spcBef>
                          <a:spcPts val="0"/>
                        </a:spcBef>
                        <a:defRPr sz="1800"/>
                      </a:pPr>
                      <a:r>
                        <a:rPr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sym typeface="Calibri"/>
                        </a:rPr>
                        <a:t>30.4 fs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l" defTabSz="457200">
                        <a:spcBef>
                          <a:spcPts val="0"/>
                        </a:spcBef>
                        <a:defRPr sz="1800"/>
                      </a:pPr>
                      <a:r>
                        <a:rPr b="1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sym typeface="Calibri"/>
                        </a:rPr>
                        <a:t>Dechirper</a:t>
                      </a:r>
                      <a:endParaRPr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sym typeface="Calibri"/>
                      </a:endParaRPr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defTabSz="457200">
                        <a:spcBef>
                          <a:spcPts val="0"/>
                        </a:spcBef>
                        <a:defRPr sz="1800"/>
                      </a:pPr>
                      <a:r>
                        <a:rPr>
                          <a:sym typeface="Calibri"/>
                        </a:rPr>
                        <a:t>63 fs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l" defTabSz="457200">
                        <a:spcBef>
                          <a:spcPts val="0"/>
                        </a:spcBef>
                        <a:defRPr sz="1800"/>
                      </a:pPr>
                      <a:r>
                        <a:rPr>
                          <a:sym typeface="Calibri"/>
                        </a:rPr>
                        <a:t>&lt; 20 fs (NOPA)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l" defTabSz="457200">
                        <a:spcBef>
                          <a:spcPts val="0"/>
                        </a:spcBef>
                        <a:defRPr sz="1800"/>
                      </a:pPr>
                      <a:r>
                        <a:rPr>
                          <a:sym typeface="Calibri"/>
                        </a:rPr>
                        <a:t>68 ± 4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l" defTabSz="457200">
                        <a:spcBef>
                          <a:spcPts val="0"/>
                        </a:spcBef>
                        <a:defRPr sz="1800"/>
                      </a:pPr>
                      <a:r>
                        <a:rPr>
                          <a:sym typeface="Calibri"/>
                        </a:rPr>
                        <a:t>54.5 fs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l" defTabSz="457200">
                        <a:spcBef>
                          <a:spcPts val="0"/>
                        </a:spcBef>
                        <a:defRPr sz="1800">
                          <a:sym typeface="Calibri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defTabSz="457200">
                        <a:spcBef>
                          <a:spcPts val="0"/>
                        </a:spcBef>
                        <a:defRPr sz="1800"/>
                      </a:pPr>
                      <a:r>
                        <a:rPr>
                          <a:sym typeface="Calibri"/>
                        </a:rPr>
                        <a:t>32.5 fs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l" defTabSz="457200">
                        <a:spcBef>
                          <a:spcPts val="0"/>
                        </a:spcBef>
                        <a:defRPr sz="1800"/>
                      </a:pPr>
                      <a:r>
                        <a:rPr>
                          <a:sym typeface="Calibri"/>
                        </a:rPr>
                        <a:t>&lt; 20 fs (NOPA)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l" defTabSz="457200">
                        <a:spcBef>
                          <a:spcPts val="0"/>
                        </a:spcBef>
                        <a:defRPr sz="1800">
                          <a:sym typeface="Calibri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l" defTabSz="457200">
                        <a:spcBef>
                          <a:spcPts val="0"/>
                        </a:spcBef>
                        <a:defRPr sz="1800">
                          <a:sym typeface="Calibri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l" defTabSz="457200">
                        <a:spcBef>
                          <a:spcPts val="0"/>
                        </a:spcBef>
                        <a:defRPr sz="1800"/>
                      </a:pPr>
                      <a:r>
                        <a:rPr>
                          <a:sym typeface="Calibri"/>
                        </a:rPr>
                        <a:t>Compressor</a:t>
                      </a:r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defTabSz="457200">
                        <a:spcBef>
                          <a:spcPts val="0"/>
                        </a:spcBef>
                        <a:defRPr sz="1800"/>
                      </a:pPr>
                      <a:r>
                        <a:rPr>
                          <a:sym typeface="Calibri"/>
                        </a:rPr>
                        <a:t>&lt; 32.5 fs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l" defTabSz="457200">
                        <a:spcBef>
                          <a:spcPts val="0"/>
                        </a:spcBef>
                        <a:defRPr sz="1800"/>
                      </a:pPr>
                      <a:r>
                        <a:rPr>
                          <a:sym typeface="Calibri"/>
                        </a:rPr>
                        <a:t>&lt; 60 fs (400 nm)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l" defTabSz="457200">
                        <a:spcBef>
                          <a:spcPts val="0"/>
                        </a:spcBef>
                        <a:defRPr sz="1800"/>
                      </a:pPr>
                      <a:r>
                        <a:rPr>
                          <a:sym typeface="Calibri"/>
                        </a:rPr>
                        <a:t>84 fs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l" defTabSz="457200">
                        <a:spcBef>
                          <a:spcPts val="0"/>
                        </a:spcBef>
                        <a:defRPr sz="1800"/>
                      </a:pPr>
                      <a:r>
                        <a:rPr>
                          <a:sym typeface="Calibri"/>
                        </a:rPr>
                        <a:t>39.2 fs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l" defTabSz="457200">
                        <a:spcBef>
                          <a:spcPts val="0"/>
                        </a:spcBef>
                        <a:defRPr sz="1800"/>
                      </a:pPr>
                      <a:r>
                        <a:rPr>
                          <a:sym typeface="Calibri"/>
                        </a:rPr>
                        <a:t>Compressor</a:t>
                      </a:r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defTabSz="457200">
                        <a:spcBef>
                          <a:spcPts val="0"/>
                        </a:spcBef>
                        <a:defRPr sz="1800"/>
                      </a:pPr>
                      <a:r>
                        <a:rPr>
                          <a:sym typeface="Calibri"/>
                        </a:rPr>
                        <a:t>32.5 fs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l" defTabSz="457200">
                        <a:spcBef>
                          <a:spcPts val="0"/>
                        </a:spcBef>
                        <a:defRPr sz="1800"/>
                      </a:pPr>
                      <a:r>
                        <a:rPr>
                          <a:sym typeface="Calibri"/>
                        </a:rPr>
                        <a:t>&lt; 60 fs (400 nm)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l" defTabSz="457200">
                        <a:spcBef>
                          <a:spcPts val="0"/>
                        </a:spcBef>
                        <a:defRPr sz="1800"/>
                      </a:pPr>
                      <a:r>
                        <a:rPr>
                          <a:sym typeface="Calibri"/>
                        </a:rPr>
                        <a:t>80 fs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l" defTabSz="457200">
                        <a:spcBef>
                          <a:spcPts val="0"/>
                        </a:spcBef>
                        <a:defRPr sz="1800"/>
                      </a:pPr>
                      <a:r>
                        <a:rPr>
                          <a:sym typeface="Calibri"/>
                        </a:rPr>
                        <a:t>39.2 fs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l" defTabSz="457200">
                        <a:spcBef>
                          <a:spcPts val="0"/>
                        </a:spcBef>
                        <a:defRPr sz="1800"/>
                      </a:pPr>
                      <a:r>
                        <a:rPr dirty="0">
                          <a:sym typeface="Calibri"/>
                        </a:rPr>
                        <a:t>Compressor</a:t>
                      </a:r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54" name="Title 2"/>
          <p:cNvSpPr txBox="1">
            <a:spLocks noGrp="1"/>
          </p:cNvSpPr>
          <p:nvPr>
            <p:ph type="title"/>
          </p:nvPr>
        </p:nvSpPr>
        <p:spPr>
          <a:xfrm>
            <a:off x="2077199" y="291600"/>
            <a:ext cx="6708025" cy="508501"/>
          </a:xfrm>
          <a:prstGeom prst="rect">
            <a:avLst/>
          </a:prstGeom>
        </p:spPr>
        <p:txBody>
          <a:bodyPr/>
          <a:lstStyle/>
          <a:p>
            <a:r>
              <a:t>Timing summary</a:t>
            </a:r>
          </a:p>
        </p:txBody>
      </p:sp>
      <p:sp>
        <p:nvSpPr>
          <p:cNvPr id="155" name="Rectangle 5"/>
          <p:cNvSpPr txBox="1"/>
          <p:nvPr/>
        </p:nvSpPr>
        <p:spPr>
          <a:xfrm>
            <a:off x="251520" y="4343067"/>
            <a:ext cx="8389689" cy="20112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marL="285750" indent="-285750">
              <a:lnSpc>
                <a:spcPct val="150000"/>
              </a:lnSpc>
              <a:spcBef>
                <a:spcPts val="0"/>
              </a:spcBef>
              <a:buSzPct val="100000"/>
              <a:buChar char="➢"/>
              <a:defRPr>
                <a:latin typeface="Arial"/>
                <a:ea typeface="Arial"/>
                <a:cs typeface="Arial"/>
                <a:sym typeface="Arial"/>
              </a:defRPr>
            </a:pPr>
            <a:r>
              <a:t>Achieved high signal-to-noise, able to measure 1% signals with “quick” scans to beat slow drift effects</a:t>
            </a:r>
          </a:p>
          <a:p>
            <a:pPr marL="285750" indent="-285750">
              <a:lnSpc>
                <a:spcPct val="150000"/>
              </a:lnSpc>
              <a:spcBef>
                <a:spcPts val="0"/>
              </a:spcBef>
              <a:buSzPct val="100000"/>
              <a:buChar char="➢"/>
              <a:defRPr>
                <a:latin typeface="Arial"/>
                <a:ea typeface="Arial"/>
                <a:cs typeface="Arial"/>
                <a:sym typeface="Arial"/>
              </a:defRPr>
            </a:pPr>
            <a:r>
              <a:t>Reached a shorter rise time for short laser pulse and short Xray (48 fs, sample limited?)</a:t>
            </a:r>
          </a:p>
          <a:p>
            <a:pPr marL="285750" indent="-285750">
              <a:lnSpc>
                <a:spcPct val="150000"/>
              </a:lnSpc>
              <a:spcBef>
                <a:spcPts val="0"/>
              </a:spcBef>
              <a:buSzPct val="100000"/>
              <a:buChar char="➢"/>
              <a:defRPr>
                <a:latin typeface="Arial"/>
                <a:ea typeface="Arial"/>
                <a:cs typeface="Arial"/>
                <a:sym typeface="Arial"/>
              </a:defRPr>
            </a:pPr>
            <a:r>
              <a:t>Observed a clear change going to shorter laser pulses</a:t>
            </a:r>
          </a:p>
          <a:p>
            <a:pPr marL="285750" indent="-285750">
              <a:lnSpc>
                <a:spcPct val="150000"/>
              </a:lnSpc>
              <a:spcBef>
                <a:spcPts val="0"/>
              </a:spcBef>
              <a:buSzPct val="100000"/>
              <a:buChar char="➢"/>
              <a:defRPr>
                <a:latin typeface="Arial"/>
                <a:ea typeface="Arial"/>
                <a:cs typeface="Arial"/>
                <a:sym typeface="Arial"/>
              </a:defRPr>
            </a:pPr>
            <a:r>
              <a:t>Did not observe a significant difference between short and long Xray pulses in any configuration</a:t>
            </a: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Title 2"/>
          <p:cNvSpPr txBox="1">
            <a:spLocks noGrp="1"/>
          </p:cNvSpPr>
          <p:nvPr>
            <p:ph type="title"/>
          </p:nvPr>
        </p:nvSpPr>
        <p:spPr>
          <a:xfrm>
            <a:off x="2077199" y="291600"/>
            <a:ext cx="6708025" cy="508501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dirty="0"/>
              <a:t>XES on </a:t>
            </a:r>
            <a:r>
              <a:rPr dirty="0" err="1" smtClean="0"/>
              <a:t>FeBpy</a:t>
            </a:r>
            <a:r>
              <a:rPr lang="de-CH" dirty="0" smtClean="0"/>
              <a:t>,</a:t>
            </a:r>
            <a:r>
              <a:rPr dirty="0" smtClean="0"/>
              <a:t> </a:t>
            </a:r>
            <a:r>
              <a:rPr dirty="0"/>
              <a:t>800 </a:t>
            </a:r>
            <a:r>
              <a:rPr dirty="0" smtClean="0"/>
              <a:t>nm</a:t>
            </a:r>
            <a:r>
              <a:rPr lang="de-CH" dirty="0" smtClean="0"/>
              <a:t> (40 </a:t>
            </a:r>
            <a:r>
              <a:rPr lang="de-CH" dirty="0" err="1" smtClean="0"/>
              <a:t>fs</a:t>
            </a:r>
            <a:r>
              <a:rPr lang="de-CH" dirty="0" smtClean="0"/>
              <a:t>) -</a:t>
            </a:r>
            <a:r>
              <a:rPr dirty="0" smtClean="0"/>
              <a:t> 2 </a:t>
            </a:r>
            <a:r>
              <a:rPr dirty="0"/>
              <a:t>photons pump</a:t>
            </a:r>
            <a:r>
              <a:rPr dirty="0" smtClean="0"/>
              <a:t>!</a:t>
            </a:r>
            <a:endParaRPr dirty="0"/>
          </a:p>
        </p:txBody>
      </p:sp>
      <p:pic>
        <p:nvPicPr>
          <p:cNvPr id="158" name="Picture 3" descr="Picture 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99591" y="1082419"/>
            <a:ext cx="4032450" cy="2282000"/>
          </a:xfrm>
          <a:prstGeom prst="rect">
            <a:avLst/>
          </a:prstGeom>
          <a:ln w="12700">
            <a:miter lim="400000"/>
          </a:ln>
        </p:spPr>
      </p:pic>
      <p:sp>
        <p:nvSpPr>
          <p:cNvPr id="159" name="Rectangle 4"/>
          <p:cNvSpPr txBox="1"/>
          <p:nvPr/>
        </p:nvSpPr>
        <p:spPr>
          <a:xfrm>
            <a:off x="5116679" y="1379838"/>
            <a:ext cx="2972928" cy="7001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285750" indent="-285750">
              <a:buFont typeface="Wingdings" panose="05000000000000000000" pitchFamily="2" charset="2"/>
              <a:buChar char="Ø"/>
            </a:pPr>
            <a:r>
              <a:rPr dirty="0"/>
              <a:t>Measured at 1 </a:t>
            </a:r>
            <a:r>
              <a:rPr dirty="0" err="1"/>
              <a:t>ps</a:t>
            </a:r>
            <a:r>
              <a:rPr dirty="0"/>
              <a:t> </a:t>
            </a:r>
            <a:r>
              <a:rPr dirty="0" smtClean="0"/>
              <a:t>delay</a:t>
            </a:r>
            <a:endParaRPr lang="de-CH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de-CH" dirty="0" err="1" smtClean="0"/>
              <a:t>Suffer</a:t>
            </a:r>
            <a:r>
              <a:rPr lang="de-CH" dirty="0" smtClean="0"/>
              <a:t> </a:t>
            </a:r>
            <a:r>
              <a:rPr lang="de-CH" dirty="0" err="1" smtClean="0"/>
              <a:t>from</a:t>
            </a:r>
            <a:r>
              <a:rPr lang="de-CH" dirty="0" smtClean="0"/>
              <a:t> </a:t>
            </a:r>
            <a:r>
              <a:rPr lang="de-CH" dirty="0" err="1" smtClean="0"/>
              <a:t>uncontrolled</a:t>
            </a:r>
            <a:r>
              <a:rPr lang="de-CH" dirty="0" smtClean="0"/>
              <a:t> </a:t>
            </a:r>
            <a:r>
              <a:rPr lang="de-CH" dirty="0" err="1" smtClean="0"/>
              <a:t>drift</a:t>
            </a:r>
            <a:endParaRPr dirty="0"/>
          </a:p>
        </p:txBody>
      </p:sp>
      <p:pic>
        <p:nvPicPr>
          <p:cNvPr id="160" name="Picture 5" descr="Picture 5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96079" y="3763553"/>
            <a:ext cx="3853494" cy="2934737"/>
          </a:xfrm>
          <a:prstGeom prst="rect">
            <a:avLst/>
          </a:prstGeom>
          <a:ln w="12700">
            <a:miter lim="400000"/>
          </a:ln>
        </p:spPr>
      </p:pic>
      <p:sp>
        <p:nvSpPr>
          <p:cNvPr id="161" name="Rectangle 6"/>
          <p:cNvSpPr txBox="1"/>
          <p:nvPr/>
        </p:nvSpPr>
        <p:spPr>
          <a:xfrm>
            <a:off x="2113993" y="6553224"/>
            <a:ext cx="1459693" cy="3077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spcBef>
                <a:spcPts val="800"/>
              </a:spcBef>
              <a:defRPr sz="1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dirty="0"/>
              <a:t>JF </a:t>
            </a:r>
            <a:r>
              <a:rPr dirty="0" smtClean="0"/>
              <a:t>pixel</a:t>
            </a:r>
            <a:r>
              <a:rPr lang="de-CH" dirty="0" smtClean="0"/>
              <a:t> ~ </a:t>
            </a:r>
            <a:r>
              <a:rPr lang="de-CH" dirty="0" err="1" smtClean="0"/>
              <a:t>energy</a:t>
            </a:r>
            <a:endParaRPr dirty="0"/>
          </a:p>
        </p:txBody>
      </p:sp>
      <p:sp>
        <p:nvSpPr>
          <p:cNvPr id="162" name="Rectangle 7"/>
          <p:cNvSpPr txBox="1"/>
          <p:nvPr/>
        </p:nvSpPr>
        <p:spPr>
          <a:xfrm rot="5400000">
            <a:off x="374330" y="5190690"/>
            <a:ext cx="864826" cy="2888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spcBef>
                <a:spcPts val="800"/>
              </a:spcBef>
              <a:defRPr sz="1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dirty="0"/>
              <a:t>Delay (fs)</a:t>
            </a:r>
          </a:p>
        </p:txBody>
      </p:sp>
      <p:pic>
        <p:nvPicPr>
          <p:cNvPr id="163" name="Picture 8" descr="Picture 8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901136" y="3718535"/>
            <a:ext cx="4118871" cy="298857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Title 2"/>
          <p:cNvSpPr txBox="1">
            <a:spLocks noGrp="1"/>
          </p:cNvSpPr>
          <p:nvPr>
            <p:ph type="title"/>
          </p:nvPr>
        </p:nvSpPr>
        <p:spPr>
          <a:xfrm>
            <a:off x="2077199" y="291600"/>
            <a:ext cx="6708025" cy="508501"/>
          </a:xfrm>
          <a:prstGeom prst="rect">
            <a:avLst/>
          </a:prstGeom>
        </p:spPr>
        <p:txBody>
          <a:bodyPr/>
          <a:lstStyle/>
          <a:p>
            <a:r>
              <a:rPr dirty="0"/>
              <a:t>XES on </a:t>
            </a:r>
            <a:r>
              <a:rPr dirty="0" err="1" smtClean="0"/>
              <a:t>FeBpy</a:t>
            </a:r>
            <a:r>
              <a:rPr lang="de-CH" dirty="0" smtClean="0"/>
              <a:t>,</a:t>
            </a:r>
            <a:r>
              <a:rPr dirty="0" smtClean="0"/>
              <a:t> </a:t>
            </a:r>
            <a:r>
              <a:rPr lang="de-CH" dirty="0" smtClean="0"/>
              <a:t>NOPA (20 </a:t>
            </a:r>
            <a:r>
              <a:rPr lang="de-CH" dirty="0" err="1" smtClean="0"/>
              <a:t>fs</a:t>
            </a:r>
            <a:r>
              <a:rPr lang="de-CH" dirty="0" smtClean="0"/>
              <a:t>), 520 </a:t>
            </a:r>
            <a:r>
              <a:rPr lang="de-CH" dirty="0" err="1" smtClean="0"/>
              <a:t>nm</a:t>
            </a:r>
            <a:endParaRPr dirty="0"/>
          </a:p>
        </p:txBody>
      </p:sp>
      <p:pic>
        <p:nvPicPr>
          <p:cNvPr id="166" name="Picture 3" descr="Picture 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788024" y="3501008"/>
            <a:ext cx="4098974" cy="3189495"/>
          </a:xfrm>
          <a:prstGeom prst="rect">
            <a:avLst/>
          </a:prstGeom>
          <a:ln w="12700">
            <a:miter lim="400000"/>
          </a:ln>
        </p:spPr>
      </p:pic>
      <p:pic>
        <p:nvPicPr>
          <p:cNvPr id="167" name="Picture 4" descr="Picture 4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27583" y="1196751"/>
            <a:ext cx="4088231" cy="2198973"/>
          </a:xfrm>
          <a:prstGeom prst="rect">
            <a:avLst/>
          </a:prstGeom>
          <a:ln w="12700">
            <a:miter lim="400000"/>
          </a:ln>
        </p:spPr>
      </p:pic>
      <p:sp>
        <p:nvSpPr>
          <p:cNvPr id="168" name="Rectangle 5"/>
          <p:cNvSpPr txBox="1"/>
          <p:nvPr/>
        </p:nvSpPr>
        <p:spPr>
          <a:xfrm>
            <a:off x="4932040" y="1362253"/>
            <a:ext cx="3075520" cy="10618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285750" indent="-285750">
              <a:buFont typeface="Wingdings" panose="05000000000000000000" pitchFamily="2" charset="2"/>
              <a:buChar char="Ø"/>
            </a:pPr>
            <a:r>
              <a:rPr dirty="0"/>
              <a:t>Measured at 1 </a:t>
            </a:r>
            <a:r>
              <a:rPr dirty="0" err="1"/>
              <a:t>ps</a:t>
            </a:r>
            <a:r>
              <a:rPr dirty="0"/>
              <a:t> </a:t>
            </a:r>
            <a:r>
              <a:rPr dirty="0" smtClean="0"/>
              <a:t>delay</a:t>
            </a:r>
            <a:endParaRPr lang="de-CH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de-CH" dirty="0" smtClean="0"/>
              <a:t>3 x </a:t>
            </a:r>
            <a:r>
              <a:rPr lang="de-CH" dirty="0" err="1" smtClean="0"/>
              <a:t>lower</a:t>
            </a:r>
            <a:r>
              <a:rPr lang="de-CH" dirty="0" smtClean="0"/>
              <a:t> </a:t>
            </a:r>
            <a:r>
              <a:rPr lang="de-CH" dirty="0" err="1" smtClean="0"/>
              <a:t>count</a:t>
            </a:r>
            <a:r>
              <a:rPr lang="de-CH" dirty="0" smtClean="0"/>
              <a:t> rate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de-CH" dirty="0" err="1" smtClean="0"/>
              <a:t>Suffer</a:t>
            </a:r>
            <a:r>
              <a:rPr lang="de-CH" dirty="0" smtClean="0"/>
              <a:t> </a:t>
            </a:r>
            <a:r>
              <a:rPr lang="de-CH" dirty="0" err="1" smtClean="0"/>
              <a:t>from</a:t>
            </a:r>
            <a:r>
              <a:rPr lang="de-CH" dirty="0" smtClean="0"/>
              <a:t> </a:t>
            </a:r>
            <a:r>
              <a:rPr lang="de-CH" dirty="0" err="1" smtClean="0"/>
              <a:t>uncontrolled</a:t>
            </a:r>
            <a:r>
              <a:rPr lang="de-CH" dirty="0" smtClean="0"/>
              <a:t> </a:t>
            </a:r>
            <a:r>
              <a:rPr lang="de-CH" dirty="0" err="1" smtClean="0"/>
              <a:t>drifts</a:t>
            </a:r>
            <a:endParaRPr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3" y="3697778"/>
            <a:ext cx="3622031" cy="2795954"/>
          </a:xfrm>
          <a:prstGeom prst="rect">
            <a:avLst/>
          </a:prstGeom>
        </p:spPr>
      </p:pic>
      <p:sp>
        <p:nvSpPr>
          <p:cNvPr id="8" name="Rectangle 7"/>
          <p:cNvSpPr txBox="1"/>
          <p:nvPr/>
        </p:nvSpPr>
        <p:spPr>
          <a:xfrm rot="5400000">
            <a:off x="295199" y="5050015"/>
            <a:ext cx="864826" cy="2888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spcBef>
                <a:spcPts val="800"/>
              </a:spcBef>
              <a:defRPr sz="1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dirty="0"/>
              <a:t>Delay (fs)</a:t>
            </a:r>
          </a:p>
        </p:txBody>
      </p:sp>
      <p:sp>
        <p:nvSpPr>
          <p:cNvPr id="11" name="Rectangle 6"/>
          <p:cNvSpPr txBox="1"/>
          <p:nvPr/>
        </p:nvSpPr>
        <p:spPr>
          <a:xfrm>
            <a:off x="1744714" y="6447715"/>
            <a:ext cx="1459693" cy="3077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spcBef>
                <a:spcPts val="800"/>
              </a:spcBef>
              <a:defRPr sz="1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dirty="0"/>
              <a:t>JF </a:t>
            </a:r>
            <a:r>
              <a:rPr dirty="0" smtClean="0"/>
              <a:t>pixel</a:t>
            </a:r>
            <a:r>
              <a:rPr lang="de-CH" dirty="0" smtClean="0"/>
              <a:t> ~ </a:t>
            </a:r>
            <a:r>
              <a:rPr lang="de-CH" dirty="0" err="1" smtClean="0"/>
              <a:t>energy</a:t>
            </a:r>
            <a:endParaRPr dirty="0"/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Title 2"/>
          <p:cNvSpPr txBox="1">
            <a:spLocks noGrp="1"/>
          </p:cNvSpPr>
          <p:nvPr>
            <p:ph type="title"/>
          </p:nvPr>
        </p:nvSpPr>
        <p:spPr>
          <a:xfrm>
            <a:off x="2077199" y="291600"/>
            <a:ext cx="6708025" cy="508501"/>
          </a:xfrm>
          <a:prstGeom prst="rect">
            <a:avLst/>
          </a:prstGeom>
        </p:spPr>
        <p:txBody>
          <a:bodyPr/>
          <a:lstStyle/>
          <a:p>
            <a:r>
              <a:rPr dirty="0"/>
              <a:t>XAS on </a:t>
            </a:r>
            <a:r>
              <a:rPr dirty="0" err="1" smtClean="0"/>
              <a:t>FeBpy</a:t>
            </a:r>
            <a:r>
              <a:rPr lang="de-CH" dirty="0" smtClean="0"/>
              <a:t>, NOPA </a:t>
            </a:r>
            <a:r>
              <a:rPr lang="de-CH" dirty="0" err="1" smtClean="0"/>
              <a:t>laser</a:t>
            </a:r>
            <a:r>
              <a:rPr lang="de-CH" dirty="0" smtClean="0"/>
              <a:t> (&lt; 20 </a:t>
            </a:r>
            <a:r>
              <a:rPr lang="de-CH" dirty="0" err="1" smtClean="0"/>
              <a:t>fs</a:t>
            </a:r>
            <a:r>
              <a:rPr lang="de-CH" dirty="0" smtClean="0"/>
              <a:t>)</a:t>
            </a:r>
            <a:r>
              <a:rPr dirty="0" smtClean="0"/>
              <a:t> </a:t>
            </a:r>
            <a:endParaRPr dirty="0"/>
          </a:p>
        </p:txBody>
      </p:sp>
      <p:grpSp>
        <p:nvGrpSpPr>
          <p:cNvPr id="3" name="Group 4"/>
          <p:cNvGrpSpPr/>
          <p:nvPr/>
        </p:nvGrpSpPr>
        <p:grpSpPr>
          <a:xfrm>
            <a:off x="725860" y="1401760"/>
            <a:ext cx="4705351" cy="2582332"/>
            <a:chOff x="0" y="0"/>
            <a:chExt cx="4705350" cy="2582330"/>
          </a:xfrm>
        </p:grpSpPr>
        <p:pic>
          <p:nvPicPr>
            <p:cNvPr id="4" name="Picture 5" descr="Picture 5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608778" y="2201330"/>
              <a:ext cx="4029076" cy="381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" name="Picture 4" descr="Picture 4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-1"/>
              <a:ext cx="4705350" cy="217170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6" name="Picture 9" descr="Picture 9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345136" y="1443494"/>
            <a:ext cx="3798864" cy="2088233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Rectangle 4"/>
          <p:cNvSpPr txBox="1"/>
          <p:nvPr/>
        </p:nvSpPr>
        <p:spPr>
          <a:xfrm>
            <a:off x="1043608" y="1003474"/>
            <a:ext cx="3250247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>
                <a:latin typeface="Arial"/>
                <a:ea typeface="Arial"/>
                <a:cs typeface="Arial"/>
                <a:sym typeface="Arial"/>
              </a:defRPr>
            </a:pPr>
            <a:r>
              <a:rPr lang="de-CH" sz="1200" dirty="0" smtClean="0"/>
              <a:t>Lemke</a:t>
            </a:r>
            <a:r>
              <a:rPr sz="1200" dirty="0" smtClean="0"/>
              <a:t> </a:t>
            </a:r>
            <a:r>
              <a:rPr lang="de-CH" sz="1200" dirty="0" smtClean="0"/>
              <a:t>H</a:t>
            </a:r>
            <a:r>
              <a:rPr sz="1200" dirty="0" smtClean="0"/>
              <a:t>. </a:t>
            </a:r>
            <a:r>
              <a:rPr sz="1200" dirty="0"/>
              <a:t>et al, </a:t>
            </a:r>
            <a:r>
              <a:rPr lang="de-CH" sz="1200" dirty="0" smtClean="0"/>
              <a:t>Nature </a:t>
            </a:r>
            <a:r>
              <a:rPr lang="de-CH" sz="1200" dirty="0" err="1" smtClean="0"/>
              <a:t>Comm</a:t>
            </a:r>
            <a:r>
              <a:rPr sz="1200" dirty="0" smtClean="0"/>
              <a:t> </a:t>
            </a:r>
            <a:r>
              <a:rPr lang="de-CH" sz="1200" b="1" dirty="0" smtClean="0"/>
              <a:t>8</a:t>
            </a:r>
            <a:r>
              <a:rPr sz="1200" dirty="0" smtClean="0"/>
              <a:t>, </a:t>
            </a:r>
            <a:r>
              <a:rPr lang="de-CH" sz="1200" dirty="0" smtClean="0"/>
              <a:t>15342</a:t>
            </a:r>
            <a:r>
              <a:rPr sz="1200" dirty="0" smtClean="0"/>
              <a:t> </a:t>
            </a:r>
            <a:r>
              <a:rPr sz="1200" dirty="0"/>
              <a:t>(</a:t>
            </a:r>
            <a:r>
              <a:rPr sz="1200" dirty="0" smtClean="0"/>
              <a:t>20</a:t>
            </a:r>
            <a:r>
              <a:rPr lang="de-CH" sz="1200" dirty="0" smtClean="0"/>
              <a:t>17</a:t>
            </a:r>
            <a:r>
              <a:rPr sz="1200" dirty="0" smtClean="0"/>
              <a:t>)</a:t>
            </a:r>
            <a:endParaRPr sz="12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930" y="4175121"/>
            <a:ext cx="4246685" cy="248795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1060" y="4059588"/>
            <a:ext cx="3584164" cy="2719021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XAS on </a:t>
            </a:r>
            <a:r>
              <a:rPr lang="en-US" dirty="0" err="1"/>
              <a:t>FeBpy</a:t>
            </a:r>
            <a:r>
              <a:rPr lang="en-US" dirty="0"/>
              <a:t>, </a:t>
            </a:r>
            <a:r>
              <a:rPr lang="en-US" dirty="0" smtClean="0"/>
              <a:t>400nm laser (&lt; 60 fs)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724" y="1133842"/>
            <a:ext cx="4487007" cy="261168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474" y="3883057"/>
            <a:ext cx="3668958" cy="2865771"/>
          </a:xfrm>
          <a:prstGeom prst="rect">
            <a:avLst/>
          </a:prstGeom>
        </p:spPr>
      </p:pic>
      <p:grpSp>
        <p:nvGrpSpPr>
          <p:cNvPr id="6" name="Group 4"/>
          <p:cNvGrpSpPr/>
          <p:nvPr/>
        </p:nvGrpSpPr>
        <p:grpSpPr>
          <a:xfrm>
            <a:off x="4893415" y="4211919"/>
            <a:ext cx="4039572" cy="2208046"/>
            <a:chOff x="0" y="0"/>
            <a:chExt cx="4705350" cy="2582330"/>
          </a:xfrm>
        </p:grpSpPr>
        <p:pic>
          <p:nvPicPr>
            <p:cNvPr id="7" name="Picture 5" descr="Picture 5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608778" y="2201330"/>
              <a:ext cx="4029076" cy="381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8" name="Picture 7" descr="Picture 4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0" y="-1"/>
              <a:ext cx="4705350" cy="217170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  <p:extLst>
      <p:ext uri="{BB962C8B-B14F-4D97-AF65-F5344CB8AC3E}">
        <p14:creationId xmlns:p14="http://schemas.microsoft.com/office/powerpoint/2010/main" val="3120258010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PSI PowerPoint Master english">
  <a:themeElements>
    <a:clrScheme name="PSI PowerPoint Master english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FF"/>
      </a:hlink>
      <a:folHlink>
        <a:srgbClr val="FF00FF"/>
      </a:folHlink>
    </a:clrScheme>
    <a:fontScheme name="PSI PowerPoint Master english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PSI PowerPoint Master english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900"/>
          </a:spcBef>
          <a:spcAft>
            <a:spcPts val="0"/>
          </a:spcAft>
          <a:buClrTx/>
          <a:buSzTx/>
          <a:buFontTx/>
          <a:buNone/>
          <a:tabLst/>
          <a:defRPr kumimoji="0" sz="1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900"/>
          </a:spcBef>
          <a:spcAft>
            <a:spcPts val="0"/>
          </a:spcAft>
          <a:buClrTx/>
          <a:buSzTx/>
          <a:buFontTx/>
          <a:buNone/>
          <a:tabLst/>
          <a:defRPr kumimoji="0" sz="1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PSI PowerPoint Master english">
  <a:themeElements>
    <a:clrScheme name="PSI PowerPoint Master english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FF"/>
      </a:hlink>
      <a:folHlink>
        <a:srgbClr val="FF00FF"/>
      </a:folHlink>
    </a:clrScheme>
    <a:fontScheme name="PSI PowerPoint Master english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PSI PowerPoint Master english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900"/>
          </a:spcBef>
          <a:spcAft>
            <a:spcPts val="0"/>
          </a:spcAft>
          <a:buClrTx/>
          <a:buSzTx/>
          <a:buFontTx/>
          <a:buNone/>
          <a:tabLst/>
          <a:defRPr kumimoji="0" sz="1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900"/>
          </a:spcBef>
          <a:spcAft>
            <a:spcPts val="0"/>
          </a:spcAft>
          <a:buClrTx/>
          <a:buSzTx/>
          <a:buFontTx/>
          <a:buNone/>
          <a:tabLst/>
          <a:defRPr kumimoji="0" sz="1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593</Words>
  <Application>Microsoft Office PowerPoint</Application>
  <PresentationFormat>On-screen Show (4:3)</PresentationFormat>
  <Paragraphs>103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Calibri</vt:lpstr>
      <vt:lpstr>Cambria Math</vt:lpstr>
      <vt:lpstr>Georgia</vt:lpstr>
      <vt:lpstr>Times</vt:lpstr>
      <vt:lpstr>Wingdings</vt:lpstr>
      <vt:lpstr>PSI PowerPoint Master english</vt:lpstr>
      <vt:lpstr>PowerPoint Presentation</vt:lpstr>
      <vt:lpstr>Schedule KW 8 &amp; 9</vt:lpstr>
      <vt:lpstr>Experimental setup for timing studies</vt:lpstr>
      <vt:lpstr>The ultimate SiN timing scans</vt:lpstr>
      <vt:lpstr>Timing summary</vt:lpstr>
      <vt:lpstr>XES on FeBpy, 800 nm (40 fs) - 2 photons pump!</vt:lpstr>
      <vt:lpstr>XES on FeBpy, NOPA (20 fs), 520 nm</vt:lpstr>
      <vt:lpstr>XAS on FeBpy, NOPA laser (&lt; 20 fs) </vt:lpstr>
      <vt:lpstr>XAS on FeBpy, 400nm laser (&lt; 60 fs)</vt:lpstr>
      <vt:lpstr>Summary</vt:lpstr>
      <vt:lpstr>PowerPoint Presentation</vt:lpstr>
      <vt:lpstr>Uncorrelated drifts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Cirelli Claudio</dc:creator>
  <cp:lastModifiedBy>Cirelli Claudio</cp:lastModifiedBy>
  <cp:revision>18</cp:revision>
  <dcterms:modified xsi:type="dcterms:W3CDTF">2021-03-08T11:00:24Z</dcterms:modified>
</cp:coreProperties>
</file>