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2" r:id="rId1"/>
  </p:sldMasterIdLst>
  <p:notesMasterIdLst>
    <p:notesMasterId r:id="rId12"/>
  </p:notesMasterIdLst>
  <p:sldIdLst>
    <p:sldId id="263" r:id="rId2"/>
    <p:sldId id="257" r:id="rId3"/>
    <p:sldId id="273" r:id="rId4"/>
    <p:sldId id="279" r:id="rId5"/>
    <p:sldId id="275" r:id="rId6"/>
    <p:sldId id="277" r:id="rId7"/>
    <p:sldId id="278" r:id="rId8"/>
    <p:sldId id="268" r:id="rId9"/>
    <p:sldId id="280" r:id="rId10"/>
    <p:sldId id="281" r:id="rId11"/>
  </p:sldIdLst>
  <p:sldSz cx="10080625" cy="7559675"/>
  <p:notesSz cx="7772400" cy="10058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7" autoAdjust="0"/>
    <p:restoredTop sz="94660"/>
  </p:normalViewPr>
  <p:slideViewPr>
    <p:cSldViewPr snapToGrid="0">
      <p:cViewPr varScale="1">
        <p:scale>
          <a:sx n="59" d="100"/>
          <a:sy n="59" d="100"/>
        </p:scale>
        <p:origin x="60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Click to move the slide</a:t>
            </a: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US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39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US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40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41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42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06AE7AA7-4664-4236-8CCF-48085C0DF36A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ustomShape 1"/>
          <p:cNvSpPr/>
          <p:nvPr/>
        </p:nvSpPr>
        <p:spPr>
          <a:xfrm>
            <a:off x="4398840" y="9555120"/>
            <a:ext cx="3371040" cy="500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95000"/>
              </a:lnSpc>
            </a:pPr>
            <a:fld id="{E760AA30-08D0-4076-918F-46395BC30504}" type="slidenum">
              <a:rPr lang="en-US" sz="14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2</a:t>
            </a:fld>
            <a:endParaRPr lang="en-US" sz="1400" b="0" strike="noStrike" spc="-1">
              <a:latin typeface="Arial"/>
            </a:endParaRPr>
          </a:p>
        </p:txBody>
      </p:sp>
      <p:sp>
        <p:nvSpPr>
          <p:cNvPr id="53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prstGeom prst="rect">
            <a:avLst/>
          </a:prstGeom>
        </p:spPr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777960" y="4776840"/>
            <a:ext cx="6217560" cy="45252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068601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ustomShape 1"/>
          <p:cNvSpPr/>
          <p:nvPr/>
        </p:nvSpPr>
        <p:spPr>
          <a:xfrm>
            <a:off x="4398840" y="9555120"/>
            <a:ext cx="3371040" cy="500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95000"/>
              </a:lnSpc>
            </a:pPr>
            <a:fld id="{E760AA30-08D0-4076-918F-46395BC30504}" type="slidenum">
              <a:rPr lang="en-US" sz="14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3</a:t>
            </a:fld>
            <a:endParaRPr lang="en-US" sz="1400" b="0" strike="noStrike" spc="-1">
              <a:latin typeface="Arial"/>
            </a:endParaRPr>
          </a:p>
        </p:txBody>
      </p:sp>
      <p:sp>
        <p:nvSpPr>
          <p:cNvPr id="53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prstGeom prst="rect">
            <a:avLst/>
          </a:prstGeom>
        </p:spPr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777960" y="4776840"/>
            <a:ext cx="6217560" cy="45252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17370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ustomShape 1"/>
          <p:cNvSpPr/>
          <p:nvPr/>
        </p:nvSpPr>
        <p:spPr>
          <a:xfrm>
            <a:off x="4398840" y="9555120"/>
            <a:ext cx="3371040" cy="500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95000"/>
              </a:lnSpc>
            </a:pPr>
            <a:fld id="{E760AA30-08D0-4076-918F-46395BC30504}" type="slidenum">
              <a:rPr lang="en-US" sz="14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5</a:t>
            </a:fld>
            <a:endParaRPr lang="en-US" sz="1400" b="0" strike="noStrike" spc="-1">
              <a:latin typeface="Arial"/>
            </a:endParaRPr>
          </a:p>
        </p:txBody>
      </p:sp>
      <p:sp>
        <p:nvSpPr>
          <p:cNvPr id="53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prstGeom prst="rect">
            <a:avLst/>
          </a:prstGeom>
        </p:spPr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777960" y="4776840"/>
            <a:ext cx="6217560" cy="45252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93227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ustomShape 1"/>
          <p:cNvSpPr/>
          <p:nvPr/>
        </p:nvSpPr>
        <p:spPr>
          <a:xfrm>
            <a:off x="4398840" y="9555120"/>
            <a:ext cx="3371040" cy="500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95000"/>
              </a:lnSpc>
            </a:pPr>
            <a:fld id="{E760AA30-08D0-4076-918F-46395BC30504}" type="slidenum">
              <a:rPr lang="en-US" sz="14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8</a:t>
            </a:fld>
            <a:endParaRPr lang="en-US" sz="1400" b="0" strike="noStrike" spc="-1">
              <a:latin typeface="Arial"/>
            </a:endParaRPr>
          </a:p>
        </p:txBody>
      </p:sp>
      <p:sp>
        <p:nvSpPr>
          <p:cNvPr id="53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prstGeom prst="rect">
            <a:avLst/>
          </a:prstGeom>
        </p:spPr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777960" y="4776840"/>
            <a:ext cx="6217560" cy="45252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395397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ustomShape 1"/>
          <p:cNvSpPr/>
          <p:nvPr/>
        </p:nvSpPr>
        <p:spPr>
          <a:xfrm>
            <a:off x="4398840" y="9555120"/>
            <a:ext cx="3371040" cy="500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95000"/>
              </a:lnSpc>
            </a:pPr>
            <a:fld id="{E760AA30-08D0-4076-918F-46395BC30504}" type="slidenum">
              <a:rPr lang="en-US" sz="14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9</a:t>
            </a:fld>
            <a:endParaRPr lang="en-US" sz="1400" b="0" strike="noStrike" spc="-1">
              <a:latin typeface="Arial"/>
            </a:endParaRPr>
          </a:p>
        </p:txBody>
      </p:sp>
      <p:sp>
        <p:nvSpPr>
          <p:cNvPr id="53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prstGeom prst="rect">
            <a:avLst/>
          </a:prstGeom>
        </p:spPr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777960" y="4776840"/>
            <a:ext cx="6217560" cy="45252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051266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ustomShape 1"/>
          <p:cNvSpPr/>
          <p:nvPr/>
        </p:nvSpPr>
        <p:spPr>
          <a:xfrm>
            <a:off x="4398840" y="9555120"/>
            <a:ext cx="3371040" cy="500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95000"/>
              </a:lnSpc>
            </a:pPr>
            <a:fld id="{E760AA30-08D0-4076-918F-46395BC30504}" type="slidenum">
              <a:rPr lang="en-US" sz="14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10</a:t>
            </a:fld>
            <a:endParaRPr lang="en-US" sz="1400" b="0" strike="noStrike" spc="-1">
              <a:latin typeface="Arial"/>
            </a:endParaRPr>
          </a:p>
        </p:txBody>
      </p:sp>
      <p:sp>
        <p:nvSpPr>
          <p:cNvPr id="53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prstGeom prst="rect">
            <a:avLst/>
          </a:prstGeom>
        </p:spPr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777960" y="4776840"/>
            <a:ext cx="6217560" cy="45252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46385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078" y="1237197"/>
            <a:ext cx="7560469" cy="2631887"/>
          </a:xfrm>
        </p:spPr>
        <p:txBody>
          <a:bodyPr anchor="b"/>
          <a:lstStyle>
            <a:lvl1pPr algn="ctr">
              <a:defRPr sz="496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078" y="3970580"/>
            <a:ext cx="7560469" cy="1825171"/>
          </a:xfrm>
        </p:spPr>
        <p:txBody>
          <a:bodyPr/>
          <a:lstStyle>
            <a:lvl1pPr marL="0" indent="0" algn="ctr">
              <a:buNone/>
              <a:defRPr sz="1984"/>
            </a:lvl1pPr>
            <a:lvl2pPr marL="378013" indent="0" algn="ctr">
              <a:buNone/>
              <a:defRPr sz="1654"/>
            </a:lvl2pPr>
            <a:lvl3pPr marL="756026" indent="0" algn="ctr">
              <a:buNone/>
              <a:defRPr sz="1488"/>
            </a:lvl3pPr>
            <a:lvl4pPr marL="1134039" indent="0" algn="ctr">
              <a:buNone/>
              <a:defRPr sz="1323"/>
            </a:lvl4pPr>
            <a:lvl5pPr marL="1512052" indent="0" algn="ctr">
              <a:buNone/>
              <a:defRPr sz="1323"/>
            </a:lvl5pPr>
            <a:lvl6pPr marL="1890065" indent="0" algn="ctr">
              <a:buNone/>
              <a:defRPr sz="1323"/>
            </a:lvl6pPr>
            <a:lvl7pPr marL="2268078" indent="0" algn="ctr">
              <a:buNone/>
              <a:defRPr sz="1323"/>
            </a:lvl7pPr>
            <a:lvl8pPr marL="2646091" indent="0" algn="ctr">
              <a:buNone/>
              <a:defRPr sz="1323"/>
            </a:lvl8pPr>
            <a:lvl9pPr marL="3024104" indent="0" algn="ctr">
              <a:buNone/>
              <a:defRPr sz="1323"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AF6C1-3289-416B-8F78-244509F5B983}" type="datetimeFigureOut">
              <a:rPr lang="de-CH" smtClean="0"/>
              <a:t>05.03.2021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02E25-0FBA-4E3B-9131-AEE247EF2D9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00614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AF6C1-3289-416B-8F78-244509F5B983}" type="datetimeFigureOut">
              <a:rPr lang="de-CH" smtClean="0"/>
              <a:t>05.03.2021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02E25-0FBA-4E3B-9131-AEE247EF2D9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31745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947" y="402483"/>
            <a:ext cx="2173635" cy="6406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3043" y="402483"/>
            <a:ext cx="6394896" cy="640647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AF6C1-3289-416B-8F78-244509F5B983}" type="datetimeFigureOut">
              <a:rPr lang="de-CH" smtClean="0"/>
              <a:t>05.03.2021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02E25-0FBA-4E3B-9131-AEE247EF2D9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039488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2289969" y="321435"/>
            <a:ext cx="7394575" cy="560329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764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911622" y="1124229"/>
            <a:ext cx="2523728" cy="6148139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527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196564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149828" y="1478691"/>
            <a:ext cx="4168758" cy="5158779"/>
          </a:xfrm>
        </p:spPr>
        <p:txBody>
          <a:bodyPr/>
          <a:lstStyle>
            <a:lvl1pPr marL="195998" indent="-195998">
              <a:buClr>
                <a:schemeClr val="tx1"/>
              </a:buClr>
              <a:buFont typeface="Arial" panose="020B0604020202020204" pitchFamily="34" charset="0"/>
              <a:buChar char="•"/>
              <a:defRPr sz="1874"/>
            </a:lvl1pPr>
            <a:lvl2pPr marL="391994" indent="-195998">
              <a:buSzPct val="100000"/>
              <a:buFont typeface="Symbol" panose="05050102010706020507" pitchFamily="18" charset="2"/>
              <a:buChar char="-"/>
              <a:defRPr sz="1874"/>
            </a:lvl2pPr>
            <a:lvl3pPr marL="594992" indent="-202998">
              <a:buFont typeface="Symbol" panose="05050102010706020507" pitchFamily="18" charset="2"/>
              <a:buChar char="-"/>
              <a:defRPr sz="1874"/>
            </a:lvl3pPr>
            <a:lvl4pPr marL="790989" indent="-195998">
              <a:buFont typeface="Symbol" panose="05050102010706020507" pitchFamily="18" charset="2"/>
              <a:buChar char="-"/>
              <a:defRPr sz="1874"/>
            </a:lvl4pPr>
            <a:lvl5pPr marL="986985" indent="-195998">
              <a:buFont typeface="Symbol" panose="05050102010706020507" pitchFamily="18" charset="2"/>
              <a:buChar char="-"/>
              <a:defRPr sz="1874"/>
            </a:lvl5pPr>
            <a:lvl6pPr marL="1184733" indent="-197749">
              <a:buFont typeface="Symbol" panose="05050102010706020507" pitchFamily="18" charset="2"/>
              <a:buChar char="-"/>
              <a:defRPr sz="1654"/>
            </a:lvl6pPr>
            <a:lvl7pPr marL="1385979" indent="-201248">
              <a:buFont typeface="Symbol" panose="05050102010706020507" pitchFamily="18" charset="2"/>
              <a:buChar char="-"/>
              <a:defRPr sz="1654"/>
            </a:lvl7pPr>
            <a:lvl8pPr marL="1583725" indent="-197749">
              <a:buFont typeface="Symbol" panose="05050102010706020507" pitchFamily="18" charset="2"/>
              <a:buChar char="-"/>
              <a:defRPr sz="1654"/>
            </a:lvl8pPr>
            <a:lvl9pPr marL="1779723" indent="-195998">
              <a:buFont typeface="Symbol" panose="05050102010706020507" pitchFamily="18" charset="2"/>
              <a:buChar char="-"/>
              <a:defRPr sz="1654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289981" y="317467"/>
            <a:ext cx="7395132" cy="56052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516349" y="1474760"/>
            <a:ext cx="4168758" cy="5158779"/>
          </a:xfrm>
        </p:spPr>
        <p:txBody>
          <a:bodyPr/>
          <a:lstStyle>
            <a:lvl1pPr marL="195998" indent="-195998">
              <a:buClr>
                <a:schemeClr val="tx1"/>
              </a:buClr>
              <a:buFont typeface="Arial" panose="020B0604020202020204" pitchFamily="34" charset="0"/>
              <a:buChar char="•"/>
              <a:defRPr sz="1874"/>
            </a:lvl1pPr>
            <a:lvl2pPr marL="391994" indent="-195998">
              <a:buSzPct val="100000"/>
              <a:buFont typeface="Symbol" panose="05050102010706020507" pitchFamily="18" charset="2"/>
              <a:buChar char="-"/>
              <a:defRPr sz="1874"/>
            </a:lvl2pPr>
            <a:lvl3pPr marL="594992" indent="-202998">
              <a:buFont typeface="Symbol" panose="05050102010706020507" pitchFamily="18" charset="2"/>
              <a:buChar char="-"/>
              <a:defRPr sz="1874"/>
            </a:lvl3pPr>
            <a:lvl4pPr marL="790989" indent="-195998">
              <a:buFont typeface="Symbol" panose="05050102010706020507" pitchFamily="18" charset="2"/>
              <a:buChar char="-"/>
              <a:defRPr sz="1874"/>
            </a:lvl4pPr>
            <a:lvl5pPr marL="986985" indent="-195998">
              <a:buFont typeface="Symbol" panose="05050102010706020507" pitchFamily="18" charset="2"/>
              <a:buChar char="-"/>
              <a:defRPr sz="1874"/>
            </a:lvl5pPr>
            <a:lvl6pPr marL="1184733" indent="-197749">
              <a:buFont typeface="Symbol" panose="05050102010706020507" pitchFamily="18" charset="2"/>
              <a:buChar char="-"/>
              <a:defRPr sz="1654"/>
            </a:lvl6pPr>
            <a:lvl7pPr marL="1385979" indent="-201248">
              <a:buFont typeface="Symbol" panose="05050102010706020507" pitchFamily="18" charset="2"/>
              <a:buChar char="-"/>
              <a:defRPr sz="1654"/>
            </a:lvl7pPr>
            <a:lvl8pPr marL="1583725" indent="-197749">
              <a:buFont typeface="Symbol" panose="05050102010706020507" pitchFamily="18" charset="2"/>
              <a:buChar char="-"/>
              <a:defRPr sz="1654"/>
            </a:lvl8pPr>
            <a:lvl9pPr marL="1779723" indent="-195998">
              <a:buFont typeface="Symbol" panose="05050102010706020507" pitchFamily="18" charset="2"/>
              <a:buChar char="-"/>
              <a:defRPr sz="1654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2271498335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marL="0" marR="0" indent="0" algn="ctr" defTabSz="100794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pt-BR" dirty="0"/>
              <a:t>Urs Staub, QTC, 14 6 2019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09901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4583C-C589-4057-904C-DF3A691EC8B2}" type="datetimeFigureOut">
              <a:rPr lang="de-CH" smtClean="0"/>
              <a:t>05.03.2021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6F67A-AE9C-4AAA-8DE8-2D7FC933880A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46595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793" y="1884670"/>
            <a:ext cx="8694539" cy="3144614"/>
          </a:xfrm>
        </p:spPr>
        <p:txBody>
          <a:bodyPr anchor="b"/>
          <a:lstStyle>
            <a:lvl1pPr>
              <a:defRPr sz="496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793" y="5059034"/>
            <a:ext cx="8694539" cy="1653678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1pPr>
            <a:lvl2pPr marL="378013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026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403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05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065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07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609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410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AF6C1-3289-416B-8F78-244509F5B983}" type="datetimeFigureOut">
              <a:rPr lang="de-CH" smtClean="0"/>
              <a:t>05.03.2021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02E25-0FBA-4E3B-9131-AEE247EF2D9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22121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3043" y="2012414"/>
            <a:ext cx="4284266" cy="479654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3316" y="2012414"/>
            <a:ext cx="4284266" cy="479654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AF6C1-3289-416B-8F78-244509F5B983}" type="datetimeFigureOut">
              <a:rPr lang="de-CH" smtClean="0"/>
              <a:t>05.03.2021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02E25-0FBA-4E3B-9131-AEE247EF2D9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87767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402483"/>
            <a:ext cx="8694539" cy="14611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4357" y="1853171"/>
            <a:ext cx="4264576" cy="908210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57" y="2761381"/>
            <a:ext cx="4264576" cy="406157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316" y="1853171"/>
            <a:ext cx="4285579" cy="908210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316" y="2761381"/>
            <a:ext cx="4285579" cy="406157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AF6C1-3289-416B-8F78-244509F5B983}" type="datetimeFigureOut">
              <a:rPr lang="de-CH" smtClean="0"/>
              <a:t>05.03.2021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02E25-0FBA-4E3B-9131-AEE247EF2D9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9068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AF6C1-3289-416B-8F78-244509F5B983}" type="datetimeFigureOut">
              <a:rPr lang="de-CH" smtClean="0"/>
              <a:t>05.03.2021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02E25-0FBA-4E3B-9131-AEE247EF2D9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45934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AF6C1-3289-416B-8F78-244509F5B983}" type="datetimeFigureOut">
              <a:rPr lang="de-CH" smtClean="0"/>
              <a:t>05.03.2021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02E25-0FBA-4E3B-9131-AEE247EF2D9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54220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503978"/>
            <a:ext cx="3251264" cy="1763924"/>
          </a:xfrm>
        </p:spPr>
        <p:txBody>
          <a:bodyPr anchor="b"/>
          <a:lstStyle>
            <a:lvl1pPr>
              <a:defRPr sz="2646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579" y="1088454"/>
            <a:ext cx="5103316" cy="5372269"/>
          </a:xfrm>
        </p:spPr>
        <p:txBody>
          <a:bodyPr/>
          <a:lstStyle>
            <a:lvl1pPr>
              <a:defRPr sz="2646"/>
            </a:lvl1pPr>
            <a:lvl2pPr>
              <a:defRPr sz="2315"/>
            </a:lvl2pPr>
            <a:lvl3pPr>
              <a:defRPr sz="1984"/>
            </a:lvl3pPr>
            <a:lvl4pPr>
              <a:defRPr sz="1654"/>
            </a:lvl4pPr>
            <a:lvl5pPr>
              <a:defRPr sz="1654"/>
            </a:lvl5pPr>
            <a:lvl6pPr>
              <a:defRPr sz="1654"/>
            </a:lvl6pPr>
            <a:lvl7pPr>
              <a:defRPr sz="1654"/>
            </a:lvl7pPr>
            <a:lvl8pPr>
              <a:defRPr sz="1654"/>
            </a:lvl8pPr>
            <a:lvl9pPr>
              <a:defRPr sz="1654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2267902"/>
            <a:ext cx="3251264" cy="4201570"/>
          </a:xfrm>
        </p:spPr>
        <p:txBody>
          <a:bodyPr/>
          <a:lstStyle>
            <a:lvl1pPr marL="0" indent="0">
              <a:buNone/>
              <a:defRPr sz="1323"/>
            </a:lvl1pPr>
            <a:lvl2pPr marL="378013" indent="0">
              <a:buNone/>
              <a:defRPr sz="1158"/>
            </a:lvl2pPr>
            <a:lvl3pPr marL="756026" indent="0">
              <a:buNone/>
              <a:defRPr sz="992"/>
            </a:lvl3pPr>
            <a:lvl4pPr marL="1134039" indent="0">
              <a:buNone/>
              <a:defRPr sz="827"/>
            </a:lvl4pPr>
            <a:lvl5pPr marL="1512052" indent="0">
              <a:buNone/>
              <a:defRPr sz="827"/>
            </a:lvl5pPr>
            <a:lvl6pPr marL="1890065" indent="0">
              <a:buNone/>
              <a:defRPr sz="827"/>
            </a:lvl6pPr>
            <a:lvl7pPr marL="2268078" indent="0">
              <a:buNone/>
              <a:defRPr sz="827"/>
            </a:lvl7pPr>
            <a:lvl8pPr marL="2646091" indent="0">
              <a:buNone/>
              <a:defRPr sz="827"/>
            </a:lvl8pPr>
            <a:lvl9pPr marL="3024104" indent="0">
              <a:buNone/>
              <a:defRPr sz="827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AF6C1-3289-416B-8F78-244509F5B983}" type="datetimeFigureOut">
              <a:rPr lang="de-CH" smtClean="0"/>
              <a:t>05.03.2021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02E25-0FBA-4E3B-9131-AEE247EF2D9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7159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503978"/>
            <a:ext cx="3251264" cy="1763924"/>
          </a:xfrm>
        </p:spPr>
        <p:txBody>
          <a:bodyPr anchor="b"/>
          <a:lstStyle>
            <a:lvl1pPr>
              <a:defRPr sz="2646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5579" y="1088454"/>
            <a:ext cx="5103316" cy="5372269"/>
          </a:xfrm>
        </p:spPr>
        <p:txBody>
          <a:bodyPr/>
          <a:lstStyle>
            <a:lvl1pPr marL="0" indent="0">
              <a:buNone/>
              <a:defRPr sz="2646"/>
            </a:lvl1pPr>
            <a:lvl2pPr marL="378013" indent="0">
              <a:buNone/>
              <a:defRPr sz="2315"/>
            </a:lvl2pPr>
            <a:lvl3pPr marL="756026" indent="0">
              <a:buNone/>
              <a:defRPr sz="1984"/>
            </a:lvl3pPr>
            <a:lvl4pPr marL="1134039" indent="0">
              <a:buNone/>
              <a:defRPr sz="1654"/>
            </a:lvl4pPr>
            <a:lvl5pPr marL="1512052" indent="0">
              <a:buNone/>
              <a:defRPr sz="1654"/>
            </a:lvl5pPr>
            <a:lvl6pPr marL="1890065" indent="0">
              <a:buNone/>
              <a:defRPr sz="1654"/>
            </a:lvl6pPr>
            <a:lvl7pPr marL="2268078" indent="0">
              <a:buNone/>
              <a:defRPr sz="1654"/>
            </a:lvl7pPr>
            <a:lvl8pPr marL="2646091" indent="0">
              <a:buNone/>
              <a:defRPr sz="1654"/>
            </a:lvl8pPr>
            <a:lvl9pPr marL="3024104" indent="0">
              <a:buNone/>
              <a:defRPr sz="1654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2267902"/>
            <a:ext cx="3251264" cy="4201570"/>
          </a:xfrm>
        </p:spPr>
        <p:txBody>
          <a:bodyPr/>
          <a:lstStyle>
            <a:lvl1pPr marL="0" indent="0">
              <a:buNone/>
              <a:defRPr sz="1323"/>
            </a:lvl1pPr>
            <a:lvl2pPr marL="378013" indent="0">
              <a:buNone/>
              <a:defRPr sz="1158"/>
            </a:lvl2pPr>
            <a:lvl3pPr marL="756026" indent="0">
              <a:buNone/>
              <a:defRPr sz="992"/>
            </a:lvl3pPr>
            <a:lvl4pPr marL="1134039" indent="0">
              <a:buNone/>
              <a:defRPr sz="827"/>
            </a:lvl4pPr>
            <a:lvl5pPr marL="1512052" indent="0">
              <a:buNone/>
              <a:defRPr sz="827"/>
            </a:lvl5pPr>
            <a:lvl6pPr marL="1890065" indent="0">
              <a:buNone/>
              <a:defRPr sz="827"/>
            </a:lvl6pPr>
            <a:lvl7pPr marL="2268078" indent="0">
              <a:buNone/>
              <a:defRPr sz="827"/>
            </a:lvl7pPr>
            <a:lvl8pPr marL="2646091" indent="0">
              <a:buNone/>
              <a:defRPr sz="827"/>
            </a:lvl8pPr>
            <a:lvl9pPr marL="3024104" indent="0">
              <a:buNone/>
              <a:defRPr sz="827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AF6C1-3289-416B-8F78-244509F5B983}" type="datetimeFigureOut">
              <a:rPr lang="de-CH" smtClean="0"/>
              <a:t>05.03.2021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02E25-0FBA-4E3B-9131-AEE247EF2D9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54630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3043" y="402483"/>
            <a:ext cx="869453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043" y="2012414"/>
            <a:ext cx="869453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043" y="7006699"/>
            <a:ext cx="226814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AF6C1-3289-416B-8F78-244509F5B983}" type="datetimeFigureOut">
              <a:rPr lang="de-CH" smtClean="0"/>
              <a:t>05.03.2021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9207" y="7006699"/>
            <a:ext cx="340221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9441" y="7006699"/>
            <a:ext cx="226814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02E25-0FBA-4E3B-9131-AEE247EF2D9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68269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5" r:id="rId12"/>
    <p:sldLayoutId id="2147483677" r:id="rId13"/>
    <p:sldLayoutId id="2147483678" r:id="rId14"/>
  </p:sldLayoutIdLst>
  <p:txStyles>
    <p:titleStyle>
      <a:lvl1pPr algn="l" defTabSz="756026" rtl="0" eaLnBrk="1" latinLnBrk="0" hangingPunct="1">
        <a:lnSpc>
          <a:spcPct val="90000"/>
        </a:lnSpc>
        <a:spcBef>
          <a:spcPct val="0"/>
        </a:spcBef>
        <a:buNone/>
        <a:defRPr sz="363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006" indent="-189006" algn="l" defTabSz="756026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7019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5032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1058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9071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7084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5097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3110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8013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6026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4039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2052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90065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8078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6091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4104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log-gfa.psi.ch/SwissFEL+commissioning/18904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log-gfa.psi.ch/SwissFEL+commissioning/18922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elog-gfa.psi.ch/SwissFEL+RF/5581" TargetMode="External"/><Relationship Id="rId3" Type="http://schemas.openxmlformats.org/officeDocument/2006/relationships/hyperlink" Target="https://elog-gfa.psi.ch/SwissFEL+commissioning/18866" TargetMode="External"/><Relationship Id="rId7" Type="http://schemas.openxmlformats.org/officeDocument/2006/relationships/hyperlink" Target="https://elog-gfa.psi.ch/SwissFEL+RF/5579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elog-gfa.psi.ch/SwissFEL+commissioning/18939" TargetMode="External"/><Relationship Id="rId5" Type="http://schemas.openxmlformats.org/officeDocument/2006/relationships/hyperlink" Target="https://elog-gfa.psi.ch/SwissFEL+commissioning/18896" TargetMode="External"/><Relationship Id="rId4" Type="http://schemas.openxmlformats.org/officeDocument/2006/relationships/hyperlink" Target="https://elog-gfa.psi.ch/SwissFEL+RF/5576" TargetMode="External"/><Relationship Id="rId9" Type="http://schemas.openxmlformats.org/officeDocument/2006/relationships/hyperlink" Target="https://elog-gfa.psi.ch/SwissFEL+commissioning/18971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log-gfa.psi.ch/SwissFEL+commissioning/18917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elog-gfa.psi.ch/SwissFEL+commissioning/18941" TargetMode="External"/><Relationship Id="rId5" Type="http://schemas.openxmlformats.org/officeDocument/2006/relationships/hyperlink" Target="https://elog-gfa.psi.ch/SwissFEL+commissioning/18942" TargetMode="External"/><Relationship Id="rId4" Type="http://schemas.openxmlformats.org/officeDocument/2006/relationships/hyperlink" Target="https://elog-gfa.psi.ch/SwissFEL+commissioning/1890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TextShape 1"/>
          <p:cNvSpPr txBox="1"/>
          <p:nvPr/>
        </p:nvSpPr>
        <p:spPr>
          <a:xfrm>
            <a:off x="517166" y="3283582"/>
            <a:ext cx="9574345" cy="120200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3200" spc="-1" dirty="0" smtClean="0">
                <a:solidFill>
                  <a:srgbClr val="002060"/>
                </a:solidFill>
                <a:latin typeface="Georgia"/>
                <a:ea typeface="ヒラギノ角ゴ Pro W3"/>
              </a:rPr>
              <a:t>MD week </a:t>
            </a:r>
            <a:r>
              <a:rPr lang="en-US" sz="3200" spc="-1" dirty="0" smtClean="0">
                <a:solidFill>
                  <a:srgbClr val="002060"/>
                </a:solidFill>
                <a:latin typeface="Georgia"/>
                <a:ea typeface="ヒラギノ角ゴ Pro W3"/>
              </a:rPr>
              <a:t>40 </a:t>
            </a:r>
            <a:r>
              <a:rPr lang="en-US" sz="3200" spc="-1" dirty="0" smtClean="0">
                <a:solidFill>
                  <a:srgbClr val="002060"/>
                </a:solidFill>
                <a:latin typeface="Georgia"/>
                <a:ea typeface="ヒラギノ角ゴ Pro W3"/>
              </a:rPr>
              <a:t>report</a:t>
            </a:r>
          </a:p>
        </p:txBody>
      </p:sp>
      <p:sp>
        <p:nvSpPr>
          <p:cNvPr id="355" name="TextShape 3"/>
          <p:cNvSpPr txBox="1"/>
          <p:nvPr/>
        </p:nvSpPr>
        <p:spPr>
          <a:xfrm>
            <a:off x="450326" y="4152477"/>
            <a:ext cx="8840256" cy="1144996"/>
          </a:xfrm>
          <a:prstGeom prst="rect">
            <a:avLst/>
          </a:prstGeom>
          <a:noFill/>
          <a:ln>
            <a:noFill/>
          </a:ln>
        </p:spPr>
        <p:txBody>
          <a:bodyPr lIns="99208" tIns="49604" rIns="99208" bIns="49604"/>
          <a:lstStyle/>
          <a:p>
            <a:pPr>
              <a:lnSpc>
                <a:spcPct val="110000"/>
              </a:lnSpc>
            </a:pPr>
            <a:r>
              <a:rPr lang="en-US" sz="2400" b="1" spc="-1" dirty="0" smtClean="0">
                <a:solidFill>
                  <a:srgbClr val="002060"/>
                </a:solidFill>
                <a:latin typeface="Calibri"/>
                <a:ea typeface="ヒラギノ角ゴ Pro W3"/>
              </a:rPr>
              <a:t>E. Prat</a:t>
            </a:r>
          </a:p>
          <a:p>
            <a:pPr>
              <a:lnSpc>
                <a:spcPct val="110000"/>
              </a:lnSpc>
            </a:pPr>
            <a:r>
              <a:rPr lang="en-US" sz="2400" b="1" spc="-1" dirty="0" smtClean="0">
                <a:solidFill>
                  <a:srgbClr val="002060"/>
                </a:solidFill>
                <a:latin typeface="Calibri"/>
                <a:ea typeface="ヒラギノ角ゴ Pro W3"/>
              </a:rPr>
              <a:t>SEM meeting, </a:t>
            </a:r>
            <a:r>
              <a:rPr lang="en-US" sz="2400" b="1" spc="-1" dirty="0" smtClean="0">
                <a:solidFill>
                  <a:srgbClr val="002060"/>
                </a:solidFill>
                <a:latin typeface="Calibri"/>
                <a:ea typeface="ヒラギノ角ゴ Pro W3"/>
              </a:rPr>
              <a:t>March 15 </a:t>
            </a:r>
            <a:endParaRPr lang="en-US" sz="2400" b="1" spc="-1" dirty="0" smtClean="0">
              <a:solidFill>
                <a:srgbClr val="002060"/>
              </a:solidFill>
              <a:latin typeface="Calibri"/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54285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228600" y="120600"/>
            <a:ext cx="9706680" cy="699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8080" rIns="0" bIns="0" anchor="ctr">
            <a:noAutofit/>
          </a:bodyPr>
          <a:lstStyle/>
          <a:p>
            <a:pPr>
              <a:lnSpc>
                <a:spcPct val="93000"/>
              </a:lnSpc>
            </a:pPr>
            <a:r>
              <a:rPr lang="en-US" sz="3200" b="1" spc="-1" dirty="0" smtClean="0">
                <a:solidFill>
                  <a:srgbClr val="000080"/>
                </a:solidFill>
                <a:latin typeface="Arial"/>
              </a:rPr>
              <a:t>Final comments</a:t>
            </a:r>
            <a:endParaRPr lang="en-US" sz="3200" b="0" strike="noStrike" spc="-1" dirty="0">
              <a:latin typeface="Arial"/>
            </a:endParaRPr>
          </a:p>
        </p:txBody>
      </p:sp>
      <p:sp>
        <p:nvSpPr>
          <p:cNvPr id="44" name="CustomShape 2"/>
          <p:cNvSpPr/>
          <p:nvPr/>
        </p:nvSpPr>
        <p:spPr>
          <a:xfrm>
            <a:off x="4888080" y="3528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" name="CustomShape 3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CustomShape 4"/>
          <p:cNvSpPr/>
          <p:nvPr/>
        </p:nvSpPr>
        <p:spPr>
          <a:xfrm>
            <a:off x="307800" y="792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CustomShape 5"/>
          <p:cNvSpPr/>
          <p:nvPr/>
        </p:nvSpPr>
        <p:spPr>
          <a:xfrm>
            <a:off x="228600" y="1110344"/>
            <a:ext cx="9481457" cy="171994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4040" rIns="0" bIns="0">
            <a:noAutofit/>
          </a:bodyPr>
          <a:lstStyle/>
          <a:p>
            <a:pPr marL="342900" indent="-342900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2400" dirty="0" smtClean="0"/>
              <a:t>It was overall a good week with excellent progress in many fronts</a:t>
            </a:r>
          </a:p>
          <a:p>
            <a:pPr marL="342900" indent="-342900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2400" dirty="0" smtClean="0"/>
              <a:t>Operation support worked very well. Thanks to Christoph, Didier, Nicole and Marco for a very smooth week</a:t>
            </a:r>
          </a:p>
          <a:p>
            <a:pPr marL="342900" indent="-342900">
              <a:spcBef>
                <a:spcPts val="1800"/>
              </a:spcBef>
              <a:buFont typeface="Wingdings" panose="05000000000000000000" pitchFamily="2" charset="2"/>
              <a:buChar char="Ø"/>
            </a:pPr>
            <a:endParaRPr lang="en-US" sz="2400" b="0" strike="noStrike" spc="-1" dirty="0"/>
          </a:p>
        </p:txBody>
      </p:sp>
    </p:spTree>
    <p:extLst>
      <p:ext uri="{BB962C8B-B14F-4D97-AF65-F5344CB8AC3E}">
        <p14:creationId xmlns:p14="http://schemas.microsoft.com/office/powerpoint/2010/main" val="3295832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228600" y="120600"/>
            <a:ext cx="9706680" cy="699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8080" rIns="0" bIns="0" anchor="ctr">
            <a:noAutofit/>
          </a:bodyPr>
          <a:lstStyle/>
          <a:p>
            <a:pPr>
              <a:lnSpc>
                <a:spcPct val="93000"/>
              </a:lnSpc>
            </a:pPr>
            <a:r>
              <a:rPr lang="en-US" sz="3200" b="1" spc="-1" dirty="0" smtClean="0">
                <a:solidFill>
                  <a:srgbClr val="000080"/>
                </a:solidFill>
                <a:latin typeface="Arial"/>
              </a:rPr>
              <a:t>Overview</a:t>
            </a:r>
            <a:endParaRPr lang="en-US" sz="3200" b="0" strike="noStrike" spc="-1" dirty="0">
              <a:latin typeface="Arial"/>
            </a:endParaRPr>
          </a:p>
        </p:txBody>
      </p:sp>
      <p:sp>
        <p:nvSpPr>
          <p:cNvPr id="44" name="CustomShape 2"/>
          <p:cNvSpPr/>
          <p:nvPr/>
        </p:nvSpPr>
        <p:spPr>
          <a:xfrm>
            <a:off x="4888080" y="3528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" name="CustomShape 3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CustomShape 4"/>
          <p:cNvSpPr/>
          <p:nvPr/>
        </p:nvSpPr>
        <p:spPr>
          <a:xfrm>
            <a:off x="307800" y="792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" name="CustomShape 5"/>
          <p:cNvSpPr/>
          <p:nvPr/>
        </p:nvSpPr>
        <p:spPr>
          <a:xfrm>
            <a:off x="367432" y="6608398"/>
            <a:ext cx="9669649" cy="89534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4040" rIns="0" bIns="0">
            <a:noAutofit/>
          </a:bodyPr>
          <a:lstStyle/>
          <a:p>
            <a:pPr marL="342900" indent="-342900">
              <a:spcBef>
                <a:spcPts val="12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sz="2200" b="1" dirty="0" smtClean="0">
                <a:sym typeface="Wingdings" panose="05000000000000000000" pitchFamily="2" charset="2"/>
              </a:rPr>
              <a:t>Week roughly as </a:t>
            </a:r>
            <a:r>
              <a:rPr lang="en-US" sz="2200" b="1" dirty="0" smtClean="0">
                <a:sym typeface="Wingdings" panose="05000000000000000000" pitchFamily="2" charset="2"/>
              </a:rPr>
              <a:t>planned. </a:t>
            </a:r>
            <a:r>
              <a:rPr lang="en-US" sz="2000" dirty="0" smtClean="0">
                <a:sym typeface="Wingdings" panose="05000000000000000000" pitchFamily="2" charset="2"/>
              </a:rPr>
              <a:t>Exceptions: Monday late (Athos setup instead of SARUN K calibration), Tuesday late (Athos and two-bunch work instead of lasing studies). Thursday morning (Aramis BLMs instead of Athos DLMs)</a:t>
            </a: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783" y="701985"/>
            <a:ext cx="9079418" cy="5847938"/>
          </a:xfrm>
          <a:prstGeom prst="rect">
            <a:avLst/>
          </a:prstGeom>
        </p:spPr>
      </p:pic>
      <p:sp>
        <p:nvSpPr>
          <p:cNvPr id="34" name="TextBox 33"/>
          <p:cNvSpPr txBox="1">
            <a:spLocks noChangeAspect="1"/>
          </p:cNvSpPr>
          <p:nvPr/>
        </p:nvSpPr>
        <p:spPr>
          <a:xfrm>
            <a:off x="911464" y="2099406"/>
            <a:ext cx="1224000" cy="58869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RF energy calibration</a:t>
            </a:r>
            <a:endParaRPr lang="en-US" dirty="0" smtClean="0"/>
          </a:p>
        </p:txBody>
      </p:sp>
      <p:sp>
        <p:nvSpPr>
          <p:cNvPr id="36" name="TextBox 35"/>
          <p:cNvSpPr txBox="1">
            <a:spLocks noChangeAspect="1"/>
          </p:cNvSpPr>
          <p:nvPr/>
        </p:nvSpPr>
        <p:spPr>
          <a:xfrm>
            <a:off x="825825" y="4862768"/>
            <a:ext cx="1224000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Athos  setup</a:t>
            </a:r>
            <a:endParaRPr lang="de-CH" dirty="0"/>
          </a:p>
        </p:txBody>
      </p:sp>
      <p:sp>
        <p:nvSpPr>
          <p:cNvPr id="37" name="TextBox 36"/>
          <p:cNvSpPr txBox="1"/>
          <p:nvPr/>
        </p:nvSpPr>
        <p:spPr>
          <a:xfrm>
            <a:off x="2135464" y="1788653"/>
            <a:ext cx="1224000" cy="120032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Energy modulation by phase slippage </a:t>
            </a:r>
            <a:endParaRPr lang="de-CH" dirty="0"/>
          </a:p>
        </p:txBody>
      </p:sp>
      <p:sp>
        <p:nvSpPr>
          <p:cNvPr id="39" name="TextBox 38"/>
          <p:cNvSpPr txBox="1"/>
          <p:nvPr/>
        </p:nvSpPr>
        <p:spPr>
          <a:xfrm>
            <a:off x="2135464" y="4534744"/>
            <a:ext cx="1224000" cy="1477328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Athos CHIC and</a:t>
            </a:r>
          </a:p>
          <a:p>
            <a:pPr algn="ctr"/>
            <a:r>
              <a:rPr lang="en-US" dirty="0" smtClean="0"/>
              <a:t>Two-bunch decoupling studies</a:t>
            </a:r>
            <a:endParaRPr lang="de-CH" dirty="0"/>
          </a:p>
        </p:txBody>
      </p:sp>
      <p:sp>
        <p:nvSpPr>
          <p:cNvPr id="40" name="TextBox 39"/>
          <p:cNvSpPr txBox="1"/>
          <p:nvPr/>
        </p:nvSpPr>
        <p:spPr>
          <a:xfrm>
            <a:off x="3379199" y="2099406"/>
            <a:ext cx="1224000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Athos   BPMs</a:t>
            </a:r>
            <a:endParaRPr lang="de-CH" dirty="0"/>
          </a:p>
        </p:txBody>
      </p:sp>
      <p:sp>
        <p:nvSpPr>
          <p:cNvPr id="42" name="TextBox 41"/>
          <p:cNvSpPr txBox="1"/>
          <p:nvPr/>
        </p:nvSpPr>
        <p:spPr>
          <a:xfrm>
            <a:off x="4583523" y="4526774"/>
            <a:ext cx="1224000" cy="120032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Specia</a:t>
            </a:r>
            <a:r>
              <a:rPr lang="en-US" dirty="0" smtClean="0"/>
              <a:t>l operation modes Athos</a:t>
            </a:r>
            <a:endParaRPr lang="de-CH" dirty="0"/>
          </a:p>
        </p:txBody>
      </p:sp>
      <p:sp>
        <p:nvSpPr>
          <p:cNvPr id="47" name="TextBox 46"/>
          <p:cNvSpPr txBox="1"/>
          <p:nvPr/>
        </p:nvSpPr>
        <p:spPr>
          <a:xfrm>
            <a:off x="5756857" y="2015393"/>
            <a:ext cx="1224000" cy="92333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Aramis and Athos  BPMs</a:t>
            </a:r>
            <a:endParaRPr lang="de-CH" dirty="0"/>
          </a:p>
        </p:txBody>
      </p:sp>
      <p:sp>
        <p:nvSpPr>
          <p:cNvPr id="48" name="TextBox 47"/>
          <p:cNvSpPr txBox="1"/>
          <p:nvPr/>
        </p:nvSpPr>
        <p:spPr>
          <a:xfrm>
            <a:off x="5830600" y="4757892"/>
            <a:ext cx="1224000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Two</a:t>
            </a:r>
            <a:r>
              <a:rPr lang="en-US" dirty="0" smtClean="0"/>
              <a:t>-bunch feedback</a:t>
            </a:r>
            <a:endParaRPr lang="de-CH" dirty="0"/>
          </a:p>
        </p:txBody>
      </p:sp>
      <p:sp>
        <p:nvSpPr>
          <p:cNvPr id="49" name="TextBox 48"/>
          <p:cNvSpPr txBox="1">
            <a:spLocks noChangeAspect="1"/>
          </p:cNvSpPr>
          <p:nvPr/>
        </p:nvSpPr>
        <p:spPr>
          <a:xfrm>
            <a:off x="7019732" y="2150093"/>
            <a:ext cx="1224000" cy="92333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OTR </a:t>
            </a:r>
            <a:r>
              <a:rPr lang="en-US" dirty="0" smtClean="0"/>
              <a:t>signal on diode in </a:t>
            </a:r>
            <a:r>
              <a:rPr lang="en-US" dirty="0" smtClean="0"/>
              <a:t>ACHIP</a:t>
            </a:r>
            <a:endParaRPr lang="de-CH" dirty="0"/>
          </a:p>
        </p:txBody>
      </p:sp>
      <p:sp>
        <p:nvSpPr>
          <p:cNvPr id="50" name="TextBox 49"/>
          <p:cNvSpPr txBox="1">
            <a:spLocks noChangeAspect="1"/>
          </p:cNvSpPr>
          <p:nvPr/>
        </p:nvSpPr>
        <p:spPr>
          <a:xfrm>
            <a:off x="7086187" y="4628298"/>
            <a:ext cx="1224000" cy="838826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ACHIP </a:t>
            </a:r>
            <a:r>
              <a:rPr lang="en-US" dirty="0" err="1" smtClean="0"/>
              <a:t>wakefield</a:t>
            </a:r>
            <a:r>
              <a:rPr lang="en-US" dirty="0" smtClean="0"/>
              <a:t> studies</a:t>
            </a:r>
            <a:endParaRPr lang="de-CH" dirty="0"/>
          </a:p>
        </p:txBody>
      </p:sp>
      <p:sp>
        <p:nvSpPr>
          <p:cNvPr id="51" name="TextBox 50"/>
          <p:cNvSpPr txBox="1">
            <a:spLocks noChangeAspect="1"/>
          </p:cNvSpPr>
          <p:nvPr/>
        </p:nvSpPr>
        <p:spPr>
          <a:xfrm>
            <a:off x="8288660" y="4756274"/>
            <a:ext cx="1224000" cy="58717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Charge calibration</a:t>
            </a:r>
            <a:endParaRPr lang="de-CH" dirty="0"/>
          </a:p>
        </p:txBody>
      </p:sp>
      <p:sp>
        <p:nvSpPr>
          <p:cNvPr id="52" name="TextBox 51"/>
          <p:cNvSpPr txBox="1">
            <a:spLocks noChangeAspect="1"/>
          </p:cNvSpPr>
          <p:nvPr/>
        </p:nvSpPr>
        <p:spPr>
          <a:xfrm>
            <a:off x="8294125" y="2016523"/>
            <a:ext cx="1224000" cy="838826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Two-bunch decoupling studies</a:t>
            </a:r>
            <a:endParaRPr lang="de-CH" dirty="0"/>
          </a:p>
        </p:txBody>
      </p:sp>
      <p:sp>
        <p:nvSpPr>
          <p:cNvPr id="53" name="TextBox 52"/>
          <p:cNvSpPr txBox="1"/>
          <p:nvPr/>
        </p:nvSpPr>
        <p:spPr>
          <a:xfrm>
            <a:off x="3379199" y="4691545"/>
            <a:ext cx="1224000" cy="92333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Loss studies in  Athos</a:t>
            </a:r>
            <a:endParaRPr lang="de-CH" dirty="0"/>
          </a:p>
        </p:txBody>
      </p:sp>
      <p:sp>
        <p:nvSpPr>
          <p:cNvPr id="54" name="TextBox 53"/>
          <p:cNvSpPr txBox="1"/>
          <p:nvPr/>
        </p:nvSpPr>
        <p:spPr>
          <a:xfrm>
            <a:off x="4580280" y="2120517"/>
            <a:ext cx="1224000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Aramis   BLMs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15410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228600" y="120600"/>
            <a:ext cx="9706680" cy="699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8080" rIns="0" bIns="0" anchor="ctr">
            <a:noAutofit/>
          </a:bodyPr>
          <a:lstStyle/>
          <a:p>
            <a:pPr>
              <a:lnSpc>
                <a:spcPct val="93000"/>
              </a:lnSpc>
            </a:pPr>
            <a:r>
              <a:rPr lang="en-US" sz="3200" b="1" spc="-1" dirty="0" smtClean="0">
                <a:solidFill>
                  <a:srgbClr val="000080"/>
                </a:solidFill>
                <a:latin typeface="Arial"/>
              </a:rPr>
              <a:t>Loss studies in Athos</a:t>
            </a:r>
            <a:endParaRPr lang="en-US" sz="3200" b="0" strike="noStrike" spc="-1" dirty="0">
              <a:latin typeface="Arial"/>
            </a:endParaRPr>
          </a:p>
        </p:txBody>
      </p:sp>
      <p:sp>
        <p:nvSpPr>
          <p:cNvPr id="44" name="CustomShape 2"/>
          <p:cNvSpPr/>
          <p:nvPr/>
        </p:nvSpPr>
        <p:spPr>
          <a:xfrm>
            <a:off x="4888080" y="3528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" name="CustomShape 3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CustomShape 4"/>
          <p:cNvSpPr/>
          <p:nvPr/>
        </p:nvSpPr>
        <p:spPr>
          <a:xfrm>
            <a:off x="307800" y="792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CustomShape 5"/>
          <p:cNvSpPr/>
          <p:nvPr/>
        </p:nvSpPr>
        <p:spPr>
          <a:xfrm>
            <a:off x="68432" y="1553243"/>
            <a:ext cx="4797876" cy="694849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4040" rIns="0" bIns="0">
            <a:noAutofit/>
          </a:bodyPr>
          <a:lstStyle/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sym typeface="Wingdings" panose="05000000000000000000" pitchFamily="2" charset="2"/>
              </a:rPr>
              <a:t>Beam</a:t>
            </a:r>
            <a:r>
              <a:rPr lang="en-US" sz="2000" dirty="0" smtClean="0">
                <a:sym typeface="Wingdings" panose="05000000000000000000" pitchFamily="2" charset="2"/>
              </a:rPr>
              <a:t> studies: optics well matched from BC2 exit to Athos line, beam structure generated in BC2</a:t>
            </a:r>
            <a:endParaRPr lang="en-US" sz="2000" dirty="0" smtClean="0">
              <a:sym typeface="Wingdings" panose="05000000000000000000" pitchFamily="2" charset="2"/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sym typeface="Wingdings" panose="05000000000000000000" pitchFamily="2" charset="2"/>
              </a:rPr>
              <a:t>Dark current studies: 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ym typeface="Wingdings" panose="05000000000000000000" pitchFamily="2" charset="2"/>
              </a:rPr>
              <a:t>Measured BLM signals with and without laser, for different rep rates, </a:t>
            </a:r>
            <a:r>
              <a:rPr lang="en-US" sz="2000" dirty="0" smtClean="0">
                <a:sym typeface="Wingdings" panose="05000000000000000000" pitchFamily="2" charset="2"/>
              </a:rPr>
              <a:t>as a function of gun timing, gun phase, SINSB01/02 and </a:t>
            </a:r>
            <a:r>
              <a:rPr lang="en-US" sz="2000" dirty="0" err="1" smtClean="0">
                <a:sym typeface="Wingdings" panose="05000000000000000000" pitchFamily="2" charset="2"/>
              </a:rPr>
              <a:t>linac</a:t>
            </a:r>
            <a:r>
              <a:rPr lang="en-US" sz="2000" dirty="0" smtClean="0">
                <a:sym typeface="Wingdings" panose="05000000000000000000" pitchFamily="2" charset="2"/>
              </a:rPr>
              <a:t> phase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ym typeface="Wingdings" panose="05000000000000000000" pitchFamily="2" charset="2"/>
              </a:rPr>
              <a:t>Conclusion: dark current from the gun transported to Athos (but not visible in </a:t>
            </a:r>
            <a:r>
              <a:rPr lang="en-US" sz="2000" dirty="0" err="1" smtClean="0">
                <a:sym typeface="Wingdings" panose="05000000000000000000" pitchFamily="2" charset="2"/>
              </a:rPr>
              <a:t>undulator</a:t>
            </a:r>
            <a:r>
              <a:rPr lang="en-US" sz="2000" dirty="0" smtClean="0">
                <a:sym typeface="Wingdings" panose="05000000000000000000" pitchFamily="2" charset="2"/>
              </a:rPr>
              <a:t> BLMs). It could be reduced with smaller gun collimator or operating SINSB02 at ~80 deg. </a:t>
            </a:r>
            <a:endParaRPr lang="en-US" sz="2000" dirty="0" smtClean="0">
              <a:sym typeface="Wingdings" panose="05000000000000000000" pitchFamily="2" charset="2"/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sym typeface="Wingdings" panose="05000000000000000000" pitchFamily="2" charset="2"/>
              </a:rPr>
              <a:t>More </a:t>
            </a:r>
            <a:r>
              <a:rPr lang="en-US" sz="2000" dirty="0">
                <a:sym typeface="Wingdings" panose="05000000000000000000" pitchFamily="2" charset="2"/>
              </a:rPr>
              <a:t>info: </a:t>
            </a:r>
            <a:r>
              <a:rPr lang="en-US" sz="2000" dirty="0">
                <a:sym typeface="Wingdings" panose="05000000000000000000" pitchFamily="2" charset="2"/>
                <a:hlinkClick r:id="rId3"/>
              </a:rPr>
              <a:t>https://</a:t>
            </a:r>
            <a:r>
              <a:rPr lang="en-US" sz="2000" dirty="0" smtClean="0">
                <a:sym typeface="Wingdings" panose="05000000000000000000" pitchFamily="2" charset="2"/>
                <a:hlinkClick r:id="rId3"/>
              </a:rPr>
              <a:t>elog-gfa.psi.ch/SwissFEL+commissioning/18904</a:t>
            </a:r>
            <a:r>
              <a:rPr lang="en-US" sz="2000" dirty="0" smtClean="0">
                <a:sym typeface="Wingdings" panose="05000000000000000000" pitchFamily="2" charset="2"/>
              </a:rPr>
              <a:t> 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sym typeface="Wingdings" panose="05000000000000000000" pitchFamily="2" charset="2"/>
              </a:rPr>
              <a:t>100 Hz operation possible last week. Useful knobs: compression and septum</a:t>
            </a: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</p:txBody>
      </p:sp>
      <p:sp>
        <p:nvSpPr>
          <p:cNvPr id="15" name="CustomShape 6"/>
          <p:cNvSpPr/>
          <p:nvPr/>
        </p:nvSpPr>
        <p:spPr>
          <a:xfrm>
            <a:off x="661166" y="762601"/>
            <a:ext cx="3612407" cy="64487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lang="en-US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. </a:t>
            </a:r>
            <a:r>
              <a:rPr lang="en-US" b="0" strike="noStrike" spc="-1" dirty="0" err="1" smtClean="0">
                <a:solidFill>
                  <a:srgbClr val="000000"/>
                </a:solidFill>
                <a:latin typeface="Arial"/>
                <a:ea typeface="DejaVu Sans"/>
              </a:rPr>
              <a:t>Craievich</a:t>
            </a:r>
            <a:r>
              <a:rPr lang="en-US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, </a:t>
            </a:r>
            <a:r>
              <a:rPr lang="en-US" spc="-1" dirty="0" smtClean="0">
                <a:solidFill>
                  <a:srgbClr val="000000"/>
                </a:solidFill>
                <a:latin typeface="Arial"/>
                <a:ea typeface="DejaVu Sans"/>
              </a:rPr>
              <a:t>E. Ferrari, C. Kittel, N. Hiller, E. Prat, C. Vicario</a:t>
            </a:r>
            <a:endParaRPr lang="en-US" b="0" strike="noStrike" spc="-1" dirty="0">
              <a:latin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1533" y="3653085"/>
            <a:ext cx="5212761" cy="390658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72"/>
          <a:stretch/>
        </p:blipFill>
        <p:spPr>
          <a:xfrm>
            <a:off x="4891533" y="-10885"/>
            <a:ext cx="5435513" cy="3846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220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69112F76-C0B0-4841-9AA9-D354E6FC5A86}"/>
              </a:ext>
            </a:extLst>
          </p:cNvPr>
          <p:cNvSpPr txBox="1"/>
          <p:nvPr/>
        </p:nvSpPr>
        <p:spPr>
          <a:xfrm>
            <a:off x="840545" y="1715858"/>
            <a:ext cx="8681102" cy="404857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200" b="1" u="sng" dirty="0">
                <a:solidFill>
                  <a:srgbClr val="000000"/>
                </a:solidFill>
                <a:latin typeface="Calibri"/>
              </a:rPr>
              <a:t>Aramis BLM setup – Thursday morning shift</a:t>
            </a:r>
            <a:br>
              <a:rPr lang="en-US" sz="2200" b="1" u="sng" dirty="0">
                <a:solidFill>
                  <a:srgbClr val="000000"/>
                </a:solidFill>
                <a:latin typeface="Calibri"/>
              </a:rPr>
            </a:br>
            <a:r>
              <a:rPr lang="en-US" sz="2200" dirty="0">
                <a:solidFill>
                  <a:srgbClr val="000000"/>
                </a:solidFill>
                <a:latin typeface="Calibri"/>
              </a:rPr>
              <a:t>(G.L. </a:t>
            </a:r>
            <a:r>
              <a:rPr lang="en-US" sz="2200" dirty="0" err="1">
                <a:solidFill>
                  <a:srgbClr val="000000"/>
                </a:solidFill>
                <a:latin typeface="Calibri"/>
              </a:rPr>
              <a:t>Orlandi</a:t>
            </a:r>
            <a:r>
              <a:rPr lang="en-US" sz="2200" dirty="0">
                <a:solidFill>
                  <a:srgbClr val="000000"/>
                </a:solidFill>
                <a:latin typeface="Calibri"/>
              </a:rPr>
              <a:t>, F. </a:t>
            </a:r>
            <a:r>
              <a:rPr lang="en-US" sz="2200" dirty="0" err="1">
                <a:solidFill>
                  <a:srgbClr val="000000"/>
                </a:solidFill>
                <a:latin typeface="Calibri"/>
              </a:rPr>
              <a:t>Loehl</a:t>
            </a:r>
            <a:r>
              <a:rPr lang="en-US" sz="2200" dirty="0">
                <a:solidFill>
                  <a:srgbClr val="000000"/>
                </a:solidFill>
                <a:latin typeface="Calibri"/>
              </a:rPr>
              <a:t>, OP: N. Hiller, D. </a:t>
            </a:r>
            <a:r>
              <a:rPr lang="en-US" sz="2200" dirty="0" err="1">
                <a:solidFill>
                  <a:srgbClr val="000000"/>
                </a:solidFill>
                <a:latin typeface="Calibri"/>
              </a:rPr>
              <a:t>Voulot</a:t>
            </a:r>
            <a:r>
              <a:rPr lang="en-US" sz="2200" dirty="0">
                <a:solidFill>
                  <a:srgbClr val="000000"/>
                </a:solidFill>
                <a:latin typeface="Calibri"/>
              </a:rPr>
              <a:t>)</a:t>
            </a:r>
          </a:p>
          <a:p>
            <a:pPr marL="315011" indent="-31501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0000"/>
                </a:solidFill>
                <a:latin typeface="Calibri"/>
              </a:rPr>
              <a:t>Many BLMs did not detect beam losses correctly as the regions-of-interest were incorrectly set</a:t>
            </a:r>
          </a:p>
          <a:p>
            <a:pPr marL="819016" lvl="1" indent="-31501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0000"/>
                </a:solidFill>
                <a:latin typeface="Calibri"/>
              </a:rPr>
              <a:t>Corrected the setup of all Aramis BLMs</a:t>
            </a:r>
          </a:p>
          <a:p>
            <a:pPr marL="1323020" lvl="2" indent="-31501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0000"/>
                </a:solidFill>
                <a:latin typeface="Calibri"/>
              </a:rPr>
              <a:t>Timing windows</a:t>
            </a:r>
          </a:p>
          <a:p>
            <a:pPr marL="1323020" lvl="2" indent="-31501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0000"/>
                </a:solidFill>
                <a:latin typeface="Calibri"/>
              </a:rPr>
              <a:t>First iteration of setting BLM sensitivities / MPS thresholds</a:t>
            </a:r>
          </a:p>
          <a:p>
            <a:pPr marL="819016" lvl="1" indent="-31501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0000"/>
                </a:solidFill>
                <a:latin typeface="Calibri"/>
              </a:rPr>
              <a:t>2 BLMs still have a problem</a:t>
            </a:r>
          </a:p>
          <a:p>
            <a:pPr marL="315011" indent="-31501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US" sz="2200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22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CustomShape 1"/>
          <p:cNvSpPr/>
          <p:nvPr/>
        </p:nvSpPr>
        <p:spPr>
          <a:xfrm>
            <a:off x="228600" y="120600"/>
            <a:ext cx="9706680" cy="699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8080" rIns="0" bIns="0" anchor="ctr">
            <a:noAutofit/>
          </a:bodyPr>
          <a:lstStyle/>
          <a:p>
            <a:pPr>
              <a:lnSpc>
                <a:spcPct val="93000"/>
              </a:lnSpc>
            </a:pPr>
            <a:r>
              <a:rPr lang="en-US" sz="3200" b="1" spc="-1" dirty="0" smtClean="0">
                <a:solidFill>
                  <a:srgbClr val="000080"/>
                </a:solidFill>
                <a:latin typeface="Arial"/>
              </a:rPr>
              <a:t>Aramis BLM setup</a:t>
            </a:r>
            <a:endParaRPr lang="en-US" sz="3200" b="0" strike="noStrike" spc="-1" dirty="0">
              <a:latin typeface="Arial"/>
            </a:endParaRPr>
          </a:p>
        </p:txBody>
      </p:sp>
      <p:sp>
        <p:nvSpPr>
          <p:cNvPr id="7" name="CustomShape 6"/>
          <p:cNvSpPr/>
          <p:nvPr/>
        </p:nvSpPr>
        <p:spPr>
          <a:xfrm>
            <a:off x="5834307" y="286401"/>
            <a:ext cx="2844873" cy="429433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200" b="0" strike="noStrike" spc="-1" dirty="0" smtClean="0">
                <a:solidFill>
                  <a:srgbClr val="000000"/>
                </a:solidFill>
                <a:ea typeface="DejaVu Sans"/>
              </a:rPr>
              <a:t>Courtesy of </a:t>
            </a:r>
            <a:r>
              <a:rPr lang="en-US" sz="2200" b="0" strike="noStrike" spc="-1" dirty="0" smtClean="0">
                <a:solidFill>
                  <a:srgbClr val="000000"/>
                </a:solidFill>
                <a:ea typeface="DejaVu Sans"/>
              </a:rPr>
              <a:t>F. </a:t>
            </a:r>
            <a:r>
              <a:rPr lang="en-US" sz="2200" b="0" strike="noStrike" spc="-1" dirty="0" err="1" smtClean="0">
                <a:solidFill>
                  <a:srgbClr val="000000"/>
                </a:solidFill>
                <a:ea typeface="DejaVu Sans"/>
              </a:rPr>
              <a:t>Loehl</a:t>
            </a:r>
            <a:endParaRPr lang="en-US" sz="2200" b="0" strike="noStrike" spc="-1" dirty="0"/>
          </a:p>
        </p:txBody>
      </p:sp>
    </p:spTree>
    <p:extLst>
      <p:ext uri="{BB962C8B-B14F-4D97-AF65-F5344CB8AC3E}">
        <p14:creationId xmlns:p14="http://schemas.microsoft.com/office/powerpoint/2010/main" val="30560401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228600" y="120600"/>
            <a:ext cx="9706680" cy="699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8080" rIns="0" bIns="0" anchor="ctr">
            <a:noAutofit/>
          </a:bodyPr>
          <a:lstStyle/>
          <a:p>
            <a:pPr>
              <a:lnSpc>
                <a:spcPct val="93000"/>
              </a:lnSpc>
            </a:pPr>
            <a:r>
              <a:rPr lang="en-US" sz="3200" b="1" spc="-1" dirty="0" smtClean="0">
                <a:solidFill>
                  <a:srgbClr val="000080"/>
                </a:solidFill>
                <a:latin typeface="Arial"/>
              </a:rPr>
              <a:t>Special operation modes in Athos</a:t>
            </a:r>
            <a:endParaRPr lang="en-US" sz="3200" b="0" strike="noStrike" spc="-1" dirty="0">
              <a:latin typeface="Arial"/>
            </a:endParaRPr>
          </a:p>
        </p:txBody>
      </p:sp>
      <p:sp>
        <p:nvSpPr>
          <p:cNvPr id="44" name="CustomShape 2"/>
          <p:cNvSpPr/>
          <p:nvPr/>
        </p:nvSpPr>
        <p:spPr>
          <a:xfrm>
            <a:off x="4888080" y="3528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" name="CustomShape 3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CustomShape 4"/>
          <p:cNvSpPr/>
          <p:nvPr/>
        </p:nvSpPr>
        <p:spPr>
          <a:xfrm>
            <a:off x="307800" y="792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CustomShape 5"/>
          <p:cNvSpPr/>
          <p:nvPr/>
        </p:nvSpPr>
        <p:spPr>
          <a:xfrm>
            <a:off x="68432" y="1553243"/>
            <a:ext cx="3861311" cy="544627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4040" rIns="0" bIns="0">
            <a:noAutofit/>
          </a:bodyPr>
          <a:lstStyle/>
          <a:p>
            <a:pPr>
              <a:spcBef>
                <a:spcPts val="1200"/>
              </a:spcBef>
            </a:pPr>
            <a:r>
              <a:rPr lang="en-US" sz="2000" b="1" dirty="0" smtClean="0">
                <a:sym typeface="Wingdings" panose="05000000000000000000" pitchFamily="2" charset="2"/>
              </a:rPr>
              <a:t>Optical klystron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 smtClean="0"/>
              <a:t>Optimized </a:t>
            </a:r>
            <a:r>
              <a:rPr lang="en-US" sz="2000" dirty="0"/>
              <a:t>SASE with and without optical klystron for 550 and 1100 eV photon </a:t>
            </a:r>
            <a:r>
              <a:rPr lang="en-US" sz="2000" dirty="0" smtClean="0"/>
              <a:t>energies </a:t>
            </a:r>
            <a:r>
              <a:rPr lang="en-US" sz="2000" dirty="0" smtClean="0">
                <a:sym typeface="Wingdings" panose="05000000000000000000" pitchFamily="2" charset="2"/>
              </a:rPr>
              <a:t> </a:t>
            </a:r>
            <a:r>
              <a:rPr lang="en-US" sz="2000" dirty="0" smtClean="0"/>
              <a:t>Optical </a:t>
            </a:r>
            <a:r>
              <a:rPr lang="en-US" sz="2000" dirty="0"/>
              <a:t>klystron helps to reduce saturation length by ~2 modules</a:t>
            </a:r>
            <a:r>
              <a:rPr lang="en-US" sz="2000" dirty="0" smtClean="0"/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de-CH" sz="2000" dirty="0"/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en-US" sz="2000" dirty="0" smtClean="0"/>
              <a:t>Measured </a:t>
            </a:r>
            <a:r>
              <a:rPr lang="en-US" sz="2000" dirty="0"/>
              <a:t>energy spread from optical klystron </a:t>
            </a:r>
            <a:r>
              <a:rPr lang="en-US" sz="2000" dirty="0" smtClean="0"/>
              <a:t>curve </a:t>
            </a:r>
            <a:r>
              <a:rPr lang="en-US" sz="2000" dirty="0" smtClean="0">
                <a:sym typeface="Wingdings" panose="05000000000000000000" pitchFamily="2" charset="2"/>
              </a:rPr>
              <a:t> </a:t>
            </a:r>
            <a:r>
              <a:rPr lang="en-US" sz="2000" dirty="0" smtClean="0"/>
              <a:t> Reconstructed </a:t>
            </a:r>
            <a:r>
              <a:rPr lang="en-US" sz="2000" dirty="0"/>
              <a:t>values are ~800 </a:t>
            </a:r>
            <a:r>
              <a:rPr lang="en-US" sz="2000" dirty="0" err="1"/>
              <a:t>keV</a:t>
            </a:r>
            <a:r>
              <a:rPr lang="en-US" sz="2000" dirty="0"/>
              <a:t> for both 550 and 1100 eV. </a:t>
            </a:r>
            <a:endParaRPr lang="en-US" sz="2000" dirty="0" smtClean="0"/>
          </a:p>
          <a:p>
            <a:pPr lvl="0"/>
            <a:endParaRPr lang="en-US" sz="2000" dirty="0" smtClean="0"/>
          </a:p>
          <a:p>
            <a:pPr lvl="0"/>
            <a:r>
              <a:rPr lang="en-US" sz="2000" dirty="0" smtClean="0"/>
              <a:t>(No time for 2-color mode)</a:t>
            </a:r>
          </a:p>
          <a:p>
            <a:pPr lvl="0"/>
            <a:endParaRPr lang="en-US" sz="2000" dirty="0"/>
          </a:p>
          <a:p>
            <a:pPr lvl="0"/>
            <a:r>
              <a:rPr lang="en-US" sz="2000" dirty="0"/>
              <a:t>More info: </a:t>
            </a:r>
            <a:r>
              <a:rPr lang="en-US" sz="2000" dirty="0">
                <a:hlinkClick r:id="rId3"/>
              </a:rPr>
              <a:t>https://</a:t>
            </a:r>
            <a:r>
              <a:rPr lang="en-US" sz="2000" dirty="0" smtClean="0">
                <a:hlinkClick r:id="rId3"/>
              </a:rPr>
              <a:t>elog-gfa.psi.ch/SwissFEL+commissioning/18922</a:t>
            </a:r>
            <a:endParaRPr lang="en-US" sz="2000" dirty="0" smtClean="0"/>
          </a:p>
          <a:p>
            <a:pPr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</a:pPr>
            <a:endParaRPr lang="en-US" sz="2000" b="0" strike="noStrike" spc="-1" dirty="0"/>
          </a:p>
        </p:txBody>
      </p:sp>
      <p:sp>
        <p:nvSpPr>
          <p:cNvPr id="15" name="CustomShape 6"/>
          <p:cNvSpPr/>
          <p:nvPr/>
        </p:nvSpPr>
        <p:spPr>
          <a:xfrm>
            <a:off x="7213853" y="286401"/>
            <a:ext cx="2656113" cy="367878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pc="-1" dirty="0" smtClean="0">
                <a:solidFill>
                  <a:srgbClr val="000000"/>
                </a:solidFill>
                <a:latin typeface="Arial"/>
                <a:ea typeface="DejaVu Sans"/>
              </a:rPr>
              <a:t>E. Ferrari, E. Prat</a:t>
            </a:r>
            <a:endParaRPr lang="en-US" b="0" strike="noStrike" spc="-1" dirty="0">
              <a:latin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53" r="5369"/>
          <a:stretch/>
        </p:blipFill>
        <p:spPr>
          <a:xfrm>
            <a:off x="4009504" y="1732883"/>
            <a:ext cx="6147320" cy="4642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812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69112F76-C0B0-4841-9AA9-D354E6FC5A86}"/>
              </a:ext>
            </a:extLst>
          </p:cNvPr>
          <p:cNvSpPr txBox="1"/>
          <p:nvPr/>
        </p:nvSpPr>
        <p:spPr>
          <a:xfrm>
            <a:off x="263601" y="1211931"/>
            <a:ext cx="9421511" cy="404857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200" b="1" u="sng" dirty="0">
                <a:solidFill>
                  <a:srgbClr val="000000"/>
                </a:solidFill>
                <a:latin typeface="Calibri"/>
              </a:rPr>
              <a:t>Setup of RF step feedbacks for Athos</a:t>
            </a:r>
            <a:r>
              <a:rPr lang="en-US" sz="2200" dirty="0">
                <a:solidFill>
                  <a:srgbClr val="000000"/>
                </a:solidFill>
                <a:latin typeface="Calibri"/>
              </a:rPr>
              <a:t> (F. </a:t>
            </a:r>
            <a:r>
              <a:rPr lang="en-US" sz="2200" dirty="0" err="1">
                <a:solidFill>
                  <a:srgbClr val="000000"/>
                </a:solidFill>
                <a:latin typeface="Calibri"/>
              </a:rPr>
              <a:t>Loehl</a:t>
            </a:r>
            <a:r>
              <a:rPr lang="en-US" sz="2200" dirty="0">
                <a:solidFill>
                  <a:srgbClr val="000000"/>
                </a:solidFill>
                <a:latin typeface="Calibri"/>
              </a:rPr>
              <a:t>, S. </a:t>
            </a:r>
            <a:r>
              <a:rPr lang="en-US" sz="2200" dirty="0" err="1">
                <a:solidFill>
                  <a:srgbClr val="000000"/>
                </a:solidFill>
                <a:latin typeface="Calibri"/>
              </a:rPr>
              <a:t>Bettoni</a:t>
            </a:r>
            <a:r>
              <a:rPr lang="en-US" sz="2200" dirty="0">
                <a:solidFill>
                  <a:srgbClr val="000000"/>
                </a:solidFill>
                <a:latin typeface="Calibri"/>
              </a:rPr>
              <a:t>, OP: M. Boll, A. </a:t>
            </a:r>
            <a:r>
              <a:rPr lang="en-US" sz="2200" dirty="0" err="1">
                <a:solidFill>
                  <a:srgbClr val="000000"/>
                </a:solidFill>
                <a:latin typeface="Calibri"/>
              </a:rPr>
              <a:t>Facchetti</a:t>
            </a:r>
            <a:r>
              <a:rPr lang="en-US" sz="2200" dirty="0">
                <a:solidFill>
                  <a:srgbClr val="000000"/>
                </a:solidFill>
                <a:latin typeface="Calibri"/>
              </a:rPr>
              <a:t>)</a:t>
            </a:r>
          </a:p>
          <a:p>
            <a:pPr marL="315011" indent="-31501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0000"/>
                </a:solidFill>
                <a:latin typeface="Calibri"/>
              </a:rPr>
              <a:t>Mario fixed a bug in the LLRF software that caused the functionality of applying RF steps for Athos to freeze (before, sometimes RF steps were tuned but not applied due to a frozen software)</a:t>
            </a:r>
          </a:p>
          <a:p>
            <a:pPr marL="315011" indent="-31501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0000"/>
                </a:solidFill>
                <a:latin typeface="Calibri"/>
              </a:rPr>
              <a:t>Setup and tested feedbacks for</a:t>
            </a:r>
          </a:p>
          <a:p>
            <a:pPr marL="819016" lvl="1" indent="-31501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0000"/>
                </a:solidFill>
                <a:latin typeface="Calibri"/>
              </a:rPr>
              <a:t>Laser heater beam energy</a:t>
            </a:r>
          </a:p>
          <a:p>
            <a:pPr marL="819016" lvl="1" indent="-31501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0000"/>
                </a:solidFill>
                <a:latin typeface="Calibri"/>
              </a:rPr>
              <a:t>BC1 beam energy and bunch compression</a:t>
            </a:r>
          </a:p>
          <a:p>
            <a:pPr marL="819016" lvl="1" indent="-31501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0000"/>
                </a:solidFill>
                <a:latin typeface="Calibri"/>
              </a:rPr>
              <a:t>BC2 beam energy and bunch compression</a:t>
            </a:r>
          </a:p>
          <a:p>
            <a:pPr marL="446266" indent="-446266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Wingdings" pitchFamily="2" charset="2"/>
              <a:buChar char="à"/>
            </a:pPr>
            <a:r>
              <a:rPr lang="en-US" sz="2200" dirty="0">
                <a:solidFill>
                  <a:srgbClr val="000000"/>
                </a:solidFill>
                <a:latin typeface="Calibri"/>
                <a:sym typeface="Wingdings" pitchFamily="2" charset="2"/>
              </a:rPr>
              <a:t>Feedbacks allow to bring Athos beam to desired beam energy and compression values (before, this was not the case) and maintain these settings</a:t>
            </a:r>
          </a:p>
          <a:p>
            <a:pPr marL="446266" indent="-446266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Wingdings" pitchFamily="2" charset="2"/>
              <a:buChar char="à"/>
            </a:pPr>
            <a:r>
              <a:rPr lang="en-US" sz="2200" dirty="0">
                <a:solidFill>
                  <a:srgbClr val="000000"/>
                </a:solidFill>
                <a:latin typeface="Calibri"/>
                <a:sym typeface="Wingdings" pitchFamily="2" charset="2"/>
              </a:rPr>
              <a:t>Feedback significantly simplify the two-bunch setup</a:t>
            </a:r>
          </a:p>
          <a:p>
            <a:pPr marL="446266" indent="-446266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Wingdings" pitchFamily="2" charset="2"/>
              <a:buChar char="à"/>
            </a:pPr>
            <a:r>
              <a:rPr lang="en-US" sz="2200" dirty="0">
                <a:solidFill>
                  <a:srgbClr val="000000"/>
                </a:solidFill>
                <a:latin typeface="Calibri"/>
                <a:sym typeface="Wingdings" pitchFamily="2" charset="2"/>
              </a:rPr>
              <a:t>Feedbacks de-couple operation of Aramis and Athos and allow for independent tuning. We tested this over a typical tuning range. </a:t>
            </a:r>
          </a:p>
          <a:p>
            <a:pPr marL="819016" lvl="1" indent="-31501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0000"/>
                </a:solidFill>
                <a:latin typeface="Calibri"/>
                <a:sym typeface="Wingdings" pitchFamily="2" charset="2"/>
              </a:rPr>
              <a:t>Athos feedbacks are slow (limited by LLRF implementation of steps)</a:t>
            </a:r>
          </a:p>
          <a:p>
            <a:pPr marL="819016" lvl="1" indent="-31501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0000"/>
                </a:solidFill>
                <a:latin typeface="Calibri"/>
                <a:sym typeface="Wingdings" pitchFamily="2" charset="2"/>
              </a:rPr>
              <a:t>Tuning range limited</a:t>
            </a:r>
          </a:p>
          <a:p>
            <a:pPr marL="950271" lvl="1" indent="-446266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Wingdings" pitchFamily="2" charset="2"/>
              <a:buChar char="à"/>
            </a:pPr>
            <a:endParaRPr lang="en-US" sz="2200" dirty="0">
              <a:solidFill>
                <a:srgbClr val="000000"/>
              </a:solidFill>
              <a:latin typeface="Calibri"/>
            </a:endParaRPr>
          </a:p>
          <a:p>
            <a:pPr marL="315011" indent="-31501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US" sz="22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CustomShape 1"/>
          <p:cNvSpPr/>
          <p:nvPr/>
        </p:nvSpPr>
        <p:spPr>
          <a:xfrm>
            <a:off x="228600" y="120600"/>
            <a:ext cx="9706680" cy="699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8080" rIns="0" bIns="0" anchor="ctr">
            <a:noAutofit/>
          </a:bodyPr>
          <a:lstStyle/>
          <a:p>
            <a:pPr>
              <a:lnSpc>
                <a:spcPct val="93000"/>
              </a:lnSpc>
            </a:pPr>
            <a:r>
              <a:rPr lang="en-US" sz="3200" b="1" spc="-1" dirty="0" smtClean="0">
                <a:solidFill>
                  <a:srgbClr val="000080"/>
                </a:solidFill>
                <a:latin typeface="Arial"/>
              </a:rPr>
              <a:t>RF step feedback for Athos</a:t>
            </a:r>
            <a:endParaRPr lang="en-US" sz="3200" b="0" strike="noStrike" spc="-1" dirty="0">
              <a:latin typeface="Arial"/>
            </a:endParaRPr>
          </a:p>
        </p:txBody>
      </p:sp>
      <p:sp>
        <p:nvSpPr>
          <p:cNvPr id="6" name="CustomShape 6"/>
          <p:cNvSpPr/>
          <p:nvPr/>
        </p:nvSpPr>
        <p:spPr>
          <a:xfrm>
            <a:off x="6454793" y="286401"/>
            <a:ext cx="2844873" cy="429433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200" b="0" strike="noStrike" spc="-1" dirty="0" smtClean="0">
                <a:solidFill>
                  <a:srgbClr val="000000"/>
                </a:solidFill>
                <a:ea typeface="DejaVu Sans"/>
              </a:rPr>
              <a:t>Courtesy of </a:t>
            </a:r>
            <a:r>
              <a:rPr lang="en-US" sz="2200" b="0" strike="noStrike" spc="-1" dirty="0" smtClean="0">
                <a:solidFill>
                  <a:srgbClr val="000000"/>
                </a:solidFill>
                <a:ea typeface="DejaVu Sans"/>
              </a:rPr>
              <a:t>F. </a:t>
            </a:r>
            <a:r>
              <a:rPr lang="en-US" sz="2200" b="0" strike="noStrike" spc="-1" dirty="0" err="1" smtClean="0">
                <a:solidFill>
                  <a:srgbClr val="000000"/>
                </a:solidFill>
                <a:ea typeface="DejaVu Sans"/>
              </a:rPr>
              <a:t>Loehl</a:t>
            </a:r>
            <a:endParaRPr lang="en-US" sz="2200" b="0" strike="noStrike" spc="-1" dirty="0"/>
          </a:p>
        </p:txBody>
      </p:sp>
    </p:spTree>
    <p:extLst>
      <p:ext uri="{BB962C8B-B14F-4D97-AF65-F5344CB8AC3E}">
        <p14:creationId xmlns:p14="http://schemas.microsoft.com/office/powerpoint/2010/main" val="8345200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stomShape 1"/>
          <p:cNvSpPr/>
          <p:nvPr/>
        </p:nvSpPr>
        <p:spPr>
          <a:xfrm>
            <a:off x="228600" y="120600"/>
            <a:ext cx="9706680" cy="699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8080" rIns="0" bIns="0" anchor="ctr">
            <a:noAutofit/>
          </a:bodyPr>
          <a:lstStyle/>
          <a:p>
            <a:pPr>
              <a:lnSpc>
                <a:spcPct val="93000"/>
              </a:lnSpc>
            </a:pPr>
            <a:r>
              <a:rPr lang="en-US" sz="3200" b="1" spc="-1" dirty="0" smtClean="0">
                <a:solidFill>
                  <a:srgbClr val="000080"/>
                </a:solidFill>
                <a:latin typeface="Arial"/>
              </a:rPr>
              <a:t>ACHIP studies</a:t>
            </a:r>
            <a:endParaRPr lang="en-US" sz="3200" b="0" strike="noStrike" spc="-1" dirty="0">
              <a:latin typeface="Arial"/>
            </a:endParaRPr>
          </a:p>
        </p:txBody>
      </p:sp>
      <p:sp>
        <p:nvSpPr>
          <p:cNvPr id="9" name="CustomShape 6"/>
          <p:cNvSpPr/>
          <p:nvPr/>
        </p:nvSpPr>
        <p:spPr>
          <a:xfrm>
            <a:off x="5464192" y="290425"/>
            <a:ext cx="3298807" cy="429433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200" b="0" strike="noStrike" spc="-1" dirty="0" smtClean="0">
                <a:solidFill>
                  <a:srgbClr val="000000"/>
                </a:solidFill>
                <a:ea typeface="DejaVu Sans"/>
              </a:rPr>
              <a:t>Courtesy of </a:t>
            </a:r>
            <a:r>
              <a:rPr lang="en-US" sz="2200" b="0" strike="noStrike" spc="-1" dirty="0" smtClean="0">
                <a:solidFill>
                  <a:srgbClr val="000000"/>
                </a:solidFill>
                <a:ea typeface="DejaVu Sans"/>
              </a:rPr>
              <a:t>B. Hermann</a:t>
            </a:r>
            <a:endParaRPr lang="en-US" sz="2200" b="0" strike="noStrike" spc="-1" dirty="0"/>
          </a:p>
        </p:txBody>
      </p:sp>
      <p:sp>
        <p:nvSpPr>
          <p:cNvPr id="10" name="Textfeld 2"/>
          <p:cNvSpPr txBox="1"/>
          <p:nvPr/>
        </p:nvSpPr>
        <p:spPr>
          <a:xfrm>
            <a:off x="349165" y="1116667"/>
            <a:ext cx="4457380" cy="7797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defTabSz="756026" hangingPunct="0">
              <a:spcBef>
                <a:spcPts val="785"/>
              </a:spcBef>
            </a:pPr>
            <a:r>
              <a:rPr lang="en-US" sz="2200" dirty="0"/>
              <a:t>Wakefield shaping with dielectric micro grating, fused silica, 20 micron gap</a:t>
            </a:r>
            <a:endParaRPr lang="en-US" sz="2200" dirty="0">
              <a:solidFill>
                <a:srgbClr val="000000"/>
              </a:solidFill>
              <a:sym typeface="Calibri"/>
            </a:endParaRPr>
          </a:p>
        </p:txBody>
      </p:sp>
      <p:sp>
        <p:nvSpPr>
          <p:cNvPr id="11" name="Textfeld 3"/>
          <p:cNvSpPr txBox="1"/>
          <p:nvPr/>
        </p:nvSpPr>
        <p:spPr>
          <a:xfrm>
            <a:off x="5719723" y="1179666"/>
            <a:ext cx="4308948" cy="1015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r>
              <a:rPr lang="en-US" sz="2200" dirty="0">
                <a:solidFill>
                  <a:srgbClr val="000000"/>
                </a:solidFill>
                <a:ea typeface="+mj-ea"/>
                <a:cs typeface="+mj-cs"/>
                <a:sym typeface="Calibri"/>
              </a:rPr>
              <a:t>Narrowband THz generation, </a:t>
            </a:r>
            <a:r>
              <a:rPr lang="en-US" sz="2200" dirty="0"/>
              <a:t>inverse design</a:t>
            </a:r>
            <a:r>
              <a:rPr lang="en-US" sz="2200" dirty="0"/>
              <a:t> </a:t>
            </a:r>
            <a:r>
              <a:rPr lang="en-US" sz="2200" dirty="0">
                <a:solidFill>
                  <a:srgbClr val="000000"/>
                </a:solidFill>
                <a:ea typeface="+mj-ea"/>
                <a:cs typeface="+mj-cs"/>
                <a:sym typeface="Calibri"/>
              </a:rPr>
              <a:t>extractor geometry, </a:t>
            </a:r>
            <a:r>
              <a:rPr lang="en-US" sz="2200" dirty="0"/>
              <a:t>3d printed polymer</a:t>
            </a:r>
            <a:endParaRPr lang="en-US" sz="2200" dirty="0">
              <a:solidFill>
                <a:srgbClr val="000000"/>
              </a:solidFill>
              <a:ea typeface="+mj-ea"/>
              <a:cs typeface="+mj-cs"/>
              <a:sym typeface="Calibri"/>
            </a:endParaRPr>
          </a:p>
        </p:txBody>
      </p:sp>
      <p:pic>
        <p:nvPicPr>
          <p:cNvPr id="12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53" y="4404592"/>
            <a:ext cx="4901554" cy="1789284"/>
          </a:xfrm>
          <a:prstGeom prst="rect">
            <a:avLst/>
          </a:prstGeom>
        </p:spPr>
      </p:pic>
      <p:pic>
        <p:nvPicPr>
          <p:cNvPr id="13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53" y="2823086"/>
            <a:ext cx="2491692" cy="1381531"/>
          </a:xfrm>
          <a:prstGeom prst="rect">
            <a:avLst/>
          </a:prstGeom>
        </p:spPr>
      </p:pic>
      <p:pic>
        <p:nvPicPr>
          <p:cNvPr id="14" name="Grafi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7121" y="2823086"/>
            <a:ext cx="2260686" cy="1381531"/>
          </a:xfrm>
          <a:prstGeom prst="rect">
            <a:avLst/>
          </a:prstGeom>
        </p:spPr>
      </p:pic>
      <p:pic>
        <p:nvPicPr>
          <p:cNvPr id="15" name="Grafik 10">
            <a:extLst>
              <a:ext uri="{FF2B5EF4-FFF2-40B4-BE49-F238E27FC236}">
                <a16:creationId xmlns:a16="http://schemas.microsoft.com/office/drawing/2014/main" id="{96DB20FA-5F01-4FD5-A6CC-579A2672D8F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7316" y="2764630"/>
            <a:ext cx="2173309" cy="1552364"/>
          </a:xfrm>
          <a:prstGeom prst="rect">
            <a:avLst/>
          </a:prstGeom>
        </p:spPr>
      </p:pic>
      <p:pic>
        <p:nvPicPr>
          <p:cNvPr id="16" name="Grafik 11"/>
          <p:cNvPicPr>
            <a:picLocks noChangeAspect="1"/>
          </p:cNvPicPr>
          <p:nvPr/>
        </p:nvPicPr>
        <p:blipFill rotWithShape="1">
          <a:blip r:embed="rId6"/>
          <a:srcRect l="-1" t="26392" r="14025" b="5885"/>
          <a:stretch/>
        </p:blipFill>
        <p:spPr>
          <a:xfrm>
            <a:off x="5736620" y="2869853"/>
            <a:ext cx="2170695" cy="1278265"/>
          </a:xfrm>
          <a:prstGeom prst="rect">
            <a:avLst/>
          </a:prstGeom>
        </p:spPr>
      </p:pic>
      <p:pic>
        <p:nvPicPr>
          <p:cNvPr id="17" name="Picture 1" descr="image001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61" b="36797"/>
          <a:stretch/>
        </p:blipFill>
        <p:spPr bwMode="auto">
          <a:xfrm>
            <a:off x="5736620" y="4404592"/>
            <a:ext cx="4275155" cy="1789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feld 12"/>
          <p:cNvSpPr txBox="1"/>
          <p:nvPr/>
        </p:nvSpPr>
        <p:spPr>
          <a:xfrm>
            <a:off x="6434000" y="4581149"/>
            <a:ext cx="2946630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defTabSz="756026" hangingPunct="0">
              <a:spcBef>
                <a:spcPts val="785"/>
              </a:spcBef>
            </a:pPr>
            <a:r>
              <a:rPr lang="en-US" sz="2000" dirty="0" smtClean="0">
                <a:solidFill>
                  <a:schemeClr val="bg1"/>
                </a:solidFill>
              </a:rPr>
              <a:t>first signal on </a:t>
            </a:r>
            <a:r>
              <a:rPr lang="en-US" sz="2000" dirty="0" err="1" smtClean="0">
                <a:solidFill>
                  <a:schemeClr val="bg1"/>
                </a:solidFill>
              </a:rPr>
              <a:t>Shottky</a:t>
            </a:r>
            <a:r>
              <a:rPr lang="en-US" sz="2000" dirty="0" smtClean="0">
                <a:solidFill>
                  <a:schemeClr val="bg1"/>
                </a:solidFill>
              </a:rPr>
              <a:t> diode</a:t>
            </a:r>
            <a:endParaRPr lang="en-US" sz="2000" dirty="0">
              <a:solidFill>
                <a:schemeClr val="bg1"/>
              </a:solidFill>
              <a:sym typeface="Calibri"/>
            </a:endParaRPr>
          </a:p>
        </p:txBody>
      </p:sp>
      <p:sp>
        <p:nvSpPr>
          <p:cNvPr id="19" name="Textfeld 14"/>
          <p:cNvSpPr txBox="1"/>
          <p:nvPr/>
        </p:nvSpPr>
        <p:spPr>
          <a:xfrm>
            <a:off x="1321119" y="4413190"/>
            <a:ext cx="2832003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ctr" defTabSz="756026" hangingPunct="0">
              <a:spcBef>
                <a:spcPts val="785"/>
              </a:spcBef>
            </a:pPr>
            <a:r>
              <a:rPr lang="en-US" sz="2000" dirty="0">
                <a:solidFill>
                  <a:schemeClr val="bg1"/>
                </a:solidFill>
              </a:rPr>
              <a:t>Transverse and longitudinal wakes observed </a:t>
            </a:r>
            <a:endParaRPr lang="en-US" sz="2000" dirty="0">
              <a:solidFill>
                <a:schemeClr val="bg1"/>
              </a:solidFill>
              <a:sym typeface="Calibri"/>
            </a:endParaRPr>
          </a:p>
        </p:txBody>
      </p:sp>
      <p:sp>
        <p:nvSpPr>
          <p:cNvPr id="20" name="Textfeld 13"/>
          <p:cNvSpPr txBox="1"/>
          <p:nvPr/>
        </p:nvSpPr>
        <p:spPr>
          <a:xfrm>
            <a:off x="346624" y="6312515"/>
            <a:ext cx="9420585" cy="1384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r>
              <a:rPr lang="en-US" dirty="0">
                <a:solidFill>
                  <a:srgbClr val="000000"/>
                </a:solidFill>
                <a:sym typeface="Calibri"/>
              </a:rPr>
              <a:t>Participants: B. Hermann, A. Dax, N. Hiller, R. Ischebeck</a:t>
            </a:r>
            <a:r>
              <a:rPr lang="en-US" dirty="0"/>
              <a:t>, P. Juranic </a:t>
            </a:r>
            <a:r>
              <a:rPr lang="en-US" dirty="0">
                <a:solidFill>
                  <a:srgbClr val="000000"/>
                </a:solidFill>
                <a:sym typeface="Calibri"/>
              </a:rPr>
              <a:t>(PSI)</a:t>
            </a:r>
            <a:r>
              <a:rPr lang="de-DE" dirty="0">
                <a:solidFill>
                  <a:srgbClr val="000000"/>
                </a:solidFill>
                <a:sym typeface="Calibri"/>
              </a:rPr>
              <a:t>;</a:t>
            </a:r>
            <a:r>
              <a:rPr lang="en-US" dirty="0">
                <a:solidFill>
                  <a:srgbClr val="000000"/>
                </a:solidFill>
                <a:sym typeface="Calibri"/>
              </a:rPr>
              <a:t> L</a:t>
            </a:r>
            <a:r>
              <a:rPr lang="en-US" dirty="0"/>
              <a:t>. </a:t>
            </a:r>
            <a:r>
              <a:rPr lang="en-US" dirty="0"/>
              <a:t>Bagnale, T</a:t>
            </a:r>
            <a:r>
              <a:rPr lang="en-US" dirty="0"/>
              <a:t>. Egenolf, </a:t>
            </a:r>
            <a:r>
              <a:rPr lang="en-US" dirty="0"/>
              <a:t>U</a:t>
            </a:r>
            <a:r>
              <a:rPr lang="en-US" dirty="0"/>
              <a:t>. </a:t>
            </a:r>
            <a:r>
              <a:rPr lang="en-US" dirty="0"/>
              <a:t>Niedermayer</a:t>
            </a:r>
            <a:r>
              <a:rPr lang="en-US" dirty="0"/>
              <a:t> </a:t>
            </a:r>
            <a:r>
              <a:rPr lang="en-US" dirty="0">
                <a:solidFill>
                  <a:srgbClr val="000000"/>
                </a:solidFill>
                <a:sym typeface="Calibri"/>
              </a:rPr>
              <a:t>(TU Darmstadt); G. Yadav (</a:t>
            </a:r>
            <a:r>
              <a:rPr lang="en-US" dirty="0" err="1">
                <a:solidFill>
                  <a:srgbClr val="000000"/>
                </a:solidFill>
                <a:sym typeface="Calibri"/>
              </a:rPr>
              <a:t>Uni</a:t>
            </a:r>
            <a:r>
              <a:rPr lang="en-US" dirty="0">
                <a:solidFill>
                  <a:srgbClr val="000000"/>
                </a:solidFill>
                <a:sym typeface="Calibri"/>
              </a:rPr>
              <a:t> Liverpool)  </a:t>
            </a:r>
            <a:endParaRPr lang="en-US" dirty="0" smtClean="0">
              <a:solidFill>
                <a:srgbClr val="000000"/>
              </a:solidFill>
              <a:sym typeface="Calibri"/>
            </a:endParaRPr>
          </a:p>
          <a:p>
            <a:endParaRPr lang="en-US" dirty="0">
              <a:solidFill>
                <a:srgbClr val="000000"/>
              </a:solidFill>
              <a:sym typeface="Calibri"/>
            </a:endParaRPr>
          </a:p>
          <a:p>
            <a:r>
              <a:rPr lang="en-US" dirty="0">
                <a:solidFill>
                  <a:srgbClr val="000000"/>
                </a:solidFill>
                <a:sym typeface="Calibri"/>
              </a:rPr>
              <a:t>More info: https://</a:t>
            </a:r>
            <a:r>
              <a:rPr lang="en-US" dirty="0" smtClean="0">
                <a:solidFill>
                  <a:srgbClr val="000000"/>
                </a:solidFill>
                <a:sym typeface="Calibri"/>
              </a:rPr>
              <a:t>elog-gfa.psi.ch/SwissFEL+commissioning/18950</a:t>
            </a:r>
          </a:p>
          <a:p>
            <a:endParaRPr lang="en-US" dirty="0">
              <a:solidFill>
                <a:srgbClr val="000000"/>
              </a:solidFill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743436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228600" y="120600"/>
            <a:ext cx="9706680" cy="699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8080" rIns="0" bIns="0" anchor="ctr">
            <a:noAutofit/>
          </a:bodyPr>
          <a:lstStyle/>
          <a:p>
            <a:pPr>
              <a:lnSpc>
                <a:spcPct val="93000"/>
              </a:lnSpc>
            </a:pPr>
            <a:r>
              <a:rPr lang="en-US" sz="3200" b="1" spc="-1" dirty="0" smtClean="0">
                <a:solidFill>
                  <a:srgbClr val="000080"/>
                </a:solidFill>
                <a:latin typeface="Arial"/>
              </a:rPr>
              <a:t>Others</a:t>
            </a:r>
            <a:endParaRPr lang="en-US" sz="3200" b="0" strike="noStrike" spc="-1" dirty="0">
              <a:latin typeface="Arial"/>
            </a:endParaRPr>
          </a:p>
        </p:txBody>
      </p:sp>
      <p:sp>
        <p:nvSpPr>
          <p:cNvPr id="44" name="CustomShape 2"/>
          <p:cNvSpPr/>
          <p:nvPr/>
        </p:nvSpPr>
        <p:spPr>
          <a:xfrm>
            <a:off x="4888080" y="3528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" name="CustomShape 3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CustomShape 4"/>
          <p:cNvSpPr/>
          <p:nvPr/>
        </p:nvSpPr>
        <p:spPr>
          <a:xfrm>
            <a:off x="307800" y="792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CustomShape 5"/>
          <p:cNvSpPr/>
          <p:nvPr/>
        </p:nvSpPr>
        <p:spPr>
          <a:xfrm>
            <a:off x="174172" y="794656"/>
            <a:ext cx="9782880" cy="574765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4040" rIns="0" bIns="0">
            <a:noAutofit/>
          </a:bodyPr>
          <a:lstStyle/>
          <a:p>
            <a:pPr marL="342900" indent="-342900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2000" dirty="0" smtClean="0"/>
              <a:t>Energy calibration (D. </a:t>
            </a:r>
            <a:r>
              <a:rPr lang="en-US" sz="2000" dirty="0" err="1" smtClean="0"/>
              <a:t>Voulot</a:t>
            </a:r>
            <a:r>
              <a:rPr lang="en-US" sz="2000" dirty="0" smtClean="0"/>
              <a:t>, Monday morning): adjusted calibration factor of ECOL to match PSSS, measured energy calibration of </a:t>
            </a:r>
            <a:r>
              <a:rPr lang="en-US" sz="2000" dirty="0" err="1" smtClean="0"/>
              <a:t>linac</a:t>
            </a:r>
            <a:r>
              <a:rPr lang="en-US" sz="2000" dirty="0" smtClean="0"/>
              <a:t> 3</a:t>
            </a:r>
            <a:r>
              <a:rPr lang="en-US" sz="2000" dirty="0" smtClean="0"/>
              <a:t>. </a:t>
            </a:r>
            <a:r>
              <a:rPr lang="en-US" sz="2000" dirty="0">
                <a:hlinkClick r:id="rId3"/>
              </a:rPr>
              <a:t>https://</a:t>
            </a:r>
            <a:r>
              <a:rPr lang="en-US" sz="2000" dirty="0" smtClean="0">
                <a:hlinkClick r:id="rId3"/>
              </a:rPr>
              <a:t>elog-gfa.psi.ch/SwissFEL+commissioning/18866</a:t>
            </a:r>
            <a:endParaRPr lang="en-US" sz="2000" dirty="0" smtClean="0"/>
          </a:p>
          <a:p>
            <a:pPr marL="342900" indent="-342900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2000" dirty="0" smtClean="0"/>
              <a:t>Beam energy modulation by phase slippage in </a:t>
            </a:r>
            <a:r>
              <a:rPr lang="en-US" sz="2000" smtClean="0"/>
              <a:t>C-band (</a:t>
            </a:r>
            <a:r>
              <a:rPr lang="en-US" sz="2000" dirty="0" smtClean="0"/>
              <a:t>R. </a:t>
            </a:r>
            <a:r>
              <a:rPr lang="en-US" sz="2000" dirty="0" err="1" smtClean="0"/>
              <a:t>Zennaro</a:t>
            </a:r>
            <a:r>
              <a:rPr lang="en-US" sz="2000" dirty="0" smtClean="0"/>
              <a:t>, </a:t>
            </a:r>
            <a:r>
              <a:rPr lang="en-US" sz="2000" dirty="0"/>
              <a:t>Tuesday morning). </a:t>
            </a:r>
            <a:r>
              <a:rPr lang="en-US" sz="2000" dirty="0">
                <a:hlinkClick r:id="rId4"/>
              </a:rPr>
              <a:t>https://</a:t>
            </a:r>
            <a:r>
              <a:rPr lang="en-US" sz="2000" dirty="0" smtClean="0">
                <a:hlinkClick r:id="rId4"/>
              </a:rPr>
              <a:t>elog-gfa.psi.ch/SwissFEL+RF/5576</a:t>
            </a:r>
            <a:r>
              <a:rPr lang="en-US" sz="2000" dirty="0" smtClean="0"/>
              <a:t> </a:t>
            </a:r>
            <a:endParaRPr lang="en-US" sz="2000" dirty="0"/>
          </a:p>
          <a:p>
            <a:pPr marL="342900" indent="-342900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2000" dirty="0" smtClean="0"/>
              <a:t>BPM studies (B. </a:t>
            </a:r>
            <a:r>
              <a:rPr lang="en-US" sz="2000" dirty="0" err="1" smtClean="0"/>
              <a:t>Keil</a:t>
            </a:r>
            <a:r>
              <a:rPr lang="en-US" sz="2000" dirty="0" smtClean="0"/>
              <a:t>, Wednesday and Friday morning):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Recalibrated BPM charge in Aramis in Athos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Recalibrated XY scaling factors of Aramis </a:t>
            </a:r>
            <a:r>
              <a:rPr lang="en-US" sz="2000" dirty="0" err="1" smtClean="0"/>
              <a:t>undulator</a:t>
            </a:r>
            <a:r>
              <a:rPr lang="en-US" sz="2000" dirty="0" smtClean="0"/>
              <a:t> BPMs with quad movers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Tested and calibrated 4 newly installed BPMs in SATMA01/02. Ready to be used!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Recalibrated beam angles in SATUN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hlinkClick r:id="rId5"/>
              </a:rPr>
              <a:t>https://</a:t>
            </a:r>
            <a:r>
              <a:rPr lang="en-US" sz="2000" dirty="0" smtClean="0">
                <a:hlinkClick r:id="rId5"/>
              </a:rPr>
              <a:t>elog-gfa.psi.ch/SwissFEL+commissioning/18896</a:t>
            </a:r>
            <a:r>
              <a:rPr lang="en-US" sz="2000" dirty="0"/>
              <a:t> and </a:t>
            </a:r>
            <a:r>
              <a:rPr lang="en-US" sz="2000" dirty="0">
                <a:hlinkClick r:id="rId6"/>
              </a:rPr>
              <a:t>https://</a:t>
            </a:r>
            <a:r>
              <a:rPr lang="en-US" sz="2000" dirty="0" smtClean="0">
                <a:hlinkClick r:id="rId6"/>
              </a:rPr>
              <a:t>elog-gfa.psi.ch/SwissFEL+commissioning/18939</a:t>
            </a:r>
            <a:r>
              <a:rPr lang="en-US" sz="2000" dirty="0" smtClean="0"/>
              <a:t> </a:t>
            </a:r>
          </a:p>
          <a:p>
            <a:pPr marL="342900" indent="-342900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2000" dirty="0" smtClean="0"/>
              <a:t>OTR signal on diode (P. Juranic, Saturday morning). Not possible due to broken diode </a:t>
            </a:r>
          </a:p>
          <a:p>
            <a:pPr marL="342900" indent="-342900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2000" dirty="0" smtClean="0"/>
              <a:t>Two-bunch decoupling (Z. </a:t>
            </a:r>
            <a:r>
              <a:rPr lang="en-US" sz="2000" dirty="0" err="1" smtClean="0"/>
              <a:t>Geng</a:t>
            </a:r>
            <a:r>
              <a:rPr lang="en-US" sz="2000" dirty="0" smtClean="0"/>
              <a:t>, Tuesday late and </a:t>
            </a:r>
            <a:r>
              <a:rPr lang="en-US" sz="2000" dirty="0"/>
              <a:t>Sunday morning</a:t>
            </a:r>
            <a:r>
              <a:rPr lang="en-US" sz="2000" dirty="0" smtClean="0"/>
              <a:t>): tested algorithms for 2 bunch </a:t>
            </a:r>
            <a:r>
              <a:rPr lang="en-US" sz="2000" dirty="0"/>
              <a:t>setup, </a:t>
            </a:r>
            <a:r>
              <a:rPr lang="en-US" sz="2000" dirty="0">
                <a:hlinkClick r:id="rId7"/>
              </a:rPr>
              <a:t>https://</a:t>
            </a:r>
            <a:r>
              <a:rPr lang="en-US" sz="2000" dirty="0" smtClean="0">
                <a:hlinkClick r:id="rId7"/>
              </a:rPr>
              <a:t>elog-gfa.psi.ch/SwissFEL+RF/5579</a:t>
            </a:r>
            <a:r>
              <a:rPr lang="en-US" sz="2000" dirty="0" smtClean="0"/>
              <a:t> and  </a:t>
            </a:r>
            <a:r>
              <a:rPr lang="en-US" sz="2000" dirty="0">
                <a:hlinkClick r:id="rId8"/>
              </a:rPr>
              <a:t>https://</a:t>
            </a:r>
            <a:r>
              <a:rPr lang="en-US" sz="2000" dirty="0" smtClean="0">
                <a:hlinkClick r:id="rId8"/>
              </a:rPr>
              <a:t>elog-gfa.psi.ch/SwissFEL+RF/5581</a:t>
            </a:r>
            <a:r>
              <a:rPr lang="en-US" sz="2000" dirty="0" smtClean="0"/>
              <a:t> </a:t>
            </a:r>
            <a:endParaRPr lang="en-US" sz="2000" dirty="0"/>
          </a:p>
          <a:p>
            <a:pPr marL="342900" indent="-342900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2000" dirty="0"/>
              <a:t>Bunch charge measurements with FC and WCM (GL. </a:t>
            </a:r>
            <a:r>
              <a:rPr lang="en-US" sz="2000" dirty="0" err="1"/>
              <a:t>Orlandi</a:t>
            </a:r>
            <a:r>
              <a:rPr lang="en-US" sz="2000" dirty="0"/>
              <a:t>, F. </a:t>
            </a:r>
            <a:r>
              <a:rPr lang="en-US" sz="2000" dirty="0" err="1"/>
              <a:t>Marcellini</a:t>
            </a:r>
            <a:r>
              <a:rPr lang="en-US" sz="2000" dirty="0"/>
              <a:t>, P. </a:t>
            </a:r>
            <a:r>
              <a:rPr lang="en-US" sz="2000" dirty="0" err="1"/>
              <a:t>Craievich</a:t>
            </a:r>
            <a:r>
              <a:rPr lang="en-US" sz="2000" dirty="0"/>
              <a:t>, Sunday late): </a:t>
            </a:r>
            <a:r>
              <a:rPr lang="en-US" sz="2000" dirty="0">
                <a:hlinkClick r:id="rId9"/>
              </a:rPr>
              <a:t>https://elog-gfa.psi.ch/SwissFEL+commissioning/18971</a:t>
            </a:r>
            <a:endParaRPr lang="en-US" sz="2000" dirty="0"/>
          </a:p>
          <a:p>
            <a:pPr marL="342900" indent="-342900">
              <a:spcBef>
                <a:spcPts val="1800"/>
              </a:spcBef>
              <a:buFont typeface="Wingdings" panose="05000000000000000000" pitchFamily="2" charset="2"/>
              <a:buChar char="Ø"/>
            </a:pPr>
            <a:endParaRPr lang="en-US" sz="2000" dirty="0" smtClean="0"/>
          </a:p>
          <a:p>
            <a:pPr marL="342900" indent="-342900">
              <a:spcBef>
                <a:spcPts val="1800"/>
              </a:spcBef>
              <a:buFont typeface="Wingdings" panose="05000000000000000000" pitchFamily="2" charset="2"/>
              <a:buChar char="Ø"/>
            </a:pPr>
            <a:endParaRPr lang="en-US" sz="2000" dirty="0" smtClean="0"/>
          </a:p>
          <a:p>
            <a:pPr marL="342900" indent="-342900">
              <a:spcBef>
                <a:spcPts val="1800"/>
              </a:spcBef>
              <a:buFont typeface="Wingdings" panose="05000000000000000000" pitchFamily="2" charset="2"/>
              <a:buChar char="Ø"/>
            </a:pPr>
            <a:endParaRPr lang="en-US" sz="2000" dirty="0" smtClean="0"/>
          </a:p>
          <a:p>
            <a:pPr>
              <a:spcBef>
                <a:spcPts val="1800"/>
              </a:spcBef>
            </a:pPr>
            <a:endParaRPr lang="en-US" sz="2000" dirty="0" smtClean="0"/>
          </a:p>
          <a:p>
            <a:pPr marL="51480">
              <a:lnSpc>
                <a:spcPct val="83000"/>
              </a:lnSpc>
              <a:spcBef>
                <a:spcPts val="1800"/>
              </a:spcBef>
              <a:spcAft>
                <a:spcPts val="1199"/>
              </a:spcAft>
              <a:buClr>
                <a:srgbClr val="000000"/>
              </a:buClr>
            </a:pPr>
            <a:endParaRPr lang="en-US" sz="2000" b="1" spc="-1" dirty="0" smtClean="0">
              <a:ln w="0" cmpd="sng">
                <a:noFill/>
              </a:ln>
              <a:solidFill>
                <a:srgbClr val="E6E6E6"/>
              </a:solidFill>
            </a:endParaRPr>
          </a:p>
          <a:p>
            <a:pPr marL="394380" indent="-342900">
              <a:lnSpc>
                <a:spcPct val="83000"/>
              </a:lnSpc>
              <a:spcBef>
                <a:spcPts val="1800"/>
              </a:spcBef>
              <a:spcAft>
                <a:spcPts val="1199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8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8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8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8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8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8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8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8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8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8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8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8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8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</p:txBody>
      </p:sp>
    </p:spTree>
    <p:extLst>
      <p:ext uri="{BB962C8B-B14F-4D97-AF65-F5344CB8AC3E}">
        <p14:creationId xmlns:p14="http://schemas.microsoft.com/office/powerpoint/2010/main" val="511883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228600" y="120600"/>
            <a:ext cx="9706680" cy="699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8080" rIns="0" bIns="0" anchor="ctr">
            <a:noAutofit/>
          </a:bodyPr>
          <a:lstStyle/>
          <a:p>
            <a:pPr>
              <a:lnSpc>
                <a:spcPct val="93000"/>
              </a:lnSpc>
            </a:pPr>
            <a:r>
              <a:rPr lang="en-US" sz="3200" b="1" spc="-1" dirty="0" smtClean="0">
                <a:solidFill>
                  <a:srgbClr val="000080"/>
                </a:solidFill>
                <a:latin typeface="Arial"/>
              </a:rPr>
              <a:t>Main i</a:t>
            </a:r>
            <a:r>
              <a:rPr lang="en-US" sz="3200" b="1" spc="-1" dirty="0" smtClean="0">
                <a:solidFill>
                  <a:srgbClr val="000080"/>
                </a:solidFill>
                <a:latin typeface="Arial"/>
              </a:rPr>
              <a:t>ssues</a:t>
            </a:r>
            <a:endParaRPr lang="en-US" sz="3200" b="0" strike="noStrike" spc="-1" dirty="0">
              <a:latin typeface="Arial"/>
            </a:endParaRPr>
          </a:p>
        </p:txBody>
      </p:sp>
      <p:sp>
        <p:nvSpPr>
          <p:cNvPr id="44" name="CustomShape 2"/>
          <p:cNvSpPr/>
          <p:nvPr/>
        </p:nvSpPr>
        <p:spPr>
          <a:xfrm>
            <a:off x="4888080" y="3528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" name="CustomShape 3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CustomShape 4"/>
          <p:cNvSpPr/>
          <p:nvPr/>
        </p:nvSpPr>
        <p:spPr>
          <a:xfrm>
            <a:off x="307800" y="792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CustomShape 5"/>
          <p:cNvSpPr/>
          <p:nvPr/>
        </p:nvSpPr>
        <p:spPr>
          <a:xfrm>
            <a:off x="228600" y="936173"/>
            <a:ext cx="9481457" cy="574765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4040" rIns="0" bIns="0">
            <a:noAutofit/>
          </a:bodyPr>
          <a:lstStyle/>
          <a:p>
            <a:pPr marL="342900" indent="-342900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2000" dirty="0" smtClean="0"/>
              <a:t>Mizar synchronization issues. Work </a:t>
            </a:r>
            <a:r>
              <a:rPr lang="en-US" sz="2000" dirty="0"/>
              <a:t>on Mizar </a:t>
            </a:r>
            <a:r>
              <a:rPr lang="en-US" sz="2000" dirty="0" smtClean="0"/>
              <a:t>by </a:t>
            </a:r>
            <a:r>
              <a:rPr lang="en-US" sz="2000" dirty="0" err="1" smtClean="0"/>
              <a:t>Cezary</a:t>
            </a:r>
            <a:r>
              <a:rPr lang="en-US" sz="2000" dirty="0" smtClean="0"/>
              <a:t> on Thursday morning to mitigate the </a:t>
            </a:r>
            <a:r>
              <a:rPr lang="en-US" sz="2000" dirty="0"/>
              <a:t>problem, </a:t>
            </a:r>
            <a:r>
              <a:rPr lang="en-US" sz="2000" dirty="0" smtClean="0"/>
              <a:t>deeper repair may be needed, see </a:t>
            </a:r>
            <a:r>
              <a:rPr lang="en-US" sz="2000" dirty="0">
                <a:hlinkClick r:id="rId3"/>
              </a:rPr>
              <a:t>https://</a:t>
            </a:r>
            <a:r>
              <a:rPr lang="en-US" sz="2000" dirty="0" smtClean="0">
                <a:hlinkClick r:id="rId3"/>
              </a:rPr>
              <a:t>elog-gfa.psi.ch/SwissFEL+commissioning/18917</a:t>
            </a:r>
            <a:r>
              <a:rPr lang="en-US" sz="2000" dirty="0" smtClean="0"/>
              <a:t> </a:t>
            </a:r>
            <a:endParaRPr lang="en-US" sz="2000" dirty="0"/>
          </a:p>
          <a:p>
            <a:pPr marL="342900" indent="-342900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2000" dirty="0" smtClean="0"/>
              <a:t>Synchronization / timing issues on Thursday evening. Lasing in both beamlines lost </a:t>
            </a:r>
            <a:r>
              <a:rPr lang="en-US" sz="2000" dirty="0" smtClean="0"/>
              <a:t>after Mizar lost its synchronization. Could be recovered by changing lasers arrival time with FBs on (BC1 settings equivalent but BC2 phase changed by more than 2 degrees). Many thanks to A. </a:t>
            </a:r>
            <a:r>
              <a:rPr lang="en-US" sz="2000" dirty="0" err="1" smtClean="0"/>
              <a:t>Dax</a:t>
            </a:r>
            <a:r>
              <a:rPr lang="en-US" sz="2000" dirty="0" smtClean="0"/>
              <a:t> and F. </a:t>
            </a:r>
            <a:r>
              <a:rPr lang="en-US" sz="2000" dirty="0" err="1" smtClean="0"/>
              <a:t>Loehl</a:t>
            </a:r>
            <a:r>
              <a:rPr lang="en-US" sz="2000" dirty="0" smtClean="0"/>
              <a:t> for their help! </a:t>
            </a:r>
          </a:p>
          <a:p>
            <a:pPr marL="342900" indent="-342900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2000" dirty="0" smtClean="0"/>
              <a:t>Athos quad movers issues: not moving properly on Wednesday </a:t>
            </a:r>
            <a:r>
              <a:rPr lang="en-US" sz="2000" dirty="0"/>
              <a:t>(</a:t>
            </a:r>
            <a:r>
              <a:rPr lang="en-US" sz="2000" dirty="0">
                <a:hlinkClick r:id="rId4"/>
              </a:rPr>
              <a:t>https://</a:t>
            </a:r>
            <a:r>
              <a:rPr lang="en-US" sz="2000" dirty="0" smtClean="0">
                <a:hlinkClick r:id="rId4"/>
              </a:rPr>
              <a:t>elog-gfa.psi.ch/SwissFEL+commissioning/18901</a:t>
            </a:r>
            <a:r>
              <a:rPr lang="en-US" sz="2000" dirty="0" smtClean="0"/>
              <a:t> ) and not </a:t>
            </a:r>
            <a:r>
              <a:rPr lang="en-US" sz="2000" dirty="0"/>
              <a:t>moving on </a:t>
            </a:r>
            <a:r>
              <a:rPr lang="en-US" sz="2000" dirty="0" smtClean="0"/>
              <a:t>Friday (solved</a:t>
            </a:r>
            <a:r>
              <a:rPr lang="en-US" sz="2000" dirty="0"/>
              <a:t>). </a:t>
            </a:r>
            <a:r>
              <a:rPr lang="en-US" sz="2000" dirty="0">
                <a:hlinkClick r:id="rId5"/>
              </a:rPr>
              <a:t>https://</a:t>
            </a:r>
            <a:r>
              <a:rPr lang="en-US" sz="2000" dirty="0" smtClean="0">
                <a:hlinkClick r:id="rId5"/>
              </a:rPr>
              <a:t>elog-gfa.psi.ch/SwissFEL+commissioning/18942</a:t>
            </a:r>
            <a:r>
              <a:rPr lang="en-US" sz="2000" dirty="0" smtClean="0"/>
              <a:t> </a:t>
            </a:r>
          </a:p>
          <a:p>
            <a:pPr marL="342900" indent="-342900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2000" dirty="0" smtClean="0"/>
              <a:t>Oscillations of BAM signals </a:t>
            </a:r>
            <a:r>
              <a:rPr lang="en-US" sz="2000" dirty="0"/>
              <a:t>(solved). </a:t>
            </a:r>
            <a:r>
              <a:rPr lang="en-US" sz="2000" dirty="0">
                <a:hlinkClick r:id="rId6"/>
              </a:rPr>
              <a:t>https://</a:t>
            </a:r>
            <a:r>
              <a:rPr lang="en-US" sz="2000" dirty="0" smtClean="0">
                <a:hlinkClick r:id="rId6"/>
              </a:rPr>
              <a:t>elog-gfa.psi.ch/SwissFEL+commissioning/18941</a:t>
            </a:r>
            <a:endParaRPr lang="en-US" sz="2000" dirty="0" smtClean="0"/>
          </a:p>
          <a:p>
            <a:pPr>
              <a:spcBef>
                <a:spcPts val="1800"/>
              </a:spcBef>
            </a:pPr>
            <a:endParaRPr lang="en-US" sz="2000" dirty="0" smtClean="0"/>
          </a:p>
          <a:p>
            <a:pPr marL="342900" indent="-342900">
              <a:spcBef>
                <a:spcPts val="1800"/>
              </a:spcBef>
              <a:buFont typeface="Wingdings" panose="05000000000000000000" pitchFamily="2" charset="2"/>
              <a:buChar char="Ø"/>
            </a:pPr>
            <a:endParaRPr lang="en-US" sz="2000" dirty="0" smtClean="0"/>
          </a:p>
          <a:p>
            <a:pPr marL="342900" indent="-342900">
              <a:spcBef>
                <a:spcPts val="1800"/>
              </a:spcBef>
              <a:buFont typeface="Wingdings" panose="05000000000000000000" pitchFamily="2" charset="2"/>
              <a:buChar char="Ø"/>
            </a:pPr>
            <a:endParaRPr lang="en-US" sz="2000" dirty="0" smtClean="0"/>
          </a:p>
          <a:p>
            <a:pPr marL="342900" indent="-342900">
              <a:spcBef>
                <a:spcPts val="1800"/>
              </a:spcBef>
              <a:buFont typeface="Wingdings" panose="05000000000000000000" pitchFamily="2" charset="2"/>
              <a:buChar char="Ø"/>
            </a:pPr>
            <a:endParaRPr lang="en-US" sz="2000" dirty="0" smtClean="0"/>
          </a:p>
          <a:p>
            <a:pPr>
              <a:spcBef>
                <a:spcPts val="1800"/>
              </a:spcBef>
            </a:pPr>
            <a:endParaRPr lang="en-US" sz="2000" dirty="0" smtClean="0"/>
          </a:p>
          <a:p>
            <a:pPr marL="51480">
              <a:lnSpc>
                <a:spcPct val="83000"/>
              </a:lnSpc>
              <a:spcBef>
                <a:spcPts val="1800"/>
              </a:spcBef>
              <a:spcAft>
                <a:spcPts val="1199"/>
              </a:spcAft>
              <a:buClr>
                <a:srgbClr val="000000"/>
              </a:buClr>
            </a:pPr>
            <a:endParaRPr lang="en-US" sz="2000" b="1" spc="-1" dirty="0" smtClean="0">
              <a:ln w="0" cmpd="sng">
                <a:noFill/>
              </a:ln>
              <a:solidFill>
                <a:srgbClr val="E6E6E6"/>
              </a:solidFill>
            </a:endParaRPr>
          </a:p>
          <a:p>
            <a:pPr marL="394380" indent="-342900">
              <a:lnSpc>
                <a:spcPct val="83000"/>
              </a:lnSpc>
              <a:spcBef>
                <a:spcPts val="1800"/>
              </a:spcBef>
              <a:spcAft>
                <a:spcPts val="1199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8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8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8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8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8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8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8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8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8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8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8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8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8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</p:txBody>
      </p:sp>
    </p:spTree>
    <p:extLst>
      <p:ext uri="{BB962C8B-B14F-4D97-AF65-F5344CB8AC3E}">
        <p14:creationId xmlns:p14="http://schemas.microsoft.com/office/powerpoint/2010/main" val="1918929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976</Words>
  <Application>Microsoft Office PowerPoint</Application>
  <PresentationFormat>Custom</PresentationFormat>
  <Paragraphs>137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Arial</vt:lpstr>
      <vt:lpstr>Calibri</vt:lpstr>
      <vt:lpstr>Calibri Light</vt:lpstr>
      <vt:lpstr>DejaVu Sans</vt:lpstr>
      <vt:lpstr>Georgia</vt:lpstr>
      <vt:lpstr>Symbol</vt:lpstr>
      <vt:lpstr>Times New Roman</vt:lpstr>
      <vt:lpstr>Wingdings</vt:lpstr>
      <vt:lpstr>ヒラギノ角ゴ Pro W3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weeks 40 &amp; 41 (Carlo's  presentation) Issues X-band news Shutdown planning Beamtime requests Plan for the coming weeks</dc:title>
  <dc:subject/>
  <dc:creator>Thomas Schietinger</dc:creator>
  <dc:description/>
  <cp:lastModifiedBy>Prat Costa Eduard</cp:lastModifiedBy>
  <cp:revision>956</cp:revision>
  <cp:lastPrinted>2012-03-16T12:41:46Z</cp:lastPrinted>
  <dcterms:created xsi:type="dcterms:W3CDTF">2010-01-20T12:30:11Z</dcterms:created>
  <dcterms:modified xsi:type="dcterms:W3CDTF">2021-03-15T12:35:41Z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Custom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</vt:i4>
  </property>
</Properties>
</file>