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56" r:id="rId2"/>
    <p:sldId id="292" r:id="rId3"/>
    <p:sldId id="321" r:id="rId4"/>
    <p:sldId id="316" r:id="rId5"/>
    <p:sldId id="340" r:id="rId6"/>
    <p:sldId id="337" r:id="rId7"/>
    <p:sldId id="331" r:id="rId8"/>
    <p:sldId id="338" r:id="rId9"/>
    <p:sldId id="339" r:id="rId10"/>
    <p:sldId id="333" r:id="rId11"/>
    <p:sldId id="335" r:id="rId12"/>
  </p:sldIdLst>
  <p:sldSz cx="10080625" cy="7559675"/>
  <p:notesSz cx="7772400" cy="100584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78" y="726"/>
      </p:cViewPr>
      <p:guideLst>
        <p:guide orient="horz" pos="2154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de-DE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6ED3F3D-9466-48C3-9039-CD2A977A37A2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8918784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B6F7851-C9C8-4EDA-9A49-15B001B93300}" type="slidenum">
              <a:rPr lang="en-US" altLang="de-DE" sz="1400" smtClean="0"/>
              <a:pPr>
                <a:spcBef>
                  <a:spcPct val="0"/>
                </a:spcBef>
              </a:pPr>
              <a:t>1</a:t>
            </a:fld>
            <a:endParaRPr lang="en-US" altLang="de-DE" sz="1400" dirty="0" smtClean="0"/>
          </a:p>
        </p:txBody>
      </p:sp>
      <p:sp>
        <p:nvSpPr>
          <p:cNvPr id="51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de-DE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Maloja</a:t>
            </a:r>
            <a:r>
              <a:rPr lang="en-US" baseline="0" dirty="0" smtClean="0"/>
              <a:t> run, priority Athos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6ED3F3D-9466-48C3-9039-CD2A977A37A2}" type="slidenum">
              <a:rPr lang="en-US" altLang="de-DE" smtClean="0"/>
              <a:pPr>
                <a:defRPr/>
              </a:pPr>
              <a:t>3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930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F026A-AEB6-464F-A6B9-CE13C01F7C9F}" type="datetime1">
              <a:rPr lang="de-DE" altLang="de-DE"/>
              <a:pPr>
                <a:defRPr/>
              </a:pPr>
              <a:t>29.03.2021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A3BE0D9-7FE0-406A-A114-DA8092C2271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21924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BFF5C-EC75-487D-A019-EF8C133CA622}" type="datetime1">
              <a:rPr lang="de-DE" altLang="de-DE"/>
              <a:pPr>
                <a:defRPr/>
              </a:pPr>
              <a:t>29.03.2021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AE2C8F60-EF99-46E7-80E3-9B01B150E45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38902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7413" y="228600"/>
            <a:ext cx="2335212" cy="6627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856413" cy="6627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D100D-708A-4787-AAA4-60D9F87F0A89}" type="datetime1">
              <a:rPr lang="de-DE" altLang="de-DE"/>
              <a:pPr>
                <a:defRPr/>
              </a:pPr>
              <a:t>29.03.2021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17AB2B7E-B254-4632-AA47-EDFA415C65B6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10804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70C06-6172-4D91-BA79-33A1555E3700}" type="datetime1">
              <a:rPr lang="de-DE" altLang="de-DE"/>
              <a:pPr>
                <a:defRPr/>
              </a:pPr>
              <a:t>29.03.2021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56EF5D7E-DFF0-478E-B75E-8BBC8D26838C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68347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3DAF8-EF1E-43EB-9A76-5BB1BF08F557}" type="datetime1">
              <a:rPr lang="de-DE" altLang="de-DE"/>
              <a:pPr>
                <a:defRPr/>
              </a:pPr>
              <a:t>29.03.2021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CB86DA7A-7F5F-4408-B3DE-3AA9EAC2B24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701347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409700"/>
            <a:ext cx="4457700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409700"/>
            <a:ext cx="4459287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426BF-6F63-43A7-824B-3FCF40F8C2B5}" type="datetime1">
              <a:rPr lang="de-DE" altLang="de-DE"/>
              <a:pPr>
                <a:defRPr/>
              </a:pPr>
              <a:t>29.03.2021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B7EC2223-0976-422B-A7A4-220B6E956783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07808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7A62F-5050-4E8F-91AA-D9FB02B3275D}" type="datetime1">
              <a:rPr lang="de-DE" altLang="de-DE"/>
              <a:pPr>
                <a:defRPr/>
              </a:pPr>
              <a:t>29.03.2021</a:t>
            </a:fld>
            <a:endParaRPr lang="en-US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313FA3DA-EC5A-4BCD-9BBB-B52B10FC9F3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3487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8BDAD-2BD8-4751-ACC0-3167B476069C}" type="datetime1">
              <a:rPr lang="de-DE" altLang="de-DE"/>
              <a:pPr>
                <a:defRPr/>
              </a:pPr>
              <a:t>29.03.2021</a:t>
            </a:fld>
            <a:endParaRPr lang="en-US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0E3A6F-4911-409F-B74B-F8BB9966632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0692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73BDC-34FA-4F99-BD70-B384B1CEAC78}" type="datetime1">
              <a:rPr lang="de-DE" altLang="de-DE"/>
              <a:pPr>
                <a:defRPr/>
              </a:pPr>
              <a:t>29.03.2021</a:t>
            </a:fld>
            <a:endParaRPr lang="en-US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235E53C-1C8A-45EA-B094-540CDDAB4554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568629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021A7-CD9A-490C-B8DD-2F733E9C4176}" type="datetime1">
              <a:rPr lang="de-DE" altLang="de-DE"/>
              <a:pPr>
                <a:defRPr/>
              </a:pPr>
              <a:t>29.03.2021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249236-1F39-4EFE-A20A-E40D91129431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87833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417B6-B549-40D5-A549-A6B219F1C2CE}" type="datetime1">
              <a:rPr lang="de-DE" altLang="de-DE"/>
              <a:pPr>
                <a:defRPr/>
              </a:pPr>
              <a:t>29.03.2021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DA866871-E125-445C-9660-8CC841481339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76126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7542213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409700"/>
            <a:ext cx="9069387" cy="544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outline text format</a:t>
            </a:r>
          </a:p>
          <a:p>
            <a:pPr lvl="1"/>
            <a:r>
              <a:rPr lang="en-GB" altLang="de-DE" smtClean="0"/>
              <a:t>Second Outline Level</a:t>
            </a:r>
          </a:p>
          <a:p>
            <a:pPr lvl="2"/>
            <a:r>
              <a:rPr lang="en-GB" altLang="de-DE" smtClean="0"/>
              <a:t>Third Outline Level</a:t>
            </a:r>
          </a:p>
          <a:p>
            <a:pPr lvl="3"/>
            <a:r>
              <a:rPr lang="en-GB" altLang="de-DE" smtClean="0"/>
              <a:t>Fourth Outline Level</a:t>
            </a:r>
          </a:p>
          <a:p>
            <a:pPr lvl="4"/>
            <a:r>
              <a:rPr lang="en-GB" altLang="de-DE" smtClean="0"/>
              <a:t>Fifth Outline Level</a:t>
            </a:r>
          </a:p>
          <a:p>
            <a:pPr lvl="4"/>
            <a:r>
              <a:rPr lang="en-GB" altLang="de-DE" smtClean="0"/>
              <a:t>Sixth Outline Level</a:t>
            </a:r>
          </a:p>
          <a:p>
            <a:pPr lvl="4"/>
            <a:r>
              <a:rPr lang="en-GB" altLang="de-DE" smtClean="0"/>
              <a:t>Seventh Outline Level</a:t>
            </a:r>
          </a:p>
          <a:p>
            <a:pPr lvl="4"/>
            <a:r>
              <a:rPr lang="en-GB" altLang="de-DE" smtClean="0"/>
              <a:t>Eighth Outline Level</a:t>
            </a:r>
          </a:p>
          <a:p>
            <a:pPr lvl="4"/>
            <a:r>
              <a:rPr lang="en-GB" altLang="de-DE" smtClean="0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231775" y="330200"/>
            <a:ext cx="77200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71438" y="7210425"/>
            <a:ext cx="2346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E0DDCA2F-A73D-491F-A1A8-7444B2D08702}" type="datetime1">
              <a:rPr lang="de-DE" altLang="de-DE"/>
              <a:pPr>
                <a:defRPr/>
              </a:pPr>
              <a:t>29.03.2021</a:t>
            </a:fld>
            <a:endParaRPr lang="en-US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7210425"/>
            <a:ext cx="319405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915400" y="7210425"/>
            <a:ext cx="1068388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</a:tabLst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altLang="de-DE"/>
              <a:t>p. </a:t>
            </a:r>
            <a:fld id="{197EE79A-319E-4FD9-8046-D4F1F51F23C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6120432" y="6956425"/>
            <a:ext cx="3744416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>
              <a:spcAft>
                <a:spcPct val="0"/>
              </a:spcAft>
            </a:pPr>
            <a:r>
              <a:rPr lang="de-CH" altLang="de-DE" sz="1800" dirty="0" smtClean="0"/>
              <a:t>Didier Voulot, </a:t>
            </a:r>
            <a:r>
              <a:rPr lang="en-US" altLang="de-DE" sz="1800" dirty="0" smtClean="0"/>
              <a:t>SEM</a:t>
            </a:r>
            <a:r>
              <a:rPr lang="en-US" altLang="de-DE" sz="1800" dirty="0"/>
              <a:t>, </a:t>
            </a:r>
            <a:r>
              <a:rPr lang="en-US" altLang="de-DE" sz="1800" dirty="0" smtClean="0"/>
              <a:t>29 March 2021</a:t>
            </a:r>
            <a:endParaRPr lang="en-US" altLang="de-DE" sz="18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 idx="1"/>
          </p:nvPr>
        </p:nvSpPr>
        <p:spPr>
          <a:xfrm>
            <a:off x="444500" y="2362200"/>
            <a:ext cx="9204325" cy="841375"/>
          </a:xfrm>
        </p:spPr>
        <p:txBody>
          <a:bodyPr tIns="24695" anchor="ctr"/>
          <a:lstStyle/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altLang="de-DE" sz="3600" b="1" dirty="0" smtClean="0">
                <a:solidFill>
                  <a:srgbClr val="000080"/>
                </a:solidFill>
              </a:rPr>
              <a:t>SwissFEL Exchange Meeting</a:t>
            </a:r>
            <a:br>
              <a:rPr lang="en-US" altLang="de-DE" sz="3600" b="1" dirty="0" smtClean="0">
                <a:solidFill>
                  <a:srgbClr val="000080"/>
                </a:solidFill>
              </a:rPr>
            </a:br>
            <a:r>
              <a:rPr lang="en-US" altLang="de-DE" sz="3600" b="1" dirty="0" smtClean="0">
                <a:solidFill>
                  <a:srgbClr val="000080"/>
                </a:solidFill>
              </a:rPr>
              <a:t>Machine report</a:t>
            </a:r>
            <a:br>
              <a:rPr lang="en-US" altLang="de-DE" sz="3600" b="1" dirty="0" smtClean="0">
                <a:solidFill>
                  <a:srgbClr val="000080"/>
                </a:solidFill>
              </a:rPr>
            </a:br>
            <a:r>
              <a:rPr lang="en-US" altLang="de-DE" sz="3600" b="1" dirty="0" smtClean="0">
                <a:solidFill>
                  <a:srgbClr val="000080"/>
                </a:solidFill>
              </a:rPr>
              <a:t>Week 12</a:t>
            </a:r>
            <a:r>
              <a:rPr lang="de-CH" altLang="de-DE" sz="3600" b="1" dirty="0" smtClean="0">
                <a:solidFill>
                  <a:srgbClr val="000080"/>
                </a:solidFill>
              </a:rPr>
              <a:t>/2021</a:t>
            </a:r>
            <a:endParaRPr lang="en-US" altLang="de-DE" sz="3600" b="1" dirty="0" smtClean="0">
              <a:solidFill>
                <a:srgbClr val="00008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difficulties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Network down. No access to machine controls for 30 min (SLS, </a:t>
            </a:r>
            <a:r>
              <a:rPr lang="en-US" sz="1600" dirty="0" err="1" smtClean="0"/>
              <a:t>Proscan</a:t>
            </a:r>
            <a:r>
              <a:rPr lang="en-US" sz="1600" dirty="0" smtClean="0"/>
              <a:t>, HIPA SF).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PSSS movers not reproducible/reliable (</a:t>
            </a:r>
            <a:r>
              <a:rPr lang="en-US" sz="1600" dirty="0" err="1" smtClean="0"/>
              <a:t>ioc</a:t>
            </a:r>
            <a:r>
              <a:rPr lang="en-US" sz="1600" dirty="0" smtClean="0"/>
              <a:t> problems, position hysteresis)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MK failure, could not be reset by the shift crew. Was restarted in the morning by Martin Paraliev. Controls/documentation to be improved.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Data buffer stream stopped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BAM second optical amplifier (EDFA2) </a:t>
            </a:r>
            <a:r>
              <a:rPr lang="en-US" sz="1600" dirty="0" smtClean="0"/>
              <a:t>turned off. Controls problem?</a:t>
            </a:r>
            <a:endParaRPr lang="en-US" sz="1600" dirty="0"/>
          </a:p>
          <a:p>
            <a:pPr marL="0" indent="0"/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422083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Keep the machine running and only do basic checks in the set-up seems to be a good strategy. The machine has been kept lasing on both lines for several weeks now.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New pulse energy record for Aramis with PSICO running on the main branch. Could maintain the lasing in Athos (bunch2 </a:t>
            </a:r>
            <a:r>
              <a:rPr lang="en-US" sz="2000" dirty="0" smtClean="0"/>
              <a:t>feedbacks).</a:t>
            </a: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100 Hz operation on both lines is now possible. Still need to improve losses in SATUN07.</a:t>
            </a:r>
            <a:endParaRPr lang="en-US" sz="2000" dirty="0"/>
          </a:p>
          <a:p>
            <a:pPr marL="0" indent="0"/>
            <a:endParaRPr lang="en-US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1342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overview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087" y="1068387"/>
            <a:ext cx="9958943" cy="5706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38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649"/>
            <a:ext cx="10080625" cy="32035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3493"/>
            <a:ext cx="10080625" cy="32035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Aramis</a:t>
            </a: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215776" y="3732137"/>
            <a:ext cx="7542213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2pPr>
            <a:lvl3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3pPr>
            <a:lvl4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4pPr>
            <a:lvl5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5pPr>
            <a:lvl6pPr marL="25146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6pPr>
            <a:lvl7pPr marL="29718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7pPr>
            <a:lvl8pPr marL="3429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8pPr>
            <a:lvl9pPr marL="3886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9pPr>
          </a:lstStyle>
          <a:p>
            <a:r>
              <a:rPr lang="de-CH" kern="0" dirty="0" smtClean="0"/>
              <a:t>Athos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700512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409700"/>
            <a:ext cx="8713537" cy="54467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Started from a reasonably well set-up machine: Aramis 400 </a:t>
            </a:r>
            <a:r>
              <a:rPr lang="en-US" sz="1600" dirty="0" err="1" smtClean="0"/>
              <a:t>uJ</a:t>
            </a:r>
            <a:r>
              <a:rPr lang="en-US" sz="1600" dirty="0" smtClean="0"/>
              <a:t> at 10 </a:t>
            </a:r>
            <a:r>
              <a:rPr lang="en-US" sz="1600" dirty="0" err="1" smtClean="0"/>
              <a:t>keV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Beam dynamics support from: Simona and Florian.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Scale Aramis from 10 to 12 </a:t>
            </a:r>
            <a:r>
              <a:rPr lang="en-US" sz="1600" dirty="0" err="1" smtClean="0"/>
              <a:t>keV</a:t>
            </a:r>
            <a:r>
              <a:rPr lang="en-US" sz="1600" dirty="0" smtClean="0"/>
              <a:t> (</a:t>
            </a:r>
            <a:r>
              <a:rPr lang="en-US" sz="1600" dirty="0" err="1" smtClean="0"/>
              <a:t>undulator</a:t>
            </a:r>
            <a:r>
              <a:rPr lang="en-US" sz="1600" dirty="0" smtClean="0"/>
              <a:t> K and linac3 energy). Went smoothly 200 </a:t>
            </a:r>
            <a:r>
              <a:rPr lang="en-US" sz="1600" dirty="0" err="1" smtClean="0"/>
              <a:t>uJ</a:t>
            </a:r>
            <a:r>
              <a:rPr lang="en-US" sz="1600" dirty="0" smtClean="0"/>
              <a:t> immediately, 360 </a:t>
            </a:r>
            <a:r>
              <a:rPr lang="en-US" sz="1600" dirty="0" err="1" smtClean="0"/>
              <a:t>uJ</a:t>
            </a:r>
            <a:r>
              <a:rPr lang="en-US" sz="1600" dirty="0" smtClean="0"/>
              <a:t> after restoring </a:t>
            </a:r>
            <a:r>
              <a:rPr lang="en-US" sz="1600" dirty="0" err="1" smtClean="0"/>
              <a:t>undulator</a:t>
            </a:r>
            <a:r>
              <a:rPr lang="en-US" sz="1600" dirty="0" smtClean="0"/>
              <a:t> settings.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Standard checks (laser, RF phasing, emittance and bunch length), but not systematic set-up. Keep the machine running. This has been the case in the last week seems to be a good strategy.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Kept all feedbacks on and PSICO running. Record lasing in Aramis 12 </a:t>
            </a:r>
            <a:r>
              <a:rPr lang="en-US" sz="1600" dirty="0" err="1" smtClean="0"/>
              <a:t>keV</a:t>
            </a:r>
            <a:r>
              <a:rPr lang="en-US" sz="1600" dirty="0" smtClean="0"/>
              <a:t> 780 </a:t>
            </a:r>
            <a:r>
              <a:rPr lang="en-US" sz="1600" dirty="0" err="1" smtClean="0"/>
              <a:t>uJ</a:t>
            </a:r>
            <a:r>
              <a:rPr lang="en-US" sz="16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Athos running at a lower pulse energy 650-950 </a:t>
            </a:r>
            <a:r>
              <a:rPr lang="en-US" sz="1600" dirty="0" err="1" smtClean="0"/>
              <a:t>uJ</a:t>
            </a:r>
            <a:r>
              <a:rPr lang="en-US" sz="1600" dirty="0" smtClean="0"/>
              <a:t> at 0.87 </a:t>
            </a:r>
            <a:r>
              <a:rPr lang="en-US" sz="1600" dirty="0" err="1" smtClean="0"/>
              <a:t>keV</a:t>
            </a:r>
            <a:r>
              <a:rPr lang="en-US" sz="1600" dirty="0" smtClean="0"/>
              <a:t>. Did not try to maximize lasing.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Instability with Mizar timing. Sudden intensity jumps. Occurred several times during the week.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Both lines could operate at 100 Hz during the week. Still some losses in SATUN07. We reduced the repetition rate when the beam was not used.</a:t>
            </a:r>
          </a:p>
        </p:txBody>
      </p:sp>
    </p:spTree>
    <p:extLst>
      <p:ext uri="{BB962C8B-B14F-4D97-AF65-F5344CB8AC3E}">
        <p14:creationId xmlns:p14="http://schemas.microsoft.com/office/powerpoint/2010/main" val="142222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112" y="64429"/>
            <a:ext cx="7025002" cy="775672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Machine support (from Tue PM)-Aramis</a:t>
            </a:r>
            <a:endParaRPr lang="de-CH" sz="28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5CEB45-70C4-DF48-B213-4BF039CF13D2}"/>
              </a:ext>
            </a:extLst>
          </p:cNvPr>
          <p:cNvSpPr txBox="1"/>
          <p:nvPr/>
        </p:nvSpPr>
        <p:spPr>
          <a:xfrm>
            <a:off x="7129516" y="178614"/>
            <a:ext cx="2677069" cy="52322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dirty="0"/>
              <a:t>S. Bettoni, F. </a:t>
            </a:r>
            <a:r>
              <a:rPr lang="en-US" sz="1400" dirty="0" err="1"/>
              <a:t>Loehl</a:t>
            </a:r>
            <a:r>
              <a:rPr lang="en-US" sz="1400" dirty="0"/>
              <a:t>, </a:t>
            </a:r>
            <a:endParaRPr lang="de-CH" sz="1400" dirty="0"/>
          </a:p>
          <a:p>
            <a:pPr algn="ctr">
              <a:defRPr/>
            </a:pPr>
            <a:r>
              <a:rPr lang="en-US" sz="1400" dirty="0" smtClean="0"/>
              <a:t>D</a:t>
            </a:r>
            <a:r>
              <a:rPr lang="en-US" sz="1400" dirty="0"/>
              <a:t>. Voulot (RC</a:t>
            </a:r>
            <a:r>
              <a:rPr lang="en-US" sz="1400" dirty="0" smtClean="0"/>
              <a:t>), M. Boll (in shift) </a:t>
            </a:r>
            <a:endParaRPr lang="de-CH" sz="1400" dirty="0"/>
          </a:p>
        </p:txBody>
      </p:sp>
      <p:sp>
        <p:nvSpPr>
          <p:cNvPr id="22" name="Rectangle 21"/>
          <p:cNvSpPr/>
          <p:nvPr/>
        </p:nvSpPr>
        <p:spPr>
          <a:xfrm>
            <a:off x="-22309" y="769077"/>
            <a:ext cx="1010293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Clr>
                <a:schemeClr val="tx2"/>
              </a:buClr>
              <a:buSzPct val="150000"/>
              <a:defRPr/>
            </a:pPr>
            <a:r>
              <a:rPr lang="en-US" b="1" kern="0" dirty="0"/>
              <a:t>FEL </a:t>
            </a:r>
            <a:r>
              <a:rPr lang="en-US" b="1" kern="0" dirty="0" smtClean="0"/>
              <a:t>intensity optimization at </a:t>
            </a:r>
            <a:r>
              <a:rPr lang="en-US" b="1" kern="0" dirty="0"/>
              <a:t>12 </a:t>
            </a:r>
            <a:r>
              <a:rPr lang="en-US" b="1" kern="0" dirty="0" err="1"/>
              <a:t>keV</a:t>
            </a:r>
            <a:r>
              <a:rPr lang="en-US" b="1" kern="0" dirty="0"/>
              <a:t>:</a:t>
            </a:r>
          </a:p>
          <a:p>
            <a:pPr marL="756026" lvl="1" indent="-378013">
              <a:buClr>
                <a:schemeClr val="accent6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600" kern="0" dirty="0" smtClean="0"/>
              <a:t>Machine given in a good state: about 400 </a:t>
            </a:r>
            <a:r>
              <a:rPr lang="en-US" sz="1600" kern="0" dirty="0" err="1" smtClean="0"/>
              <a:t>uJ</a:t>
            </a:r>
            <a:r>
              <a:rPr lang="en-US" sz="1600" kern="0" dirty="0" smtClean="0"/>
              <a:t> at 12 </a:t>
            </a:r>
            <a:r>
              <a:rPr lang="en-US" sz="1600" kern="0" dirty="0" err="1" smtClean="0"/>
              <a:t>keV</a:t>
            </a:r>
            <a:endParaRPr lang="en-US" sz="1600" kern="0" dirty="0" smtClean="0"/>
          </a:p>
          <a:p>
            <a:pPr marL="756026" lvl="1" indent="-378013">
              <a:buClr>
                <a:schemeClr val="accent6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600" kern="0" dirty="0" smtClean="0"/>
              <a:t>Florian </a:t>
            </a:r>
            <a:r>
              <a:rPr lang="en-US" sz="1600" kern="0" dirty="0"/>
              <a:t>added the PBPS053 as a sensor for the FEL </a:t>
            </a:r>
            <a:r>
              <a:rPr lang="en-US" sz="1600" kern="0" dirty="0" smtClean="0"/>
              <a:t>pointing. Quick manual optimization: 520 </a:t>
            </a:r>
            <a:r>
              <a:rPr lang="en-US" sz="1600" kern="0" dirty="0" err="1" smtClean="0"/>
              <a:t>uJ</a:t>
            </a:r>
            <a:endParaRPr lang="en-US" sz="1600" kern="0" dirty="0" smtClean="0"/>
          </a:p>
          <a:p>
            <a:pPr marL="756026" lvl="1" indent="-378013">
              <a:buClr>
                <a:schemeClr val="accent6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600" kern="0" dirty="0" smtClean="0"/>
              <a:t>FEL pointing adjusted degraded FEL intensity</a:t>
            </a:r>
            <a:endParaRPr lang="en-US" sz="1600" kern="0" dirty="0"/>
          </a:p>
          <a:p>
            <a:pPr marL="756026" lvl="1" indent="-378013">
              <a:buClr>
                <a:schemeClr val="accent6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600" kern="0" dirty="0" smtClean="0"/>
              <a:t>Lasing up to almost 600 </a:t>
            </a:r>
            <a:r>
              <a:rPr lang="en-US" sz="1600" kern="0" dirty="0" err="1" smtClean="0"/>
              <a:t>uJ</a:t>
            </a:r>
            <a:r>
              <a:rPr lang="en-US" sz="1600" kern="0" dirty="0" smtClean="0"/>
              <a:t> in few hours. Peak of 780 </a:t>
            </a:r>
            <a:r>
              <a:rPr lang="en-US" sz="1600" kern="0" dirty="0" err="1" smtClean="0"/>
              <a:t>uJ</a:t>
            </a:r>
            <a:r>
              <a:rPr lang="en-US" sz="1600" kern="0" dirty="0" smtClean="0"/>
              <a:t> during the week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847" y="4619912"/>
            <a:ext cx="2429026" cy="8693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495" y="4603412"/>
            <a:ext cx="1607369" cy="8691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42238" y="4710623"/>
            <a:ext cx="1642630" cy="703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23" b="1" dirty="0">
                <a:solidFill>
                  <a:srgbClr val="FF0000"/>
                </a:solidFill>
              </a:rPr>
              <a:t>Tuesday </a:t>
            </a:r>
            <a:r>
              <a:rPr lang="en-US" sz="1323" b="1" dirty="0" smtClean="0">
                <a:solidFill>
                  <a:srgbClr val="FF0000"/>
                </a:solidFill>
              </a:rPr>
              <a:t/>
            </a:r>
            <a:br>
              <a:rPr lang="en-US" sz="1323" b="1" dirty="0" smtClean="0">
                <a:solidFill>
                  <a:srgbClr val="FF0000"/>
                </a:solidFill>
              </a:rPr>
            </a:br>
            <a:r>
              <a:rPr lang="en-US" sz="1323" b="1" dirty="0" smtClean="0">
                <a:solidFill>
                  <a:srgbClr val="FF0000"/>
                </a:solidFill>
              </a:rPr>
              <a:t>(</a:t>
            </a:r>
            <a:r>
              <a:rPr lang="en-US" sz="1323" b="1" dirty="0">
                <a:solidFill>
                  <a:srgbClr val="FF0000"/>
                </a:solidFill>
              </a:rPr>
              <a:t>before optimization)</a:t>
            </a:r>
            <a:endParaRPr lang="de-CH" sz="1323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633523" y="5177323"/>
            <a:ext cx="697243" cy="295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23" b="1" dirty="0">
                <a:solidFill>
                  <a:srgbClr val="FF0000"/>
                </a:solidFill>
              </a:rPr>
              <a:t>Friday</a:t>
            </a:r>
            <a:endParaRPr lang="de-CH" sz="1323" b="1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42" t="47068" b="8326"/>
          <a:stretch/>
        </p:blipFill>
        <p:spPr>
          <a:xfrm>
            <a:off x="7229630" y="5860152"/>
            <a:ext cx="2779234" cy="14856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91286" y="6041503"/>
            <a:ext cx="794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FB off</a:t>
            </a:r>
            <a:endParaRPr lang="de-CH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820600" y="6701342"/>
            <a:ext cx="620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FB on</a:t>
            </a:r>
            <a:endParaRPr lang="de-CH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383070" y="2411685"/>
            <a:ext cx="2196136" cy="270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8" dirty="0"/>
              <a:t>PSICO (intensity)</a:t>
            </a:r>
            <a:endParaRPr lang="de-CH" sz="1158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39F85A9-70D7-6048-B900-12DC17118A25}"/>
              </a:ext>
            </a:extLst>
          </p:cNvPr>
          <p:cNvSpPr/>
          <p:nvPr/>
        </p:nvSpPr>
        <p:spPr bwMode="auto">
          <a:xfrm>
            <a:off x="2448024" y="2713140"/>
            <a:ext cx="5227228" cy="8923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de-CH">
              <a:latin typeface="Arial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39F85A9-70D7-6048-B900-12DC17118A25}"/>
              </a:ext>
            </a:extLst>
          </p:cNvPr>
          <p:cNvSpPr/>
          <p:nvPr/>
        </p:nvSpPr>
        <p:spPr bwMode="auto">
          <a:xfrm>
            <a:off x="7675251" y="2709236"/>
            <a:ext cx="736906" cy="87584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de-CH">
              <a:latin typeface="Arial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1919" y="2792903"/>
            <a:ext cx="7200552" cy="154233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7624260" y="3273433"/>
            <a:ext cx="1527912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615 </a:t>
            </a:r>
            <a:r>
              <a:rPr lang="en-US" sz="1400" b="1" dirty="0" err="1" smtClean="0">
                <a:solidFill>
                  <a:srgbClr val="FF0000"/>
                </a:solidFill>
              </a:rPr>
              <a:t>uJ</a:t>
            </a:r>
            <a:r>
              <a:rPr lang="en-US" sz="1400" b="1" dirty="0" smtClean="0">
                <a:solidFill>
                  <a:srgbClr val="FF0000"/>
                </a:solidFill>
              </a:rPr>
              <a:t> at 12 </a:t>
            </a:r>
            <a:r>
              <a:rPr lang="en-US" sz="1400" b="1" dirty="0" err="1" smtClean="0">
                <a:solidFill>
                  <a:srgbClr val="FF0000"/>
                </a:solidFill>
              </a:rPr>
              <a:t>keV</a:t>
            </a:r>
            <a:endParaRPr lang="en-US" sz="14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Peak 780 </a:t>
            </a:r>
            <a:r>
              <a:rPr lang="en-US" sz="1400" b="1" dirty="0" err="1" smtClean="0">
                <a:solidFill>
                  <a:srgbClr val="FF0000"/>
                </a:solidFill>
              </a:rPr>
              <a:t>uJ</a:t>
            </a:r>
            <a:endParaRPr lang="de-CH" sz="14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86012" y="2446171"/>
            <a:ext cx="1765381" cy="270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8" dirty="0" smtClean="0"/>
              <a:t>Manual</a:t>
            </a:r>
            <a:endParaRPr lang="de-CH" sz="1158" dirty="0"/>
          </a:p>
        </p:txBody>
      </p:sp>
      <p:sp>
        <p:nvSpPr>
          <p:cNvPr id="29" name="TextBox 28"/>
          <p:cNvSpPr txBox="1"/>
          <p:nvPr/>
        </p:nvSpPr>
        <p:spPr>
          <a:xfrm>
            <a:off x="2448023" y="3656396"/>
            <a:ext cx="2196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S</a:t>
            </a:r>
            <a:r>
              <a:rPr lang="en-US" sz="1400" b="1" dirty="0" smtClean="0"/>
              <a:t>tability improvement</a:t>
            </a:r>
            <a:endParaRPr lang="de-CH" sz="1400" b="1" dirty="0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3548737" y="3509452"/>
            <a:ext cx="9402" cy="23814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E39F85A9-70D7-6048-B900-12DC17118A25}"/>
              </a:ext>
            </a:extLst>
          </p:cNvPr>
          <p:cNvSpPr/>
          <p:nvPr/>
        </p:nvSpPr>
        <p:spPr bwMode="auto">
          <a:xfrm>
            <a:off x="1905364" y="2704660"/>
            <a:ext cx="224927" cy="92159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de-CH">
              <a:latin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298865" y="2434841"/>
            <a:ext cx="1525301" cy="270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8" dirty="0"/>
              <a:t>PSICO (BW)</a:t>
            </a:r>
            <a:endParaRPr lang="de-CH" sz="1158" dirty="0"/>
          </a:p>
        </p:txBody>
      </p:sp>
      <p:sp>
        <p:nvSpPr>
          <p:cNvPr id="34" name="TextBox 33"/>
          <p:cNvSpPr txBox="1"/>
          <p:nvPr/>
        </p:nvSpPr>
        <p:spPr>
          <a:xfrm>
            <a:off x="4440653" y="3275859"/>
            <a:ext cx="2196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Run at 10 Hz</a:t>
            </a:r>
          </a:p>
          <a:p>
            <a:pPr algn="ctr"/>
            <a:r>
              <a:rPr lang="en-US" sz="1400" b="1" dirty="0" smtClean="0"/>
              <a:t>(issue during the night)</a:t>
            </a:r>
            <a:endParaRPr lang="de-CH" sz="1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1765481" y="2859349"/>
            <a:ext cx="2196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Run at 100 Hz</a:t>
            </a:r>
            <a:endParaRPr lang="de-CH" sz="1600" b="1" dirty="0"/>
          </a:p>
        </p:txBody>
      </p:sp>
      <p:sp>
        <p:nvSpPr>
          <p:cNvPr id="36" name="Rectangle 35"/>
          <p:cNvSpPr/>
          <p:nvPr/>
        </p:nvSpPr>
        <p:spPr>
          <a:xfrm>
            <a:off x="-22309" y="4506936"/>
            <a:ext cx="6408465" cy="2962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Clr>
                <a:schemeClr val="tx2"/>
              </a:buClr>
              <a:buSzPct val="150000"/>
              <a:defRPr/>
            </a:pPr>
            <a:r>
              <a:rPr lang="en-US" b="1" kern="0" dirty="0"/>
              <a:t>FEL stability and drift control:</a:t>
            </a:r>
          </a:p>
          <a:p>
            <a:pPr marL="756026" lvl="1" indent="-378013">
              <a:buClr>
                <a:schemeClr val="accent6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600" kern="0" dirty="0" smtClean="0"/>
              <a:t>Laser optimization (with the laser group)</a:t>
            </a:r>
          </a:p>
          <a:p>
            <a:pPr marL="756026" lvl="1" indent="-378013">
              <a:buClr>
                <a:schemeClr val="accent6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600" kern="0" dirty="0"/>
              <a:t>Opened the </a:t>
            </a:r>
            <a:r>
              <a:rPr lang="en-US" sz="1600" kern="0" dirty="0" err="1"/>
              <a:t>dechirper</a:t>
            </a:r>
            <a:r>
              <a:rPr lang="en-US" sz="1600" kern="0" dirty="0"/>
              <a:t> to avoid any orbit jitter </a:t>
            </a:r>
            <a:r>
              <a:rPr lang="en-US" sz="1600" kern="0" dirty="0" smtClean="0"/>
              <a:t/>
            </a:r>
            <a:br>
              <a:rPr lang="en-US" sz="1600" kern="0" dirty="0" smtClean="0"/>
            </a:br>
            <a:r>
              <a:rPr lang="en-US" sz="1600" kern="0" dirty="0" smtClean="0"/>
              <a:t>amplification:</a:t>
            </a:r>
          </a:p>
          <a:p>
            <a:pPr marL="1156076" lvl="2" indent="-378013">
              <a:buClr>
                <a:schemeClr val="accent6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400" kern="0" dirty="0" smtClean="0"/>
              <a:t>BW (compression and tilt) </a:t>
            </a:r>
            <a:r>
              <a:rPr lang="en-US" sz="1400" kern="0" dirty="0"/>
              <a:t>and losses </a:t>
            </a:r>
            <a:r>
              <a:rPr lang="en-US" sz="1400" kern="0" dirty="0" smtClean="0"/>
              <a:t>re-optimized</a:t>
            </a:r>
            <a:endParaRPr lang="en-US" sz="1400" u="sng" kern="0" dirty="0" smtClean="0"/>
          </a:p>
          <a:p>
            <a:pPr marL="756026" lvl="1" indent="-378013">
              <a:buClr>
                <a:schemeClr val="accent6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600" u="sng" kern="0" dirty="0" smtClean="0"/>
              <a:t>All feedbacks</a:t>
            </a:r>
            <a:r>
              <a:rPr lang="en-US" sz="1600" kern="0" dirty="0" smtClean="0"/>
              <a:t> running: </a:t>
            </a:r>
          </a:p>
          <a:p>
            <a:pPr marL="1041776" lvl="2" indent="-285750">
              <a:buClr>
                <a:schemeClr val="accent6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400" kern="0" dirty="0" smtClean="0"/>
              <a:t>Longitudinal: arrival time, bunch compression</a:t>
            </a:r>
            <a:r>
              <a:rPr lang="en-US" sz="1400" kern="0" dirty="0"/>
              <a:t> </a:t>
            </a:r>
            <a:r>
              <a:rPr lang="en-US" sz="1400" kern="0" dirty="0" smtClean="0"/>
              <a:t>and energy, FEL energy</a:t>
            </a:r>
          </a:p>
          <a:p>
            <a:pPr marL="1041776" lvl="2" indent="-285750">
              <a:buClr>
                <a:schemeClr val="accent6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400" kern="0" dirty="0" smtClean="0"/>
              <a:t>Transverse: laser aperture in optimized, optics</a:t>
            </a:r>
          </a:p>
          <a:p>
            <a:pPr marL="733989" lvl="1" indent="-378013">
              <a:buClr>
                <a:schemeClr val="accent6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600" u="sng" kern="0" dirty="0" smtClean="0"/>
              <a:t>PSICO</a:t>
            </a:r>
            <a:r>
              <a:rPr lang="en-US" sz="1600" kern="0" dirty="0" smtClean="0"/>
              <a:t> on:</a:t>
            </a:r>
          </a:p>
          <a:p>
            <a:pPr marL="1041776" lvl="2" indent="-285750">
              <a:buClr>
                <a:schemeClr val="accent6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400" kern="0" dirty="0" smtClean="0"/>
              <a:t>To improve the machine, and stabilize it in case of drifts</a:t>
            </a:r>
          </a:p>
          <a:p>
            <a:pPr marL="1041776" lvl="2" indent="-285750">
              <a:buClr>
                <a:schemeClr val="accent6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400" kern="0" dirty="0" smtClean="0"/>
              <a:t>Active on the common part: no Athos degradation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378763" y="2777959"/>
            <a:ext cx="2196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Run at 100 Hz</a:t>
            </a:r>
            <a:endParaRPr lang="de-CH" sz="1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1186012" y="3909455"/>
            <a:ext cx="2196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Pointing adjustment</a:t>
            </a:r>
            <a:endParaRPr lang="de-CH" sz="1400" b="1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2286726" y="3762511"/>
            <a:ext cx="9402" cy="23814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424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870" y="29796"/>
            <a:ext cx="7025002" cy="775672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Machine support (from Tue PM)-Athos</a:t>
            </a:r>
            <a:endParaRPr lang="de-CH" sz="28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5CEB45-70C4-DF48-B213-4BF039CF13D2}"/>
              </a:ext>
            </a:extLst>
          </p:cNvPr>
          <p:cNvSpPr txBox="1"/>
          <p:nvPr/>
        </p:nvSpPr>
        <p:spPr>
          <a:xfrm>
            <a:off x="7955504" y="248263"/>
            <a:ext cx="1749223" cy="52322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dirty="0"/>
              <a:t>S. Bettoni, F. </a:t>
            </a:r>
            <a:r>
              <a:rPr lang="en-US" sz="1400" dirty="0" err="1"/>
              <a:t>Loehl</a:t>
            </a:r>
            <a:r>
              <a:rPr lang="en-US" sz="1400" dirty="0"/>
              <a:t>, </a:t>
            </a:r>
            <a:endParaRPr lang="de-CH" sz="1400" dirty="0"/>
          </a:p>
          <a:p>
            <a:pPr algn="ctr">
              <a:defRPr/>
            </a:pPr>
            <a:r>
              <a:rPr lang="en-US" sz="1400" dirty="0" smtClean="0"/>
              <a:t>D</a:t>
            </a:r>
            <a:r>
              <a:rPr lang="en-US" sz="1400" dirty="0"/>
              <a:t>. Voulot (</a:t>
            </a:r>
            <a:r>
              <a:rPr lang="en-US" sz="1400" dirty="0" smtClean="0"/>
              <a:t>RC)</a:t>
            </a:r>
            <a:endParaRPr lang="de-CH" sz="1400" dirty="0"/>
          </a:p>
        </p:txBody>
      </p:sp>
      <p:sp>
        <p:nvSpPr>
          <p:cNvPr id="20" name="Rectangle 19"/>
          <p:cNvSpPr/>
          <p:nvPr/>
        </p:nvSpPr>
        <p:spPr>
          <a:xfrm>
            <a:off x="161870" y="971525"/>
            <a:ext cx="9715964" cy="2632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Clr>
                <a:schemeClr val="tx2"/>
              </a:buClr>
              <a:buSzPct val="150000"/>
              <a:defRPr/>
            </a:pPr>
            <a:r>
              <a:rPr lang="en-US" b="1" kern="0" dirty="0"/>
              <a:t>FEL </a:t>
            </a:r>
            <a:r>
              <a:rPr lang="en-US" b="1" kern="0" dirty="0" smtClean="0"/>
              <a:t>intensity </a:t>
            </a:r>
            <a:r>
              <a:rPr lang="en-US" b="1" kern="0" dirty="0"/>
              <a:t>optimization at 877 eV:</a:t>
            </a:r>
          </a:p>
          <a:p>
            <a:pPr marL="756026" lvl="1" indent="-378013">
              <a:buClr>
                <a:schemeClr val="accent6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600" kern="0" dirty="0" smtClean="0"/>
              <a:t>Machine given in a good state: about 900 </a:t>
            </a:r>
            <a:r>
              <a:rPr lang="en-US" sz="1600" kern="0" dirty="0" err="1" smtClean="0"/>
              <a:t>uJ</a:t>
            </a:r>
            <a:endParaRPr lang="en-US" sz="1600" kern="0" dirty="0" smtClean="0"/>
          </a:p>
          <a:p>
            <a:pPr marL="756026" lvl="1" indent="-378013">
              <a:buClr>
                <a:schemeClr val="accent6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600" kern="0" dirty="0" smtClean="0"/>
              <a:t>Compensated for a drop in FEL intensity</a:t>
            </a:r>
          </a:p>
          <a:p>
            <a:pPr>
              <a:lnSpc>
                <a:spcPct val="100000"/>
              </a:lnSpc>
              <a:buClr>
                <a:schemeClr val="tx2"/>
              </a:buClr>
              <a:buSzPct val="150000"/>
              <a:defRPr/>
            </a:pPr>
            <a:endParaRPr lang="en-US" sz="1654" b="1" kern="0" dirty="0" smtClean="0"/>
          </a:p>
          <a:p>
            <a:pPr>
              <a:lnSpc>
                <a:spcPct val="100000"/>
              </a:lnSpc>
              <a:buClr>
                <a:schemeClr val="tx2"/>
              </a:buClr>
              <a:buSzPct val="150000"/>
              <a:defRPr/>
            </a:pPr>
            <a:endParaRPr lang="en-US" sz="1654" b="1" kern="0" dirty="0" smtClean="0"/>
          </a:p>
          <a:p>
            <a:pPr>
              <a:lnSpc>
                <a:spcPct val="100000"/>
              </a:lnSpc>
              <a:buClr>
                <a:schemeClr val="tx2"/>
              </a:buClr>
              <a:buSzPct val="150000"/>
              <a:defRPr/>
            </a:pPr>
            <a:r>
              <a:rPr lang="en-US" b="1" kern="0" dirty="0" smtClean="0"/>
              <a:t>FEL </a:t>
            </a:r>
            <a:r>
              <a:rPr lang="en-US" b="1" kern="0" dirty="0"/>
              <a:t>stability:</a:t>
            </a:r>
          </a:p>
          <a:p>
            <a:pPr marL="756026" lvl="1" indent="-378013">
              <a:buClr>
                <a:schemeClr val="accent6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600" kern="0" dirty="0" smtClean="0"/>
              <a:t>No </a:t>
            </a:r>
            <a:r>
              <a:rPr lang="en-US" sz="1600" kern="0" dirty="0"/>
              <a:t>longitudinal feedbacks acting, because RF steps out of range from last week</a:t>
            </a:r>
          </a:p>
          <a:p>
            <a:pPr marL="756026" lvl="1" indent="-378013">
              <a:buClr>
                <a:schemeClr val="accent6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600" kern="0" dirty="0"/>
              <a:t>Optimized the longitudinal setup of bunch 2 to have all </a:t>
            </a:r>
            <a:r>
              <a:rPr lang="en-US" sz="1600" kern="0" dirty="0" smtClean="0"/>
              <a:t>the RF steps in limits and feedbacks running</a:t>
            </a:r>
            <a:endParaRPr lang="en-US" sz="1600" u="sng" kern="0" dirty="0" smtClean="0"/>
          </a:p>
          <a:p>
            <a:pPr marL="756026" lvl="1" indent="-378013">
              <a:buClr>
                <a:schemeClr val="accent6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600" kern="0" dirty="0" smtClean="0"/>
              <a:t>Not required to optimize them after Mizar timing jumped, and left off (RC decision)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930" y="3995861"/>
            <a:ext cx="7417574" cy="302649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472601" y="5174382"/>
            <a:ext cx="5444621" cy="21054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TextBox 8"/>
          <p:cNvSpPr txBox="1"/>
          <p:nvPr/>
        </p:nvSpPr>
        <p:spPr>
          <a:xfrm>
            <a:off x="8108627" y="5163301"/>
            <a:ext cx="2099067" cy="346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4" dirty="0"/>
              <a:t>Not large margin </a:t>
            </a:r>
            <a:endParaRPr lang="de-CH" sz="1654" dirty="0"/>
          </a:p>
        </p:txBody>
      </p:sp>
    </p:spTree>
    <p:extLst>
      <p:ext uri="{BB962C8B-B14F-4D97-AF65-F5344CB8AC3E}">
        <p14:creationId xmlns:p14="http://schemas.microsoft.com/office/powerpoint/2010/main" val="388884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1647"/>
            <a:ext cx="10080625" cy="32035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Losses in Athos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31800" y="4011282"/>
            <a:ext cx="9217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AT 100 Hz SATUN07 still sees too much dose.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Still less than 20 </a:t>
            </a:r>
            <a:r>
              <a:rPr lang="en-US" sz="1600" dirty="0" err="1" smtClean="0"/>
              <a:t>mGy</a:t>
            </a:r>
            <a:r>
              <a:rPr lang="en-US" sz="1600" dirty="0" smtClean="0"/>
              <a:t> per day.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All other DRMs are now ok.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Not clear what has improved: QFU based </a:t>
            </a:r>
            <a:r>
              <a:rPr lang="en-US" sz="1600" dirty="0" err="1" smtClean="0"/>
              <a:t>undulator</a:t>
            </a:r>
            <a:r>
              <a:rPr lang="en-US" sz="1600" dirty="0" smtClean="0"/>
              <a:t> alignment, new optics, collimator/</a:t>
            </a:r>
            <a:r>
              <a:rPr lang="en-US" sz="1600" dirty="0" err="1" smtClean="0"/>
              <a:t>dechirpers</a:t>
            </a:r>
            <a:r>
              <a:rPr lang="en-US" sz="1600" dirty="0" smtClean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202649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Athos charge instabilities</a:t>
            </a:r>
            <a:endParaRPr lang="en-US" dirty="0"/>
          </a:p>
        </p:txBody>
      </p:sp>
      <p:pic>
        <p:nvPicPr>
          <p:cNvPr id="1026" name="Picture 2" descr="83.png (1414×965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438" y="1409700"/>
            <a:ext cx="7980987" cy="544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111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Mizar arrival time/synchro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0" y="1265555"/>
            <a:ext cx="9069387" cy="1564408"/>
          </a:xfrm>
        </p:spPr>
        <p:txBody>
          <a:bodyPr/>
          <a:lstStyle/>
          <a:p>
            <a:r>
              <a:rPr lang="de-CH" sz="1600" dirty="0" smtClean="0"/>
              <a:t>Florian: Jump was </a:t>
            </a:r>
            <a:r>
              <a:rPr lang="de-CH" sz="1600" dirty="0" err="1" smtClean="0"/>
              <a:t>caused</a:t>
            </a:r>
            <a:r>
              <a:rPr lang="de-CH" sz="1600" dirty="0" smtClean="0"/>
              <a:t> </a:t>
            </a:r>
            <a:r>
              <a:rPr lang="de-CH" sz="1600" dirty="0" err="1" smtClean="0"/>
              <a:t>by</a:t>
            </a:r>
            <a:r>
              <a:rPr lang="de-CH" sz="1600" dirty="0" smtClean="0"/>
              <a:t> </a:t>
            </a:r>
            <a:r>
              <a:rPr lang="de-CH" sz="1600" dirty="0" err="1"/>
              <a:t>change</a:t>
            </a:r>
            <a:r>
              <a:rPr lang="de-CH" sz="1600" dirty="0"/>
              <a:t> in </a:t>
            </a:r>
            <a:r>
              <a:rPr lang="de-CH" sz="1600" dirty="0" err="1"/>
              <a:t>the</a:t>
            </a:r>
            <a:r>
              <a:rPr lang="de-CH" sz="1600" dirty="0"/>
              <a:t> </a:t>
            </a:r>
            <a:r>
              <a:rPr lang="de-CH" sz="1600" dirty="0" err="1"/>
              <a:t>Mizar</a:t>
            </a:r>
            <a:r>
              <a:rPr lang="de-CH" sz="1600" dirty="0"/>
              <a:t> </a:t>
            </a:r>
            <a:r>
              <a:rPr lang="de-CH" sz="1600" dirty="0" err="1"/>
              <a:t>oscillator</a:t>
            </a:r>
            <a:r>
              <a:rPr lang="de-CH" sz="1600" dirty="0"/>
              <a:t> </a:t>
            </a:r>
            <a:r>
              <a:rPr lang="de-CH" sz="1600" dirty="0" err="1" smtClean="0"/>
              <a:t>when</a:t>
            </a:r>
            <a:r>
              <a:rPr lang="de-CH" sz="1600" dirty="0" smtClean="0"/>
              <a:t> </a:t>
            </a:r>
            <a:r>
              <a:rPr lang="de-CH" sz="1600" dirty="0"/>
              <a:t>a </a:t>
            </a:r>
            <a:r>
              <a:rPr lang="de-CH" sz="1600" dirty="0" err="1"/>
              <a:t>step</a:t>
            </a:r>
            <a:r>
              <a:rPr lang="de-CH" sz="1600" dirty="0"/>
              <a:t> </a:t>
            </a:r>
            <a:r>
              <a:rPr lang="de-CH" sz="1600" dirty="0" err="1"/>
              <a:t>to</a:t>
            </a:r>
            <a:r>
              <a:rPr lang="de-CH" sz="1600" dirty="0"/>
              <a:t> </a:t>
            </a:r>
            <a:r>
              <a:rPr lang="de-CH" sz="1600" dirty="0" err="1"/>
              <a:t>the</a:t>
            </a:r>
            <a:r>
              <a:rPr lang="de-CH" sz="1600" dirty="0"/>
              <a:t> </a:t>
            </a:r>
            <a:r>
              <a:rPr lang="de-CH" sz="1600" dirty="0" err="1"/>
              <a:t>temperature</a:t>
            </a:r>
            <a:r>
              <a:rPr lang="de-CH" sz="1600" dirty="0"/>
              <a:t> </a:t>
            </a:r>
            <a:r>
              <a:rPr lang="de-CH" sz="1600" dirty="0" err="1"/>
              <a:t>regulation</a:t>
            </a:r>
            <a:r>
              <a:rPr lang="de-CH" sz="1600" dirty="0"/>
              <a:t> was </a:t>
            </a:r>
            <a:r>
              <a:rPr lang="de-CH" sz="1600" dirty="0" err="1" smtClean="0"/>
              <a:t>applied</a:t>
            </a:r>
            <a:endParaRPr lang="en-US" sz="1600" dirty="0"/>
          </a:p>
        </p:txBody>
      </p:sp>
      <p:pic>
        <p:nvPicPr>
          <p:cNvPr id="2051" name="8DB240ED-1978-4CCB-B8D1-E2E14D4FA2EF" descr="6E605E22-4F34-4DFC-92B8-1CA73E21B00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32" y="1907629"/>
            <a:ext cx="7704856" cy="222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9CA738BE-9A6B-4B2F-ABAE-3885AED6C0ED" descr="DECDB41F-10A1-473F-9C9C-47EE999CF2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32" y="4139877"/>
            <a:ext cx="7704856" cy="2263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1863" y="6732165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Lasing could be recovered using </a:t>
            </a:r>
            <a:r>
              <a:rPr lang="de-CH" sz="1600" dirty="0" err="1" smtClean="0"/>
              <a:t>feedback</a:t>
            </a:r>
            <a:r>
              <a:rPr lang="de-CH" sz="1600" dirty="0" smtClean="0"/>
              <a:t> </a:t>
            </a:r>
            <a:r>
              <a:rPr lang="de-CH" sz="1600" dirty="0" err="1"/>
              <a:t>target</a:t>
            </a:r>
            <a:r>
              <a:rPr lang="de-CH" sz="1600" dirty="0"/>
              <a:t> </a:t>
            </a:r>
            <a:r>
              <a:rPr lang="de-CH" sz="1600" dirty="0" err="1"/>
              <a:t>values</a:t>
            </a:r>
            <a:r>
              <a:rPr lang="de-CH" sz="1600" dirty="0"/>
              <a:t>, </a:t>
            </a:r>
            <a:r>
              <a:rPr lang="de-CH" sz="1600" dirty="0" err="1"/>
              <a:t>the</a:t>
            </a:r>
            <a:r>
              <a:rPr lang="de-CH" sz="1600" dirty="0"/>
              <a:t> </a:t>
            </a:r>
            <a:r>
              <a:rPr lang="de-CH" sz="1600" dirty="0" err="1"/>
              <a:t>gun</a:t>
            </a:r>
            <a:r>
              <a:rPr lang="de-CH" sz="1600" dirty="0"/>
              <a:t> RF </a:t>
            </a:r>
            <a:r>
              <a:rPr lang="de-CH" sz="1600" dirty="0" err="1"/>
              <a:t>steps</a:t>
            </a:r>
            <a:r>
              <a:rPr lang="de-CH" sz="1600" dirty="0"/>
              <a:t> </a:t>
            </a:r>
            <a:r>
              <a:rPr lang="de-CH" sz="1600" dirty="0" err="1"/>
              <a:t>and</a:t>
            </a:r>
            <a:r>
              <a:rPr lang="de-CH" sz="1600" dirty="0"/>
              <a:t> </a:t>
            </a:r>
            <a:r>
              <a:rPr lang="de-CH" sz="1600" dirty="0" err="1"/>
              <a:t>the</a:t>
            </a:r>
            <a:r>
              <a:rPr lang="de-CH" sz="1600" dirty="0"/>
              <a:t> </a:t>
            </a:r>
            <a:r>
              <a:rPr lang="de-CH" sz="1600" dirty="0" err="1"/>
              <a:t>Mizar</a:t>
            </a:r>
            <a:r>
              <a:rPr lang="de-CH" sz="1600" dirty="0"/>
              <a:t> </a:t>
            </a:r>
            <a:r>
              <a:rPr lang="de-CH" sz="1600" dirty="0" err="1"/>
              <a:t>arrival</a:t>
            </a:r>
            <a:r>
              <a:rPr lang="de-CH" sz="1600" dirty="0"/>
              <a:t> time </a:t>
            </a:r>
            <a:r>
              <a:rPr lang="de-CH" sz="1600" dirty="0" smtClean="0"/>
              <a:t>(Simona, Florian)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67887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771</Words>
  <Application>Microsoft Office PowerPoint</Application>
  <PresentationFormat>Custom</PresentationFormat>
  <Paragraphs>84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Times New Roman</vt:lpstr>
      <vt:lpstr>Wingdings</vt:lpstr>
      <vt:lpstr>Default Design</vt:lpstr>
      <vt:lpstr>SwissFEL Exchange Meeting Machine report Week 12/2021</vt:lpstr>
      <vt:lpstr>Week overview</vt:lpstr>
      <vt:lpstr>Aramis</vt:lpstr>
      <vt:lpstr>Set-up</vt:lpstr>
      <vt:lpstr>Machine support (from Tue PM)-Aramis</vt:lpstr>
      <vt:lpstr>Machine support (from Tue PM)-Athos</vt:lpstr>
      <vt:lpstr>Losses in Athos</vt:lpstr>
      <vt:lpstr>Athos charge instabilities</vt:lpstr>
      <vt:lpstr>Mizar arrival time/synchro</vt:lpstr>
      <vt:lpstr>Technical difficulties</vt:lpstr>
      <vt:lpstr>Lessons learnt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weeks 40 &amp; 41 (Carlo's  presentation) Issues X-band news Shutdown planning Beamtime requests Plan for the coming weeks</dc:title>
  <dc:creator>Thomas Schietinger</dc:creator>
  <cp:lastModifiedBy>Voulot Didier</cp:lastModifiedBy>
  <cp:revision>973</cp:revision>
  <cp:lastPrinted>2012-03-16T12:41:46Z</cp:lastPrinted>
  <dcterms:created xsi:type="dcterms:W3CDTF">2010-01-20T12:30:11Z</dcterms:created>
  <dcterms:modified xsi:type="dcterms:W3CDTF">2021-03-29T09:07:50Z</dcterms:modified>
</cp:coreProperties>
</file>