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2" r:id="rId1"/>
  </p:sldMasterIdLst>
  <p:notesMasterIdLst>
    <p:notesMasterId r:id="rId32"/>
  </p:notesMasterIdLst>
  <p:handoutMasterIdLst>
    <p:handoutMasterId r:id="rId33"/>
  </p:handoutMasterIdLst>
  <p:sldIdLst>
    <p:sldId id="294" r:id="rId2"/>
    <p:sldId id="408" r:id="rId3"/>
    <p:sldId id="409" r:id="rId4"/>
    <p:sldId id="410" r:id="rId5"/>
    <p:sldId id="433" r:id="rId6"/>
    <p:sldId id="411" r:id="rId7"/>
    <p:sldId id="446" r:id="rId8"/>
    <p:sldId id="431" r:id="rId9"/>
    <p:sldId id="422" r:id="rId10"/>
    <p:sldId id="424" r:id="rId11"/>
    <p:sldId id="429" r:id="rId12"/>
    <p:sldId id="430" r:id="rId13"/>
    <p:sldId id="425" r:id="rId14"/>
    <p:sldId id="432" r:id="rId15"/>
    <p:sldId id="434" r:id="rId16"/>
    <p:sldId id="438" r:id="rId17"/>
    <p:sldId id="439" r:id="rId18"/>
    <p:sldId id="440" r:id="rId19"/>
    <p:sldId id="437" r:id="rId20"/>
    <p:sldId id="441" r:id="rId21"/>
    <p:sldId id="428" r:id="rId22"/>
    <p:sldId id="444" r:id="rId23"/>
    <p:sldId id="442" r:id="rId24"/>
    <p:sldId id="443" r:id="rId25"/>
    <p:sldId id="393" r:id="rId26"/>
    <p:sldId id="435" r:id="rId27"/>
    <p:sldId id="423" r:id="rId28"/>
    <p:sldId id="445" r:id="rId29"/>
    <p:sldId id="436" r:id="rId30"/>
    <p:sldId id="447" r:id="rId31"/>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4142">
          <p15:clr>
            <a:srgbClr val="A4A3A4"/>
          </p15:clr>
        </p15:guide>
        <p15:guide id="2" orient="horz" pos="4027">
          <p15:clr>
            <a:srgbClr val="A4A3A4"/>
          </p15:clr>
        </p15:guide>
        <p15:guide id="3" orient="horz" pos="1698">
          <p15:clr>
            <a:srgbClr val="A4A3A4"/>
          </p15:clr>
        </p15:guide>
        <p15:guide id="4" orient="horz" pos="152">
          <p15:clr>
            <a:srgbClr val="A4A3A4"/>
          </p15:clr>
        </p15:guide>
        <p15:guide id="5" orient="horz" pos="2790">
          <p15:clr>
            <a:srgbClr val="A4A3A4"/>
          </p15:clr>
        </p15:guide>
        <p15:guide id="6" orient="horz" pos="604">
          <p15:clr>
            <a:srgbClr val="A4A3A4"/>
          </p15:clr>
        </p15:guide>
        <p15:guide id="7" pos="5616">
          <p15:clr>
            <a:srgbClr val="A4A3A4"/>
          </p15:clr>
        </p15:guide>
        <p15:guide id="8" pos="136">
          <p15:clr>
            <a:srgbClr val="A4A3A4"/>
          </p15:clr>
        </p15:guide>
        <p15:guide id="9" pos="589">
          <p15:clr>
            <a:srgbClr val="A4A3A4"/>
          </p15:clr>
        </p15:guide>
        <p15:guide id="10" pos="4453">
          <p15:clr>
            <a:srgbClr val="A4A3A4"/>
          </p15:clr>
        </p15:guide>
        <p15:guide id="11" pos="5163">
          <p15:clr>
            <a:srgbClr val="A4A3A4"/>
          </p15:clr>
        </p15:guide>
        <p15:guide id="12" pos="4632">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bachihor1994@gmail.com" initials="l" lastIdx="1" clrIdx="0">
    <p:extLst>
      <p:ext uri="{19B8F6BF-5375-455C-9EA6-DF929625EA0E}">
        <p15:presenceInfo xmlns:p15="http://schemas.microsoft.com/office/powerpoint/2012/main" userId="3ead80a8e06e557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E98F"/>
    <a:srgbClr val="058205"/>
    <a:srgbClr val="16C073"/>
    <a:srgbClr val="12A060"/>
    <a:srgbClr val="0000FF"/>
    <a:srgbClr val="404040"/>
    <a:srgbClr val="50504E"/>
    <a:srgbClr val="004C97"/>
    <a:srgbClr val="4E4E4E"/>
    <a:srgbClr val="63666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8B5427-FC38-426C-B741-41F8734EA09C}" v="10" dt="2021-05-06T21:52:21.610"/>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6265" autoAdjust="0"/>
  </p:normalViewPr>
  <p:slideViewPr>
    <p:cSldViewPr snapToGrid="0" snapToObjects="1" showGuides="1">
      <p:cViewPr varScale="1">
        <p:scale>
          <a:sx n="111" d="100"/>
          <a:sy n="111" d="100"/>
        </p:scale>
        <p:origin x="936" y="108"/>
      </p:cViewPr>
      <p:guideLst>
        <p:guide orient="horz" pos="4142"/>
        <p:guide orient="horz" pos="4027"/>
        <p:guide orient="horz" pos="1698"/>
        <p:guide orient="horz" pos="152"/>
        <p:guide orient="horz" pos="2790"/>
        <p:guide orient="horz" pos="604"/>
        <p:guide pos="5616"/>
        <p:guide pos="136"/>
        <p:guide pos="589"/>
        <p:guide pos="4453"/>
        <p:guide pos="5163"/>
        <p:guide pos="4632"/>
      </p:guideLst>
    </p:cSldViewPr>
  </p:slideViewPr>
  <p:notesTextViewPr>
    <p:cViewPr>
      <p:scale>
        <a:sx n="3" d="2"/>
        <a:sy n="3" d="2"/>
      </p:scale>
      <p:origin x="0" y="0"/>
    </p:cViewPr>
  </p:notesText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har" userId="f55282f3-ece3-4cce-b141-ac3fe3702987" providerId="ADAL" clId="{218B5427-FC38-426C-B741-41F8734EA09C}"/>
    <pc:docChg chg="modSld">
      <pc:chgData name="Ihar" userId="f55282f3-ece3-4cce-b141-ac3fe3702987" providerId="ADAL" clId="{218B5427-FC38-426C-B741-41F8734EA09C}" dt="2021-05-06T22:05:01.045" v="12" actId="1036"/>
      <pc:docMkLst>
        <pc:docMk/>
      </pc:docMkLst>
      <pc:sldChg chg="modSp mod">
        <pc:chgData name="Ihar" userId="f55282f3-ece3-4cce-b141-ac3fe3702987" providerId="ADAL" clId="{218B5427-FC38-426C-B741-41F8734EA09C}" dt="2021-05-06T22:05:01.045" v="12" actId="1036"/>
        <pc:sldMkLst>
          <pc:docMk/>
          <pc:sldMk cId="4081878523" sldId="424"/>
        </pc:sldMkLst>
        <pc:picChg chg="mod">
          <ac:chgData name="Ihar" userId="f55282f3-ece3-4cce-b141-ac3fe3702987" providerId="ADAL" clId="{218B5427-FC38-426C-B741-41F8734EA09C}" dt="2021-05-06T22:05:01.045" v="12" actId="1036"/>
          <ac:picMkLst>
            <pc:docMk/>
            <pc:sldMk cId="4081878523" sldId="424"/>
            <ac:picMk id="12" creationId="{00000000-0000-0000-0000-000000000000}"/>
          </ac:picMkLst>
        </pc:picChg>
      </pc:sldChg>
      <pc:sldChg chg="modSp">
        <pc:chgData name="Ihar" userId="f55282f3-ece3-4cce-b141-ac3fe3702987" providerId="ADAL" clId="{218B5427-FC38-426C-B741-41F8734EA09C}" dt="2021-05-06T21:52:21.610" v="9" actId="20577"/>
        <pc:sldMkLst>
          <pc:docMk/>
          <pc:sldMk cId="1994108425" sldId="442"/>
        </pc:sldMkLst>
        <pc:spChg chg="mod">
          <ac:chgData name="Ihar" userId="f55282f3-ece3-4cce-b141-ac3fe3702987" providerId="ADAL" clId="{218B5427-FC38-426C-B741-41F8734EA09C}" dt="2021-05-06T21:52:21.610" v="9" actId="20577"/>
          <ac:spMkLst>
            <pc:docMk/>
            <pc:sldMk cId="1994108425" sldId="442"/>
            <ac:spMk id="1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DBB872F3-6144-3148-BC13-C063BA20AE80}" type="datetimeFigureOut">
              <a:rPr lang="en-US"/>
              <a:pPr>
                <a:defRPr/>
              </a:pPr>
              <a:t>5/6/2021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0ACDB0ED-0BEE-9846-B9EA-5C7BFF06289F}" type="slidenum">
              <a:rPr lang="en-US"/>
              <a:pPr>
                <a:defRPr/>
              </a:pPr>
              <a:t>‹#›</a:t>
            </a:fld>
            <a:endParaRPr lang="en-US"/>
          </a:p>
        </p:txBody>
      </p:sp>
    </p:spTree>
    <p:extLst>
      <p:ext uri="{BB962C8B-B14F-4D97-AF65-F5344CB8AC3E}">
        <p14:creationId xmlns:p14="http://schemas.microsoft.com/office/powerpoint/2010/main" val="14231645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531CFD29-8380-B24A-89EC-384D8B8A981B}" type="datetimeFigureOut">
              <a:rPr lang="en-US"/>
              <a:pPr>
                <a:defRPr/>
              </a:pPr>
              <a:t>5/6/2021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CAD08E57-B576-F641-BEA6-C3D752DF7F66}" type="slidenum">
              <a:rPr lang="en-US"/>
              <a:pPr>
                <a:defRPr/>
              </a:pPr>
              <a:t>‹#›</a:t>
            </a:fld>
            <a:endParaRPr lang="en-US"/>
          </a:p>
        </p:txBody>
      </p:sp>
    </p:spTree>
    <p:extLst>
      <p:ext uri="{BB962C8B-B14F-4D97-AF65-F5344CB8AC3E}">
        <p14:creationId xmlns:p14="http://schemas.microsoft.com/office/powerpoint/2010/main" val="160064002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Geneva"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a:t>
            </a:fld>
            <a:endParaRPr lang="en-US"/>
          </a:p>
        </p:txBody>
      </p:sp>
    </p:spTree>
    <p:extLst>
      <p:ext uri="{BB962C8B-B14F-4D97-AF65-F5344CB8AC3E}">
        <p14:creationId xmlns:p14="http://schemas.microsoft.com/office/powerpoint/2010/main" val="3119051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2</a:t>
            </a:fld>
            <a:endParaRPr lang="en-US"/>
          </a:p>
        </p:txBody>
      </p:sp>
    </p:spTree>
    <p:extLst>
      <p:ext uri="{BB962C8B-B14F-4D97-AF65-F5344CB8AC3E}">
        <p14:creationId xmlns:p14="http://schemas.microsoft.com/office/powerpoint/2010/main" val="1902085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3</a:t>
            </a:fld>
            <a:endParaRPr lang="en-US"/>
          </a:p>
        </p:txBody>
      </p:sp>
    </p:spTree>
    <p:extLst>
      <p:ext uri="{BB962C8B-B14F-4D97-AF65-F5344CB8AC3E}">
        <p14:creationId xmlns:p14="http://schemas.microsoft.com/office/powerpoint/2010/main" val="2019222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4</a:t>
            </a:fld>
            <a:endParaRPr lang="en-US"/>
          </a:p>
        </p:txBody>
      </p:sp>
    </p:spTree>
    <p:extLst>
      <p:ext uri="{BB962C8B-B14F-4D97-AF65-F5344CB8AC3E}">
        <p14:creationId xmlns:p14="http://schemas.microsoft.com/office/powerpoint/2010/main" val="2820490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25</a:t>
            </a:fld>
            <a:endParaRPr lang="en-US"/>
          </a:p>
        </p:txBody>
      </p:sp>
    </p:spTree>
    <p:extLst>
      <p:ext uri="{BB962C8B-B14F-4D97-AF65-F5344CB8AC3E}">
        <p14:creationId xmlns:p14="http://schemas.microsoft.com/office/powerpoint/2010/main" val="14820741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4" y="4963772"/>
            <a:ext cx="8499231" cy="1529241"/>
          </a:xfrm>
          <a:prstGeom prst="rect">
            <a:avLst/>
          </a:prstGeom>
        </p:spPr>
        <p:txBody>
          <a:bodyPr lIns="0" tIns="45720" rIns="0" bIns="45720">
            <a:noAutofit/>
          </a:bodyPr>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Edit Master text styles</a:t>
            </a:r>
          </a:p>
        </p:txBody>
      </p:sp>
      <p:sp>
        <p:nvSpPr>
          <p:cNvPr id="8" name="Rectangle 7"/>
          <p:cNvSpPr/>
          <p:nvPr userDrawn="1"/>
        </p:nvSpPr>
        <p:spPr>
          <a:xfrm>
            <a:off x="-17762" y="-1"/>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951841"/>
            <a:ext cx="8499232" cy="1003049"/>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5816" b="25769"/>
          <a:stretch/>
        </p:blipFill>
        <p:spPr>
          <a:xfrm>
            <a:off x="-17762" y="817011"/>
            <a:ext cx="9189720" cy="2966102"/>
          </a:xfrm>
          <a:prstGeom prst="rect">
            <a:avLst/>
          </a:prstGeom>
        </p:spPr>
      </p:pic>
      <p:pic>
        <p:nvPicPr>
          <p:cNvPr id="14" name="Picture 13" descr="FermiLogoBar_DOE_KO_horiz.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761" y="249843"/>
            <a:ext cx="9010786" cy="301891"/>
          </a:xfrm>
          <a:prstGeom prst="rect">
            <a:avLst/>
          </a:prstGeom>
        </p:spPr>
      </p:pic>
    </p:spTree>
    <p:extLst>
      <p:ext uri="{BB962C8B-B14F-4D97-AF65-F5344CB8AC3E}">
        <p14:creationId xmlns:p14="http://schemas.microsoft.com/office/powerpoint/2010/main" val="4293441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5/12/2021</a:t>
            </a:r>
            <a:endParaRPr lang="en-US" dirty="0"/>
          </a:p>
        </p:txBody>
      </p:sp>
      <p:sp>
        <p:nvSpPr>
          <p:cNvPr id="9" name="Footer Placeholder 4"/>
          <p:cNvSpPr>
            <a:spLocks noGrp="1"/>
          </p:cNvSpPr>
          <p:nvPr>
            <p:ph type="ftr" sz="quarter" idx="3"/>
          </p:nvPr>
        </p:nvSpPr>
        <p:spPr>
          <a:xfrm>
            <a:off x="1530603"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Ihar Lobach | LEAPS WG2 Workshop</a:t>
            </a:r>
            <a:endParaRPr lang="en-US" b="1" dirty="0"/>
          </a:p>
        </p:txBody>
      </p:sp>
      <p:sp>
        <p:nvSpPr>
          <p:cNvPr id="10"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3439226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971550"/>
            <a:ext cx="4206240"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5"/>
          </p:nvPr>
        </p:nvSpPr>
        <p:spPr>
          <a:xfrm>
            <a:off x="4692452" y="971550"/>
            <a:ext cx="4215383" cy="3633788"/>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19"/>
          </p:nvPr>
        </p:nvSpPr>
        <p:spPr>
          <a:xfrm>
            <a:off x="4692450" y="4765101"/>
            <a:ext cx="4206239" cy="1265812"/>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5/12/2021</a:t>
            </a:r>
            <a:endParaRPr lang="en-US" dirty="0"/>
          </a:p>
        </p:txBody>
      </p:sp>
      <p:sp>
        <p:nvSpPr>
          <p:cNvPr id="12" name="Footer Placeholder 4"/>
          <p:cNvSpPr>
            <a:spLocks noGrp="1"/>
          </p:cNvSpPr>
          <p:nvPr>
            <p:ph type="ftr" sz="quarter" idx="3"/>
          </p:nvPr>
        </p:nvSpPr>
        <p:spPr>
          <a:xfrm>
            <a:off x="1530602"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Ihar Lobach | LEAPS WG2 Workshop</a:t>
            </a:r>
            <a:endParaRPr lang="en-US" b="1" dirty="0"/>
          </a:p>
        </p:txBody>
      </p:sp>
      <p:sp>
        <p:nvSpPr>
          <p:cNvPr id="13"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4139580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958849"/>
            <a:ext cx="3027894" cy="5022676"/>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Content Placeholder 2"/>
          <p:cNvSpPr>
            <a:spLocks noGrp="1"/>
          </p:cNvSpPr>
          <p:nvPr>
            <p:ph sz="half" idx="15"/>
          </p:nvPr>
        </p:nvSpPr>
        <p:spPr>
          <a:xfrm>
            <a:off x="3542712" y="958850"/>
            <a:ext cx="5347605" cy="50226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6"/>
          </p:nvPr>
        </p:nvSpPr>
        <p:spPr>
          <a:xfrm>
            <a:off x="736827" y="6504213"/>
            <a:ext cx="675368" cy="241300"/>
          </a:xfrm>
        </p:spPr>
        <p:txBody>
          <a:bodyPr/>
          <a:lstStyle>
            <a:lvl1pPr>
              <a:defRPr sz="1200" smtClean="0"/>
            </a:lvl1pPr>
          </a:lstStyle>
          <a:p>
            <a:pPr>
              <a:defRPr/>
            </a:pPr>
            <a:r>
              <a:rPr lang="en-US"/>
              <a:t>5/12/2021</a:t>
            </a:r>
            <a:endParaRPr lang="en-US" dirty="0"/>
          </a:p>
        </p:txBody>
      </p:sp>
      <p:sp>
        <p:nvSpPr>
          <p:cNvPr id="6" name="Footer Placeholder 4"/>
          <p:cNvSpPr>
            <a:spLocks noGrp="1"/>
          </p:cNvSpPr>
          <p:nvPr>
            <p:ph type="ftr" sz="quarter" idx="17"/>
          </p:nvPr>
        </p:nvSpPr>
        <p:spPr>
          <a:xfrm>
            <a:off x="1530601" y="6504213"/>
            <a:ext cx="6262119" cy="250031"/>
          </a:xfrm>
        </p:spPr>
        <p:txBody>
          <a:bodyPr/>
          <a:lstStyle>
            <a:lvl1pPr>
              <a:defRPr sz="1200" dirty="0" smtClean="0"/>
            </a:lvl1pPr>
          </a:lstStyle>
          <a:p>
            <a:pPr>
              <a:defRPr/>
            </a:pPr>
            <a:r>
              <a:rPr lang="en-US"/>
              <a:t>Ihar Lobach | LEAPS WG2 Workshop</a:t>
            </a:r>
            <a:endParaRPr lang="en-US" b="1" dirty="0"/>
          </a:p>
        </p:txBody>
      </p:sp>
      <p:sp>
        <p:nvSpPr>
          <p:cNvPr id="7" name="Slide Number Placeholder 5"/>
          <p:cNvSpPr>
            <a:spLocks noGrp="1"/>
          </p:cNvSpPr>
          <p:nvPr>
            <p:ph type="sldNum" sz="quarter" idx="18"/>
          </p:nvPr>
        </p:nvSpPr>
        <p:spPr/>
        <p:txBody>
          <a:bodyPr/>
          <a:lstStyle>
            <a:lvl1pPr>
              <a:defRPr sz="1200" smtClean="0"/>
            </a:lvl1pPr>
          </a:lstStyle>
          <a:p>
            <a:pPr>
              <a:defRPr/>
            </a:pPr>
            <a:fld id="{979A04A2-726F-2143-A443-7788AF27176E}" type="slidenum">
              <a:rPr lang="en-US"/>
              <a:pPr>
                <a:defRPr/>
              </a:pPr>
              <a:t>‹#›</a:t>
            </a:fld>
            <a:endParaRPr lang="en-US" dirty="0"/>
          </a:p>
        </p:txBody>
      </p:sp>
      <p:sp>
        <p:nvSpPr>
          <p:cNvPr id="12" name="Title 1"/>
          <p:cNvSpPr>
            <a:spLocks noGrp="1"/>
          </p:cNvSpPr>
          <p:nvPr>
            <p:ph type="title"/>
          </p:nvPr>
        </p:nvSpPr>
        <p:spPr>
          <a:xfrm>
            <a:off x="228600" y="254026"/>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011836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971550"/>
            <a:ext cx="8686800" cy="3726717"/>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24073" y="4943005"/>
            <a:ext cx="8686800" cy="1091259"/>
          </a:xfrm>
          <a:prstGeom prst="rect">
            <a:avLst/>
          </a:prstGeom>
        </p:spPr>
        <p:txBody>
          <a:bodyPr lIns="0" tIns="0" rIns="0" bIns="0"/>
          <a:lstStyle>
            <a:lvl1pPr marL="0" indent="0">
              <a:buNone/>
              <a:defRPr sz="16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3"/>
          <p:cNvSpPr>
            <a:spLocks noGrp="1"/>
          </p:cNvSpPr>
          <p:nvPr>
            <p:ph type="dt" sz="half" idx="14"/>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5/12/2021</a:t>
            </a:r>
            <a:endParaRPr lang="en-US" dirty="0"/>
          </a:p>
        </p:txBody>
      </p:sp>
      <p:sp>
        <p:nvSpPr>
          <p:cNvPr id="9" name="Footer Placeholder 4"/>
          <p:cNvSpPr>
            <a:spLocks noGrp="1"/>
          </p:cNvSpPr>
          <p:nvPr>
            <p:ph type="ftr" sz="quarter" idx="3"/>
          </p:nvPr>
        </p:nvSpPr>
        <p:spPr>
          <a:xfrm>
            <a:off x="1530603" y="6504213"/>
            <a:ext cx="625195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Ihar Lobach | LEAPS WG2 Workshop</a:t>
            </a:r>
            <a:endParaRPr lang="en-US" b="1" dirty="0"/>
          </a:p>
        </p:txBody>
      </p:sp>
      <p:sp>
        <p:nvSpPr>
          <p:cNvPr id="11"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811915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6504213"/>
            <a:ext cx="675368" cy="241300"/>
          </a:xfrm>
        </p:spPr>
        <p:txBody>
          <a:bodyPr/>
          <a:lstStyle/>
          <a:p>
            <a:pPr>
              <a:defRPr/>
            </a:pPr>
            <a:r>
              <a:rPr lang="en-US"/>
              <a:t>5/12/2021</a:t>
            </a:r>
            <a:endParaRPr lang="en-US" dirty="0"/>
          </a:p>
        </p:txBody>
      </p:sp>
      <p:sp>
        <p:nvSpPr>
          <p:cNvPr id="4" name="Footer Placeholder 3"/>
          <p:cNvSpPr>
            <a:spLocks noGrp="1"/>
          </p:cNvSpPr>
          <p:nvPr>
            <p:ph type="ftr" sz="quarter" idx="11"/>
          </p:nvPr>
        </p:nvSpPr>
        <p:spPr>
          <a:xfrm>
            <a:off x="1530602" y="6504213"/>
            <a:ext cx="6260399" cy="242873"/>
          </a:xfrm>
        </p:spPr>
        <p:txBody>
          <a:bodyPr/>
          <a:lstStyle/>
          <a:p>
            <a:pPr>
              <a:defRPr/>
            </a:pPr>
            <a:r>
              <a:rPr lang="en-US"/>
              <a:t>Ihar Lobach | LEAPS WG2 Workshop</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254000"/>
            <a:ext cx="8675688" cy="5802923"/>
          </a:xfrm>
          <a:prstGeom prst="rect">
            <a:avLst/>
          </a:prstGeom>
        </p:spPr>
        <p:txBody>
          <a:bodyPr vert="horz"/>
          <a:lstStyle>
            <a:lvl1pPr>
              <a:defRPr>
                <a:solidFill>
                  <a:srgbClr val="505050"/>
                </a:solidFill>
              </a:defRPr>
            </a:lvl1pPr>
          </a:lstStyle>
          <a:p>
            <a:r>
              <a:rPr lang="en-US"/>
              <a:t>Click icon to add picture</a:t>
            </a:r>
          </a:p>
        </p:txBody>
      </p:sp>
    </p:spTree>
    <p:extLst>
      <p:ext uri="{BB962C8B-B14F-4D97-AF65-F5344CB8AC3E}">
        <p14:creationId xmlns:p14="http://schemas.microsoft.com/office/powerpoint/2010/main" val="2882221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a:t>5/12/2021</a:t>
            </a:r>
            <a:endParaRPr lang="en-US" dirty="0"/>
          </a:p>
        </p:txBody>
      </p:sp>
      <p:sp>
        <p:nvSpPr>
          <p:cNvPr id="4" name="Footer Placeholder 3"/>
          <p:cNvSpPr>
            <a:spLocks noGrp="1"/>
          </p:cNvSpPr>
          <p:nvPr>
            <p:ph type="ftr" sz="quarter" idx="11"/>
          </p:nvPr>
        </p:nvSpPr>
        <p:spPr>
          <a:xfrm>
            <a:off x="1530603" y="6504213"/>
            <a:ext cx="6272278" cy="242873"/>
          </a:xfrm>
        </p:spPr>
        <p:txBody>
          <a:bodyPr/>
          <a:lstStyle/>
          <a:p>
            <a:pPr>
              <a:defRPr/>
            </a:pPr>
            <a:r>
              <a:rPr lang="en-US"/>
              <a:t>Ihar Lobach | LEAPS WG2 Workshop</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05694" y="2715561"/>
            <a:ext cx="1600200" cy="1600200"/>
          </a:xfrm>
          <a:prstGeom prst="rect">
            <a:avLst/>
          </a:prstGeom>
        </p:spPr>
        <p:txBody>
          <a:bodyPr vert="horz"/>
          <a:lstStyle>
            <a:lvl1pPr marL="0" indent="0">
              <a:buFontTx/>
              <a:buNone/>
              <a:defRPr sz="1400">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1979425" y="2715561"/>
            <a:ext cx="1600200" cy="1600200"/>
          </a:xfrm>
          <a:prstGeom prst="rect">
            <a:avLst/>
          </a:prstGeom>
        </p:spPr>
        <p:txBody>
          <a:bodyPr vert="horz"/>
          <a:lstStyle>
            <a:lvl1pPr marL="0" indent="0">
              <a:buFontTx/>
              <a:buNone/>
              <a:defRPr sz="1400">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3753205" y="2715561"/>
            <a:ext cx="1600200" cy="1600200"/>
          </a:xfrm>
          <a:prstGeom prst="rect">
            <a:avLst/>
          </a:prstGeom>
        </p:spPr>
        <p:txBody>
          <a:bodyPr vert="horz"/>
          <a:lstStyle>
            <a:lvl1pPr marL="0" indent="0">
              <a:buFontTx/>
              <a:buNone/>
              <a:defRPr sz="1400">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5534456" y="2715561"/>
            <a:ext cx="1600200" cy="1600200"/>
          </a:xfrm>
          <a:prstGeom prst="rect">
            <a:avLst/>
          </a:prstGeom>
        </p:spPr>
        <p:txBody>
          <a:bodyPr vert="horz"/>
          <a:lstStyle>
            <a:lvl1pPr marL="0" indent="0">
              <a:buFontTx/>
              <a:buNone/>
              <a:defRPr sz="1400">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7300765" y="2715561"/>
            <a:ext cx="1600200" cy="1600200"/>
          </a:xfrm>
          <a:prstGeom prst="rect">
            <a:avLst/>
          </a:prstGeom>
        </p:spPr>
        <p:txBody>
          <a:bodyPr vert="horz"/>
          <a:lstStyle>
            <a:lvl1pPr marL="0" indent="0">
              <a:buFontTx/>
              <a:buNone/>
              <a:defRPr sz="1400">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05694" y="972176"/>
            <a:ext cx="1600200" cy="1600200"/>
          </a:xfrm>
          <a:prstGeom prst="rect">
            <a:avLst/>
          </a:prstGeom>
        </p:spPr>
        <p:txBody>
          <a:bodyPr vert="horz"/>
          <a:lstStyle>
            <a:lvl1pPr marL="0" indent="0">
              <a:buFontTx/>
              <a:buNone/>
              <a:defRPr sz="1400">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1979425" y="972176"/>
            <a:ext cx="1600200" cy="1600200"/>
          </a:xfrm>
          <a:prstGeom prst="rect">
            <a:avLst/>
          </a:prstGeom>
        </p:spPr>
        <p:txBody>
          <a:bodyPr vert="horz"/>
          <a:lstStyle>
            <a:lvl1pPr marL="0" indent="0">
              <a:buFontTx/>
              <a:buNone/>
              <a:defRPr sz="1400">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3753205" y="972176"/>
            <a:ext cx="1600200" cy="1600200"/>
          </a:xfrm>
          <a:prstGeom prst="rect">
            <a:avLst/>
          </a:prstGeom>
        </p:spPr>
        <p:txBody>
          <a:bodyPr vert="horz"/>
          <a:lstStyle>
            <a:lvl1pPr marL="0" indent="0">
              <a:buFontTx/>
              <a:buNone/>
              <a:defRPr sz="1400">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5534456" y="972176"/>
            <a:ext cx="1600200" cy="1600200"/>
          </a:xfrm>
          <a:prstGeom prst="rect">
            <a:avLst/>
          </a:prstGeom>
        </p:spPr>
        <p:txBody>
          <a:bodyPr vert="horz"/>
          <a:lstStyle>
            <a:lvl1pPr marL="0" indent="0">
              <a:buFontTx/>
              <a:buNone/>
              <a:defRPr sz="1400">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7300765" y="972176"/>
            <a:ext cx="1600200" cy="1600200"/>
          </a:xfrm>
          <a:prstGeom prst="rect">
            <a:avLst/>
          </a:prstGeom>
        </p:spPr>
        <p:txBody>
          <a:bodyPr vert="horz"/>
          <a:lstStyle>
            <a:lvl1pPr marL="0" indent="0">
              <a:buFontTx/>
              <a:buNone/>
              <a:defRPr sz="1400">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05694" y="4448801"/>
            <a:ext cx="1600200" cy="1600200"/>
          </a:xfrm>
          <a:prstGeom prst="rect">
            <a:avLst/>
          </a:prstGeom>
        </p:spPr>
        <p:txBody>
          <a:bodyPr vert="horz"/>
          <a:lstStyle>
            <a:lvl1pPr marL="0" indent="0">
              <a:buFontTx/>
              <a:buNone/>
              <a:defRPr sz="1400">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1979425" y="4448801"/>
            <a:ext cx="1600200" cy="1600200"/>
          </a:xfrm>
          <a:prstGeom prst="rect">
            <a:avLst/>
          </a:prstGeom>
        </p:spPr>
        <p:txBody>
          <a:bodyPr vert="horz"/>
          <a:lstStyle>
            <a:lvl1pPr marL="0" indent="0">
              <a:buFontTx/>
              <a:buNone/>
              <a:defRPr sz="1400">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3753205" y="4448801"/>
            <a:ext cx="1600200" cy="1600200"/>
          </a:xfrm>
          <a:prstGeom prst="rect">
            <a:avLst/>
          </a:prstGeom>
        </p:spPr>
        <p:txBody>
          <a:bodyPr vert="horz"/>
          <a:lstStyle>
            <a:lvl1pPr marL="0" indent="0">
              <a:buFontTx/>
              <a:buNone/>
              <a:defRPr sz="1400">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5534456" y="4448801"/>
            <a:ext cx="1600200" cy="1600200"/>
          </a:xfrm>
          <a:prstGeom prst="rect">
            <a:avLst/>
          </a:prstGeom>
        </p:spPr>
        <p:txBody>
          <a:bodyPr vert="horz"/>
          <a:lstStyle>
            <a:lvl1pPr marL="0" indent="0">
              <a:buFontTx/>
              <a:buNone/>
              <a:defRPr sz="1400">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7300765" y="4448801"/>
            <a:ext cx="1600200" cy="1600200"/>
          </a:xfrm>
          <a:prstGeom prst="rect">
            <a:avLst/>
          </a:prstGeom>
        </p:spPr>
        <p:txBody>
          <a:bodyPr vert="horz"/>
          <a:lstStyle>
            <a:lvl1pPr marL="0" indent="0">
              <a:buFontTx/>
              <a:buNone/>
              <a:defRPr sz="1400">
                <a:solidFill>
                  <a:srgbClr val="505050"/>
                </a:solidFill>
              </a:defRPr>
            </a:lvl1pPr>
          </a:lstStyle>
          <a:p>
            <a:r>
              <a:rPr lang="en-US"/>
              <a:t>Click icon to add picture</a:t>
            </a:r>
            <a:endParaRPr lang="en-US" dirty="0"/>
          </a:p>
        </p:txBody>
      </p:sp>
    </p:spTree>
    <p:extLst>
      <p:ext uri="{BB962C8B-B14F-4D97-AF65-F5344CB8AC3E}">
        <p14:creationId xmlns:p14="http://schemas.microsoft.com/office/powerpoint/2010/main" val="830161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5/12/2021</a:t>
            </a:r>
            <a:endParaRPr lang="en-US" dirty="0"/>
          </a:p>
        </p:txBody>
      </p:sp>
      <p:sp>
        <p:nvSpPr>
          <p:cNvPr id="15" name="Footer Placeholder 4"/>
          <p:cNvSpPr>
            <a:spLocks noGrp="1"/>
          </p:cNvSpPr>
          <p:nvPr>
            <p:ph type="ftr" sz="quarter" idx="3"/>
          </p:nvPr>
        </p:nvSpPr>
        <p:spPr>
          <a:xfrm>
            <a:off x="1530602" y="6504213"/>
            <a:ext cx="6260399"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Ihar Lobach | LEAPS WG2 Workshop</a:t>
            </a:r>
            <a:endParaRPr lang="en-US" b="1" dirty="0"/>
          </a:p>
        </p:txBody>
      </p:sp>
      <p:sp>
        <p:nvSpPr>
          <p:cNvPr id="16"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3" y="4477484"/>
            <a:ext cx="1076325"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9" name="Group 8"/>
          <p:cNvGrpSpPr>
            <a:grpSpLocks noChangeAspect="1"/>
          </p:cNvGrpSpPr>
          <p:nvPr/>
        </p:nvGrpSpPr>
        <p:grpSpPr>
          <a:xfrm>
            <a:off x="215900" y="6258863"/>
            <a:ext cx="8699500" cy="197990"/>
            <a:chOff x="600217" y="6258863"/>
            <a:chExt cx="8297721" cy="188846"/>
          </a:xfrm>
        </p:grpSpPr>
        <p:cxnSp>
          <p:nvCxnSpPr>
            <p:cNvPr id="10" name="Straight Connector 9"/>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13" name="Picture 6" descr="FermiLogo_RGB_NALBlue.png"/>
            <p:cNvPicPr>
              <a:picLocks noChangeAspect="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7853781" y="6258863"/>
              <a:ext cx="1044157" cy="1888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4119" r:id="rId1"/>
    <p:sldLayoutId id="2147484104" r:id="rId2"/>
    <p:sldLayoutId id="2147484105" r:id="rId3"/>
    <p:sldLayoutId id="2147484120" r:id="rId4"/>
    <p:sldLayoutId id="2147484103" r:id="rId5"/>
    <p:sldLayoutId id="2147484122" r:id="rId6"/>
    <p:sldLayoutId id="2147484116" r:id="rId7"/>
  </p:sldLayoutIdLst>
  <p:hf hdr="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image" Target="../media/image6.jpeg"/><Relationship Id="rId4" Type="http://schemas.openxmlformats.org/officeDocument/2006/relationships/image" Target="../media/image5.gif"/></Relationships>
</file>

<file path=ppt/slides/_rels/slide10.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0.png"/><Relationship Id="rId7" Type="http://schemas.openxmlformats.org/officeDocument/2006/relationships/image" Target="../media/image36.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9.png"/><Relationship Id="rId4" Type="http://schemas.openxmlformats.org/officeDocument/2006/relationships/image" Target="../media/image34.png"/><Relationship Id="rId9" Type="http://schemas.openxmlformats.org/officeDocument/2006/relationships/image" Target="../media/image38.png"/></Relationships>
</file>

<file path=ppt/slides/_rels/slide11.xml.rels><?xml version="1.0" encoding="UTF-8" standalone="yes"?>
<Relationships xmlns="http://schemas.openxmlformats.org/package/2006/relationships"><Relationship Id="rId7" Type="http://schemas.openxmlformats.org/officeDocument/2006/relationships/image" Target="../media/image65.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21" Type="http://schemas.openxmlformats.org/officeDocument/2006/relationships/image" Target="../media/image50.png"/><Relationship Id="rId2" Type="http://schemas.openxmlformats.org/officeDocument/2006/relationships/image" Target="../media/image45.png"/><Relationship Id="rId16" Type="http://schemas.openxmlformats.org/officeDocument/2006/relationships/image" Target="../media/image74.png"/><Relationship Id="rId20" Type="http://schemas.openxmlformats.org/officeDocument/2006/relationships/image" Target="../media/image49.png"/><Relationship Id="rId1" Type="http://schemas.openxmlformats.org/officeDocument/2006/relationships/slideLayout" Target="../slideLayouts/slideLayout2.xml"/><Relationship Id="rId5" Type="http://schemas.openxmlformats.org/officeDocument/2006/relationships/image" Target="../media/image48.png"/><Relationship Id="rId23" Type="http://schemas.openxmlformats.org/officeDocument/2006/relationships/image" Target="../media/image56.png"/><Relationship Id="rId19" Type="http://schemas.openxmlformats.org/officeDocument/2006/relationships/image" Target="../media/image77.png"/><Relationship Id="rId4" Type="http://schemas.openxmlformats.org/officeDocument/2006/relationships/image" Target="../media/image47.jpg"/><Relationship Id="rId22" Type="http://schemas.openxmlformats.org/officeDocument/2006/relationships/image" Target="../media/image51.png"/></Relationships>
</file>

<file path=ppt/slides/_rels/slide1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4.png"/></Relationships>
</file>

<file path=ppt/slides/_rels/slide1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3.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3.gif"/><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6" Type="http://schemas.openxmlformats.org/officeDocument/2006/relationships/image" Target="../media/image66.gif"/><Relationship Id="rId5" Type="http://schemas.openxmlformats.org/officeDocument/2006/relationships/image" Target="../media/image65.jpg"/><Relationship Id="rId4" Type="http://schemas.openxmlformats.org/officeDocument/2006/relationships/image" Target="../media/image83.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2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75.png"/><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2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81.png"/><Relationship Id="rId1" Type="http://schemas.openxmlformats.org/officeDocument/2006/relationships/slideLayout" Target="../slideLayouts/slideLayout2.xml"/><Relationship Id="rId6" Type="http://schemas.openxmlformats.org/officeDocument/2006/relationships/image" Target="../media/image78.png"/><Relationship Id="rId5" Type="http://schemas.openxmlformats.org/officeDocument/2006/relationships/image" Target="../media/image85.png"/><Relationship Id="rId4" Type="http://schemas.openxmlformats.org/officeDocument/2006/relationships/image" Target="../media/image76.png"/></Relationships>
</file>

<file path=ppt/slides/_rels/slide24.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0.png"/><Relationship Id="rId7" Type="http://schemas.openxmlformats.org/officeDocument/2006/relationships/image" Target="../media/image88.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86.png"/><Relationship Id="rId5" Type="http://schemas.openxmlformats.org/officeDocument/2006/relationships/image" Target="../media/image84.png"/><Relationship Id="rId4" Type="http://schemas.openxmlformats.org/officeDocument/2006/relationships/image" Target="../media/image82.png"/></Relationships>
</file>

<file path=ppt/slides/_rels/slide28.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90.png"/><Relationship Id="rId7" Type="http://schemas.openxmlformats.org/officeDocument/2006/relationships/image" Target="../media/image95.png"/><Relationship Id="rId2" Type="http://schemas.openxmlformats.org/officeDocument/2006/relationships/image" Target="../media/image92.png"/><Relationship Id="rId1" Type="http://schemas.openxmlformats.org/officeDocument/2006/relationships/slideLayout" Target="../slideLayouts/slideLayout2.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1.png"/></Relationships>
</file>

<file path=ppt/slides/_rels/slide2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xml"/><Relationship Id="rId4" Type="http://schemas.openxmlformats.org/officeDocument/2006/relationships/image" Target="../media/image99.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image" Target="../media/image12.png"/><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7"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24.png"/><Relationship Id="rId5" Type="http://schemas.openxmlformats.org/officeDocument/2006/relationships/image" Target="../media/image23.png"/><Relationship Id="rId10" Type="http://schemas.openxmlformats.org/officeDocument/2006/relationships/image" Target="../media/image27.png"/><Relationship Id="rId9"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152400" y="3968601"/>
            <a:ext cx="8839200" cy="1003049"/>
          </a:xfrm>
        </p:spPr>
        <p:txBody>
          <a:bodyPr>
            <a:noAutofit/>
          </a:bodyPr>
          <a:lstStyle/>
          <a:p>
            <a:pPr algn="ctr"/>
            <a:r>
              <a:rPr lang="en-US" dirty="0"/>
              <a:t>Transverse Beam Emittance Measurement by Undulator Radiation Power Noise</a:t>
            </a:r>
          </a:p>
        </p:txBody>
      </p:sp>
      <p:sp>
        <p:nvSpPr>
          <p:cNvPr id="6" name="Text Placeholder 1">
            <a:extLst>
              <a:ext uri="{FF2B5EF4-FFF2-40B4-BE49-F238E27FC236}">
                <a16:creationId xmlns:a16="http://schemas.microsoft.com/office/drawing/2014/main" id="{693571C8-7BE0-4D2C-BA0F-DE6CA013E3BB}"/>
              </a:ext>
            </a:extLst>
          </p:cNvPr>
          <p:cNvSpPr>
            <a:spLocks noGrp="1"/>
          </p:cNvSpPr>
          <p:nvPr>
            <p:ph type="body" sz="quarter" idx="10"/>
          </p:nvPr>
        </p:nvSpPr>
        <p:spPr>
          <a:xfrm>
            <a:off x="228600" y="5213184"/>
            <a:ext cx="2823969" cy="906129"/>
          </a:xfrm>
        </p:spPr>
        <p:txBody>
          <a:bodyPr/>
          <a:lstStyle/>
          <a:p>
            <a:r>
              <a:rPr lang="en-US" dirty="0"/>
              <a:t>Ihar Lobach	  (</a:t>
            </a:r>
            <a:r>
              <a:rPr lang="en-US" dirty="0" err="1"/>
              <a:t>UChicago</a:t>
            </a:r>
            <a:r>
              <a:rPr lang="en-US" dirty="0"/>
              <a:t>)</a:t>
            </a:r>
          </a:p>
          <a:p>
            <a:r>
              <a:rPr lang="en-US" dirty="0"/>
              <a:t>LEAPS WG2 Workshop</a:t>
            </a:r>
          </a:p>
        </p:txBody>
      </p:sp>
      <p:sp>
        <p:nvSpPr>
          <p:cNvPr id="7" name="Прямоугольник 9">
            <a:extLst>
              <a:ext uri="{FF2B5EF4-FFF2-40B4-BE49-F238E27FC236}">
                <a16:creationId xmlns:a16="http://schemas.microsoft.com/office/drawing/2014/main" id="{2767B860-C615-42B2-A432-2212BF4D853F}"/>
              </a:ext>
            </a:extLst>
          </p:cNvPr>
          <p:cNvSpPr/>
          <p:nvPr/>
        </p:nvSpPr>
        <p:spPr>
          <a:xfrm>
            <a:off x="228600" y="6049981"/>
            <a:ext cx="8686800" cy="541019"/>
          </a:xfrm>
          <a:prstGeom prst="rect">
            <a:avLst/>
          </a:prstGeom>
          <a:solidFill>
            <a:srgbClr val="FFFFFF">
              <a:lumMod val="85000"/>
            </a:srgbClr>
          </a:solidFill>
          <a:ln w="25400" cap="flat" cmpd="sng" algn="ctr">
            <a:solidFill>
              <a:srgbClr val="004C97">
                <a:lumMod val="75000"/>
              </a:srgbClr>
            </a:solidFill>
            <a:prstDash val="solid"/>
          </a:ln>
          <a:effectLst/>
        </p:spPr>
        <p:txBody>
          <a:bodyPr rtlCol="0" anchor="ctr"/>
          <a:lstStyle/>
          <a:p>
            <a:pPr algn="ctr"/>
            <a:r>
              <a:rPr lang="en-US" sz="1400" dirty="0" err="1">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Ihar</a:t>
            </a:r>
            <a:r>
              <a:rPr lang="en-US" sz="1400" dirty="0">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 Lobach, Sergei </a:t>
            </a:r>
            <a:r>
              <a:rPr lang="en-US" sz="1400" dirty="0" err="1">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Nagaitsev</a:t>
            </a:r>
            <a:r>
              <a:rPr lang="en-US" sz="1400" dirty="0">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 </a:t>
            </a:r>
            <a:r>
              <a:rPr lang="en-US" sz="1400" dirty="0" err="1">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Valeri</a:t>
            </a:r>
            <a:r>
              <a:rPr lang="en-US" sz="1400" dirty="0">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 </a:t>
            </a:r>
            <a:r>
              <a:rPr lang="en-US" sz="1400" dirty="0" err="1">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Lebedev</a:t>
            </a:r>
            <a:r>
              <a:rPr lang="en-US" sz="1400" dirty="0">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 </a:t>
            </a:r>
            <a:r>
              <a:rPr lang="en-US" sz="1400" dirty="0" err="1">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Aleksandr</a:t>
            </a:r>
            <a:r>
              <a:rPr lang="en-US" sz="1400" dirty="0">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 Romanov, Giulio </a:t>
            </a:r>
            <a:r>
              <a:rPr lang="en-US" sz="1400" dirty="0" err="1">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Stancari</a:t>
            </a:r>
            <a:r>
              <a:rPr lang="en-US" sz="1400" dirty="0">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 Alexander </a:t>
            </a:r>
            <a:r>
              <a:rPr lang="en-US" sz="1400" dirty="0" err="1">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Valishev</a:t>
            </a:r>
            <a:r>
              <a:rPr lang="en-US" sz="1400" dirty="0">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 </a:t>
            </a:r>
            <a:r>
              <a:rPr lang="en-US" sz="1400" dirty="0" err="1">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Aliaksei</a:t>
            </a:r>
            <a:r>
              <a:rPr lang="en-US" sz="1400" dirty="0">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 </a:t>
            </a:r>
            <a:r>
              <a:rPr lang="en-US" sz="1400" dirty="0" err="1">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Halavanau</a:t>
            </a:r>
            <a:r>
              <a:rPr lang="en-US" sz="1400" dirty="0">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 </a:t>
            </a:r>
            <a:r>
              <a:rPr lang="en-US" sz="1400" dirty="0" err="1">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Zhirong</a:t>
            </a:r>
            <a:r>
              <a:rPr lang="en-US" sz="1400" dirty="0">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 Huang, </a:t>
            </a:r>
            <a:r>
              <a:rPr lang="en-US" sz="1400" dirty="0" err="1">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Kwang</a:t>
            </a:r>
            <a:r>
              <a:rPr lang="en-US" sz="1400" dirty="0">
                <a:solidFill>
                  <a:schemeClr val="accent6">
                    <a:lumMod val="50000"/>
                  </a:schemeClr>
                </a:solidFill>
                <a:latin typeface="Times New Roman" panose="02020603050405020304" pitchFamily="18" charset="0"/>
                <a:ea typeface="Arial" panose="020B0604020202020204" pitchFamily="34" charset="0"/>
                <a:cs typeface="Times New Roman" panose="02020603050405020304" pitchFamily="18" charset="0"/>
              </a:rPr>
              <a:t>-Je Kim</a:t>
            </a:r>
          </a:p>
        </p:txBody>
      </p:sp>
      <p:pic>
        <p:nvPicPr>
          <p:cNvPr id="15" name="Picture 14">
            <a:extLst>
              <a:ext uri="{FF2B5EF4-FFF2-40B4-BE49-F238E27FC236}">
                <a16:creationId xmlns:a16="http://schemas.microsoft.com/office/drawing/2014/main" id="{9207CC5A-3202-4005-9F81-A7D1AF803D4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7309" y="5279180"/>
            <a:ext cx="730308" cy="730308"/>
          </a:xfrm>
          <a:prstGeom prst="rect">
            <a:avLst/>
          </a:prstGeom>
        </p:spPr>
      </p:pic>
      <p:pic>
        <p:nvPicPr>
          <p:cNvPr id="16" name="Picture 15">
            <a:extLst>
              <a:ext uri="{FF2B5EF4-FFF2-40B4-BE49-F238E27FC236}">
                <a16:creationId xmlns:a16="http://schemas.microsoft.com/office/drawing/2014/main" id="{0F7155C9-33FF-4DAC-BE6A-DA947367E3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6144" y="5279180"/>
            <a:ext cx="730308" cy="730308"/>
          </a:xfrm>
          <a:prstGeom prst="rect">
            <a:avLst/>
          </a:prstGeom>
        </p:spPr>
      </p:pic>
      <p:pic>
        <p:nvPicPr>
          <p:cNvPr id="17" name="Picture 16">
            <a:extLst>
              <a:ext uri="{FF2B5EF4-FFF2-40B4-BE49-F238E27FC236}">
                <a16:creationId xmlns:a16="http://schemas.microsoft.com/office/drawing/2014/main" id="{7F3C2460-C9AC-4220-98DC-B755478F98C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84979" y="5279180"/>
            <a:ext cx="730308" cy="730308"/>
          </a:xfrm>
          <a:prstGeom prst="rect">
            <a:avLst/>
          </a:prstGeom>
        </p:spPr>
      </p:pic>
      <p:pic>
        <p:nvPicPr>
          <p:cNvPr id="19" name="Picture 18">
            <a:extLst>
              <a:ext uri="{FF2B5EF4-FFF2-40B4-BE49-F238E27FC236}">
                <a16:creationId xmlns:a16="http://schemas.microsoft.com/office/drawing/2014/main" id="{1DA1C085-22FD-4E51-8D6D-2EAF1F412B82}"/>
              </a:ext>
            </a:extLst>
          </p:cNvPr>
          <p:cNvPicPr>
            <a:picLocks noChangeAspect="1"/>
          </p:cNvPicPr>
          <p:nvPr/>
        </p:nvPicPr>
        <p:blipFill>
          <a:blip r:embed="rId6"/>
          <a:stretch>
            <a:fillRect/>
          </a:stretch>
        </p:blipFill>
        <p:spPr>
          <a:xfrm>
            <a:off x="8013814" y="5279180"/>
            <a:ext cx="730308" cy="730308"/>
          </a:xfrm>
          <a:prstGeom prst="rect">
            <a:avLst/>
          </a:prstGeom>
        </p:spPr>
      </p:pic>
      <p:sp>
        <p:nvSpPr>
          <p:cNvPr id="2" name="TextBox 1"/>
          <p:cNvSpPr txBox="1"/>
          <p:nvPr/>
        </p:nvSpPr>
        <p:spPr>
          <a:xfrm>
            <a:off x="3165894" y="6705600"/>
            <a:ext cx="184731" cy="461665"/>
          </a:xfrm>
          <a:prstGeom prst="rect">
            <a:avLst/>
          </a:prstGeom>
          <a:noFill/>
        </p:spPr>
        <p:txBody>
          <a:bodyPr wrap="none" rtlCol="0">
            <a:spAutoFit/>
          </a:bodyPr>
          <a:lstStyle/>
          <a:p>
            <a:endParaRPr lang="en-US" dirty="0"/>
          </a:p>
        </p:txBody>
      </p:sp>
      <p:sp>
        <p:nvSpPr>
          <p:cNvPr id="4" name="TextBox 3"/>
          <p:cNvSpPr txBox="1"/>
          <p:nvPr/>
        </p:nvSpPr>
        <p:spPr>
          <a:xfrm>
            <a:off x="3733925" y="6582374"/>
            <a:ext cx="1779141" cy="307777"/>
          </a:xfrm>
          <a:prstGeom prst="rect">
            <a:avLst/>
          </a:prstGeom>
          <a:noFill/>
        </p:spPr>
        <p:txBody>
          <a:bodyPr wrap="none" rtlCol="0">
            <a:spAutoFit/>
          </a:bodyPr>
          <a:lstStyle/>
          <a:p>
            <a:r>
              <a:rPr lang="en-US" sz="1400" dirty="0"/>
              <a:t>*dissertation advisors</a:t>
            </a:r>
          </a:p>
        </p:txBody>
      </p:sp>
    </p:spTree>
    <p:extLst>
      <p:ext uri="{BB962C8B-B14F-4D97-AF65-F5344CB8AC3E}">
        <p14:creationId xmlns:p14="http://schemas.microsoft.com/office/powerpoint/2010/main" val="19895975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7587509" y="3551704"/>
            <a:ext cx="1366536" cy="372692"/>
          </a:xfrm>
          <a:prstGeom prst="rect">
            <a:avLst/>
          </a:prstGeom>
        </p:spPr>
      </p:pic>
      <p:sp>
        <p:nvSpPr>
          <p:cNvPr id="2" name="Content Placeholder 1"/>
          <p:cNvSpPr>
            <a:spLocks noGrp="1"/>
          </p:cNvSpPr>
          <p:nvPr>
            <p:ph idx="1"/>
          </p:nvPr>
        </p:nvSpPr>
        <p:spPr>
          <a:xfrm>
            <a:off x="133709" y="1944614"/>
            <a:ext cx="8672513" cy="491026"/>
          </a:xfrm>
        </p:spPr>
        <p:txBody>
          <a:bodyPr/>
          <a:lstStyle/>
          <a:p>
            <a:r>
              <a:rPr lang="en-US" dirty="0"/>
              <a:t>Simplified 1D model:</a:t>
            </a:r>
          </a:p>
        </p:txBody>
      </p:sp>
      <p:sp>
        <p:nvSpPr>
          <p:cNvPr id="3" name="Title 2"/>
          <p:cNvSpPr>
            <a:spLocks noGrp="1"/>
          </p:cNvSpPr>
          <p:nvPr>
            <p:ph type="title"/>
          </p:nvPr>
        </p:nvSpPr>
        <p:spPr/>
        <p:txBody>
          <a:bodyPr/>
          <a:lstStyle/>
          <a:p>
            <a:r>
              <a:rPr lang="en-US" dirty="0"/>
              <a:t>Origin of the second term</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10</a:t>
            </a:fld>
            <a:endParaRPr lang="en-US" dirty="0"/>
          </a:p>
        </p:txBody>
      </p:sp>
      <p:pic>
        <p:nvPicPr>
          <p:cNvPr id="7" name="Picture 6">
            <a:extLst>
              <a:ext uri="{FF2B5EF4-FFF2-40B4-BE49-F238E27FC236}">
                <a16:creationId xmlns:a16="http://schemas.microsoft.com/office/drawing/2014/main" id="{663D7F97-F5E3-4368-9B29-67C83EC0A43F}"/>
              </a:ext>
            </a:extLst>
          </p:cNvPr>
          <p:cNvPicPr>
            <a:picLocks noChangeAspect="1"/>
          </p:cNvPicPr>
          <p:nvPr/>
        </p:nvPicPr>
        <p:blipFill>
          <a:blip r:embed="rId3"/>
          <a:stretch>
            <a:fillRect/>
          </a:stretch>
        </p:blipFill>
        <p:spPr>
          <a:xfrm>
            <a:off x="3025845" y="848811"/>
            <a:ext cx="3438144" cy="649335"/>
          </a:xfrm>
          <a:prstGeom prst="rect">
            <a:avLst/>
          </a:prstGeom>
        </p:spPr>
      </p:pic>
      <p:sp>
        <p:nvSpPr>
          <p:cNvPr id="8" name="Oval 7"/>
          <p:cNvSpPr/>
          <p:nvPr/>
        </p:nvSpPr>
        <p:spPr>
          <a:xfrm>
            <a:off x="5288380" y="780214"/>
            <a:ext cx="1222148" cy="848996"/>
          </a:xfrm>
          <a:prstGeom prst="ellipse">
            <a:avLst/>
          </a:prstGeom>
          <a:no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22" name="Picture 21"/>
          <p:cNvPicPr>
            <a:picLocks noChangeAspect="1"/>
          </p:cNvPicPr>
          <p:nvPr/>
        </p:nvPicPr>
        <p:blipFill>
          <a:blip r:embed="rId4"/>
          <a:stretch>
            <a:fillRect/>
          </a:stretch>
        </p:blipFill>
        <p:spPr>
          <a:xfrm>
            <a:off x="183430" y="2659317"/>
            <a:ext cx="3964495" cy="947440"/>
          </a:xfrm>
          <a:prstGeom prst="rect">
            <a:avLst/>
          </a:prstGeom>
        </p:spPr>
      </p:pic>
      <p:sp>
        <p:nvSpPr>
          <p:cNvPr id="23" name="TextBox 22"/>
          <p:cNvSpPr txBox="1"/>
          <p:nvPr/>
        </p:nvSpPr>
        <p:spPr>
          <a:xfrm>
            <a:off x="366310" y="2337209"/>
            <a:ext cx="3192477" cy="369332"/>
          </a:xfrm>
          <a:prstGeom prst="rect">
            <a:avLst/>
          </a:prstGeom>
          <a:noFill/>
        </p:spPr>
        <p:txBody>
          <a:bodyPr wrap="none" rtlCol="0">
            <a:spAutoFit/>
          </a:bodyPr>
          <a:lstStyle/>
          <a:p>
            <a:r>
              <a:rPr lang="en-US" sz="1800" dirty="0"/>
              <a:t>Pulses emitted by the electrons:</a:t>
            </a:r>
          </a:p>
        </p:txBody>
      </p:sp>
      <p:sp>
        <p:nvSpPr>
          <p:cNvPr id="26" name="Right Arrow 25"/>
          <p:cNvSpPr/>
          <p:nvPr/>
        </p:nvSpPr>
        <p:spPr>
          <a:xfrm>
            <a:off x="4048159" y="2473479"/>
            <a:ext cx="357889" cy="1319115"/>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9" name="Rectangle 28"/>
          <p:cNvSpPr/>
          <p:nvPr/>
        </p:nvSpPr>
        <p:spPr>
          <a:xfrm>
            <a:off x="4485735" y="2228077"/>
            <a:ext cx="4553087" cy="1788906"/>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1" name="TextBox 20"/>
              <p:cNvSpPr txBox="1"/>
              <p:nvPr/>
            </p:nvSpPr>
            <p:spPr>
              <a:xfrm>
                <a:off x="4665933" y="3131592"/>
                <a:ext cx="4221539" cy="738664"/>
              </a:xfrm>
              <a:prstGeom prst="rect">
                <a:avLst/>
              </a:prstGeom>
              <a:noFill/>
            </p:spPr>
            <p:txBody>
              <a:bodyPr wrap="square" rtlCol="0">
                <a:spAutoFit/>
              </a:bodyPr>
              <a:lstStyle/>
              <a:p>
                <a:r>
                  <a:rPr lang="en-US" sz="1400" dirty="0"/>
                  <a:t>The set of arrival times of the electrons </a:t>
                </a:r>
                <a14:m>
                  <m:oMath xmlns:m="http://schemas.openxmlformats.org/officeDocument/2006/math">
                    <m:d>
                      <m:dPr>
                        <m:begChr m:val="{"/>
                        <m:endChr m:val="}"/>
                        <m:ctrlPr>
                          <a:rPr lang="en-US" sz="1400" b="0" i="1" smtClean="0">
                            <a:latin typeface="Cambria Math" panose="02040503050406030204" pitchFamily="18" charset="0"/>
                          </a:rPr>
                        </m:ctrlPr>
                      </m:dPr>
                      <m:e>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𝑡</m:t>
                            </m:r>
                          </m:e>
                          <m:sub>
                            <m:r>
                              <a:rPr lang="en-US" sz="1400" b="0" i="1" smtClean="0">
                                <a:latin typeface="Cambria Math" panose="02040503050406030204" pitchFamily="18" charset="0"/>
                              </a:rPr>
                              <m:t>𝑖</m:t>
                            </m:r>
                          </m:sub>
                        </m:sSub>
                      </m:e>
                    </m:d>
                  </m:oMath>
                </a14:m>
                <a:r>
                  <a:rPr lang="en-US" sz="1400" dirty="0"/>
                  <a:t> is different during every revolution in the ring. Hence, the radiated energy </a:t>
                </a:r>
                <a14:m>
                  <m:oMath xmlns:m="http://schemas.openxmlformats.org/officeDocument/2006/math">
                    <m:r>
                      <a:rPr lang="en-US" sz="1400" b="0" i="1" smtClean="0">
                        <a:latin typeface="Cambria Math" panose="02040503050406030204" pitchFamily="18" charset="0"/>
                      </a:rPr>
                      <m:t>𝑊</m:t>
                    </m:r>
                  </m:oMath>
                </a14:m>
                <a:r>
                  <a:rPr lang="en-US" sz="1400" dirty="0"/>
                  <a:t> fluctuates from turn to turn.</a:t>
                </a:r>
              </a:p>
            </p:txBody>
          </p:sp>
        </mc:Choice>
        <mc:Fallback xmlns="">
          <p:sp>
            <p:nvSpPr>
              <p:cNvPr id="21" name="TextBox 20"/>
              <p:cNvSpPr txBox="1">
                <a:spLocks noRot="1" noChangeAspect="1" noMove="1" noResize="1" noEditPoints="1" noAdjustHandles="1" noChangeArrowheads="1" noChangeShapeType="1" noTextEdit="1"/>
              </p:cNvSpPr>
              <p:nvPr/>
            </p:nvSpPr>
            <p:spPr>
              <a:xfrm>
                <a:off x="4665933" y="3131592"/>
                <a:ext cx="4221539" cy="738664"/>
              </a:xfrm>
              <a:prstGeom prst="rect">
                <a:avLst/>
              </a:prstGeom>
              <a:blipFill>
                <a:blip r:embed="rId5"/>
                <a:stretch>
                  <a:fillRect l="-433" t="-1653" b="-7438"/>
                </a:stretch>
              </a:blipFill>
            </p:spPr>
            <p:txBody>
              <a:bodyPr/>
              <a:lstStyle/>
              <a:p>
                <a:r>
                  <a:rPr lang="en-US">
                    <a:noFill/>
                  </a:rPr>
                  <a:t> </a:t>
                </a:r>
              </a:p>
            </p:txBody>
          </p:sp>
        </mc:Fallback>
      </mc:AlternateContent>
      <p:pic>
        <p:nvPicPr>
          <p:cNvPr id="9" name="Picture 8"/>
          <p:cNvPicPr>
            <a:picLocks noChangeAspect="1"/>
          </p:cNvPicPr>
          <p:nvPr/>
        </p:nvPicPr>
        <p:blipFill>
          <a:blip r:embed="rId6"/>
          <a:stretch>
            <a:fillRect/>
          </a:stretch>
        </p:blipFill>
        <p:spPr>
          <a:xfrm>
            <a:off x="4579601" y="2381360"/>
            <a:ext cx="4409501" cy="720784"/>
          </a:xfrm>
          <a:prstGeom prst="rect">
            <a:avLst/>
          </a:prstGeom>
        </p:spPr>
      </p:pic>
      <p:pic>
        <p:nvPicPr>
          <p:cNvPr id="10" name="Picture 9"/>
          <p:cNvPicPr>
            <a:picLocks noChangeAspect="1"/>
          </p:cNvPicPr>
          <p:nvPr/>
        </p:nvPicPr>
        <p:blipFill>
          <a:blip r:embed="rId7"/>
          <a:stretch>
            <a:fillRect/>
          </a:stretch>
        </p:blipFill>
        <p:spPr>
          <a:xfrm>
            <a:off x="926715" y="5250008"/>
            <a:ext cx="2297490" cy="655270"/>
          </a:xfrm>
          <a:prstGeom prst="rect">
            <a:avLst/>
          </a:prstGeom>
        </p:spPr>
      </p:pic>
      <p:pic>
        <p:nvPicPr>
          <p:cNvPr id="11" name="Picture 10"/>
          <p:cNvPicPr>
            <a:picLocks noChangeAspect="1"/>
          </p:cNvPicPr>
          <p:nvPr/>
        </p:nvPicPr>
        <p:blipFill>
          <a:blip r:embed="rId8"/>
          <a:stretch>
            <a:fillRect/>
          </a:stretch>
        </p:blipFill>
        <p:spPr>
          <a:xfrm>
            <a:off x="968922" y="4244002"/>
            <a:ext cx="2213076" cy="571589"/>
          </a:xfrm>
          <a:prstGeom prst="rect">
            <a:avLst/>
          </a:prstGeom>
        </p:spPr>
      </p:pic>
      <p:sp>
        <p:nvSpPr>
          <p:cNvPr id="24" name="Right Arrow 23"/>
          <p:cNvSpPr/>
          <p:nvPr/>
        </p:nvSpPr>
        <p:spPr>
          <a:xfrm rot="5400000">
            <a:off x="1896516" y="4410762"/>
            <a:ext cx="357889" cy="1319115"/>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31" name="Picture 30"/>
          <p:cNvPicPr>
            <a:picLocks noChangeAspect="1"/>
          </p:cNvPicPr>
          <p:nvPr/>
        </p:nvPicPr>
        <p:blipFill>
          <a:blip r:embed="rId9"/>
          <a:stretch>
            <a:fillRect/>
          </a:stretch>
        </p:blipFill>
        <p:spPr>
          <a:xfrm>
            <a:off x="3798378" y="5049067"/>
            <a:ext cx="5089677" cy="507822"/>
          </a:xfrm>
          <a:prstGeom prst="rect">
            <a:avLst/>
          </a:prstGeom>
        </p:spPr>
      </p:pic>
      <p:sp>
        <p:nvSpPr>
          <p:cNvPr id="32" name="TextBox 31"/>
          <p:cNvSpPr txBox="1"/>
          <p:nvPr/>
        </p:nvSpPr>
        <p:spPr>
          <a:xfrm>
            <a:off x="3736081" y="4305517"/>
            <a:ext cx="5061515" cy="646331"/>
          </a:xfrm>
          <a:prstGeom prst="rect">
            <a:avLst/>
          </a:prstGeom>
          <a:noFill/>
        </p:spPr>
        <p:txBody>
          <a:bodyPr wrap="square" rtlCol="0">
            <a:spAutoFit/>
          </a:bodyPr>
          <a:lstStyle/>
          <a:p>
            <a:r>
              <a:rPr lang="en-US" sz="1800" dirty="0"/>
              <a:t>If we also consider transverse electron bunch dimensions and a Gaussian angular radiation profile:</a:t>
            </a:r>
          </a:p>
        </p:txBody>
      </p:sp>
      <p:sp>
        <p:nvSpPr>
          <p:cNvPr id="14" name="Rectangle 13"/>
          <p:cNvSpPr/>
          <p:nvPr/>
        </p:nvSpPr>
        <p:spPr>
          <a:xfrm>
            <a:off x="3660621" y="4260239"/>
            <a:ext cx="5312211" cy="1875409"/>
          </a:xfrm>
          <a:prstGeom prst="rect">
            <a:avLst/>
          </a:prstGeom>
          <a:noFill/>
          <a:ln w="38100"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25" name="TextBox 24"/>
          <p:cNvSpPr txBox="1"/>
          <p:nvPr/>
        </p:nvSpPr>
        <p:spPr>
          <a:xfrm>
            <a:off x="3636344" y="5543271"/>
            <a:ext cx="5360763" cy="584775"/>
          </a:xfrm>
          <a:prstGeom prst="rect">
            <a:avLst/>
          </a:prstGeom>
          <a:noFill/>
        </p:spPr>
        <p:txBody>
          <a:bodyPr wrap="none" rtlCol="0">
            <a:spAutoFit/>
          </a:bodyPr>
          <a:lstStyle/>
          <a:p>
            <a:pPr marL="285750" indent="-285750">
              <a:buFont typeface="Arial" panose="020B0604020202020204" pitchFamily="34" charset="0"/>
              <a:buChar char="•"/>
            </a:pPr>
            <a:r>
              <a:rPr lang="en-US" sz="1600" dirty="0">
                <a:solidFill>
                  <a:schemeClr val="accent6">
                    <a:lumMod val="50000"/>
                  </a:schemeClr>
                </a:solidFill>
                <a:latin typeface="+mn-lt"/>
              </a:rPr>
              <a:t>F. </a:t>
            </a:r>
            <a:r>
              <a:rPr lang="en-US" sz="1600" dirty="0" err="1">
                <a:solidFill>
                  <a:schemeClr val="accent6">
                    <a:lumMod val="50000"/>
                  </a:schemeClr>
                </a:solidFill>
                <a:latin typeface="+mn-lt"/>
              </a:rPr>
              <a:t>Sannibale</a:t>
            </a:r>
            <a:r>
              <a:rPr lang="en-US" sz="1600" dirty="0">
                <a:solidFill>
                  <a:schemeClr val="accent6">
                    <a:lumMod val="50000"/>
                  </a:schemeClr>
                </a:solidFill>
                <a:latin typeface="+mn-lt"/>
              </a:rPr>
              <a:t>, et al, </a:t>
            </a:r>
            <a:r>
              <a:rPr lang="en-US" sz="1600" i="1" dirty="0">
                <a:solidFill>
                  <a:schemeClr val="accent6">
                    <a:lumMod val="50000"/>
                  </a:schemeClr>
                </a:solidFill>
                <a:latin typeface="+mn-lt"/>
              </a:rPr>
              <a:t>Phys. Rev. ST AB</a:t>
            </a:r>
            <a:r>
              <a:rPr lang="en-US" sz="1600" dirty="0">
                <a:solidFill>
                  <a:schemeClr val="accent6">
                    <a:lumMod val="50000"/>
                  </a:schemeClr>
                </a:solidFill>
                <a:latin typeface="+mn-lt"/>
              </a:rPr>
              <a:t>, 12, 032801 (2009)</a:t>
            </a:r>
          </a:p>
          <a:p>
            <a:pPr marL="285750" indent="-285750">
              <a:buFont typeface="Arial" panose="020B0604020202020204" pitchFamily="34" charset="0"/>
              <a:buChar char="•"/>
            </a:pPr>
            <a:r>
              <a:rPr lang="en-US" sz="1600" kern="0" dirty="0">
                <a:solidFill>
                  <a:schemeClr val="accent6">
                    <a:lumMod val="50000"/>
                  </a:schemeClr>
                </a:solidFill>
                <a:latin typeface="+mn-lt"/>
              </a:rPr>
              <a:t>I. Lobach, et al, </a:t>
            </a:r>
            <a:r>
              <a:rPr lang="en-US" sz="1600" i="1" kern="0" dirty="0">
                <a:solidFill>
                  <a:schemeClr val="accent6">
                    <a:lumMod val="50000"/>
                  </a:schemeClr>
                </a:solidFill>
                <a:latin typeface="+mn-lt"/>
              </a:rPr>
              <a:t>Phys. Rev. </a:t>
            </a:r>
            <a:r>
              <a:rPr lang="en-US" sz="1600" i="1" kern="0" dirty="0" err="1">
                <a:solidFill>
                  <a:schemeClr val="accent6">
                    <a:lumMod val="50000"/>
                  </a:schemeClr>
                </a:solidFill>
                <a:latin typeface="+mn-lt"/>
              </a:rPr>
              <a:t>Accel</a:t>
            </a:r>
            <a:r>
              <a:rPr lang="en-US" sz="1600" i="1" kern="0" dirty="0">
                <a:solidFill>
                  <a:schemeClr val="accent6">
                    <a:lumMod val="50000"/>
                  </a:schemeClr>
                </a:solidFill>
                <a:latin typeface="+mn-lt"/>
              </a:rPr>
              <a:t>. Beams</a:t>
            </a:r>
            <a:r>
              <a:rPr lang="en-US" sz="1600" kern="0" dirty="0">
                <a:solidFill>
                  <a:schemeClr val="accent6">
                    <a:lumMod val="50000"/>
                  </a:schemeClr>
                </a:solidFill>
                <a:latin typeface="+mn-lt"/>
              </a:rPr>
              <a:t>, 23, 090703 (2020)</a:t>
            </a:r>
            <a:endParaRPr lang="en-US" sz="1600" dirty="0">
              <a:solidFill>
                <a:schemeClr val="accent6">
                  <a:lumMod val="50000"/>
                </a:schemeClr>
              </a:solidFill>
              <a:latin typeface="+mn-lt"/>
            </a:endParaRPr>
          </a:p>
        </p:txBody>
      </p:sp>
    </p:spTree>
    <p:extLst>
      <p:ext uri="{BB962C8B-B14F-4D97-AF65-F5344CB8AC3E}">
        <p14:creationId xmlns:p14="http://schemas.microsoft.com/office/powerpoint/2010/main" val="4081878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14" grpId="0" animBg="1"/>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Realistic case</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11</a:t>
            </a:fld>
            <a:endParaRPr lang="en-US" dirty="0"/>
          </a:p>
        </p:txBody>
      </p:sp>
      <p:pic>
        <p:nvPicPr>
          <p:cNvPr id="7" name="Picture 6"/>
          <p:cNvPicPr>
            <a:picLocks noChangeAspect="1"/>
          </p:cNvPicPr>
          <p:nvPr/>
        </p:nvPicPr>
        <p:blipFill>
          <a:blip r:embed="rId2"/>
          <a:stretch>
            <a:fillRect/>
          </a:stretch>
        </p:blipFill>
        <p:spPr>
          <a:xfrm>
            <a:off x="134335" y="4279896"/>
            <a:ext cx="8868975" cy="1899578"/>
          </a:xfrm>
          <a:prstGeom prst="rect">
            <a:avLst/>
          </a:prstGeom>
        </p:spPr>
      </p:pic>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369A0FD7-EC3E-49C4-BFE3-4CB389F4D5AC}"/>
                  </a:ext>
                </a:extLst>
              </p:cNvPr>
              <p:cNvSpPr/>
              <p:nvPr/>
            </p:nvSpPr>
            <p:spPr>
              <a:xfrm>
                <a:off x="429419" y="980228"/>
                <a:ext cx="8278812" cy="2671264"/>
              </a:xfrm>
              <a:prstGeom prst="rect">
                <a:avLst/>
              </a:prstGeom>
              <a:solidFill>
                <a:srgbClr val="FFFFFF">
                  <a:lumMod val="85000"/>
                </a:srgbClr>
              </a:solidFill>
              <a:ln w="28575" cap="flat" cmpd="sng" algn="ctr">
                <a:solidFill>
                  <a:srgbClr val="004C97">
                    <a:lumMod val="75000"/>
                  </a:srgbClr>
                </a:solidFill>
                <a:prstDash val="solid"/>
              </a:ln>
              <a:effectLst>
                <a:outerShdw dist="23000" sx="1000" sy="1000" rotWithShape="0">
                  <a:srgbClr val="000000"/>
                </a:outerShdw>
              </a:effectLst>
            </p:spPr>
            <p:txBody>
              <a:bodyPr rtlCol="0" anchor="ctr"/>
              <a:lstStyle/>
              <a:p>
                <a:pPr>
                  <a:defRPr/>
                </a:pPr>
                <a:r>
                  <a:rPr lang="en-US" sz="2200" kern="0" dirty="0">
                    <a:solidFill>
                      <a:srgbClr val="0070C0"/>
                    </a:solidFill>
                    <a:latin typeface="Arial"/>
                  </a:rPr>
                  <a:t>In general, </a:t>
                </a:r>
                <a14:m>
                  <m:oMath xmlns:m="http://schemas.openxmlformats.org/officeDocument/2006/math">
                    <m:r>
                      <a:rPr lang="en-US" sz="2200" b="0" i="1" kern="0" smtClean="0">
                        <a:solidFill>
                          <a:srgbClr val="0070C0"/>
                        </a:solidFill>
                        <a:latin typeface="Cambria Math" panose="02040503050406030204" pitchFamily="18" charset="0"/>
                      </a:rPr>
                      <m:t>𝑀</m:t>
                    </m:r>
                  </m:oMath>
                </a14:m>
                <a:r>
                  <a:rPr lang="en-US" sz="2200" kern="0" dirty="0">
                    <a:solidFill>
                      <a:srgbClr val="0070C0"/>
                    </a:solidFill>
                    <a:latin typeface="Arial"/>
                  </a:rPr>
                  <a:t> is a function of</a:t>
                </a:r>
              </a:p>
              <a:p>
                <a:pPr marL="342900" indent="-342900">
                  <a:buFont typeface="Arial" panose="020B0604020202020204" pitchFamily="34" charset="0"/>
                  <a:buChar char="•"/>
                  <a:defRPr/>
                </a:pPr>
                <a:r>
                  <a:rPr lang="en-US" sz="2200" kern="0" dirty="0">
                    <a:solidFill>
                      <a:srgbClr val="0070C0"/>
                    </a:solidFill>
                    <a:latin typeface="Arial"/>
                  </a:rPr>
                  <a:t>Detector’s angular acceptance</a:t>
                </a:r>
              </a:p>
              <a:p>
                <a:pPr marL="342900" indent="-342900">
                  <a:buFont typeface="Arial" panose="020B0604020202020204" pitchFamily="34" charset="0"/>
                  <a:buChar char="•"/>
                  <a:defRPr/>
                </a:pPr>
                <a:r>
                  <a:rPr lang="en-US" sz="2200" kern="0" dirty="0">
                    <a:solidFill>
                      <a:srgbClr val="0070C0"/>
                    </a:solidFill>
                    <a:latin typeface="Arial"/>
                  </a:rPr>
                  <a:t>Detector’s spectral sensitivity, polarization sensitivity</a:t>
                </a:r>
              </a:p>
              <a:p>
                <a:pPr marL="342900" indent="-342900">
                  <a:buFont typeface="Arial" panose="020B0604020202020204" pitchFamily="34" charset="0"/>
                  <a:buChar char="•"/>
                  <a:defRPr/>
                </a:pPr>
                <a:r>
                  <a:rPr lang="en-US" sz="2200" kern="0" dirty="0">
                    <a:solidFill>
                      <a:srgbClr val="0070C0"/>
                    </a:solidFill>
                    <a:latin typeface="Arial"/>
                  </a:rPr>
                  <a:t>Spectral-angular properties of the radiation (undulator or bending magnet)</a:t>
                </a:r>
              </a:p>
              <a:p>
                <a:pPr marL="342900" indent="-342900">
                  <a:buFont typeface="Arial" panose="020B0604020202020204" pitchFamily="34" charset="0"/>
                  <a:buChar char="•"/>
                  <a:defRPr/>
                </a:pPr>
                <a:r>
                  <a:rPr lang="en-US" sz="2200" kern="0" dirty="0">
                    <a:solidFill>
                      <a:srgbClr val="0070C0"/>
                    </a:solidFill>
                    <a:latin typeface="Arial"/>
                  </a:rPr>
                  <a:t>Electron bunch density distribution over </a:t>
                </a:r>
                <a14:m>
                  <m:oMath xmlns:m="http://schemas.openxmlformats.org/officeDocument/2006/math">
                    <m:r>
                      <a:rPr lang="en-US" sz="2200" b="0" i="1" kern="0" smtClean="0">
                        <a:solidFill>
                          <a:srgbClr val="0070C0"/>
                        </a:solidFill>
                        <a:latin typeface="Cambria Math" panose="02040503050406030204" pitchFamily="18" charset="0"/>
                      </a:rPr>
                      <m:t>𝑥</m:t>
                    </m:r>
                  </m:oMath>
                </a14:m>
                <a:r>
                  <a:rPr lang="en-US" sz="2200" kern="0" dirty="0">
                    <a:solidFill>
                      <a:srgbClr val="0070C0"/>
                    </a:solidFill>
                    <a:latin typeface="Arial"/>
                  </a:rPr>
                  <a:t>, </a:t>
                </a:r>
                <a14:m>
                  <m:oMath xmlns:m="http://schemas.openxmlformats.org/officeDocument/2006/math">
                    <m:r>
                      <a:rPr lang="en-US" sz="2200" b="0" i="1" kern="0" smtClean="0">
                        <a:solidFill>
                          <a:srgbClr val="0070C0"/>
                        </a:solidFill>
                        <a:latin typeface="Cambria Math" panose="02040503050406030204" pitchFamily="18" charset="0"/>
                      </a:rPr>
                      <m:t>𝑦</m:t>
                    </m:r>
                  </m:oMath>
                </a14:m>
                <a:r>
                  <a:rPr lang="en-US" sz="2200" kern="0" dirty="0">
                    <a:solidFill>
                      <a:srgbClr val="0070C0"/>
                    </a:solidFill>
                    <a:latin typeface="Arial"/>
                  </a:rPr>
                  <a:t>, </a:t>
                </a:r>
                <a14:m>
                  <m:oMath xmlns:m="http://schemas.openxmlformats.org/officeDocument/2006/math">
                    <m:r>
                      <a:rPr lang="en-US" sz="2200" b="0" i="1" kern="0" smtClean="0">
                        <a:solidFill>
                          <a:srgbClr val="0070C0"/>
                        </a:solidFill>
                        <a:latin typeface="Cambria Math" panose="02040503050406030204" pitchFamily="18" charset="0"/>
                      </a:rPr>
                      <m:t>𝑧</m:t>
                    </m:r>
                    <m:r>
                      <a:rPr lang="en-US" sz="2200" b="0" i="1" kern="0" smtClean="0">
                        <a:solidFill>
                          <a:srgbClr val="0070C0"/>
                        </a:solidFill>
                        <a:latin typeface="Cambria Math" panose="02040503050406030204" pitchFamily="18" charset="0"/>
                      </a:rPr>
                      <m:t>,</m:t>
                    </m:r>
                  </m:oMath>
                </a14:m>
                <a:r>
                  <a:rPr lang="en-US" sz="2200" kern="0" dirty="0">
                    <a:solidFill>
                      <a:srgbClr val="0070C0"/>
                    </a:solidFill>
                    <a:latin typeface="Arial"/>
                  </a:rPr>
                  <a:t> </a:t>
                </a:r>
                <a14:m>
                  <m:oMath xmlns:m="http://schemas.openxmlformats.org/officeDocument/2006/math">
                    <m:r>
                      <a:rPr lang="en-US" sz="2200" b="0" i="1" kern="0" dirty="0" smtClean="0">
                        <a:solidFill>
                          <a:srgbClr val="0070C0"/>
                        </a:solidFill>
                        <a:latin typeface="Cambria Math" panose="02040503050406030204" pitchFamily="18" charset="0"/>
                      </a:rPr>
                      <m:t>𝑥</m:t>
                    </m:r>
                    <m:r>
                      <a:rPr lang="en-US" sz="2200" b="0" i="1" kern="0" dirty="0" smtClean="0">
                        <a:solidFill>
                          <a:srgbClr val="0070C0"/>
                        </a:solidFill>
                        <a:latin typeface="Cambria Math" panose="02040503050406030204" pitchFamily="18" charset="0"/>
                      </a:rPr>
                      <m:t>′</m:t>
                    </m:r>
                  </m:oMath>
                </a14:m>
                <a:r>
                  <a:rPr lang="en-US" sz="2200" kern="0" dirty="0">
                    <a:solidFill>
                      <a:srgbClr val="0070C0"/>
                    </a:solidFill>
                    <a:latin typeface="Arial"/>
                  </a:rPr>
                  <a:t>, </a:t>
                </a:r>
                <a14:m>
                  <m:oMath xmlns:m="http://schemas.openxmlformats.org/officeDocument/2006/math">
                    <m:r>
                      <a:rPr lang="en-US" sz="2200" b="0" i="1" kern="0" dirty="0" smtClean="0">
                        <a:solidFill>
                          <a:srgbClr val="0070C0"/>
                        </a:solidFill>
                        <a:latin typeface="Cambria Math" panose="02040503050406030204" pitchFamily="18" charset="0"/>
                      </a:rPr>
                      <m:t>𝑦</m:t>
                    </m:r>
                    <m:r>
                      <a:rPr lang="en-US" sz="2200" b="0" i="1" kern="0" dirty="0" smtClean="0">
                        <a:solidFill>
                          <a:srgbClr val="0070C0"/>
                        </a:solidFill>
                        <a:latin typeface="Cambria Math" panose="02040503050406030204" pitchFamily="18" charset="0"/>
                      </a:rPr>
                      <m:t>′</m:t>
                    </m:r>
                  </m:oMath>
                </a14:m>
                <a:r>
                  <a:rPr lang="en-US" sz="2200" kern="0" dirty="0">
                    <a:solidFill>
                      <a:srgbClr val="0070C0"/>
                    </a:solidFill>
                    <a:latin typeface="Arial"/>
                  </a:rPr>
                  <a:t>, </a:t>
                </a:r>
                <a14:m>
                  <m:oMath xmlns:m="http://schemas.openxmlformats.org/officeDocument/2006/math">
                    <m:sSub>
                      <m:sSubPr>
                        <m:ctrlPr>
                          <a:rPr lang="en-US" sz="2200" b="0" i="1" kern="0" dirty="0" smtClean="0">
                            <a:solidFill>
                              <a:srgbClr val="0070C0"/>
                            </a:solidFill>
                            <a:latin typeface="Cambria Math" panose="02040503050406030204" pitchFamily="18" charset="0"/>
                          </a:rPr>
                        </m:ctrlPr>
                      </m:sSubPr>
                      <m:e>
                        <m:r>
                          <a:rPr lang="en-US" sz="2200" b="0" i="1" kern="0" dirty="0" smtClean="0">
                            <a:solidFill>
                              <a:srgbClr val="0070C0"/>
                            </a:solidFill>
                            <a:latin typeface="Cambria Math" panose="02040503050406030204" pitchFamily="18" charset="0"/>
                          </a:rPr>
                          <m:t>𝛿</m:t>
                        </m:r>
                      </m:e>
                      <m:sub>
                        <m:r>
                          <a:rPr lang="en-US" sz="2200" b="0" i="1" kern="0" dirty="0" smtClean="0">
                            <a:solidFill>
                              <a:srgbClr val="0070C0"/>
                            </a:solidFill>
                            <a:latin typeface="Cambria Math" panose="02040503050406030204" pitchFamily="18" charset="0"/>
                          </a:rPr>
                          <m:t>𝑝</m:t>
                        </m:r>
                      </m:sub>
                    </m:sSub>
                  </m:oMath>
                </a14:m>
                <a:endParaRPr lang="en-US" sz="2200" kern="0" dirty="0">
                  <a:solidFill>
                    <a:srgbClr val="0070C0"/>
                  </a:solidFill>
                  <a:latin typeface="Arial"/>
                </a:endParaRPr>
              </a:p>
            </p:txBody>
          </p:sp>
        </mc:Choice>
        <mc:Fallback xmlns="">
          <p:sp>
            <p:nvSpPr>
              <p:cNvPr id="8" name="Rectangle 7">
                <a:extLst>
                  <a:ext uri="{FF2B5EF4-FFF2-40B4-BE49-F238E27FC236}">
                    <a16:creationId xmlns:a16="http://schemas.microsoft.com/office/drawing/2014/main" id="{369A0FD7-EC3E-49C4-BFE3-4CB389F4D5AC}"/>
                  </a:ext>
                </a:extLst>
              </p:cNvPr>
              <p:cNvSpPr>
                <a:spLocks noRot="1" noChangeAspect="1" noMove="1" noResize="1" noEditPoints="1" noAdjustHandles="1" noChangeArrowheads="1" noChangeShapeType="1" noTextEdit="1"/>
              </p:cNvSpPr>
              <p:nvPr/>
            </p:nvSpPr>
            <p:spPr>
              <a:xfrm>
                <a:off x="429419" y="980228"/>
                <a:ext cx="8278812" cy="2671264"/>
              </a:xfrm>
              <a:prstGeom prst="rect">
                <a:avLst/>
              </a:prstGeom>
              <a:blipFill>
                <a:blip r:embed="rId7"/>
                <a:stretch>
                  <a:fillRect l="-806"/>
                </a:stretch>
              </a:blipFill>
              <a:ln w="28575" cap="flat" cmpd="sng" algn="ctr">
                <a:solidFill>
                  <a:srgbClr val="004C97">
                    <a:lumMod val="75000"/>
                  </a:srgbClr>
                </a:solidFill>
                <a:prstDash val="solid"/>
              </a:ln>
              <a:effectLst>
                <a:outerShdw dist="23000" sx="1000" sy="1000" rotWithShape="0">
                  <a:srgbClr val="000000"/>
                </a:outerShdw>
              </a:effectLst>
            </p:spPr>
            <p:txBody>
              <a:bodyPr/>
              <a:lstStyle/>
              <a:p>
                <a:r>
                  <a:rPr lang="en-US">
                    <a:noFill/>
                  </a:rPr>
                  <a:t> </a:t>
                </a:r>
              </a:p>
            </p:txBody>
          </p:sp>
        </mc:Fallback>
      </mc:AlternateContent>
      <p:sp>
        <p:nvSpPr>
          <p:cNvPr id="9" name="Right Arrow 8"/>
          <p:cNvSpPr/>
          <p:nvPr/>
        </p:nvSpPr>
        <p:spPr>
          <a:xfrm rot="5400000">
            <a:off x="4304818" y="2841121"/>
            <a:ext cx="528006" cy="2260895"/>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ectangle 9"/>
          <p:cNvSpPr/>
          <p:nvPr/>
        </p:nvSpPr>
        <p:spPr>
          <a:xfrm>
            <a:off x="6659592" y="2959689"/>
            <a:ext cx="1133129" cy="448573"/>
          </a:xfrm>
          <a:prstGeom prst="rect">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1" name="TextBox 10"/>
          <p:cNvSpPr txBox="1"/>
          <p:nvPr/>
        </p:nvSpPr>
        <p:spPr>
          <a:xfrm>
            <a:off x="6551512" y="4076795"/>
            <a:ext cx="2482417" cy="70788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2000" dirty="0"/>
              <a:t>We accounted for this part for the first time</a:t>
            </a:r>
          </a:p>
        </p:txBody>
      </p:sp>
      <p:cxnSp>
        <p:nvCxnSpPr>
          <p:cNvPr id="13" name="Straight Arrow Connector 12"/>
          <p:cNvCxnSpPr>
            <a:stCxn id="11" idx="0"/>
            <a:endCxn id="10" idx="2"/>
          </p:cNvCxnSpPr>
          <p:nvPr/>
        </p:nvCxnSpPr>
        <p:spPr>
          <a:xfrm flipH="1" flipV="1">
            <a:off x="7226157" y="3408262"/>
            <a:ext cx="566564" cy="668533"/>
          </a:xfrm>
          <a:prstGeom prst="straightConnector1">
            <a:avLst/>
          </a:prstGeom>
          <a:ln w="38100" cap="flat" cmpd="sng" algn="ctr">
            <a:solidFill>
              <a:schemeClr val="accent4"/>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2849663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12</a:t>
            </a:fld>
            <a:endParaRPr lang="en-US" dirty="0"/>
          </a:p>
        </p:txBody>
      </p:sp>
      <p:pic>
        <p:nvPicPr>
          <p:cNvPr id="9" name="Picture 8"/>
          <p:cNvPicPr>
            <a:picLocks noChangeAspect="1"/>
          </p:cNvPicPr>
          <p:nvPr/>
        </p:nvPicPr>
        <p:blipFill>
          <a:blip r:embed="rId2"/>
          <a:stretch>
            <a:fillRect/>
          </a:stretch>
        </p:blipFill>
        <p:spPr>
          <a:xfrm>
            <a:off x="387551" y="633028"/>
            <a:ext cx="5098089" cy="2933199"/>
          </a:xfrm>
          <a:prstGeom prst="rect">
            <a:avLst/>
          </a:prstGeom>
        </p:spPr>
      </p:pic>
      <p:pic>
        <p:nvPicPr>
          <p:cNvPr id="10" name="Picture 9"/>
          <p:cNvPicPr>
            <a:picLocks noChangeAspect="1"/>
          </p:cNvPicPr>
          <p:nvPr/>
        </p:nvPicPr>
        <p:blipFill>
          <a:blip r:embed="rId3"/>
          <a:stretch>
            <a:fillRect/>
          </a:stretch>
        </p:blipFill>
        <p:spPr>
          <a:xfrm>
            <a:off x="3317970" y="3611164"/>
            <a:ext cx="1955924" cy="373298"/>
          </a:xfrm>
          <a:prstGeom prst="rect">
            <a:avLst/>
          </a:prstGeom>
        </p:spPr>
      </p:pic>
      <p:sp>
        <p:nvSpPr>
          <p:cNvPr id="11" name="TextBox 10"/>
          <p:cNvSpPr txBox="1"/>
          <p:nvPr/>
        </p:nvSpPr>
        <p:spPr>
          <a:xfrm>
            <a:off x="77634" y="189140"/>
            <a:ext cx="8736302" cy="400110"/>
          </a:xfrm>
          <a:prstGeom prst="rect">
            <a:avLst/>
          </a:prstGeom>
          <a:noFill/>
        </p:spPr>
        <p:txBody>
          <a:bodyPr wrap="none" rtlCol="0">
            <a:spAutoFit/>
          </a:bodyPr>
          <a:lstStyle/>
          <a:p>
            <a:r>
              <a:rPr lang="en-US" sz="2000" u="sng" dirty="0"/>
              <a:t>The obtained expression is very complex and includes a multidimensional integral:</a:t>
            </a:r>
          </a:p>
        </p:txBody>
      </p:sp>
      <p:sp>
        <p:nvSpPr>
          <p:cNvPr id="12" name="TextBox 11"/>
          <p:cNvSpPr txBox="1"/>
          <p:nvPr/>
        </p:nvSpPr>
        <p:spPr>
          <a:xfrm>
            <a:off x="0" y="4016487"/>
            <a:ext cx="9137694" cy="400110"/>
          </a:xfrm>
          <a:prstGeom prst="rect">
            <a:avLst/>
          </a:prstGeom>
          <a:noFill/>
        </p:spPr>
        <p:txBody>
          <a:bodyPr wrap="none" rtlCol="0">
            <a:spAutoFit/>
          </a:bodyPr>
          <a:lstStyle/>
          <a:p>
            <a:r>
              <a:rPr lang="en-US" sz="2000" u="sng" dirty="0" smtClean="0"/>
              <a:t>The </a:t>
            </a:r>
            <a:r>
              <a:rPr lang="en-US" sz="2000" u="sng" dirty="0"/>
              <a:t>code for numerical </a:t>
            </a:r>
            <a:r>
              <a:rPr lang="en-US" sz="2000" u="sng" dirty="0" smtClean="0"/>
              <a:t>computation is available </a:t>
            </a:r>
            <a:r>
              <a:rPr lang="en-US" sz="2000" u="sng" dirty="0"/>
              <a:t>at https://github.com/IharLobach/fur</a:t>
            </a:r>
          </a:p>
        </p:txBody>
      </p:sp>
      <p:pic>
        <p:nvPicPr>
          <p:cNvPr id="13" name="Picture 12"/>
          <p:cNvPicPr>
            <a:picLocks noChangeAspect="1"/>
          </p:cNvPicPr>
          <p:nvPr/>
        </p:nvPicPr>
        <p:blipFill>
          <a:blip r:embed="rId4"/>
          <a:stretch>
            <a:fillRect/>
          </a:stretch>
        </p:blipFill>
        <p:spPr>
          <a:xfrm>
            <a:off x="222250" y="5476355"/>
            <a:ext cx="2296663" cy="251985"/>
          </a:xfrm>
          <a:prstGeom prst="rect">
            <a:avLst/>
          </a:prstGeom>
        </p:spPr>
      </p:pic>
      <p:pic>
        <p:nvPicPr>
          <p:cNvPr id="14" name="Picture 13"/>
          <p:cNvPicPr>
            <a:picLocks noChangeAspect="1"/>
          </p:cNvPicPr>
          <p:nvPr/>
        </p:nvPicPr>
        <p:blipFill>
          <a:blip r:embed="rId5"/>
          <a:stretch>
            <a:fillRect/>
          </a:stretch>
        </p:blipFill>
        <p:spPr>
          <a:xfrm>
            <a:off x="2764006" y="5422796"/>
            <a:ext cx="2721634" cy="359104"/>
          </a:xfrm>
          <a:prstGeom prst="rect">
            <a:avLst/>
          </a:prstGeom>
        </p:spPr>
      </p:pic>
      <p:sp>
        <p:nvSpPr>
          <p:cNvPr id="15" name="Rectangle 14"/>
          <p:cNvSpPr/>
          <p:nvPr/>
        </p:nvSpPr>
        <p:spPr>
          <a:xfrm>
            <a:off x="5689120" y="5018111"/>
            <a:ext cx="3234906" cy="1168474"/>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sz="1800" dirty="0"/>
              <a:t>If only one parameter of the electron bunch is unknown, it can be inferred from the measured fluctuations</a:t>
            </a:r>
          </a:p>
        </p:txBody>
      </p:sp>
      <p:sp>
        <p:nvSpPr>
          <p:cNvPr id="16" name="TextBox 15"/>
          <p:cNvSpPr txBox="1"/>
          <p:nvPr/>
        </p:nvSpPr>
        <p:spPr>
          <a:xfrm>
            <a:off x="0" y="4618001"/>
            <a:ext cx="6122574" cy="400110"/>
          </a:xfrm>
          <a:prstGeom prst="rect">
            <a:avLst/>
          </a:prstGeom>
          <a:noFill/>
        </p:spPr>
        <p:txBody>
          <a:bodyPr wrap="none" rtlCol="0">
            <a:spAutoFit/>
          </a:bodyPr>
          <a:lstStyle/>
          <a:p>
            <a:r>
              <a:rPr lang="en-US" sz="2000" u="sng" dirty="0">
                <a:solidFill>
                  <a:srgbClr val="C00000"/>
                </a:solidFill>
              </a:rPr>
              <a:t>Despite the complexity, there is an important conclusion:</a:t>
            </a:r>
          </a:p>
        </p:txBody>
      </p:sp>
      <p:sp>
        <p:nvSpPr>
          <p:cNvPr id="17" name="Rectangle 16">
            <a:extLst>
              <a:ext uri="{FF2B5EF4-FFF2-40B4-BE49-F238E27FC236}">
                <a16:creationId xmlns:a16="http://schemas.microsoft.com/office/drawing/2014/main" id="{369A0FD7-EC3E-49C4-BFE3-4CB389F4D5AC}"/>
              </a:ext>
            </a:extLst>
          </p:cNvPr>
          <p:cNvSpPr/>
          <p:nvPr/>
        </p:nvSpPr>
        <p:spPr>
          <a:xfrm>
            <a:off x="5689119" y="1110799"/>
            <a:ext cx="3234907" cy="2021100"/>
          </a:xfrm>
          <a:prstGeom prst="rect">
            <a:avLst/>
          </a:prstGeom>
          <a:solidFill>
            <a:srgbClr val="FFFFFF">
              <a:lumMod val="85000"/>
            </a:srgbClr>
          </a:solidFill>
          <a:ln w="28575" cap="flat" cmpd="sng" algn="ctr">
            <a:solidFill>
              <a:srgbClr val="004C97">
                <a:lumMod val="75000"/>
              </a:srgbClr>
            </a:solidFill>
            <a:prstDash val="solid"/>
          </a:ln>
          <a:effectLst>
            <a:outerShdw dist="23000" sx="1000" sy="1000" rotWithShape="0">
              <a:srgbClr val="000000"/>
            </a:outerShdw>
          </a:effectLst>
        </p:spPr>
        <p:txBody>
          <a:bodyPr rtlCol="0" anchor="ctr"/>
          <a:lstStyle/>
          <a:p>
            <a:pPr marL="342900" indent="-342900">
              <a:buFont typeface="Arial" panose="020B0604020202020204" pitchFamily="34" charset="0"/>
              <a:buChar char="•"/>
              <a:defRPr/>
            </a:pPr>
            <a:r>
              <a:rPr lang="en-US" sz="2200" kern="0" dirty="0" smtClean="0">
                <a:solidFill>
                  <a:srgbClr val="0070C0"/>
                </a:solidFill>
                <a:latin typeface="Arial"/>
              </a:rPr>
              <a:t>Transversely Gaussian beam</a:t>
            </a:r>
          </a:p>
          <a:p>
            <a:pPr marL="342900" indent="-342900">
              <a:buFont typeface="Arial" panose="020B0604020202020204" pitchFamily="34" charset="0"/>
              <a:buChar char="•"/>
              <a:defRPr/>
            </a:pPr>
            <a:r>
              <a:rPr lang="en-US" sz="2200" kern="0" dirty="0" smtClean="0">
                <a:solidFill>
                  <a:srgbClr val="0070C0"/>
                </a:solidFill>
                <a:latin typeface="Arial"/>
              </a:rPr>
              <a:t>Arbitrary longitudinal density distribution</a:t>
            </a:r>
            <a:endParaRPr lang="en-US" sz="2200" kern="0" dirty="0">
              <a:solidFill>
                <a:srgbClr val="0070C0"/>
              </a:solidFill>
              <a:latin typeface="Arial"/>
            </a:endParaRPr>
          </a:p>
        </p:txBody>
      </p:sp>
      <p:sp>
        <p:nvSpPr>
          <p:cNvPr id="2" name="Rectangle 1"/>
          <p:cNvSpPr/>
          <p:nvPr/>
        </p:nvSpPr>
        <p:spPr>
          <a:xfrm>
            <a:off x="3512346" y="1742535"/>
            <a:ext cx="1362973" cy="365718"/>
          </a:xfrm>
          <a:prstGeom prst="rect">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Tree>
    <p:extLst>
      <p:ext uri="{BB962C8B-B14F-4D97-AF65-F5344CB8AC3E}">
        <p14:creationId xmlns:p14="http://schemas.microsoft.com/office/powerpoint/2010/main" val="34217832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2"/>
          <a:srcRect l="2969" r="5806" b="16625"/>
          <a:stretch/>
        </p:blipFill>
        <p:spPr>
          <a:xfrm>
            <a:off x="2084840" y="816280"/>
            <a:ext cx="6014690" cy="3888715"/>
          </a:xfrm>
          <a:prstGeom prst="rect">
            <a:avLst/>
          </a:prstGeom>
        </p:spPr>
      </p:pic>
      <p:sp>
        <p:nvSpPr>
          <p:cNvPr id="3" name="Title 2"/>
          <p:cNvSpPr>
            <a:spLocks noGrp="1"/>
          </p:cNvSpPr>
          <p:nvPr>
            <p:ph type="title"/>
          </p:nvPr>
        </p:nvSpPr>
        <p:spPr/>
        <p:txBody>
          <a:bodyPr/>
          <a:lstStyle/>
          <a:p>
            <a:r>
              <a:rPr lang="en-US" dirty="0"/>
              <a:t>Details about apparatus</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13</a:t>
            </a:fld>
            <a:endParaRPr lang="en-US" dirty="0"/>
          </a:p>
        </p:txBody>
      </p:sp>
      <p:pic>
        <p:nvPicPr>
          <p:cNvPr id="9" name="Picture 8">
            <a:extLst>
              <a:ext uri="{FF2B5EF4-FFF2-40B4-BE49-F238E27FC236}">
                <a16:creationId xmlns:a16="http://schemas.microsoft.com/office/drawing/2014/main" id="{A3C3A463-8FA6-4476-9333-BCA5DC8F814B}"/>
              </a:ext>
            </a:extLst>
          </p:cNvPr>
          <p:cNvPicPr>
            <a:picLocks noChangeAspect="1"/>
          </p:cNvPicPr>
          <p:nvPr/>
        </p:nvPicPr>
        <p:blipFill rotWithShape="1">
          <a:blip r:embed="rId3"/>
          <a:srcRect l="12617" t="23238" r="73143" b="52381"/>
          <a:stretch/>
        </p:blipFill>
        <p:spPr>
          <a:xfrm>
            <a:off x="561494" y="2083382"/>
            <a:ext cx="1058382" cy="1132593"/>
          </a:xfrm>
          <a:prstGeom prst="rect">
            <a:avLst/>
          </a:prstGeom>
        </p:spPr>
      </p:pic>
      <p:grpSp>
        <p:nvGrpSpPr>
          <p:cNvPr id="10" name="Group 9">
            <a:extLst>
              <a:ext uri="{FF2B5EF4-FFF2-40B4-BE49-F238E27FC236}">
                <a16:creationId xmlns:a16="http://schemas.microsoft.com/office/drawing/2014/main" id="{1BA72219-28E0-4EA6-A3F4-71C2B569B970}"/>
              </a:ext>
            </a:extLst>
          </p:cNvPr>
          <p:cNvGrpSpPr/>
          <p:nvPr/>
        </p:nvGrpSpPr>
        <p:grpSpPr>
          <a:xfrm>
            <a:off x="561494" y="1146956"/>
            <a:ext cx="1023996" cy="936426"/>
            <a:chOff x="10699843" y="4835183"/>
            <a:chExt cx="1592625" cy="1713891"/>
          </a:xfrm>
        </p:grpSpPr>
        <p:pic>
          <p:nvPicPr>
            <p:cNvPr id="11" name="Picture 10">
              <a:extLst>
                <a:ext uri="{FF2B5EF4-FFF2-40B4-BE49-F238E27FC236}">
                  <a16:creationId xmlns:a16="http://schemas.microsoft.com/office/drawing/2014/main" id="{0E00D02E-69A6-4773-B480-53B5BAC284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14343" y="4835183"/>
              <a:ext cx="1563624" cy="1563624"/>
            </a:xfrm>
            <a:prstGeom prst="rect">
              <a:avLst/>
            </a:prstGeom>
          </p:spPr>
        </p:pic>
        <p:sp>
          <p:nvSpPr>
            <p:cNvPr id="12" name="Rectangle 11">
              <a:extLst>
                <a:ext uri="{FF2B5EF4-FFF2-40B4-BE49-F238E27FC236}">
                  <a16:creationId xmlns:a16="http://schemas.microsoft.com/office/drawing/2014/main" id="{1ACFF6C2-8355-40E4-8BA9-3E2945DDDA16}"/>
                </a:ext>
              </a:extLst>
            </p:cNvPr>
            <p:cNvSpPr/>
            <p:nvPr/>
          </p:nvSpPr>
          <p:spPr>
            <a:xfrm>
              <a:off x="10699843" y="6021604"/>
              <a:ext cx="1592625" cy="527470"/>
            </a:xfrm>
            <a:prstGeom prst="rect">
              <a:avLst/>
            </a:prstGeom>
          </p:spPr>
          <p:txBody>
            <a:bodyPr wrap="none">
              <a:spAutoFit/>
            </a:bodyPr>
            <a:lstStyle/>
            <a:p>
              <a:pPr algn="ctr"/>
              <a:r>
                <a:rPr lang="en-US" sz="1400" b="1" dirty="0"/>
                <a:t>G11193-10R</a:t>
              </a:r>
            </a:p>
          </p:txBody>
        </p:sp>
        <p:pic>
          <p:nvPicPr>
            <p:cNvPr id="13" name="Picture 12">
              <a:extLst>
                <a:ext uri="{FF2B5EF4-FFF2-40B4-BE49-F238E27FC236}">
                  <a16:creationId xmlns:a16="http://schemas.microsoft.com/office/drawing/2014/main" id="{8AA65817-CD89-4659-888C-92E40FCB5346}"/>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0888986" y="4835183"/>
              <a:ext cx="1214338" cy="266585"/>
            </a:xfrm>
            <a:prstGeom prst="rect">
              <a:avLst/>
            </a:prstGeom>
          </p:spPr>
        </p:pic>
      </p:grpSp>
      <p:sp>
        <p:nvSpPr>
          <p:cNvPr id="17" name="TextBox 16"/>
          <p:cNvSpPr txBox="1"/>
          <p:nvPr/>
        </p:nvSpPr>
        <p:spPr>
          <a:xfrm>
            <a:off x="174873" y="910965"/>
            <a:ext cx="1885324" cy="307777"/>
          </a:xfrm>
          <a:prstGeom prst="rect">
            <a:avLst/>
          </a:prstGeom>
          <a:noFill/>
        </p:spPr>
        <p:txBody>
          <a:bodyPr wrap="none" rtlCol="0">
            <a:spAutoFit/>
          </a:bodyPr>
          <a:lstStyle/>
          <a:p>
            <a:r>
              <a:rPr lang="en-US" sz="1400" dirty="0" err="1"/>
              <a:t>InGaAs</a:t>
            </a:r>
            <a:r>
              <a:rPr lang="en-US" sz="1400" dirty="0"/>
              <a:t> PIN photodiode</a:t>
            </a:r>
          </a:p>
        </p:txBody>
      </p:sp>
      <mc:AlternateContent xmlns:mc="http://schemas.openxmlformats.org/markup-compatibility/2006" xmlns:a14="http://schemas.microsoft.com/office/drawing/2010/main">
        <mc:Choice Requires="a14">
          <p:sp>
            <p:nvSpPr>
              <p:cNvPr id="23" name="TextBox 22"/>
              <p:cNvSpPr txBox="1"/>
              <p:nvPr/>
            </p:nvSpPr>
            <p:spPr>
              <a:xfrm>
                <a:off x="7076863" y="1292611"/>
                <a:ext cx="1763495" cy="830997"/>
              </a:xfrm>
              <a:prstGeom prst="rect">
                <a:avLst/>
              </a:prstGeom>
              <a:noFill/>
            </p:spPr>
            <p:txBody>
              <a:bodyPr wrap="square" rtlCol="0">
                <a:spAutoFit/>
              </a:bodyPr>
              <a:lstStyle/>
              <a:p>
                <a:pPr algn="ctr"/>
                <a:r>
                  <a:rPr lang="en-US" sz="1600" u="sng" dirty="0">
                    <a:solidFill>
                      <a:schemeClr val="accent6">
                        <a:lumMod val="50000"/>
                      </a:schemeClr>
                    </a:solidFill>
                  </a:rPr>
                  <a:t>Number of detected photons at </a:t>
                </a:r>
                <a14:m>
                  <m:oMath xmlns:m="http://schemas.openxmlformats.org/officeDocument/2006/math">
                    <m:r>
                      <a:rPr lang="en-US" sz="1600" b="0" i="1" u="sng" smtClean="0">
                        <a:solidFill>
                          <a:schemeClr val="accent6">
                            <a:lumMod val="50000"/>
                          </a:schemeClr>
                        </a:solidFill>
                        <a:latin typeface="Cambria Math" panose="02040503050406030204" pitchFamily="18" charset="0"/>
                      </a:rPr>
                      <m:t>𝑖</m:t>
                    </m:r>
                  </m:oMath>
                </a14:m>
                <a:r>
                  <a:rPr lang="en-US" sz="1600" u="sng" dirty="0" err="1">
                    <a:solidFill>
                      <a:schemeClr val="accent6">
                        <a:lumMod val="50000"/>
                      </a:schemeClr>
                    </a:solidFill>
                  </a:rPr>
                  <a:t>th</a:t>
                </a:r>
                <a:r>
                  <a:rPr lang="en-US" sz="1600" u="sng" dirty="0">
                    <a:solidFill>
                      <a:schemeClr val="accent6">
                        <a:lumMod val="50000"/>
                      </a:schemeClr>
                    </a:solidFill>
                  </a:rPr>
                  <a:t> revolution:</a:t>
                </a:r>
              </a:p>
            </p:txBody>
          </p:sp>
        </mc:Choice>
        <mc:Fallback xmlns="">
          <p:sp>
            <p:nvSpPr>
              <p:cNvPr id="23" name="TextBox 22"/>
              <p:cNvSpPr txBox="1">
                <a:spLocks noRot="1" noChangeAspect="1" noMove="1" noResize="1" noEditPoints="1" noAdjustHandles="1" noChangeArrowheads="1" noChangeShapeType="1" noTextEdit="1"/>
              </p:cNvSpPr>
              <p:nvPr/>
            </p:nvSpPr>
            <p:spPr>
              <a:xfrm>
                <a:off x="7076863" y="1292611"/>
                <a:ext cx="1763495" cy="830997"/>
              </a:xfrm>
              <a:prstGeom prst="rect">
                <a:avLst/>
              </a:prstGeom>
              <a:blipFill>
                <a:blip r:embed="rId16"/>
                <a:stretch>
                  <a:fillRect t="-2206" r="-1384" b="-8824"/>
                </a:stretch>
              </a:blipFill>
            </p:spPr>
            <p:txBody>
              <a:bodyPr/>
              <a:lstStyle/>
              <a:p>
                <a:r>
                  <a:rPr lang="en-US">
                    <a:noFill/>
                  </a:rPr>
                  <a:t> </a:t>
                </a:r>
              </a:p>
            </p:txBody>
          </p:sp>
        </mc:Fallback>
      </mc:AlternateContent>
      <p:sp>
        <p:nvSpPr>
          <p:cNvPr id="26" name="Rectangle 25"/>
          <p:cNvSpPr/>
          <p:nvPr/>
        </p:nvSpPr>
        <p:spPr>
          <a:xfrm>
            <a:off x="3630242" y="816280"/>
            <a:ext cx="2355132" cy="261610"/>
          </a:xfrm>
          <a:prstGeom prst="rect">
            <a:avLst/>
          </a:prstGeom>
        </p:spPr>
        <p:txBody>
          <a:bodyPr wrap="none">
            <a:spAutoFit/>
          </a:bodyPr>
          <a:lstStyle/>
          <a:p>
            <a:r>
              <a:rPr lang="en-US" sz="1100" dirty="0"/>
              <a:t>*the circuit was built by Greg </a:t>
            </a:r>
            <a:r>
              <a:rPr lang="en-US" sz="1100" dirty="0" err="1"/>
              <a:t>Saewert</a:t>
            </a:r>
            <a:endParaRPr lang="en-US" sz="1100" dirty="0"/>
          </a:p>
        </p:txBody>
      </p:sp>
      <mc:AlternateContent xmlns:mc="http://schemas.openxmlformats.org/markup-compatibility/2006" xmlns:a14="http://schemas.microsoft.com/office/drawing/2010/main">
        <mc:Choice Requires="a14">
          <p:sp>
            <p:nvSpPr>
              <p:cNvPr id="2" name="TextBox 1"/>
              <p:cNvSpPr txBox="1"/>
              <p:nvPr/>
            </p:nvSpPr>
            <p:spPr>
              <a:xfrm>
                <a:off x="-204798" y="3221418"/>
                <a:ext cx="2753515" cy="461665"/>
              </a:xfrm>
              <a:prstGeom prst="rect">
                <a:avLst/>
              </a:prstGeom>
              <a:noFill/>
            </p:spPr>
            <p:txBody>
              <a:bodyPr wrap="square" rtlCol="0">
                <a:spAutoFit/>
              </a:bodyPr>
              <a:lstStyle/>
              <a:p>
                <a:pPr algn="ctr"/>
                <a:r>
                  <a:rPr lang="en-US" sz="1200" dirty="0"/>
                  <a:t>Sensitive area: </a:t>
                </a:r>
                <a14:m>
                  <m:oMath xmlns:m="http://schemas.openxmlformats.org/officeDocument/2006/math">
                    <m:r>
                      <a:rPr lang="en-US" sz="1200" i="1" smtClean="0">
                        <a:latin typeface="Cambria Math" panose="02040503050406030204" pitchFamily="18" charset="0"/>
                        <a:ea typeface="Cambria Math" panose="02040503050406030204" pitchFamily="18" charset="0"/>
                      </a:rPr>
                      <m:t>∅</m:t>
                    </m:r>
                    <m:r>
                      <a:rPr lang="en-US" sz="1200" b="0" i="1" smtClean="0">
                        <a:latin typeface="Cambria Math" panose="02040503050406030204" pitchFamily="18" charset="0"/>
                        <a:ea typeface="Cambria Math" panose="02040503050406030204" pitchFamily="18" charset="0"/>
                      </a:rPr>
                      <m:t>1</m:t>
                    </m:r>
                    <m:r>
                      <m:rPr>
                        <m:sty m:val="p"/>
                      </m:rPr>
                      <a:rPr lang="en-US" sz="1200" b="0" i="0" smtClean="0">
                        <a:latin typeface="Cambria Math" panose="02040503050406030204" pitchFamily="18" charset="0"/>
                        <a:ea typeface="Cambria Math" panose="02040503050406030204" pitchFamily="18" charset="0"/>
                      </a:rPr>
                      <m:t>mm</m:t>
                    </m:r>
                  </m:oMath>
                </a14:m>
                <a:endParaRPr lang="en-US" sz="1200" dirty="0"/>
              </a:p>
              <a:p>
                <a:pPr algn="ctr"/>
                <a:r>
                  <a:rPr lang="en-US" sz="1200" dirty="0"/>
                  <a:t>Quantum efficiency at </a:t>
                </a:r>
                <a14:m>
                  <m:oMath xmlns:m="http://schemas.openxmlformats.org/officeDocument/2006/math">
                    <m:r>
                      <a:rPr lang="en-US" sz="1200" b="0" i="1" smtClean="0">
                        <a:latin typeface="Cambria Math" panose="02040503050406030204" pitchFamily="18" charset="0"/>
                      </a:rPr>
                      <m:t>1.16 </m:t>
                    </m:r>
                    <m:r>
                      <m:rPr>
                        <m:sty m:val="p"/>
                      </m:rPr>
                      <a:rPr lang="en-US" sz="1200" b="0" i="0" smtClean="0">
                        <a:latin typeface="Cambria Math" panose="02040503050406030204" pitchFamily="18" charset="0"/>
                      </a:rPr>
                      <m:t>μm</m:t>
                    </m:r>
                  </m:oMath>
                </a14:m>
                <a:r>
                  <a:rPr lang="en-US" sz="1200" dirty="0"/>
                  <a:t>: 80%</a:t>
                </a:r>
              </a:p>
            </p:txBody>
          </p:sp>
        </mc:Choice>
        <mc:Fallback xmlns="">
          <p:sp>
            <p:nvSpPr>
              <p:cNvPr id="2" name="TextBox 1"/>
              <p:cNvSpPr txBox="1">
                <a:spLocks noRot="1" noChangeAspect="1" noMove="1" noResize="1" noEditPoints="1" noAdjustHandles="1" noChangeArrowheads="1" noChangeShapeType="1" noTextEdit="1"/>
              </p:cNvSpPr>
              <p:nvPr/>
            </p:nvSpPr>
            <p:spPr>
              <a:xfrm>
                <a:off x="-204798" y="3221418"/>
                <a:ext cx="2753515" cy="461665"/>
              </a:xfrm>
              <a:prstGeom prst="rect">
                <a:avLst/>
              </a:prstGeom>
              <a:blipFill>
                <a:blip r:embed="rId19"/>
                <a:stretch>
                  <a:fillRect b="-9211"/>
                </a:stretch>
              </a:blipFill>
            </p:spPr>
            <p:txBody>
              <a:bodyPr/>
              <a:lstStyle/>
              <a:p>
                <a:r>
                  <a:rPr lang="en-US">
                    <a:noFill/>
                  </a:rPr>
                  <a:t> </a:t>
                </a:r>
              </a:p>
            </p:txBody>
          </p:sp>
        </mc:Fallback>
      </mc:AlternateContent>
      <p:pic>
        <p:nvPicPr>
          <p:cNvPr id="16" name="Picture 15"/>
          <p:cNvPicPr>
            <a:picLocks noChangeAspect="1"/>
          </p:cNvPicPr>
          <p:nvPr/>
        </p:nvPicPr>
        <p:blipFill>
          <a:blip r:embed="rId20"/>
          <a:stretch>
            <a:fillRect/>
          </a:stretch>
        </p:blipFill>
        <p:spPr>
          <a:xfrm>
            <a:off x="7286250" y="2182368"/>
            <a:ext cx="1386933" cy="417571"/>
          </a:xfrm>
          <a:prstGeom prst="rect">
            <a:avLst/>
          </a:prstGeom>
        </p:spPr>
      </p:pic>
      <p:pic>
        <p:nvPicPr>
          <p:cNvPr id="20" name="Picture 19"/>
          <p:cNvPicPr>
            <a:picLocks noChangeAspect="1"/>
          </p:cNvPicPr>
          <p:nvPr/>
        </p:nvPicPr>
        <p:blipFill>
          <a:blip r:embed="rId21"/>
          <a:stretch>
            <a:fillRect/>
          </a:stretch>
        </p:blipFill>
        <p:spPr>
          <a:xfrm>
            <a:off x="6834733" y="2658699"/>
            <a:ext cx="2264593" cy="395052"/>
          </a:xfrm>
          <a:prstGeom prst="rect">
            <a:avLst/>
          </a:prstGeom>
        </p:spPr>
      </p:pic>
      <p:pic>
        <p:nvPicPr>
          <p:cNvPr id="21" name="Picture 20"/>
          <p:cNvPicPr>
            <a:picLocks noChangeAspect="1"/>
          </p:cNvPicPr>
          <p:nvPr/>
        </p:nvPicPr>
        <p:blipFill>
          <a:blip r:embed="rId22"/>
          <a:stretch>
            <a:fillRect/>
          </a:stretch>
        </p:blipFill>
        <p:spPr>
          <a:xfrm>
            <a:off x="7371783" y="3174841"/>
            <a:ext cx="1098161" cy="205484"/>
          </a:xfrm>
          <a:prstGeom prst="rect">
            <a:avLst/>
          </a:prstGeom>
        </p:spPr>
      </p:pic>
      <mc:AlternateContent xmlns:mc="http://schemas.openxmlformats.org/markup-compatibility/2006" xmlns:a14="http://schemas.microsoft.com/office/drawing/2010/main">
        <mc:Choice Requires="a14">
          <p:sp>
            <p:nvSpPr>
              <p:cNvPr id="30" name="Rectangle 29"/>
              <p:cNvSpPr/>
              <p:nvPr/>
            </p:nvSpPr>
            <p:spPr>
              <a:xfrm>
                <a:off x="2516562" y="5117018"/>
                <a:ext cx="4110875" cy="108772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sz="1800" dirty="0"/>
                  <a:t>The expected relative fluctuation of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𝐴</m:t>
                        </m:r>
                      </m:e>
                      <m:sub>
                        <m:r>
                          <a:rPr lang="en-US" sz="1800" b="0" i="1" smtClean="0">
                            <a:latin typeface="Cambria Math" panose="02040503050406030204" pitchFamily="18" charset="0"/>
                          </a:rPr>
                          <m:t>𝑖</m:t>
                        </m:r>
                      </m:sub>
                    </m:sSub>
                  </m:oMath>
                </a14:m>
                <a:r>
                  <a:rPr lang="en-US" sz="1800" dirty="0"/>
                  <a:t> was very small </a:t>
                </a:r>
                <a14:m>
                  <m:oMath xmlns:m="http://schemas.openxmlformats.org/officeDocument/2006/math">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10</m:t>
                        </m:r>
                      </m:e>
                      <m:sup>
                        <m:r>
                          <a:rPr lang="en-US" sz="1800" b="0" i="1" smtClean="0">
                            <a:latin typeface="Cambria Math" panose="02040503050406030204" pitchFamily="18" charset="0"/>
                          </a:rPr>
                          <m:t>−4</m:t>
                        </m:r>
                      </m:sup>
                    </m:sSup>
                    <m:r>
                      <a:rPr lang="en-US" sz="1800" b="0" i="1" smtClean="0">
                        <a:latin typeface="Cambria Math" panose="02040503050406030204" pitchFamily="18" charset="0"/>
                      </a:rPr>
                      <m:t>−</m:t>
                    </m:r>
                    <m:sSup>
                      <m:sSupPr>
                        <m:ctrlPr>
                          <a:rPr lang="en-US" sz="1800" b="0" i="1" smtClean="0">
                            <a:latin typeface="Cambria Math" panose="02040503050406030204" pitchFamily="18" charset="0"/>
                          </a:rPr>
                        </m:ctrlPr>
                      </m:sSupPr>
                      <m:e>
                        <m:r>
                          <a:rPr lang="en-US" sz="1800" b="0" i="1" smtClean="0">
                            <a:latin typeface="Cambria Math" panose="02040503050406030204" pitchFamily="18" charset="0"/>
                          </a:rPr>
                          <m:t>10</m:t>
                        </m:r>
                      </m:e>
                      <m:sup>
                        <m:r>
                          <a:rPr lang="en-US" sz="1800" b="0" i="1" smtClean="0">
                            <a:latin typeface="Cambria Math" panose="02040503050406030204" pitchFamily="18" charset="0"/>
                          </a:rPr>
                          <m:t>−3</m:t>
                        </m:r>
                      </m:sup>
                    </m:sSup>
                  </m:oMath>
                </a14:m>
                <a:r>
                  <a:rPr lang="en-US" sz="1800" dirty="0"/>
                  <a:t> (</a:t>
                </a:r>
                <a:r>
                  <a:rPr lang="en-US" sz="1800" dirty="0" err="1"/>
                  <a:t>rms</a:t>
                </a:r>
                <a:r>
                  <a:rPr lang="en-US" sz="1800" dirty="0"/>
                  <a:t>).</a:t>
                </a:r>
              </a:p>
              <a:p>
                <a:pPr algn="ctr"/>
                <a:r>
                  <a:rPr lang="en-US" sz="1800" dirty="0"/>
                  <a:t>It was a big challenge to measure it.</a:t>
                </a:r>
              </a:p>
            </p:txBody>
          </p:sp>
        </mc:Choice>
        <mc:Fallback xmlns="">
          <p:sp>
            <p:nvSpPr>
              <p:cNvPr id="30" name="Rectangle 29"/>
              <p:cNvSpPr>
                <a:spLocks noRot="1" noChangeAspect="1" noMove="1" noResize="1" noEditPoints="1" noAdjustHandles="1" noChangeArrowheads="1" noChangeShapeType="1" noTextEdit="1"/>
              </p:cNvSpPr>
              <p:nvPr/>
            </p:nvSpPr>
            <p:spPr>
              <a:xfrm>
                <a:off x="2516562" y="5117018"/>
                <a:ext cx="4110875" cy="1087720"/>
              </a:xfrm>
              <a:prstGeom prst="rect">
                <a:avLst/>
              </a:prstGeom>
              <a:blipFill>
                <a:blip r:embed="rId23"/>
                <a:stretch>
                  <a:fillRect/>
                </a:stretch>
              </a:blipFill>
            </p:spPr>
            <p:txBody>
              <a:bodyPr/>
              <a:lstStyle/>
              <a:p>
                <a:r>
                  <a:rPr lang="en-US">
                    <a:noFill/>
                  </a:rPr>
                  <a:t> </a:t>
                </a:r>
              </a:p>
            </p:txBody>
          </p:sp>
        </mc:Fallback>
      </mc:AlternateContent>
      <p:sp>
        <p:nvSpPr>
          <p:cNvPr id="31" name="TextBox 30"/>
          <p:cNvSpPr txBox="1"/>
          <p:nvPr/>
        </p:nvSpPr>
        <p:spPr>
          <a:xfrm>
            <a:off x="6826313" y="5530273"/>
            <a:ext cx="2264593" cy="523220"/>
          </a:xfrm>
          <a:prstGeom prst="rect">
            <a:avLst/>
          </a:prstGeom>
          <a:noFill/>
        </p:spPr>
        <p:txBody>
          <a:bodyPr wrap="square" rtlCol="0">
            <a:spAutoFit/>
          </a:bodyPr>
          <a:lstStyle/>
          <a:p>
            <a:r>
              <a:rPr lang="en-US" sz="1400" dirty="0"/>
              <a:t>*comparable to the resolution of our 8-bit scope</a:t>
            </a:r>
          </a:p>
        </p:txBody>
      </p:sp>
      <p:sp>
        <p:nvSpPr>
          <p:cNvPr id="22" name="TextBox 21"/>
          <p:cNvSpPr txBox="1"/>
          <p:nvPr/>
        </p:nvSpPr>
        <p:spPr>
          <a:xfrm>
            <a:off x="-16762" y="5263190"/>
            <a:ext cx="2466663" cy="1015663"/>
          </a:xfrm>
          <a:prstGeom prst="rect">
            <a:avLst/>
          </a:prstGeom>
          <a:noFill/>
        </p:spPr>
        <p:txBody>
          <a:bodyPr wrap="square" rtlCol="0">
            <a:spAutoFit/>
          </a:bodyPr>
          <a:lstStyle/>
          <a:p>
            <a:r>
              <a:rPr lang="en-US" sz="1200" dirty="0"/>
              <a:t>*Many thanks to  Mark  </a:t>
            </a:r>
            <a:r>
              <a:rPr lang="en-US" sz="1200" dirty="0" err="1"/>
              <a:t>Obrycki</a:t>
            </a:r>
            <a:r>
              <a:rPr lang="en-US" sz="1200" dirty="0"/>
              <a:t>, Peter Prieto, David Johnson, Todd Johnson and Greg </a:t>
            </a:r>
            <a:r>
              <a:rPr lang="en-US" sz="1200" dirty="0" err="1"/>
              <a:t>Saewert</a:t>
            </a:r>
            <a:r>
              <a:rPr lang="en-US" sz="1200" dirty="0"/>
              <a:t> for the equipment for the setup and for their help during our detector tests.</a:t>
            </a:r>
          </a:p>
        </p:txBody>
      </p:sp>
    </p:spTree>
    <p:extLst>
      <p:ext uri="{BB962C8B-B14F-4D97-AF65-F5344CB8AC3E}">
        <p14:creationId xmlns:p14="http://schemas.microsoft.com/office/powerpoint/2010/main" val="11830736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Comb (notch) filter</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14</a:t>
            </a:fld>
            <a:endParaRPr lang="en-US" dirty="0"/>
          </a:p>
        </p:txBody>
      </p:sp>
      <p:pic>
        <p:nvPicPr>
          <p:cNvPr id="8" name="Picture 7"/>
          <p:cNvPicPr>
            <a:picLocks noChangeAspect="1"/>
          </p:cNvPicPr>
          <p:nvPr/>
        </p:nvPicPr>
        <p:blipFill>
          <a:blip r:embed="rId2"/>
          <a:stretch>
            <a:fillRect/>
          </a:stretch>
        </p:blipFill>
        <p:spPr>
          <a:xfrm>
            <a:off x="2258220" y="786142"/>
            <a:ext cx="6745104" cy="3560063"/>
          </a:xfrm>
          <a:prstGeom prst="rect">
            <a:avLst/>
          </a:prstGeom>
        </p:spPr>
      </p:pic>
      <p:pic>
        <p:nvPicPr>
          <p:cNvPr id="11" name="Picture 10"/>
          <p:cNvPicPr>
            <a:picLocks noChangeAspect="1"/>
          </p:cNvPicPr>
          <p:nvPr/>
        </p:nvPicPr>
        <p:blipFill>
          <a:blip r:embed="rId3"/>
          <a:stretch>
            <a:fillRect/>
          </a:stretch>
        </p:blipFill>
        <p:spPr>
          <a:xfrm>
            <a:off x="1111714" y="1281608"/>
            <a:ext cx="600962" cy="275952"/>
          </a:xfrm>
          <a:prstGeom prst="rect">
            <a:avLst/>
          </a:prstGeom>
        </p:spPr>
      </p:pic>
      <p:pic>
        <p:nvPicPr>
          <p:cNvPr id="12" name="Picture 11"/>
          <p:cNvPicPr>
            <a:picLocks noChangeAspect="1"/>
          </p:cNvPicPr>
          <p:nvPr/>
        </p:nvPicPr>
        <p:blipFill>
          <a:blip r:embed="rId4"/>
          <a:stretch>
            <a:fillRect/>
          </a:stretch>
        </p:blipFill>
        <p:spPr>
          <a:xfrm>
            <a:off x="116040" y="1557559"/>
            <a:ext cx="2886240" cy="1512755"/>
          </a:xfrm>
          <a:prstGeom prst="rect">
            <a:avLst/>
          </a:prstGeom>
        </p:spPr>
      </p:pic>
      <p:sp>
        <p:nvSpPr>
          <p:cNvPr id="13" name="TextBox 12"/>
          <p:cNvSpPr txBox="1"/>
          <p:nvPr/>
        </p:nvSpPr>
        <p:spPr>
          <a:xfrm>
            <a:off x="961846" y="4486519"/>
            <a:ext cx="5324727" cy="461665"/>
          </a:xfrm>
          <a:prstGeom prst="rect">
            <a:avLst/>
          </a:prstGeom>
          <a:noFill/>
        </p:spPr>
        <p:txBody>
          <a:bodyPr wrap="none" rtlCol="0">
            <a:spAutoFit/>
          </a:bodyPr>
          <a:lstStyle/>
          <a:p>
            <a:r>
              <a:rPr lang="en-US" u="sng" dirty="0"/>
              <a:t>Our comb filter had some imperfections: </a:t>
            </a:r>
          </a:p>
        </p:txBody>
      </p:sp>
      <mc:AlternateContent xmlns:mc="http://schemas.openxmlformats.org/markup-compatibility/2006" xmlns:a14="http://schemas.microsoft.com/office/drawing/2010/main">
        <mc:Choice Requires="a14">
          <p:sp>
            <p:nvSpPr>
              <p:cNvPr id="14" name="Content Placeholder 1"/>
              <p:cNvSpPr>
                <a:spLocks noGrp="1"/>
              </p:cNvSpPr>
              <p:nvPr>
                <p:ph idx="1"/>
              </p:nvPr>
            </p:nvSpPr>
            <p:spPr>
              <a:xfrm>
                <a:off x="1369834" y="4948184"/>
                <a:ext cx="5945367" cy="939218"/>
              </a:xfrm>
            </p:spPr>
            <p:txBody>
              <a:bodyPr/>
              <a:lstStyle/>
              <a:p>
                <a:r>
                  <a:rPr lang="en-US" dirty="0"/>
                  <a:t>Cross-talk (</a:t>
                </a:r>
                <a14:m>
                  <m:oMath xmlns:m="http://schemas.openxmlformats.org/officeDocument/2006/math">
                    <m:r>
                      <a:rPr lang="en-US" b="0" i="1" smtClean="0">
                        <a:latin typeface="Cambria Math" panose="02040503050406030204" pitchFamily="18" charset="0"/>
                      </a:rPr>
                      <m:t>&lt;1%</m:t>
                    </m:r>
                  </m:oMath>
                </a14:m>
                <a:r>
                  <a:rPr lang="en-US" dirty="0"/>
                  <a:t>)</a:t>
                </a:r>
              </a:p>
              <a:p>
                <a:r>
                  <a:rPr lang="en-US" dirty="0"/>
                  <a:t>Small reflected pulse in one of the arms</a:t>
                </a:r>
              </a:p>
            </p:txBody>
          </p:sp>
        </mc:Choice>
        <mc:Fallback xmlns="">
          <p:sp>
            <p:nvSpPr>
              <p:cNvPr id="14" name="Content Placeholder 1"/>
              <p:cNvSpPr>
                <a:spLocks noGrp="1" noRot="1" noChangeAspect="1" noMove="1" noResize="1" noEditPoints="1" noAdjustHandles="1" noChangeArrowheads="1" noChangeShapeType="1" noTextEdit="1"/>
              </p:cNvSpPr>
              <p:nvPr>
                <p:ph idx="1"/>
              </p:nvPr>
            </p:nvSpPr>
            <p:spPr>
              <a:xfrm>
                <a:off x="1369834" y="4948184"/>
                <a:ext cx="5945367" cy="939218"/>
              </a:xfrm>
              <a:blipFill>
                <a:blip r:embed="rId5"/>
                <a:stretch>
                  <a:fillRect l="-2974" t="-9740" b="-5844"/>
                </a:stretch>
              </a:blipFill>
            </p:spPr>
            <p:txBody>
              <a:bodyPr/>
              <a:lstStyle/>
              <a:p>
                <a:r>
                  <a:rPr lang="en-US">
                    <a:noFill/>
                  </a:rPr>
                  <a:t> </a:t>
                </a:r>
              </a:p>
            </p:txBody>
          </p:sp>
        </mc:Fallback>
      </mc:AlternateContent>
      <p:sp>
        <p:nvSpPr>
          <p:cNvPr id="15" name="TextBox 14"/>
          <p:cNvSpPr txBox="1"/>
          <p:nvPr/>
        </p:nvSpPr>
        <p:spPr>
          <a:xfrm>
            <a:off x="4947254" y="388278"/>
            <a:ext cx="4196746" cy="415498"/>
          </a:xfrm>
          <a:prstGeom prst="rect">
            <a:avLst/>
          </a:prstGeom>
          <a:noFill/>
        </p:spPr>
        <p:txBody>
          <a:bodyPr wrap="square" rtlCol="0">
            <a:spAutoFit/>
          </a:bodyPr>
          <a:lstStyle/>
          <a:p>
            <a:r>
              <a:rPr lang="en-US" sz="1050" dirty="0"/>
              <a:t>*the idea to use the comb filter was proposed by S. </a:t>
            </a:r>
            <a:r>
              <a:rPr lang="en-US" sz="1050" dirty="0" err="1"/>
              <a:t>Nagaitsev</a:t>
            </a:r>
            <a:r>
              <a:rPr lang="en-US" sz="1050" dirty="0"/>
              <a:t>.</a:t>
            </a:r>
          </a:p>
          <a:p>
            <a:r>
              <a:rPr lang="en-US" sz="1050" dirty="0"/>
              <a:t>  The components were provided by B.J. </a:t>
            </a:r>
            <a:r>
              <a:rPr lang="en-US" sz="1050" dirty="0" err="1"/>
              <a:t>Fellenz</a:t>
            </a:r>
            <a:r>
              <a:rPr lang="en-US" sz="1050" dirty="0"/>
              <a:t>, K. Carlson, and D. </a:t>
            </a:r>
            <a:r>
              <a:rPr lang="en-US" sz="1050" dirty="0" err="1"/>
              <a:t>Frolov</a:t>
            </a:r>
            <a:endParaRPr lang="en-US" sz="1050" dirty="0"/>
          </a:p>
        </p:txBody>
      </p:sp>
      <p:sp>
        <p:nvSpPr>
          <p:cNvPr id="16" name="TextBox 15"/>
          <p:cNvSpPr txBox="1"/>
          <p:nvPr/>
        </p:nvSpPr>
        <p:spPr>
          <a:xfrm>
            <a:off x="3624209" y="5978043"/>
            <a:ext cx="5560881" cy="338554"/>
          </a:xfrm>
          <a:prstGeom prst="rect">
            <a:avLst/>
          </a:prstGeom>
          <a:noFill/>
        </p:spPr>
        <p:txBody>
          <a:bodyPr wrap="none" rtlCol="0">
            <a:spAutoFit/>
          </a:bodyPr>
          <a:lstStyle/>
          <a:p>
            <a:r>
              <a:rPr lang="en-US" sz="1600" dirty="0"/>
              <a:t>*they could be taken into account and did not affect final results</a:t>
            </a:r>
          </a:p>
        </p:txBody>
      </p:sp>
    </p:spTree>
    <p:extLst>
      <p:ext uri="{BB962C8B-B14F-4D97-AF65-F5344CB8AC3E}">
        <p14:creationId xmlns:p14="http://schemas.microsoft.com/office/powerpoint/2010/main" val="29486782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71551"/>
            <a:ext cx="8672513" cy="477688"/>
          </a:xfrm>
        </p:spPr>
        <p:txBody>
          <a:bodyPr/>
          <a:lstStyle/>
          <a:p>
            <a:r>
              <a:rPr lang="en-US" dirty="0"/>
              <a:t>The instrumental noise due to oscilloscope’s pre-amp and due to the integrator’s op-amp was about 0.3 mV (</a:t>
            </a:r>
            <a:r>
              <a:rPr lang="en-US" dirty="0" err="1"/>
              <a:t>rms</a:t>
            </a:r>
            <a:r>
              <a:rPr lang="en-US" dirty="0"/>
              <a:t>)</a:t>
            </a:r>
          </a:p>
          <a:p>
            <a:r>
              <a:rPr lang="en-US" dirty="0"/>
              <a:t>Therefore, signal-to-noise ratio was about 1</a:t>
            </a:r>
          </a:p>
        </p:txBody>
      </p:sp>
      <p:sp>
        <p:nvSpPr>
          <p:cNvPr id="3" name="Title 2"/>
          <p:cNvSpPr>
            <a:spLocks noGrp="1"/>
          </p:cNvSpPr>
          <p:nvPr>
            <p:ph type="title"/>
          </p:nvPr>
        </p:nvSpPr>
        <p:spPr/>
        <p:txBody>
          <a:bodyPr/>
          <a:lstStyle/>
          <a:p>
            <a:r>
              <a:rPr lang="en-US" dirty="0"/>
              <a:t>Noise filtering algorithm</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15</a:t>
            </a:fld>
            <a:endParaRPr lang="en-US" dirty="0"/>
          </a:p>
        </p:txBody>
      </p:sp>
      <p:pic>
        <p:nvPicPr>
          <p:cNvPr id="7" name="Picture 6"/>
          <p:cNvPicPr>
            <a:picLocks noChangeAspect="1"/>
          </p:cNvPicPr>
          <p:nvPr/>
        </p:nvPicPr>
        <p:blipFill>
          <a:blip r:embed="rId2"/>
          <a:stretch>
            <a:fillRect/>
          </a:stretch>
        </p:blipFill>
        <p:spPr>
          <a:xfrm>
            <a:off x="1714755" y="3357887"/>
            <a:ext cx="4865380" cy="2617961"/>
          </a:xfrm>
          <a:prstGeom prst="rect">
            <a:avLst/>
          </a:prstGeom>
        </p:spPr>
      </p:pic>
      <mc:AlternateContent xmlns:mc="http://schemas.openxmlformats.org/markup-compatibility/2006">
        <mc:Choice xmlns:a14="http://schemas.microsoft.com/office/drawing/2010/main" Requires="a14">
          <p:sp>
            <p:nvSpPr>
              <p:cNvPr id="8" name="TextBox 7"/>
              <p:cNvSpPr txBox="1"/>
              <p:nvPr/>
            </p:nvSpPr>
            <p:spPr>
              <a:xfrm>
                <a:off x="1659802" y="2526890"/>
                <a:ext cx="4975285" cy="830997"/>
              </a:xfrm>
              <a:prstGeom prst="rect">
                <a:avLst/>
              </a:prstGeom>
              <a:noFill/>
            </p:spPr>
            <p:txBody>
              <a:bodyPr wrap="square" rtlCol="0">
                <a:spAutoFit/>
              </a:bodyPr>
              <a:lstStyle/>
              <a:p>
                <a:r>
                  <a:rPr lang="en-US" sz="1600" b="1" dirty="0">
                    <a:solidFill>
                      <a:schemeClr val="accent6">
                        <a:lumMod val="50000"/>
                      </a:schemeClr>
                    </a:solidFill>
                  </a:rPr>
                  <a:t>We had to use a special noise filtering algorithm.</a:t>
                </a:r>
              </a:p>
              <a:p>
                <a:r>
                  <a:rPr lang="en-US" sz="1600" dirty="0">
                    <a:solidFill>
                      <a:schemeClr val="accent6">
                        <a:lumMod val="50000"/>
                      </a:schemeClr>
                    </a:solidFill>
                  </a:rPr>
                  <a:t>For each time</a:t>
                </a:r>
                <a14:m>
                  <m:oMath xmlns:m="http://schemas.openxmlformats.org/officeDocument/2006/math">
                    <m:r>
                      <a:rPr lang="en-US" sz="1600" b="0" i="1" smtClean="0">
                        <a:solidFill>
                          <a:schemeClr val="accent6">
                            <a:lumMod val="50000"/>
                          </a:schemeClr>
                        </a:solidFill>
                        <a:latin typeface="Cambria Math" panose="02040503050406030204" pitchFamily="18" charset="0"/>
                      </a:rPr>
                      <m:t> </m:t>
                    </m:r>
                    <m:r>
                      <a:rPr lang="en-US" sz="1600" b="0" i="1" smtClean="0">
                        <a:solidFill>
                          <a:schemeClr val="accent6">
                            <a:lumMod val="50000"/>
                          </a:schemeClr>
                        </a:solidFill>
                        <a:latin typeface="Cambria Math" panose="02040503050406030204" pitchFamily="18" charset="0"/>
                      </a:rPr>
                      <m:t>𝑡</m:t>
                    </m:r>
                  </m:oMath>
                </a14:m>
                <a:r>
                  <a:rPr lang="en-US" sz="1600" dirty="0">
                    <a:solidFill>
                      <a:schemeClr val="accent6">
                        <a:lumMod val="50000"/>
                      </a:schemeClr>
                    </a:solidFill>
                  </a:rPr>
                  <a:t> within one IOTA revolution, calculate variance of </a:t>
                </a:r>
                <a14:m>
                  <m:oMath xmlns:m="http://schemas.openxmlformats.org/officeDocument/2006/math">
                    <m:r>
                      <m:rPr>
                        <m:sty m:val="p"/>
                      </m:rPr>
                      <a:rPr lang="en-US" sz="1600" b="0" i="0" smtClean="0">
                        <a:solidFill>
                          <a:schemeClr val="accent6">
                            <a:lumMod val="50000"/>
                          </a:schemeClr>
                        </a:solidFill>
                        <a:latin typeface="Cambria Math" panose="02040503050406030204" pitchFamily="18" charset="0"/>
                      </a:rPr>
                      <m:t>Δ</m:t>
                    </m:r>
                  </m:oMath>
                </a14:m>
                <a:r>
                  <a:rPr lang="en-US" sz="1600" dirty="0">
                    <a:solidFill>
                      <a:schemeClr val="accent6">
                        <a:lumMod val="50000"/>
                      </a:schemeClr>
                    </a:solidFill>
                  </a:rPr>
                  <a:t>-signal for the </a:t>
                </a:r>
                <a14:m>
                  <m:oMath xmlns:m="http://schemas.openxmlformats.org/officeDocument/2006/math">
                    <m:r>
                      <a:rPr lang="en-US" sz="1600" b="0" i="1" smtClean="0">
                        <a:solidFill>
                          <a:schemeClr val="accent6">
                            <a:lumMod val="50000"/>
                          </a:schemeClr>
                        </a:solidFill>
                        <a:latin typeface="Cambria Math" panose="02040503050406030204" pitchFamily="18" charset="0"/>
                      </a:rPr>
                      <m:t>11000</m:t>
                    </m:r>
                  </m:oMath>
                </a14:m>
                <a:r>
                  <a:rPr lang="en-US" sz="1600" dirty="0">
                    <a:solidFill>
                      <a:schemeClr val="accent6">
                        <a:lumMod val="50000"/>
                      </a:schemeClr>
                    </a:solidFill>
                  </a:rPr>
                  <a:t> revolutions:</a:t>
                </a:r>
              </a:p>
            </p:txBody>
          </p:sp>
        </mc:Choice>
        <mc:Fallback>
          <p:sp>
            <p:nvSpPr>
              <p:cNvPr id="8" name="TextBox 7"/>
              <p:cNvSpPr txBox="1">
                <a:spLocks noRot="1" noChangeAspect="1" noMove="1" noResize="1" noEditPoints="1" noAdjustHandles="1" noChangeArrowheads="1" noChangeShapeType="1" noTextEdit="1"/>
              </p:cNvSpPr>
              <p:nvPr/>
            </p:nvSpPr>
            <p:spPr>
              <a:xfrm>
                <a:off x="1659802" y="2526890"/>
                <a:ext cx="4975285" cy="830997"/>
              </a:xfrm>
              <a:prstGeom prst="rect">
                <a:avLst/>
              </a:prstGeom>
              <a:blipFill>
                <a:blip r:embed="rId3"/>
                <a:stretch>
                  <a:fillRect l="-613" t="-2206" b="-8824"/>
                </a:stretch>
              </a:blipFill>
            </p:spPr>
            <p:txBody>
              <a:bodyPr/>
              <a:lstStyle/>
              <a:p>
                <a:r>
                  <a:rPr lang="en-US">
                    <a:noFill/>
                  </a:rPr>
                  <a:t> </a:t>
                </a:r>
              </a:p>
            </p:txBody>
          </p:sp>
        </mc:Fallback>
      </mc:AlternateContent>
      <p:cxnSp>
        <p:nvCxnSpPr>
          <p:cNvPr id="10" name="Straight Arrow Connector 9"/>
          <p:cNvCxnSpPr/>
          <p:nvPr/>
        </p:nvCxnSpPr>
        <p:spPr>
          <a:xfrm flipH="1" flipV="1">
            <a:off x="5917721" y="4511591"/>
            <a:ext cx="854015" cy="465853"/>
          </a:xfrm>
          <a:prstGeom prst="straightConnector1">
            <a:avLst/>
          </a:prstGeom>
          <a:ln w="381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2" name="TextBox 11"/>
          <p:cNvSpPr txBox="1"/>
          <p:nvPr/>
        </p:nvSpPr>
        <p:spPr>
          <a:xfrm>
            <a:off x="6580135" y="4929430"/>
            <a:ext cx="2244653" cy="400110"/>
          </a:xfrm>
          <a:prstGeom prst="rect">
            <a:avLst/>
          </a:prstGeom>
          <a:noFill/>
        </p:spPr>
        <p:txBody>
          <a:bodyPr wrap="none" rtlCol="0">
            <a:spAutoFit/>
          </a:bodyPr>
          <a:lstStyle/>
          <a:p>
            <a:r>
              <a:rPr lang="en-US" sz="2000" dirty="0"/>
              <a:t>constant noise level</a:t>
            </a:r>
          </a:p>
        </p:txBody>
      </p:sp>
    </p:spTree>
    <p:extLst>
      <p:ext uri="{BB962C8B-B14F-4D97-AF65-F5344CB8AC3E}">
        <p14:creationId xmlns:p14="http://schemas.microsoft.com/office/powerpoint/2010/main" val="42266916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5371290" y="2024288"/>
                <a:ext cx="3311196" cy="3131391"/>
              </a:xfrm>
            </p:spPr>
            <p:txBody>
              <a:bodyPr/>
              <a:lstStyle/>
              <a:p>
                <a:pPr marL="0" indent="0">
                  <a:buNone/>
                </a:pPr>
                <a:r>
                  <a:rPr lang="en-US" sz="2000" dirty="0"/>
                  <a:t>For the simulation,</a:t>
                </a:r>
              </a:p>
              <a:p>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𝜖</m:t>
                        </m:r>
                      </m:e>
                      <m:sub>
                        <m:r>
                          <a:rPr lang="en-US" sz="2000" b="0" i="1" smtClean="0">
                            <a:latin typeface="Cambria Math" panose="02040503050406030204" pitchFamily="18" charset="0"/>
                          </a:rPr>
                          <m:t>𝑥</m:t>
                        </m:r>
                      </m:sub>
                    </m:sSub>
                  </m:oMath>
                </a14:m>
                <a:r>
                  <a:rPr lang="en-US" sz="2000" dirty="0"/>
                  <a:t> and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𝜖</m:t>
                        </m:r>
                      </m:e>
                      <m:sub>
                        <m:r>
                          <a:rPr lang="en-US" sz="2000" b="0" i="1" smtClean="0">
                            <a:latin typeface="Cambria Math" panose="02040503050406030204" pitchFamily="18" charset="0"/>
                          </a:rPr>
                          <m:t>𝑦</m:t>
                        </m:r>
                      </m:sub>
                    </m:sSub>
                  </m:oMath>
                </a14:m>
                <a:r>
                  <a:rPr lang="en-US" sz="2000" dirty="0"/>
                  <a:t> were estimated using bending magnet synchrotron radiation monitors and known Twiss functions.</a:t>
                </a:r>
                <a:endParaRPr lang="en-US" sz="2000" b="0" i="1" dirty="0">
                  <a:latin typeface="Cambria Math" panose="02040503050406030204" pitchFamily="18" charset="0"/>
                </a:endParaRPr>
              </a:p>
              <a:p>
                <a14:m>
                  <m:oMath xmlns:m="http://schemas.openxmlformats.org/officeDocument/2006/math">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𝜎</m:t>
                        </m:r>
                      </m:e>
                      <m:sub>
                        <m:r>
                          <a:rPr lang="en-US" sz="2000" b="0" i="1" smtClean="0">
                            <a:latin typeface="Cambria Math" panose="02040503050406030204" pitchFamily="18" charset="0"/>
                          </a:rPr>
                          <m:t>𝑧</m:t>
                        </m:r>
                      </m:sub>
                      <m:sup>
                        <m:r>
                          <m:rPr>
                            <m:sty m:val="p"/>
                          </m:rPr>
                          <a:rPr lang="en-US" sz="2000" b="0" i="0" smtClean="0">
                            <a:latin typeface="Cambria Math" panose="02040503050406030204" pitchFamily="18" charset="0"/>
                          </a:rPr>
                          <m:t>eff</m:t>
                        </m:r>
                      </m:sup>
                    </m:sSubSup>
                  </m:oMath>
                </a14:m>
                <a:r>
                  <a:rPr lang="en-US" sz="2000" dirty="0"/>
                  <a:t> and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𝜎</m:t>
                        </m:r>
                      </m:e>
                      <m:sub>
                        <m:r>
                          <a:rPr lang="en-US" sz="2000" b="0" i="1" smtClean="0">
                            <a:latin typeface="Cambria Math" panose="02040503050406030204" pitchFamily="18" charset="0"/>
                          </a:rPr>
                          <m:t>𝑝</m:t>
                        </m:r>
                      </m:sub>
                    </m:sSub>
                  </m:oMath>
                </a14:m>
                <a:r>
                  <a:rPr lang="en-US" sz="2000" dirty="0"/>
                  <a:t> were estimated using the wall-current monitor signal </a:t>
                </a:r>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5371290" y="2024288"/>
                <a:ext cx="3311196" cy="3131391"/>
              </a:xfrm>
              <a:blipFill>
                <a:blip r:embed="rId2"/>
                <a:stretch>
                  <a:fillRect l="-4604" t="-2335" r="-3315"/>
                </a:stretch>
              </a:blipFill>
            </p:spPr>
            <p:txBody>
              <a:bodyPr/>
              <a:lstStyle/>
              <a:p>
                <a:r>
                  <a:rPr lang="en-US">
                    <a:noFill/>
                  </a:rPr>
                  <a:t> </a:t>
                </a:r>
              </a:p>
            </p:txBody>
          </p:sp>
        </mc:Fallback>
      </mc:AlternateContent>
      <p:sp>
        <p:nvSpPr>
          <p:cNvPr id="3" name="Title 2"/>
          <p:cNvSpPr>
            <a:spLocks noGrp="1"/>
          </p:cNvSpPr>
          <p:nvPr>
            <p:ph type="title"/>
          </p:nvPr>
        </p:nvSpPr>
        <p:spPr/>
        <p:txBody>
          <a:bodyPr/>
          <a:lstStyle/>
          <a:p>
            <a:r>
              <a:rPr lang="en-US" dirty="0"/>
              <a:t>Measurements and </a:t>
            </a:r>
            <a:r>
              <a:rPr lang="en-US" dirty="0" smtClean="0"/>
              <a:t>simulations</a:t>
            </a:r>
            <a:endParaRPr lang="en-US" dirty="0"/>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16</a:t>
            </a:fld>
            <a:endParaRPr lang="en-US" dirty="0"/>
          </a:p>
        </p:txBody>
      </p:sp>
      <p:pic>
        <p:nvPicPr>
          <p:cNvPr id="8" name="Picture 7"/>
          <p:cNvPicPr>
            <a:picLocks noChangeAspect="1"/>
          </p:cNvPicPr>
          <p:nvPr/>
        </p:nvPicPr>
        <p:blipFill>
          <a:blip r:embed="rId3"/>
          <a:stretch>
            <a:fillRect/>
          </a:stretch>
        </p:blipFill>
        <p:spPr>
          <a:xfrm>
            <a:off x="429554" y="809253"/>
            <a:ext cx="4772494" cy="4866928"/>
          </a:xfrm>
          <a:prstGeom prst="rect">
            <a:avLst/>
          </a:prstGeom>
        </p:spPr>
      </p:pic>
      <p:pic>
        <p:nvPicPr>
          <p:cNvPr id="12" name="Picture 11"/>
          <p:cNvPicPr>
            <a:picLocks noChangeAspect="1"/>
          </p:cNvPicPr>
          <p:nvPr/>
        </p:nvPicPr>
        <p:blipFill>
          <a:blip r:embed="rId4"/>
          <a:stretch>
            <a:fillRect/>
          </a:stretch>
        </p:blipFill>
        <p:spPr>
          <a:xfrm>
            <a:off x="5527134" y="1244900"/>
            <a:ext cx="2897417" cy="520596"/>
          </a:xfrm>
          <a:prstGeom prst="rect">
            <a:avLst/>
          </a:prstGeom>
        </p:spPr>
      </p:pic>
      <p:sp>
        <p:nvSpPr>
          <p:cNvPr id="13" name="Rectangle 12"/>
          <p:cNvSpPr/>
          <p:nvPr/>
        </p:nvSpPr>
        <p:spPr>
          <a:xfrm>
            <a:off x="842190" y="5761374"/>
            <a:ext cx="7897714" cy="428527"/>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sz="1800" dirty="0"/>
              <a:t>Note that the simulation with beam divergence taken into account agrees better</a:t>
            </a:r>
          </a:p>
        </p:txBody>
      </p:sp>
    </p:spTree>
    <p:extLst>
      <p:ext uri="{BB962C8B-B14F-4D97-AF65-F5344CB8AC3E}">
        <p14:creationId xmlns:p14="http://schemas.microsoft.com/office/powerpoint/2010/main" val="8200609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7667" y="2318358"/>
            <a:ext cx="8844794" cy="3174514"/>
          </a:xfrm>
        </p:spPr>
      </p:pic>
      <p:sp>
        <p:nvSpPr>
          <p:cNvPr id="3" name="Title 2"/>
          <p:cNvSpPr>
            <a:spLocks noGrp="1"/>
          </p:cNvSpPr>
          <p:nvPr>
            <p:ph type="title"/>
          </p:nvPr>
        </p:nvSpPr>
        <p:spPr>
          <a:xfrm>
            <a:off x="222250" y="100584"/>
            <a:ext cx="8686800" cy="792983"/>
          </a:xfrm>
        </p:spPr>
        <p:txBody>
          <a:bodyPr/>
          <a:lstStyle/>
          <a:p>
            <a:r>
              <a:rPr lang="en-US" dirty="0"/>
              <a:t>Measurement of transverse bunch size:</a:t>
            </a:r>
            <a:br>
              <a:rPr lang="en-US" dirty="0"/>
            </a:br>
            <a:r>
              <a:rPr lang="en-US" dirty="0"/>
              <a:t>7 </a:t>
            </a:r>
            <a:r>
              <a:rPr lang="en-US" dirty="0" err="1"/>
              <a:t>synclight</a:t>
            </a:r>
            <a:r>
              <a:rPr lang="en-US" dirty="0"/>
              <a:t> stations</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17</a:t>
            </a:fld>
            <a:endParaRPr lang="en-US" dirty="0"/>
          </a:p>
        </p:txBody>
      </p:sp>
      <p:sp>
        <p:nvSpPr>
          <p:cNvPr id="8" name="TextBox 7"/>
          <p:cNvSpPr txBox="1"/>
          <p:nvPr/>
        </p:nvSpPr>
        <p:spPr>
          <a:xfrm>
            <a:off x="4842672" y="5570356"/>
            <a:ext cx="3790012" cy="276999"/>
          </a:xfrm>
          <a:prstGeom prst="rect">
            <a:avLst/>
          </a:prstGeom>
          <a:noFill/>
        </p:spPr>
        <p:txBody>
          <a:bodyPr wrap="none" rtlCol="0">
            <a:spAutoFit/>
          </a:bodyPr>
          <a:lstStyle/>
          <a:p>
            <a:r>
              <a:rPr lang="en-US" sz="1200" dirty="0"/>
              <a:t>*built by A. Romanov, J. </a:t>
            </a:r>
            <a:r>
              <a:rPr lang="en-US" sz="1200" dirty="0" err="1"/>
              <a:t>Santucci</a:t>
            </a:r>
            <a:r>
              <a:rPr lang="en-US" sz="1200" dirty="0"/>
              <a:t>, G. </a:t>
            </a:r>
            <a:r>
              <a:rPr lang="en-US" sz="1200" dirty="0" err="1"/>
              <a:t>Stancari</a:t>
            </a:r>
            <a:r>
              <a:rPr lang="en-US" sz="1200" dirty="0"/>
              <a:t>, N. </a:t>
            </a:r>
            <a:r>
              <a:rPr lang="en-US" sz="1200" dirty="0" err="1"/>
              <a:t>Kuklev</a:t>
            </a:r>
            <a:r>
              <a:rPr lang="en-US" sz="1200" dirty="0"/>
              <a:t>, …</a:t>
            </a:r>
          </a:p>
        </p:txBody>
      </p:sp>
      <p:sp>
        <p:nvSpPr>
          <p:cNvPr id="9" name="TextBox 8"/>
          <p:cNvSpPr txBox="1"/>
          <p:nvPr/>
        </p:nvSpPr>
        <p:spPr>
          <a:xfrm>
            <a:off x="341629" y="1958524"/>
            <a:ext cx="5200203" cy="369332"/>
          </a:xfrm>
          <a:prstGeom prst="rect">
            <a:avLst/>
          </a:prstGeom>
          <a:noFill/>
        </p:spPr>
        <p:txBody>
          <a:bodyPr wrap="square" rtlCol="0">
            <a:spAutoFit/>
          </a:bodyPr>
          <a:lstStyle/>
          <a:p>
            <a:r>
              <a:rPr lang="en-US" sz="1800" u="sng" dirty="0">
                <a:solidFill>
                  <a:schemeClr val="accent6">
                    <a:lumMod val="50000"/>
                  </a:schemeClr>
                </a:solidFill>
              </a:rPr>
              <a:t>Bending magnet radiation (not undulator)</a:t>
            </a:r>
          </a:p>
        </p:txBody>
      </p:sp>
      <p:pic>
        <p:nvPicPr>
          <p:cNvPr id="10" name="Picture 9"/>
          <p:cNvPicPr>
            <a:picLocks noChangeAspect="1"/>
          </p:cNvPicPr>
          <p:nvPr/>
        </p:nvPicPr>
        <p:blipFill>
          <a:blip r:embed="rId3"/>
          <a:stretch>
            <a:fillRect/>
          </a:stretch>
        </p:blipFill>
        <p:spPr>
          <a:xfrm>
            <a:off x="5520453" y="552091"/>
            <a:ext cx="2663428" cy="1697884"/>
          </a:xfrm>
          <a:prstGeom prst="rect">
            <a:avLst/>
          </a:prstGeom>
        </p:spPr>
      </p:pic>
    </p:spTree>
    <p:extLst>
      <p:ext uri="{BB962C8B-B14F-4D97-AF65-F5344CB8AC3E}">
        <p14:creationId xmlns:p14="http://schemas.microsoft.com/office/powerpoint/2010/main" val="6830513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p:cNvSpPr>
                <a:spLocks noGrp="1"/>
              </p:cNvSpPr>
              <p:nvPr>
                <p:ph idx="1"/>
              </p:nvPr>
            </p:nvSpPr>
            <p:spPr>
              <a:xfrm>
                <a:off x="228600" y="852678"/>
                <a:ext cx="8672513" cy="1159001"/>
              </a:xfrm>
            </p:spPr>
            <p:txBody>
              <a:bodyPr/>
              <a:lstStyle/>
              <a:p>
                <a:r>
                  <a:rPr lang="en-US" sz="1800" dirty="0"/>
                  <a:t>Wall-current monitor </a:t>
                </a:r>
                <a14:m>
                  <m:oMath xmlns:m="http://schemas.openxmlformats.org/officeDocument/2006/math">
                    <m:r>
                      <a:rPr lang="en-US" sz="1800" b="0" i="1" smtClean="0">
                        <a:latin typeface="Cambria Math" panose="02040503050406030204" pitchFamily="18" charset="0"/>
                      </a:rPr>
                      <m:t>→</m:t>
                    </m:r>
                  </m:oMath>
                </a14:m>
                <a:r>
                  <a:rPr lang="en-US" sz="1800" dirty="0"/>
                  <a:t> long cable </a:t>
                </a:r>
                <a14:m>
                  <m:oMath xmlns:m="http://schemas.openxmlformats.org/officeDocument/2006/math">
                    <m:r>
                      <a:rPr lang="en-US" sz="1800" b="0" i="1" smtClean="0">
                        <a:latin typeface="Cambria Math" panose="02040503050406030204" pitchFamily="18" charset="0"/>
                      </a:rPr>
                      <m:t>→</m:t>
                    </m:r>
                  </m:oMath>
                </a14:m>
                <a:r>
                  <a:rPr lang="en-US" sz="1800" dirty="0"/>
                  <a:t> amplifier </a:t>
                </a:r>
                <a14:m>
                  <m:oMath xmlns:m="http://schemas.openxmlformats.org/officeDocument/2006/math">
                    <m:r>
                      <a:rPr lang="en-US" sz="1800" b="0" i="1" smtClean="0">
                        <a:latin typeface="Cambria Math" panose="02040503050406030204" pitchFamily="18" charset="0"/>
                      </a:rPr>
                      <m:t>→</m:t>
                    </m:r>
                  </m:oMath>
                </a14:m>
                <a:r>
                  <a:rPr lang="en-US" sz="1800" dirty="0"/>
                  <a:t> oscilloscope</a:t>
                </a:r>
              </a:p>
              <a:p>
                <a:r>
                  <a:rPr lang="en-US" sz="1800" dirty="0"/>
                  <a:t>The web-server runs on a Raspberry Pi </a:t>
                </a:r>
                <a:r>
                  <a:rPr lang="en-US" sz="1800" dirty="0" smtClean="0"/>
                  <a:t>on </a:t>
                </a:r>
                <a:r>
                  <a:rPr lang="en-US" sz="1800" dirty="0"/>
                  <a:t>the Fermilab controls network. It receives the signal from the scope and applies the inverse of the transmission function of the long cable and the amplifier to reconstruct the shape of the electron bunch </a:t>
                </a:r>
              </a:p>
            </p:txBody>
          </p:sp>
        </mc:Choice>
        <mc:Fallback>
          <p:sp>
            <p:nvSpPr>
              <p:cNvPr id="2" name="Content Placeholder 1"/>
              <p:cNvSpPr>
                <a:spLocks noGrp="1" noRot="1" noChangeAspect="1" noMove="1" noResize="1" noEditPoints="1" noAdjustHandles="1" noChangeArrowheads="1" noChangeShapeType="1" noTextEdit="1"/>
              </p:cNvSpPr>
              <p:nvPr>
                <p:ph idx="1"/>
              </p:nvPr>
            </p:nvSpPr>
            <p:spPr>
              <a:xfrm>
                <a:off x="228600" y="852678"/>
                <a:ext cx="8672513" cy="1159001"/>
              </a:xfrm>
              <a:blipFill>
                <a:blip r:embed="rId2"/>
                <a:stretch>
                  <a:fillRect l="-1547" t="-6842" r="-2250" b="-35263"/>
                </a:stretch>
              </a:blipFill>
            </p:spPr>
            <p:txBody>
              <a:bodyPr/>
              <a:lstStyle/>
              <a:p>
                <a:r>
                  <a:rPr lang="en-US">
                    <a:noFill/>
                  </a:rPr>
                  <a:t> </a:t>
                </a:r>
              </a:p>
            </p:txBody>
          </p:sp>
        </mc:Fallback>
      </mc:AlternateContent>
      <p:sp>
        <p:nvSpPr>
          <p:cNvPr id="3" name="Title 2"/>
          <p:cNvSpPr>
            <a:spLocks noGrp="1"/>
          </p:cNvSpPr>
          <p:nvPr>
            <p:ph type="title"/>
          </p:nvPr>
        </p:nvSpPr>
        <p:spPr>
          <a:xfrm>
            <a:off x="228600" y="416233"/>
            <a:ext cx="8686800" cy="427877"/>
          </a:xfrm>
        </p:spPr>
        <p:txBody>
          <a:bodyPr/>
          <a:lstStyle/>
          <a:p>
            <a:r>
              <a:rPr lang="en-US" dirty="0"/>
              <a:t>Measurement of longitudinal bunch length and shape: Bunch length monitor</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18</a:t>
            </a:fld>
            <a:endParaRPr lang="en-US" dirty="0"/>
          </a:p>
        </p:txBody>
      </p:sp>
      <p:pic>
        <p:nvPicPr>
          <p:cNvPr id="7" name="Content Placeholder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2195" y="2011679"/>
            <a:ext cx="7080355" cy="3776470"/>
          </a:xfrm>
          <a:prstGeom prst="rect">
            <a:avLst/>
          </a:prstGeom>
        </p:spPr>
      </p:pic>
      <p:sp>
        <p:nvSpPr>
          <p:cNvPr id="8" name="TextBox 7"/>
          <p:cNvSpPr txBox="1"/>
          <p:nvPr/>
        </p:nvSpPr>
        <p:spPr>
          <a:xfrm>
            <a:off x="257883" y="5758487"/>
            <a:ext cx="6832896" cy="523220"/>
          </a:xfrm>
          <a:prstGeom prst="rect">
            <a:avLst/>
          </a:prstGeom>
          <a:noFill/>
        </p:spPr>
        <p:txBody>
          <a:bodyPr wrap="none" rtlCol="0">
            <a:spAutoFit/>
          </a:bodyPr>
          <a:lstStyle/>
          <a:p>
            <a:r>
              <a:rPr lang="en-US" sz="1400" dirty="0" err="1"/>
              <a:t>Valeri</a:t>
            </a:r>
            <a:r>
              <a:rPr lang="en-US" sz="1400" dirty="0"/>
              <a:t> </a:t>
            </a:r>
            <a:r>
              <a:rPr lang="en-US" sz="1400" dirty="0" err="1"/>
              <a:t>Lebedev</a:t>
            </a:r>
            <a:r>
              <a:rPr lang="en-US" sz="1400" dirty="0"/>
              <a:t> and Kermit Carlson helped with measurement of the transmission function.</a:t>
            </a:r>
          </a:p>
          <a:p>
            <a:r>
              <a:rPr lang="en-US" sz="1400" dirty="0"/>
              <a:t>Dean Edstrom helped with network communication with the oscilloscope.</a:t>
            </a:r>
          </a:p>
        </p:txBody>
      </p:sp>
      <mc:AlternateContent xmlns:mc="http://schemas.openxmlformats.org/markup-compatibility/2006">
        <mc:Choice xmlns:a14="http://schemas.microsoft.com/office/drawing/2010/main" Requires="a14">
          <p:sp>
            <p:nvSpPr>
              <p:cNvPr id="9" name="TextBox 8"/>
              <p:cNvSpPr txBox="1"/>
              <p:nvPr/>
            </p:nvSpPr>
            <p:spPr>
              <a:xfrm>
                <a:off x="3459325" y="4478496"/>
                <a:ext cx="1830053" cy="369332"/>
              </a:xfrm>
              <a:prstGeom prst="rect">
                <a:avLst/>
              </a:prstGeom>
              <a:noFill/>
            </p:spPr>
            <p:txBody>
              <a:bodyPr wrap="none" rtlCol="0">
                <a:spAutoFit/>
              </a:bodyPr>
              <a:lstStyle/>
              <a:p>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𝜎</m:t>
                        </m:r>
                      </m:e>
                      <m:sub>
                        <m:r>
                          <a:rPr lang="en-US" sz="1800" b="0" i="1" smtClean="0">
                            <a:latin typeface="Cambria Math" panose="02040503050406030204" pitchFamily="18" charset="0"/>
                          </a:rPr>
                          <m:t>𝑧</m:t>
                        </m:r>
                      </m:sub>
                    </m:sSub>
                    <m:r>
                      <a:rPr lang="en-US" sz="1800" b="0" i="1" smtClean="0">
                        <a:latin typeface="Cambria Math" panose="02040503050406030204" pitchFamily="18" charset="0"/>
                      </a:rPr>
                      <m:t>=20−30 </m:t>
                    </m:r>
                  </m:oMath>
                </a14:m>
                <a:r>
                  <a:rPr lang="en-US" sz="1800" dirty="0" smtClean="0"/>
                  <a:t>cm</a:t>
                </a:r>
                <a:endParaRPr lang="en-US" sz="1800" dirty="0"/>
              </a:p>
            </p:txBody>
          </p:sp>
        </mc:Choice>
        <mc:Fallback>
          <p:sp>
            <p:nvSpPr>
              <p:cNvPr id="9" name="TextBox 8"/>
              <p:cNvSpPr txBox="1">
                <a:spLocks noRot="1" noChangeAspect="1" noMove="1" noResize="1" noEditPoints="1" noAdjustHandles="1" noChangeArrowheads="1" noChangeShapeType="1" noTextEdit="1"/>
              </p:cNvSpPr>
              <p:nvPr/>
            </p:nvSpPr>
            <p:spPr>
              <a:xfrm>
                <a:off x="3459325" y="4478496"/>
                <a:ext cx="1830053" cy="369332"/>
              </a:xfrm>
              <a:prstGeom prst="rect">
                <a:avLst/>
              </a:prstGeom>
              <a:blipFill>
                <a:blip r:embed="rId4"/>
                <a:stretch>
                  <a:fillRect t="-10000" r="-1661" b="-26667"/>
                </a:stretch>
              </a:blipFill>
            </p:spPr>
            <p:txBody>
              <a:bodyPr/>
              <a:lstStyle/>
              <a:p>
                <a:r>
                  <a:rPr lang="en-US">
                    <a:noFill/>
                  </a:rPr>
                  <a:t> </a:t>
                </a:r>
              </a:p>
            </p:txBody>
          </p:sp>
        </mc:Fallback>
      </mc:AlternateContent>
    </p:spTree>
    <p:extLst>
      <p:ext uri="{BB962C8B-B14F-4D97-AF65-F5344CB8AC3E}">
        <p14:creationId xmlns:p14="http://schemas.microsoft.com/office/powerpoint/2010/main" val="6546250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 name="Content Placeholder 1"/>
              <p:cNvSpPr>
                <a:spLocks noGrp="1"/>
              </p:cNvSpPr>
              <p:nvPr>
                <p:ph idx="1"/>
              </p:nvPr>
            </p:nvSpPr>
            <p:spPr>
              <a:xfrm>
                <a:off x="228600" y="806959"/>
                <a:ext cx="8672513" cy="1154554"/>
              </a:xfrm>
            </p:spPr>
            <p:txBody>
              <a:bodyPr/>
              <a:lstStyle/>
              <a:p>
                <a:r>
                  <a:rPr lang="en-US" dirty="0"/>
                  <a:t>ND filter is a filter that has constant attenuation in a wide spectral range</a:t>
                </a:r>
              </a:p>
              <a:p>
                <a:r>
                  <a:rPr lang="en-US" dirty="0"/>
                  <a:t>ND filter does not change the number of coherent modes </a:t>
                </a:r>
                <a14:m>
                  <m:oMath xmlns:m="http://schemas.openxmlformats.org/officeDocument/2006/math">
                    <m:r>
                      <a:rPr lang="en-US" b="0" i="1" smtClean="0">
                        <a:latin typeface="Cambria Math" panose="02040503050406030204" pitchFamily="18" charset="0"/>
                      </a:rPr>
                      <m:t>𝑀</m:t>
                    </m:r>
                  </m:oMath>
                </a14:m>
                <a:r>
                  <a:rPr lang="en-US" dirty="0"/>
                  <a:t>, however, it does change the average number of detected photons </a:t>
                </a:r>
                <a14:m>
                  <m:oMath xmlns:m="http://schemas.openxmlformats.org/officeDocument/2006/math">
                    <m:d>
                      <m:dPr>
                        <m:begChr m:val="⟨"/>
                        <m:endChr m:val="⟩"/>
                        <m:ctrlPr>
                          <a:rPr lang="en-US" i="1" smtClean="0">
                            <a:latin typeface="Cambria Math" panose="02040503050406030204" pitchFamily="18" charset="0"/>
                          </a:rPr>
                        </m:ctrlPr>
                      </m:dPr>
                      <m:e>
                        <m:r>
                          <a:rPr lang="en-US" i="1">
                            <a:latin typeface="Cambria Math" panose="02040503050406030204" pitchFamily="18" charset="0"/>
                          </a:rPr>
                          <m:t>𝒩</m:t>
                        </m:r>
                      </m:e>
                    </m:d>
                  </m:oMath>
                </a14:m>
                <a:endParaRPr lang="en-US" dirty="0"/>
              </a:p>
            </p:txBody>
          </p:sp>
        </mc:Choice>
        <mc:Fallback xmlns="">
          <p:sp>
            <p:nvSpPr>
              <p:cNvPr id="15" name="Content Placeholder 1"/>
              <p:cNvSpPr>
                <a:spLocks noGrp="1" noRot="1" noChangeAspect="1" noMove="1" noResize="1" noEditPoints="1" noAdjustHandles="1" noChangeArrowheads="1" noChangeShapeType="1" noTextEdit="1"/>
              </p:cNvSpPr>
              <p:nvPr>
                <p:ph idx="1"/>
              </p:nvPr>
            </p:nvSpPr>
            <p:spPr>
              <a:xfrm>
                <a:off x="228600" y="806959"/>
                <a:ext cx="8672513" cy="1154554"/>
              </a:xfrm>
              <a:blipFill>
                <a:blip r:embed="rId4"/>
                <a:stretch>
                  <a:fillRect l="-2039" t="-7368" r="-633" b="-81053"/>
                </a:stretch>
              </a:blipFill>
            </p:spPr>
            <p:txBody>
              <a:bodyPr/>
              <a:lstStyle/>
              <a:p>
                <a:r>
                  <a:rPr lang="en-US">
                    <a:noFill/>
                  </a:rPr>
                  <a:t> </a:t>
                </a:r>
              </a:p>
            </p:txBody>
          </p:sp>
        </mc:Fallback>
      </mc:AlternateContent>
      <p:sp>
        <p:nvSpPr>
          <p:cNvPr id="3" name="Title 2"/>
          <p:cNvSpPr>
            <a:spLocks noGrp="1"/>
          </p:cNvSpPr>
          <p:nvPr>
            <p:ph type="title"/>
          </p:nvPr>
        </p:nvSpPr>
        <p:spPr/>
        <p:txBody>
          <a:bodyPr/>
          <a:lstStyle/>
          <a:p>
            <a:r>
              <a:rPr lang="en-US" dirty="0"/>
              <a:t>Neutral density (ND) filters</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19</a:t>
            </a:fld>
            <a:endParaRPr lang="en-US" dirty="0"/>
          </a:p>
        </p:txBody>
      </p:sp>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r="21280"/>
          <a:stretch/>
        </p:blipFill>
        <p:spPr>
          <a:xfrm rot="5400000">
            <a:off x="293541" y="3069703"/>
            <a:ext cx="2310459" cy="2201267"/>
          </a:xfrm>
          <a:prstGeom prst="rect">
            <a:avLst/>
          </a:prstGeom>
        </p:spPr>
      </p:pic>
      <p:sp>
        <p:nvSpPr>
          <p:cNvPr id="10" name="TextBox 9"/>
          <p:cNvSpPr txBox="1"/>
          <p:nvPr/>
        </p:nvSpPr>
        <p:spPr>
          <a:xfrm>
            <a:off x="272199" y="5304780"/>
            <a:ext cx="2308511" cy="584775"/>
          </a:xfrm>
          <a:prstGeom prst="rect">
            <a:avLst/>
          </a:prstGeom>
          <a:noFill/>
        </p:spPr>
        <p:txBody>
          <a:bodyPr wrap="square" rtlCol="0">
            <a:spAutoFit/>
          </a:bodyPr>
          <a:lstStyle/>
          <a:p>
            <a:r>
              <a:rPr lang="en-US" sz="1600" dirty="0"/>
              <a:t>The filter wheel was built by Sasha Romanov</a:t>
            </a:r>
          </a:p>
        </p:txBody>
      </p:sp>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31717" y="2838651"/>
            <a:ext cx="5376672" cy="3165584"/>
          </a:xfrm>
          <a:prstGeom prst="rect">
            <a:avLst/>
          </a:prstGeom>
        </p:spPr>
      </p:pic>
      <p:sp>
        <p:nvSpPr>
          <p:cNvPr id="14" name="TextBox 13"/>
          <p:cNvSpPr txBox="1"/>
          <p:nvPr/>
        </p:nvSpPr>
        <p:spPr>
          <a:xfrm>
            <a:off x="3331717" y="2469234"/>
            <a:ext cx="5200203" cy="369332"/>
          </a:xfrm>
          <a:prstGeom prst="rect">
            <a:avLst/>
          </a:prstGeom>
          <a:noFill/>
        </p:spPr>
        <p:txBody>
          <a:bodyPr wrap="square" rtlCol="0">
            <a:spAutoFit/>
          </a:bodyPr>
          <a:lstStyle/>
          <a:p>
            <a:r>
              <a:rPr lang="en-US" sz="1800" u="sng" dirty="0">
                <a:solidFill>
                  <a:schemeClr val="accent6">
                    <a:lumMod val="50000"/>
                  </a:schemeClr>
                </a:solidFill>
              </a:rPr>
              <a:t>Remote controls for the apparatus</a:t>
            </a:r>
          </a:p>
        </p:txBody>
      </p:sp>
    </p:spTree>
    <p:extLst>
      <p:ext uri="{BB962C8B-B14F-4D97-AF65-F5344CB8AC3E}">
        <p14:creationId xmlns:p14="http://schemas.microsoft.com/office/powerpoint/2010/main" val="139579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Fermilab </a:t>
            </a:r>
            <a:r>
              <a:rPr lang="en-US" dirty="0" err="1"/>
              <a:t>Integrable</a:t>
            </a:r>
            <a:r>
              <a:rPr lang="en-US" dirty="0"/>
              <a:t> Optics Test Accelerator (IOTA)</a:t>
            </a:r>
          </a:p>
        </p:txBody>
      </p:sp>
      <p:sp>
        <p:nvSpPr>
          <p:cNvPr id="4" name="Date Placeholder 3"/>
          <p:cNvSpPr>
            <a:spLocks noGrp="1"/>
          </p:cNvSpPr>
          <p:nvPr>
            <p:ph type="dt" sz="half" idx="2"/>
          </p:nvPr>
        </p:nvSpPr>
        <p:spPr>
          <a:xfrm>
            <a:off x="636588" y="6504213"/>
            <a:ext cx="775607" cy="241300"/>
          </a:xfrm>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2</a:t>
            </a:fld>
            <a:endParaRPr lang="en-US" dirty="0"/>
          </a:p>
        </p:txBody>
      </p:sp>
      <p:pic>
        <p:nvPicPr>
          <p:cNvPr id="1028" name="Picture 4" descr="https://lh3.googleusercontent.com/-O015RCwIrLjEl0OeRD3Wjbg1EB1X4_mv2Y9TIezf6aJPEu4nHKlaDOtxKa1zUp-v7ERPjnxsSxu2n8pBoq7Am-6xOYi-fUMzYzZT_MjPGZkbHnpREj3GtAQY_Hl8jFzKgdJ3wNtd2dOvlUuF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1948" y="1545958"/>
            <a:ext cx="4607330" cy="230366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887" y="1382520"/>
            <a:ext cx="3519747" cy="2630548"/>
          </a:xfrm>
          <a:prstGeom prst="rect">
            <a:avLst/>
          </a:prstGeom>
        </p:spPr>
      </p:pic>
      <p:sp>
        <p:nvSpPr>
          <p:cNvPr id="10" name="Oval 9"/>
          <p:cNvSpPr/>
          <p:nvPr/>
        </p:nvSpPr>
        <p:spPr>
          <a:xfrm>
            <a:off x="2220967" y="1956712"/>
            <a:ext cx="176615" cy="17661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Arrow Connector 11"/>
          <p:cNvCxnSpPr>
            <a:cxnSpLocks/>
            <a:stCxn id="10" idx="7"/>
          </p:cNvCxnSpPr>
          <p:nvPr/>
        </p:nvCxnSpPr>
        <p:spPr>
          <a:xfrm flipV="1">
            <a:off x="2371717" y="1537250"/>
            <a:ext cx="1690231" cy="445327"/>
          </a:xfrm>
          <a:prstGeom prst="straightConnector1">
            <a:avLst/>
          </a:prstGeom>
          <a:ln w="9525">
            <a:solidFill>
              <a:srgbClr val="FF0000"/>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10" idx="4"/>
          </p:cNvCxnSpPr>
          <p:nvPr/>
        </p:nvCxnSpPr>
        <p:spPr>
          <a:xfrm>
            <a:off x="2309275" y="2133327"/>
            <a:ext cx="1752673" cy="1707588"/>
          </a:xfrm>
          <a:prstGeom prst="straightConnector1">
            <a:avLst/>
          </a:prstGeom>
          <a:ln w="9525">
            <a:solidFill>
              <a:srgbClr val="FF0000"/>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7" name="Content Placeholder 6"/>
          <p:cNvSpPr>
            <a:spLocks noGrp="1"/>
          </p:cNvSpPr>
          <p:nvPr>
            <p:ph idx="1"/>
          </p:nvPr>
        </p:nvSpPr>
        <p:spPr>
          <a:xfrm>
            <a:off x="228600" y="971550"/>
            <a:ext cx="8672513" cy="427877"/>
          </a:xfrm>
        </p:spPr>
        <p:txBody>
          <a:bodyPr/>
          <a:lstStyle/>
          <a:p>
            <a:r>
              <a:rPr lang="en-US" sz="2000" dirty="0"/>
              <a:t>First beam Aug 21, 2018 </a:t>
            </a:r>
          </a:p>
        </p:txBody>
      </p:sp>
      <p:sp>
        <p:nvSpPr>
          <p:cNvPr id="14" name="Content Placeholder 1"/>
          <p:cNvSpPr txBox="1">
            <a:spLocks/>
          </p:cNvSpPr>
          <p:nvPr/>
        </p:nvSpPr>
        <p:spPr>
          <a:xfrm>
            <a:off x="551973" y="4269088"/>
            <a:ext cx="8040053" cy="1707589"/>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Particles: electrons/protons</a:t>
            </a:r>
          </a:p>
          <a:p>
            <a:r>
              <a:rPr lang="en-US" dirty="0"/>
              <a:t>Main experiments: </a:t>
            </a:r>
          </a:p>
          <a:p>
            <a:pPr lvl="1"/>
            <a:r>
              <a:rPr lang="en-US" dirty="0"/>
              <a:t>Nonlinear beam optics</a:t>
            </a:r>
          </a:p>
          <a:p>
            <a:pPr lvl="1"/>
            <a:r>
              <a:rPr lang="en-US" dirty="0"/>
              <a:t>Optical stochastic cooling</a:t>
            </a:r>
          </a:p>
        </p:txBody>
      </p:sp>
      <p:sp>
        <p:nvSpPr>
          <p:cNvPr id="2" name="TextBox 1"/>
          <p:cNvSpPr txBox="1"/>
          <p:nvPr/>
        </p:nvSpPr>
        <p:spPr>
          <a:xfrm>
            <a:off x="4922971" y="4377159"/>
            <a:ext cx="3848746" cy="830997"/>
          </a:xfrm>
          <a:prstGeom prst="rect">
            <a:avLst/>
          </a:prstGeom>
          <a:noFill/>
        </p:spPr>
        <p:txBody>
          <a:bodyPr wrap="none" rtlCol="0">
            <a:spAutoFit/>
          </a:bodyPr>
          <a:lstStyle/>
          <a:p>
            <a:r>
              <a:rPr lang="en-US" dirty="0"/>
              <a:t>Circumference: 40 m</a:t>
            </a:r>
            <a:r>
              <a:rPr lang="ru-RU" dirty="0"/>
              <a:t> (</a:t>
            </a:r>
            <a:r>
              <a:rPr lang="en-US" dirty="0"/>
              <a:t>133 ns</a:t>
            </a:r>
            <a:r>
              <a:rPr lang="ru-RU" dirty="0"/>
              <a:t>)</a:t>
            </a:r>
            <a:endParaRPr lang="en-US" dirty="0"/>
          </a:p>
          <a:p>
            <a:r>
              <a:rPr lang="en-US" dirty="0"/>
              <a:t>Electron energy: 100 MeV</a:t>
            </a:r>
          </a:p>
        </p:txBody>
      </p:sp>
      <p:sp>
        <p:nvSpPr>
          <p:cNvPr id="16" name="TextBox 15"/>
          <p:cNvSpPr txBox="1"/>
          <p:nvPr/>
        </p:nvSpPr>
        <p:spPr>
          <a:xfrm>
            <a:off x="4945514" y="5316227"/>
            <a:ext cx="3955599" cy="1015663"/>
          </a:xfrm>
          <a:prstGeom prst="rect">
            <a:avLst/>
          </a:prstGeom>
          <a:noFill/>
        </p:spPr>
        <p:txBody>
          <a:bodyPr wrap="square" rtlCol="0">
            <a:spAutoFit/>
          </a:bodyPr>
          <a:lstStyle/>
          <a:p>
            <a:r>
              <a:rPr lang="en-US" sz="2000" dirty="0"/>
              <a:t>In our experiments:</a:t>
            </a:r>
          </a:p>
          <a:p>
            <a:r>
              <a:rPr lang="en-US" sz="2000" dirty="0"/>
              <a:t>Single electron bunch, up to 0.5 </a:t>
            </a:r>
            <a:r>
              <a:rPr lang="en-US" sz="2000" dirty="0" err="1"/>
              <a:t>nC</a:t>
            </a:r>
            <a:endParaRPr lang="en-US" sz="2000" dirty="0"/>
          </a:p>
          <a:p>
            <a:r>
              <a:rPr lang="en-US" sz="2000" dirty="0"/>
              <a:t>About 30 cm long (</a:t>
            </a:r>
            <a:r>
              <a:rPr lang="en-US" sz="2000" dirty="0" err="1"/>
              <a:t>rms</a:t>
            </a:r>
            <a:r>
              <a:rPr lang="en-US" sz="2000" dirty="0"/>
              <a:t>)</a:t>
            </a:r>
          </a:p>
        </p:txBody>
      </p:sp>
    </p:spTree>
    <p:extLst>
      <p:ext uri="{BB962C8B-B14F-4D97-AF65-F5344CB8AC3E}">
        <p14:creationId xmlns:p14="http://schemas.microsoft.com/office/powerpoint/2010/main" val="23228250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Measurements with ND filters (right-hand side)</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20</a:t>
            </a:fld>
            <a:endParaRPr lang="en-US" dirty="0"/>
          </a:p>
        </p:txBody>
      </p:sp>
      <p:pic>
        <p:nvPicPr>
          <p:cNvPr id="7" name="Picture 6"/>
          <p:cNvPicPr>
            <a:picLocks noChangeAspect="1"/>
          </p:cNvPicPr>
          <p:nvPr/>
        </p:nvPicPr>
        <p:blipFill>
          <a:blip r:embed="rId2"/>
          <a:stretch>
            <a:fillRect/>
          </a:stretch>
        </p:blipFill>
        <p:spPr>
          <a:xfrm>
            <a:off x="228600" y="1283886"/>
            <a:ext cx="8565774" cy="4333353"/>
          </a:xfrm>
          <a:prstGeom prst="rect">
            <a:avLst/>
          </a:prstGeom>
        </p:spPr>
      </p:pic>
      <p:sp>
        <p:nvSpPr>
          <p:cNvPr id="8" name="Rectangle 7"/>
          <p:cNvSpPr/>
          <p:nvPr/>
        </p:nvSpPr>
        <p:spPr>
          <a:xfrm>
            <a:off x="4537494" y="1164572"/>
            <a:ext cx="4377906" cy="4641011"/>
          </a:xfrm>
          <a:prstGeom prst="rect">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cxnSp>
        <p:nvCxnSpPr>
          <p:cNvPr id="10" name="Elbow Connector 9"/>
          <p:cNvCxnSpPr/>
          <p:nvPr/>
        </p:nvCxnSpPr>
        <p:spPr>
          <a:xfrm rot="5400000" flipH="1" flipV="1">
            <a:off x="994590" y="4771726"/>
            <a:ext cx="925436" cy="765591"/>
          </a:xfrm>
          <a:prstGeom prst="bentConnector3">
            <a:avLst>
              <a:gd name="adj1" fmla="val 50000"/>
            </a:avLst>
          </a:prstGeom>
          <a:ln w="2857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mc:AlternateContent xmlns:mc="http://schemas.openxmlformats.org/markup-compatibility/2006" xmlns:a14="http://schemas.microsoft.com/office/drawing/2010/main">
        <mc:Choice Requires="a14">
          <p:sp>
            <p:nvSpPr>
              <p:cNvPr id="16" name="Rectangle 15"/>
              <p:cNvSpPr/>
              <p:nvPr/>
            </p:nvSpPr>
            <p:spPr>
              <a:xfrm>
                <a:off x="222250" y="5603676"/>
                <a:ext cx="3546303" cy="660950"/>
              </a:xfrm>
              <a:prstGeom prst="rect">
                <a:avLst/>
              </a:prstGeom>
              <a:ln w="19050">
                <a:solidFill>
                  <a:schemeClr val="tx1"/>
                </a:solidFill>
              </a:ln>
            </p:spPr>
            <p:txBody>
              <a:bodyPr wrap="square">
                <a:spAutoFit/>
              </a:bodyPr>
              <a:lstStyle/>
              <a:p>
                <a14:m>
                  <m:oMath xmlns:m="http://schemas.openxmlformats.org/officeDocument/2006/math">
                    <m:sSub>
                      <m:sSubPr>
                        <m:ctrlPr>
                          <a:rPr lang="en-US" sz="1200" i="1" smtClean="0">
                            <a:latin typeface="Cambria Math" panose="02040503050406030204" pitchFamily="18" charset="0"/>
                          </a:rPr>
                        </m:ctrlPr>
                      </m:sSubPr>
                      <m:e>
                        <m:r>
                          <a:rPr lang="en-US" sz="1200" i="1">
                            <a:latin typeface="Cambria Math" panose="02040503050406030204" pitchFamily="18" charset="0"/>
                          </a:rPr>
                          <m:t>𝜖</m:t>
                        </m:r>
                      </m:e>
                      <m:sub>
                        <m:r>
                          <a:rPr lang="en-US" sz="1200" i="1">
                            <a:latin typeface="Cambria Math" panose="02040503050406030204" pitchFamily="18" charset="0"/>
                          </a:rPr>
                          <m:t>𝑥</m:t>
                        </m:r>
                      </m:sub>
                    </m:sSub>
                  </m:oMath>
                </a14:m>
                <a:r>
                  <a:rPr lang="en-US" sz="1200" dirty="0"/>
                  <a:t>, </a:t>
                </a: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𝜖</m:t>
                        </m:r>
                      </m:e>
                      <m:sub>
                        <m:r>
                          <a:rPr lang="en-US" sz="1200" i="1">
                            <a:latin typeface="Cambria Math" panose="02040503050406030204" pitchFamily="18" charset="0"/>
                          </a:rPr>
                          <m:t>𝑦</m:t>
                        </m:r>
                      </m:sub>
                    </m:sSub>
                  </m:oMath>
                </a14:m>
                <a:r>
                  <a:rPr lang="en-US" sz="1200" dirty="0"/>
                  <a:t>, </a:t>
                </a:r>
                <a14:m>
                  <m:oMath xmlns:m="http://schemas.openxmlformats.org/officeDocument/2006/math">
                    <m:sSubSup>
                      <m:sSubSupPr>
                        <m:ctrlPr>
                          <a:rPr lang="en-US" sz="1200" i="1">
                            <a:latin typeface="Cambria Math" panose="02040503050406030204" pitchFamily="18" charset="0"/>
                          </a:rPr>
                        </m:ctrlPr>
                      </m:sSubSupPr>
                      <m:e>
                        <m:r>
                          <a:rPr lang="en-US" sz="1200" i="1">
                            <a:latin typeface="Cambria Math" panose="02040503050406030204" pitchFamily="18" charset="0"/>
                          </a:rPr>
                          <m:t>𝜎</m:t>
                        </m:r>
                      </m:e>
                      <m:sub>
                        <m:r>
                          <a:rPr lang="en-US" sz="1200" i="1">
                            <a:latin typeface="Cambria Math" panose="02040503050406030204" pitchFamily="18" charset="0"/>
                          </a:rPr>
                          <m:t>𝑧</m:t>
                        </m:r>
                      </m:sub>
                      <m:sup>
                        <m:r>
                          <m:rPr>
                            <m:sty m:val="p"/>
                          </m:rPr>
                          <a:rPr lang="en-US" sz="1200">
                            <a:latin typeface="Cambria Math" panose="02040503050406030204" pitchFamily="18" charset="0"/>
                          </a:rPr>
                          <m:t>eff</m:t>
                        </m:r>
                      </m:sup>
                    </m:sSubSup>
                  </m:oMath>
                </a14:m>
                <a:r>
                  <a:rPr lang="en-US" sz="1200" dirty="0"/>
                  <a:t>, </a:t>
                </a: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𝜎</m:t>
                        </m:r>
                      </m:e>
                      <m:sub>
                        <m:r>
                          <a:rPr lang="en-US" sz="1200" i="1">
                            <a:latin typeface="Cambria Math" panose="02040503050406030204" pitchFamily="18" charset="0"/>
                          </a:rPr>
                          <m:t>𝑝</m:t>
                        </m:r>
                      </m:sub>
                    </m:sSub>
                  </m:oMath>
                </a14:m>
                <a:r>
                  <a:rPr lang="en-US" sz="1200" dirty="0"/>
                  <a:t> change with the beam current due to </a:t>
                </a:r>
                <a:r>
                  <a:rPr lang="en-US" sz="1200" dirty="0" err="1"/>
                  <a:t>intrabeam</a:t>
                </a:r>
                <a:r>
                  <a:rPr lang="en-US" sz="1200" dirty="0"/>
                  <a:t> scattering and interaction of the bunch with its environment. Therefore, </a:t>
                </a:r>
                <a14:m>
                  <m:oMath xmlns:m="http://schemas.openxmlformats.org/officeDocument/2006/math">
                    <m:r>
                      <a:rPr lang="en-US" sz="1200" b="0" i="1" smtClean="0">
                        <a:latin typeface="Cambria Math" panose="02040503050406030204" pitchFamily="18" charset="0"/>
                      </a:rPr>
                      <m:t>𝑀</m:t>
                    </m:r>
                  </m:oMath>
                </a14:m>
                <a:r>
                  <a:rPr lang="en-US" sz="1200" dirty="0"/>
                  <a:t> changes too.</a:t>
                </a:r>
              </a:p>
            </p:txBody>
          </p:sp>
        </mc:Choice>
        <mc:Fallback xmlns="">
          <p:sp>
            <p:nvSpPr>
              <p:cNvPr id="16" name="Rectangle 15"/>
              <p:cNvSpPr>
                <a:spLocks noRot="1" noChangeAspect="1" noMove="1" noResize="1" noEditPoints="1" noAdjustHandles="1" noChangeArrowheads="1" noChangeShapeType="1" noTextEdit="1"/>
              </p:cNvSpPr>
              <p:nvPr/>
            </p:nvSpPr>
            <p:spPr>
              <a:xfrm>
                <a:off x="222250" y="5603676"/>
                <a:ext cx="3546303" cy="660950"/>
              </a:xfrm>
              <a:prstGeom prst="rect">
                <a:avLst/>
              </a:prstGeom>
              <a:blipFill>
                <a:blip r:embed="rId3"/>
                <a:stretch>
                  <a:fillRect b="-4464"/>
                </a:stretch>
              </a:blipFill>
              <a:ln w="19050">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24367806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le 2"/>
              <p:cNvSpPr>
                <a:spLocks noGrp="1"/>
              </p:cNvSpPr>
              <p:nvPr>
                <p:ph type="title"/>
              </p:nvPr>
            </p:nvSpPr>
            <p:spPr>
              <a:xfrm>
                <a:off x="228600" y="328823"/>
                <a:ext cx="8686800" cy="427877"/>
              </a:xfrm>
            </p:spPr>
            <p:txBody>
              <a:bodyPr/>
              <a:lstStyle/>
              <a:p>
                <a:r>
                  <a:rPr lang="en-US" sz="2400" dirty="0"/>
                  <a:t>Reconstruction of transverse emittances from the measured </a:t>
                </a:r>
                <a14:m>
                  <m:oMath xmlns:m="http://schemas.openxmlformats.org/officeDocument/2006/math">
                    <m:r>
                      <a:rPr lang="en-US" sz="2400" b="1" i="0" smtClean="0">
                        <a:latin typeface="Cambria Math" panose="02040503050406030204" pitchFamily="18" charset="0"/>
                      </a:rPr>
                      <m:t>𝐯𝐚𝐫</m:t>
                    </m:r>
                    <m:r>
                      <a:rPr lang="en-US" sz="2400" b="1" i="1" smtClean="0">
                        <a:latin typeface="Cambria Math" panose="02040503050406030204" pitchFamily="18" charset="0"/>
                      </a:rPr>
                      <m:t>(</m:t>
                    </m:r>
                    <m:r>
                      <a:rPr lang="en-US" sz="2400" b="1" i="1">
                        <a:latin typeface="Cambria Math" panose="02040503050406030204" pitchFamily="18" charset="0"/>
                      </a:rPr>
                      <m:t>𝓝</m:t>
                    </m:r>
                    <m:r>
                      <a:rPr lang="en-US" sz="2400" b="1" i="1" smtClean="0">
                        <a:latin typeface="Cambria Math" panose="02040503050406030204" pitchFamily="18" charset="0"/>
                      </a:rPr>
                      <m:t>)</m:t>
                    </m:r>
                  </m:oMath>
                </a14:m>
                <a:endParaRPr lang="en-US" dirty="0"/>
              </a:p>
            </p:txBody>
          </p:sp>
        </mc:Choice>
        <mc:Fallback xmlns="">
          <p:sp>
            <p:nvSpPr>
              <p:cNvPr id="3" name="Title 2"/>
              <p:cNvSpPr>
                <a:spLocks noGrp="1" noRot="1" noChangeAspect="1" noMove="1" noResize="1" noEditPoints="1" noAdjustHandles="1" noChangeArrowheads="1" noChangeShapeType="1" noTextEdit="1"/>
              </p:cNvSpPr>
              <p:nvPr>
                <p:ph type="title"/>
              </p:nvPr>
            </p:nvSpPr>
            <p:spPr>
              <a:xfrm>
                <a:off x="228600" y="328823"/>
                <a:ext cx="8686800" cy="427877"/>
              </a:xfrm>
              <a:blipFill>
                <a:blip r:embed="rId2"/>
                <a:stretch>
                  <a:fillRect l="-2175" t="-91429" b="-45714"/>
                </a:stretch>
              </a:blipFill>
            </p:spPr>
            <p:txBody>
              <a:bodyPr/>
              <a:lstStyle/>
              <a:p>
                <a:r>
                  <a:rPr lang="en-US">
                    <a:noFill/>
                  </a:rPr>
                  <a:t> </a:t>
                </a:r>
              </a:p>
            </p:txBody>
          </p:sp>
        </mc:Fallback>
      </mc:AlternateContent>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b="1"/>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21</a:t>
            </a:fld>
            <a:endParaRPr lang="en-US" dirty="0"/>
          </a:p>
        </p:txBody>
      </p:sp>
      <p:pic>
        <p:nvPicPr>
          <p:cNvPr id="8" name="Picture 7"/>
          <p:cNvPicPr>
            <a:picLocks noChangeAspect="1"/>
          </p:cNvPicPr>
          <p:nvPr/>
        </p:nvPicPr>
        <p:blipFill rotWithShape="1">
          <a:blip r:embed="rId3"/>
          <a:srcRect t="13303"/>
          <a:stretch/>
        </p:blipFill>
        <p:spPr>
          <a:xfrm>
            <a:off x="429419" y="3120647"/>
            <a:ext cx="8220267" cy="2556382"/>
          </a:xfrm>
          <a:prstGeom prst="rect">
            <a:avLst/>
          </a:prstGeom>
          <a:ln>
            <a:solidFill>
              <a:schemeClr val="tx1"/>
            </a:solidFill>
          </a:ln>
        </p:spPr>
      </p:pic>
      <p:grpSp>
        <p:nvGrpSpPr>
          <p:cNvPr id="14" name="Group 13"/>
          <p:cNvGrpSpPr/>
          <p:nvPr/>
        </p:nvGrpSpPr>
        <p:grpSpPr>
          <a:xfrm>
            <a:off x="1138280" y="770871"/>
            <a:ext cx="6781315" cy="1504237"/>
            <a:chOff x="447458" y="873735"/>
            <a:chExt cx="5508490" cy="1221898"/>
          </a:xfrm>
        </p:grpSpPr>
        <p:pic>
          <p:nvPicPr>
            <p:cNvPr id="2" name="Picture 1"/>
            <p:cNvPicPr>
              <a:picLocks noChangeAspect="1"/>
            </p:cNvPicPr>
            <p:nvPr/>
          </p:nvPicPr>
          <p:blipFill>
            <a:blip r:embed="rId4"/>
            <a:stretch>
              <a:fillRect/>
            </a:stretch>
          </p:blipFill>
          <p:spPr>
            <a:xfrm>
              <a:off x="447458" y="873735"/>
              <a:ext cx="5508490" cy="1221898"/>
            </a:xfrm>
            <a:prstGeom prst="rect">
              <a:avLst/>
            </a:prstGeom>
          </p:spPr>
        </p:pic>
        <p:sp>
          <p:nvSpPr>
            <p:cNvPr id="16" name="Rectangle 15"/>
            <p:cNvSpPr/>
            <p:nvPr/>
          </p:nvSpPr>
          <p:spPr>
            <a:xfrm>
              <a:off x="4173559" y="970574"/>
              <a:ext cx="1613139" cy="17710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TextBox 17"/>
          <p:cNvSpPr txBox="1"/>
          <p:nvPr/>
        </p:nvSpPr>
        <p:spPr>
          <a:xfrm>
            <a:off x="118733" y="2275108"/>
            <a:ext cx="4306617"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400" dirty="0"/>
              <a:t>We verified our method with a “round” beam, whose emittances could be independently measured by synchrotron radiation monitors, (a) and (c):</a:t>
            </a:r>
          </a:p>
        </p:txBody>
      </p:sp>
      <p:sp>
        <p:nvSpPr>
          <p:cNvPr id="20" name="TextBox 19"/>
          <p:cNvSpPr txBox="1"/>
          <p:nvPr/>
        </p:nvSpPr>
        <p:spPr>
          <a:xfrm>
            <a:off x="4623758" y="2275108"/>
            <a:ext cx="4334772"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400" dirty="0"/>
              <a:t>Then, we used our fluctuations to </a:t>
            </a:r>
            <a:r>
              <a:rPr lang="en-US" sz="1400" b="1" dirty="0"/>
              <a:t>measure the unknown small vertical emittance of a “flat” beam</a:t>
            </a:r>
            <a:r>
              <a:rPr lang="en-US" sz="1400" dirty="0"/>
              <a:t>, (b) and (d):</a:t>
            </a:r>
          </a:p>
          <a:p>
            <a:endParaRPr lang="en-US" sz="1400" dirty="0"/>
          </a:p>
        </p:txBody>
      </p:sp>
      <p:sp>
        <p:nvSpPr>
          <p:cNvPr id="7" name="Oval 6"/>
          <p:cNvSpPr/>
          <p:nvPr/>
        </p:nvSpPr>
        <p:spPr>
          <a:xfrm>
            <a:off x="2208362" y="5745194"/>
            <a:ext cx="483079" cy="483079"/>
          </a:xfrm>
          <a:prstGeom prst="ellipse">
            <a:avLst/>
          </a:prstGeom>
          <a:solidFill>
            <a:srgbClr val="FFC000"/>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5" name="Oval 14"/>
          <p:cNvSpPr/>
          <p:nvPr/>
        </p:nvSpPr>
        <p:spPr>
          <a:xfrm>
            <a:off x="6350425" y="5943600"/>
            <a:ext cx="848264" cy="86265"/>
          </a:xfrm>
          <a:prstGeom prst="ellipse">
            <a:avLst/>
          </a:prstGeom>
          <a:solidFill>
            <a:srgbClr val="FFC000"/>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9" name="TextBox 8"/>
          <p:cNvSpPr txBox="1"/>
          <p:nvPr/>
        </p:nvSpPr>
        <p:spPr>
          <a:xfrm>
            <a:off x="588508" y="5784647"/>
            <a:ext cx="1647374" cy="369332"/>
          </a:xfrm>
          <a:prstGeom prst="rect">
            <a:avLst/>
          </a:prstGeom>
          <a:noFill/>
        </p:spPr>
        <p:txBody>
          <a:bodyPr wrap="none" rtlCol="0">
            <a:spAutoFit/>
          </a:bodyPr>
          <a:lstStyle/>
          <a:p>
            <a:r>
              <a:rPr lang="en-US" sz="1800" dirty="0" smtClean="0"/>
              <a:t>Strong coupling</a:t>
            </a:r>
            <a:endParaRPr lang="en-US" sz="1800" dirty="0"/>
          </a:p>
        </p:txBody>
      </p:sp>
      <p:sp>
        <p:nvSpPr>
          <p:cNvPr id="17" name="TextBox 16"/>
          <p:cNvSpPr txBox="1"/>
          <p:nvPr/>
        </p:nvSpPr>
        <p:spPr>
          <a:xfrm>
            <a:off x="5122627" y="5782045"/>
            <a:ext cx="1205458" cy="369332"/>
          </a:xfrm>
          <a:prstGeom prst="rect">
            <a:avLst/>
          </a:prstGeom>
          <a:noFill/>
        </p:spPr>
        <p:txBody>
          <a:bodyPr wrap="none" rtlCol="0">
            <a:spAutoFit/>
          </a:bodyPr>
          <a:lstStyle/>
          <a:p>
            <a:r>
              <a:rPr lang="en-US" sz="1800" dirty="0" smtClean="0"/>
              <a:t>Uncoupled</a:t>
            </a:r>
            <a:endParaRPr lang="en-US" sz="1800" dirty="0"/>
          </a:p>
        </p:txBody>
      </p:sp>
    </p:spTree>
    <p:extLst>
      <p:ext uri="{BB962C8B-B14F-4D97-AF65-F5344CB8AC3E}">
        <p14:creationId xmlns:p14="http://schemas.microsoft.com/office/powerpoint/2010/main" val="10073687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3297566"/>
            <a:ext cx="5585603" cy="2733347"/>
          </a:xfrm>
        </p:spPr>
        <p:txBody>
          <a:bodyPr/>
          <a:lstStyle/>
          <a:p>
            <a:r>
              <a:rPr lang="en-US" dirty="0"/>
              <a:t>Measurement of fluctuations with slits or masks would allow measurement of more than one electron bunch parameter.</a:t>
            </a:r>
          </a:p>
        </p:txBody>
      </p:sp>
      <p:sp>
        <p:nvSpPr>
          <p:cNvPr id="3" name="Title 2"/>
          <p:cNvSpPr>
            <a:spLocks noGrp="1"/>
          </p:cNvSpPr>
          <p:nvPr>
            <p:ph type="title"/>
          </p:nvPr>
        </p:nvSpPr>
        <p:spPr/>
        <p:txBody>
          <a:bodyPr/>
          <a:lstStyle/>
          <a:p>
            <a:r>
              <a:rPr lang="en-US" dirty="0"/>
              <a:t>Usage of slits and masks</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22</a:t>
            </a:fld>
            <a:endParaRPr lang="en-US" dirty="0"/>
          </a:p>
        </p:txBody>
      </p:sp>
      <p:pic>
        <p:nvPicPr>
          <p:cNvPr id="12" name="Picture 11"/>
          <p:cNvPicPr>
            <a:picLocks noChangeAspect="1"/>
          </p:cNvPicPr>
          <p:nvPr/>
        </p:nvPicPr>
        <p:blipFill>
          <a:blip r:embed="rId2"/>
          <a:stretch>
            <a:fillRect/>
          </a:stretch>
        </p:blipFill>
        <p:spPr>
          <a:xfrm>
            <a:off x="194397" y="1113682"/>
            <a:ext cx="2658086" cy="1652159"/>
          </a:xfrm>
          <a:prstGeom prst="rect">
            <a:avLst/>
          </a:prstGeom>
        </p:spPr>
      </p:pic>
      <p:pic>
        <p:nvPicPr>
          <p:cNvPr id="13" name="Picture 12"/>
          <p:cNvPicPr>
            <a:picLocks noChangeAspect="1"/>
          </p:cNvPicPr>
          <p:nvPr/>
        </p:nvPicPr>
        <p:blipFill>
          <a:blip r:embed="rId2"/>
          <a:stretch>
            <a:fillRect/>
          </a:stretch>
        </p:blipFill>
        <p:spPr>
          <a:xfrm>
            <a:off x="3218712" y="1113682"/>
            <a:ext cx="2658086" cy="1652159"/>
          </a:xfrm>
          <a:prstGeom prst="rect">
            <a:avLst/>
          </a:prstGeom>
        </p:spPr>
      </p:pic>
      <p:pic>
        <p:nvPicPr>
          <p:cNvPr id="14" name="Picture 13"/>
          <p:cNvPicPr>
            <a:picLocks noChangeAspect="1"/>
          </p:cNvPicPr>
          <p:nvPr/>
        </p:nvPicPr>
        <p:blipFill>
          <a:blip r:embed="rId2"/>
          <a:stretch>
            <a:fillRect/>
          </a:stretch>
        </p:blipFill>
        <p:spPr>
          <a:xfrm>
            <a:off x="6243027" y="1113681"/>
            <a:ext cx="2658086" cy="1652159"/>
          </a:xfrm>
          <a:prstGeom prst="rect">
            <a:avLst/>
          </a:prstGeom>
        </p:spPr>
      </p:pic>
      <p:sp>
        <p:nvSpPr>
          <p:cNvPr id="15" name="Rectangle 14"/>
          <p:cNvSpPr/>
          <p:nvPr/>
        </p:nvSpPr>
        <p:spPr>
          <a:xfrm>
            <a:off x="765399" y="1305254"/>
            <a:ext cx="604293" cy="1104900"/>
          </a:xfrm>
          <a:prstGeom prst="rect">
            <a:avLst/>
          </a:prstGeom>
          <a:solidFill>
            <a:schemeClr val="tx1">
              <a:lumMod val="60000"/>
              <a:lumOff val="40000"/>
            </a:schemeClr>
          </a:solid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p>
        </p:txBody>
      </p:sp>
      <p:sp>
        <p:nvSpPr>
          <p:cNvPr id="16" name="Rectangle 15"/>
          <p:cNvSpPr/>
          <p:nvPr/>
        </p:nvSpPr>
        <p:spPr>
          <a:xfrm>
            <a:off x="1440767" y="1305254"/>
            <a:ext cx="604293" cy="1104900"/>
          </a:xfrm>
          <a:prstGeom prst="rect">
            <a:avLst/>
          </a:prstGeom>
          <a:solidFill>
            <a:schemeClr val="tx1">
              <a:lumMod val="60000"/>
              <a:lumOff val="40000"/>
            </a:schemeClr>
          </a:solid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p>
        </p:txBody>
      </p:sp>
      <p:sp>
        <p:nvSpPr>
          <p:cNvPr id="17" name="Rectangle 16"/>
          <p:cNvSpPr/>
          <p:nvPr/>
        </p:nvSpPr>
        <p:spPr>
          <a:xfrm>
            <a:off x="1109768" y="1305254"/>
            <a:ext cx="604293" cy="80634"/>
          </a:xfrm>
          <a:prstGeom prst="rect">
            <a:avLst/>
          </a:prstGeom>
          <a:solidFill>
            <a:schemeClr val="tx1">
              <a:lumMod val="60000"/>
              <a:lumOff val="40000"/>
            </a:schemeClr>
          </a:solid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p>
        </p:txBody>
      </p:sp>
      <p:sp>
        <p:nvSpPr>
          <p:cNvPr id="19" name="Rectangle 18"/>
          <p:cNvSpPr/>
          <p:nvPr/>
        </p:nvSpPr>
        <p:spPr>
          <a:xfrm>
            <a:off x="1101037" y="2329520"/>
            <a:ext cx="604293" cy="80634"/>
          </a:xfrm>
          <a:prstGeom prst="rect">
            <a:avLst/>
          </a:prstGeom>
          <a:solidFill>
            <a:schemeClr val="tx1">
              <a:lumMod val="60000"/>
              <a:lumOff val="40000"/>
            </a:schemeClr>
          </a:solid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US"/>
          </a:p>
        </p:txBody>
      </p:sp>
      <p:pic>
        <p:nvPicPr>
          <p:cNvPr id="24" name="Picture 23"/>
          <p:cNvPicPr>
            <a:picLocks noChangeAspect="1"/>
          </p:cNvPicPr>
          <p:nvPr/>
        </p:nvPicPr>
        <p:blipFill rotWithShape="1">
          <a:blip r:embed="rId3"/>
          <a:srcRect l="17383" r="19823"/>
          <a:stretch/>
        </p:blipFill>
        <p:spPr>
          <a:xfrm rot="16200000">
            <a:off x="4032250" y="1321514"/>
            <a:ext cx="800100" cy="1103472"/>
          </a:xfrm>
          <a:prstGeom prst="rect">
            <a:avLst/>
          </a:prstGeom>
        </p:spPr>
      </p:pic>
      <p:sp>
        <p:nvSpPr>
          <p:cNvPr id="25" name="Donut 24"/>
          <p:cNvSpPr/>
          <p:nvPr/>
        </p:nvSpPr>
        <p:spPr>
          <a:xfrm>
            <a:off x="7092888" y="1505204"/>
            <a:ext cx="706183" cy="706183"/>
          </a:xfrm>
          <a:prstGeom prst="donut">
            <a:avLst>
              <a:gd name="adj" fmla="val 29128"/>
            </a:avLst>
          </a:prstGeom>
          <a:solidFill>
            <a:schemeClr val="tx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6" name="Oval 25"/>
          <p:cNvSpPr/>
          <p:nvPr/>
        </p:nvSpPr>
        <p:spPr>
          <a:xfrm>
            <a:off x="7359132" y="1773238"/>
            <a:ext cx="171748" cy="171748"/>
          </a:xfrm>
          <a:prstGeom prst="ellipse">
            <a:avLst/>
          </a:prstGeom>
          <a:solidFill>
            <a:schemeClr val="tx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7" name="Picture 26"/>
          <p:cNvPicPr>
            <a:picLocks noChangeAspect="1"/>
          </p:cNvPicPr>
          <p:nvPr/>
        </p:nvPicPr>
        <p:blipFill>
          <a:blip r:embed="rId2"/>
          <a:stretch>
            <a:fillRect/>
          </a:stretch>
        </p:blipFill>
        <p:spPr>
          <a:xfrm>
            <a:off x="6201837" y="3789325"/>
            <a:ext cx="2658086" cy="1652159"/>
          </a:xfrm>
          <a:prstGeom prst="rect">
            <a:avLst/>
          </a:prstGeom>
        </p:spPr>
      </p:pic>
      <p:sp>
        <p:nvSpPr>
          <p:cNvPr id="28" name="TextBox 27"/>
          <p:cNvSpPr txBox="1"/>
          <p:nvPr/>
        </p:nvSpPr>
        <p:spPr>
          <a:xfrm>
            <a:off x="6201837" y="3536181"/>
            <a:ext cx="2572435" cy="338554"/>
          </a:xfrm>
          <a:prstGeom prst="rect">
            <a:avLst/>
          </a:prstGeom>
          <a:noFill/>
        </p:spPr>
        <p:txBody>
          <a:bodyPr wrap="none" rtlCol="0">
            <a:spAutoFit/>
          </a:bodyPr>
          <a:lstStyle/>
          <a:p>
            <a:r>
              <a:rPr lang="en-US" sz="1600" dirty="0"/>
              <a:t>Original angular distribution:</a:t>
            </a:r>
          </a:p>
        </p:txBody>
      </p:sp>
      <p:pic>
        <p:nvPicPr>
          <p:cNvPr id="29" name="Picture 28"/>
          <p:cNvPicPr>
            <a:picLocks noChangeAspect="1"/>
          </p:cNvPicPr>
          <p:nvPr/>
        </p:nvPicPr>
        <p:blipFill>
          <a:blip r:embed="rId4"/>
          <a:stretch>
            <a:fillRect/>
          </a:stretch>
        </p:blipFill>
        <p:spPr>
          <a:xfrm>
            <a:off x="1369692" y="5341777"/>
            <a:ext cx="4043181" cy="403408"/>
          </a:xfrm>
          <a:prstGeom prst="rect">
            <a:avLst/>
          </a:prstGeom>
        </p:spPr>
      </p:pic>
    </p:spTree>
    <p:extLst>
      <p:ext uri="{BB962C8B-B14F-4D97-AF65-F5344CB8AC3E}">
        <p14:creationId xmlns:p14="http://schemas.microsoft.com/office/powerpoint/2010/main" val="19550472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71550"/>
            <a:ext cx="8672513" cy="555075"/>
          </a:xfrm>
        </p:spPr>
        <p:txBody>
          <a:bodyPr/>
          <a:lstStyle/>
          <a:p>
            <a:r>
              <a:rPr lang="en-US" dirty="0"/>
              <a:t>The fluctuations must not be dominated by the Poisson noise</a:t>
            </a:r>
          </a:p>
        </p:txBody>
      </p:sp>
      <p:sp>
        <p:nvSpPr>
          <p:cNvPr id="3" name="Title 2"/>
          <p:cNvSpPr>
            <a:spLocks noGrp="1"/>
          </p:cNvSpPr>
          <p:nvPr>
            <p:ph type="title"/>
          </p:nvPr>
        </p:nvSpPr>
        <p:spPr/>
        <p:txBody>
          <a:bodyPr/>
          <a:lstStyle/>
          <a:p>
            <a:r>
              <a:rPr lang="en-US" dirty="0"/>
              <a:t>Limitations</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23</a:t>
            </a:fld>
            <a:endParaRPr lang="en-US" dirty="0"/>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369A0FD7-EC3E-49C4-BFE3-4CB389F4D5AC}"/>
                  </a:ext>
                </a:extLst>
              </p:cNvPr>
              <p:cNvSpPr/>
              <p:nvPr/>
            </p:nvSpPr>
            <p:spPr>
              <a:xfrm>
                <a:off x="1658053" y="4058115"/>
                <a:ext cx="5954759" cy="1992593"/>
              </a:xfrm>
              <a:prstGeom prst="rect">
                <a:avLst/>
              </a:prstGeom>
              <a:solidFill>
                <a:srgbClr val="FFFFFF">
                  <a:lumMod val="85000"/>
                </a:srgbClr>
              </a:solidFill>
              <a:ln w="28575" cap="flat" cmpd="sng" algn="ctr">
                <a:solidFill>
                  <a:srgbClr val="004C97">
                    <a:lumMod val="75000"/>
                  </a:srgbClr>
                </a:solidFill>
                <a:prstDash val="solid"/>
              </a:ln>
              <a:effectLst>
                <a:outerShdw dist="23000" sx="1000" sy="1000" rotWithShape="0">
                  <a:srgbClr val="000000"/>
                </a:outerShdw>
              </a:effectLst>
            </p:spPr>
            <p:txBody>
              <a:bodyPr rtlCol="0" anchor="ctr"/>
              <a:lstStyle/>
              <a:p>
                <a:pPr algn="ctr">
                  <a:defRPr/>
                </a:pPr>
                <a:r>
                  <a:rPr lang="en-US" sz="1800" kern="0" dirty="0">
                    <a:solidFill>
                      <a:srgbClr val="0070C0"/>
                    </a:solidFill>
                    <a:latin typeface="Arial" panose="020B0604020202020204" pitchFamily="34" charset="0"/>
                    <a:cs typeface="Arial" panose="020B0604020202020204" pitchFamily="34" charset="0"/>
                  </a:rPr>
                  <a:t>The sensitivity of this technique improves with shorter wavelength. Therefore, this technique may be particularly beneficial for existing state-of-the-art and next-generation low-emittance high-brightness ultraviolet and x-ray synchrotron light sources. For instance, this technique can measure </a:t>
                </a:r>
                <a14:m>
                  <m:oMath xmlns:m="http://schemas.openxmlformats.org/officeDocument/2006/math">
                    <m:sSub>
                      <m:sSubPr>
                        <m:ctrlPr>
                          <a:rPr lang="en-US" sz="1800" b="0" i="1" kern="0" smtClean="0">
                            <a:solidFill>
                              <a:srgbClr val="0070C0"/>
                            </a:solidFill>
                            <a:latin typeface="Cambria Math" panose="02040503050406030204" pitchFamily="18" charset="0"/>
                          </a:rPr>
                        </m:ctrlPr>
                      </m:sSubPr>
                      <m:e>
                        <m:r>
                          <a:rPr lang="en-US" sz="1800" b="0" i="1" kern="0" smtClean="0">
                            <a:solidFill>
                              <a:srgbClr val="0070C0"/>
                            </a:solidFill>
                            <a:latin typeface="Cambria Math" panose="02040503050406030204" pitchFamily="18" charset="0"/>
                          </a:rPr>
                          <m:t>𝜖</m:t>
                        </m:r>
                      </m:e>
                      <m:sub>
                        <m:r>
                          <a:rPr lang="en-US" sz="1800" b="0" i="1" kern="0" smtClean="0">
                            <a:solidFill>
                              <a:srgbClr val="0070C0"/>
                            </a:solidFill>
                            <a:latin typeface="Cambria Math" panose="02040503050406030204" pitchFamily="18" charset="0"/>
                          </a:rPr>
                          <m:t>𝑥</m:t>
                        </m:r>
                      </m:sub>
                    </m:sSub>
                    <m:r>
                      <a:rPr lang="en-US" sz="1800" b="0" i="1" kern="0" smtClean="0">
                        <a:solidFill>
                          <a:srgbClr val="0070C0"/>
                        </a:solidFill>
                        <a:latin typeface="Cambria Math" panose="02040503050406030204" pitchFamily="18" charset="0"/>
                      </a:rPr>
                      <m:t>≈</m:t>
                    </m:r>
                    <m:sSub>
                      <m:sSubPr>
                        <m:ctrlPr>
                          <a:rPr lang="en-US" sz="1800" b="0" i="1" kern="0" smtClean="0">
                            <a:solidFill>
                              <a:srgbClr val="0070C0"/>
                            </a:solidFill>
                            <a:latin typeface="Cambria Math" panose="02040503050406030204" pitchFamily="18" charset="0"/>
                          </a:rPr>
                        </m:ctrlPr>
                      </m:sSubPr>
                      <m:e>
                        <m:r>
                          <a:rPr lang="en-US" sz="1800" b="0" i="1" kern="0" smtClean="0">
                            <a:solidFill>
                              <a:srgbClr val="0070C0"/>
                            </a:solidFill>
                            <a:latin typeface="Cambria Math" panose="02040503050406030204" pitchFamily="18" charset="0"/>
                          </a:rPr>
                          <m:t>𝜖</m:t>
                        </m:r>
                      </m:e>
                      <m:sub>
                        <m:r>
                          <a:rPr lang="en-US" sz="1800" b="0" i="1" kern="0" smtClean="0">
                            <a:solidFill>
                              <a:srgbClr val="0070C0"/>
                            </a:solidFill>
                            <a:latin typeface="Cambria Math" panose="02040503050406030204" pitchFamily="18" charset="0"/>
                          </a:rPr>
                          <m:t>𝑦</m:t>
                        </m:r>
                      </m:sub>
                    </m:sSub>
                    <m:r>
                      <a:rPr lang="en-US" sz="1800" b="0" i="1" kern="0" smtClean="0">
                        <a:solidFill>
                          <a:srgbClr val="0070C0"/>
                        </a:solidFill>
                        <a:latin typeface="Cambria Math" panose="02040503050406030204" pitchFamily="18" charset="0"/>
                      </a:rPr>
                      <m:t>≈30</m:t>
                    </m:r>
                  </m:oMath>
                </a14:m>
                <a:r>
                  <a:rPr lang="en-US" sz="1800" kern="0" dirty="0">
                    <a:solidFill>
                      <a:srgbClr val="0070C0"/>
                    </a:solidFill>
                    <a:latin typeface="Arial" panose="020B0604020202020204" pitchFamily="34" charset="0"/>
                    <a:cs typeface="Arial" panose="020B0604020202020204" pitchFamily="34" charset="0"/>
                  </a:rPr>
                  <a:t> pm in the Advanced Photon Source Upgrade at Argonne.</a:t>
                </a:r>
              </a:p>
            </p:txBody>
          </p:sp>
        </mc:Choice>
        <mc:Fallback xmlns="">
          <p:sp>
            <p:nvSpPr>
              <p:cNvPr id="7" name="Rectangle 6">
                <a:extLst>
                  <a:ext uri="{FF2B5EF4-FFF2-40B4-BE49-F238E27FC236}">
                    <a16:creationId xmlns:a16="http://schemas.microsoft.com/office/drawing/2014/main" id="{369A0FD7-EC3E-49C4-BFE3-4CB389F4D5AC}"/>
                  </a:ext>
                </a:extLst>
              </p:cNvPr>
              <p:cNvSpPr>
                <a:spLocks noRot="1" noChangeAspect="1" noMove="1" noResize="1" noEditPoints="1" noAdjustHandles="1" noChangeArrowheads="1" noChangeShapeType="1" noTextEdit="1"/>
              </p:cNvSpPr>
              <p:nvPr/>
            </p:nvSpPr>
            <p:spPr>
              <a:xfrm>
                <a:off x="1658053" y="4058115"/>
                <a:ext cx="5954759" cy="1992593"/>
              </a:xfrm>
              <a:prstGeom prst="rect">
                <a:avLst/>
              </a:prstGeom>
              <a:blipFill>
                <a:blip r:embed="rId2"/>
                <a:stretch>
                  <a:fillRect l="-407" t="-2108" r="-1120" b="-4819"/>
                </a:stretch>
              </a:blipFill>
              <a:ln w="28575" cap="flat" cmpd="sng" algn="ctr">
                <a:solidFill>
                  <a:srgbClr val="004C97">
                    <a:lumMod val="75000"/>
                  </a:srgbClr>
                </a:solidFill>
                <a:prstDash val="solid"/>
              </a:ln>
              <a:effectLst>
                <a:outerShdw dist="23000" sx="1000" sy="1000" rotWithShape="0">
                  <a:srgbClr val="000000"/>
                </a:outerShdw>
              </a:effectLst>
            </p:spPr>
            <p:txBody>
              <a:bodyPr/>
              <a:lstStyle/>
              <a:p>
                <a:r>
                  <a:rPr lang="en-US">
                    <a:noFill/>
                  </a:rPr>
                  <a:t> </a:t>
                </a:r>
              </a:p>
            </p:txBody>
          </p:sp>
        </mc:Fallback>
      </mc:AlternateContent>
      <p:pic>
        <p:nvPicPr>
          <p:cNvPr id="9" name="Picture 8"/>
          <p:cNvPicPr>
            <a:picLocks noChangeAspect="1"/>
          </p:cNvPicPr>
          <p:nvPr/>
        </p:nvPicPr>
        <p:blipFill>
          <a:blip r:embed="rId3"/>
          <a:stretch>
            <a:fillRect/>
          </a:stretch>
        </p:blipFill>
        <p:spPr>
          <a:xfrm>
            <a:off x="1412195" y="1526625"/>
            <a:ext cx="1332786" cy="508185"/>
          </a:xfrm>
          <a:prstGeom prst="rect">
            <a:avLst/>
          </a:prstGeom>
        </p:spPr>
      </p:pic>
      <p:sp>
        <p:nvSpPr>
          <p:cNvPr id="11" name="Right Arrow 10"/>
          <p:cNvSpPr/>
          <p:nvPr/>
        </p:nvSpPr>
        <p:spPr>
          <a:xfrm>
            <a:off x="3012840" y="1526625"/>
            <a:ext cx="357889" cy="52002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4"/>
          <a:srcRect t="11492"/>
          <a:stretch/>
        </p:blipFill>
        <p:spPr>
          <a:xfrm>
            <a:off x="3644641" y="1526625"/>
            <a:ext cx="3541163" cy="583533"/>
          </a:xfrm>
          <a:prstGeom prst="rect">
            <a:avLst/>
          </a:prstGeom>
        </p:spPr>
      </p:pic>
      <mc:AlternateContent xmlns:mc="http://schemas.openxmlformats.org/markup-compatibility/2006" xmlns:a14="http://schemas.microsoft.com/office/drawing/2010/main">
        <mc:Choice Requires="a14">
          <p:sp>
            <p:nvSpPr>
              <p:cNvPr id="13" name="Content Placeholder 1"/>
              <p:cNvSpPr txBox="1">
                <a:spLocks/>
              </p:cNvSpPr>
              <p:nvPr/>
            </p:nvSpPr>
            <p:spPr>
              <a:xfrm>
                <a:off x="228599" y="2273228"/>
                <a:ext cx="8672513" cy="555075"/>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14:m>
                  <m:oMath xmlns:m="http://schemas.openxmlformats.org/officeDocument/2006/math">
                    <m:r>
                      <a:rPr lang="en-US" b="0" i="1" smtClean="0">
                        <a:latin typeface="Cambria Math" panose="02040503050406030204" pitchFamily="18" charset="0"/>
                      </a:rPr>
                      <m:t>𝑀</m:t>
                    </m:r>
                  </m:oMath>
                </a14:m>
                <a:r>
                  <a:rPr lang="en-US" dirty="0"/>
                  <a:t> must be sensitive to changes in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𝑥</m:t>
                        </m:r>
                      </m:sub>
                    </m:sSub>
                  </m:oMath>
                </a14:m>
                <a:r>
                  <a:rPr lang="en-US" dirty="0"/>
                  <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𝑦</m:t>
                        </m:r>
                      </m:sub>
                    </m:sSub>
                  </m:oMath>
                </a14:m>
                <a:r>
                  <a:rPr lang="en-US" dirty="0"/>
                  <a:t> (</a:t>
                </a:r>
                <a14:m>
                  <m:oMath xmlns:m="http://schemas.openxmlformats.org/officeDocument/2006/math">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𝜖</m:t>
                        </m:r>
                      </m:e>
                      <m:sub>
                        <m:r>
                          <a:rPr lang="en-US" b="0" i="1" dirty="0" smtClean="0">
                            <a:latin typeface="Cambria Math" panose="02040503050406030204" pitchFamily="18" charset="0"/>
                          </a:rPr>
                          <m:t>𝑥</m:t>
                        </m:r>
                      </m:sub>
                    </m:sSub>
                  </m:oMath>
                </a14:m>
                <a:r>
                  <a:rPr lang="en-US" dirty="0"/>
                  <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𝜖</m:t>
                        </m:r>
                      </m:e>
                      <m:sub>
                        <m:r>
                          <a:rPr lang="en-US" b="0" i="1" smtClean="0">
                            <a:latin typeface="Cambria Math" panose="02040503050406030204" pitchFamily="18" charset="0"/>
                          </a:rPr>
                          <m:t>𝑦</m:t>
                        </m:r>
                      </m:sub>
                    </m:sSub>
                  </m:oMath>
                </a14:m>
                <a:r>
                  <a:rPr lang="en-US" dirty="0"/>
                  <a:t>)</a:t>
                </a:r>
              </a:p>
            </p:txBody>
          </p:sp>
        </mc:Choice>
        <mc:Fallback xmlns="">
          <p:sp>
            <p:nvSpPr>
              <p:cNvPr id="13" name="Content Placeholder 1"/>
              <p:cNvSpPr txBox="1">
                <a:spLocks noRot="1" noChangeAspect="1" noMove="1" noResize="1" noEditPoints="1" noAdjustHandles="1" noChangeArrowheads="1" noChangeShapeType="1" noTextEdit="1"/>
              </p:cNvSpPr>
              <p:nvPr/>
            </p:nvSpPr>
            <p:spPr>
              <a:xfrm>
                <a:off x="228599" y="2273228"/>
                <a:ext cx="8672513" cy="555075"/>
              </a:xfrm>
              <a:prstGeom prst="rect">
                <a:avLst/>
              </a:prstGeom>
              <a:blipFill>
                <a:blip r:embed="rId5"/>
                <a:stretch>
                  <a:fillRect l="-1968" t="-17582"/>
                </a:stretch>
              </a:blipFill>
            </p:spPr>
            <p:txBody>
              <a:bodyPr/>
              <a:lstStyle/>
              <a:p>
                <a:r>
                  <a:rPr lang="en-US">
                    <a:noFill/>
                  </a:rPr>
                  <a:t> </a:t>
                </a:r>
              </a:p>
            </p:txBody>
          </p:sp>
        </mc:Fallback>
      </mc:AlternateContent>
      <p:pic>
        <p:nvPicPr>
          <p:cNvPr id="14" name="Picture 13"/>
          <p:cNvPicPr>
            <a:picLocks noChangeAspect="1"/>
          </p:cNvPicPr>
          <p:nvPr/>
        </p:nvPicPr>
        <p:blipFill>
          <a:blip r:embed="rId6"/>
          <a:stretch>
            <a:fillRect/>
          </a:stretch>
        </p:blipFill>
        <p:spPr>
          <a:xfrm>
            <a:off x="2829562" y="2793248"/>
            <a:ext cx="2518814" cy="454055"/>
          </a:xfrm>
          <a:prstGeom prst="rect">
            <a:avLst/>
          </a:prstGeom>
        </p:spPr>
      </p:pic>
      <p:cxnSp>
        <p:nvCxnSpPr>
          <p:cNvPr id="16" name="Straight Arrow Connector 15"/>
          <p:cNvCxnSpPr>
            <a:endCxn id="7" idx="0"/>
          </p:cNvCxnSpPr>
          <p:nvPr/>
        </p:nvCxnSpPr>
        <p:spPr>
          <a:xfrm>
            <a:off x="4572000" y="3183147"/>
            <a:ext cx="63433" cy="874968"/>
          </a:xfrm>
          <a:prstGeom prst="straightConnector1">
            <a:avLst/>
          </a:prstGeom>
          <a:ln w="38100"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994108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p:txBody>
              <a:bodyPr/>
              <a:lstStyle/>
              <a:p>
                <a:r>
                  <a:rPr lang="en-US" dirty="0"/>
                  <a:t>Turn-to-turn undulator radiation power fluctuations have two contributions: (1) quantum due to discrete nature of light and (2) classical due to variations in relative electron positions and directions of motion.</a:t>
                </a:r>
              </a:p>
              <a:p>
                <a:r>
                  <a:rPr lang="en-US" dirty="0"/>
                  <a:t>We derived the second contribution, accounting for electron beam divergence, for the first time.</a:t>
                </a:r>
              </a:p>
              <a:p>
                <a:r>
                  <a:rPr lang="en-US" dirty="0"/>
                  <a:t>We obtained a good agreement for the fluctuations </a:t>
                </a:r>
                <a14:m>
                  <m:oMath xmlns:m="http://schemas.openxmlformats.org/officeDocument/2006/math">
                    <m:r>
                      <m:rPr>
                        <m:sty m:val="p"/>
                      </m:rPr>
                      <a:rPr lang="en-US">
                        <a:latin typeface="Cambria Math" panose="02040503050406030204" pitchFamily="18" charset="0"/>
                      </a:rPr>
                      <m:t>var</m:t>
                    </m:r>
                    <m:r>
                      <a:rPr lang="en-US" i="1">
                        <a:latin typeface="Cambria Math" panose="02040503050406030204" pitchFamily="18" charset="0"/>
                      </a:rPr>
                      <m:t>(</m:t>
                    </m:r>
                    <m:r>
                      <a:rPr lang="en-US" i="1">
                        <a:latin typeface="Cambria Math" panose="02040503050406030204" pitchFamily="18" charset="0"/>
                      </a:rPr>
                      <m:t>𝒩</m:t>
                    </m:r>
                    <m:r>
                      <a:rPr lang="en-US" i="1">
                        <a:latin typeface="Cambria Math" panose="02040503050406030204" pitchFamily="18" charset="0"/>
                      </a:rPr>
                      <m:t>)</m:t>
                    </m:r>
                  </m:oMath>
                </a14:m>
                <a:r>
                  <a:rPr lang="en-US" dirty="0"/>
                  <a:t> between measurements and calculations.</a:t>
                </a:r>
              </a:p>
              <a:p>
                <a:r>
                  <a:rPr lang="en-US" dirty="0"/>
                  <a:t>The process can be reversed, i.e., the measured fluctuations </a:t>
                </a:r>
                <a14:m>
                  <m:oMath xmlns:m="http://schemas.openxmlformats.org/officeDocument/2006/math">
                    <m:r>
                      <m:rPr>
                        <m:sty m:val="p"/>
                      </m:rPr>
                      <a:rPr lang="en-US">
                        <a:latin typeface="Cambria Math" panose="02040503050406030204" pitchFamily="18" charset="0"/>
                      </a:rPr>
                      <m:t>var</m:t>
                    </m:r>
                    <m:r>
                      <a:rPr lang="en-US" i="1">
                        <a:latin typeface="Cambria Math" panose="02040503050406030204" pitchFamily="18" charset="0"/>
                      </a:rPr>
                      <m:t>(</m:t>
                    </m:r>
                    <m:r>
                      <a:rPr lang="en-US" i="1">
                        <a:latin typeface="Cambria Math" panose="02040503050406030204" pitchFamily="18" charset="0"/>
                      </a:rPr>
                      <m:t>𝒩</m:t>
                    </m:r>
                    <m:r>
                      <a:rPr lang="en-US" i="1">
                        <a:latin typeface="Cambria Math" panose="02040503050406030204" pitchFamily="18" charset="0"/>
                      </a:rPr>
                      <m:t>)</m:t>
                    </m:r>
                  </m:oMath>
                </a14:m>
                <a:r>
                  <a:rPr lang="en-US" dirty="0"/>
                  <a:t> can be used to infer the transverse </a:t>
                </a:r>
                <a:r>
                  <a:rPr lang="en-US"/>
                  <a:t>electron beam </a:t>
                </a:r>
                <a:r>
                  <a:rPr lang="en-US" dirty="0"/>
                  <a:t>emittances. This method can be especially useful for low-emittance high-brightness ultraviolet and x-ray synchrotron light sources.</a:t>
                </a:r>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blipFill>
                <a:blip r:embed="rId2"/>
                <a:stretch>
                  <a:fillRect l="-2039" t="-1687" r="-1477" b="-2169"/>
                </a:stretch>
              </a:blipFill>
            </p:spPr>
            <p:txBody>
              <a:bodyPr/>
              <a:lstStyle/>
              <a:p>
                <a:r>
                  <a:rPr lang="en-US">
                    <a:noFill/>
                  </a:rPr>
                  <a:t> </a:t>
                </a:r>
              </a:p>
            </p:txBody>
          </p:sp>
        </mc:Fallback>
      </mc:AlternateContent>
      <p:sp>
        <p:nvSpPr>
          <p:cNvPr id="3" name="Title 2"/>
          <p:cNvSpPr>
            <a:spLocks noGrp="1"/>
          </p:cNvSpPr>
          <p:nvPr>
            <p:ph type="title"/>
          </p:nvPr>
        </p:nvSpPr>
        <p:spPr/>
        <p:txBody>
          <a:bodyPr/>
          <a:lstStyle/>
          <a:p>
            <a:r>
              <a:rPr lang="en-US" dirty="0"/>
              <a:t>Conclusions</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24</a:t>
            </a:fld>
            <a:endParaRPr lang="en-US" dirty="0"/>
          </a:p>
        </p:txBody>
      </p:sp>
    </p:spTree>
    <p:extLst>
      <p:ext uri="{BB962C8B-B14F-4D97-AF65-F5344CB8AC3E}">
        <p14:creationId xmlns:p14="http://schemas.microsoft.com/office/powerpoint/2010/main" val="18643975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dirty="0"/>
          </a:p>
        </p:txBody>
      </p:sp>
      <p:sp>
        <p:nvSpPr>
          <p:cNvPr id="3" name="Text Placeholder 2"/>
          <p:cNvSpPr>
            <a:spLocks noGrp="1"/>
          </p:cNvSpPr>
          <p:nvPr>
            <p:ph type="body" sz="quarter" idx="11"/>
          </p:nvPr>
        </p:nvSpPr>
        <p:spPr/>
        <p:txBody>
          <a:bodyPr/>
          <a:lstStyle/>
          <a:p>
            <a:pPr algn="ctr"/>
            <a:r>
              <a:rPr lang="en-US" dirty="0"/>
              <a:t>Thank you for your attention!</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127" y="799164"/>
            <a:ext cx="9291782" cy="6194522"/>
          </a:xfrm>
          <a:prstGeom prst="rect">
            <a:avLst/>
          </a:prstGeom>
        </p:spPr>
      </p:pic>
      <p:sp>
        <p:nvSpPr>
          <p:cNvPr id="6" name="TextBox 5"/>
          <p:cNvSpPr txBox="1"/>
          <p:nvPr/>
        </p:nvSpPr>
        <p:spPr>
          <a:xfrm>
            <a:off x="0" y="840585"/>
            <a:ext cx="4789388" cy="461665"/>
          </a:xfrm>
          <a:prstGeom prst="rect">
            <a:avLst/>
          </a:prstGeom>
          <a:noFill/>
        </p:spPr>
        <p:txBody>
          <a:bodyPr wrap="none" rtlCol="0">
            <a:spAutoFit/>
          </a:bodyPr>
          <a:lstStyle/>
          <a:p>
            <a:r>
              <a:rPr lang="en-US" dirty="0">
                <a:solidFill>
                  <a:schemeClr val="bg1"/>
                </a:solidFill>
              </a:rPr>
              <a:t>First undulator radiation at Fermilab!</a:t>
            </a:r>
          </a:p>
        </p:txBody>
      </p:sp>
      <p:cxnSp>
        <p:nvCxnSpPr>
          <p:cNvPr id="8" name="Straight Arrow Connector 7"/>
          <p:cNvCxnSpPr/>
          <p:nvPr/>
        </p:nvCxnSpPr>
        <p:spPr>
          <a:xfrm>
            <a:off x="3648364" y="1302250"/>
            <a:ext cx="1348509" cy="406477"/>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726734" y="6179279"/>
            <a:ext cx="5690532" cy="646331"/>
          </a:xfrm>
          <a:prstGeom prst="rect">
            <a:avLst/>
          </a:prstGeom>
          <a:noFill/>
        </p:spPr>
        <p:txBody>
          <a:bodyPr wrap="none" rtlCol="0">
            <a:spAutoFit/>
          </a:bodyPr>
          <a:lstStyle/>
          <a:p>
            <a:r>
              <a:rPr lang="en-US" sz="3600" dirty="0">
                <a:solidFill>
                  <a:schemeClr val="bg1"/>
                </a:solidFill>
              </a:rPr>
              <a:t>Thank you for your attention!</a:t>
            </a:r>
          </a:p>
        </p:txBody>
      </p:sp>
    </p:spTree>
    <p:extLst>
      <p:ext uri="{BB962C8B-B14F-4D97-AF65-F5344CB8AC3E}">
        <p14:creationId xmlns:p14="http://schemas.microsoft.com/office/powerpoint/2010/main" val="6386667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p:txBody>
          <a:bodyPr/>
          <a:lstStyle/>
          <a:p>
            <a:endParaRPr lang="en-US"/>
          </a:p>
        </p:txBody>
      </p:sp>
      <p:sp>
        <p:nvSpPr>
          <p:cNvPr id="8" name="Text Placeholder 7"/>
          <p:cNvSpPr>
            <a:spLocks noGrp="1"/>
          </p:cNvSpPr>
          <p:nvPr>
            <p:ph type="body" sz="quarter" idx="11"/>
          </p:nvPr>
        </p:nvSpPr>
        <p:spPr/>
        <p:txBody>
          <a:bodyPr/>
          <a:lstStyle/>
          <a:p>
            <a:r>
              <a:rPr lang="en-US" dirty="0"/>
              <a:t>Additional slides</a:t>
            </a:r>
          </a:p>
        </p:txBody>
      </p:sp>
      <p:sp>
        <p:nvSpPr>
          <p:cNvPr id="4" name="Date Placeholder 3"/>
          <p:cNvSpPr>
            <a:spLocks noGrp="1"/>
          </p:cNvSpPr>
          <p:nvPr>
            <p:ph type="dt" sz="half" idx="4294967295"/>
          </p:nvPr>
        </p:nvSpPr>
        <p:spPr>
          <a:xfrm>
            <a:off x="319176" y="6503988"/>
            <a:ext cx="676275" cy="241300"/>
          </a:xfrm>
        </p:spPr>
        <p:txBody>
          <a:bodyPr/>
          <a:lstStyle/>
          <a:p>
            <a:pPr>
              <a:defRPr/>
            </a:pPr>
            <a:r>
              <a:rPr lang="en-US" dirty="0"/>
              <a:t>5/12/2021</a:t>
            </a:r>
          </a:p>
        </p:txBody>
      </p:sp>
      <p:sp>
        <p:nvSpPr>
          <p:cNvPr id="5" name="Footer Placeholder 4"/>
          <p:cNvSpPr>
            <a:spLocks noGrp="1"/>
          </p:cNvSpPr>
          <p:nvPr>
            <p:ph type="ftr" sz="quarter" idx="4294967295"/>
          </p:nvPr>
        </p:nvSpPr>
        <p:spPr>
          <a:xfrm>
            <a:off x="2881313" y="6503988"/>
            <a:ext cx="6262687" cy="242887"/>
          </a:xfrm>
        </p:spPr>
        <p:txBody>
          <a:bodyPr/>
          <a:lstStyle/>
          <a:p>
            <a:pPr>
              <a:defRPr/>
            </a:pPr>
            <a:r>
              <a:rPr lang="en-US"/>
              <a:t>Ihar Lobach | LEAPS WG2 Workshop</a:t>
            </a:r>
            <a:endParaRPr lang="en-US" b="1" dirty="0"/>
          </a:p>
        </p:txBody>
      </p:sp>
      <p:sp>
        <p:nvSpPr>
          <p:cNvPr id="6" name="Slide Number Placeholder 5"/>
          <p:cNvSpPr>
            <a:spLocks noGrp="1"/>
          </p:cNvSpPr>
          <p:nvPr>
            <p:ph type="sldNum" sz="quarter" idx="4294967295"/>
          </p:nvPr>
        </p:nvSpPr>
        <p:spPr>
          <a:xfrm>
            <a:off x="0" y="6503988"/>
            <a:ext cx="414338" cy="238125"/>
          </a:xfrm>
        </p:spPr>
        <p:txBody>
          <a:bodyPr/>
          <a:lstStyle/>
          <a:p>
            <a:pPr>
              <a:defRPr/>
            </a:pPr>
            <a:fld id="{148C009B-CB69-E04A-B9B3-34B26D69E9CF}" type="slidenum">
              <a:rPr lang="en-US" smtClean="0"/>
              <a:pPr>
                <a:defRPr/>
              </a:pPr>
              <a:t>26</a:t>
            </a:fld>
            <a:endParaRPr lang="en-US" dirty="0"/>
          </a:p>
        </p:txBody>
      </p:sp>
    </p:spTree>
    <p:extLst>
      <p:ext uri="{BB962C8B-B14F-4D97-AF65-F5344CB8AC3E}">
        <p14:creationId xmlns:p14="http://schemas.microsoft.com/office/powerpoint/2010/main" val="30351536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5648"/>
            <a:ext cx="8672513" cy="4275265"/>
          </a:xfrm>
        </p:spPr>
        <p:txBody>
          <a:bodyPr/>
          <a:lstStyle/>
          <a:p>
            <a:r>
              <a:rPr lang="en-US" dirty="0"/>
              <a:t>For the case of negligible electron recoil each mode of the radiation field is in a </a:t>
            </a:r>
            <a:r>
              <a:rPr lang="en-US" b="1" dirty="0"/>
              <a:t>coherent state</a:t>
            </a:r>
            <a:r>
              <a:rPr lang="en-US" dirty="0"/>
              <a:t>:</a:t>
            </a:r>
          </a:p>
        </p:txBody>
      </p:sp>
      <p:sp>
        <p:nvSpPr>
          <p:cNvPr id="3" name="Title 2"/>
          <p:cNvSpPr>
            <a:spLocks noGrp="1"/>
          </p:cNvSpPr>
          <p:nvPr>
            <p:ph type="title"/>
          </p:nvPr>
        </p:nvSpPr>
        <p:spPr/>
        <p:txBody>
          <a:bodyPr/>
          <a:lstStyle/>
          <a:p>
            <a:r>
              <a:rPr lang="en-US" dirty="0"/>
              <a:t>Origin of the first term</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27</a:t>
            </a:fld>
            <a:endParaRPr lang="en-US" dirty="0"/>
          </a:p>
        </p:txBody>
      </p:sp>
      <p:pic>
        <p:nvPicPr>
          <p:cNvPr id="7" name="Picture 6">
            <a:extLst>
              <a:ext uri="{FF2B5EF4-FFF2-40B4-BE49-F238E27FC236}">
                <a16:creationId xmlns:a16="http://schemas.microsoft.com/office/drawing/2014/main" id="{663D7F97-F5E3-4368-9B29-67C83EC0A43F}"/>
              </a:ext>
            </a:extLst>
          </p:cNvPr>
          <p:cNvPicPr>
            <a:picLocks noChangeAspect="1"/>
          </p:cNvPicPr>
          <p:nvPr/>
        </p:nvPicPr>
        <p:blipFill>
          <a:blip r:embed="rId2"/>
          <a:stretch>
            <a:fillRect/>
          </a:stretch>
        </p:blipFill>
        <p:spPr>
          <a:xfrm>
            <a:off x="3025845" y="848811"/>
            <a:ext cx="3438144" cy="649335"/>
          </a:xfrm>
          <a:prstGeom prst="rect">
            <a:avLst/>
          </a:prstGeom>
        </p:spPr>
      </p:pic>
      <p:sp>
        <p:nvSpPr>
          <p:cNvPr id="8" name="Oval 7"/>
          <p:cNvSpPr/>
          <p:nvPr/>
        </p:nvSpPr>
        <p:spPr>
          <a:xfrm>
            <a:off x="4383124" y="827686"/>
            <a:ext cx="700939" cy="700939"/>
          </a:xfrm>
          <a:prstGeom prst="ellipse">
            <a:avLst/>
          </a:prstGeom>
          <a:no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stretch>
            <a:fillRect/>
          </a:stretch>
        </p:blipFill>
        <p:spPr>
          <a:xfrm>
            <a:off x="301753" y="2627947"/>
            <a:ext cx="4701548" cy="544513"/>
          </a:xfrm>
          <a:prstGeom prst="rect">
            <a:avLst/>
          </a:prstGeom>
          <a:ln>
            <a:solidFill>
              <a:schemeClr val="bg2">
                <a:lumMod val="50000"/>
              </a:schemeClr>
            </a:solidFill>
          </a:ln>
        </p:spPr>
      </p:pic>
      <p:sp>
        <p:nvSpPr>
          <p:cNvPr id="10" name="Стрелка вправо 30">
            <a:extLst>
              <a:ext uri="{FF2B5EF4-FFF2-40B4-BE49-F238E27FC236}">
                <a16:creationId xmlns:a16="http://schemas.microsoft.com/office/drawing/2014/main" id="{552C2499-B303-44CF-8DFD-0B31DFD80B91}"/>
              </a:ext>
            </a:extLst>
          </p:cNvPr>
          <p:cNvSpPr/>
          <p:nvPr/>
        </p:nvSpPr>
        <p:spPr>
          <a:xfrm>
            <a:off x="5130296" y="2578671"/>
            <a:ext cx="740225" cy="640539"/>
          </a:xfrm>
          <a:prstGeom prst="rightArrow">
            <a:avLst>
              <a:gd name="adj1" fmla="val 52014"/>
              <a:gd name="adj2" fmla="val 55295"/>
            </a:avLst>
          </a:prstGeom>
          <a:noFill/>
          <a:ln w="25400" cap="flat" cmpd="sng" algn="ctr">
            <a:solidFill>
              <a:srgbClr val="004C97">
                <a:shade val="50000"/>
              </a:srgbClr>
            </a:solidFill>
            <a:prstDash val="solid"/>
          </a:ln>
          <a:effectLst/>
        </p:spPr>
        <p:txBody>
          <a:bodyPr rtlCol="0" anchor="ctr"/>
          <a:lstStyle/>
          <a:p>
            <a:pPr algn="ctr" defTabSz="457200" fontAlgn="base">
              <a:spcBef>
                <a:spcPct val="0"/>
              </a:spcBef>
              <a:spcAft>
                <a:spcPct val="0"/>
              </a:spcAft>
              <a:defRPr/>
            </a:pPr>
            <a:endParaRPr lang="ru-RU" sz="1800" kern="0" dirty="0">
              <a:solidFill>
                <a:prstClr val="black"/>
              </a:solidFill>
              <a:latin typeface="Arial"/>
            </a:endParaRPr>
          </a:p>
        </p:txBody>
      </p:sp>
      <p:pic>
        <p:nvPicPr>
          <p:cNvPr id="12" name="Picture 11"/>
          <p:cNvPicPr>
            <a:picLocks noChangeAspect="1"/>
          </p:cNvPicPr>
          <p:nvPr/>
        </p:nvPicPr>
        <p:blipFill>
          <a:blip r:embed="rId4"/>
          <a:stretch>
            <a:fillRect/>
          </a:stretch>
        </p:blipFill>
        <p:spPr>
          <a:xfrm>
            <a:off x="6023742" y="2234183"/>
            <a:ext cx="2724150" cy="714375"/>
          </a:xfrm>
          <a:prstGeom prst="rect">
            <a:avLst/>
          </a:prstGeom>
        </p:spPr>
      </p:pic>
      <p:pic>
        <p:nvPicPr>
          <p:cNvPr id="13" name="Picture 12"/>
          <p:cNvPicPr>
            <a:picLocks noChangeAspect="1"/>
          </p:cNvPicPr>
          <p:nvPr/>
        </p:nvPicPr>
        <p:blipFill>
          <a:blip r:embed="rId5"/>
          <a:stretch>
            <a:fillRect/>
          </a:stretch>
        </p:blipFill>
        <p:spPr>
          <a:xfrm>
            <a:off x="6700017" y="3135884"/>
            <a:ext cx="1371600" cy="352425"/>
          </a:xfrm>
          <a:prstGeom prst="rect">
            <a:avLst/>
          </a:prstGeom>
        </p:spPr>
      </p:pic>
      <p:pic>
        <p:nvPicPr>
          <p:cNvPr id="14" name="Picture 13"/>
          <p:cNvPicPr>
            <a:picLocks noChangeAspect="1"/>
          </p:cNvPicPr>
          <p:nvPr/>
        </p:nvPicPr>
        <p:blipFill>
          <a:blip r:embed="rId6"/>
          <a:stretch>
            <a:fillRect/>
          </a:stretch>
        </p:blipFill>
        <p:spPr>
          <a:xfrm>
            <a:off x="2173324" y="3647084"/>
            <a:ext cx="2428875" cy="361950"/>
          </a:xfrm>
          <a:prstGeom prst="rect">
            <a:avLst/>
          </a:prstGeom>
        </p:spPr>
      </p:pic>
      <p:pic>
        <p:nvPicPr>
          <p:cNvPr id="15" name="Picture 14"/>
          <p:cNvPicPr>
            <a:picLocks noChangeAspect="1"/>
          </p:cNvPicPr>
          <p:nvPr/>
        </p:nvPicPr>
        <p:blipFill>
          <a:blip r:embed="rId7"/>
          <a:stretch>
            <a:fillRect/>
          </a:stretch>
        </p:blipFill>
        <p:spPr>
          <a:xfrm>
            <a:off x="2173324" y="4087137"/>
            <a:ext cx="4419600" cy="371475"/>
          </a:xfrm>
          <a:prstGeom prst="rect">
            <a:avLst/>
          </a:prstGeom>
          <a:ln w="28575">
            <a:solidFill>
              <a:srgbClr val="C00000"/>
            </a:solidFill>
          </a:ln>
        </p:spPr>
      </p:pic>
      <p:sp>
        <p:nvSpPr>
          <p:cNvPr id="17" name="Rectangle 16"/>
          <p:cNvSpPr/>
          <p:nvPr/>
        </p:nvSpPr>
        <p:spPr>
          <a:xfrm>
            <a:off x="6023742" y="2234183"/>
            <a:ext cx="2724150" cy="1254126"/>
          </a:xfrm>
          <a:prstGeom prst="rect">
            <a:avLst/>
          </a:prstGeom>
          <a:noFill/>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8" name="Rectangle 17">
            <a:extLst>
              <a:ext uri="{FF2B5EF4-FFF2-40B4-BE49-F238E27FC236}">
                <a16:creationId xmlns:a16="http://schemas.microsoft.com/office/drawing/2014/main" id="{369A0FD7-EC3E-49C4-BFE3-4CB389F4D5AC}"/>
              </a:ext>
            </a:extLst>
          </p:cNvPr>
          <p:cNvSpPr/>
          <p:nvPr/>
        </p:nvSpPr>
        <p:spPr>
          <a:xfrm>
            <a:off x="636588" y="5581265"/>
            <a:ext cx="8278812" cy="648064"/>
          </a:xfrm>
          <a:prstGeom prst="rect">
            <a:avLst/>
          </a:prstGeom>
          <a:solidFill>
            <a:srgbClr val="FFFFFF">
              <a:lumMod val="85000"/>
            </a:srgbClr>
          </a:solidFill>
          <a:ln w="28575" cap="flat" cmpd="sng" algn="ctr">
            <a:solidFill>
              <a:srgbClr val="004C97">
                <a:lumMod val="75000"/>
              </a:srgbClr>
            </a:solidFill>
            <a:prstDash val="solid"/>
          </a:ln>
          <a:effectLst>
            <a:outerShdw dist="23000" sx="1000" sy="1000" rotWithShape="0">
              <a:srgbClr val="000000"/>
            </a:outerShdw>
          </a:effectLst>
        </p:spPr>
        <p:txBody>
          <a:bodyPr rtlCol="0" anchor="ctr"/>
          <a:lstStyle/>
          <a:p>
            <a:pPr algn="ctr">
              <a:defRPr/>
            </a:pPr>
            <a:r>
              <a:rPr lang="en-US" sz="2200" kern="0" dirty="0">
                <a:solidFill>
                  <a:srgbClr val="0070C0"/>
                </a:solidFill>
                <a:latin typeface="Arial"/>
              </a:rPr>
              <a:t>However, this is correct only for a deterministic classical current, i.e., fixed relative positions of the electrons in the bunch</a:t>
            </a:r>
          </a:p>
        </p:txBody>
      </p:sp>
      <p:pic>
        <p:nvPicPr>
          <p:cNvPr id="19" name="Picture 18"/>
          <p:cNvPicPr>
            <a:picLocks noChangeAspect="1"/>
          </p:cNvPicPr>
          <p:nvPr/>
        </p:nvPicPr>
        <p:blipFill>
          <a:blip r:embed="rId8"/>
          <a:stretch>
            <a:fillRect/>
          </a:stretch>
        </p:blipFill>
        <p:spPr>
          <a:xfrm>
            <a:off x="3841957" y="4713882"/>
            <a:ext cx="1781040" cy="727620"/>
          </a:xfrm>
          <a:prstGeom prst="rect">
            <a:avLst/>
          </a:prstGeom>
        </p:spPr>
      </p:pic>
      <p:sp>
        <p:nvSpPr>
          <p:cNvPr id="21" name="TextBox 20"/>
          <p:cNvSpPr txBox="1"/>
          <p:nvPr/>
        </p:nvSpPr>
        <p:spPr>
          <a:xfrm>
            <a:off x="5742789" y="4846859"/>
            <a:ext cx="2944011" cy="461665"/>
          </a:xfrm>
          <a:prstGeom prst="rect">
            <a:avLst/>
          </a:prstGeom>
          <a:noFill/>
        </p:spPr>
        <p:txBody>
          <a:bodyPr wrap="none" rtlCol="0">
            <a:spAutoFit/>
          </a:bodyPr>
          <a:lstStyle/>
          <a:p>
            <a:r>
              <a:rPr lang="en-US" dirty="0"/>
              <a:t>-- Poisson fluctuations</a:t>
            </a:r>
          </a:p>
        </p:txBody>
      </p:sp>
    </p:spTree>
    <p:extLst>
      <p:ext uri="{BB962C8B-B14F-4D97-AF65-F5344CB8AC3E}">
        <p14:creationId xmlns:p14="http://schemas.microsoft.com/office/powerpoint/2010/main" val="8526222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42887" y="1687892"/>
            <a:ext cx="8672513" cy="510007"/>
          </a:xfrm>
        </p:spPr>
        <p:txBody>
          <a:bodyPr/>
          <a:lstStyle/>
          <a:p>
            <a:r>
              <a:rPr lang="en-US" dirty="0"/>
              <a:t>Modal decomposition of the transverse radiation coherence function</a:t>
            </a:r>
          </a:p>
        </p:txBody>
      </p:sp>
      <mc:AlternateContent xmlns:mc="http://schemas.openxmlformats.org/markup-compatibility/2006" xmlns:a14="http://schemas.microsoft.com/office/drawing/2010/main">
        <mc:Choice Requires="a14">
          <p:sp>
            <p:nvSpPr>
              <p:cNvPr id="3" name="Title 2"/>
              <p:cNvSpPr>
                <a:spLocks noGrp="1"/>
              </p:cNvSpPr>
              <p:nvPr>
                <p:ph type="title"/>
              </p:nvPr>
            </p:nvSpPr>
            <p:spPr/>
            <p:txBody>
              <a:bodyPr/>
              <a:lstStyle/>
              <a:p>
                <a:r>
                  <a:rPr lang="en-US" dirty="0"/>
                  <a:t>Number of coherent modes (in our notation </a:t>
                </a:r>
                <a14:m>
                  <m:oMath xmlns:m="http://schemas.openxmlformats.org/officeDocument/2006/math">
                    <m:r>
                      <a:rPr lang="en-US" b="1" i="1" smtClean="0">
                        <a:latin typeface="Cambria Math" panose="02040503050406030204" pitchFamily="18" charset="0"/>
                      </a:rPr>
                      <m:t>𝑴</m:t>
                    </m:r>
                  </m:oMath>
                </a14:m>
                <a:r>
                  <a:rPr lang="en-US" dirty="0"/>
                  <a:t>)</a:t>
                </a:r>
              </a:p>
            </p:txBody>
          </p:sp>
        </mc:Choice>
        <mc:Fallback xmlns="">
          <p:sp>
            <p:nvSpPr>
              <p:cNvPr id="3" name="Title 2"/>
              <p:cNvSpPr>
                <a:spLocks noGrp="1" noRot="1" noChangeAspect="1" noMove="1" noResize="1" noEditPoints="1" noAdjustHandles="1" noChangeArrowheads="1" noChangeShapeType="1" noTextEdit="1"/>
              </p:cNvSpPr>
              <p:nvPr>
                <p:ph type="title"/>
              </p:nvPr>
            </p:nvSpPr>
            <p:spPr>
              <a:blipFill>
                <a:blip r:embed="rId2"/>
                <a:stretch>
                  <a:fillRect l="-2526" t="-25714" b="-51429"/>
                </a:stretch>
              </a:blipFill>
            </p:spPr>
            <p:txBody>
              <a:bodyPr/>
              <a:lstStyle/>
              <a:p>
                <a:r>
                  <a:rPr lang="en-US">
                    <a:noFill/>
                  </a:rPr>
                  <a:t> </a:t>
                </a:r>
              </a:p>
            </p:txBody>
          </p:sp>
        </mc:Fallback>
      </mc:AlternateContent>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28</a:t>
            </a:fld>
            <a:endParaRPr lang="en-US" dirty="0"/>
          </a:p>
        </p:txBody>
      </p:sp>
      <p:pic>
        <p:nvPicPr>
          <p:cNvPr id="7" name="Picture 6"/>
          <p:cNvPicPr>
            <a:picLocks noChangeAspect="1"/>
          </p:cNvPicPr>
          <p:nvPr/>
        </p:nvPicPr>
        <p:blipFill>
          <a:blip r:embed="rId3"/>
          <a:stretch>
            <a:fillRect/>
          </a:stretch>
        </p:blipFill>
        <p:spPr>
          <a:xfrm>
            <a:off x="222250" y="960835"/>
            <a:ext cx="4452698" cy="394763"/>
          </a:xfrm>
          <a:prstGeom prst="rect">
            <a:avLst/>
          </a:prstGeom>
        </p:spPr>
      </p:pic>
      <p:pic>
        <p:nvPicPr>
          <p:cNvPr id="8" name="Picture 7"/>
          <p:cNvPicPr>
            <a:picLocks noChangeAspect="1"/>
          </p:cNvPicPr>
          <p:nvPr/>
        </p:nvPicPr>
        <p:blipFill>
          <a:blip r:embed="rId4"/>
          <a:stretch>
            <a:fillRect/>
          </a:stretch>
        </p:blipFill>
        <p:spPr>
          <a:xfrm>
            <a:off x="2028470" y="2197899"/>
            <a:ext cx="5087060" cy="571580"/>
          </a:xfrm>
          <a:prstGeom prst="rect">
            <a:avLst/>
          </a:prstGeom>
        </p:spPr>
      </p:pic>
      <p:pic>
        <p:nvPicPr>
          <p:cNvPr id="9" name="Picture 8"/>
          <p:cNvPicPr>
            <a:picLocks noChangeAspect="1"/>
          </p:cNvPicPr>
          <p:nvPr/>
        </p:nvPicPr>
        <p:blipFill>
          <a:blip r:embed="rId5"/>
          <a:stretch>
            <a:fillRect/>
          </a:stretch>
        </p:blipFill>
        <p:spPr>
          <a:xfrm>
            <a:off x="4795568" y="960835"/>
            <a:ext cx="3572773" cy="344045"/>
          </a:xfrm>
          <a:prstGeom prst="rect">
            <a:avLst/>
          </a:prstGeom>
        </p:spPr>
      </p:pic>
      <p:pic>
        <p:nvPicPr>
          <p:cNvPr id="10" name="Picture 9"/>
          <p:cNvPicPr>
            <a:picLocks noChangeAspect="1"/>
          </p:cNvPicPr>
          <p:nvPr/>
        </p:nvPicPr>
        <p:blipFill>
          <a:blip r:embed="rId6"/>
          <a:stretch>
            <a:fillRect/>
          </a:stretch>
        </p:blipFill>
        <p:spPr>
          <a:xfrm>
            <a:off x="4996432" y="2907502"/>
            <a:ext cx="2119098" cy="484934"/>
          </a:xfrm>
          <a:prstGeom prst="rect">
            <a:avLst/>
          </a:prstGeom>
        </p:spPr>
      </p:pic>
      <p:pic>
        <p:nvPicPr>
          <p:cNvPr id="11" name="Picture 10"/>
          <p:cNvPicPr>
            <a:picLocks noChangeAspect="1"/>
          </p:cNvPicPr>
          <p:nvPr/>
        </p:nvPicPr>
        <p:blipFill>
          <a:blip r:embed="rId7"/>
          <a:stretch>
            <a:fillRect/>
          </a:stretch>
        </p:blipFill>
        <p:spPr>
          <a:xfrm>
            <a:off x="1203908" y="4142509"/>
            <a:ext cx="3305636" cy="676369"/>
          </a:xfrm>
          <a:prstGeom prst="rect">
            <a:avLst/>
          </a:prstGeom>
        </p:spPr>
      </p:pic>
      <p:sp>
        <p:nvSpPr>
          <p:cNvPr id="12" name="Content Placeholder 1"/>
          <p:cNvSpPr txBox="1">
            <a:spLocks/>
          </p:cNvSpPr>
          <p:nvPr/>
        </p:nvSpPr>
        <p:spPr>
          <a:xfrm>
            <a:off x="242887" y="3543405"/>
            <a:ext cx="8672513" cy="749762"/>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Effective number of terms in the decomposition:</a:t>
            </a:r>
          </a:p>
        </p:txBody>
      </p:sp>
      <p:pic>
        <p:nvPicPr>
          <p:cNvPr id="13" name="Picture 12"/>
          <p:cNvPicPr>
            <a:picLocks noChangeAspect="1"/>
          </p:cNvPicPr>
          <p:nvPr/>
        </p:nvPicPr>
        <p:blipFill>
          <a:blip r:embed="rId8"/>
          <a:stretch>
            <a:fillRect/>
          </a:stretch>
        </p:blipFill>
        <p:spPr>
          <a:xfrm>
            <a:off x="1051472" y="5153622"/>
            <a:ext cx="7041056" cy="970101"/>
          </a:xfrm>
          <a:prstGeom prst="rect">
            <a:avLst/>
          </a:prstGeom>
          <a:ln>
            <a:solidFill>
              <a:srgbClr val="C00000"/>
            </a:solidFill>
          </a:ln>
        </p:spPr>
      </p:pic>
    </p:spTree>
    <p:extLst>
      <p:ext uri="{BB962C8B-B14F-4D97-AF65-F5344CB8AC3E}">
        <p14:creationId xmlns:p14="http://schemas.microsoft.com/office/powerpoint/2010/main" val="18233713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2"/>
          <a:srcRect l="49943"/>
          <a:stretch/>
        </p:blipFill>
        <p:spPr>
          <a:xfrm>
            <a:off x="276720" y="3326653"/>
            <a:ext cx="4607943" cy="2996831"/>
          </a:xfrm>
          <a:prstGeom prst="rect">
            <a:avLst/>
          </a:prstGeom>
        </p:spPr>
      </p:pic>
      <p:pic>
        <p:nvPicPr>
          <p:cNvPr id="12" name="Picture 11"/>
          <p:cNvPicPr>
            <a:picLocks noChangeAspect="1"/>
          </p:cNvPicPr>
          <p:nvPr/>
        </p:nvPicPr>
        <p:blipFill rotWithShape="1">
          <a:blip r:embed="rId2"/>
          <a:srcRect r="50650"/>
          <a:stretch/>
        </p:blipFill>
        <p:spPr>
          <a:xfrm>
            <a:off x="4372495" y="665323"/>
            <a:ext cx="4542905" cy="2996831"/>
          </a:xfrm>
          <a:prstGeom prst="rect">
            <a:avLst/>
          </a:prstGeom>
        </p:spPr>
      </p:pic>
      <p:sp>
        <p:nvSpPr>
          <p:cNvPr id="16" name="Rectangle 15"/>
          <p:cNvSpPr/>
          <p:nvPr/>
        </p:nvSpPr>
        <p:spPr>
          <a:xfrm>
            <a:off x="4312112" y="666142"/>
            <a:ext cx="271732" cy="21019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2" name="Content Placeholder 1"/>
              <p:cNvSpPr>
                <a:spLocks noGrp="1"/>
              </p:cNvSpPr>
              <p:nvPr>
                <p:ph idx="1"/>
              </p:nvPr>
            </p:nvSpPr>
            <p:spPr>
              <a:xfrm>
                <a:off x="194818" y="1025301"/>
                <a:ext cx="4258309" cy="2439095"/>
              </a:xfrm>
            </p:spPr>
            <p:txBody>
              <a:bodyPr/>
              <a:lstStyle/>
              <a:p>
                <a:r>
                  <a:rPr lang="en-US" sz="1400" dirty="0"/>
                  <a:t>Pulse-to-pulse fluctuations due to pulse generator and amplifier errors are high and can be measured without noise filtering.</a:t>
                </a:r>
              </a:p>
              <a:p>
                <a:r>
                  <a:rPr lang="en-US" sz="1400" dirty="0"/>
                  <a:t>By using ND filters, the fluctuations, in terms of </a:t>
                </a:r>
                <a14:m>
                  <m:oMath xmlns:m="http://schemas.openxmlformats.org/officeDocument/2006/math">
                    <m:r>
                      <m:rPr>
                        <m:sty m:val="p"/>
                      </m:rPr>
                      <a:rPr lang="en-US" sz="1400" b="0" i="0" smtClean="0">
                        <a:latin typeface="Cambria Math" panose="02040503050406030204" pitchFamily="18" charset="0"/>
                      </a:rPr>
                      <m:t>var</m:t>
                    </m:r>
                    <m:r>
                      <a:rPr lang="en-US" sz="1400" b="0" i="1" smtClean="0">
                        <a:latin typeface="Cambria Math" panose="02040503050406030204" pitchFamily="18" charset="0"/>
                      </a:rPr>
                      <m:t>(</m:t>
                    </m:r>
                    <m:r>
                      <a:rPr lang="en-US" sz="1400" i="1">
                        <a:latin typeface="Cambria Math" panose="02040503050406030204" pitchFamily="18" charset="0"/>
                      </a:rPr>
                      <m:t>𝒩</m:t>
                    </m:r>
                    <m:r>
                      <a:rPr lang="en-US" sz="1400" b="0" i="1" smtClean="0">
                        <a:latin typeface="Cambria Math" panose="02040503050406030204" pitchFamily="18" charset="0"/>
                      </a:rPr>
                      <m:t>)</m:t>
                    </m:r>
                  </m:oMath>
                </a14:m>
                <a:r>
                  <a:rPr lang="en-US" sz="1400" dirty="0"/>
                  <a:t>, can be decreased down to the level, observed in our experiment with undulator radiation.</a:t>
                </a:r>
              </a:p>
              <a:p>
                <a:r>
                  <a:rPr lang="en-US" sz="1400" dirty="0"/>
                  <a:t>At this level, noise filtering is required. However, we can see that the measured </a:t>
                </a:r>
                <a14:m>
                  <m:oMath xmlns:m="http://schemas.openxmlformats.org/officeDocument/2006/math">
                    <m:r>
                      <m:rPr>
                        <m:sty m:val="p"/>
                      </m:rPr>
                      <a:rPr lang="en-US" sz="1400">
                        <a:latin typeface="Cambria Math" panose="02040503050406030204" pitchFamily="18" charset="0"/>
                      </a:rPr>
                      <m:t>var</m:t>
                    </m:r>
                    <m:d>
                      <m:dPr>
                        <m:ctrlPr>
                          <a:rPr lang="en-US" sz="1400" i="1">
                            <a:latin typeface="Cambria Math" panose="02040503050406030204" pitchFamily="18" charset="0"/>
                          </a:rPr>
                        </m:ctrlPr>
                      </m:dPr>
                      <m:e>
                        <m:r>
                          <a:rPr lang="en-US" sz="1400" i="1">
                            <a:latin typeface="Cambria Math" panose="02040503050406030204" pitchFamily="18" charset="0"/>
                          </a:rPr>
                          <m:t>𝒩</m:t>
                        </m:r>
                      </m:e>
                    </m:d>
                  </m:oMath>
                </a14:m>
                <a:r>
                  <a:rPr lang="en-US" sz="1400" dirty="0"/>
                  <a:t> still agrees with the expected parabola. This proves that the noise filtering algorithm works well.</a:t>
                </a:r>
              </a:p>
            </p:txBody>
          </p:sp>
        </mc:Choice>
        <mc:Fallback>
          <p:sp>
            <p:nvSpPr>
              <p:cNvPr id="2" name="Content Placeholder 1"/>
              <p:cNvSpPr>
                <a:spLocks noGrp="1" noRot="1" noChangeAspect="1" noMove="1" noResize="1" noEditPoints="1" noAdjustHandles="1" noChangeArrowheads="1" noChangeShapeType="1" noTextEdit="1"/>
              </p:cNvSpPr>
              <p:nvPr>
                <p:ph idx="1"/>
              </p:nvPr>
            </p:nvSpPr>
            <p:spPr>
              <a:xfrm>
                <a:off x="194818" y="1025301"/>
                <a:ext cx="4258309" cy="2439095"/>
              </a:xfrm>
              <a:blipFill>
                <a:blip r:embed="rId3"/>
                <a:stretch>
                  <a:fillRect l="-2436" t="-2250" r="-3438" b="-4250"/>
                </a:stretch>
              </a:blipFill>
            </p:spPr>
            <p:txBody>
              <a:bodyPr/>
              <a:lstStyle/>
              <a:p>
                <a:r>
                  <a:rPr lang="en-US">
                    <a:noFill/>
                  </a:rPr>
                  <a:t> </a:t>
                </a:r>
              </a:p>
            </p:txBody>
          </p:sp>
        </mc:Fallback>
      </mc:AlternateContent>
      <p:sp>
        <p:nvSpPr>
          <p:cNvPr id="3" name="Title 2"/>
          <p:cNvSpPr>
            <a:spLocks noGrp="1"/>
          </p:cNvSpPr>
          <p:nvPr>
            <p:ph type="title"/>
          </p:nvPr>
        </p:nvSpPr>
        <p:spPr>
          <a:xfrm>
            <a:off x="228600" y="68580"/>
            <a:ext cx="8686800" cy="824987"/>
          </a:xfrm>
        </p:spPr>
        <p:txBody>
          <a:bodyPr/>
          <a:lstStyle/>
          <a:p>
            <a:r>
              <a:rPr lang="en-US" dirty="0"/>
              <a:t>Testing the setup with an independent test light source --- laser diode with a modulated amplifier</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29</a:t>
            </a:fld>
            <a:endParaRPr lang="en-US" dirty="0"/>
          </a:p>
        </p:txBody>
      </p:sp>
      <p:sp>
        <p:nvSpPr>
          <p:cNvPr id="9" name="Стрелка вправо 30">
            <a:extLst>
              <a:ext uri="{FF2B5EF4-FFF2-40B4-BE49-F238E27FC236}">
                <a16:creationId xmlns:a16="http://schemas.microsoft.com/office/drawing/2014/main" id="{CB87CEA7-A712-418E-90B4-8DBF3A3401DC}"/>
              </a:ext>
            </a:extLst>
          </p:cNvPr>
          <p:cNvSpPr/>
          <p:nvPr/>
        </p:nvSpPr>
        <p:spPr>
          <a:xfrm rot="8307322" flipV="1">
            <a:off x="4536504" y="3511153"/>
            <a:ext cx="717933" cy="165276"/>
          </a:xfrm>
          <a:prstGeom prst="rightArrow">
            <a:avLst/>
          </a:prstGeom>
          <a:noFill/>
          <a:ln w="25400" cap="flat" cmpd="sng" algn="ctr">
            <a:solidFill>
              <a:srgbClr val="004C97">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ru-RU" sz="2400" b="0" i="0" u="none" strike="noStrike" kern="0" cap="none" spc="0" normalizeH="0" baseline="0" noProof="0" dirty="0">
              <a:ln>
                <a:noFill/>
              </a:ln>
              <a:solidFill>
                <a:srgbClr val="FFFFFF"/>
              </a:solidFill>
              <a:effectLst/>
              <a:uLnTx/>
              <a:uFillTx/>
              <a:latin typeface="Arial"/>
              <a:ea typeface="+mn-ea"/>
              <a:cs typeface="+mn-cs"/>
            </a:endParaRPr>
          </a:p>
        </p:txBody>
      </p:sp>
      <p:pic>
        <p:nvPicPr>
          <p:cNvPr id="10" name="Picture 9">
            <a:extLst>
              <a:ext uri="{FF2B5EF4-FFF2-40B4-BE49-F238E27FC236}">
                <a16:creationId xmlns:a16="http://schemas.microsoft.com/office/drawing/2014/main" id="{4BD609A3-2F9C-4545-8A65-63287136B889}"/>
              </a:ext>
            </a:extLst>
          </p:cNvPr>
          <p:cNvPicPr>
            <a:picLocks noChangeAspect="1"/>
          </p:cNvPicPr>
          <p:nvPr/>
        </p:nvPicPr>
        <p:blipFill>
          <a:blip r:embed="rId4"/>
          <a:stretch>
            <a:fillRect/>
          </a:stretch>
        </p:blipFill>
        <p:spPr>
          <a:xfrm>
            <a:off x="5376267" y="3820623"/>
            <a:ext cx="3193060" cy="2557460"/>
          </a:xfrm>
          <a:prstGeom prst="rect">
            <a:avLst/>
          </a:prstGeom>
        </p:spPr>
      </p:pic>
      <p:cxnSp>
        <p:nvCxnSpPr>
          <p:cNvPr id="11" name="Straight Arrow Connector 10">
            <a:extLst>
              <a:ext uri="{FF2B5EF4-FFF2-40B4-BE49-F238E27FC236}">
                <a16:creationId xmlns:a16="http://schemas.microsoft.com/office/drawing/2014/main" id="{93483115-639C-495D-BF25-F84956CEAAE0}"/>
              </a:ext>
            </a:extLst>
          </p:cNvPr>
          <p:cNvCxnSpPr>
            <a:cxnSpLocks/>
          </p:cNvCxnSpPr>
          <p:nvPr/>
        </p:nvCxnSpPr>
        <p:spPr>
          <a:xfrm flipV="1">
            <a:off x="6972797" y="2251494"/>
            <a:ext cx="746760" cy="181531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5" name="Rectangle 14"/>
          <p:cNvSpPr/>
          <p:nvPr/>
        </p:nvSpPr>
        <p:spPr>
          <a:xfrm>
            <a:off x="228600" y="3319751"/>
            <a:ext cx="271732" cy="21019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746017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4483931"/>
            <a:ext cx="3572464" cy="1705771"/>
          </a:xfrm>
          <a:prstGeom prst="rect">
            <a:avLst/>
          </a:prstGeom>
        </p:spPr>
      </p:pic>
      <p:sp>
        <p:nvSpPr>
          <p:cNvPr id="3" name="Title 2"/>
          <p:cNvSpPr>
            <a:spLocks noGrp="1"/>
          </p:cNvSpPr>
          <p:nvPr>
            <p:ph type="title"/>
          </p:nvPr>
        </p:nvSpPr>
        <p:spPr/>
        <p:txBody>
          <a:bodyPr/>
          <a:lstStyle/>
          <a:p>
            <a:r>
              <a:rPr lang="en-US" dirty="0"/>
              <a:t>Layout of the undulator section in IOTA</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3</a:t>
            </a:fld>
            <a:endParaRPr lang="en-US" dirty="0"/>
          </a:p>
        </p:txBody>
      </p:sp>
      <p:pic>
        <p:nvPicPr>
          <p:cNvPr id="7" name="Picture 6"/>
          <p:cNvPicPr>
            <a:picLocks noChangeAspect="1"/>
          </p:cNvPicPr>
          <p:nvPr/>
        </p:nvPicPr>
        <p:blipFill>
          <a:blip r:embed="rId4"/>
          <a:stretch>
            <a:fillRect/>
          </a:stretch>
        </p:blipFill>
        <p:spPr>
          <a:xfrm>
            <a:off x="437910" y="971550"/>
            <a:ext cx="4237136" cy="2701093"/>
          </a:xfrm>
          <a:prstGeom prst="rect">
            <a:avLst/>
          </a:prstGeom>
        </p:spPr>
      </p:pic>
      <p:pic>
        <p:nvPicPr>
          <p:cNvPr id="8" name="Picture 7"/>
          <p:cNvPicPr>
            <a:picLocks noChangeAspect="1"/>
          </p:cNvPicPr>
          <p:nvPr/>
        </p:nvPicPr>
        <p:blipFill>
          <a:blip r:embed="rId5"/>
          <a:stretch>
            <a:fillRect/>
          </a:stretch>
        </p:blipFill>
        <p:spPr>
          <a:xfrm>
            <a:off x="4756555" y="3961411"/>
            <a:ext cx="4053966" cy="1992763"/>
          </a:xfrm>
          <a:prstGeom prst="rect">
            <a:avLst/>
          </a:prstGeom>
        </p:spPr>
      </p:pic>
      <p:cxnSp>
        <p:nvCxnSpPr>
          <p:cNvPr id="10" name="Straight Connector 9"/>
          <p:cNvCxnSpPr/>
          <p:nvPr/>
        </p:nvCxnSpPr>
        <p:spPr>
          <a:xfrm>
            <a:off x="3252158" y="3672643"/>
            <a:ext cx="1173193" cy="190864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181192" y="3096883"/>
            <a:ext cx="4842038" cy="144061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6124771" y="1347081"/>
            <a:ext cx="2375053" cy="1781290"/>
          </a:xfrm>
          <a:prstGeom prst="rect">
            <a:avLst/>
          </a:prstGeom>
        </p:spPr>
      </p:pic>
      <p:sp>
        <p:nvSpPr>
          <p:cNvPr id="13" name="TextBox 12"/>
          <p:cNvSpPr txBox="1"/>
          <p:nvPr/>
        </p:nvSpPr>
        <p:spPr>
          <a:xfrm>
            <a:off x="6453729" y="842412"/>
            <a:ext cx="1717137" cy="261610"/>
          </a:xfrm>
          <a:prstGeom prst="rect">
            <a:avLst/>
          </a:prstGeom>
          <a:noFill/>
        </p:spPr>
        <p:txBody>
          <a:bodyPr wrap="none" rtlCol="0">
            <a:spAutoFit/>
          </a:bodyPr>
          <a:lstStyle/>
          <a:p>
            <a:r>
              <a:rPr lang="en-US" sz="1100" dirty="0">
                <a:solidFill>
                  <a:schemeClr val="accent6">
                    <a:lumMod val="50000"/>
                  </a:schemeClr>
                </a:solidFill>
              </a:rPr>
              <a:t>photo credit Evan Angelico</a:t>
            </a:r>
          </a:p>
        </p:txBody>
      </p:sp>
    </p:spTree>
    <p:extLst>
      <p:ext uri="{BB962C8B-B14F-4D97-AF65-F5344CB8AC3E}">
        <p14:creationId xmlns:p14="http://schemas.microsoft.com/office/powerpoint/2010/main" val="1142414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85258" y="776844"/>
            <a:ext cx="4179498" cy="555325"/>
          </a:xfrm>
        </p:spPr>
        <p:txBody>
          <a:bodyPr/>
          <a:lstStyle/>
          <a:p>
            <a:pPr marL="0" indent="0" algn="ctr">
              <a:buNone/>
            </a:pPr>
            <a:r>
              <a:rPr lang="en-US" dirty="0" smtClean="0"/>
              <a:t>Round-beam lifetime</a:t>
            </a:r>
            <a:endParaRPr lang="en-US" dirty="0"/>
          </a:p>
        </p:txBody>
      </p:sp>
      <p:sp>
        <p:nvSpPr>
          <p:cNvPr id="3" name="Title 2"/>
          <p:cNvSpPr>
            <a:spLocks noGrp="1"/>
          </p:cNvSpPr>
          <p:nvPr>
            <p:ph type="title"/>
          </p:nvPr>
        </p:nvSpPr>
        <p:spPr/>
        <p:txBody>
          <a:bodyPr/>
          <a:lstStyle/>
          <a:p>
            <a:r>
              <a:rPr lang="en-US" dirty="0" smtClean="0"/>
              <a:t>Bonus plots</a:t>
            </a:r>
            <a:endParaRPr lang="en-US" dirty="0"/>
          </a:p>
        </p:txBody>
      </p:sp>
      <p:sp>
        <p:nvSpPr>
          <p:cNvPr id="4" name="Date Placeholder 3"/>
          <p:cNvSpPr>
            <a:spLocks noGrp="1"/>
          </p:cNvSpPr>
          <p:nvPr>
            <p:ph type="dt" sz="half" idx="2"/>
          </p:nvPr>
        </p:nvSpPr>
        <p:spPr/>
        <p:txBody>
          <a:bodyPr/>
          <a:lstStyle/>
          <a:p>
            <a:pPr>
              <a:defRPr/>
            </a:pPr>
            <a:r>
              <a:rPr lang="en-US" smtClean="0"/>
              <a:t>5/12/2021</a:t>
            </a:r>
            <a:endParaRPr lang="en-US" dirty="0"/>
          </a:p>
        </p:txBody>
      </p:sp>
      <p:sp>
        <p:nvSpPr>
          <p:cNvPr id="5" name="Footer Placeholder 4"/>
          <p:cNvSpPr>
            <a:spLocks noGrp="1"/>
          </p:cNvSpPr>
          <p:nvPr>
            <p:ph type="ftr" sz="quarter" idx="3"/>
          </p:nvPr>
        </p:nvSpPr>
        <p:spPr/>
        <p:txBody>
          <a:bodyPr/>
          <a:lstStyle/>
          <a:p>
            <a:pPr>
              <a:defRPr/>
            </a:pPr>
            <a:r>
              <a:rPr lang="en-US" smtClean="0"/>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30</a:t>
            </a:fld>
            <a:endParaRPr lang="en-US" dirty="0"/>
          </a:p>
        </p:txBody>
      </p:sp>
      <p:pic>
        <p:nvPicPr>
          <p:cNvPr id="7" name="Picture 6"/>
          <p:cNvPicPr>
            <a:picLocks noChangeAspect="1"/>
          </p:cNvPicPr>
          <p:nvPr/>
        </p:nvPicPr>
        <p:blipFill>
          <a:blip r:embed="rId2"/>
          <a:stretch>
            <a:fillRect/>
          </a:stretch>
        </p:blipFill>
        <p:spPr>
          <a:xfrm>
            <a:off x="2131695" y="1140877"/>
            <a:ext cx="4698334" cy="1977891"/>
          </a:xfrm>
          <a:prstGeom prst="rect">
            <a:avLst/>
          </a:prstGeom>
        </p:spPr>
      </p:pic>
      <p:pic>
        <p:nvPicPr>
          <p:cNvPr id="8" name="Picture 7"/>
          <p:cNvPicPr>
            <a:picLocks noChangeAspect="1"/>
          </p:cNvPicPr>
          <p:nvPr/>
        </p:nvPicPr>
        <p:blipFill>
          <a:blip r:embed="rId3"/>
          <a:stretch>
            <a:fillRect/>
          </a:stretch>
        </p:blipFill>
        <p:spPr>
          <a:xfrm>
            <a:off x="2493294" y="3925008"/>
            <a:ext cx="4336735" cy="2387786"/>
          </a:xfrm>
          <a:prstGeom prst="rect">
            <a:avLst/>
          </a:prstGeom>
        </p:spPr>
      </p:pic>
      <p:sp>
        <p:nvSpPr>
          <p:cNvPr id="9" name="Content Placeholder 1"/>
          <p:cNvSpPr txBox="1">
            <a:spLocks/>
          </p:cNvSpPr>
          <p:nvPr/>
        </p:nvSpPr>
        <p:spPr>
          <a:xfrm>
            <a:off x="1556738" y="3508859"/>
            <a:ext cx="6235983" cy="416149"/>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dirty="0" smtClean="0"/>
              <a:t>Round-beam emittance and bunch length</a:t>
            </a:r>
            <a:endParaRPr lang="en-US" dirty="0"/>
          </a:p>
        </p:txBody>
      </p:sp>
    </p:spTree>
    <p:extLst>
      <p:ext uri="{BB962C8B-B14F-4D97-AF65-F5344CB8AC3E}">
        <p14:creationId xmlns:p14="http://schemas.microsoft.com/office/powerpoint/2010/main" val="10141806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Parameters of the undulator in IOTA</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4</a:t>
            </a:fld>
            <a:endParaRPr lang="en-US"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7780"/>
          <a:stretch/>
        </p:blipFill>
        <p:spPr>
          <a:xfrm>
            <a:off x="802975" y="1121554"/>
            <a:ext cx="3346653" cy="2419312"/>
          </a:xfrm>
          <a:prstGeom prst="rect">
            <a:avLst/>
          </a:prstGeom>
        </p:spPr>
      </p:pic>
      <mc:AlternateContent xmlns:mc="http://schemas.openxmlformats.org/markup-compatibility/2006" xmlns:a14="http://schemas.microsoft.com/office/drawing/2010/main">
        <mc:Choice Requires="a14">
          <p:sp>
            <p:nvSpPr>
              <p:cNvPr id="10" name="Content Placeholder 9"/>
              <p:cNvSpPr>
                <a:spLocks noGrp="1"/>
              </p:cNvSpPr>
              <p:nvPr>
                <p:ph idx="1"/>
              </p:nvPr>
            </p:nvSpPr>
            <p:spPr>
              <a:xfrm>
                <a:off x="612648" y="3735572"/>
                <a:ext cx="5769864" cy="2053087"/>
              </a:xfrm>
            </p:spPr>
            <p:txBody>
              <a:bodyPr/>
              <a:lstStyle/>
              <a:p>
                <a:pPr marL="0" indent="0">
                  <a:buNone/>
                </a:pPr>
                <a:r>
                  <a:rPr lang="en-US" dirty="0"/>
                  <a:t>Undulator:</a:t>
                </a:r>
              </a:p>
              <a:p>
                <a:r>
                  <a:rPr lang="en-US" dirty="0"/>
                  <a:t>Number of periods: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𝑁</m:t>
                        </m:r>
                      </m:e>
                      <m:sub>
                        <m:r>
                          <m:rPr>
                            <m:sty m:val="p"/>
                          </m:rPr>
                          <a:rPr lang="en-US" b="0" i="0" smtClean="0">
                            <a:latin typeface="Cambria Math" panose="02040503050406030204" pitchFamily="18" charset="0"/>
                          </a:rPr>
                          <m:t>u</m:t>
                        </m:r>
                      </m:sub>
                    </m:sSub>
                    <m:r>
                      <a:rPr lang="en-US" b="0" i="1" smtClean="0">
                        <a:latin typeface="Cambria Math" panose="02040503050406030204" pitchFamily="18" charset="0"/>
                      </a:rPr>
                      <m:t>=10.5</m:t>
                    </m:r>
                  </m:oMath>
                </a14:m>
                <a:endParaRPr lang="en-US" dirty="0"/>
              </a:p>
              <a:p>
                <a:r>
                  <a:rPr lang="en-US" dirty="0"/>
                  <a:t>Undulator period length: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𝜆</m:t>
                        </m:r>
                      </m:e>
                      <m:sub>
                        <m:r>
                          <m:rPr>
                            <m:sty m:val="p"/>
                          </m:rPr>
                          <a:rPr lang="en-US" b="0" i="0" smtClean="0">
                            <a:latin typeface="Cambria Math" panose="02040503050406030204" pitchFamily="18" charset="0"/>
                          </a:rPr>
                          <m:t>u</m:t>
                        </m:r>
                      </m:sub>
                    </m:sSub>
                    <m:r>
                      <a:rPr lang="en-US" b="0" i="1" smtClean="0">
                        <a:latin typeface="Cambria Math" panose="02040503050406030204" pitchFamily="18" charset="0"/>
                      </a:rPr>
                      <m:t>=55 </m:t>
                    </m:r>
                    <m:r>
                      <m:rPr>
                        <m:sty m:val="p"/>
                      </m:rPr>
                      <a:rPr lang="en-US" b="0" i="0" smtClean="0">
                        <a:latin typeface="Cambria Math" panose="02040503050406030204" pitchFamily="18" charset="0"/>
                      </a:rPr>
                      <m:t>mm</m:t>
                    </m:r>
                  </m:oMath>
                </a14:m>
                <a:endParaRPr lang="en-US" dirty="0"/>
              </a:p>
              <a:p>
                <a:r>
                  <a:rPr lang="en-US" dirty="0"/>
                  <a:t>Undulator parameter (peak):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m:rPr>
                            <m:sty m:val="p"/>
                          </m:rPr>
                          <a:rPr lang="en-US" b="0" i="0" smtClean="0">
                            <a:latin typeface="Cambria Math" panose="02040503050406030204" pitchFamily="18" charset="0"/>
                          </a:rPr>
                          <m:t>u</m:t>
                        </m:r>
                      </m:sub>
                    </m:sSub>
                    <m:r>
                      <a:rPr lang="en-US" b="0" i="1" smtClean="0">
                        <a:latin typeface="Cambria Math" panose="02040503050406030204" pitchFamily="18" charset="0"/>
                      </a:rPr>
                      <m:t>=1</m:t>
                    </m:r>
                  </m:oMath>
                </a14:m>
                <a:endParaRPr lang="en-US" dirty="0"/>
              </a:p>
              <a:p>
                <a:r>
                  <a:rPr lang="en-US" dirty="0"/>
                  <a:t>Fundamental of radiation: 1.16 um</a:t>
                </a:r>
              </a:p>
              <a:p>
                <a:r>
                  <a:rPr lang="en-US" dirty="0"/>
                  <a:t>Second harmonic: visible light</a:t>
                </a:r>
              </a:p>
            </p:txBody>
          </p:sp>
        </mc:Choice>
        <mc:Fallback xmlns="">
          <p:sp>
            <p:nvSpPr>
              <p:cNvPr id="10" name="Content Placeholder 9"/>
              <p:cNvSpPr>
                <a:spLocks noGrp="1" noRot="1" noChangeAspect="1" noMove="1" noResize="1" noEditPoints="1" noAdjustHandles="1" noChangeArrowheads="1" noChangeShapeType="1" noTextEdit="1"/>
              </p:cNvSpPr>
              <p:nvPr>
                <p:ph idx="1"/>
              </p:nvPr>
            </p:nvSpPr>
            <p:spPr>
              <a:xfrm>
                <a:off x="612648" y="3735572"/>
                <a:ext cx="5769864" cy="2053087"/>
              </a:xfrm>
              <a:blipFill>
                <a:blip r:embed="rId4"/>
                <a:stretch>
                  <a:fillRect l="-3277" t="-4451" b="-33828"/>
                </a:stretch>
              </a:blipFill>
            </p:spPr>
            <p:txBody>
              <a:bodyPr/>
              <a:lstStyle/>
              <a:p>
                <a:r>
                  <a:rPr lang="en-US">
                    <a:noFill/>
                  </a:rPr>
                  <a:t> </a:t>
                </a:r>
              </a:p>
            </p:txBody>
          </p:sp>
        </mc:Fallback>
      </mc:AlternateContent>
      <p:pic>
        <p:nvPicPr>
          <p:cNvPr id="12" name="Picture 11"/>
          <p:cNvPicPr>
            <a:picLocks noChangeAspect="1"/>
          </p:cNvPicPr>
          <p:nvPr/>
        </p:nvPicPr>
        <p:blipFill rotWithShape="1">
          <a:blip r:embed="rId5">
            <a:extLst>
              <a:ext uri="{28A0092B-C50C-407E-A947-70E740481C1C}">
                <a14:useLocalDpi xmlns:a14="http://schemas.microsoft.com/office/drawing/2010/main" val="0"/>
              </a:ext>
            </a:extLst>
          </a:blip>
          <a:srcRect l="33783" t="41857" r="40421" b="22793"/>
          <a:stretch/>
        </p:blipFill>
        <p:spPr>
          <a:xfrm>
            <a:off x="5406236" y="1165436"/>
            <a:ext cx="2245393" cy="2299111"/>
          </a:xfrm>
          <a:prstGeom prst="rect">
            <a:avLst/>
          </a:prstGeom>
        </p:spPr>
      </p:pic>
      <p:sp>
        <p:nvSpPr>
          <p:cNvPr id="2" name="TextBox 1"/>
          <p:cNvSpPr txBox="1"/>
          <p:nvPr/>
        </p:nvSpPr>
        <p:spPr>
          <a:xfrm>
            <a:off x="5488186" y="1126944"/>
            <a:ext cx="2081492" cy="461665"/>
          </a:xfrm>
          <a:prstGeom prst="rect">
            <a:avLst/>
          </a:prstGeom>
          <a:noFill/>
        </p:spPr>
        <p:txBody>
          <a:bodyPr wrap="square" rtlCol="0">
            <a:spAutoFit/>
          </a:bodyPr>
          <a:lstStyle/>
          <a:p>
            <a:pPr algn="ctr"/>
            <a:r>
              <a:rPr lang="en-US" sz="1200" dirty="0">
                <a:solidFill>
                  <a:schemeClr val="bg1"/>
                </a:solidFill>
              </a:rPr>
              <a:t>Undulator radiation on the surface of an optical shutter</a:t>
            </a:r>
          </a:p>
        </p:txBody>
      </p:sp>
      <p:sp>
        <p:nvSpPr>
          <p:cNvPr id="14" name="TextBox 13"/>
          <p:cNvSpPr txBox="1"/>
          <p:nvPr/>
        </p:nvSpPr>
        <p:spPr>
          <a:xfrm>
            <a:off x="612648" y="642216"/>
            <a:ext cx="3779243" cy="523220"/>
          </a:xfrm>
          <a:prstGeom prst="rect">
            <a:avLst/>
          </a:prstGeom>
          <a:noFill/>
        </p:spPr>
        <p:txBody>
          <a:bodyPr wrap="square" rtlCol="0">
            <a:spAutoFit/>
          </a:bodyPr>
          <a:lstStyle/>
          <a:p>
            <a:r>
              <a:rPr lang="en-US" sz="1400" dirty="0">
                <a:solidFill>
                  <a:schemeClr val="accent6">
                    <a:lumMod val="50000"/>
                  </a:schemeClr>
                </a:solidFill>
              </a:rPr>
              <a:t>Many thanks to our collaborators from SLAC for providing the undulator </a:t>
            </a:r>
          </a:p>
        </p:txBody>
      </p:sp>
      <p:pic>
        <p:nvPicPr>
          <p:cNvPr id="11" name="Picture 10"/>
          <p:cNvPicPr>
            <a:picLocks noChangeAspect="1"/>
          </p:cNvPicPr>
          <p:nvPr/>
        </p:nvPicPr>
        <p:blipFill>
          <a:blip r:embed="rId6"/>
          <a:stretch>
            <a:fillRect/>
          </a:stretch>
        </p:blipFill>
        <p:spPr>
          <a:xfrm>
            <a:off x="6318250" y="4897850"/>
            <a:ext cx="1693328" cy="728250"/>
          </a:xfrm>
          <a:prstGeom prst="rect">
            <a:avLst/>
          </a:prstGeom>
        </p:spPr>
      </p:pic>
    </p:spTree>
    <p:extLst>
      <p:ext uri="{BB962C8B-B14F-4D97-AF65-F5344CB8AC3E}">
        <p14:creationId xmlns:p14="http://schemas.microsoft.com/office/powerpoint/2010/main" val="1312938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Spectral-angular radiation distribution</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5</a:t>
            </a:fld>
            <a:endParaRPr lang="en-US" dirty="0"/>
          </a:p>
        </p:txBody>
      </p:sp>
      <mc:AlternateContent xmlns:mc="http://schemas.openxmlformats.org/markup-compatibility/2006">
        <mc:Choice xmlns:a14="http://schemas.microsoft.com/office/drawing/2010/main" Requires="a14">
          <p:sp>
            <p:nvSpPr>
              <p:cNvPr id="9" name="Rectangle 7">
                <a:extLst>
                  <a:ext uri="{FF2B5EF4-FFF2-40B4-BE49-F238E27FC236}">
                    <a16:creationId xmlns:a16="http://schemas.microsoft.com/office/drawing/2014/main" id="{167E9C38-16F5-41D4-8653-50DA26B04399}"/>
                  </a:ext>
                </a:extLst>
              </p:cNvPr>
              <p:cNvSpPr/>
              <p:nvPr/>
            </p:nvSpPr>
            <p:spPr>
              <a:xfrm>
                <a:off x="790078" y="4318087"/>
                <a:ext cx="8172769" cy="368915"/>
              </a:xfrm>
              <a:prstGeom prst="rect">
                <a:avLst/>
              </a:prstGeom>
              <a:solidFill>
                <a:srgbClr val="FFFFFF">
                  <a:lumMod val="85000"/>
                </a:srgbClr>
              </a:solidFill>
              <a:ln w="28575" cap="flat" cmpd="sng" algn="ctr">
                <a:solidFill>
                  <a:srgbClr val="004C97">
                    <a:lumMod val="75000"/>
                  </a:srgbClr>
                </a:solidFill>
                <a:prstDash val="solid"/>
              </a:ln>
              <a:effectLst>
                <a:outerShdw dist="23000" sx="1000" sy="1000" rotWithShape="0">
                  <a:srgbClr val="000000"/>
                </a:outerShdw>
              </a:effectLst>
            </p:spPr>
            <p:txBody>
              <a:bodyPr rtlCol="0" anchor="ctr"/>
              <a:lstStyle/>
              <a:p>
                <a:pPr marL="0" marR="0" lvl="0" indent="0" defTabSz="457200" eaLnBrk="1" fontAlgn="base" latinLnBrk="0" hangingPunct="1">
                  <a:lnSpc>
                    <a:spcPct val="100000"/>
                  </a:lnSpc>
                  <a:spcBef>
                    <a:spcPct val="0"/>
                  </a:spcBef>
                  <a:spcAft>
                    <a:spcPct val="0"/>
                  </a:spcAft>
                  <a:buClrTx/>
                  <a:buSzTx/>
                  <a:buFontTx/>
                  <a:buNone/>
                  <a:tabLst/>
                  <a:defRPr/>
                </a:pPr>
                <a:r>
                  <a:rPr lang="en-US" sz="2200" kern="0" dirty="0">
                    <a:solidFill>
                      <a:srgbClr val="0070C0"/>
                    </a:solidFill>
                    <a:latin typeface="Arial"/>
                    <a:ea typeface="+mn-ea"/>
                    <a:cs typeface="+mn-cs"/>
                  </a:rPr>
                  <a:t>Detect the fundamental (</a:t>
                </a:r>
                <a14:m>
                  <m:oMath xmlns:m="http://schemas.openxmlformats.org/officeDocument/2006/math">
                    <m:r>
                      <a:rPr lang="en-US" sz="2200" b="0" i="1" kern="0" smtClean="0">
                        <a:solidFill>
                          <a:srgbClr val="0070C0"/>
                        </a:solidFill>
                        <a:latin typeface="Cambria Math" panose="02040503050406030204" pitchFamily="18" charset="0"/>
                        <a:ea typeface="+mn-ea"/>
                        <a:cs typeface="+mn-cs"/>
                      </a:rPr>
                      <m:t>≈1.16 </m:t>
                    </m:r>
                  </m:oMath>
                </a14:m>
                <a:r>
                  <a:rPr lang="en-US" sz="2200" kern="0" dirty="0">
                    <a:solidFill>
                      <a:srgbClr val="0070C0"/>
                    </a:solidFill>
                    <a:latin typeface="Arial"/>
                    <a:ea typeface="+mn-ea"/>
                    <a:cs typeface="+mn-cs"/>
                  </a:rPr>
                  <a:t>um). </a:t>
                </a:r>
                <a:r>
                  <a:rPr lang="en-US" sz="2200" kern="0" dirty="0" err="1">
                    <a:solidFill>
                      <a:srgbClr val="0070C0"/>
                    </a:solidFill>
                    <a:latin typeface="Arial"/>
                    <a:ea typeface="+mn-ea"/>
                    <a:cs typeface="+mn-cs"/>
                  </a:rPr>
                  <a:t>InGaAs</a:t>
                </a:r>
                <a:r>
                  <a:rPr lang="en-US" sz="2200" kern="0" dirty="0">
                    <a:solidFill>
                      <a:srgbClr val="0070C0"/>
                    </a:solidFill>
                    <a:latin typeface="Arial"/>
                    <a:ea typeface="+mn-ea"/>
                    <a:cs typeface="+mn-cs"/>
                  </a:rPr>
                  <a:t> p-</a:t>
                </a:r>
                <a:r>
                  <a:rPr lang="en-US" sz="2200" kern="0" dirty="0" err="1">
                    <a:solidFill>
                      <a:srgbClr val="0070C0"/>
                    </a:solidFill>
                    <a:latin typeface="Arial"/>
                    <a:ea typeface="+mn-ea"/>
                    <a:cs typeface="+mn-cs"/>
                  </a:rPr>
                  <a:t>i</a:t>
                </a:r>
                <a:r>
                  <a:rPr lang="en-US" sz="2200" kern="0" dirty="0">
                    <a:solidFill>
                      <a:srgbClr val="0070C0"/>
                    </a:solidFill>
                    <a:latin typeface="Arial"/>
                    <a:ea typeface="+mn-ea"/>
                    <a:cs typeface="+mn-cs"/>
                  </a:rPr>
                  <a:t>-n photodiode  </a:t>
                </a:r>
                <a:endParaRPr kumimoji="0" lang="en-US" sz="2200" b="0" i="0" u="none" strike="noStrike" kern="0" cap="none" spc="0" normalizeH="0" baseline="0" noProof="0" dirty="0">
                  <a:ln>
                    <a:noFill/>
                  </a:ln>
                  <a:solidFill>
                    <a:srgbClr val="0070C0"/>
                  </a:solidFill>
                  <a:effectLst/>
                  <a:uLnTx/>
                  <a:uFillTx/>
                  <a:latin typeface="Arial"/>
                  <a:ea typeface="+mn-ea"/>
                  <a:cs typeface="+mn-cs"/>
                </a:endParaRPr>
              </a:p>
            </p:txBody>
          </p:sp>
        </mc:Choice>
        <mc:Fallback>
          <p:sp>
            <p:nvSpPr>
              <p:cNvPr id="9" name="Rectangle 7">
                <a:extLst>
                  <a:ext uri="{FF2B5EF4-FFF2-40B4-BE49-F238E27FC236}">
                    <a16:creationId xmlns:a16="http://schemas.microsoft.com/office/drawing/2014/main" id="{167E9C38-16F5-41D4-8653-50DA26B04399}"/>
                  </a:ext>
                </a:extLst>
              </p:cNvPr>
              <p:cNvSpPr>
                <a:spLocks noRot="1" noChangeAspect="1" noMove="1" noResize="1" noEditPoints="1" noAdjustHandles="1" noChangeArrowheads="1" noChangeShapeType="1" noTextEdit="1"/>
              </p:cNvSpPr>
              <p:nvPr/>
            </p:nvSpPr>
            <p:spPr>
              <a:xfrm>
                <a:off x="790078" y="4318087"/>
                <a:ext cx="8172769" cy="368915"/>
              </a:xfrm>
              <a:prstGeom prst="rect">
                <a:avLst/>
              </a:prstGeom>
              <a:blipFill>
                <a:blip r:embed="rId2"/>
                <a:stretch>
                  <a:fillRect l="-818" t="-12121" b="-34848"/>
                </a:stretch>
              </a:blipFill>
              <a:ln w="28575" cap="flat" cmpd="sng" algn="ctr">
                <a:solidFill>
                  <a:srgbClr val="004C97">
                    <a:lumMod val="75000"/>
                  </a:srgbClr>
                </a:solidFill>
                <a:prstDash val="solid"/>
              </a:ln>
              <a:effectLst>
                <a:outerShdw dist="23000" sx="1000" sy="1000" rotWithShape="0">
                  <a:srgbClr val="000000"/>
                </a:outerShdw>
              </a:effectLst>
            </p:spPr>
            <p:txBody>
              <a:bodyPr/>
              <a:lstStyle/>
              <a:p>
                <a:r>
                  <a:rPr lang="en-US">
                    <a:noFill/>
                  </a:rPr>
                  <a:t> </a:t>
                </a:r>
              </a:p>
            </p:txBody>
          </p:sp>
        </mc:Fallback>
      </mc:AlternateContent>
      <p:sp>
        <p:nvSpPr>
          <p:cNvPr id="10" name="Прямоугольник 39">
            <a:extLst>
              <a:ext uri="{FF2B5EF4-FFF2-40B4-BE49-F238E27FC236}">
                <a16:creationId xmlns:a16="http://schemas.microsoft.com/office/drawing/2014/main" id="{89700B92-8219-4E61-A4F3-35137EFD412F}"/>
              </a:ext>
            </a:extLst>
          </p:cNvPr>
          <p:cNvSpPr/>
          <p:nvPr/>
        </p:nvSpPr>
        <p:spPr>
          <a:xfrm>
            <a:off x="231555" y="4318087"/>
            <a:ext cx="556591" cy="367200"/>
          </a:xfrm>
          <a:prstGeom prst="rect">
            <a:avLst/>
          </a:prstGeom>
          <a:solidFill>
            <a:srgbClr val="404040"/>
          </a:solidFill>
          <a:ln w="28575" cap="flat" cmpd="sng" algn="ctr">
            <a:solidFill>
              <a:srgbClr val="404040">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srgbClr val="FFFFFF"/>
                </a:solidFill>
                <a:effectLst/>
                <a:uLnTx/>
                <a:uFillTx/>
                <a:latin typeface="Arial"/>
                <a:ea typeface="+mn-ea"/>
                <a:cs typeface="+mn-cs"/>
              </a:rPr>
              <a:t>#1</a:t>
            </a:r>
            <a:endParaRPr kumimoji="0" lang="ru-RU" sz="2400" b="0" i="0" u="none" strike="noStrike" kern="0" cap="none" spc="0" normalizeH="0" baseline="0" noProof="0" dirty="0">
              <a:ln>
                <a:noFill/>
              </a:ln>
              <a:solidFill>
                <a:srgbClr val="FFFFFF"/>
              </a:solidFill>
              <a:effectLst/>
              <a:uLnTx/>
              <a:uFillTx/>
              <a:latin typeface="Arial"/>
              <a:ea typeface="+mn-ea"/>
              <a:cs typeface="+mn-cs"/>
            </a:endParaRPr>
          </a:p>
        </p:txBody>
      </p:sp>
      <p:sp>
        <p:nvSpPr>
          <p:cNvPr id="11" name="TextBox 10">
            <a:extLst>
              <a:ext uri="{FF2B5EF4-FFF2-40B4-BE49-F238E27FC236}">
                <a16:creationId xmlns:a16="http://schemas.microsoft.com/office/drawing/2014/main" id="{6E2CD5C7-0D85-4AB6-8378-646F98991488}"/>
              </a:ext>
            </a:extLst>
          </p:cNvPr>
          <p:cNvSpPr txBox="1"/>
          <p:nvPr/>
        </p:nvSpPr>
        <p:spPr>
          <a:xfrm>
            <a:off x="636588" y="3711843"/>
            <a:ext cx="2899383" cy="523220"/>
          </a:xfrm>
          <a:prstGeom prst="rect">
            <a:avLst/>
          </a:prstGeom>
          <a:noFill/>
        </p:spPr>
        <p:txBody>
          <a:bodyPr wrap="none" rtlCol="0">
            <a:spAutoFit/>
          </a:bodyPr>
          <a:lstStyle/>
          <a:p>
            <a:pPr defTabSz="457200" fontAlgn="base">
              <a:spcBef>
                <a:spcPct val="0"/>
              </a:spcBef>
              <a:spcAft>
                <a:spcPct val="0"/>
              </a:spcAft>
            </a:pPr>
            <a:r>
              <a:rPr lang="en-US" sz="2800" u="sng" dirty="0">
                <a:solidFill>
                  <a:srgbClr val="004C97"/>
                </a:solidFill>
                <a:ea typeface="MS PGothic" pitchFamily="34" charset="-128"/>
              </a:rPr>
              <a:t>In our experiment:</a:t>
            </a:r>
          </a:p>
        </p:txBody>
      </p:sp>
      <mc:AlternateContent xmlns:mc="http://schemas.openxmlformats.org/markup-compatibility/2006">
        <mc:Choice xmlns:a14="http://schemas.microsoft.com/office/drawing/2010/main" Requires="a14">
          <p:sp>
            <p:nvSpPr>
              <p:cNvPr id="12" name="Rectangle 7">
                <a:extLst>
                  <a:ext uri="{FF2B5EF4-FFF2-40B4-BE49-F238E27FC236}">
                    <a16:creationId xmlns:a16="http://schemas.microsoft.com/office/drawing/2014/main" id="{167E9C38-16F5-41D4-8653-50DA26B04399}"/>
                  </a:ext>
                </a:extLst>
              </p:cNvPr>
              <p:cNvSpPr/>
              <p:nvPr/>
            </p:nvSpPr>
            <p:spPr>
              <a:xfrm>
                <a:off x="785723" y="4757872"/>
                <a:ext cx="8177125" cy="368915"/>
              </a:xfrm>
              <a:prstGeom prst="rect">
                <a:avLst/>
              </a:prstGeom>
              <a:solidFill>
                <a:srgbClr val="FFFFFF">
                  <a:lumMod val="85000"/>
                </a:srgbClr>
              </a:solidFill>
              <a:ln w="28575" cap="flat" cmpd="sng" algn="ctr">
                <a:solidFill>
                  <a:srgbClr val="004C97">
                    <a:lumMod val="75000"/>
                  </a:srgbClr>
                </a:solidFill>
                <a:prstDash val="solid"/>
              </a:ln>
              <a:effectLst>
                <a:outerShdw dist="23000" sx="1000" sy="1000" rotWithShape="0">
                  <a:srgbClr val="000000"/>
                </a:outerShdw>
              </a:effectLst>
            </p:spPr>
            <p:txBody>
              <a:bodyPr rtlCol="0" anchor="ctr"/>
              <a:lstStyle/>
              <a:p>
                <a:pPr>
                  <a:defRPr/>
                </a:pPr>
                <a:r>
                  <a:rPr lang="en-US" sz="2200" kern="0" dirty="0">
                    <a:solidFill>
                      <a:srgbClr val="0070C0"/>
                    </a:solidFill>
                    <a:latin typeface="Arial"/>
                  </a:rPr>
                  <a:t>Wide band (</a:t>
                </a:r>
                <a14:m>
                  <m:oMath xmlns:m="http://schemas.openxmlformats.org/officeDocument/2006/math">
                    <m:r>
                      <a:rPr lang="en-US" sz="2200" i="1" kern="0">
                        <a:solidFill>
                          <a:srgbClr val="0070C0"/>
                        </a:solidFill>
                        <a:latin typeface="Cambria Math" panose="02040503050406030204" pitchFamily="18" charset="0"/>
                      </a:rPr>
                      <m:t>≈0.14</m:t>
                    </m:r>
                  </m:oMath>
                </a14:m>
                <a:r>
                  <a:rPr lang="en-US" sz="2200" kern="0" dirty="0">
                    <a:solidFill>
                      <a:srgbClr val="0070C0"/>
                    </a:solidFill>
                    <a:latin typeface="Arial"/>
                  </a:rPr>
                  <a:t> um FWHM)</a:t>
                </a:r>
                <a:r>
                  <a:rPr lang="en-US" sz="2200" kern="0" dirty="0">
                    <a:solidFill>
                      <a:srgbClr val="0070C0"/>
                    </a:solidFill>
                    <a:latin typeface="Arial"/>
                    <a:ea typeface="+mn-ea"/>
                    <a:cs typeface="+mn-cs"/>
                  </a:rPr>
                  <a:t>. Large acceptance angle </a:t>
                </a:r>
                <a14:m>
                  <m:oMath xmlns:m="http://schemas.openxmlformats.org/officeDocument/2006/math">
                    <m:r>
                      <a:rPr lang="en-US" sz="2200" kern="0">
                        <a:solidFill>
                          <a:srgbClr val="0070C0"/>
                        </a:solidFill>
                        <a:latin typeface="Cambria Math" panose="02040503050406030204" pitchFamily="18" charset="0"/>
                        <a:ea typeface="Cambria Math" panose="02040503050406030204" pitchFamily="18" charset="0"/>
                        <a:cs typeface="+mn-cs"/>
                      </a:rPr>
                      <m:t>&gt;</m:t>
                    </m:r>
                    <m:r>
                      <a:rPr lang="en-US" sz="2200" b="0" i="1" kern="0" smtClean="0">
                        <a:solidFill>
                          <a:srgbClr val="0070C0"/>
                        </a:solidFill>
                        <a:latin typeface="Cambria Math" panose="02040503050406030204" pitchFamily="18" charset="0"/>
                        <a:ea typeface="Cambria Math" panose="02040503050406030204" pitchFamily="18" charset="0"/>
                        <a:cs typeface="+mn-cs"/>
                      </a:rPr>
                      <m:t>1/</m:t>
                    </m:r>
                    <m:r>
                      <a:rPr lang="en-US" sz="2200" b="0" i="1" kern="0" smtClean="0">
                        <a:solidFill>
                          <a:srgbClr val="0070C0"/>
                        </a:solidFill>
                        <a:latin typeface="Cambria Math" panose="02040503050406030204" pitchFamily="18" charset="0"/>
                        <a:ea typeface="Cambria Math" panose="02040503050406030204" pitchFamily="18" charset="0"/>
                        <a:cs typeface="+mn-cs"/>
                      </a:rPr>
                      <m:t>𝛾</m:t>
                    </m:r>
                    <m:r>
                      <a:rPr lang="en-US" sz="2200" b="0" i="1" kern="0" smtClean="0">
                        <a:solidFill>
                          <a:srgbClr val="0070C0"/>
                        </a:solidFill>
                        <a:latin typeface="Cambria Math" panose="02040503050406030204" pitchFamily="18" charset="0"/>
                        <a:ea typeface="+mn-ea"/>
                        <a:cs typeface="+mn-cs"/>
                      </a:rPr>
                      <m:t> </m:t>
                    </m:r>
                  </m:oMath>
                </a14:m>
                <a:endParaRPr lang="en-US" sz="2200" kern="0" dirty="0">
                  <a:solidFill>
                    <a:srgbClr val="0070C0"/>
                  </a:solidFill>
                  <a:latin typeface="Arial"/>
                </a:endParaRPr>
              </a:p>
            </p:txBody>
          </p:sp>
        </mc:Choice>
        <mc:Fallback>
          <p:sp>
            <p:nvSpPr>
              <p:cNvPr id="12" name="Rectangle 7">
                <a:extLst>
                  <a:ext uri="{FF2B5EF4-FFF2-40B4-BE49-F238E27FC236}">
                    <a16:creationId xmlns:a16="http://schemas.microsoft.com/office/drawing/2014/main" id="{167E9C38-16F5-41D4-8653-50DA26B04399}"/>
                  </a:ext>
                </a:extLst>
              </p:cNvPr>
              <p:cNvSpPr>
                <a:spLocks noRot="1" noChangeAspect="1" noMove="1" noResize="1" noEditPoints="1" noAdjustHandles="1" noChangeArrowheads="1" noChangeShapeType="1" noTextEdit="1"/>
              </p:cNvSpPr>
              <p:nvPr/>
            </p:nvSpPr>
            <p:spPr>
              <a:xfrm>
                <a:off x="785723" y="4757872"/>
                <a:ext cx="8177125" cy="368915"/>
              </a:xfrm>
              <a:prstGeom prst="rect">
                <a:avLst/>
              </a:prstGeom>
              <a:blipFill>
                <a:blip r:embed="rId3"/>
                <a:stretch>
                  <a:fillRect l="-817" t="-12121" b="-34848"/>
                </a:stretch>
              </a:blipFill>
              <a:ln w="28575" cap="flat" cmpd="sng" algn="ctr">
                <a:solidFill>
                  <a:srgbClr val="004C97">
                    <a:lumMod val="75000"/>
                  </a:srgbClr>
                </a:solidFill>
                <a:prstDash val="solid"/>
              </a:ln>
              <a:effectLst>
                <a:outerShdw dist="23000" sx="1000" sy="1000" rotWithShape="0">
                  <a:srgbClr val="000000"/>
                </a:outerShdw>
              </a:effectLst>
            </p:spPr>
            <p:txBody>
              <a:bodyPr/>
              <a:lstStyle/>
              <a:p>
                <a:r>
                  <a:rPr lang="en-US">
                    <a:noFill/>
                  </a:rPr>
                  <a:t> </a:t>
                </a:r>
              </a:p>
            </p:txBody>
          </p:sp>
        </mc:Fallback>
      </mc:AlternateContent>
      <p:sp>
        <p:nvSpPr>
          <p:cNvPr id="13" name="Прямоугольник 39">
            <a:extLst>
              <a:ext uri="{FF2B5EF4-FFF2-40B4-BE49-F238E27FC236}">
                <a16:creationId xmlns:a16="http://schemas.microsoft.com/office/drawing/2014/main" id="{89700B92-8219-4E61-A4F3-35137EFD412F}"/>
              </a:ext>
            </a:extLst>
          </p:cNvPr>
          <p:cNvSpPr/>
          <p:nvPr/>
        </p:nvSpPr>
        <p:spPr>
          <a:xfrm>
            <a:off x="227200" y="4757872"/>
            <a:ext cx="556591" cy="367200"/>
          </a:xfrm>
          <a:prstGeom prst="rect">
            <a:avLst/>
          </a:prstGeom>
          <a:solidFill>
            <a:srgbClr val="404040"/>
          </a:solidFill>
          <a:ln w="28575" cap="flat" cmpd="sng" algn="ctr">
            <a:solidFill>
              <a:srgbClr val="404040">
                <a:shade val="50000"/>
              </a:srgbClr>
            </a:solid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srgbClr val="FFFFFF"/>
                </a:solidFill>
                <a:effectLst/>
                <a:uLnTx/>
                <a:uFillTx/>
                <a:latin typeface="Arial"/>
                <a:ea typeface="+mn-ea"/>
                <a:cs typeface="+mn-cs"/>
              </a:rPr>
              <a:t>#2</a:t>
            </a:r>
            <a:endParaRPr kumimoji="0" lang="ru-RU" sz="2400" b="0" i="0" u="none" strike="noStrike" kern="0" cap="none" spc="0" normalizeH="0" baseline="0" noProof="0" dirty="0">
              <a:ln>
                <a:noFill/>
              </a:ln>
              <a:solidFill>
                <a:srgbClr val="FFFFFF"/>
              </a:solidFill>
              <a:effectLst/>
              <a:uLnTx/>
              <a:uFillTx/>
              <a:latin typeface="Arial"/>
              <a:ea typeface="+mn-ea"/>
              <a:cs typeface="+mn-cs"/>
            </a:endParaRPr>
          </a:p>
        </p:txBody>
      </p:sp>
      <p:pic>
        <p:nvPicPr>
          <p:cNvPr id="14" name="Picture 13"/>
          <p:cNvPicPr>
            <a:picLocks noChangeAspect="1"/>
          </p:cNvPicPr>
          <p:nvPr/>
        </p:nvPicPr>
        <p:blipFill rotWithShape="1">
          <a:blip r:embed="rId4"/>
          <a:srcRect l="17033" t="50351" r="10095"/>
          <a:stretch/>
        </p:blipFill>
        <p:spPr>
          <a:xfrm>
            <a:off x="5308893" y="1340311"/>
            <a:ext cx="3529089" cy="2193923"/>
          </a:xfrm>
          <a:prstGeom prst="rect">
            <a:avLst/>
          </a:prstGeom>
        </p:spPr>
      </p:pic>
      <p:pic>
        <p:nvPicPr>
          <p:cNvPr id="15" name="Picture 14"/>
          <p:cNvPicPr>
            <a:picLocks noChangeAspect="1"/>
          </p:cNvPicPr>
          <p:nvPr/>
        </p:nvPicPr>
        <p:blipFill rotWithShape="1">
          <a:blip r:embed="rId4"/>
          <a:srcRect b="50067"/>
          <a:stretch/>
        </p:blipFill>
        <p:spPr>
          <a:xfrm>
            <a:off x="317594" y="1340311"/>
            <a:ext cx="4815453" cy="2193923"/>
          </a:xfrm>
          <a:prstGeom prst="rect">
            <a:avLst/>
          </a:prstGeom>
        </p:spPr>
      </p:pic>
      <p:pic>
        <p:nvPicPr>
          <p:cNvPr id="7" name="Picture 6"/>
          <p:cNvPicPr>
            <a:picLocks noChangeAspect="1"/>
          </p:cNvPicPr>
          <p:nvPr/>
        </p:nvPicPr>
        <p:blipFill>
          <a:blip r:embed="rId5"/>
          <a:stretch>
            <a:fillRect/>
          </a:stretch>
        </p:blipFill>
        <p:spPr>
          <a:xfrm>
            <a:off x="4311477" y="6040221"/>
            <a:ext cx="2848373" cy="228632"/>
          </a:xfrm>
          <a:prstGeom prst="rect">
            <a:avLst/>
          </a:prstGeom>
        </p:spPr>
      </p:pic>
      <p:pic>
        <p:nvPicPr>
          <p:cNvPr id="8" name="Picture 7"/>
          <p:cNvPicPr>
            <a:picLocks noChangeAspect="1"/>
          </p:cNvPicPr>
          <p:nvPr/>
        </p:nvPicPr>
        <p:blipFill>
          <a:blip r:embed="rId6"/>
          <a:stretch>
            <a:fillRect/>
          </a:stretch>
        </p:blipFill>
        <p:spPr>
          <a:xfrm>
            <a:off x="4311477" y="5526897"/>
            <a:ext cx="2867425" cy="247685"/>
          </a:xfrm>
          <a:prstGeom prst="rect">
            <a:avLst/>
          </a:prstGeom>
        </p:spPr>
      </p:pic>
      <p:sp>
        <p:nvSpPr>
          <p:cNvPr id="16" name="TextBox 15">
            <a:extLst>
              <a:ext uri="{FF2B5EF4-FFF2-40B4-BE49-F238E27FC236}">
                <a16:creationId xmlns:a16="http://schemas.microsoft.com/office/drawing/2014/main" id="{6E2CD5C7-0D85-4AB6-8378-646F98991488}"/>
              </a:ext>
            </a:extLst>
          </p:cNvPr>
          <p:cNvSpPr txBox="1"/>
          <p:nvPr/>
        </p:nvSpPr>
        <p:spPr>
          <a:xfrm>
            <a:off x="1548491" y="5424806"/>
            <a:ext cx="2799292" cy="400110"/>
          </a:xfrm>
          <a:prstGeom prst="rect">
            <a:avLst/>
          </a:prstGeom>
          <a:noFill/>
        </p:spPr>
        <p:txBody>
          <a:bodyPr wrap="none" rtlCol="0">
            <a:spAutoFit/>
          </a:bodyPr>
          <a:lstStyle/>
          <a:p>
            <a:pPr defTabSz="457200" fontAlgn="base">
              <a:spcBef>
                <a:spcPct val="0"/>
              </a:spcBef>
              <a:spcAft>
                <a:spcPct val="0"/>
              </a:spcAft>
            </a:pPr>
            <a:r>
              <a:rPr lang="en-US" sz="2000" u="sng" dirty="0" smtClean="0">
                <a:solidFill>
                  <a:srgbClr val="004C97"/>
                </a:solidFill>
                <a:ea typeface="MS PGothic" pitchFamily="34" charset="-128"/>
              </a:rPr>
              <a:t>Simulated total intensity:</a:t>
            </a:r>
            <a:endParaRPr lang="en-US" sz="2000" u="sng" dirty="0">
              <a:solidFill>
                <a:srgbClr val="004C97"/>
              </a:solidFill>
              <a:ea typeface="MS PGothic" pitchFamily="34" charset="-128"/>
            </a:endParaRPr>
          </a:p>
        </p:txBody>
      </p:sp>
      <p:sp>
        <p:nvSpPr>
          <p:cNvPr id="17" name="TextBox 16">
            <a:extLst>
              <a:ext uri="{FF2B5EF4-FFF2-40B4-BE49-F238E27FC236}">
                <a16:creationId xmlns:a16="http://schemas.microsoft.com/office/drawing/2014/main" id="{6E2CD5C7-0D85-4AB6-8378-646F98991488}"/>
              </a:ext>
            </a:extLst>
          </p:cNvPr>
          <p:cNvSpPr txBox="1"/>
          <p:nvPr/>
        </p:nvSpPr>
        <p:spPr>
          <a:xfrm>
            <a:off x="3038001" y="5928604"/>
            <a:ext cx="1309782" cy="400110"/>
          </a:xfrm>
          <a:prstGeom prst="rect">
            <a:avLst/>
          </a:prstGeom>
          <a:noFill/>
        </p:spPr>
        <p:txBody>
          <a:bodyPr wrap="none" rtlCol="0">
            <a:spAutoFit/>
          </a:bodyPr>
          <a:lstStyle/>
          <a:p>
            <a:pPr defTabSz="457200" fontAlgn="base">
              <a:spcBef>
                <a:spcPct val="0"/>
              </a:spcBef>
              <a:spcAft>
                <a:spcPct val="0"/>
              </a:spcAft>
            </a:pPr>
            <a:r>
              <a:rPr lang="en-US" sz="2000" u="sng" dirty="0" smtClean="0">
                <a:solidFill>
                  <a:srgbClr val="004C97"/>
                </a:solidFill>
                <a:ea typeface="MS PGothic" pitchFamily="34" charset="-128"/>
              </a:rPr>
              <a:t>Measured:</a:t>
            </a:r>
            <a:endParaRPr lang="en-US" sz="2000" u="sng" dirty="0">
              <a:solidFill>
                <a:srgbClr val="004C97"/>
              </a:solidFill>
              <a:ea typeface="MS PGothic" pitchFamily="34" charset="-128"/>
            </a:endParaRPr>
          </a:p>
        </p:txBody>
      </p:sp>
    </p:spTree>
    <p:extLst>
      <p:ext uri="{BB962C8B-B14F-4D97-AF65-F5344CB8AC3E}">
        <p14:creationId xmlns:p14="http://schemas.microsoft.com/office/powerpoint/2010/main" val="9596233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145320"/>
            <a:ext cx="8686800" cy="394695"/>
          </a:xfrm>
        </p:spPr>
        <p:txBody>
          <a:bodyPr/>
          <a:lstStyle/>
          <a:p>
            <a:r>
              <a:rPr lang="en-US" dirty="0"/>
              <a:t>Format of collected data</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6</a:t>
            </a:fld>
            <a:endParaRPr lang="en-US" dirty="0"/>
          </a:p>
        </p:txBody>
      </p:sp>
      <mc:AlternateContent xmlns:mc="http://schemas.openxmlformats.org/markup-compatibility/2006" xmlns:a14="http://schemas.microsoft.com/office/drawing/2010/main">
        <mc:Choice Requires="a14">
          <p:sp>
            <p:nvSpPr>
              <p:cNvPr id="2" name="TextBox 1"/>
              <p:cNvSpPr txBox="1"/>
              <p:nvPr/>
            </p:nvSpPr>
            <p:spPr>
              <a:xfrm>
                <a:off x="308655" y="3452376"/>
                <a:ext cx="8520409" cy="461665"/>
              </a:xfrm>
              <a:prstGeom prst="rect">
                <a:avLst/>
              </a:prstGeom>
              <a:noFill/>
            </p:spPr>
            <p:txBody>
              <a:bodyPr wrap="none" rtlCol="0">
                <a:spAutoFit/>
              </a:bodyPr>
              <a:lstStyle/>
              <a:p>
                <a:r>
                  <a:rPr lang="en-US" u="sng" dirty="0"/>
                  <a:t>The initial goal was to systematically study </a:t>
                </a:r>
                <a14:m>
                  <m:oMath xmlns:m="http://schemas.openxmlformats.org/officeDocument/2006/math">
                    <m:r>
                      <m:rPr>
                        <m:sty m:val="p"/>
                      </m:rPr>
                      <a:rPr lang="en-US" b="0" i="0" u="sng" smtClean="0">
                        <a:latin typeface="Cambria Math" panose="02040503050406030204" pitchFamily="18" charset="0"/>
                      </a:rPr>
                      <m:t>var</m:t>
                    </m:r>
                    <m:r>
                      <a:rPr lang="en-US" b="0" i="1" u="sng" smtClean="0">
                        <a:latin typeface="Cambria Math" panose="02040503050406030204" pitchFamily="18" charset="0"/>
                      </a:rPr>
                      <m:t>(</m:t>
                    </m:r>
                    <m:r>
                      <a:rPr lang="en-US" i="1" u="sng">
                        <a:latin typeface="Cambria Math" panose="02040503050406030204" pitchFamily="18" charset="0"/>
                      </a:rPr>
                      <m:t>𝒩</m:t>
                    </m:r>
                    <m:r>
                      <a:rPr lang="en-US" b="0" i="1" u="sng" smtClean="0">
                        <a:latin typeface="Cambria Math" panose="02040503050406030204" pitchFamily="18" charset="0"/>
                      </a:rPr>
                      <m:t>)</m:t>
                    </m:r>
                  </m:oMath>
                </a14:m>
                <a:r>
                  <a:rPr lang="en-US" u="sng" dirty="0"/>
                  <a:t> as a function of:</a:t>
                </a:r>
              </a:p>
            </p:txBody>
          </p:sp>
        </mc:Choice>
        <mc:Fallback xmlns="">
          <p:sp>
            <p:nvSpPr>
              <p:cNvPr id="2" name="TextBox 1"/>
              <p:cNvSpPr txBox="1">
                <a:spLocks noRot="1" noChangeAspect="1" noMove="1" noResize="1" noEditPoints="1" noAdjustHandles="1" noChangeArrowheads="1" noChangeShapeType="1" noTextEdit="1"/>
              </p:cNvSpPr>
              <p:nvPr/>
            </p:nvSpPr>
            <p:spPr>
              <a:xfrm>
                <a:off x="308655" y="3452376"/>
                <a:ext cx="8520409" cy="461665"/>
              </a:xfrm>
              <a:prstGeom prst="rect">
                <a:avLst/>
              </a:prstGeom>
              <a:blipFill>
                <a:blip r:embed="rId5"/>
                <a:stretch>
                  <a:fillRect l="-1145" t="-10526" r="-859" b="-28947"/>
                </a:stretch>
              </a:blipFill>
            </p:spPr>
            <p:txBody>
              <a:bodyPr/>
              <a:lstStyle/>
              <a:p>
                <a:r>
                  <a:rPr lang="en-US">
                    <a:noFill/>
                  </a:rPr>
                  <a:t> </a:t>
                </a:r>
              </a:p>
            </p:txBody>
          </p:sp>
        </mc:Fallback>
      </mc:AlternateContent>
      <p:sp>
        <p:nvSpPr>
          <p:cNvPr id="11" name="Content Placeholder 1"/>
          <p:cNvSpPr>
            <a:spLocks noGrp="1"/>
          </p:cNvSpPr>
          <p:nvPr>
            <p:ph idx="1"/>
          </p:nvPr>
        </p:nvSpPr>
        <p:spPr>
          <a:xfrm>
            <a:off x="636588" y="4064113"/>
            <a:ext cx="8264525" cy="1414718"/>
          </a:xfrm>
        </p:spPr>
        <p:txBody>
          <a:bodyPr/>
          <a:lstStyle/>
          <a:p>
            <a:r>
              <a:rPr lang="en-US" dirty="0"/>
              <a:t>Electron bunch charge (0-0.5 </a:t>
            </a:r>
            <a:r>
              <a:rPr lang="en-US" dirty="0" err="1"/>
              <a:t>nC</a:t>
            </a:r>
            <a:r>
              <a:rPr lang="en-US" dirty="0"/>
              <a:t>)</a:t>
            </a:r>
          </a:p>
          <a:p>
            <a:r>
              <a:rPr lang="en-US" dirty="0"/>
              <a:t>Electron bunch transverse emittances, bunch length</a:t>
            </a:r>
          </a:p>
          <a:p>
            <a:r>
              <a:rPr lang="en-US" dirty="0"/>
              <a:t>Transmission of optical filters</a:t>
            </a:r>
          </a:p>
          <a:p>
            <a:endParaRPr lang="en-US" dirty="0"/>
          </a:p>
        </p:txBody>
      </p:sp>
      <mc:AlternateContent xmlns:mc="http://schemas.openxmlformats.org/markup-compatibility/2006" xmlns:a14="http://schemas.microsoft.com/office/drawing/2010/main">
        <mc:Choice Requires="a14">
          <p:sp>
            <p:nvSpPr>
              <p:cNvPr id="12" name="Rectangle 11"/>
              <p:cNvSpPr/>
              <p:nvPr/>
            </p:nvSpPr>
            <p:spPr>
              <a:xfrm>
                <a:off x="500332" y="5546784"/>
                <a:ext cx="7927676" cy="657953"/>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sz="1800" dirty="0"/>
                  <a:t>Then, we realized that we can reverse this procedure and infer the electron bunch parameters from the measured </a:t>
                </a:r>
                <a14:m>
                  <m:oMath xmlns:m="http://schemas.openxmlformats.org/officeDocument/2006/math">
                    <m:r>
                      <m:rPr>
                        <m:sty m:val="p"/>
                      </m:rPr>
                      <a:rPr lang="en-US" sz="1800">
                        <a:latin typeface="Cambria Math" panose="02040503050406030204" pitchFamily="18" charset="0"/>
                      </a:rPr>
                      <m:t>var</m:t>
                    </m:r>
                    <m:r>
                      <a:rPr lang="en-US" sz="1800" i="1">
                        <a:latin typeface="Cambria Math" panose="02040503050406030204" pitchFamily="18" charset="0"/>
                      </a:rPr>
                      <m:t>(</m:t>
                    </m:r>
                    <m:r>
                      <a:rPr lang="en-US" sz="1800" i="1">
                        <a:latin typeface="Cambria Math" panose="02040503050406030204" pitchFamily="18" charset="0"/>
                      </a:rPr>
                      <m:t>𝒩</m:t>
                    </m:r>
                    <m:r>
                      <a:rPr lang="en-US" sz="1800" i="1">
                        <a:latin typeface="Cambria Math" panose="02040503050406030204" pitchFamily="18" charset="0"/>
                      </a:rPr>
                      <m:t>)</m:t>
                    </m:r>
                  </m:oMath>
                </a14:m>
                <a:r>
                  <a:rPr lang="en-US" sz="1800" dirty="0"/>
                  <a:t> </a:t>
                </a:r>
              </a:p>
            </p:txBody>
          </p:sp>
        </mc:Choice>
        <mc:Fallback xmlns="">
          <p:sp>
            <p:nvSpPr>
              <p:cNvPr id="12" name="Rectangle 11"/>
              <p:cNvSpPr>
                <a:spLocks noRot="1" noChangeAspect="1" noMove="1" noResize="1" noEditPoints="1" noAdjustHandles="1" noChangeArrowheads="1" noChangeShapeType="1" noTextEdit="1"/>
              </p:cNvSpPr>
              <p:nvPr/>
            </p:nvSpPr>
            <p:spPr>
              <a:xfrm>
                <a:off x="500332" y="5546784"/>
                <a:ext cx="7927676" cy="657953"/>
              </a:xfrm>
              <a:prstGeom prst="rect">
                <a:avLst/>
              </a:prstGeom>
              <a:blipFill>
                <a:blip r:embed="rId6"/>
                <a:stretch>
                  <a:fillRect t="-1786" r="-230" b="-10714"/>
                </a:stretch>
              </a:blipFill>
            </p:spPr>
            <p:txBody>
              <a:bodyPr/>
              <a:lstStyle/>
              <a:p>
                <a:r>
                  <a:rPr lang="en-US">
                    <a:noFill/>
                  </a:rPr>
                  <a:t> </a:t>
                </a:r>
              </a:p>
            </p:txBody>
          </p:sp>
        </mc:Fallback>
      </mc:AlternateContent>
      <p:pic>
        <p:nvPicPr>
          <p:cNvPr id="14" name="Picture 13"/>
          <p:cNvPicPr>
            <a:picLocks noChangeAspect="1"/>
          </p:cNvPicPr>
          <p:nvPr/>
        </p:nvPicPr>
        <p:blipFill>
          <a:blip r:embed="rId7"/>
          <a:stretch>
            <a:fillRect/>
          </a:stretch>
        </p:blipFill>
        <p:spPr>
          <a:xfrm>
            <a:off x="1328068" y="839490"/>
            <a:ext cx="416437" cy="707147"/>
          </a:xfrm>
          <a:prstGeom prst="rect">
            <a:avLst/>
          </a:prstGeom>
        </p:spPr>
      </p:pic>
      <p:sp>
        <p:nvSpPr>
          <p:cNvPr id="15" name="Donut 14"/>
          <p:cNvSpPr/>
          <p:nvPr/>
        </p:nvSpPr>
        <p:spPr>
          <a:xfrm>
            <a:off x="308655" y="1439334"/>
            <a:ext cx="1984075" cy="1984075"/>
          </a:xfrm>
          <a:prstGeom prst="donut">
            <a:avLst>
              <a:gd name="adj" fmla="val 2728"/>
            </a:avLst>
          </a:prstGeom>
          <a:solidFill>
            <a:schemeClr val="tx2">
              <a:lumMod val="60000"/>
              <a:lumOff val="40000"/>
            </a:schemeClr>
          </a:solidFill>
          <a:ln>
            <a:solidFill>
              <a:schemeClr val="tx2">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7" name="Oval 16"/>
          <p:cNvSpPr/>
          <p:nvPr/>
        </p:nvSpPr>
        <p:spPr>
          <a:xfrm>
            <a:off x="1166982" y="1348754"/>
            <a:ext cx="267419" cy="267419"/>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18" name="Picture 17"/>
          <p:cNvPicPr>
            <a:picLocks noChangeAspect="1"/>
          </p:cNvPicPr>
          <p:nvPr/>
        </p:nvPicPr>
        <p:blipFill rotWithShape="1">
          <a:blip r:embed="rId8"/>
          <a:srcRect l="54551" t="54533" r="1351" b="32851"/>
          <a:stretch/>
        </p:blipFill>
        <p:spPr>
          <a:xfrm>
            <a:off x="916674" y="1302394"/>
            <a:ext cx="835269" cy="360137"/>
          </a:xfrm>
          <a:prstGeom prst="rect">
            <a:avLst/>
          </a:prstGeom>
        </p:spPr>
      </p:pic>
      <p:pic>
        <p:nvPicPr>
          <p:cNvPr id="19" name="Picture 18"/>
          <p:cNvPicPr>
            <a:picLocks noChangeAspect="1"/>
          </p:cNvPicPr>
          <p:nvPr/>
        </p:nvPicPr>
        <p:blipFill>
          <a:blip r:embed="rId9"/>
          <a:stretch>
            <a:fillRect/>
          </a:stretch>
        </p:blipFill>
        <p:spPr>
          <a:xfrm>
            <a:off x="4545072" y="954558"/>
            <a:ext cx="2667000" cy="2095500"/>
          </a:xfrm>
          <a:prstGeom prst="rect">
            <a:avLst/>
          </a:prstGeom>
        </p:spPr>
      </p:pic>
      <p:sp>
        <p:nvSpPr>
          <p:cNvPr id="21" name="Right Arrow 20"/>
          <p:cNvSpPr/>
          <p:nvPr/>
        </p:nvSpPr>
        <p:spPr>
          <a:xfrm>
            <a:off x="7257230" y="1379548"/>
            <a:ext cx="290230" cy="1242203"/>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22" name="Picture 21"/>
          <p:cNvPicPr>
            <a:picLocks noChangeAspect="1"/>
          </p:cNvPicPr>
          <p:nvPr/>
        </p:nvPicPr>
        <p:blipFill>
          <a:blip r:embed="rId10"/>
          <a:stretch>
            <a:fillRect/>
          </a:stretch>
        </p:blipFill>
        <p:spPr>
          <a:xfrm>
            <a:off x="7626462" y="1625180"/>
            <a:ext cx="1454470" cy="747624"/>
          </a:xfrm>
          <a:prstGeom prst="rect">
            <a:avLst/>
          </a:prstGeom>
        </p:spPr>
      </p:pic>
      <p:sp>
        <p:nvSpPr>
          <p:cNvPr id="23" name="TextBox 22"/>
          <p:cNvSpPr txBox="1"/>
          <p:nvPr/>
        </p:nvSpPr>
        <p:spPr>
          <a:xfrm>
            <a:off x="5578650" y="2745739"/>
            <a:ext cx="599844" cy="276999"/>
          </a:xfrm>
          <a:prstGeom prst="rect">
            <a:avLst/>
          </a:prstGeom>
          <a:noFill/>
        </p:spPr>
        <p:txBody>
          <a:bodyPr wrap="none" rtlCol="0">
            <a:spAutoFit/>
          </a:bodyPr>
          <a:lstStyle/>
          <a:p>
            <a:r>
              <a:rPr lang="en-US" sz="1200" dirty="0" smtClean="0"/>
              <a:t>1.5 </a:t>
            </a:r>
            <a:r>
              <a:rPr lang="en-US" sz="1200" dirty="0" err="1" smtClean="0"/>
              <a:t>ms</a:t>
            </a:r>
            <a:endParaRPr lang="en-US" sz="1200" dirty="0"/>
          </a:p>
        </p:txBody>
      </p:sp>
      <p:sp>
        <p:nvSpPr>
          <p:cNvPr id="24" name="Right Arrow 23"/>
          <p:cNvSpPr/>
          <p:nvPr/>
        </p:nvSpPr>
        <p:spPr>
          <a:xfrm>
            <a:off x="4189133" y="1379548"/>
            <a:ext cx="290230" cy="1242203"/>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28387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repeatCount="indefinite" fill="hold" grpId="0" nodeType="withEffect">
                                  <p:stCondLst>
                                    <p:cond delay="0"/>
                                  </p:stCondLst>
                                  <p:childTnLst>
                                    <p:animMotion origin="layout" path="M 2.5E-6 -3.7037E-6 C 0.05989 -3.7037E-6 0.10868 0.06459 0.10868 0.14445 C 0.10868 0.22408 0.05989 0.28912 2.5E-6 0.28912 C -0.0599 0.28912 -0.10834 0.22408 -0.10834 0.14445 C -0.10834 0.06459 -0.0599 -3.7037E-6 2.5E-6 -3.7037E-6 Z " pathEditMode="relative" rAng="0" ptsTypes="AAAAA">
                                      <p:cBhvr>
                                        <p:cTn id="6" dur="2000" fill="hold"/>
                                        <p:tgtEl>
                                          <p:spTgt spid="17"/>
                                        </p:tgtEl>
                                        <p:attrNameLst>
                                          <p:attrName>ppt_x</p:attrName>
                                          <p:attrName>ppt_y</p:attrName>
                                        </p:attrNameLst>
                                      </p:cBhvr>
                                      <p:rCtr x="17" y="14444"/>
                                    </p:animMotion>
                                  </p:childTnLst>
                                </p:cTn>
                              </p:par>
                              <p:par>
                                <p:cTn id="7" presetID="42" presetClass="path" presetSubtype="0" repeatCount="indefinite" fill="hold" nodeType="withEffect">
                                  <p:stCondLst>
                                    <p:cond delay="0"/>
                                  </p:stCondLst>
                                  <p:childTnLst>
                                    <p:animMotion origin="layout" path="M 4.44444E-6 -2.59259E-6 L 0.21441 0.00185 " pathEditMode="relative" rAng="0" ptsTypes="AA">
                                      <p:cBhvr>
                                        <p:cTn id="8" dur="2000" fill="hold"/>
                                        <p:tgtEl>
                                          <p:spTgt spid="14"/>
                                        </p:tgtEl>
                                        <p:attrNameLst>
                                          <p:attrName>ppt_x</p:attrName>
                                          <p:attrName>ppt_y</p:attrName>
                                        </p:attrNameLst>
                                      </p:cBhvr>
                                      <p:rCtr x="1071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18262" y="86264"/>
            <a:ext cx="8686800" cy="807303"/>
          </a:xfrm>
        </p:spPr>
        <p:txBody>
          <a:bodyPr/>
          <a:lstStyle/>
          <a:p>
            <a:r>
              <a:rPr lang="en-US" dirty="0"/>
              <a:t>Previous research </a:t>
            </a:r>
            <a:r>
              <a:rPr lang="en-US" dirty="0" smtClean="0"/>
              <a:t>about statistical properties of </a:t>
            </a:r>
            <a:r>
              <a:rPr lang="en-US" dirty="0"/>
              <a:t>synchrotron radiation</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7</a:t>
            </a:fld>
            <a:endParaRPr lang="en-US" dirty="0"/>
          </a:p>
        </p:txBody>
      </p:sp>
      <p:sp>
        <p:nvSpPr>
          <p:cNvPr id="11" name="TextBox 10"/>
          <p:cNvSpPr txBox="1"/>
          <p:nvPr/>
        </p:nvSpPr>
        <p:spPr>
          <a:xfrm>
            <a:off x="153265" y="1152575"/>
            <a:ext cx="5444504" cy="461665"/>
          </a:xfrm>
          <a:prstGeom prst="rect">
            <a:avLst/>
          </a:prstGeom>
          <a:noFill/>
        </p:spPr>
        <p:txBody>
          <a:bodyPr wrap="none" rtlCol="0">
            <a:spAutoFit/>
          </a:bodyPr>
          <a:lstStyle/>
          <a:p>
            <a:r>
              <a:rPr lang="en-US" u="sng" dirty="0"/>
              <a:t>Both theoretical and experimental results:</a:t>
            </a:r>
          </a:p>
        </p:txBody>
      </p:sp>
      <p:pic>
        <p:nvPicPr>
          <p:cNvPr id="12" name="Picture 11"/>
          <p:cNvPicPr>
            <a:picLocks noChangeAspect="1"/>
          </p:cNvPicPr>
          <p:nvPr/>
        </p:nvPicPr>
        <p:blipFill>
          <a:blip r:embed="rId2"/>
          <a:stretch>
            <a:fillRect/>
          </a:stretch>
        </p:blipFill>
        <p:spPr>
          <a:xfrm>
            <a:off x="429419" y="1668166"/>
            <a:ext cx="3915321" cy="3896269"/>
          </a:xfrm>
          <a:prstGeom prst="rect">
            <a:avLst/>
          </a:prstGeom>
        </p:spPr>
      </p:pic>
      <p:pic>
        <p:nvPicPr>
          <p:cNvPr id="13" name="Picture 12"/>
          <p:cNvPicPr>
            <a:picLocks noChangeAspect="1"/>
          </p:cNvPicPr>
          <p:nvPr/>
        </p:nvPicPr>
        <p:blipFill>
          <a:blip r:embed="rId3"/>
          <a:stretch>
            <a:fillRect/>
          </a:stretch>
        </p:blipFill>
        <p:spPr>
          <a:xfrm>
            <a:off x="4771207" y="1668166"/>
            <a:ext cx="4001058" cy="2705478"/>
          </a:xfrm>
          <a:prstGeom prst="rect">
            <a:avLst/>
          </a:prstGeom>
        </p:spPr>
      </p:pic>
    </p:spTree>
    <p:extLst>
      <p:ext uri="{BB962C8B-B14F-4D97-AF65-F5344CB8AC3E}">
        <p14:creationId xmlns:p14="http://schemas.microsoft.com/office/powerpoint/2010/main" val="38117764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t>Theoretical consideration</a:t>
            </a:r>
          </a:p>
          <a:p>
            <a:r>
              <a:rPr lang="en-US" sz="2800" dirty="0"/>
              <a:t>Details about the apparatus and measurement procedure</a:t>
            </a:r>
          </a:p>
          <a:p>
            <a:r>
              <a:rPr lang="en-US" sz="2800" dirty="0"/>
              <a:t>Measurements of the fluctuations</a:t>
            </a:r>
          </a:p>
          <a:p>
            <a:r>
              <a:rPr lang="en-US" sz="2800" dirty="0"/>
              <a:t>Measurements of electron beam emittances via the fluctuations</a:t>
            </a:r>
          </a:p>
        </p:txBody>
      </p:sp>
      <p:sp>
        <p:nvSpPr>
          <p:cNvPr id="3" name="Title 2"/>
          <p:cNvSpPr>
            <a:spLocks noGrp="1"/>
          </p:cNvSpPr>
          <p:nvPr>
            <p:ph type="title"/>
          </p:nvPr>
        </p:nvSpPr>
        <p:spPr/>
        <p:txBody>
          <a:bodyPr/>
          <a:lstStyle/>
          <a:p>
            <a:r>
              <a:rPr lang="en-US" dirty="0"/>
              <a:t>Outline</a:t>
            </a:r>
          </a:p>
        </p:txBody>
      </p:sp>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8</a:t>
            </a:fld>
            <a:endParaRPr lang="en-US" dirty="0"/>
          </a:p>
        </p:txBody>
      </p:sp>
    </p:spTree>
    <p:extLst>
      <p:ext uri="{BB962C8B-B14F-4D97-AF65-F5344CB8AC3E}">
        <p14:creationId xmlns:p14="http://schemas.microsoft.com/office/powerpoint/2010/main" val="36090633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63D7F97-F5E3-4368-9B29-67C83EC0A43F}"/>
              </a:ext>
            </a:extLst>
          </p:cNvPr>
          <p:cNvPicPr>
            <a:picLocks noChangeAspect="1"/>
          </p:cNvPicPr>
          <p:nvPr/>
        </p:nvPicPr>
        <p:blipFill>
          <a:blip r:embed="rId2"/>
          <a:stretch>
            <a:fillRect/>
          </a:stretch>
        </p:blipFill>
        <p:spPr>
          <a:xfrm>
            <a:off x="2042312" y="1281060"/>
            <a:ext cx="3438144" cy="649335"/>
          </a:xfrm>
          <a:prstGeom prst="rect">
            <a:avLst/>
          </a:prstGeom>
        </p:spPr>
      </p:pic>
      <p:sp>
        <p:nvSpPr>
          <p:cNvPr id="4" name="Date Placeholder 3"/>
          <p:cNvSpPr>
            <a:spLocks noGrp="1"/>
          </p:cNvSpPr>
          <p:nvPr>
            <p:ph type="dt" sz="half" idx="2"/>
          </p:nvPr>
        </p:nvSpPr>
        <p:spPr/>
        <p:txBody>
          <a:bodyPr/>
          <a:lstStyle/>
          <a:p>
            <a:pPr>
              <a:defRPr/>
            </a:pPr>
            <a:r>
              <a:rPr lang="en-US"/>
              <a:t>5/12/2021</a:t>
            </a:r>
            <a:endParaRPr lang="en-US" dirty="0"/>
          </a:p>
        </p:txBody>
      </p:sp>
      <p:sp>
        <p:nvSpPr>
          <p:cNvPr id="5" name="Footer Placeholder 4"/>
          <p:cNvSpPr>
            <a:spLocks noGrp="1"/>
          </p:cNvSpPr>
          <p:nvPr>
            <p:ph type="ftr" sz="quarter" idx="3"/>
          </p:nvPr>
        </p:nvSpPr>
        <p:spPr/>
        <p:txBody>
          <a:bodyPr/>
          <a:lstStyle/>
          <a:p>
            <a:pPr>
              <a:defRPr/>
            </a:pPr>
            <a:r>
              <a:rPr lang="en-US"/>
              <a:t>Ihar Lobach | LEAPS WG2 Workshop</a:t>
            </a:r>
            <a:endParaRPr lang="en-US" b="1" dirty="0"/>
          </a:p>
        </p:txBody>
      </p:sp>
      <p:sp>
        <p:nvSpPr>
          <p:cNvPr id="6" name="Slide Number Placeholder 5"/>
          <p:cNvSpPr>
            <a:spLocks noGrp="1"/>
          </p:cNvSpPr>
          <p:nvPr>
            <p:ph type="sldNum" sz="quarter" idx="4"/>
          </p:nvPr>
        </p:nvSpPr>
        <p:spPr/>
        <p:txBody>
          <a:bodyPr/>
          <a:lstStyle/>
          <a:p>
            <a:pPr>
              <a:defRPr/>
            </a:pPr>
            <a:fld id="{148C009B-CB69-E04A-B9B3-34B26D69E9CF}" type="slidenum">
              <a:rPr lang="en-US" smtClean="0"/>
              <a:pPr>
                <a:defRPr/>
              </a:pPr>
              <a:t>9</a:t>
            </a:fld>
            <a:endParaRPr lang="en-US" dirty="0"/>
          </a:p>
        </p:txBody>
      </p:sp>
      <p:sp>
        <p:nvSpPr>
          <p:cNvPr id="10" name="Right Arrow 7">
            <a:extLst>
              <a:ext uri="{FF2B5EF4-FFF2-40B4-BE49-F238E27FC236}">
                <a16:creationId xmlns:a16="http://schemas.microsoft.com/office/drawing/2014/main" id="{D232EBAD-D309-40AD-8E81-1AE9E155B9E3}"/>
              </a:ext>
            </a:extLst>
          </p:cNvPr>
          <p:cNvSpPr/>
          <p:nvPr/>
        </p:nvSpPr>
        <p:spPr>
          <a:xfrm rot="19387249">
            <a:off x="2978893" y="2006202"/>
            <a:ext cx="724268" cy="204243"/>
          </a:xfrm>
          <a:prstGeom prst="rightArrow">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3087"/>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EFE328D5-F222-46CD-BD1B-CF3B3BF1D5C7}"/>
              </a:ext>
            </a:extLst>
          </p:cNvPr>
          <p:cNvSpPr txBox="1"/>
          <p:nvPr/>
        </p:nvSpPr>
        <p:spPr>
          <a:xfrm>
            <a:off x="995555" y="2261972"/>
            <a:ext cx="2929464" cy="1200329"/>
          </a:xfrm>
          <a:prstGeom prst="rect">
            <a:avLst/>
          </a:prstGeom>
          <a:noFill/>
        </p:spPr>
        <p:txBody>
          <a:bodyPr wrap="square" rtlCol="0">
            <a:spAutoFit/>
          </a:bodyP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a:ln>
                  <a:noFill/>
                </a:ln>
                <a:solidFill>
                  <a:srgbClr val="003087"/>
                </a:solidFill>
                <a:effectLst/>
                <a:uLnTx/>
                <a:uFillTx/>
              </a:rPr>
              <a:t>Discrete</a:t>
            </a:r>
            <a:r>
              <a:rPr kumimoji="0" lang="en-US" b="0" i="0" u="none" strike="noStrike" kern="0" cap="none" spc="0" normalizeH="0" noProof="0" dirty="0">
                <a:ln>
                  <a:noFill/>
                </a:ln>
                <a:solidFill>
                  <a:srgbClr val="003087"/>
                </a:solidFill>
                <a:effectLst/>
                <a:uLnTx/>
                <a:uFillTx/>
              </a:rPr>
              <a:t> quantum nature of </a:t>
            </a:r>
            <a:r>
              <a:rPr kumimoji="0" lang="en-US" b="0" i="0" u="none" strike="noStrike" kern="0" cap="none" spc="0" normalizeH="0" noProof="0" dirty="0" smtClean="0">
                <a:ln>
                  <a:noFill/>
                </a:ln>
                <a:solidFill>
                  <a:srgbClr val="003087"/>
                </a:solidFill>
                <a:effectLst/>
                <a:uLnTx/>
                <a:uFillTx/>
              </a:rPr>
              <a:t>light</a:t>
            </a:r>
          </a:p>
          <a:p>
            <a:pPr marL="0" marR="0" lvl="0" indent="0" algn="ctr" defTabSz="457200" eaLnBrk="1" fontAlgn="base" latinLnBrk="0" hangingPunct="1">
              <a:lnSpc>
                <a:spcPct val="100000"/>
              </a:lnSpc>
              <a:spcBef>
                <a:spcPct val="0"/>
              </a:spcBef>
              <a:spcAft>
                <a:spcPct val="0"/>
              </a:spcAft>
              <a:buClrTx/>
              <a:buSzTx/>
              <a:buFontTx/>
              <a:buNone/>
              <a:tabLst/>
              <a:defRPr/>
            </a:pPr>
            <a:r>
              <a:rPr lang="en-US" kern="0" baseline="0" dirty="0" smtClean="0">
                <a:solidFill>
                  <a:srgbClr val="003087"/>
                </a:solidFill>
              </a:rPr>
              <a:t>(Poisson</a:t>
            </a:r>
            <a:r>
              <a:rPr lang="en-US" kern="0" dirty="0" smtClean="0">
                <a:solidFill>
                  <a:srgbClr val="003087"/>
                </a:solidFill>
              </a:rPr>
              <a:t> fluctuations</a:t>
            </a:r>
            <a:r>
              <a:rPr lang="en-US" kern="0" baseline="0" dirty="0" smtClean="0">
                <a:solidFill>
                  <a:srgbClr val="003087"/>
                </a:solidFill>
              </a:rPr>
              <a:t>)</a:t>
            </a:r>
            <a:endParaRPr kumimoji="0" lang="en-US" b="0" i="0" u="none" strike="noStrike" kern="0" cap="none" spc="0" normalizeH="0" baseline="0" noProof="0" dirty="0">
              <a:ln>
                <a:noFill/>
              </a:ln>
              <a:solidFill>
                <a:srgbClr val="003087"/>
              </a:solidFill>
              <a:effectLst/>
              <a:uLnTx/>
              <a:uFillTx/>
            </a:endParaRPr>
          </a:p>
        </p:txBody>
      </p:sp>
      <p:sp>
        <p:nvSpPr>
          <p:cNvPr id="12" name="Right Arrow 7">
            <a:extLst>
              <a:ext uri="{FF2B5EF4-FFF2-40B4-BE49-F238E27FC236}">
                <a16:creationId xmlns:a16="http://schemas.microsoft.com/office/drawing/2014/main" id="{4E546403-A428-4460-B558-679A619DDAFA}"/>
              </a:ext>
            </a:extLst>
          </p:cNvPr>
          <p:cNvSpPr/>
          <p:nvPr/>
        </p:nvSpPr>
        <p:spPr>
          <a:xfrm rot="2212751" flipH="1">
            <a:off x="4871221" y="2006483"/>
            <a:ext cx="724268" cy="204243"/>
          </a:xfrm>
          <a:prstGeom prst="rightArrow">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3087"/>
              </a:solidFill>
              <a:effectLst/>
              <a:uLnTx/>
              <a:uFillTx/>
              <a:latin typeface="Calibri"/>
              <a:ea typeface="+mn-ea"/>
              <a:cs typeface="+mn-cs"/>
            </a:endParaRPr>
          </a:p>
        </p:txBody>
      </p:sp>
      <p:sp>
        <p:nvSpPr>
          <p:cNvPr id="13" name="TextBox 12">
            <a:extLst>
              <a:ext uri="{FF2B5EF4-FFF2-40B4-BE49-F238E27FC236}">
                <a16:creationId xmlns:a16="http://schemas.microsoft.com/office/drawing/2014/main" id="{4D0076A5-246D-41A4-B4E9-D0901026CA67}"/>
              </a:ext>
            </a:extLst>
          </p:cNvPr>
          <p:cNvSpPr txBox="1"/>
          <p:nvPr/>
        </p:nvSpPr>
        <p:spPr>
          <a:xfrm>
            <a:off x="4336723" y="2314087"/>
            <a:ext cx="3753229" cy="1200329"/>
          </a:xfrm>
          <a:prstGeom prst="rect">
            <a:avLst/>
          </a:prstGeom>
          <a:noFill/>
        </p:spPr>
        <p:txBody>
          <a:bodyPr wrap="square" rtlCol="0">
            <a:spAutoFit/>
          </a:bodyPr>
          <a:lstStyle/>
          <a:p>
            <a:pPr marL="0" marR="0" lvl="0" indent="0" algn="ctr" defTabSz="457200" eaLnBrk="1" fontAlgn="base" latinLnBrk="0" hangingPunct="1">
              <a:lnSpc>
                <a:spcPct val="100000"/>
              </a:lnSpc>
              <a:spcBef>
                <a:spcPct val="0"/>
              </a:spcBef>
              <a:spcAft>
                <a:spcPct val="0"/>
              </a:spcAft>
              <a:buClrTx/>
              <a:buSzTx/>
              <a:buFontTx/>
              <a:buNone/>
              <a:tabLst/>
              <a:defRPr/>
            </a:pPr>
            <a:r>
              <a:rPr kumimoji="0" lang="en-US" b="0" i="0" u="none" strike="noStrike" kern="0" cap="none" spc="0" normalizeH="0" baseline="0" noProof="0" dirty="0">
                <a:ln>
                  <a:noFill/>
                </a:ln>
                <a:solidFill>
                  <a:srgbClr val="003087"/>
                </a:solidFill>
                <a:effectLst/>
                <a:uLnTx/>
                <a:uFillTx/>
              </a:rPr>
              <a:t>Turn-to-turn variations in relative </a:t>
            </a:r>
            <a:r>
              <a:rPr lang="en-US" kern="0" dirty="0">
                <a:solidFill>
                  <a:srgbClr val="003087"/>
                </a:solidFill>
              </a:rPr>
              <a:t>electron </a:t>
            </a:r>
            <a:r>
              <a:rPr lang="en-US" u="sng" kern="0" dirty="0">
                <a:solidFill>
                  <a:srgbClr val="003087"/>
                </a:solidFill>
              </a:rPr>
              <a:t>positions</a:t>
            </a:r>
            <a:r>
              <a:rPr lang="en-US" kern="0" dirty="0">
                <a:solidFill>
                  <a:srgbClr val="003087"/>
                </a:solidFill>
              </a:rPr>
              <a:t> and </a:t>
            </a:r>
            <a:r>
              <a:rPr lang="en-US" u="sng" kern="0" dirty="0">
                <a:solidFill>
                  <a:srgbClr val="C00000"/>
                </a:solidFill>
              </a:rPr>
              <a:t>directions of motion</a:t>
            </a:r>
            <a:endParaRPr kumimoji="0" lang="en-US" b="0" i="0" u="sng" strike="noStrike" kern="0" cap="none" spc="0" normalizeH="0" baseline="0" noProof="0" dirty="0">
              <a:ln>
                <a:noFill/>
              </a:ln>
              <a:solidFill>
                <a:srgbClr val="C00000"/>
              </a:solidFill>
              <a:effectLst/>
              <a:uLnTx/>
              <a:uFillTx/>
            </a:endParaRPr>
          </a:p>
        </p:txBody>
      </p:sp>
      <p:pic>
        <p:nvPicPr>
          <p:cNvPr id="23" name="Picture 22">
            <a:extLst>
              <a:ext uri="{FF2B5EF4-FFF2-40B4-BE49-F238E27FC236}">
                <a16:creationId xmlns:a16="http://schemas.microsoft.com/office/drawing/2014/main" id="{AA1D7199-6EA1-41D7-9EBA-A42A1E580D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1453" y="4176237"/>
            <a:ext cx="1317897" cy="1878945"/>
          </a:xfrm>
          <a:prstGeom prst="rect">
            <a:avLst/>
          </a:prstGeom>
        </p:spPr>
      </p:pic>
      <p:sp>
        <p:nvSpPr>
          <p:cNvPr id="24" name="TextBox 23">
            <a:extLst>
              <a:ext uri="{FF2B5EF4-FFF2-40B4-BE49-F238E27FC236}">
                <a16:creationId xmlns:a16="http://schemas.microsoft.com/office/drawing/2014/main" id="{3C080DBD-1C9B-4A68-9ADB-474BCB782888}"/>
              </a:ext>
            </a:extLst>
          </p:cNvPr>
          <p:cNvSpPr txBox="1"/>
          <p:nvPr/>
        </p:nvSpPr>
        <p:spPr>
          <a:xfrm>
            <a:off x="6756905" y="3808244"/>
            <a:ext cx="1486992" cy="461665"/>
          </a:xfrm>
          <a:prstGeom prst="rect">
            <a:avLst/>
          </a:prstGeom>
          <a:noFill/>
        </p:spPr>
        <p:txBody>
          <a:bodyPr wrap="square" rtlCol="0">
            <a:spAutoFit/>
          </a:bodyPr>
          <a:lstStyle/>
          <a:p>
            <a:pPr marL="0" marR="0" lvl="0" indent="0" algn="ctr" defTabSz="457200" eaLnBrk="1" fontAlgn="base" latinLnBrk="0" hangingPunct="1">
              <a:lnSpc>
                <a:spcPct val="100000"/>
              </a:lnSpc>
              <a:spcBef>
                <a:spcPct val="0"/>
              </a:spcBef>
              <a:spcAft>
                <a:spcPct val="0"/>
              </a:spcAft>
              <a:buClrTx/>
              <a:buSzTx/>
              <a:buFontTx/>
              <a:buNone/>
              <a:tabLst/>
              <a:defRPr/>
            </a:pPr>
            <a:r>
              <a:rPr lang="en-US" kern="0" noProof="0" dirty="0">
                <a:solidFill>
                  <a:srgbClr val="003087"/>
                </a:solidFill>
              </a:rPr>
              <a:t>Page 28:</a:t>
            </a:r>
            <a:endParaRPr kumimoji="0" lang="en-US" b="0" i="0" u="none" strike="noStrike" kern="0" cap="none" spc="0" normalizeH="0" baseline="0" noProof="0" dirty="0">
              <a:ln>
                <a:noFill/>
              </a:ln>
              <a:solidFill>
                <a:srgbClr val="003087"/>
              </a:solidFill>
              <a:effectLst/>
              <a:uLnTx/>
              <a:uFillTx/>
            </a:endParaRPr>
          </a:p>
        </p:txBody>
      </p:sp>
      <mc:AlternateContent xmlns:mc="http://schemas.openxmlformats.org/markup-compatibility/2006">
        <mc:Choice xmlns:a14="http://schemas.microsoft.com/office/drawing/2010/main" Requires="a14">
          <p:sp>
            <p:nvSpPr>
              <p:cNvPr id="28" name="TextBox 27">
                <a:extLst>
                  <a:ext uri="{FF2B5EF4-FFF2-40B4-BE49-F238E27FC236}">
                    <a16:creationId xmlns:a16="http://schemas.microsoft.com/office/drawing/2014/main" id="{6E2CD5C7-0D85-4AB6-8378-646F98991488}"/>
                  </a:ext>
                </a:extLst>
              </p:cNvPr>
              <p:cNvSpPr txBox="1"/>
              <p:nvPr/>
            </p:nvSpPr>
            <p:spPr>
              <a:xfrm>
                <a:off x="1725770" y="4796036"/>
                <a:ext cx="4275120" cy="70788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defTabSz="457200" fontAlgn="base">
                  <a:spcBef>
                    <a:spcPct val="0"/>
                  </a:spcBef>
                  <a:spcAft>
                    <a:spcPct val="0"/>
                  </a:spcAft>
                </a:pPr>
                <a14:m>
                  <m:oMath xmlns:m="http://schemas.openxmlformats.org/officeDocument/2006/math">
                    <m:r>
                      <a:rPr lang="en-US" sz="2000" b="0" i="1" dirty="0" smtClean="0">
                        <a:solidFill>
                          <a:srgbClr val="004C97"/>
                        </a:solidFill>
                        <a:latin typeface="Cambria Math" panose="02040503050406030204" pitchFamily="18" charset="0"/>
                        <a:ea typeface="MS PGothic" pitchFamily="34" charset="-128"/>
                      </a:rPr>
                      <m:t>𝑀</m:t>
                    </m:r>
                  </m:oMath>
                </a14:m>
                <a:r>
                  <a:rPr lang="en-US" sz="2000" dirty="0">
                    <a:solidFill>
                      <a:srgbClr val="004C97"/>
                    </a:solidFill>
                    <a:ea typeface="MS PGothic" pitchFamily="34" charset="-128"/>
                  </a:rPr>
                  <a:t> is conventionally called the number of coherent modes</a:t>
                </a:r>
              </a:p>
            </p:txBody>
          </p:sp>
        </mc:Choice>
        <mc:Fallback>
          <p:sp>
            <p:nvSpPr>
              <p:cNvPr id="28" name="TextBox 27">
                <a:extLst>
                  <a:ext uri="{FF2B5EF4-FFF2-40B4-BE49-F238E27FC236}">
                    <a16:creationId xmlns:a16="http://schemas.microsoft.com/office/drawing/2014/main" id="{6E2CD5C7-0D85-4AB6-8378-646F98991488}"/>
                  </a:ext>
                </a:extLst>
              </p:cNvPr>
              <p:cNvSpPr txBox="1">
                <a:spLocks noRot="1" noChangeAspect="1" noMove="1" noResize="1" noEditPoints="1" noAdjustHandles="1" noChangeArrowheads="1" noChangeShapeType="1" noTextEdit="1"/>
              </p:cNvSpPr>
              <p:nvPr/>
            </p:nvSpPr>
            <p:spPr>
              <a:xfrm>
                <a:off x="1725770" y="4796036"/>
                <a:ext cx="4275120" cy="707886"/>
              </a:xfrm>
              <a:prstGeom prst="rect">
                <a:avLst/>
              </a:prstGeom>
              <a:blipFill>
                <a:blip r:embed="rId4"/>
                <a:stretch>
                  <a:fillRect t="-3333" r="-567" b="-12500"/>
                </a:stretch>
              </a:blipFill>
            </p:spPr>
            <p:txBody>
              <a:bodyPr/>
              <a:lstStyle/>
              <a:p>
                <a:r>
                  <a:rPr lang="en-US">
                    <a:noFill/>
                  </a:rPr>
                  <a:t> </a:t>
                </a:r>
              </a:p>
            </p:txBody>
          </p:sp>
        </mc:Fallback>
      </mc:AlternateContent>
      <p:sp>
        <p:nvSpPr>
          <p:cNvPr id="32" name="Title 2"/>
          <p:cNvSpPr txBox="1">
            <a:spLocks/>
          </p:cNvSpPr>
          <p:nvPr/>
        </p:nvSpPr>
        <p:spPr>
          <a:xfrm>
            <a:off x="381000" y="404152"/>
            <a:ext cx="8686800" cy="427877"/>
          </a:xfrm>
          <a:prstGeom prst="rect">
            <a:avLst/>
          </a:prstGeom>
        </p:spPr>
        <p:txBody>
          <a:bodyPr lIns="0" tIns="0" rIns="0" bIns="0" anchor="b" anchorCtr="0"/>
          <a:lstStyle>
            <a:lvl1pPr algn="l" defTabSz="457200" rtl="0" eaLnBrk="1" fontAlgn="base" hangingPunct="1">
              <a:spcBef>
                <a:spcPct val="0"/>
              </a:spcBef>
              <a:spcAft>
                <a:spcPct val="0"/>
              </a:spcAft>
              <a:defRPr sz="2800"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r>
              <a:rPr lang="en-US" dirty="0" smtClean="0"/>
              <a:t>Theoretical predictions</a:t>
            </a:r>
            <a:endParaRPr lang="en-US" dirty="0"/>
          </a:p>
        </p:txBody>
      </p:sp>
    </p:spTree>
    <p:extLst>
      <p:ext uri="{BB962C8B-B14F-4D97-AF65-F5344CB8AC3E}">
        <p14:creationId xmlns:p14="http://schemas.microsoft.com/office/powerpoint/2010/main" val="333036937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0.6"/>
</p:tagLst>
</file>

<file path=ppt/theme/theme1.xml><?xml version="1.0" encoding="utf-8"?>
<a:theme xmlns:a="http://schemas.openxmlformats.org/drawingml/2006/main" name="Fermilab_PPT_0908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FNAL_PowerPoint_4x3_100716</Template>
  <TotalTime>48603</TotalTime>
  <Words>1913</Words>
  <Application>Microsoft Office PowerPoint</Application>
  <PresentationFormat>On-screen Show (4:3)</PresentationFormat>
  <Paragraphs>244</Paragraphs>
  <Slides>30</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MS PGothic</vt:lpstr>
      <vt:lpstr>MS PGothic</vt:lpstr>
      <vt:lpstr>Arial</vt:lpstr>
      <vt:lpstr>Calibri</vt:lpstr>
      <vt:lpstr>Cambria Math</vt:lpstr>
      <vt:lpstr>Geneva</vt:lpstr>
      <vt:lpstr>Helvetica</vt:lpstr>
      <vt:lpstr>Times New Roman</vt:lpstr>
      <vt:lpstr>Fermilab_PPT_090815</vt:lpstr>
      <vt:lpstr>PowerPoint Presentation</vt:lpstr>
      <vt:lpstr>Fermilab Integrable Optics Test Accelerator (IOTA)</vt:lpstr>
      <vt:lpstr>Layout of the undulator section in IOTA</vt:lpstr>
      <vt:lpstr>Parameters of the undulator in IOTA</vt:lpstr>
      <vt:lpstr>Spectral-angular radiation distribution</vt:lpstr>
      <vt:lpstr>Format of collected data</vt:lpstr>
      <vt:lpstr>Previous research about statistical properties of synchrotron radiation</vt:lpstr>
      <vt:lpstr>Outline</vt:lpstr>
      <vt:lpstr>PowerPoint Presentation</vt:lpstr>
      <vt:lpstr>Origin of the second term</vt:lpstr>
      <vt:lpstr>Realistic case</vt:lpstr>
      <vt:lpstr>PowerPoint Presentation</vt:lpstr>
      <vt:lpstr>Details about apparatus</vt:lpstr>
      <vt:lpstr>Comb (notch) filter</vt:lpstr>
      <vt:lpstr>Noise filtering algorithm</vt:lpstr>
      <vt:lpstr>Measurements and simulations</vt:lpstr>
      <vt:lpstr>Measurement of transverse bunch size: 7 synclight stations</vt:lpstr>
      <vt:lpstr>Measurement of longitudinal bunch length and shape: Bunch length monitor</vt:lpstr>
      <vt:lpstr>Neutral density (ND) filters</vt:lpstr>
      <vt:lpstr>Measurements with ND filters (right-hand side)</vt:lpstr>
      <vt:lpstr>Reconstruction of transverse emittances from the measured var(N)</vt:lpstr>
      <vt:lpstr>Usage of slits and masks</vt:lpstr>
      <vt:lpstr>Limitations</vt:lpstr>
      <vt:lpstr>Conclusions</vt:lpstr>
      <vt:lpstr>PowerPoint Presentation</vt:lpstr>
      <vt:lpstr>PowerPoint Presentation</vt:lpstr>
      <vt:lpstr>Origin of the first term</vt:lpstr>
      <vt:lpstr>Number of coherent modes (in our notation M)</vt:lpstr>
      <vt:lpstr>Testing the setup with an independent test light source --- laser diode with a modulated amplifier</vt:lpstr>
      <vt:lpstr>Bonus plots</vt:lpstr>
    </vt:vector>
  </TitlesOfParts>
  <Company>Sandbox Studio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Ihar Lobach x 35350V</dc:creator>
  <cp:lastModifiedBy>Ihar Lobach</cp:lastModifiedBy>
  <cp:revision>992</cp:revision>
  <cp:lastPrinted>2014-01-20T19:40:21Z</cp:lastPrinted>
  <dcterms:created xsi:type="dcterms:W3CDTF">2019-06-03T20:21:53Z</dcterms:created>
  <dcterms:modified xsi:type="dcterms:W3CDTF">2021-05-07T19:34:50Z</dcterms:modified>
</cp:coreProperties>
</file>