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9" r:id="rId2"/>
  </p:sldMasterIdLst>
  <p:notesMasterIdLst>
    <p:notesMasterId r:id="rId25"/>
  </p:notesMasterIdLst>
  <p:handoutMasterIdLst>
    <p:handoutMasterId r:id="rId26"/>
  </p:handoutMasterIdLst>
  <p:sldIdLst>
    <p:sldId id="336" r:id="rId3"/>
    <p:sldId id="290" r:id="rId4"/>
    <p:sldId id="377" r:id="rId5"/>
    <p:sldId id="367" r:id="rId6"/>
    <p:sldId id="368" r:id="rId7"/>
    <p:sldId id="371" r:id="rId8"/>
    <p:sldId id="340" r:id="rId9"/>
    <p:sldId id="391" r:id="rId10"/>
    <p:sldId id="390" r:id="rId11"/>
    <p:sldId id="379" r:id="rId12"/>
    <p:sldId id="373" r:id="rId13"/>
    <p:sldId id="372" r:id="rId14"/>
    <p:sldId id="375" r:id="rId15"/>
    <p:sldId id="386" r:id="rId16"/>
    <p:sldId id="387" r:id="rId17"/>
    <p:sldId id="388" r:id="rId18"/>
    <p:sldId id="389" r:id="rId19"/>
    <p:sldId id="384" r:id="rId20"/>
    <p:sldId id="381" r:id="rId21"/>
    <p:sldId id="382" r:id="rId22"/>
    <p:sldId id="309" r:id="rId23"/>
    <p:sldId id="378" r:id="rId24"/>
  </p:sldIdLst>
  <p:sldSz cx="9144000" cy="6858000" type="screen4x3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006"/>
    <a:srgbClr val="EF5B00"/>
    <a:srgbClr val="010000"/>
    <a:srgbClr val="FFFFFF"/>
    <a:srgbClr val="808080"/>
    <a:srgbClr val="000000"/>
    <a:srgbClr val="FDCA00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8" autoAdjust="0"/>
    <p:restoredTop sz="97232" autoAdjust="0"/>
  </p:normalViewPr>
  <p:slideViewPr>
    <p:cSldViewPr snapToGrid="0" snapToObjects="1">
      <p:cViewPr>
        <p:scale>
          <a:sx n="180" d="100"/>
          <a:sy n="180" d="100"/>
        </p:scale>
        <p:origin x="1934" y="77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-4932" y="-108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3995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652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88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539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69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5271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Wir werden für jede Massstelle eine Obergrenze als Interlook definieren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9204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3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903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803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3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903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184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52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490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641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94325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7122232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1575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55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851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4488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4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4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Leitender Ausschuss Beschleunigeranlagen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Herzlich </a:t>
            </a:r>
            <a:r>
              <a:rPr lang="de-CH" dirty="0" err="1" smtClean="0"/>
              <a:t>willikommen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>
                <a:solidFill>
                  <a:srgbClr val="969696"/>
                </a:solidFill>
                <a:latin typeface="+mn-lt"/>
              </a:rPr>
              <a:t>7</a:t>
            </a: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. Meeting vom 25. Juni 2021</a:t>
            </a:r>
            <a:endParaRPr lang="de-DE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4558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Betrieb 2021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478299"/>
              </p:ext>
            </p:extLst>
          </p:nvPr>
        </p:nvGraphicFramePr>
        <p:xfrm>
          <a:off x="807839" y="985153"/>
          <a:ext cx="7656965" cy="5872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Graph" r:id="rId3" imgW="3876840" imgH="2973600" progId="Origin95.Graph">
                  <p:embed/>
                </p:oleObj>
              </mc:Choice>
              <mc:Fallback>
                <p:oleObj name="Graph" r:id="rId3" imgW="3876840" imgH="297360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7839" y="985153"/>
                        <a:ext cx="7656965" cy="5872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3471335" y="941915"/>
            <a:ext cx="889000" cy="436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EIC</a:t>
            </a:r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3636433" y="1193800"/>
            <a:ext cx="59267" cy="427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Gerade Verbindung mit Pfeil 8"/>
          <p:cNvCxnSpPr/>
          <p:nvPr/>
        </p:nvCxnSpPr>
        <p:spPr bwMode="auto">
          <a:xfrm>
            <a:off x="3742267" y="1193800"/>
            <a:ext cx="893233" cy="5799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6616702" y="922863"/>
            <a:ext cx="889000" cy="436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AXA und Setup</a:t>
            </a:r>
          </a:p>
        </p:txBody>
      </p:sp>
    </p:spTree>
    <p:extLst>
      <p:ext uri="{BB962C8B-B14F-4D97-AF65-F5344CB8AC3E}">
        <p14:creationId xmlns:p14="http://schemas.microsoft.com/office/powerpoint/2010/main" val="457913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76384" y="2747819"/>
            <a:ext cx="5016545" cy="2376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19051" y="2739501"/>
            <a:ext cx="5016546" cy="2376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CH" dirty="0" smtClean="0"/>
              <a:t>Wasserleck Injektor 2</a:t>
            </a:r>
            <a:r>
              <a:rPr lang="de-CH" sz="2000" dirty="0"/>
              <a:t/>
            </a:r>
            <a:br>
              <a:rPr lang="de-CH" sz="2000" dirty="0"/>
            </a:b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1" r="14400"/>
          <a:stretch/>
        </p:blipFill>
        <p:spPr>
          <a:xfrm rot="5400000">
            <a:off x="560600" y="3704838"/>
            <a:ext cx="3523831" cy="2160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52285" y="1427546"/>
            <a:ext cx="3004458" cy="12938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Wasserleck (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Massenspektrometrie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HF-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Einkopplung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Res. 4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Wechsel bringt keine Verbesserung </a:t>
            </a:r>
          </a:p>
        </p:txBody>
      </p:sp>
    </p:spTree>
    <p:extLst>
      <p:ext uri="{BB962C8B-B14F-4D97-AF65-F5344CB8AC3E}">
        <p14:creationId xmlns:p14="http://schemas.microsoft.com/office/powerpoint/2010/main" val="29110215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CH" dirty="0" smtClean="0"/>
              <a:t>Wasserleck AXA</a:t>
            </a: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73455" y="2756139"/>
            <a:ext cx="5016543" cy="2376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6122" y="2756139"/>
            <a:ext cx="5016544" cy="237599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832600" y="1388694"/>
            <a:ext cx="2933857" cy="16774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000000"/>
                </a:solidFill>
                <a:ea typeface="ヒラギノ角ゴ Pro W3" charset="-128"/>
              </a:rPr>
              <a:t>Absinken des Drucks bei Druckluft in Wasserleitungen AXA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000000"/>
                </a:solidFill>
                <a:ea typeface="ヒラギノ角ゴ Pro W3" charset="-128"/>
              </a:rPr>
              <a:t>Ausfahren des Resonators 4 für </a:t>
            </a:r>
            <a:r>
              <a:rPr lang="de-DE" altLang="de-DE" sz="1400" dirty="0" err="1" smtClean="0">
                <a:solidFill>
                  <a:srgbClr val="000000"/>
                </a:solidFill>
                <a:ea typeface="ヒラギノ角ゴ Pro W3" charset="-128"/>
              </a:rPr>
              <a:t>Lecksuche</a:t>
            </a:r>
            <a:r>
              <a:rPr lang="de-DE" altLang="de-DE" sz="1400" dirty="0" smtClean="0">
                <a:solidFill>
                  <a:srgbClr val="000000"/>
                </a:solidFill>
                <a:ea typeface="ヒラギノ角ゴ Pro W3" charset="-128"/>
              </a:rPr>
              <a:t> und Reparatur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DE" altLang="de-DE" sz="1400" dirty="0">
              <a:solidFill>
                <a:srgbClr val="000000"/>
              </a:solidFill>
              <a:ea typeface="ヒラギノ角ゴ Pro W3" charset="-128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000000"/>
                </a:solidFill>
                <a:ea typeface="ヒラギノ角ゴ Pro W3" charset="-128"/>
              </a:rPr>
              <a:t>Schwierige radiologische Situation: 600 </a:t>
            </a:r>
            <a:r>
              <a:rPr lang="de-DE" altLang="de-DE" sz="1400" dirty="0" err="1" smtClean="0">
                <a:solidFill>
                  <a:srgbClr val="000000"/>
                </a:solidFill>
                <a:ea typeface="ヒラギノ角ゴ Pro W3" charset="-128"/>
              </a:rPr>
              <a:t>mSv</a:t>
            </a:r>
            <a:r>
              <a:rPr lang="de-DE" altLang="de-DE" sz="1400" dirty="0" smtClean="0">
                <a:solidFill>
                  <a:srgbClr val="000000"/>
                </a:solidFill>
                <a:ea typeface="ヒラギノ角ゴ Pro W3" charset="-128"/>
              </a:rPr>
              <a:t>/h für r = 3 cm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DE" altLang="de-DE" sz="1400" dirty="0">
              <a:solidFill>
                <a:srgbClr val="000000"/>
              </a:solidFill>
              <a:ea typeface="ヒラギノ角ゴ Pro W3" charset="-128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altLang="de-DE" sz="1400" dirty="0" smtClean="0">
              <a:solidFill>
                <a:srgbClr val="000000"/>
              </a:solidFill>
              <a:ea typeface="ヒラギノ角ゴ Pro W3" charset="-128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4" r="1449"/>
          <a:stretch/>
        </p:blipFill>
        <p:spPr>
          <a:xfrm>
            <a:off x="792567" y="3454398"/>
            <a:ext cx="2973890" cy="1879602"/>
          </a:xfrm>
          <a:prstGeom prst="rect">
            <a:avLst/>
          </a:prstGeom>
        </p:spPr>
      </p:pic>
      <p:sp>
        <p:nvSpPr>
          <p:cNvPr id="4" name="Pfeil nach rechts 3"/>
          <p:cNvSpPr/>
          <p:nvPr/>
        </p:nvSpPr>
        <p:spPr bwMode="auto">
          <a:xfrm rot="17914158">
            <a:off x="468085" y="4967514"/>
            <a:ext cx="1186543" cy="17054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02753" y="5614598"/>
            <a:ext cx="2103033" cy="791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Eintrittskollimator AXA</a:t>
            </a:r>
          </a:p>
        </p:txBody>
      </p:sp>
    </p:spTree>
    <p:extLst>
      <p:ext uri="{BB962C8B-B14F-4D97-AF65-F5344CB8AC3E}">
        <p14:creationId xmlns:p14="http://schemas.microsoft.com/office/powerpoint/2010/main" val="653252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Reparatur AXA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929696" y="1434756"/>
            <a:ext cx="7885633" cy="4608514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Wasserleck im Bereich der </a:t>
            </a:r>
            <a:r>
              <a:rPr lang="de-CH" dirty="0" smtClean="0"/>
              <a:t>AXA-Spule		Zusammenbau AXA</a:t>
            </a:r>
            <a:endParaRPr lang="de-CH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29696" y="1677108"/>
            <a:ext cx="3994277" cy="1953047"/>
            <a:chOff x="-3903476" y="1643299"/>
            <a:chExt cx="6839550" cy="367509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03476" y="2078954"/>
              <a:ext cx="6839550" cy="3239435"/>
            </a:xfrm>
            <a:prstGeom prst="rect">
              <a:avLst/>
            </a:prstGeom>
          </p:spPr>
        </p:pic>
        <p:sp>
          <p:nvSpPr>
            <p:cNvPr id="7" name="Pfeil nach rechts 6"/>
            <p:cNvSpPr/>
            <p:nvPr/>
          </p:nvSpPr>
          <p:spPr bwMode="auto">
            <a:xfrm rot="7097452">
              <a:off x="-626959" y="2687898"/>
              <a:ext cx="2394996" cy="305798"/>
            </a:xfrm>
            <a:prstGeom prst="rightArrow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929696" y="3744955"/>
            <a:ext cx="5503761" cy="3084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Vermessung 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der Einbausituation</a:t>
            </a:r>
          </a:p>
        </p:txBody>
      </p:sp>
      <p:pic>
        <p:nvPicPr>
          <p:cNvPr id="10" name="0A7E2D36-BC75-4437-82FA-2A8CDC3B058F" descr="0A7E2D36-BC75-4437-82FA-2A8CDC3B058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95316" y="2488645"/>
            <a:ext cx="4670558" cy="350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96" y="4053384"/>
            <a:ext cx="5324800" cy="2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97966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Wiederinbetriebnahme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176930"/>
              </p:ext>
            </p:extLst>
          </p:nvPr>
        </p:nvGraphicFramePr>
        <p:xfrm>
          <a:off x="660084" y="1705125"/>
          <a:ext cx="4400132" cy="337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Graph" r:id="rId3" imgW="3876840" imgH="2973600" progId="Origin95.Graph">
                  <p:embed/>
                </p:oleObj>
              </mc:Choice>
              <mc:Fallback>
                <p:oleObj name="Graph" r:id="rId3" imgW="3876840" imgH="2973600" progId="Origin95.Graph">
                  <p:embed/>
                  <p:pic>
                    <p:nvPicPr>
                      <p:cNvPr id="13" name="Objek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0084" y="1705125"/>
                        <a:ext cx="4400132" cy="337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958108" y="1270953"/>
            <a:ext cx="3626590" cy="5059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Hohe Verluste an der Ring–Extraktion 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/>
          <a:srcRect t="50674" r="1637" b="1327"/>
          <a:stretch/>
        </p:blipFill>
        <p:spPr>
          <a:xfrm>
            <a:off x="5112273" y="1776921"/>
            <a:ext cx="3094039" cy="168486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309128" y="3614187"/>
            <a:ext cx="1325033" cy="304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dirty="0" smtClean="0">
                <a:solidFill>
                  <a:srgbClr val="FF0000"/>
                </a:solidFill>
                <a:latin typeface="Calibri"/>
              </a:rPr>
              <a:t>18. Juni 2021</a:t>
            </a:r>
            <a:endParaRPr lang="de-CH" sz="1400" b="1" dirty="0" smtClean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6"/>
          <a:srcRect l="890"/>
          <a:stretch/>
        </p:blipFill>
        <p:spPr>
          <a:xfrm>
            <a:off x="5135032" y="3863954"/>
            <a:ext cx="3035301" cy="1671561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 bwMode="auto">
          <a:xfrm flipV="1">
            <a:off x="7636938" y="1329267"/>
            <a:ext cx="0" cy="447463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50006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" name="Textfeld 6"/>
          <p:cNvSpPr txBox="1"/>
          <p:nvPr/>
        </p:nvSpPr>
        <p:spPr>
          <a:xfrm>
            <a:off x="5309128" y="1280373"/>
            <a:ext cx="3626590" cy="50596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Strahlprofil Extraktion (RRE4)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17600" y="1540803"/>
            <a:ext cx="1325033" cy="304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7. Juni 2021</a:t>
            </a:r>
            <a:endParaRPr lang="de-CH" sz="1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484533" y="5803900"/>
            <a:ext cx="914400" cy="27516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smtClean="0">
                <a:solidFill>
                  <a:schemeClr val="accent4"/>
                </a:solidFill>
                <a:latin typeface="Calibri"/>
              </a:rPr>
              <a:t>EEC</a:t>
            </a:r>
            <a:endParaRPr lang="de-CH" sz="1800" b="1" dirty="0" smtClean="0">
              <a:solidFill>
                <a:schemeClr val="accent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7117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  <p:bldP spid="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Wiederinbetriebnahme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229041" y="1117708"/>
            <a:ext cx="4346259" cy="5059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Durchbruch am Samstag 19. Juni, 16 Uhr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Strahl auf SINQ Montag 21. Juni, 8 Uhr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652456"/>
              </p:ext>
            </p:extLst>
          </p:nvPr>
        </p:nvGraphicFramePr>
        <p:xfrm>
          <a:off x="831108" y="1623676"/>
          <a:ext cx="6230092" cy="4778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Graph" r:id="rId3" imgW="3876840" imgH="2973600" progId="Origin95.Graph">
                  <p:embed/>
                </p:oleObj>
              </mc:Choice>
              <mc:Fallback>
                <p:oleObj name="Graph" r:id="rId3" imgW="3876840" imgH="2973600" progId="Origin95.Graph">
                  <p:embed/>
                  <p:pic>
                    <p:nvPicPr>
                      <p:cNvPr id="15" name="Objekt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1108" y="1623676"/>
                        <a:ext cx="6230092" cy="4778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15094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Phasenverlauf Ring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" t="8903" r="38471" b="49007"/>
          <a:stretch/>
        </p:blipFill>
        <p:spPr>
          <a:xfrm>
            <a:off x="859366" y="1947335"/>
            <a:ext cx="6860712" cy="3403598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 bwMode="auto">
          <a:xfrm>
            <a:off x="1443567" y="2036233"/>
            <a:ext cx="62765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Gerader Verbinder 9"/>
          <p:cNvCxnSpPr/>
          <p:nvPr/>
        </p:nvCxnSpPr>
        <p:spPr bwMode="auto">
          <a:xfrm>
            <a:off x="1981200" y="1947335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2218265" y="1947333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r Verbinder 12"/>
          <p:cNvCxnSpPr/>
          <p:nvPr/>
        </p:nvCxnSpPr>
        <p:spPr bwMode="auto">
          <a:xfrm>
            <a:off x="2696632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r Verbinder 16"/>
          <p:cNvCxnSpPr/>
          <p:nvPr/>
        </p:nvCxnSpPr>
        <p:spPr bwMode="auto">
          <a:xfrm>
            <a:off x="3551763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r Verbinder 17"/>
          <p:cNvCxnSpPr/>
          <p:nvPr/>
        </p:nvCxnSpPr>
        <p:spPr bwMode="auto">
          <a:xfrm>
            <a:off x="4428057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r Verbinder 18"/>
          <p:cNvCxnSpPr/>
          <p:nvPr/>
        </p:nvCxnSpPr>
        <p:spPr bwMode="auto">
          <a:xfrm>
            <a:off x="5317058" y="1947333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Gerader Verbinder 19"/>
          <p:cNvCxnSpPr/>
          <p:nvPr/>
        </p:nvCxnSpPr>
        <p:spPr bwMode="auto">
          <a:xfrm>
            <a:off x="5994389" y="1947331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r Verbinder 20"/>
          <p:cNvCxnSpPr/>
          <p:nvPr/>
        </p:nvCxnSpPr>
        <p:spPr bwMode="auto">
          <a:xfrm>
            <a:off x="6451603" y="1947329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r Verbinder 21"/>
          <p:cNvCxnSpPr/>
          <p:nvPr/>
        </p:nvCxnSpPr>
        <p:spPr bwMode="auto">
          <a:xfrm>
            <a:off x="6794500" y="194732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22"/>
          <p:cNvCxnSpPr/>
          <p:nvPr/>
        </p:nvCxnSpPr>
        <p:spPr bwMode="auto">
          <a:xfrm>
            <a:off x="7006163" y="1947331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r Verbinder 23"/>
          <p:cNvCxnSpPr/>
          <p:nvPr/>
        </p:nvCxnSpPr>
        <p:spPr bwMode="auto">
          <a:xfrm>
            <a:off x="7167033" y="1947329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3843857" y="1803400"/>
            <a:ext cx="1168400" cy="1397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Energie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238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Trimmspulen Ring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33833"/>
              </p:ext>
            </p:extLst>
          </p:nvPr>
        </p:nvGraphicFramePr>
        <p:xfrm>
          <a:off x="1274762" y="921279"/>
          <a:ext cx="6305203" cy="483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Graph" r:id="rId3" imgW="3876840" imgH="2973600" progId="Origin95.Graph">
                  <p:embed/>
                </p:oleObj>
              </mc:Choice>
              <mc:Fallback>
                <p:oleObj name="Graph" r:id="rId3" imgW="3876840" imgH="297360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4762" y="921279"/>
                        <a:ext cx="6305203" cy="48360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51855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Verfügbarkeit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908705"/>
              </p:ext>
            </p:extLst>
          </p:nvPr>
        </p:nvGraphicFramePr>
        <p:xfrm>
          <a:off x="1233742" y="1061331"/>
          <a:ext cx="6343586" cy="4853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3742" y="1061331"/>
                        <a:ext cx="6343586" cy="4853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233742" y="5803392"/>
            <a:ext cx="5752274" cy="857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Mittlere Verfügbarkeit 80%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Steigende Anzahl Trips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Häufiges Tuning nötig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8281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5159096" cy="508500"/>
          </a:xfrm>
        </p:spPr>
        <p:txBody>
          <a:bodyPr/>
          <a:lstStyle/>
          <a:p>
            <a:r>
              <a:rPr lang="de-DE" dirty="0" smtClean="0"/>
              <a:t>Arian </a:t>
            </a:r>
            <a:r>
              <a:rPr lang="de-DE" dirty="0"/>
              <a:t>5 Komponenten</a:t>
            </a:r>
            <a:br>
              <a:rPr lang="de-DE" dirty="0"/>
            </a:br>
            <a:r>
              <a:rPr lang="de-DE" sz="1600" dirty="0"/>
              <a:t>Qualitätssicherung durch Neutronenradiographie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11005" t="24798" r="22178" b="6270"/>
          <a:stretch/>
        </p:blipFill>
        <p:spPr>
          <a:xfrm>
            <a:off x="813940" y="1426112"/>
            <a:ext cx="7797113" cy="532038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334" y="199556"/>
            <a:ext cx="1134609" cy="54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15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352547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Voraussetzung: Betrieb mit nur 3 Resonatoren Injektor 2 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Betrieb </a:t>
            </a:r>
            <a:r>
              <a:rPr lang="de-DE" dirty="0" smtClean="0"/>
              <a:t>2020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938392" y="1693985"/>
                <a:ext cx="16518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≤2 </m:t>
                      </m:r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𝑚𝐴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92" y="1693985"/>
                <a:ext cx="1651862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2602" y="2710691"/>
            <a:ext cx="3033922" cy="31603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108" y="2678034"/>
            <a:ext cx="4629353" cy="335628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590254" y="2220687"/>
            <a:ext cx="2177143" cy="3447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Target E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2946403" y="2565401"/>
            <a:ext cx="0" cy="5043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20" y="1407386"/>
            <a:ext cx="3211128" cy="421592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351" y="2770792"/>
            <a:ext cx="4480592" cy="285251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126592" y="1407386"/>
            <a:ext cx="4942672" cy="11653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36000" rIns="180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200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de-CH" dirty="0" smtClean="0">
                <a:latin typeface="+mn-lt"/>
              </a:rPr>
              <a:t>Im Jahr 2020 wurden ca. 2000 </a:t>
            </a:r>
            <a:r>
              <a:rPr lang="de-CH" dirty="0"/>
              <a:t>p</a:t>
            </a:r>
            <a:r>
              <a:rPr lang="de-CH" dirty="0" smtClean="0"/>
              <a:t>yrotechnische </a:t>
            </a:r>
            <a:r>
              <a:rPr lang="de-CH" dirty="0" smtClean="0">
                <a:latin typeface="+mn-lt"/>
              </a:rPr>
              <a:t>Komponenten an der SINQ mit Neutronen radiographiert.</a:t>
            </a:r>
            <a:endParaRPr lang="de-CH" dirty="0">
              <a:latin typeface="+mn-lt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Tx/>
              <a:buChar char="-"/>
            </a:pPr>
            <a:r>
              <a:rPr lang="de-CH" dirty="0" smtClean="0">
                <a:latin typeface="+mn-lt"/>
              </a:rPr>
              <a:t>Im laufenden Betriebsjahr sind bereits wieder ca. 1000 Komponenten radiographiert worden. Es ist davon auszugehen, dass es bis Ende Jahr ca. 4000 sein werden.</a:t>
            </a:r>
            <a:endParaRPr lang="de-CH" dirty="0">
              <a:latin typeface="+mn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0334" y="199556"/>
            <a:ext cx="1134609" cy="540090"/>
          </a:xfrm>
          <a:prstGeom prst="rect">
            <a:avLst/>
          </a:prstGeom>
        </p:spPr>
      </p:pic>
      <p:sp>
        <p:nvSpPr>
          <p:cNvPr id="10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5159096" cy="508500"/>
          </a:xfrm>
        </p:spPr>
        <p:txBody>
          <a:bodyPr/>
          <a:lstStyle/>
          <a:p>
            <a:r>
              <a:rPr lang="de-DE" dirty="0" smtClean="0"/>
              <a:t>Arian </a:t>
            </a:r>
            <a:r>
              <a:rPr lang="de-DE" dirty="0"/>
              <a:t>5 Komponenten</a:t>
            </a:r>
            <a:br>
              <a:rPr lang="de-DE" dirty="0"/>
            </a:br>
            <a:r>
              <a:rPr lang="de-DE" sz="1600" dirty="0"/>
              <a:t>Qualitätssicherung durch Neutronenradiographie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613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Mein Dank geht an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Eure Aufmerksamkeit</a:t>
            </a:r>
          </a:p>
          <a:p>
            <a:r>
              <a:rPr lang="de-CH" dirty="0" smtClean="0"/>
              <a:t>Alle Kollegen</a:t>
            </a:r>
          </a:p>
          <a:p>
            <a:r>
              <a:rPr lang="de-CH" dirty="0" smtClean="0"/>
              <a:t>… und ihren Einsatz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Druckanstieg Injektor 2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71" y="2746829"/>
            <a:ext cx="7033316" cy="382713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885371" y="1346200"/>
            <a:ext cx="7808686" cy="5733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2. Juni: Druckschwankungen im Injektor 2-Zyklotron (Extraktion)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9. Juni: Anstieg des Dunkelstrom am Extraktionselement EID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Strahlbetrieb mit 1.6 mA noch möglich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10. Juni, 4 Uhr: Abschaltung für Diagnose (Abklingzeit!)</a:t>
            </a:r>
          </a:p>
        </p:txBody>
      </p:sp>
    </p:spTree>
    <p:extLst>
      <p:ext uri="{BB962C8B-B14F-4D97-AF65-F5344CB8AC3E}">
        <p14:creationId xmlns:p14="http://schemas.microsoft.com/office/powerpoint/2010/main" val="32979409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"/>
          <p:cNvSpPr txBox="1">
            <a:spLocks/>
          </p:cNvSpPr>
          <p:nvPr/>
        </p:nvSpPr>
        <p:spPr>
          <a:xfrm>
            <a:off x="5176130" y="692697"/>
            <a:ext cx="3860366" cy="16561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de-CH" dirty="0"/>
          </a:p>
        </p:txBody>
      </p:sp>
      <p:sp>
        <p:nvSpPr>
          <p:cNvPr id="14" name="Inhaltsplatzhalter 1"/>
          <p:cNvSpPr txBox="1">
            <a:spLocks/>
          </p:cNvSpPr>
          <p:nvPr/>
        </p:nvSpPr>
        <p:spPr>
          <a:xfrm>
            <a:off x="5167888" y="652735"/>
            <a:ext cx="3880340" cy="1624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de-CH" dirty="0"/>
          </a:p>
        </p:txBody>
      </p:sp>
      <p:sp>
        <p:nvSpPr>
          <p:cNvPr id="20" name="Titel 3"/>
          <p:cNvSpPr>
            <a:spLocks noGrp="1"/>
          </p:cNvSpPr>
          <p:nvPr>
            <p:ph type="title"/>
          </p:nvPr>
        </p:nvSpPr>
        <p:spPr>
          <a:xfrm>
            <a:off x="2097082" y="291600"/>
            <a:ext cx="6708025" cy="508500"/>
          </a:xfrm>
        </p:spPr>
        <p:txBody>
          <a:bodyPr/>
          <a:lstStyle/>
          <a:p>
            <a:r>
              <a:rPr lang="de-CH" dirty="0"/>
              <a:t>Betriebsprogramm 2021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222130" y="3861048"/>
            <a:ext cx="3697147" cy="865561"/>
          </a:xfrm>
          <a:prstGeom prst="rect">
            <a:avLst/>
          </a:prstGeom>
          <a:solidFill>
            <a:srgbClr val="FEECCB"/>
          </a:solidFill>
          <a:ln>
            <a:solidFill>
              <a:schemeClr val="tx1"/>
            </a:solidFill>
          </a:ln>
        </p:spPr>
        <p:txBody>
          <a:bodyPr wrap="square" lIns="144000" tIns="7200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>
                <a:solidFill>
                  <a:srgbClr val="000000"/>
                </a:solidFill>
                <a:latin typeface="Calibri"/>
              </a:rPr>
              <a:t>Betrieb mit SINQ</a:t>
            </a:r>
            <a:br>
              <a:rPr lang="de-CH" sz="1800" b="1" dirty="0">
                <a:solidFill>
                  <a:srgbClr val="000000"/>
                </a:solidFill>
                <a:latin typeface="Calibri"/>
              </a:rPr>
            </a:br>
            <a:r>
              <a:rPr lang="de-CH" sz="1800" b="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de-CH" sz="1800" b="1" baseline="-25000" dirty="0" err="1">
                <a:solidFill>
                  <a:srgbClr val="000000"/>
                </a:solidFill>
                <a:latin typeface="Calibri"/>
              </a:rPr>
              <a:t>max</a:t>
            </a:r>
            <a:r>
              <a:rPr lang="de-CH" sz="1800" b="1" dirty="0">
                <a:solidFill>
                  <a:srgbClr val="000000"/>
                </a:solidFill>
                <a:latin typeface="Calibri"/>
              </a:rPr>
              <a:t> = 2.0 mA   (3 Resonatoren)</a:t>
            </a:r>
          </a:p>
        </p:txBody>
      </p:sp>
      <p:graphicFrame>
        <p:nvGraphicFramePr>
          <p:cNvPr id="22" name="Inhaltsplatzhalter 12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5220072" y="980728"/>
          <a:ext cx="3695700" cy="2768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8084919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597277046"/>
                    </a:ext>
                  </a:extLst>
                </a:gridCol>
              </a:tblGrid>
              <a:tr h="199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Shutdown Start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Mi. 23.12.2020 6 Uhr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894262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1. Arbeitstag 2019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Mo. 04.01.2020 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136462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Systemtest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Fr.-Sa.-So. 08.-09-10.01.2021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40922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Resonator 4 Einbau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smtClean="0">
                          <a:effectLst/>
                        </a:rPr>
                        <a:t>Verschoben auf 2023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041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PSYS-Test </a:t>
                      </a:r>
                      <a:r>
                        <a:rPr lang="de-CH" sz="1100" dirty="0" err="1">
                          <a:effectLst/>
                        </a:rPr>
                        <a:t>Inj</a:t>
                      </a:r>
                      <a:r>
                        <a:rPr lang="de-CH" sz="1100" dirty="0">
                          <a:effectLst/>
                        </a:rPr>
                        <a:t>. 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Di. 22.02.2021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24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Strahltest BX2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Mi. 23.02.2021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131707"/>
                  </a:ext>
                </a:extLst>
              </a:tr>
              <a:tr h="2139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PSYS-Test Ring/p-Kanal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Mo. 22./23.03.2021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981308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Strahltests Ring/p-Kanal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Mi. </a:t>
                      </a:r>
                      <a:r>
                        <a:rPr lang="de-CH" sz="1100" dirty="0" smtClean="0">
                          <a:effectLst/>
                        </a:rPr>
                        <a:t>24.03.2021 (o. 23.03.2021</a:t>
                      </a:r>
                      <a:r>
                        <a:rPr lang="de-CH" sz="1100" baseline="0" dirty="0" smtClean="0">
                          <a:effectLst/>
                        </a:rPr>
                        <a:t>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41779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Start Userbetrieb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Mo. </a:t>
                      </a:r>
                      <a:r>
                        <a:rPr lang="de-CH" sz="1100" dirty="0" smtClean="0">
                          <a:effectLst/>
                        </a:rPr>
                        <a:t>12.04.2021</a:t>
                      </a:r>
                      <a:r>
                        <a:rPr lang="de-CH" sz="1100" baseline="0" dirty="0" smtClean="0">
                          <a:effectLst/>
                        </a:rPr>
                        <a:t> 00:00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017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ICT Maintenance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Fr. 13.08.2021 20 Uhr 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Sa. 15.08.2021 20 Uhr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79077"/>
                  </a:ext>
                </a:extLst>
              </a:tr>
            </a:tbl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" t="5000" r="7307" b="18750"/>
          <a:stretch/>
        </p:blipFill>
        <p:spPr>
          <a:xfrm>
            <a:off x="259108" y="733841"/>
            <a:ext cx="4888956" cy="603097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5" t="80849" r="10847" b="3401"/>
          <a:stretch/>
        </p:blipFill>
        <p:spPr>
          <a:xfrm>
            <a:off x="5123706" y="5013176"/>
            <a:ext cx="3888432" cy="108012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043608" y="4149080"/>
            <a:ext cx="3744416" cy="4320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4 Wochen Betrieb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042596" y="4703917"/>
            <a:ext cx="3744416" cy="4320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4 Wochen Betrieb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042596" y="5229200"/>
            <a:ext cx="3744416" cy="4320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4 Wochen Betrieb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25674" y="5733256"/>
            <a:ext cx="3744416" cy="43204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4 Wochen Betrieb</a:t>
            </a:r>
          </a:p>
        </p:txBody>
      </p:sp>
      <p:sp>
        <p:nvSpPr>
          <p:cNvPr id="3" name="Abgerundetes Rechteck 2"/>
          <p:cNvSpPr/>
          <p:nvPr/>
        </p:nvSpPr>
        <p:spPr bwMode="auto">
          <a:xfrm>
            <a:off x="5123706" y="3008086"/>
            <a:ext cx="3888432" cy="388257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685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DE" dirty="0" smtClean="0"/>
              <a:t>Vakuum </a:t>
            </a:r>
            <a:r>
              <a:rPr lang="de-DE" dirty="0"/>
              <a:t>Druckanstieg </a:t>
            </a:r>
            <a:r>
              <a:rPr lang="de-DE" dirty="0" smtClean="0"/>
              <a:t>«</a:t>
            </a:r>
            <a:r>
              <a:rPr lang="de-DE" dirty="0"/>
              <a:t>KXV2 bis BX2</a:t>
            </a:r>
            <a:r>
              <a:rPr lang="de-DE" dirty="0" smtClean="0"/>
              <a:t>»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2000" dirty="0"/>
              <a:t>Bunkerchef: André Schmidt / </a:t>
            </a:r>
            <a:r>
              <a:rPr lang="de-CH" sz="2000" dirty="0" err="1"/>
              <a:t>Stv</a:t>
            </a:r>
            <a:r>
              <a:rPr lang="de-CH" sz="2000" dirty="0"/>
              <a:t>. </a:t>
            </a:r>
            <a:r>
              <a:rPr lang="de-CH" sz="2000" dirty="0" err="1"/>
              <a:t>Zyklotrontechnik</a:t>
            </a:r>
            <a:r>
              <a:rPr lang="de-CH" sz="2000" dirty="0"/>
              <a:t/>
            </a:r>
            <a:br>
              <a:rPr lang="de-CH" sz="2000" dirty="0"/>
            </a:b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/>
          <a:stretch/>
        </p:blipFill>
        <p:spPr>
          <a:xfrm>
            <a:off x="1760315" y="3727726"/>
            <a:ext cx="7196486" cy="2862902"/>
          </a:xfrm>
          <a:prstGeom prst="rect">
            <a:avLst/>
          </a:prstGeom>
        </p:spPr>
      </p:pic>
      <p:sp>
        <p:nvSpPr>
          <p:cNvPr id="15" name="Gleichschenkliges Dreieck 14"/>
          <p:cNvSpPr/>
          <p:nvPr/>
        </p:nvSpPr>
        <p:spPr bwMode="auto">
          <a:xfrm rot="10800000">
            <a:off x="863816" y="4387470"/>
            <a:ext cx="2771775" cy="1345752"/>
          </a:xfrm>
          <a:prstGeom prst="triangle">
            <a:avLst>
              <a:gd name="adj" fmla="val 40165"/>
            </a:avLst>
          </a:prstGeom>
          <a:gradFill>
            <a:gsLst>
              <a:gs pos="0">
                <a:srgbClr val="686868">
                  <a:alpha val="45000"/>
                </a:srgbClr>
              </a:gs>
              <a:gs pos="100000">
                <a:schemeClr val="bg1">
                  <a:alpha val="74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731945" y="3557012"/>
            <a:ext cx="5113910" cy="2679837"/>
          </a:xfrm>
          <a:prstGeom prst="rect">
            <a:avLst/>
          </a:prstGeom>
          <a:ln>
            <a:solidFill>
              <a:schemeClr val="bg2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 smtClean="0"/>
              <a:t>2</a:t>
            </a:r>
            <a:r>
              <a:rPr lang="de-DE" altLang="de-DE" sz="1400" dirty="0"/>
              <a:t>. März </a:t>
            </a:r>
            <a:r>
              <a:rPr lang="de-DE" altLang="de-DE" sz="1400" dirty="0" smtClean="0"/>
              <a:t>2021, 17:00 Uhr Druckanstieg</a:t>
            </a:r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 smtClean="0"/>
              <a:t>keine Auffälligkeiten bei den Teilströmen </a:t>
            </a:r>
            <a:r>
              <a:rPr lang="de-DE" altLang="de-DE" sz="1400" dirty="0"/>
              <a:t>und Temperaturen </a:t>
            </a:r>
            <a:r>
              <a:rPr lang="de-DE" altLang="de-DE" sz="1400" dirty="0" smtClean="0"/>
              <a:t>von BX2 erkennbar!</a:t>
            </a:r>
            <a:endParaRPr lang="de-DE" altLang="de-DE" sz="1400" dirty="0"/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 smtClean="0"/>
              <a:t>Der Druck </a:t>
            </a:r>
            <a:r>
              <a:rPr lang="de-DE" altLang="de-DE" sz="1400" dirty="0"/>
              <a:t>bei GX0 </a:t>
            </a:r>
            <a:r>
              <a:rPr lang="de-DE" altLang="de-DE" sz="1400" dirty="0" smtClean="0"/>
              <a:t>stieg am 12. März 2021 trotz </a:t>
            </a:r>
            <a:r>
              <a:rPr lang="de-DE" altLang="de-DE" sz="1400" dirty="0"/>
              <a:t>reduziertem Strahl </a:t>
            </a:r>
            <a:r>
              <a:rPr lang="de-DE" altLang="de-DE" sz="1400" dirty="0" smtClean="0"/>
              <a:t>weiter kontinuierlich </a:t>
            </a:r>
            <a:r>
              <a:rPr lang="de-CH" altLang="de-DE" sz="1400" dirty="0" smtClean="0"/>
              <a:t>an.</a:t>
            </a:r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 smtClean="0"/>
              <a:t>15. März He-</a:t>
            </a:r>
            <a:r>
              <a:rPr lang="de-DE" altLang="de-DE" sz="1400" dirty="0" err="1" smtClean="0"/>
              <a:t>Lecksuche</a:t>
            </a:r>
            <a:r>
              <a:rPr lang="de-DE" altLang="de-DE" sz="1400" dirty="0" smtClean="0"/>
              <a:t>: </a:t>
            </a:r>
            <a:r>
              <a:rPr lang="de-DE" altLang="de-DE" sz="1400" dirty="0" err="1" smtClean="0"/>
              <a:t>Luftleck</a:t>
            </a:r>
            <a:r>
              <a:rPr lang="de-DE" altLang="de-DE" sz="1400" dirty="0" smtClean="0"/>
              <a:t> &gt;1x10</a:t>
            </a:r>
            <a:r>
              <a:rPr lang="de-DE" altLang="de-DE" sz="1400" baseline="30000" dirty="0" smtClean="0"/>
              <a:t>-3</a:t>
            </a:r>
            <a:r>
              <a:rPr lang="de-DE" altLang="de-DE" sz="1400" dirty="0" smtClean="0"/>
              <a:t> mbar </a:t>
            </a:r>
            <a:r>
              <a:rPr lang="de-DE" altLang="de-DE" sz="1400" dirty="0"/>
              <a:t>x l/s </a:t>
            </a:r>
            <a:r>
              <a:rPr lang="de-DE" altLang="de-DE" sz="1400" dirty="0" smtClean="0"/>
              <a:t>im </a:t>
            </a:r>
            <a:r>
              <a:rPr lang="de-DE" altLang="de-DE" sz="1400" dirty="0"/>
              <a:t>Bereich </a:t>
            </a:r>
            <a:r>
              <a:rPr lang="de-DE" altLang="de-DE" sz="1400" dirty="0" smtClean="0"/>
              <a:t>von </a:t>
            </a:r>
            <a:r>
              <a:rPr lang="de-DE" altLang="de-DE" sz="1400" dirty="0"/>
              <a:t>KXV2 bis BX2 </a:t>
            </a:r>
            <a:r>
              <a:rPr lang="de-DE" altLang="de-DE" sz="1400" dirty="0" smtClean="0"/>
              <a:t>festgestellt. </a:t>
            </a:r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/>
              <a:t>Dosisleistung KXV2 offen </a:t>
            </a:r>
            <a:r>
              <a:rPr lang="de-DE" altLang="de-DE" sz="1400" dirty="0" smtClean="0"/>
              <a:t>71 </a:t>
            </a:r>
            <a:r>
              <a:rPr lang="de-DE" altLang="de-DE" sz="1400" dirty="0" err="1" smtClean="0"/>
              <a:t>mSv</a:t>
            </a:r>
            <a:r>
              <a:rPr lang="de-DE" altLang="de-DE" sz="1400" dirty="0" smtClean="0"/>
              <a:t>/h</a:t>
            </a:r>
            <a:r>
              <a:rPr lang="de-DE" altLang="de-DE" sz="1400" dirty="0"/>
              <a:t>. </a:t>
            </a:r>
            <a:br>
              <a:rPr lang="de-DE" altLang="de-DE" sz="1400" dirty="0"/>
            </a:br>
            <a:r>
              <a:rPr lang="de-DE" altLang="de-DE" sz="1400" dirty="0"/>
              <a:t>Dosisleistung KXV2 </a:t>
            </a:r>
            <a:r>
              <a:rPr lang="de-DE" altLang="de-DE" sz="1400" dirty="0" smtClean="0"/>
              <a:t>geschlossen 18 </a:t>
            </a:r>
            <a:r>
              <a:rPr lang="de-DE" altLang="de-DE" sz="1400" dirty="0" err="1" smtClean="0"/>
              <a:t>mSv</a:t>
            </a:r>
            <a:r>
              <a:rPr lang="de-DE" altLang="de-DE" sz="1400" dirty="0" smtClean="0"/>
              <a:t>/h</a:t>
            </a:r>
            <a:r>
              <a:rPr lang="de-DE" altLang="de-DE" sz="1400" dirty="0"/>
              <a:t>. </a:t>
            </a:r>
            <a:br>
              <a:rPr lang="de-DE" altLang="de-DE" sz="1400" dirty="0"/>
            </a:br>
            <a:endParaRPr lang="de-DE" altLang="de-DE" sz="1400" dirty="0"/>
          </a:p>
        </p:txBody>
      </p:sp>
      <p:sp>
        <p:nvSpPr>
          <p:cNvPr id="22" name="Rechteck 21"/>
          <p:cNvSpPr/>
          <p:nvPr/>
        </p:nvSpPr>
        <p:spPr bwMode="auto">
          <a:xfrm>
            <a:off x="2414263" y="5661611"/>
            <a:ext cx="233684" cy="231307"/>
          </a:xfrm>
          <a:prstGeom prst="rect">
            <a:avLst/>
          </a:prstGeom>
          <a:solidFill>
            <a:srgbClr val="C50006">
              <a:alpha val="5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26" name="Picture 2" descr="image00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2" b="5475"/>
          <a:stretch/>
        </p:blipFill>
        <p:spPr bwMode="auto">
          <a:xfrm>
            <a:off x="863818" y="1435143"/>
            <a:ext cx="277177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Ellipse 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96" y="1709531"/>
            <a:ext cx="1476775" cy="150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6617" y="1435143"/>
            <a:ext cx="5119238" cy="197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075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Beamdump BX2 und Kanalverschluss </a:t>
            </a:r>
            <a:r>
              <a:rPr lang="de-DE" dirty="0" smtClean="0"/>
              <a:t>KXV2</a:t>
            </a:r>
            <a:br>
              <a:rPr lang="de-DE" dirty="0" smtClean="0"/>
            </a:br>
            <a:r>
              <a:rPr lang="de-CH" sz="2000" dirty="0"/>
              <a:t>Bunkerchef: André Schmidt / </a:t>
            </a:r>
            <a:r>
              <a:rPr lang="de-CH" sz="2000" dirty="0" err="1"/>
              <a:t>Stv</a:t>
            </a:r>
            <a:r>
              <a:rPr lang="de-CH" sz="2000" dirty="0"/>
              <a:t>. </a:t>
            </a:r>
            <a:r>
              <a:rPr lang="de-CH" sz="2000" dirty="0" err="1"/>
              <a:t>Zyklotrontechnik</a:t>
            </a:r>
            <a:r>
              <a:rPr lang="de-CH" sz="2000" dirty="0"/>
              <a:t/>
            </a:r>
            <a:br>
              <a:rPr lang="de-CH" sz="2000" dirty="0"/>
            </a:br>
            <a:endParaRPr lang="de-CH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3" r="13803"/>
          <a:stretch/>
        </p:blipFill>
        <p:spPr>
          <a:xfrm>
            <a:off x="1027361" y="1072942"/>
            <a:ext cx="5633973" cy="5040560"/>
          </a:xfrm>
          <a:prstGeom prst="rect">
            <a:avLst/>
          </a:prstGeom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55825" y="1651588"/>
            <a:ext cx="1008112" cy="32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de-DE" altLang="de-DE" sz="1400" b="1" dirty="0" smtClean="0">
                <a:latin typeface="Arial" charset="0"/>
              </a:rPr>
              <a:t>KXV2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4356224" y="2207032"/>
            <a:ext cx="720080" cy="32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de-DE" altLang="de-DE" sz="1400" b="1" dirty="0" smtClean="0">
                <a:latin typeface="Arial" charset="0"/>
              </a:rPr>
              <a:t>BX2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006" y="3251689"/>
            <a:ext cx="1973458" cy="307141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898" y="1484785"/>
            <a:ext cx="2748566" cy="1707344"/>
          </a:xfrm>
          <a:prstGeom prst="rect">
            <a:avLst/>
          </a:prstGeom>
        </p:spPr>
      </p:pic>
      <p:cxnSp>
        <p:nvCxnSpPr>
          <p:cNvPr id="20" name="Gerade Verbindung mit Pfeil 19"/>
          <p:cNvCxnSpPr/>
          <p:nvPr/>
        </p:nvCxnSpPr>
        <p:spPr bwMode="auto">
          <a:xfrm flipH="1">
            <a:off x="3844348" y="2529171"/>
            <a:ext cx="792088" cy="15121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Gerade Verbindung mit Pfeil 25"/>
          <p:cNvCxnSpPr/>
          <p:nvPr/>
        </p:nvCxnSpPr>
        <p:spPr bwMode="auto">
          <a:xfrm>
            <a:off x="1253438" y="1987067"/>
            <a:ext cx="563200" cy="9471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feld 6"/>
          <p:cNvSpPr txBox="1"/>
          <p:nvPr/>
        </p:nvSpPr>
        <p:spPr>
          <a:xfrm>
            <a:off x="651933" y="5816601"/>
            <a:ext cx="1972734" cy="296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Rudolf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Dölling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1999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933" y="6049390"/>
            <a:ext cx="5062662" cy="386569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5295901" y="6001316"/>
            <a:ext cx="309033" cy="3005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smtClean="0">
                <a:solidFill>
                  <a:schemeClr val="accent6"/>
                </a:solidFill>
                <a:latin typeface="Calibri"/>
              </a:rPr>
              <a:t>X</a:t>
            </a:r>
            <a:endParaRPr lang="de-CH" sz="1800" b="1" dirty="0" smtClean="0">
              <a:solidFill>
                <a:schemeClr val="accent6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62257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CH" dirty="0" smtClean="0"/>
              <a:t>«Reparatur» BX2</a:t>
            </a: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63816" y="3621930"/>
            <a:ext cx="5431038" cy="32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77900" rtl="0" eaLnBrk="0" fontAlgn="base" latinLnBrk="0" hangingPunct="0">
              <a:lnSpc>
                <a:spcPct val="110000"/>
              </a:lnSpc>
              <a:spcBef>
                <a:spcPct val="40000"/>
              </a:spcBef>
              <a:spcAft>
                <a:spcPct val="0"/>
              </a:spcAft>
              <a:buClr>
                <a:srgbClr val="EB5B00"/>
              </a:buClr>
              <a:buSzTx/>
              <a:buFontTx/>
              <a:buNone/>
              <a:tabLst/>
              <a:defRPr/>
            </a:pPr>
            <a:r>
              <a:rPr kumimoji="0" lang="de-DE" alt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17. März 2021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8"/>
          <a:stretch/>
        </p:blipFill>
        <p:spPr>
          <a:xfrm>
            <a:off x="852898" y="1386787"/>
            <a:ext cx="5436376" cy="257231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23" y="1388824"/>
            <a:ext cx="5426736" cy="2570280"/>
          </a:xfrm>
          <a:prstGeom prst="rect">
            <a:avLst/>
          </a:prstGeom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852898" y="4293155"/>
            <a:ext cx="5424761" cy="192578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B5B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Die </a:t>
            </a:r>
            <a:r>
              <a:rPr kumimoji="0" lang="de-DE" altLang="de-DE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Lecksuche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 und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-Lokalisierung konnte bestätigen, dass die Flanschdichtung zum Kanalverschluss</a:t>
            </a:r>
            <a:r>
              <a:rPr kumimoji="0" lang="de-DE" altLang="de-DE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undicht ist.</a:t>
            </a:r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Es war nicht möglich,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durch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Anziehen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der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zugänglichen Schrauben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das Leck zu beheben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.</a:t>
            </a:r>
            <a:r>
              <a:rPr lang="de-DE" altLang="de-DE" sz="1400" dirty="0"/>
              <a:t> </a:t>
            </a:r>
            <a:endParaRPr lang="de-DE" altLang="de-DE" sz="1400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de-DE" altLang="de-DE" sz="1400" dirty="0" smtClean="0"/>
              <a:t>Installation einer leistungsfähigeren Pumpe</a:t>
            </a:r>
            <a:endParaRPr lang="de-DE" altLang="de-DE" sz="1400" dirty="0"/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de-DE" altLang="de-DE" sz="1400" dirty="0" smtClean="0"/>
              <a:t>Anwendung eines für Hochvakuum geeigneten Dichtsprays</a:t>
            </a:r>
            <a:br>
              <a:rPr lang="de-DE" altLang="de-DE" sz="1400" dirty="0" smtClean="0"/>
            </a:br>
            <a:r>
              <a:rPr lang="de-DE" altLang="de-DE" sz="1400" dirty="0" smtClean="0"/>
              <a:t>(Strahlenfestigkeit unbekannt)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90471" y="2725116"/>
            <a:ext cx="5077408" cy="2404827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 bwMode="auto">
          <a:xfrm rot="20538247">
            <a:off x="6117489" y="3984004"/>
            <a:ext cx="1219132" cy="34615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410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Shutdown</a:t>
            </a:r>
            <a:r>
              <a:rPr lang="de-DE" dirty="0" smtClean="0"/>
              <a:t> 2021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12" name="Rectangle 13"/>
          <p:cNvSpPr/>
          <p:nvPr/>
        </p:nvSpPr>
        <p:spPr>
          <a:xfrm>
            <a:off x="965492" y="1363910"/>
            <a:ext cx="80296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+mn-lt"/>
              </a:rPr>
              <a:t>Start Userbetrieb wie geplant 12. April 2021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+mn-lt"/>
              </a:rPr>
              <a:t>Danke an alle Fachgruppen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+mn-lt"/>
              </a:rPr>
              <a:t>Hervorragende Planung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+mn-lt"/>
              </a:rPr>
              <a:t>Kompetente Umsetzung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+mn-lt"/>
              </a:rPr>
              <a:t>Keine Unfälle oder Ansteckungen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800" b="1" dirty="0"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35" y="3513663"/>
            <a:ext cx="3904198" cy="260279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95829" y="306977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Lange Radiale Sonde Ring (RRL)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2125" y="3513662"/>
            <a:ext cx="3904199" cy="2602799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5675085" y="5236028"/>
            <a:ext cx="3008086" cy="2939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Führungsschiene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 flipV="1">
            <a:off x="7405914" y="4818742"/>
            <a:ext cx="333829" cy="41728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1095829" y="6259286"/>
            <a:ext cx="7587342" cy="2576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Neue Führungsschiene gefertigt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. Test im Labor steht an.</a:t>
            </a: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688330"/>
              </p:ext>
            </p:extLst>
          </p:nvPr>
        </p:nvGraphicFramePr>
        <p:xfrm>
          <a:off x="6060204" y="1281565"/>
          <a:ext cx="2906120" cy="2074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PHOTO-PAINT" r:id="rId6" imgW="5295600" imgH="3779280" progId="CorelPHOTOPAINT.Image.17">
                  <p:embed/>
                </p:oleObj>
              </mc:Choice>
              <mc:Fallback>
                <p:oleObj name="PHOTO-PAINT" r:id="rId6" imgW="5295600" imgH="3779280" progId="CorelPHOTOPAINT.Image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60204" y="1281565"/>
                        <a:ext cx="2906120" cy="2074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feld 21"/>
          <p:cNvSpPr txBox="1"/>
          <p:nvPr/>
        </p:nvSpPr>
        <p:spPr>
          <a:xfrm>
            <a:off x="6643497" y="1433283"/>
            <a:ext cx="1963057" cy="2685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Herzlichen Dank…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6251612" y="2387597"/>
            <a:ext cx="2412999" cy="2685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Für die hervorragende Zusammenarbeit!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0665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Einführung neuer Kugellager des Herstellers KOYO aus Japan</a:t>
            </a:r>
            <a:br>
              <a:rPr lang="de-CH" dirty="0" smtClean="0"/>
            </a:br>
            <a:r>
              <a:rPr lang="de-CH" dirty="0" smtClean="0"/>
              <a:t>=&gt; Stahlkugellager mit Festschmierstoff-</a:t>
            </a:r>
            <a:r>
              <a:rPr lang="de-CH" dirty="0" err="1" smtClean="0"/>
              <a:t>Spacern</a:t>
            </a:r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Neues </a:t>
            </a:r>
            <a:r>
              <a:rPr lang="de-CH" dirty="0" err="1" smtClean="0"/>
              <a:t>Slanted</a:t>
            </a:r>
            <a:r>
              <a:rPr lang="de-CH" dirty="0" smtClean="0"/>
              <a:t> Target mit Kerben und Stegen</a:t>
            </a:r>
            <a:br>
              <a:rPr lang="de-CH" dirty="0" smtClean="0"/>
            </a:br>
            <a:r>
              <a:rPr lang="de-CH" dirty="0" smtClean="0"/>
              <a:t>=&gt; Verbesserung der Strahldiagnostik</a:t>
            </a:r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Targetanlagen</a:t>
            </a:r>
            <a:r>
              <a:rPr lang="de-CH" dirty="0" smtClean="0"/>
              <a:t> Neuerungen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l="11106" t="755" r="16841" b="6173"/>
          <a:stretch/>
        </p:blipFill>
        <p:spPr>
          <a:xfrm>
            <a:off x="1705601" y="2010267"/>
            <a:ext cx="1337664" cy="1296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b="29622"/>
          <a:stretch/>
        </p:blipFill>
        <p:spPr>
          <a:xfrm>
            <a:off x="5884193" y="2039335"/>
            <a:ext cx="1150897" cy="1080000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2838824" y="2226145"/>
            <a:ext cx="3239246" cy="648244"/>
            <a:chOff x="-739901" y="3981081"/>
            <a:chExt cx="3450687" cy="899054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A2D11600-B9A1-4F7A-ACC0-AA364CF54681}"/>
                </a:ext>
              </a:extLst>
            </p:cNvPr>
            <p:cNvCxnSpPr>
              <a:cxnSpLocks/>
              <a:stCxn id="9" idx="3"/>
            </p:cNvCxnSpPr>
            <p:nvPr/>
          </p:nvCxnSpPr>
          <p:spPr bwMode="auto">
            <a:xfrm flipV="1">
              <a:off x="1552058" y="4159415"/>
              <a:ext cx="1158728" cy="27119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6FC1DFE-44C0-48BA-B294-633431D68AD9}"/>
                </a:ext>
              </a:extLst>
            </p:cNvPr>
            <p:cNvSpPr txBox="1"/>
            <p:nvPr/>
          </p:nvSpPr>
          <p:spPr>
            <a:xfrm>
              <a:off x="253782" y="3981081"/>
              <a:ext cx="1298276" cy="8990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 defTabSz="342900" eaLnBrk="1" fontAlgn="auto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de-CH" sz="1700" dirty="0" smtClean="0">
                  <a:solidFill>
                    <a:srgbClr val="FF0000"/>
                  </a:solidFill>
                  <a:latin typeface="Calibri"/>
                  <a:ea typeface="ヒラギノ角ゴ Pro W3"/>
                </a:rPr>
                <a:t>Festschmier- Stoff </a:t>
              </a:r>
              <a:r>
                <a:rPr lang="de-CH" sz="1700" dirty="0" err="1" smtClean="0">
                  <a:solidFill>
                    <a:srgbClr val="FF0000"/>
                  </a:solidFill>
                  <a:latin typeface="Calibri"/>
                  <a:ea typeface="ヒラギノ角ゴ Pro W3"/>
                </a:rPr>
                <a:t>Spacer</a:t>
              </a:r>
              <a:endParaRPr lang="de-CH" sz="1700" dirty="0">
                <a:solidFill>
                  <a:srgbClr val="FF0000"/>
                </a:solidFill>
                <a:latin typeface="Calibri"/>
                <a:ea typeface="ヒラギノ角ゴ Pro W3"/>
              </a:endParaRPr>
            </a:p>
          </p:txBody>
        </p: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A2D11600-B9A1-4F7A-ACC0-AA364CF54681}"/>
                </a:ext>
              </a:extLst>
            </p:cNvPr>
            <p:cNvCxnSpPr>
              <a:cxnSpLocks/>
              <a:stCxn id="9" idx="1"/>
            </p:cNvCxnSpPr>
            <p:nvPr/>
          </p:nvCxnSpPr>
          <p:spPr bwMode="auto">
            <a:xfrm flipH="1" flipV="1">
              <a:off x="-739901" y="4295012"/>
              <a:ext cx="993683" cy="13559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5" name="Inhaltsplatzhalter 4"/>
          <p:cNvPicPr>
            <a:picLocks noChangeAspect="1"/>
          </p:cNvPicPr>
          <p:nvPr/>
        </p:nvPicPr>
        <p:blipFill rotWithShape="1">
          <a:blip r:embed="rId4"/>
          <a:srcRect l="10956" t="18475" r="6244" b="23420"/>
          <a:stretch/>
        </p:blipFill>
        <p:spPr>
          <a:xfrm>
            <a:off x="1233081" y="4184563"/>
            <a:ext cx="2548540" cy="134133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133" y="3790864"/>
            <a:ext cx="2597825" cy="180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uppieren 16"/>
          <p:cNvGrpSpPr/>
          <p:nvPr/>
        </p:nvGrpSpPr>
        <p:grpSpPr>
          <a:xfrm>
            <a:off x="5498353" y="3660570"/>
            <a:ext cx="1614425" cy="447111"/>
            <a:chOff x="368989" y="3981081"/>
            <a:chExt cx="1719807" cy="620101"/>
          </a:xfrm>
        </p:grpSpPr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6FC1DFE-44C0-48BA-B294-633431D68AD9}"/>
                </a:ext>
              </a:extLst>
            </p:cNvPr>
            <p:cNvSpPr txBox="1"/>
            <p:nvPr/>
          </p:nvSpPr>
          <p:spPr>
            <a:xfrm>
              <a:off x="368989" y="3981081"/>
              <a:ext cx="1183068" cy="4999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342900" eaLnBrk="1" fontAlgn="auto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de-CH" sz="1700" dirty="0" smtClean="0">
                  <a:solidFill>
                    <a:srgbClr val="FF0000"/>
                  </a:solidFill>
                  <a:latin typeface="Calibri"/>
                  <a:ea typeface="ヒラギノ角ゴ Pro W3"/>
                </a:rPr>
                <a:t>Gelb, Stege</a:t>
              </a:r>
              <a:endParaRPr lang="de-CH" sz="1700" dirty="0">
                <a:solidFill>
                  <a:srgbClr val="FF0000"/>
                </a:solidFill>
                <a:latin typeface="Calibri"/>
                <a:ea typeface="ヒラギノ角ゴ Pro W3"/>
              </a:endParaRPr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A2D11600-B9A1-4F7A-ACC0-AA364CF54681}"/>
                </a:ext>
              </a:extLst>
            </p:cNvPr>
            <p:cNvCxnSpPr>
              <a:cxnSpLocks/>
              <a:stCxn id="19" idx="3"/>
            </p:cNvCxnSpPr>
            <p:nvPr/>
          </p:nvCxnSpPr>
          <p:spPr bwMode="auto">
            <a:xfrm>
              <a:off x="1552057" y="4231053"/>
              <a:ext cx="536739" cy="37012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1" name="Gruppieren 30"/>
          <p:cNvGrpSpPr/>
          <p:nvPr/>
        </p:nvGrpSpPr>
        <p:grpSpPr>
          <a:xfrm>
            <a:off x="4540565" y="4320277"/>
            <a:ext cx="2154153" cy="360474"/>
            <a:chOff x="-322279" y="4241334"/>
            <a:chExt cx="2294766" cy="499944"/>
          </a:xfrm>
        </p:grpSpPr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D6FC1DFE-44C0-48BA-B294-633431D68AD9}"/>
                </a:ext>
              </a:extLst>
            </p:cNvPr>
            <p:cNvSpPr txBox="1"/>
            <p:nvPr/>
          </p:nvSpPr>
          <p:spPr>
            <a:xfrm>
              <a:off x="-322279" y="4241334"/>
              <a:ext cx="1725337" cy="4999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342900" eaLnBrk="1" fontAlgn="auto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de-CH" sz="1700" dirty="0" smtClean="0">
                  <a:solidFill>
                    <a:srgbClr val="FF0000"/>
                  </a:solidFill>
                  <a:latin typeface="Calibri"/>
                  <a:ea typeface="ヒラギノ角ゴ Pro W3"/>
                </a:rPr>
                <a:t>Hellblau, Kerben</a:t>
              </a:r>
              <a:endParaRPr lang="de-CH" sz="1700" dirty="0">
                <a:solidFill>
                  <a:srgbClr val="FF0000"/>
                </a:solidFill>
                <a:latin typeface="Calibri"/>
                <a:ea typeface="ヒラギノ角ゴ Pro W3"/>
              </a:endParaRPr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A2D11600-B9A1-4F7A-ACC0-AA364CF54681}"/>
                </a:ext>
              </a:extLst>
            </p:cNvPr>
            <p:cNvCxnSpPr>
              <a:cxnSpLocks/>
              <a:stCxn id="32" idx="3"/>
            </p:cNvCxnSpPr>
            <p:nvPr/>
          </p:nvCxnSpPr>
          <p:spPr bwMode="auto">
            <a:xfrm flipV="1">
              <a:off x="1403058" y="4241334"/>
              <a:ext cx="569429" cy="24997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37" name="Grafik 36"/>
          <p:cNvPicPr>
            <a:picLocks noChangeAspect="1"/>
          </p:cNvPicPr>
          <p:nvPr/>
        </p:nvPicPr>
        <p:blipFill rotWithShape="1">
          <a:blip r:embed="rId6"/>
          <a:srcRect l="18783" t="25430" r="17920" b="51605"/>
          <a:stretch/>
        </p:blipFill>
        <p:spPr>
          <a:xfrm>
            <a:off x="1232685" y="5796570"/>
            <a:ext cx="2548936" cy="693639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149" y="5279175"/>
            <a:ext cx="2820569" cy="13624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ruppieren 43"/>
          <p:cNvGrpSpPr/>
          <p:nvPr/>
        </p:nvGrpSpPr>
        <p:grpSpPr>
          <a:xfrm>
            <a:off x="6487287" y="5855859"/>
            <a:ext cx="2053089" cy="360474"/>
            <a:chOff x="-646350" y="3981081"/>
            <a:chExt cx="2187104" cy="499944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D6FC1DFE-44C0-48BA-B294-633431D68AD9}"/>
                </a:ext>
              </a:extLst>
            </p:cNvPr>
            <p:cNvSpPr txBox="1"/>
            <p:nvPr/>
          </p:nvSpPr>
          <p:spPr>
            <a:xfrm>
              <a:off x="19971" y="3981081"/>
              <a:ext cx="1520783" cy="4999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342900" eaLnBrk="1" fontAlgn="auto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de-CH" sz="1700" dirty="0" smtClean="0">
                  <a:solidFill>
                    <a:srgbClr val="FF0000"/>
                  </a:solidFill>
                  <a:latin typeface="Calibri"/>
                  <a:ea typeface="ヒラギノ角ゴ Pro W3"/>
                </a:rPr>
                <a:t>Hellgrün, Stege</a:t>
              </a:r>
              <a:endParaRPr lang="de-CH" sz="1700" dirty="0">
                <a:solidFill>
                  <a:srgbClr val="FF0000"/>
                </a:solidFill>
                <a:latin typeface="Calibri"/>
                <a:ea typeface="ヒラギノ角ゴ Pro W3"/>
              </a:endParaRPr>
            </a:p>
          </p:txBody>
        </p: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id="{A2D11600-B9A1-4F7A-ACC0-AA364CF54681}"/>
                </a:ext>
              </a:extLst>
            </p:cNvPr>
            <p:cNvCxnSpPr>
              <a:cxnSpLocks/>
              <a:stCxn id="45" idx="1"/>
            </p:cNvCxnSpPr>
            <p:nvPr/>
          </p:nvCxnSpPr>
          <p:spPr bwMode="auto">
            <a:xfrm flipH="1" flipV="1">
              <a:off x="-646350" y="4086493"/>
              <a:ext cx="666321" cy="14456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929609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5159096" cy="508500"/>
          </a:xfrm>
        </p:spPr>
        <p:txBody>
          <a:bodyPr/>
          <a:lstStyle/>
          <a:p>
            <a:r>
              <a:rPr lang="de-DE" dirty="0" smtClean="0"/>
              <a:t>TBPS im HIPA Leitsystem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78" y="1432761"/>
            <a:ext cx="7056784" cy="49900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4"/>
          <a:stretch/>
        </p:blipFill>
        <p:spPr>
          <a:xfrm>
            <a:off x="7943088" y="1432761"/>
            <a:ext cx="1108554" cy="5157192"/>
          </a:xfrm>
          <a:prstGeom prst="rect">
            <a:avLst/>
          </a:prstGeom>
        </p:spPr>
      </p:pic>
      <p:cxnSp>
        <p:nvCxnSpPr>
          <p:cNvPr id="9" name="Gerader Verbinder 8"/>
          <p:cNvCxnSpPr/>
          <p:nvPr/>
        </p:nvCxnSpPr>
        <p:spPr bwMode="auto">
          <a:xfrm flipH="1">
            <a:off x="5832138" y="6176865"/>
            <a:ext cx="246451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 flipH="1" flipV="1">
            <a:off x="7236294" y="3440559"/>
            <a:ext cx="1107609" cy="261276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Pfeil nach rechts 18"/>
          <p:cNvSpPr/>
          <p:nvPr/>
        </p:nvSpPr>
        <p:spPr bwMode="auto">
          <a:xfrm rot="16200000">
            <a:off x="8137486" y="6485421"/>
            <a:ext cx="317946" cy="9488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0334" y="199556"/>
            <a:ext cx="1134609" cy="54009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853440" y="999744"/>
            <a:ext cx="3590544" cy="3535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Temperature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Beam Profile System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4581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 4_3</Template>
  <TotalTime>0</TotalTime>
  <Words>692</Words>
  <Application>Microsoft Office PowerPoint</Application>
  <PresentationFormat>Bildschirmpräsentation (4:3)</PresentationFormat>
  <Paragraphs>147</Paragraphs>
  <Slides>22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39" baseType="lpstr">
      <vt:lpstr>MS PGothic</vt:lpstr>
      <vt:lpstr>Arial</vt:lpstr>
      <vt:lpstr>Arial Narrow</vt:lpstr>
      <vt:lpstr>Calibri</vt:lpstr>
      <vt:lpstr>Cambria Math</vt:lpstr>
      <vt:lpstr>Courier New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PSI-PowerPoint-Master deutsch</vt:lpstr>
      <vt:lpstr>Corel PHOTO-PAINT X7 Image</vt:lpstr>
      <vt:lpstr>Unicode Origin Graph</vt:lpstr>
      <vt:lpstr>Leitender Ausschuss Beschleunigeranlagen</vt:lpstr>
      <vt:lpstr>Betrieb 2020</vt:lpstr>
      <vt:lpstr>Betriebsprogramm 2021</vt:lpstr>
      <vt:lpstr>Vakuum Druckanstieg «KXV2 bis BX2» Bunkerchef: André Schmidt / Stv. Zyklotrontechnik </vt:lpstr>
      <vt:lpstr>Beamdump BX2 und Kanalverschluss KXV2 Bunkerchef: André Schmidt / Stv. Zyklotrontechnik </vt:lpstr>
      <vt:lpstr>«Reparatur» BX2</vt:lpstr>
      <vt:lpstr>Shutdown 2021 </vt:lpstr>
      <vt:lpstr>Targetanlagen Neuerungen</vt:lpstr>
      <vt:lpstr>TBPS im HIPA Leitsystem</vt:lpstr>
      <vt:lpstr>Betrieb 2021</vt:lpstr>
      <vt:lpstr>Wasserleck Injektor 2 </vt:lpstr>
      <vt:lpstr>Wasserleck AXA</vt:lpstr>
      <vt:lpstr>Reparatur AXA</vt:lpstr>
      <vt:lpstr>Wiederinbetriebnahme</vt:lpstr>
      <vt:lpstr>Wiederinbetriebnahme</vt:lpstr>
      <vt:lpstr>Phasenverlauf Ring</vt:lpstr>
      <vt:lpstr>Trimmspulen Ring</vt:lpstr>
      <vt:lpstr>Verfügbarkeit</vt:lpstr>
      <vt:lpstr>Arian 5 Komponenten Qualitätssicherung durch Neutronenradiographie </vt:lpstr>
      <vt:lpstr>Arian 5 Komponenten Qualitätssicherung durch Neutronenradiographie </vt:lpstr>
      <vt:lpstr>Wir schaffen Wissen – heute für morgen</vt:lpstr>
      <vt:lpstr>Druckanstieg Injektor 2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Leitender Ausschuss Beschleunigeranlagen</dc:title>
  <dc:creator>Grillenberger Joachim Kurt</dc:creator>
  <cp:lastModifiedBy>Grillenberger Joachim Kurt</cp:lastModifiedBy>
  <cp:revision>89</cp:revision>
  <cp:lastPrinted>2015-09-30T13:23:15Z</cp:lastPrinted>
  <dcterms:created xsi:type="dcterms:W3CDTF">2019-06-21T12:34:56Z</dcterms:created>
  <dcterms:modified xsi:type="dcterms:W3CDTF">2021-06-24T13:09:29Z</dcterms:modified>
</cp:coreProperties>
</file>