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964" r:id="rId1"/>
  </p:sldMasterIdLst>
  <p:notesMasterIdLst>
    <p:notesMasterId r:id="rId15"/>
  </p:notesMasterIdLst>
  <p:handoutMasterIdLst>
    <p:handoutMasterId r:id="rId16"/>
  </p:handoutMasterIdLst>
  <p:sldIdLst>
    <p:sldId id="336" r:id="rId2"/>
    <p:sldId id="401" r:id="rId3"/>
    <p:sldId id="426" r:id="rId4"/>
    <p:sldId id="450" r:id="rId5"/>
    <p:sldId id="449" r:id="rId6"/>
    <p:sldId id="451" r:id="rId7"/>
    <p:sldId id="454" r:id="rId8"/>
    <p:sldId id="457" r:id="rId9"/>
    <p:sldId id="455" r:id="rId10"/>
    <p:sldId id="456" r:id="rId11"/>
    <p:sldId id="452" r:id="rId12"/>
    <p:sldId id="453" r:id="rId13"/>
    <p:sldId id="428" r:id="rId14"/>
  </p:sldIdLst>
  <p:sldSz cx="12192000" cy="6858000"/>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890" userDrawn="1">
          <p15:clr>
            <a:srgbClr val="A4A3A4"/>
          </p15:clr>
        </p15:guide>
        <p15:guide id="2" orient="horz" pos="845" userDrawn="1">
          <p15:clr>
            <a:srgbClr val="A4A3A4"/>
          </p15:clr>
        </p15:guide>
        <p15:guide id="3" orient="horz" pos="3793" userDrawn="1">
          <p15:clr>
            <a:srgbClr val="A4A3A4"/>
          </p15:clr>
        </p15:guide>
        <p15:guide id="4" orient="horz" pos="1117" userDrawn="1">
          <p15:clr>
            <a:srgbClr val="A4A3A4"/>
          </p15:clr>
        </p15:guide>
        <p15:guide id="5" orient="horz" pos="187" userDrawn="1">
          <p15:clr>
            <a:srgbClr val="A4A3A4"/>
          </p15:clr>
        </p15:guide>
        <p15:guide id="6" orient="horz" pos="504" userDrawn="1">
          <p15:clr>
            <a:srgbClr val="A4A3A4"/>
          </p15:clr>
        </p15:guide>
        <p15:guide id="7" orient="horz" pos="4156" userDrawn="1">
          <p15:clr>
            <a:srgbClr val="A4A3A4"/>
          </p15:clr>
        </p15:guide>
        <p15:guide id="8" orient="horz" userDrawn="1">
          <p15:clr>
            <a:srgbClr val="A4A3A4"/>
          </p15:clr>
        </p15:guide>
        <p15:guide id="9" pos="876" userDrawn="1">
          <p15:clr>
            <a:srgbClr val="A4A3A4"/>
          </p15:clr>
        </p15:guide>
        <p15:guide id="10" pos="7379" userDrawn="1">
          <p15:clr>
            <a:srgbClr val="A4A3A4"/>
          </p15:clr>
        </p15:guide>
        <p15:guide id="11" pos="695" userDrawn="1">
          <p15:clr>
            <a:srgbClr val="A4A3A4"/>
          </p15:clr>
        </p15:guide>
        <p15:guide id="12" pos="604" userDrawn="1">
          <p15:clr>
            <a:srgbClr val="A4A3A4"/>
          </p15:clr>
        </p15:guide>
        <p15:guide id="13" pos="1753" userDrawn="1">
          <p15:clr>
            <a:srgbClr val="A4A3A4"/>
          </p15:clr>
        </p15:guide>
        <p15:guide id="14" pos="4052" userDrawn="1">
          <p15:clr>
            <a:srgbClr val="A4A3A4"/>
          </p15:clr>
        </p15:guide>
        <p15:guide id="15" pos="4203" userDrawn="1">
          <p15:clr>
            <a:srgbClr val="A4A3A4"/>
          </p15:clr>
        </p15:guide>
        <p15:guide id="16" pos="7651" userDrawn="1">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5B00"/>
    <a:srgbClr val="C50006"/>
    <a:srgbClr val="FDCA00"/>
    <a:srgbClr val="010000"/>
    <a:srgbClr val="FFFFFF"/>
    <a:srgbClr val="808080"/>
    <a:srgbClr val="000000"/>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7232" autoAdjust="0"/>
  </p:normalViewPr>
  <p:slideViewPr>
    <p:cSldViewPr snapToObjects="1">
      <p:cViewPr varScale="1">
        <p:scale>
          <a:sx n="118" d="100"/>
          <a:sy n="118" d="100"/>
        </p:scale>
        <p:origin x="114" y="318"/>
      </p:cViewPr>
      <p:guideLst>
        <p:guide orient="horz" pos="890"/>
        <p:guide orient="horz" pos="845"/>
        <p:guide orient="horz" pos="3793"/>
        <p:guide orient="horz" pos="1117"/>
        <p:guide orient="horz" pos="187"/>
        <p:guide orient="horz" pos="504"/>
        <p:guide orient="horz" pos="4156"/>
        <p:guide orient="horz"/>
        <p:guide pos="876"/>
        <p:guide pos="7379"/>
        <p:guide pos="695"/>
        <p:guide pos="604"/>
        <p:guide pos="1753"/>
        <p:guide pos="4052"/>
        <p:guide pos="4203"/>
        <p:guide pos="7651"/>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‹Nr.›</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88900" y="746125"/>
            <a:ext cx="6619875"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‹Nr.›</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88900" y="746125"/>
            <a:ext cx="6619875" cy="3724275"/>
          </a:xfrm>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1196472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88900" y="746125"/>
            <a:ext cx="6619875" cy="3724275"/>
          </a:xfrm>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1721683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88900" y="746125"/>
            <a:ext cx="6619875" cy="3724275"/>
          </a:xfrm>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3891789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88900" y="746125"/>
            <a:ext cx="6619875" cy="37242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5</a:t>
            </a:fld>
            <a:endParaRPr lang="de-DE" dirty="0"/>
          </a:p>
        </p:txBody>
      </p:sp>
    </p:spTree>
    <p:extLst>
      <p:ext uri="{BB962C8B-B14F-4D97-AF65-F5344CB8AC3E}">
        <p14:creationId xmlns:p14="http://schemas.microsoft.com/office/powerpoint/2010/main" val="2556749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2323170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4006951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3268615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1885018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88900" y="746125"/>
            <a:ext cx="6619875" cy="3724275"/>
          </a:xfrm>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25981390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pic>
        <p:nvPicPr>
          <p:cNvPr id="11" name="Picture 2" descr="U:\20160506_PSI_Luftbild_0292.jpg"/>
          <p:cNvPicPr>
            <a:picLocks noChangeAspect="1" noChangeArrowheads="1"/>
          </p:cNvPicPr>
          <p:nvPr userDrawn="1"/>
        </p:nvPicPr>
        <p:blipFill rotWithShape="1">
          <a:blip r:embed="rId2" cstate="screen">
            <a:extLst>
              <a:ext uri="{28A0092B-C50C-407E-A947-70E740481C1C}">
                <a14:useLocalDpi xmlns:a14="http://schemas.microsoft.com/office/drawing/2010/main" val="0"/>
              </a:ext>
            </a:extLst>
          </a:blip>
          <a:srcRect t="3436" b="7666"/>
          <a:stretch/>
        </p:blipFill>
        <p:spPr bwMode="auto">
          <a:xfrm>
            <a:off x="3523202" y="282698"/>
            <a:ext cx="7565353" cy="336190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3" y="282698"/>
            <a:ext cx="33792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107017" y="548681"/>
            <a:ext cx="16256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1104001" y="6138864"/>
            <a:ext cx="960967" cy="719137"/>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p:nvPr>
        </p:nvSpPr>
        <p:spPr>
          <a:xfrm>
            <a:off x="1085850" y="4572000"/>
            <a:ext cx="10625665" cy="1080120"/>
          </a:xfrm>
        </p:spPr>
        <p:txBody>
          <a:bodyPr/>
          <a:lstStyle>
            <a:lvl1pPr>
              <a:defRPr sz="3000">
                <a:solidFill>
                  <a:srgbClr val="686868"/>
                </a:solidFill>
                <a:latin typeface="Georgia" charset="0"/>
                <a:ea typeface="ヒラギノ角ゴ Pro W3" charset="0"/>
              </a:defRPr>
            </a:lvl1pPr>
          </a:lstStyle>
          <a:p>
            <a:pPr lvl="0"/>
            <a:r>
              <a:rPr lang="de-DE" noProof="0" smtClean="0"/>
              <a:t>Titelmasterformat durch Klicken bearbeiten</a:t>
            </a:r>
            <a:endParaRPr lang="en-US" noProof="0" dirty="0"/>
          </a:p>
        </p:txBody>
      </p:sp>
      <p:sp>
        <p:nvSpPr>
          <p:cNvPr id="69649" name="Rectangle 17"/>
          <p:cNvSpPr>
            <a:spLocks noGrp="1" noChangeArrowheads="1"/>
          </p:cNvSpPr>
          <p:nvPr>
            <p:ph type="subTitle" sz="quarter" idx="1"/>
          </p:nvPr>
        </p:nvSpPr>
        <p:spPr bwMode="auto">
          <a:xfrm>
            <a:off x="1085852" y="4140000"/>
            <a:ext cx="10625665"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de-DE" noProof="0" smtClean="0"/>
              <a:t>Formatvorlage des Untertitelmasters durch Klicken bearbeiten</a:t>
            </a:r>
            <a:endParaRPr lang="de-CH" noProof="0" dirty="0"/>
          </a:p>
        </p:txBody>
      </p:sp>
      <p:sp>
        <p:nvSpPr>
          <p:cNvPr id="10" name="Rechteck 1"/>
          <p:cNvSpPr>
            <a:spLocks noChangeArrowheads="1"/>
          </p:cNvSpPr>
          <p:nvPr userDrawn="1"/>
        </p:nvSpPr>
        <p:spPr bwMode="auto">
          <a:xfrm>
            <a:off x="7056107" y="3412620"/>
            <a:ext cx="4032448"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smtClean="0">
                <a:solidFill>
                  <a:srgbClr val="505150"/>
                </a:solidFill>
                <a:latin typeface="+mn-lt"/>
                <a:cs typeface="Arial" charset="0"/>
              </a:rPr>
              <a:t>WIR SCHAFFEN WISSEN – HEUTE FÜR MORGEN</a:t>
            </a:r>
            <a:endParaRPr lang="de-CH" sz="1100" b="1" i="0" kern="0" spc="30" dirty="0">
              <a:solidFill>
                <a:srgbClr val="505150"/>
              </a:solidFill>
              <a:latin typeface="+mn-lt"/>
              <a:cs typeface="Arial" charset="0"/>
            </a:endParaRPr>
          </a:p>
        </p:txBody>
      </p:sp>
      <p:sp>
        <p:nvSpPr>
          <p:cNvPr id="9" name="Rechteck 8"/>
          <p:cNvSpPr/>
          <p:nvPr userDrawn="1"/>
        </p:nvSpPr>
        <p:spPr bwMode="auto">
          <a:xfrm>
            <a:off x="11232000" y="282698"/>
            <a:ext cx="96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Tree>
    <p:extLst>
      <p:ext uri="{BB962C8B-B14F-4D97-AF65-F5344CB8AC3E}">
        <p14:creationId xmlns:p14="http://schemas.microsoft.com/office/powerpoint/2010/main" val="4273716275"/>
      </p:ext>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1102785" y="1412876"/>
            <a:ext cx="10754783" cy="4392389"/>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9" name="Inhaltsplatzhalter 7"/>
          <p:cNvSpPr>
            <a:spLocks noGrp="1"/>
          </p:cNvSpPr>
          <p:nvPr>
            <p:ph sz="quarter" idx="13" hasCustomPrompt="1"/>
          </p:nvPr>
        </p:nvSpPr>
        <p:spPr>
          <a:xfrm>
            <a:off x="1246453" y="1484782"/>
            <a:ext cx="10514177"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390651" y="1341438"/>
            <a:ext cx="5041900"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8" name="Inhaltsplatzhalter 10"/>
          <p:cNvSpPr>
            <a:spLocks noGrp="1"/>
          </p:cNvSpPr>
          <p:nvPr>
            <p:ph sz="quarter" idx="18" hasCustomPrompt="1"/>
          </p:nvPr>
        </p:nvSpPr>
        <p:spPr>
          <a:xfrm>
            <a:off x="6671734" y="1337869"/>
            <a:ext cx="5041900"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1102785" y="1412876"/>
            <a:ext cx="10754783"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17" name="Inhaltsplatzhalter 10"/>
          <p:cNvSpPr>
            <a:spLocks noGrp="1"/>
          </p:cNvSpPr>
          <p:nvPr>
            <p:ph sz="quarter" idx="18" hasCustomPrompt="1"/>
          </p:nvPr>
        </p:nvSpPr>
        <p:spPr>
          <a:xfrm>
            <a:off x="1251222" y="1449804"/>
            <a:ext cx="5041900"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8" name="Inhaltsplatzhalter 10"/>
          <p:cNvSpPr>
            <a:spLocks noGrp="1"/>
          </p:cNvSpPr>
          <p:nvPr>
            <p:ph sz="quarter" idx="19" hasCustomPrompt="1"/>
          </p:nvPr>
        </p:nvSpPr>
        <p:spPr>
          <a:xfrm>
            <a:off x="6532305" y="1446234"/>
            <a:ext cx="5041900"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7" name="Rechteck 6"/>
          <p:cNvSpPr/>
          <p:nvPr userDrawn="1"/>
        </p:nvSpPr>
        <p:spPr bwMode="auto">
          <a:xfrm>
            <a:off x="1102785" y="1412876"/>
            <a:ext cx="10754783"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1102785" y="1019812"/>
            <a:ext cx="11161004"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2" name="Titel 11"/>
          <p:cNvSpPr>
            <a:spLocks noGrp="1"/>
          </p:cNvSpPr>
          <p:nvPr>
            <p:ph type="title"/>
          </p:nvPr>
        </p:nvSpPr>
        <p:spPr/>
        <p:txBody>
          <a:bodyPr/>
          <a:lstStyle/>
          <a:p>
            <a:r>
              <a:rPr lang="de-DE" smtClean="0"/>
              <a:t>Titelmasterformat durch Klicken bearbeiten</a:t>
            </a:r>
            <a:endParaRPr lang="en-GB"/>
          </a:p>
        </p:txBody>
      </p:sp>
      <p:sp>
        <p:nvSpPr>
          <p:cNvPr id="14" name="Textplatzhalter 13"/>
          <p:cNvSpPr>
            <a:spLocks noGrp="1"/>
          </p:cNvSpPr>
          <p:nvPr>
            <p:ph type="body" sz="quarter" idx="13"/>
          </p:nvPr>
        </p:nvSpPr>
        <p:spPr>
          <a:xfrm>
            <a:off x="1102784" y="1019811"/>
            <a:ext cx="3052949"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083733" y="285750"/>
            <a:ext cx="135466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1" y="1019812"/>
            <a:ext cx="960967"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769601" y="291600"/>
            <a:ext cx="8944033"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de-CH" noProof="0" dirty="0" smtClean="0"/>
              <a:t>Folientitel eingeben</a:t>
            </a:r>
            <a:endParaRPr lang="de-CH" noProof="0" dirty="0"/>
          </a:p>
        </p:txBody>
      </p:sp>
      <p:sp>
        <p:nvSpPr>
          <p:cNvPr id="18" name="Foliennummernplatzhalter 5"/>
          <p:cNvSpPr>
            <a:spLocks noGrp="1"/>
          </p:cNvSpPr>
          <p:nvPr>
            <p:ph type="sldNum" sz="quarter" idx="4"/>
          </p:nvPr>
        </p:nvSpPr>
        <p:spPr>
          <a:xfrm>
            <a:off x="10941749" y="6661150"/>
            <a:ext cx="767656"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smtClean="0"/>
              <a:t>Seite </a:t>
            </a:r>
            <a:fld id="{EBC07571-3134-BB4B-B83F-1A9FE18D34F3}" type="slidenum">
              <a:rPr lang="de-DE" smtClean="0"/>
              <a:pPr algn="r">
                <a:defRPr/>
              </a:pPr>
              <a:t>‹Nr.›</a:t>
            </a:fld>
            <a:endParaRPr lang="de-DE" dirty="0"/>
          </a:p>
        </p:txBody>
      </p:sp>
      <p:sp>
        <p:nvSpPr>
          <p:cNvPr id="6" name="Rechteck 12"/>
          <p:cNvSpPr>
            <a:spLocks noChangeArrowheads="1"/>
          </p:cNvSpPr>
          <p:nvPr/>
        </p:nvSpPr>
        <p:spPr bwMode="auto">
          <a:xfrm>
            <a:off x="1" y="1412876"/>
            <a:ext cx="960967"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390651" y="1341438"/>
            <a:ext cx="10322983" cy="4679951"/>
          </a:xfrm>
          <a:prstGeom prst="rect">
            <a:avLst/>
          </a:prstGeom>
        </p:spPr>
        <p:txBody>
          <a:bodyPr vert="horz" lIns="0" tIns="0" rIns="0" bIns="0" rtlCol="0">
            <a:noAutofit/>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1083733" y="285750"/>
            <a:ext cx="135466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8" r:id="rId1"/>
    <p:sldLayoutId id="2147483974" r:id="rId2"/>
    <p:sldLayoutId id="2147483976" r:id="rId3"/>
    <p:sldLayoutId id="2147483973" r:id="rId4"/>
    <p:sldLayoutId id="2147483977" r:id="rId5"/>
    <p:sldLayoutId id="2147483979" r:id="rId6"/>
    <p:sldLayoutId id="2147483978" r:id="rId7"/>
    <p:sldLayoutId id="2147483980" r:id="rId8"/>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CH" dirty="0" smtClean="0"/>
              <a:t>LAB: Informationen aus AIE</a:t>
            </a:r>
            <a:endParaRPr lang="de-DE" dirty="0"/>
          </a:p>
        </p:txBody>
      </p:sp>
      <p:sp>
        <p:nvSpPr>
          <p:cNvPr id="6" name="Untertitel 5"/>
          <p:cNvSpPr>
            <a:spLocks noGrp="1"/>
          </p:cNvSpPr>
          <p:nvPr>
            <p:ph type="subTitle" sz="quarter" idx="1"/>
          </p:nvPr>
        </p:nvSpPr>
        <p:spPr/>
        <p:txBody>
          <a:bodyPr/>
          <a:lstStyle/>
          <a:p>
            <a:r>
              <a:rPr lang="de-CH" dirty="0" smtClean="0"/>
              <a:t>Markus Jörg</a:t>
            </a:r>
            <a:r>
              <a:rPr lang="de-CH" dirty="0"/>
              <a:t>::  </a:t>
            </a:r>
            <a:r>
              <a:rPr lang="de-CH" dirty="0" smtClean="0"/>
              <a:t>Abt</a:t>
            </a:r>
            <a:r>
              <a:rPr lang="de-CH" dirty="0"/>
              <a:t>. Infrastruktur und Elektroinstallationen   ::  Paul Scherrer </a:t>
            </a:r>
            <a:r>
              <a:rPr lang="de-CH" dirty="0" smtClean="0"/>
              <a:t>Institut</a:t>
            </a:r>
            <a:endParaRPr lang="de-CH" dirty="0"/>
          </a:p>
        </p:txBody>
      </p:sp>
      <p:sp>
        <p:nvSpPr>
          <p:cNvPr id="7" name="Textfeld 6"/>
          <p:cNvSpPr txBox="1"/>
          <p:nvPr/>
        </p:nvSpPr>
        <p:spPr>
          <a:xfrm>
            <a:off x="1104247" y="5467572"/>
            <a:ext cx="6853957" cy="504056"/>
          </a:xfrm>
          <a:prstGeom prst="rect">
            <a:avLst/>
          </a:prstGeom>
          <a:noFill/>
        </p:spPr>
        <p:txBody>
          <a:bodyPr wrap="square" lIns="0" tIns="0" rIns="0" bIns="0" rtlCol="0">
            <a:noAutofit/>
          </a:bodyPr>
          <a:lstStyle/>
          <a:p>
            <a:pPr>
              <a:lnSpc>
                <a:spcPct val="110000"/>
              </a:lnSpc>
              <a:spcBef>
                <a:spcPts val="0"/>
              </a:spcBef>
            </a:pPr>
            <a:r>
              <a:rPr lang="de-CH" sz="1800" b="1" dirty="0">
                <a:solidFill>
                  <a:srgbClr val="969696"/>
                </a:solidFill>
                <a:latin typeface="+mn-lt"/>
              </a:rPr>
              <a:t>Freitag, </a:t>
            </a:r>
            <a:r>
              <a:rPr lang="de-CH" sz="1800" b="1" dirty="0" smtClean="0">
                <a:solidFill>
                  <a:srgbClr val="969696"/>
                </a:solidFill>
                <a:latin typeface="+mn-lt"/>
              </a:rPr>
              <a:t>25. Juni 2021</a:t>
            </a:r>
            <a:endParaRPr lang="de-DE" sz="1800" b="1" kern="1000" spc="30" dirty="0">
              <a:solidFill>
                <a:srgbClr val="969696"/>
              </a:solidFill>
              <a:latin typeface="+mn-lt"/>
              <a:cs typeface="Franklin Gothic Book"/>
            </a:endParaRPr>
          </a:p>
        </p:txBody>
      </p:sp>
    </p:spTree>
    <p:extLst>
      <p:ext uri="{BB962C8B-B14F-4D97-AF65-F5344CB8AC3E}">
        <p14:creationId xmlns:p14="http://schemas.microsoft.com/office/powerpoint/2010/main" val="745583933"/>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Erdschluss am 4.03.2021 </a:t>
            </a:r>
            <a:r>
              <a:rPr lang="de-CH" dirty="0" smtClean="0"/>
              <a:t>– Wahrscheinlichste Ursache</a:t>
            </a: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10</a:t>
            </a:fld>
            <a:endParaRPr lang="de-DE" dirty="0"/>
          </a:p>
        </p:txBody>
      </p:sp>
      <p:sp>
        <p:nvSpPr>
          <p:cNvPr id="4" name="Inhaltsplatzhalter 3"/>
          <p:cNvSpPr>
            <a:spLocks noGrp="1"/>
          </p:cNvSpPr>
          <p:nvPr>
            <p:ph sz="quarter" idx="13"/>
          </p:nvPr>
        </p:nvSpPr>
        <p:spPr>
          <a:xfrm>
            <a:off x="1559496" y="1556792"/>
            <a:ext cx="9649072" cy="4679951"/>
          </a:xfrm>
        </p:spPr>
        <p:txBody>
          <a:bodyPr/>
          <a:lstStyle/>
          <a:p>
            <a:pPr marL="0" indent="0">
              <a:buNone/>
            </a:pPr>
            <a:r>
              <a:rPr lang="de-CH" sz="2000" dirty="0"/>
              <a:t>Die Abklärung deuten darauf hin, dass es sich um ein </a:t>
            </a:r>
            <a:r>
              <a:rPr lang="de-CH" sz="2000" b="1" u="sng" dirty="0"/>
              <a:t>Teilentladungsproblem</a:t>
            </a:r>
            <a:r>
              <a:rPr lang="de-CH" sz="2000" dirty="0"/>
              <a:t> </a:t>
            </a:r>
            <a:r>
              <a:rPr lang="de-CH" sz="2000" dirty="0" smtClean="0"/>
              <a:t>am Spannungswandler handelt</a:t>
            </a:r>
            <a:r>
              <a:rPr lang="de-CH" sz="2000" dirty="0"/>
              <a:t>. </a:t>
            </a:r>
          </a:p>
          <a:p>
            <a:endParaRPr lang="de-CH" sz="2000" dirty="0"/>
          </a:p>
          <a:p>
            <a:pPr marL="0" indent="0">
              <a:buNone/>
            </a:pPr>
            <a:r>
              <a:rPr lang="de-CH" sz="2000" dirty="0"/>
              <a:t>Fakten die auf </a:t>
            </a:r>
            <a:r>
              <a:rPr lang="de-CH" sz="2000" b="1" dirty="0"/>
              <a:t>Teilentladungsproblem</a:t>
            </a:r>
            <a:r>
              <a:rPr lang="de-CH" sz="2000" dirty="0"/>
              <a:t> hindeuten:</a:t>
            </a:r>
          </a:p>
          <a:p>
            <a:pPr>
              <a:buFontTx/>
              <a:buChar char="-"/>
            </a:pPr>
            <a:r>
              <a:rPr lang="de-CH" sz="2000" dirty="0"/>
              <a:t>Insolationsproblem das nach längerer Betriebszeit (IBS 2014) zum Ausfall führt</a:t>
            </a:r>
          </a:p>
          <a:p>
            <a:pPr>
              <a:buFontTx/>
              <a:buChar char="-"/>
            </a:pPr>
            <a:r>
              <a:rPr lang="de-CH" sz="2000" dirty="0"/>
              <a:t>Der Ausgefallene Spannungswandler weist im Ausgangsprüfprotokoll betreffend Teilentladungsmessung Werte knapp innerhalb der Spezifikation auf.</a:t>
            </a:r>
          </a:p>
          <a:p>
            <a:pPr>
              <a:buFontTx/>
              <a:buChar char="-"/>
            </a:pPr>
            <a:r>
              <a:rPr lang="de-CH" sz="2000" dirty="0"/>
              <a:t>Erlaubter Wert: </a:t>
            </a:r>
            <a:r>
              <a:rPr lang="de-CH" sz="2000" b="1" dirty="0"/>
              <a:t>50</a:t>
            </a:r>
            <a:r>
              <a:rPr lang="de-CH" sz="2000" dirty="0"/>
              <a:t>pC bei 1,2* </a:t>
            </a:r>
            <a:r>
              <a:rPr lang="de-CH" sz="2000" dirty="0" err="1"/>
              <a:t>Un</a:t>
            </a:r>
            <a:r>
              <a:rPr lang="de-CH" sz="2000" dirty="0"/>
              <a:t> und </a:t>
            </a:r>
            <a:r>
              <a:rPr lang="de-CH" sz="2000" b="1" dirty="0"/>
              <a:t>20</a:t>
            </a:r>
            <a:r>
              <a:rPr lang="de-CH" sz="2000" dirty="0"/>
              <a:t>pC bei 1,2 * </a:t>
            </a:r>
            <a:r>
              <a:rPr lang="de-CH" sz="2000" dirty="0" err="1"/>
              <a:t>Un</a:t>
            </a:r>
            <a:r>
              <a:rPr lang="de-CH" sz="2000" dirty="0"/>
              <a:t>/</a:t>
            </a:r>
            <a:r>
              <a:rPr lang="de-CH" sz="2000" dirty="0">
                <a:sym typeface="Symbol" panose="05050102010706020507" pitchFamily="18" charset="2"/>
              </a:rPr>
              <a:t>3</a:t>
            </a:r>
          </a:p>
          <a:p>
            <a:pPr>
              <a:buFontTx/>
              <a:buChar char="-"/>
            </a:pPr>
            <a:r>
              <a:rPr lang="de-CH" sz="2000" dirty="0">
                <a:sym typeface="Symbol" panose="05050102010706020507" pitchFamily="18" charset="2"/>
              </a:rPr>
              <a:t>Gemessener Wert: </a:t>
            </a:r>
            <a:r>
              <a:rPr lang="de-CH" sz="2000" b="1" dirty="0"/>
              <a:t>45</a:t>
            </a:r>
            <a:r>
              <a:rPr lang="de-CH" sz="2000" dirty="0"/>
              <a:t>pC bei 1,2* </a:t>
            </a:r>
            <a:r>
              <a:rPr lang="de-CH" sz="2000" dirty="0" err="1"/>
              <a:t>Un</a:t>
            </a:r>
            <a:r>
              <a:rPr lang="de-CH" sz="2000" dirty="0"/>
              <a:t> und </a:t>
            </a:r>
            <a:r>
              <a:rPr lang="de-CH" sz="2000" b="1" dirty="0"/>
              <a:t>15</a:t>
            </a:r>
            <a:r>
              <a:rPr lang="de-CH" sz="2000" dirty="0"/>
              <a:t>pC bei 1,2 * </a:t>
            </a:r>
            <a:r>
              <a:rPr lang="de-CH" sz="2000" dirty="0" err="1"/>
              <a:t>Un</a:t>
            </a:r>
            <a:r>
              <a:rPr lang="de-CH" sz="2000" dirty="0"/>
              <a:t>/</a:t>
            </a:r>
            <a:r>
              <a:rPr lang="de-CH" sz="2000" dirty="0">
                <a:sym typeface="Symbol" panose="05050102010706020507" pitchFamily="18" charset="2"/>
              </a:rPr>
              <a:t>3</a:t>
            </a:r>
          </a:p>
          <a:p>
            <a:pPr>
              <a:buFontTx/>
              <a:buChar char="-"/>
            </a:pPr>
            <a:r>
              <a:rPr lang="de-CH" sz="2000" dirty="0">
                <a:sym typeface="Symbol" panose="05050102010706020507" pitchFamily="18" charset="2"/>
              </a:rPr>
              <a:t>Messwerte Neue Wandler: </a:t>
            </a:r>
            <a:r>
              <a:rPr lang="de-CH" sz="2000" b="1" dirty="0"/>
              <a:t>5</a:t>
            </a:r>
            <a:r>
              <a:rPr lang="de-CH" sz="2000" dirty="0"/>
              <a:t>pC bei 1,2* </a:t>
            </a:r>
            <a:r>
              <a:rPr lang="de-CH" sz="2000" dirty="0" err="1"/>
              <a:t>Un</a:t>
            </a:r>
            <a:r>
              <a:rPr lang="de-CH" sz="2000" dirty="0"/>
              <a:t> und </a:t>
            </a:r>
            <a:r>
              <a:rPr lang="de-CH" sz="2000" b="1" dirty="0"/>
              <a:t>1</a:t>
            </a:r>
            <a:r>
              <a:rPr lang="de-CH" sz="2000" dirty="0"/>
              <a:t>pC bei 1,2 * </a:t>
            </a:r>
            <a:r>
              <a:rPr lang="de-CH" sz="2000" dirty="0" err="1"/>
              <a:t>Un</a:t>
            </a:r>
            <a:r>
              <a:rPr lang="de-CH" sz="2000" dirty="0"/>
              <a:t>/</a:t>
            </a:r>
            <a:r>
              <a:rPr lang="de-CH" sz="2000" dirty="0">
                <a:sym typeface="Symbol" panose="05050102010706020507" pitchFamily="18" charset="2"/>
              </a:rPr>
              <a:t>3</a:t>
            </a:r>
          </a:p>
          <a:p>
            <a:pPr marL="0" indent="0">
              <a:buNone/>
            </a:pPr>
            <a:endParaRPr lang="de-CH" sz="2000" dirty="0"/>
          </a:p>
          <a:p>
            <a:pPr marL="0" indent="0">
              <a:buNone/>
            </a:pPr>
            <a:endParaRPr lang="de-CH" sz="2000" dirty="0"/>
          </a:p>
          <a:p>
            <a:pPr marL="0" indent="0">
              <a:buNone/>
            </a:pPr>
            <a:endParaRPr lang="de-CH" sz="2000" dirty="0"/>
          </a:p>
          <a:p>
            <a:pPr marL="0" indent="0">
              <a:buNone/>
            </a:pPr>
            <a:endParaRPr lang="de-CH" sz="2000" dirty="0"/>
          </a:p>
          <a:p>
            <a:pPr marL="0" indent="0">
              <a:buNone/>
            </a:pPr>
            <a:endParaRPr lang="de-CH" sz="2000" dirty="0"/>
          </a:p>
        </p:txBody>
      </p:sp>
    </p:spTree>
    <p:extLst>
      <p:ext uri="{BB962C8B-B14F-4D97-AF65-F5344CB8AC3E}">
        <p14:creationId xmlns:p14="http://schemas.microsoft.com/office/powerpoint/2010/main" val="374061500"/>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6"/>
          </p:nvPr>
        </p:nvSpPr>
        <p:spPr/>
        <p:txBody>
          <a:bodyPr/>
          <a:lstStyle/>
          <a:p>
            <a:pPr algn="r">
              <a:defRPr/>
            </a:pPr>
            <a:r>
              <a:rPr lang="de-DE" dirty="0" smtClean="0"/>
              <a:t>Seite </a:t>
            </a:r>
            <a:fld id="{EBC07571-3134-BB4B-B83F-1A9FE18D34F3}" type="slidenum">
              <a:rPr lang="de-DE" smtClean="0"/>
              <a:pPr algn="r">
                <a:defRPr/>
              </a:pPr>
              <a:t>11</a:t>
            </a:fld>
            <a:endParaRPr lang="de-DE" dirty="0"/>
          </a:p>
        </p:txBody>
      </p:sp>
      <p:sp>
        <p:nvSpPr>
          <p:cNvPr id="7" name="Titel 1"/>
          <p:cNvSpPr>
            <a:spLocks noGrp="1"/>
          </p:cNvSpPr>
          <p:nvPr>
            <p:ph type="title"/>
          </p:nvPr>
        </p:nvSpPr>
        <p:spPr>
          <a:xfrm>
            <a:off x="2769601" y="291600"/>
            <a:ext cx="8944033" cy="689128"/>
          </a:xfrm>
        </p:spPr>
        <p:txBody>
          <a:bodyPr/>
          <a:lstStyle/>
          <a:p>
            <a:r>
              <a:rPr lang="de-CH" sz="2400" dirty="0" smtClean="0"/>
              <a:t>Prokilowatt – Förderungen am PSI</a:t>
            </a:r>
            <a:br>
              <a:rPr lang="de-CH" sz="2400" dirty="0" smtClean="0"/>
            </a:br>
            <a:r>
              <a:rPr lang="de-CH" sz="2400" dirty="0"/>
              <a:t/>
            </a:r>
            <a:br>
              <a:rPr lang="de-CH" sz="2400" dirty="0"/>
            </a:br>
            <a:endParaRPr lang="de-CH" sz="1800" dirty="0"/>
          </a:p>
        </p:txBody>
      </p:sp>
      <p:sp>
        <p:nvSpPr>
          <p:cNvPr id="6" name="Textfeld 5"/>
          <p:cNvSpPr txBox="1"/>
          <p:nvPr/>
        </p:nvSpPr>
        <p:spPr>
          <a:xfrm>
            <a:off x="1331343" y="1340768"/>
            <a:ext cx="10513168" cy="521856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b="1" u="sng" dirty="0" smtClean="0">
                <a:latin typeface="Calibri"/>
              </a:rPr>
              <a:t>Erfolgsmeldung SLS2.0</a:t>
            </a:r>
            <a:endParaRPr lang="de-CH" dirty="0" smtClean="0">
              <a:solidFill>
                <a:srgbClr val="000000"/>
              </a:solidFill>
              <a:latin typeface="Calibri"/>
            </a:endParaRPr>
          </a:p>
          <a:p>
            <a:pPr eaLnBrk="1" hangingPunct="1">
              <a:lnSpc>
                <a:spcPct val="110000"/>
              </a:lnSpc>
              <a:spcBef>
                <a:spcPct val="0"/>
              </a:spcBef>
              <a:buClr>
                <a:srgbClr val="000000"/>
              </a:buClr>
            </a:pPr>
            <a:endParaRPr lang="de-CH" sz="1000" dirty="0" smtClean="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de-CH" dirty="0" smtClean="0">
                <a:solidFill>
                  <a:srgbClr val="000000"/>
                </a:solidFill>
                <a:latin typeface="Calibri"/>
              </a:rPr>
              <a:t>16. April 2021: Zuschlag Förderbeitrag von </a:t>
            </a:r>
            <a:r>
              <a:rPr lang="de-CH" b="1" dirty="0" smtClean="0">
                <a:solidFill>
                  <a:srgbClr val="000000"/>
                </a:solidFill>
                <a:latin typeface="Calibri"/>
              </a:rPr>
              <a:t>970 kCHF </a:t>
            </a:r>
            <a:r>
              <a:rPr lang="de-CH" dirty="0" smtClean="0">
                <a:solidFill>
                  <a:srgbClr val="000000"/>
                </a:solidFill>
                <a:latin typeface="Calibri"/>
              </a:rPr>
              <a:t>für Einführung von Permanent-Magneten für SLS2.0</a:t>
            </a:r>
          </a:p>
          <a:p>
            <a:pPr marL="285750" indent="-285750" eaLnBrk="1" hangingPunct="1">
              <a:lnSpc>
                <a:spcPct val="110000"/>
              </a:lnSpc>
              <a:spcBef>
                <a:spcPct val="0"/>
              </a:spcBef>
              <a:buClr>
                <a:srgbClr val="000000"/>
              </a:buClr>
              <a:buFont typeface="Arial" panose="020B0604020202020204" pitchFamily="34" charset="0"/>
              <a:buChar char="•"/>
            </a:pPr>
            <a:r>
              <a:rPr lang="de-CH" b="1" dirty="0" smtClean="0">
                <a:solidFill>
                  <a:srgbClr val="000000"/>
                </a:solidFill>
                <a:latin typeface="Calibri"/>
              </a:rPr>
              <a:t>Höchster Förderbeitrag </a:t>
            </a:r>
            <a:r>
              <a:rPr lang="de-CH" dirty="0" smtClean="0">
                <a:solidFill>
                  <a:srgbClr val="000000"/>
                </a:solidFill>
                <a:latin typeface="Calibri"/>
              </a:rPr>
              <a:t>am PSI seit Programm-Start im Jahr 2013 </a:t>
            </a:r>
          </a:p>
          <a:p>
            <a:pPr marL="285750" indent="-285750" eaLnBrk="1" hangingPunct="1">
              <a:lnSpc>
                <a:spcPct val="110000"/>
              </a:lnSpc>
              <a:spcBef>
                <a:spcPct val="0"/>
              </a:spcBef>
              <a:buClr>
                <a:srgbClr val="000000"/>
              </a:buClr>
              <a:buFont typeface="Arial" panose="020B0604020202020204" pitchFamily="34" charset="0"/>
              <a:buChar char="•"/>
            </a:pPr>
            <a:r>
              <a:rPr lang="de-CH" dirty="0" smtClean="0">
                <a:solidFill>
                  <a:srgbClr val="000000"/>
                </a:solidFill>
                <a:latin typeface="Calibri"/>
              </a:rPr>
              <a:t>Zuschläge für SLS2.0 bisher:  </a:t>
            </a:r>
            <a:r>
              <a:rPr lang="de-CH" b="1" dirty="0" smtClean="0">
                <a:solidFill>
                  <a:srgbClr val="000000"/>
                </a:solidFill>
                <a:latin typeface="Calibri"/>
              </a:rPr>
              <a:t>1’665 kCHF</a:t>
            </a:r>
          </a:p>
          <a:p>
            <a:pPr marL="742950" lvl="1" indent="-285750" eaLnBrk="1" hangingPunct="1">
              <a:lnSpc>
                <a:spcPct val="110000"/>
              </a:lnSpc>
              <a:spcBef>
                <a:spcPct val="0"/>
              </a:spcBef>
              <a:buClr>
                <a:srgbClr val="000000"/>
              </a:buClr>
              <a:buFont typeface="Arial" panose="020B0604020202020204" pitchFamily="34" charset="0"/>
              <a:buChar char="•"/>
            </a:pPr>
            <a:r>
              <a:rPr lang="de-CH" dirty="0" smtClean="0">
                <a:solidFill>
                  <a:srgbClr val="000000"/>
                </a:solidFill>
                <a:latin typeface="Calibri"/>
              </a:rPr>
              <a:t>970 kCHF Permanentmagnete</a:t>
            </a:r>
          </a:p>
          <a:p>
            <a:pPr marL="742950" lvl="1" indent="-285750" eaLnBrk="1" hangingPunct="1">
              <a:lnSpc>
                <a:spcPct val="110000"/>
              </a:lnSpc>
              <a:spcBef>
                <a:spcPct val="0"/>
              </a:spcBef>
              <a:buClr>
                <a:srgbClr val="000000"/>
              </a:buClr>
              <a:buFont typeface="Arial" panose="020B0604020202020204" pitchFamily="34" charset="0"/>
              <a:buChar char="•"/>
            </a:pPr>
            <a:r>
              <a:rPr lang="de-CH" dirty="0" smtClean="0">
                <a:solidFill>
                  <a:srgbClr val="000000"/>
                </a:solidFill>
                <a:latin typeface="Calibri"/>
              </a:rPr>
              <a:t>375 kCHF SSA (</a:t>
            </a:r>
            <a:r>
              <a:rPr lang="de-CH" dirty="0" err="1" smtClean="0">
                <a:solidFill>
                  <a:srgbClr val="000000"/>
                </a:solidFill>
                <a:latin typeface="Calibri"/>
              </a:rPr>
              <a:t>Solidstate</a:t>
            </a:r>
            <a:r>
              <a:rPr lang="de-CH" dirty="0" smtClean="0">
                <a:solidFill>
                  <a:srgbClr val="000000"/>
                </a:solidFill>
                <a:latin typeface="Calibri"/>
              </a:rPr>
              <a:t> </a:t>
            </a:r>
            <a:r>
              <a:rPr lang="de-CH" dirty="0" err="1" smtClean="0">
                <a:solidFill>
                  <a:srgbClr val="000000"/>
                </a:solidFill>
                <a:latin typeface="Calibri"/>
              </a:rPr>
              <a:t>Amplifier</a:t>
            </a:r>
            <a:r>
              <a:rPr lang="de-CH" dirty="0" smtClean="0">
                <a:solidFill>
                  <a:srgbClr val="000000"/>
                </a:solidFill>
                <a:latin typeface="Calibri"/>
              </a:rPr>
              <a:t> 1+2)</a:t>
            </a:r>
          </a:p>
          <a:p>
            <a:pPr marL="742950" lvl="1"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320 kCHF SSA (</a:t>
            </a:r>
            <a:r>
              <a:rPr lang="de-CH" dirty="0" err="1">
                <a:solidFill>
                  <a:srgbClr val="000000"/>
                </a:solidFill>
                <a:latin typeface="Calibri"/>
              </a:rPr>
              <a:t>Solidstate</a:t>
            </a:r>
            <a:r>
              <a:rPr lang="de-CH" dirty="0">
                <a:solidFill>
                  <a:srgbClr val="000000"/>
                </a:solidFill>
                <a:latin typeface="Calibri"/>
              </a:rPr>
              <a:t> </a:t>
            </a:r>
            <a:r>
              <a:rPr lang="de-CH" dirty="0" err="1">
                <a:solidFill>
                  <a:srgbClr val="000000"/>
                </a:solidFill>
                <a:latin typeface="Calibri"/>
              </a:rPr>
              <a:t>Amplifier</a:t>
            </a:r>
            <a:r>
              <a:rPr lang="de-CH" dirty="0">
                <a:solidFill>
                  <a:srgbClr val="000000"/>
                </a:solidFill>
                <a:latin typeface="Calibri"/>
              </a:rPr>
              <a:t> </a:t>
            </a:r>
            <a:r>
              <a:rPr lang="de-CH" dirty="0" smtClean="0">
                <a:solidFill>
                  <a:srgbClr val="000000"/>
                </a:solidFill>
                <a:latin typeface="Calibri"/>
              </a:rPr>
              <a:t>3+4)</a:t>
            </a:r>
          </a:p>
          <a:p>
            <a:pPr marL="285750"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Anträge wurden gemeinsam </a:t>
            </a:r>
            <a:r>
              <a:rPr lang="de-CH" dirty="0" smtClean="0">
                <a:solidFill>
                  <a:srgbClr val="000000"/>
                </a:solidFill>
                <a:latin typeface="Calibri"/>
              </a:rPr>
              <a:t>(LOG/GFA) </a:t>
            </a:r>
            <a:r>
              <a:rPr lang="de-CH" dirty="0">
                <a:solidFill>
                  <a:srgbClr val="000000"/>
                </a:solidFill>
                <a:latin typeface="Calibri"/>
              </a:rPr>
              <a:t>vorbereitet und </a:t>
            </a:r>
            <a:r>
              <a:rPr lang="de-CH" dirty="0" smtClean="0">
                <a:solidFill>
                  <a:srgbClr val="000000"/>
                </a:solidFill>
                <a:latin typeface="Calibri"/>
              </a:rPr>
              <a:t>eingereicht</a:t>
            </a:r>
          </a:p>
          <a:p>
            <a:pPr marL="742950" lvl="1" indent="-285750" eaLnBrk="1" hangingPunct="1">
              <a:lnSpc>
                <a:spcPct val="110000"/>
              </a:lnSpc>
              <a:spcBef>
                <a:spcPct val="0"/>
              </a:spcBef>
              <a:buClr>
                <a:srgbClr val="000000"/>
              </a:buClr>
              <a:buFont typeface="Arial" panose="020B0604020202020204" pitchFamily="34" charset="0"/>
              <a:buChar char="•"/>
            </a:pPr>
            <a:endParaRPr lang="de-CH" dirty="0">
              <a:solidFill>
                <a:srgbClr val="000000"/>
              </a:solidFill>
              <a:latin typeface="Calibri"/>
            </a:endParaRPr>
          </a:p>
          <a:p>
            <a:pPr eaLnBrk="1" hangingPunct="1">
              <a:lnSpc>
                <a:spcPct val="110000"/>
              </a:lnSpc>
              <a:spcBef>
                <a:spcPct val="0"/>
              </a:spcBef>
              <a:buClr>
                <a:srgbClr val="000000"/>
              </a:buClr>
            </a:pPr>
            <a:r>
              <a:rPr lang="de-CH" b="1" u="sng" dirty="0" smtClean="0">
                <a:latin typeface="Calibri"/>
              </a:rPr>
              <a:t>Gesamtüberblick PSI seit 2013</a:t>
            </a:r>
          </a:p>
          <a:p>
            <a:pPr eaLnBrk="1" hangingPunct="1">
              <a:lnSpc>
                <a:spcPct val="110000"/>
              </a:lnSpc>
              <a:spcBef>
                <a:spcPct val="0"/>
              </a:spcBef>
              <a:buClr>
                <a:srgbClr val="000000"/>
              </a:buClr>
            </a:pPr>
            <a:endParaRPr lang="de-CH" sz="1000" b="1" dirty="0" smtClean="0">
              <a:solidFill>
                <a:srgbClr val="000000"/>
              </a:solidFill>
              <a:latin typeface="Calibri"/>
            </a:endParaRPr>
          </a:p>
          <a:p>
            <a:pPr eaLnBrk="1" hangingPunct="1">
              <a:lnSpc>
                <a:spcPct val="110000"/>
              </a:lnSpc>
              <a:spcBef>
                <a:spcPct val="0"/>
              </a:spcBef>
              <a:buClr>
                <a:srgbClr val="000000"/>
              </a:buClr>
            </a:pPr>
            <a:r>
              <a:rPr lang="de-CH" dirty="0" smtClean="0">
                <a:solidFill>
                  <a:srgbClr val="000000"/>
                </a:solidFill>
                <a:latin typeface="Calibri"/>
              </a:rPr>
              <a:t>Erhaltene Zuschläge (Total: 3’570 kCHF)</a:t>
            </a:r>
            <a:endParaRPr lang="de-CH" dirty="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de-CH" dirty="0" smtClean="0">
                <a:solidFill>
                  <a:srgbClr val="000000"/>
                </a:solidFill>
                <a:latin typeface="Calibri"/>
              </a:rPr>
              <a:t>13 Projekte, Total:		 	3’320 kCHF</a:t>
            </a:r>
          </a:p>
          <a:p>
            <a:pPr marL="285750" indent="-285750" eaLnBrk="1" hangingPunct="1">
              <a:lnSpc>
                <a:spcPct val="110000"/>
              </a:lnSpc>
              <a:spcBef>
                <a:spcPct val="0"/>
              </a:spcBef>
              <a:buClr>
                <a:srgbClr val="000000"/>
              </a:buClr>
              <a:buFont typeface="Arial" panose="020B0604020202020204" pitchFamily="34" charset="0"/>
              <a:buChar char="•"/>
            </a:pPr>
            <a:r>
              <a:rPr lang="de-CH" dirty="0" smtClean="0">
                <a:solidFill>
                  <a:srgbClr val="000000"/>
                </a:solidFill>
                <a:latin typeface="Calibri"/>
              </a:rPr>
              <a:t>3 Programme, Total: 	       	      94 kCHF</a:t>
            </a:r>
          </a:p>
          <a:p>
            <a:pPr marL="285750" indent="-285750" eaLnBrk="1" hangingPunct="1">
              <a:lnSpc>
                <a:spcPct val="110000"/>
              </a:lnSpc>
              <a:spcBef>
                <a:spcPct val="0"/>
              </a:spcBef>
              <a:buClr>
                <a:srgbClr val="000000"/>
              </a:buClr>
              <a:buFont typeface="Arial" panose="020B0604020202020204" pitchFamily="34" charset="0"/>
              <a:buChar char="•"/>
            </a:pPr>
            <a:r>
              <a:rPr lang="de-CH" dirty="0" smtClean="0">
                <a:solidFill>
                  <a:srgbClr val="000000"/>
                </a:solidFill>
                <a:latin typeface="Calibri"/>
              </a:rPr>
              <a:t>8 Kleinprojekte «Effizienz Plus», Total: 	    156 kCHF</a:t>
            </a:r>
          </a:p>
          <a:p>
            <a:pPr marL="285750" indent="-285750" eaLnBrk="1" hangingPunct="1">
              <a:lnSpc>
                <a:spcPct val="110000"/>
              </a:lnSpc>
              <a:spcBef>
                <a:spcPct val="0"/>
              </a:spcBef>
              <a:buClr>
                <a:srgbClr val="000000"/>
              </a:buClr>
              <a:buFont typeface="Arial" panose="020B0604020202020204" pitchFamily="34" charset="0"/>
              <a:buChar char="•"/>
            </a:pPr>
            <a:endParaRPr lang="de-CH" dirty="0">
              <a:solidFill>
                <a:srgbClr val="000000"/>
              </a:solidFill>
              <a:latin typeface="Calibri"/>
            </a:endParaRPr>
          </a:p>
          <a:p>
            <a:pPr eaLnBrk="1" hangingPunct="1">
              <a:lnSpc>
                <a:spcPct val="110000"/>
              </a:lnSpc>
              <a:spcBef>
                <a:spcPct val="0"/>
              </a:spcBef>
              <a:buClr>
                <a:srgbClr val="000000"/>
              </a:buClr>
            </a:pPr>
            <a:r>
              <a:rPr lang="de-CH" dirty="0" smtClean="0">
                <a:solidFill>
                  <a:srgbClr val="000000"/>
                </a:solidFill>
                <a:latin typeface="Calibri"/>
              </a:rPr>
              <a:t>Offene / laufende Anträge</a:t>
            </a:r>
            <a:endParaRPr lang="de-CH" dirty="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de-CH" dirty="0" smtClean="0">
                <a:solidFill>
                  <a:srgbClr val="000000"/>
                </a:solidFill>
                <a:latin typeface="Calibri"/>
              </a:rPr>
              <a:t>1 Projekt, Total</a:t>
            </a:r>
            <a:r>
              <a:rPr lang="de-CH" dirty="0">
                <a:solidFill>
                  <a:srgbClr val="000000"/>
                </a:solidFill>
                <a:latin typeface="Calibri"/>
              </a:rPr>
              <a:t>:	 	</a:t>
            </a:r>
            <a:r>
              <a:rPr lang="de-CH" dirty="0" smtClean="0">
                <a:solidFill>
                  <a:srgbClr val="000000"/>
                </a:solidFill>
                <a:latin typeface="Calibri"/>
              </a:rPr>
              <a:t>   	     30 </a:t>
            </a:r>
            <a:r>
              <a:rPr lang="de-CH" dirty="0">
                <a:solidFill>
                  <a:srgbClr val="000000"/>
                </a:solidFill>
                <a:latin typeface="Calibri"/>
              </a:rPr>
              <a:t>kCHF</a:t>
            </a:r>
          </a:p>
          <a:p>
            <a:pPr marL="285750" indent="-285750" eaLnBrk="1" hangingPunct="1">
              <a:lnSpc>
                <a:spcPct val="110000"/>
              </a:lnSpc>
              <a:spcBef>
                <a:spcPct val="0"/>
              </a:spcBef>
              <a:buClr>
                <a:srgbClr val="000000"/>
              </a:buClr>
              <a:buFont typeface="Arial" panose="020B0604020202020204" pitchFamily="34" charset="0"/>
              <a:buChar char="•"/>
            </a:pPr>
            <a:r>
              <a:rPr lang="de-CH" dirty="0" smtClean="0">
                <a:solidFill>
                  <a:srgbClr val="000000"/>
                </a:solidFill>
                <a:latin typeface="Calibri"/>
              </a:rPr>
              <a:t>2 </a:t>
            </a:r>
            <a:r>
              <a:rPr lang="de-CH" dirty="0">
                <a:solidFill>
                  <a:srgbClr val="000000"/>
                </a:solidFill>
                <a:latin typeface="Calibri"/>
              </a:rPr>
              <a:t>Kleinprojekte «Effizienz </a:t>
            </a:r>
            <a:r>
              <a:rPr lang="de-CH" dirty="0" smtClean="0">
                <a:solidFill>
                  <a:srgbClr val="000000"/>
                </a:solidFill>
                <a:latin typeface="Calibri"/>
              </a:rPr>
              <a:t>Plus», Total</a:t>
            </a:r>
            <a:r>
              <a:rPr lang="de-CH" dirty="0">
                <a:solidFill>
                  <a:srgbClr val="000000"/>
                </a:solidFill>
                <a:latin typeface="Calibri"/>
              </a:rPr>
              <a:t>: 	  </a:t>
            </a:r>
            <a:r>
              <a:rPr lang="de-CH" dirty="0" smtClean="0">
                <a:solidFill>
                  <a:srgbClr val="000000"/>
                </a:solidFill>
                <a:latin typeface="Calibri"/>
              </a:rPr>
              <a:t>   36 </a:t>
            </a:r>
            <a:r>
              <a:rPr lang="de-CH" dirty="0">
                <a:solidFill>
                  <a:srgbClr val="000000"/>
                </a:solidFill>
                <a:latin typeface="Calibri"/>
              </a:rPr>
              <a:t>kCHF</a:t>
            </a:r>
          </a:p>
          <a:p>
            <a:pPr marL="285750" indent="-285750" eaLnBrk="1" hangingPunct="1">
              <a:lnSpc>
                <a:spcPct val="110000"/>
              </a:lnSpc>
              <a:spcBef>
                <a:spcPct val="0"/>
              </a:spcBef>
              <a:buClr>
                <a:srgbClr val="000000"/>
              </a:buClr>
              <a:buFont typeface="Arial" panose="020B0604020202020204" pitchFamily="34" charset="0"/>
              <a:buChar char="•"/>
            </a:pPr>
            <a:endParaRPr lang="de-CH" sz="1500" dirty="0">
              <a:solidFill>
                <a:srgbClr val="000000"/>
              </a:solidFill>
              <a:latin typeface="Calibri"/>
            </a:endParaRPr>
          </a:p>
          <a:p>
            <a:pPr eaLnBrk="1" hangingPunct="1">
              <a:lnSpc>
                <a:spcPct val="110000"/>
              </a:lnSpc>
              <a:spcBef>
                <a:spcPct val="0"/>
              </a:spcBef>
              <a:buClr>
                <a:srgbClr val="000000"/>
              </a:buClr>
            </a:pPr>
            <a:endParaRPr lang="de-CH" sz="1500" dirty="0" smtClean="0">
              <a:solidFill>
                <a:srgbClr val="000000"/>
              </a:solidFill>
              <a:latin typeface="Calibri"/>
            </a:endParaRPr>
          </a:p>
          <a:p>
            <a:pPr lvl="1" eaLnBrk="1" hangingPunct="1">
              <a:lnSpc>
                <a:spcPct val="110000"/>
              </a:lnSpc>
              <a:spcBef>
                <a:spcPct val="0"/>
              </a:spcBef>
              <a:buClr>
                <a:srgbClr val="000000"/>
              </a:buClr>
            </a:pPr>
            <a:endParaRPr lang="de-CH" sz="1500" dirty="0">
              <a:solidFill>
                <a:srgbClr val="000000"/>
              </a:solidFill>
              <a:latin typeface="Calibri"/>
            </a:endParaRPr>
          </a:p>
          <a:p>
            <a:pPr eaLnBrk="1" hangingPunct="1">
              <a:lnSpc>
                <a:spcPct val="110000"/>
              </a:lnSpc>
              <a:spcBef>
                <a:spcPct val="0"/>
              </a:spcBef>
              <a:buClr>
                <a:srgbClr val="000000"/>
              </a:buClr>
            </a:pPr>
            <a:endParaRPr lang="en-US" sz="1400" dirty="0" smtClean="0">
              <a:latin typeface="Calibri"/>
            </a:endParaRPr>
          </a:p>
          <a:p>
            <a:pPr marL="742950" lvl="1" indent="-285750" eaLnBrk="1" hangingPunct="1">
              <a:lnSpc>
                <a:spcPct val="110000"/>
              </a:lnSpc>
              <a:spcBef>
                <a:spcPct val="0"/>
              </a:spcBef>
              <a:buClr>
                <a:srgbClr val="000000"/>
              </a:buClr>
              <a:buFont typeface="Arial" panose="020B0604020202020204" pitchFamily="34" charset="0"/>
              <a:buChar char="•"/>
            </a:pPr>
            <a:endParaRPr lang="en-US" sz="1400" dirty="0" smtClean="0">
              <a:latin typeface="Calibri"/>
            </a:endParaRPr>
          </a:p>
          <a:p>
            <a:pPr eaLnBrk="1" hangingPunct="1">
              <a:lnSpc>
                <a:spcPct val="110000"/>
              </a:lnSpc>
              <a:spcBef>
                <a:spcPct val="0"/>
              </a:spcBef>
              <a:buClr>
                <a:srgbClr val="000000"/>
              </a:buClr>
            </a:pPr>
            <a:endParaRPr lang="en-US" sz="1400" dirty="0" smtClean="0">
              <a:solidFill>
                <a:srgbClr val="00B0F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en-US" sz="1200" dirty="0" smtClean="0">
              <a:solidFill>
                <a:srgbClr val="00B0F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en-US" sz="1200" dirty="0" smtClean="0">
              <a:solidFill>
                <a:srgbClr val="00B0F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en-US" sz="1200" dirty="0" smtClean="0">
              <a:solidFill>
                <a:srgbClr val="00B0F0"/>
              </a:solidFill>
              <a:latin typeface="Calibri"/>
            </a:endParaRPr>
          </a:p>
          <a:p>
            <a:pPr eaLnBrk="1" hangingPunct="1">
              <a:lnSpc>
                <a:spcPct val="110000"/>
              </a:lnSpc>
              <a:spcBef>
                <a:spcPct val="0"/>
              </a:spcBef>
              <a:buClr>
                <a:srgbClr val="000000"/>
              </a:buClr>
            </a:pPr>
            <a:endParaRPr lang="en-US" sz="1200" dirty="0" smtClean="0">
              <a:solidFill>
                <a:srgbClr val="00B0F0"/>
              </a:solidFill>
              <a:latin typeface="Calibri"/>
            </a:endParaRPr>
          </a:p>
          <a:p>
            <a:pPr eaLnBrk="1" hangingPunct="1">
              <a:lnSpc>
                <a:spcPct val="110000"/>
              </a:lnSpc>
              <a:spcBef>
                <a:spcPct val="0"/>
              </a:spcBef>
              <a:buClr>
                <a:srgbClr val="000000"/>
              </a:buClr>
            </a:pPr>
            <a:endParaRPr lang="en-US" sz="1200" dirty="0" smtClean="0">
              <a:solidFill>
                <a:srgbClr val="00B0F0"/>
              </a:solidFill>
              <a:latin typeface="Calibri"/>
            </a:endParaRPr>
          </a:p>
          <a:p>
            <a:pPr eaLnBrk="1" hangingPunct="1">
              <a:lnSpc>
                <a:spcPct val="110000"/>
              </a:lnSpc>
              <a:spcBef>
                <a:spcPct val="0"/>
              </a:spcBef>
              <a:buClr>
                <a:srgbClr val="000000"/>
              </a:buClr>
            </a:pPr>
            <a:endParaRPr lang="en-US" sz="1200" dirty="0" smtClean="0">
              <a:solidFill>
                <a:srgbClr val="00B0F0"/>
              </a:solidFill>
              <a:latin typeface="Calibri"/>
            </a:endParaRPr>
          </a:p>
          <a:p>
            <a:pPr eaLnBrk="1" hangingPunct="1">
              <a:lnSpc>
                <a:spcPct val="110000"/>
              </a:lnSpc>
              <a:spcBef>
                <a:spcPct val="0"/>
              </a:spcBef>
              <a:buClr>
                <a:srgbClr val="000000"/>
              </a:buClr>
            </a:pPr>
            <a:endParaRPr lang="en-US" sz="1200" dirty="0" smtClean="0">
              <a:solidFill>
                <a:srgbClr val="00B0F0"/>
              </a:solidFill>
              <a:latin typeface="Calibri"/>
            </a:endParaRPr>
          </a:p>
          <a:p>
            <a:pPr eaLnBrk="1" hangingPunct="1">
              <a:lnSpc>
                <a:spcPct val="110000"/>
              </a:lnSpc>
              <a:spcBef>
                <a:spcPct val="0"/>
              </a:spcBef>
              <a:buClr>
                <a:srgbClr val="000000"/>
              </a:buClr>
            </a:pPr>
            <a:endParaRPr lang="en-US" sz="1200" dirty="0" smtClean="0">
              <a:solidFill>
                <a:srgbClr val="000000"/>
              </a:solidFill>
              <a:latin typeface="Calibri"/>
            </a:endParaRPr>
          </a:p>
          <a:p>
            <a:pPr eaLnBrk="1" hangingPunct="1">
              <a:lnSpc>
                <a:spcPct val="110000"/>
              </a:lnSpc>
              <a:spcBef>
                <a:spcPct val="0"/>
              </a:spcBef>
              <a:buClr>
                <a:srgbClr val="000000"/>
              </a:buClr>
            </a:pPr>
            <a:endParaRPr lang="en-US" sz="1200" dirty="0">
              <a:solidFill>
                <a:srgbClr val="000000"/>
              </a:solidFill>
              <a:latin typeface="Calibri"/>
            </a:endParaRPr>
          </a:p>
        </p:txBody>
      </p:sp>
      <p:sp>
        <p:nvSpPr>
          <p:cNvPr id="2" name="Textfeld 1"/>
          <p:cNvSpPr txBox="1"/>
          <p:nvPr/>
        </p:nvSpPr>
        <p:spPr>
          <a:xfrm>
            <a:off x="6744071" y="4113076"/>
            <a:ext cx="4965333" cy="1908212"/>
          </a:xfrm>
          <a:prstGeom prst="rect">
            <a:avLst/>
          </a:prstGeom>
          <a:solidFill>
            <a:srgbClr val="FFFF00"/>
          </a:solidFill>
        </p:spPr>
        <p:txBody>
          <a:bodyPr wrap="none" lIns="0" tIns="0" rIns="0" bIns="0" rtlCol="0">
            <a:noAutofit/>
          </a:bodyPr>
          <a:lstStyle/>
          <a:p>
            <a:pPr eaLnBrk="1" hangingPunct="1">
              <a:lnSpc>
                <a:spcPct val="110000"/>
              </a:lnSpc>
              <a:spcBef>
                <a:spcPct val="0"/>
              </a:spcBef>
              <a:buClr>
                <a:srgbClr val="000000"/>
              </a:buClr>
            </a:pPr>
            <a:r>
              <a:rPr lang="de-CH" sz="1800" dirty="0">
                <a:solidFill>
                  <a:srgbClr val="000000"/>
                </a:solidFill>
                <a:latin typeface="Calibri"/>
              </a:rPr>
              <a:t>Die Fachstelle LOG/AIE agiert bereichsübergreifend</a:t>
            </a:r>
          </a:p>
          <a:p>
            <a:pPr eaLnBrk="1" hangingPunct="1">
              <a:lnSpc>
                <a:spcPct val="110000"/>
              </a:lnSpc>
              <a:spcBef>
                <a:spcPct val="0"/>
              </a:spcBef>
              <a:buClr>
                <a:srgbClr val="000000"/>
              </a:buClr>
            </a:pPr>
            <a:r>
              <a:rPr lang="de-CH" sz="1800" dirty="0">
                <a:solidFill>
                  <a:srgbClr val="000000"/>
                </a:solidFill>
                <a:latin typeface="Calibri"/>
              </a:rPr>
              <a:t>als Beratungsstelle bei den </a:t>
            </a:r>
            <a:r>
              <a:rPr lang="de-CH" sz="1800" dirty="0" smtClean="0">
                <a:solidFill>
                  <a:srgbClr val="000000"/>
                </a:solidFill>
                <a:latin typeface="Calibri"/>
              </a:rPr>
              <a:t>Themen Energieeffizienz</a:t>
            </a:r>
          </a:p>
          <a:p>
            <a:pPr eaLnBrk="1" hangingPunct="1">
              <a:lnSpc>
                <a:spcPct val="110000"/>
              </a:lnSpc>
              <a:spcBef>
                <a:spcPct val="0"/>
              </a:spcBef>
              <a:buClr>
                <a:srgbClr val="000000"/>
              </a:buClr>
            </a:pPr>
            <a:r>
              <a:rPr lang="de-CH" sz="1800" dirty="0" smtClean="0">
                <a:solidFill>
                  <a:srgbClr val="000000"/>
                </a:solidFill>
                <a:latin typeface="Calibri"/>
              </a:rPr>
              <a:t>und Energieförderbeiträge.</a:t>
            </a:r>
          </a:p>
          <a:p>
            <a:pPr eaLnBrk="1" hangingPunct="1">
              <a:lnSpc>
                <a:spcPct val="110000"/>
              </a:lnSpc>
              <a:spcBef>
                <a:spcPct val="0"/>
              </a:spcBef>
              <a:buClr>
                <a:srgbClr val="000000"/>
              </a:buClr>
            </a:pPr>
            <a:endParaRPr lang="de-CH" sz="1800" dirty="0">
              <a:solidFill>
                <a:srgbClr val="000000"/>
              </a:solidFill>
              <a:latin typeface="Calibri"/>
            </a:endParaRPr>
          </a:p>
          <a:p>
            <a:pPr eaLnBrk="1" hangingPunct="1">
              <a:lnSpc>
                <a:spcPct val="110000"/>
              </a:lnSpc>
              <a:spcBef>
                <a:spcPct val="0"/>
              </a:spcBef>
              <a:buClr>
                <a:srgbClr val="000000"/>
              </a:buClr>
            </a:pPr>
            <a:r>
              <a:rPr lang="de-CH" sz="1800" dirty="0" smtClean="0">
                <a:solidFill>
                  <a:srgbClr val="000000"/>
                </a:solidFill>
                <a:latin typeface="Calibri"/>
              </a:rPr>
              <a:t>LOG/AIE unterstütz alle Bereiche bei der Erstellung</a:t>
            </a:r>
          </a:p>
          <a:p>
            <a:pPr eaLnBrk="1" hangingPunct="1">
              <a:lnSpc>
                <a:spcPct val="110000"/>
              </a:lnSpc>
              <a:spcBef>
                <a:spcPct val="0"/>
              </a:spcBef>
              <a:buClr>
                <a:srgbClr val="000000"/>
              </a:buClr>
            </a:pPr>
            <a:r>
              <a:rPr lang="de-CH" sz="1800" dirty="0">
                <a:solidFill>
                  <a:srgbClr val="000000"/>
                </a:solidFill>
                <a:latin typeface="Calibri"/>
              </a:rPr>
              <a:t>d</a:t>
            </a:r>
            <a:r>
              <a:rPr lang="de-CH" sz="1800" dirty="0" smtClean="0">
                <a:solidFill>
                  <a:srgbClr val="000000"/>
                </a:solidFill>
                <a:latin typeface="Calibri"/>
              </a:rPr>
              <a:t>er Förderanträge.</a:t>
            </a:r>
          </a:p>
          <a:p>
            <a:pPr eaLnBrk="1" hangingPunct="1">
              <a:lnSpc>
                <a:spcPct val="110000"/>
              </a:lnSpc>
              <a:spcBef>
                <a:spcPct val="0"/>
              </a:spcBef>
              <a:buClr>
                <a:srgbClr val="000000"/>
              </a:buClr>
            </a:pPr>
            <a:endParaRPr lang="de-CH" sz="1800" dirty="0" smtClean="0">
              <a:solidFill>
                <a:srgbClr val="000000"/>
              </a:solidFill>
              <a:latin typeface="Calibri"/>
            </a:endParaRPr>
          </a:p>
        </p:txBody>
      </p:sp>
    </p:spTree>
    <p:extLst>
      <p:ext uri="{BB962C8B-B14F-4D97-AF65-F5344CB8AC3E}">
        <p14:creationId xmlns:p14="http://schemas.microsoft.com/office/powerpoint/2010/main" val="2494190619"/>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639616" y="308071"/>
            <a:ext cx="6708025" cy="761136"/>
          </a:xfrm>
        </p:spPr>
        <p:txBody>
          <a:bodyPr/>
          <a:lstStyle/>
          <a:p>
            <a:r>
              <a:rPr lang="de-CH" dirty="0" smtClean="0"/>
              <a:t>Elektrische Energieversorgung am PSI</a:t>
            </a:r>
            <a:br>
              <a:rPr lang="de-CH" dirty="0" smtClean="0"/>
            </a:br>
            <a:r>
              <a:rPr lang="de-CH" sz="1600" dirty="0" smtClean="0"/>
              <a:t>Energiebezug 2020 (Einfluss COVID-19) – Prognose 2021</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12</a:t>
            </a:fld>
            <a:endParaRPr lang="de-DE" dirty="0"/>
          </a:p>
        </p:txBody>
      </p:sp>
      <p:pic>
        <p:nvPicPr>
          <p:cNvPr id="6" name="Grafik 5"/>
          <p:cNvPicPr>
            <a:picLocks noChangeAspect="1"/>
          </p:cNvPicPr>
          <p:nvPr/>
        </p:nvPicPr>
        <p:blipFill>
          <a:blip r:embed="rId2"/>
          <a:stretch>
            <a:fillRect/>
          </a:stretch>
        </p:blipFill>
        <p:spPr>
          <a:xfrm>
            <a:off x="1333022" y="1171079"/>
            <a:ext cx="8928992" cy="4275054"/>
          </a:xfrm>
          <a:prstGeom prst="rect">
            <a:avLst/>
          </a:prstGeom>
        </p:spPr>
      </p:pic>
      <p:sp>
        <p:nvSpPr>
          <p:cNvPr id="7" name="Textfeld 6"/>
          <p:cNvSpPr txBox="1"/>
          <p:nvPr/>
        </p:nvSpPr>
        <p:spPr>
          <a:xfrm>
            <a:off x="1364652" y="5838717"/>
            <a:ext cx="2787131"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Prognose 2020:	133 GWh</a:t>
            </a:r>
          </a:p>
          <a:p>
            <a:pPr eaLnBrk="1" hangingPunct="1">
              <a:lnSpc>
                <a:spcPct val="110000"/>
              </a:lnSpc>
              <a:spcBef>
                <a:spcPct val="0"/>
              </a:spcBef>
              <a:buClr>
                <a:srgbClr val="000000"/>
              </a:buClr>
            </a:pPr>
            <a:r>
              <a:rPr lang="de-CH" sz="1800" dirty="0" smtClean="0">
                <a:solidFill>
                  <a:srgbClr val="000000"/>
                </a:solidFill>
                <a:latin typeface="Calibri"/>
              </a:rPr>
              <a:t>ACT 2020:	</a:t>
            </a:r>
            <a:r>
              <a:rPr lang="de-CH" sz="1800" dirty="0" smtClean="0">
                <a:solidFill>
                  <a:srgbClr val="FF0000"/>
                </a:solidFill>
                <a:latin typeface="Calibri"/>
              </a:rPr>
              <a:t>115 GWh </a:t>
            </a:r>
            <a:r>
              <a:rPr lang="de-CH" sz="1800" dirty="0" smtClean="0">
                <a:solidFill>
                  <a:srgbClr val="000000"/>
                </a:solidFill>
                <a:latin typeface="Calibri"/>
              </a:rPr>
              <a:t>(COVID-19)</a:t>
            </a:r>
          </a:p>
        </p:txBody>
      </p:sp>
      <p:sp>
        <p:nvSpPr>
          <p:cNvPr id="10" name="Textfeld 9"/>
          <p:cNvSpPr txBox="1"/>
          <p:nvPr/>
        </p:nvSpPr>
        <p:spPr>
          <a:xfrm>
            <a:off x="6816080" y="5826892"/>
            <a:ext cx="2787131"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Prognose 2021:	131 GWh</a:t>
            </a:r>
          </a:p>
          <a:p>
            <a:pPr eaLnBrk="1" hangingPunct="1">
              <a:lnSpc>
                <a:spcPct val="110000"/>
              </a:lnSpc>
              <a:spcBef>
                <a:spcPct val="0"/>
              </a:spcBef>
              <a:buClr>
                <a:srgbClr val="000000"/>
              </a:buClr>
            </a:pPr>
            <a:r>
              <a:rPr lang="de-CH" sz="1800" dirty="0" smtClean="0">
                <a:solidFill>
                  <a:srgbClr val="000000"/>
                </a:solidFill>
                <a:latin typeface="Calibri"/>
              </a:rPr>
              <a:t>FC 2021:		</a:t>
            </a:r>
            <a:r>
              <a:rPr lang="de-CH" sz="1800" dirty="0" smtClean="0">
                <a:solidFill>
                  <a:srgbClr val="FF0000"/>
                </a:solidFill>
                <a:latin typeface="Calibri"/>
              </a:rPr>
              <a:t>138 GWh </a:t>
            </a:r>
            <a:r>
              <a:rPr lang="de-CH" sz="1800" dirty="0" smtClean="0">
                <a:solidFill>
                  <a:srgbClr val="000000"/>
                </a:solidFill>
                <a:latin typeface="Calibri"/>
              </a:rPr>
              <a:t>(Effiziente IBS HIPA)</a:t>
            </a:r>
          </a:p>
        </p:txBody>
      </p:sp>
      <p:sp>
        <p:nvSpPr>
          <p:cNvPr id="8" name="Textfeld 7"/>
          <p:cNvSpPr txBox="1"/>
          <p:nvPr/>
        </p:nvSpPr>
        <p:spPr>
          <a:xfrm>
            <a:off x="2495600" y="1316435"/>
            <a:ext cx="2376264" cy="31236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Energieverbrauch 2020 (blau)</a:t>
            </a:r>
          </a:p>
        </p:txBody>
      </p:sp>
      <p:sp>
        <p:nvSpPr>
          <p:cNvPr id="9" name="Ellipse 8"/>
          <p:cNvSpPr/>
          <p:nvPr/>
        </p:nvSpPr>
        <p:spPr bwMode="auto">
          <a:xfrm>
            <a:off x="3113308" y="2212164"/>
            <a:ext cx="2880320" cy="2664296"/>
          </a:xfrm>
          <a:prstGeom prst="ellipse">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3" name="Ellipse 12"/>
          <p:cNvSpPr/>
          <p:nvPr/>
        </p:nvSpPr>
        <p:spPr bwMode="auto">
          <a:xfrm>
            <a:off x="6173341" y="2212164"/>
            <a:ext cx="570731" cy="2664296"/>
          </a:xfrm>
          <a:prstGeom prst="ellipse">
            <a:avLst/>
          </a:prstGeom>
          <a:noFill/>
          <a:ln w="444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2" name="Textfeld 11"/>
          <p:cNvSpPr txBox="1"/>
          <p:nvPr/>
        </p:nvSpPr>
        <p:spPr>
          <a:xfrm>
            <a:off x="2742193" y="2110292"/>
            <a:ext cx="1080120" cy="372207"/>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COIVD-19</a:t>
            </a:r>
          </a:p>
        </p:txBody>
      </p:sp>
      <p:sp>
        <p:nvSpPr>
          <p:cNvPr id="15" name="Textfeld 14"/>
          <p:cNvSpPr txBox="1"/>
          <p:nvPr/>
        </p:nvSpPr>
        <p:spPr>
          <a:xfrm>
            <a:off x="6432918" y="1805797"/>
            <a:ext cx="1319265" cy="372207"/>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HIPA-Ausfall</a:t>
            </a:r>
          </a:p>
        </p:txBody>
      </p:sp>
    </p:spTree>
    <p:extLst>
      <p:ext uri="{BB962C8B-B14F-4D97-AF65-F5344CB8AC3E}">
        <p14:creationId xmlns:p14="http://schemas.microsoft.com/office/powerpoint/2010/main" val="3577122427"/>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13</a:t>
            </a:fld>
            <a:endParaRPr lang="de-DE" dirty="0"/>
          </a:p>
        </p:txBody>
      </p:sp>
      <p:sp>
        <p:nvSpPr>
          <p:cNvPr id="5" name="Titel 4"/>
          <p:cNvSpPr>
            <a:spLocks noGrp="1"/>
          </p:cNvSpPr>
          <p:nvPr>
            <p:ph type="title"/>
          </p:nvPr>
        </p:nvSpPr>
        <p:spPr/>
        <p:txBody>
          <a:bodyPr/>
          <a:lstStyle/>
          <a:p>
            <a:r>
              <a:rPr lang="de-CH" dirty="0"/>
              <a:t>Wir schaffen Wissen – heute für morgen</a:t>
            </a:r>
          </a:p>
        </p:txBody>
      </p:sp>
      <p:sp>
        <p:nvSpPr>
          <p:cNvPr id="6" name="Textplatzhalter 5"/>
          <p:cNvSpPr>
            <a:spLocks noGrp="1"/>
          </p:cNvSpPr>
          <p:nvPr>
            <p:ph type="body" sz="quarter" idx="13"/>
          </p:nvPr>
        </p:nvSpPr>
        <p:spPr/>
        <p:txBody>
          <a:bodyPr/>
          <a:lstStyle/>
          <a:p>
            <a:pPr marL="0" indent="0">
              <a:buNone/>
            </a:pPr>
            <a:r>
              <a:rPr lang="de-CH" b="1" dirty="0" smtClean="0"/>
              <a:t>Besten Dank für Ihr Interesse.</a:t>
            </a:r>
          </a:p>
          <a:p>
            <a:pPr marL="0" indent="0">
              <a:buNone/>
            </a:pPr>
            <a:endParaRPr lang="de-CH" b="1" dirty="0"/>
          </a:p>
          <a:p>
            <a:pPr marL="0" indent="0">
              <a:buNone/>
            </a:pPr>
            <a:endParaRPr lang="de-CH" b="1" dirty="0"/>
          </a:p>
          <a:p>
            <a:pPr marL="0" indent="0">
              <a:buNone/>
            </a:pPr>
            <a:endParaRPr lang="de-CH" b="1" dirty="0" smtClean="0"/>
          </a:p>
          <a:p>
            <a:pPr marL="0" indent="0">
              <a:buNone/>
            </a:pPr>
            <a:endParaRPr lang="de-CH" b="1" dirty="0" smtClean="0"/>
          </a:p>
          <a:p>
            <a:pPr marL="0" indent="0">
              <a:buNone/>
            </a:pPr>
            <a:endParaRPr lang="de-CH" dirty="0" smtClean="0"/>
          </a:p>
        </p:txBody>
      </p:sp>
    </p:spTree>
    <p:extLst>
      <p:ext uri="{BB962C8B-B14F-4D97-AF65-F5344CB8AC3E}">
        <p14:creationId xmlns:p14="http://schemas.microsoft.com/office/powerpoint/2010/main" val="1118843462"/>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LAB 25. Juni 2021</a:t>
            </a:r>
            <a:br>
              <a:rPr lang="de-CH" dirty="0" smtClean="0"/>
            </a:br>
            <a:r>
              <a:rPr lang="de-CH" sz="1600" dirty="0"/>
              <a:t>AIE – Infrastruktur und Elektroinstallationen</a:t>
            </a:r>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2</a:t>
            </a:fld>
            <a:endParaRPr lang="de-DE" dirty="0"/>
          </a:p>
        </p:txBody>
      </p:sp>
      <p:sp>
        <p:nvSpPr>
          <p:cNvPr id="7" name="Textfeld 6"/>
          <p:cNvSpPr txBox="1"/>
          <p:nvPr/>
        </p:nvSpPr>
        <p:spPr>
          <a:xfrm>
            <a:off x="1775520" y="1412776"/>
            <a:ext cx="7426316" cy="345638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b="1" dirty="0">
                <a:solidFill>
                  <a:srgbClr val="000000"/>
                </a:solidFill>
                <a:latin typeface="Calibri"/>
              </a:rPr>
              <a:t>Themen</a:t>
            </a:r>
          </a:p>
          <a:p>
            <a:pPr eaLnBrk="1" hangingPunct="1">
              <a:lnSpc>
                <a:spcPct val="110000"/>
              </a:lnSpc>
              <a:spcBef>
                <a:spcPct val="0"/>
              </a:spcBef>
              <a:buClr>
                <a:srgbClr val="000000"/>
              </a:buClr>
            </a:pPr>
            <a:endParaRPr lang="de-CH" b="1" dirty="0">
              <a:solidFill>
                <a:srgbClr val="000000"/>
              </a:solidFill>
              <a:latin typeface="Calibri"/>
            </a:endParaRPr>
          </a:p>
          <a:p>
            <a:pPr marL="342900" indent="-342900" eaLnBrk="1" hangingPunct="1">
              <a:lnSpc>
                <a:spcPct val="150000"/>
              </a:lnSpc>
              <a:spcBef>
                <a:spcPct val="0"/>
              </a:spcBef>
              <a:buClr>
                <a:srgbClr val="000000"/>
              </a:buClr>
              <a:buFont typeface="+mj-lt"/>
              <a:buAutoNum type="arabicPeriod"/>
            </a:pPr>
            <a:r>
              <a:rPr lang="de-CH" dirty="0" smtClean="0">
                <a:latin typeface="Calibri"/>
              </a:rPr>
              <a:t>Highlights aus den Infrastrukturprojekten</a:t>
            </a:r>
            <a:endParaRPr lang="de-CH" dirty="0">
              <a:latin typeface="Calibri"/>
            </a:endParaRPr>
          </a:p>
          <a:p>
            <a:pPr marL="342900" indent="-342900" eaLnBrk="1" hangingPunct="1">
              <a:lnSpc>
                <a:spcPct val="150000"/>
              </a:lnSpc>
              <a:spcBef>
                <a:spcPct val="0"/>
              </a:spcBef>
              <a:buClr>
                <a:srgbClr val="000000"/>
              </a:buClr>
              <a:buFont typeface="+mj-lt"/>
              <a:buAutoNum type="arabicPeriod"/>
            </a:pPr>
            <a:r>
              <a:rPr lang="de-CH" dirty="0" smtClean="0">
                <a:latin typeface="Calibri"/>
              </a:rPr>
              <a:t>Arealüberblick West</a:t>
            </a:r>
          </a:p>
          <a:p>
            <a:pPr marL="342900" indent="-342900" eaLnBrk="1" hangingPunct="1">
              <a:lnSpc>
                <a:spcPct val="150000"/>
              </a:lnSpc>
              <a:spcBef>
                <a:spcPct val="0"/>
              </a:spcBef>
              <a:buClr>
                <a:srgbClr val="000000"/>
              </a:buClr>
              <a:buFont typeface="+mj-lt"/>
              <a:buAutoNum type="arabicPeriod"/>
            </a:pPr>
            <a:r>
              <a:rPr lang="de-CH" dirty="0" smtClean="0">
                <a:latin typeface="Calibri"/>
              </a:rPr>
              <a:t>Systemtest Januar 2021</a:t>
            </a:r>
            <a:endParaRPr lang="de-CH" dirty="0">
              <a:latin typeface="Calibri"/>
            </a:endParaRPr>
          </a:p>
          <a:p>
            <a:pPr marL="342900" indent="-342900" eaLnBrk="1" hangingPunct="1">
              <a:lnSpc>
                <a:spcPct val="150000"/>
              </a:lnSpc>
              <a:spcBef>
                <a:spcPct val="0"/>
              </a:spcBef>
              <a:buClr>
                <a:srgbClr val="000000"/>
              </a:buClr>
              <a:buFont typeface="+mj-lt"/>
              <a:buAutoNum type="arabicPeriod"/>
            </a:pPr>
            <a:r>
              <a:rPr lang="de-CH" dirty="0" smtClean="0">
                <a:latin typeface="Calibri"/>
              </a:rPr>
              <a:t>Stromausfall</a:t>
            </a:r>
            <a:endParaRPr lang="de-CH" dirty="0">
              <a:latin typeface="Calibri"/>
            </a:endParaRPr>
          </a:p>
          <a:p>
            <a:pPr marL="342900" indent="-342900" eaLnBrk="1" hangingPunct="1">
              <a:lnSpc>
                <a:spcPct val="150000"/>
              </a:lnSpc>
              <a:spcBef>
                <a:spcPct val="0"/>
              </a:spcBef>
              <a:buClr>
                <a:srgbClr val="000000"/>
              </a:buClr>
              <a:buFont typeface="+mj-lt"/>
              <a:buAutoNum type="arabicPeriod"/>
            </a:pPr>
            <a:r>
              <a:rPr lang="de-CH" dirty="0" err="1" smtClean="0">
                <a:latin typeface="Calibri"/>
              </a:rPr>
              <a:t>ProKilowatt</a:t>
            </a:r>
            <a:r>
              <a:rPr lang="de-CH" dirty="0">
                <a:latin typeface="Calibri"/>
              </a:rPr>
              <a:t> </a:t>
            </a:r>
            <a:r>
              <a:rPr lang="de-CH" dirty="0" smtClean="0">
                <a:latin typeface="Calibri"/>
              </a:rPr>
              <a:t>Finanzierung</a:t>
            </a:r>
            <a:endParaRPr lang="de-CH" dirty="0">
              <a:latin typeface="Calibri"/>
            </a:endParaRPr>
          </a:p>
          <a:p>
            <a:pPr marL="342900" indent="-342900" eaLnBrk="1" hangingPunct="1">
              <a:lnSpc>
                <a:spcPct val="150000"/>
              </a:lnSpc>
              <a:spcBef>
                <a:spcPct val="0"/>
              </a:spcBef>
              <a:buClr>
                <a:srgbClr val="000000"/>
              </a:buClr>
              <a:buFont typeface="+mj-lt"/>
              <a:buAutoNum type="arabicPeriod"/>
            </a:pPr>
            <a:r>
              <a:rPr lang="de-CH" dirty="0" smtClean="0">
                <a:latin typeface="Calibri"/>
              </a:rPr>
              <a:t>Energieverbrauch 2020 und Prognose 2021</a:t>
            </a:r>
            <a:endParaRPr lang="de-CH" dirty="0">
              <a:latin typeface="Calibri"/>
            </a:endParaRPr>
          </a:p>
          <a:p>
            <a:pPr eaLnBrk="1" hangingPunct="1">
              <a:lnSpc>
                <a:spcPct val="110000"/>
              </a:lnSpc>
              <a:spcBef>
                <a:spcPct val="0"/>
              </a:spcBef>
              <a:buClr>
                <a:srgbClr val="000000"/>
              </a:buClr>
            </a:pPr>
            <a:endParaRPr lang="de-CH" dirty="0">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de-CH" dirty="0">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de-CH" dirty="0">
              <a:latin typeface="Calibri"/>
            </a:endParaRPr>
          </a:p>
          <a:p>
            <a:pPr eaLnBrk="1" hangingPunct="1">
              <a:lnSpc>
                <a:spcPct val="110000"/>
              </a:lnSpc>
              <a:spcBef>
                <a:spcPct val="0"/>
              </a:spcBef>
              <a:buClr>
                <a:srgbClr val="000000"/>
              </a:buClr>
            </a:pPr>
            <a:endParaRPr lang="de-CH" dirty="0">
              <a:solidFill>
                <a:srgbClr val="000000"/>
              </a:solidFill>
              <a:latin typeface="Calibri"/>
            </a:endParaRPr>
          </a:p>
          <a:p>
            <a:pPr eaLnBrk="1" hangingPunct="1">
              <a:lnSpc>
                <a:spcPct val="110000"/>
              </a:lnSpc>
              <a:spcBef>
                <a:spcPct val="0"/>
              </a:spcBef>
              <a:buClr>
                <a:srgbClr val="000000"/>
              </a:buClr>
            </a:pPr>
            <a:endParaRPr lang="de-CH" sz="1800" dirty="0">
              <a:solidFill>
                <a:srgbClr val="000000"/>
              </a:solidFill>
              <a:latin typeface="Calibri"/>
            </a:endParaRPr>
          </a:p>
          <a:p>
            <a:pPr eaLnBrk="1" hangingPunct="1">
              <a:lnSpc>
                <a:spcPct val="110000"/>
              </a:lnSpc>
              <a:spcBef>
                <a:spcPct val="0"/>
              </a:spcBef>
              <a:buClr>
                <a:srgbClr val="000000"/>
              </a:buClr>
            </a:pPr>
            <a:endParaRPr lang="de-CH" sz="1800" dirty="0">
              <a:solidFill>
                <a:srgbClr val="000000"/>
              </a:solidFill>
              <a:latin typeface="Calibri"/>
            </a:endParaRPr>
          </a:p>
          <a:p>
            <a:pPr eaLnBrk="1" hangingPunct="1">
              <a:lnSpc>
                <a:spcPct val="110000"/>
              </a:lnSpc>
              <a:spcBef>
                <a:spcPct val="0"/>
              </a:spcBef>
              <a:buClr>
                <a:srgbClr val="000000"/>
              </a:buClr>
            </a:pPr>
            <a:endParaRPr lang="de-CH" sz="1800" dirty="0">
              <a:solidFill>
                <a:srgbClr val="000000"/>
              </a:solidFill>
              <a:latin typeface="Calibri"/>
            </a:endParaRPr>
          </a:p>
          <a:p>
            <a:pPr eaLnBrk="1" hangingPunct="1">
              <a:lnSpc>
                <a:spcPct val="110000"/>
              </a:lnSpc>
              <a:spcBef>
                <a:spcPct val="0"/>
              </a:spcBef>
              <a:buClr>
                <a:srgbClr val="000000"/>
              </a:buClr>
            </a:pPr>
            <a:endParaRPr lang="de-CH" sz="1800" dirty="0">
              <a:solidFill>
                <a:srgbClr val="000000"/>
              </a:solidFill>
              <a:latin typeface="Calibri"/>
            </a:endParaRPr>
          </a:p>
          <a:p>
            <a:pPr eaLnBrk="1" hangingPunct="1">
              <a:lnSpc>
                <a:spcPct val="110000"/>
              </a:lnSpc>
              <a:spcBef>
                <a:spcPct val="0"/>
              </a:spcBef>
              <a:buClr>
                <a:srgbClr val="000000"/>
              </a:buClr>
            </a:pPr>
            <a:endParaRPr lang="de-CH" sz="1800" dirty="0">
              <a:solidFill>
                <a:srgbClr val="000000"/>
              </a:solidFill>
              <a:latin typeface="Calibri"/>
            </a:endParaRPr>
          </a:p>
        </p:txBody>
      </p:sp>
      <p:pic>
        <p:nvPicPr>
          <p:cNvPr id="5" name="Grafik 4"/>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2499651" y="5625344"/>
            <a:ext cx="1197882" cy="900000"/>
          </a:xfrm>
          <a:prstGeom prst="rect">
            <a:avLst/>
          </a:prstGeom>
        </p:spPr>
      </p:pic>
      <p:pic>
        <p:nvPicPr>
          <p:cNvPr id="6" name="Grafik 5"/>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3765657" y="5625344"/>
            <a:ext cx="1197882" cy="900000"/>
          </a:xfrm>
          <a:prstGeom prst="rect">
            <a:avLst/>
          </a:prstGeom>
        </p:spPr>
      </p:pic>
      <p:pic>
        <p:nvPicPr>
          <p:cNvPr id="8" name="Grafik 7"/>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5017325" y="5625344"/>
            <a:ext cx="1200000" cy="900000"/>
          </a:xfrm>
          <a:prstGeom prst="rect">
            <a:avLst/>
          </a:prstGeom>
        </p:spPr>
      </p:pic>
      <p:pic>
        <p:nvPicPr>
          <p:cNvPr id="9" name="Grafik 8"/>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248085" y="5625344"/>
            <a:ext cx="1197882" cy="900000"/>
          </a:xfrm>
          <a:prstGeom prst="rect">
            <a:avLst/>
          </a:prstGeom>
        </p:spPr>
      </p:pic>
      <p:pic>
        <p:nvPicPr>
          <p:cNvPr id="10" name="Grafik 9"/>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8751421" y="5625344"/>
            <a:ext cx="1197882" cy="900000"/>
          </a:xfrm>
          <a:prstGeom prst="rect">
            <a:avLst/>
          </a:prstGeom>
        </p:spPr>
      </p:pic>
      <p:pic>
        <p:nvPicPr>
          <p:cNvPr id="11" name="Grafik 10"/>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7499753" y="5625344"/>
            <a:ext cx="1197882" cy="900000"/>
          </a:xfrm>
          <a:prstGeom prst="rect">
            <a:avLst/>
          </a:prstGeom>
        </p:spPr>
      </p:pic>
    </p:spTree>
    <p:extLst>
      <p:ext uri="{BB962C8B-B14F-4D97-AF65-F5344CB8AC3E}">
        <p14:creationId xmlns:p14="http://schemas.microsoft.com/office/powerpoint/2010/main" val="1446568317"/>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82522" y="291600"/>
            <a:ext cx="6959296" cy="761136"/>
          </a:xfrm>
        </p:spPr>
        <p:txBody>
          <a:bodyPr/>
          <a:lstStyle/>
          <a:p>
            <a:r>
              <a:rPr lang="de-CH" dirty="0" smtClean="0"/>
              <a:t>Highlights aus Infrastrukturprojekte</a:t>
            </a:r>
            <a:br>
              <a:rPr lang="de-CH" dirty="0" smtClean="0"/>
            </a:br>
            <a:r>
              <a:rPr lang="de-CH" sz="1600" dirty="0"/>
              <a:t>Beispiele für laufendes Jahr </a:t>
            </a:r>
            <a:r>
              <a:rPr lang="de-CH" sz="1600" dirty="0" smtClean="0"/>
              <a:t>2021… (1)</a:t>
            </a:r>
            <a:r>
              <a:rPr lang="de-CH" dirty="0" smtClean="0"/>
              <a:t/>
            </a:r>
            <a:br>
              <a:rPr lang="de-CH" dirty="0" smtClean="0"/>
            </a:br>
            <a:endParaRPr lang="de-CH" sz="1600"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3</a:t>
            </a:fld>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1724229746"/>
              </p:ext>
            </p:extLst>
          </p:nvPr>
        </p:nvGraphicFramePr>
        <p:xfrm>
          <a:off x="1243766" y="1450738"/>
          <a:ext cx="10036809" cy="5110200"/>
        </p:xfrm>
        <a:graphic>
          <a:graphicData uri="http://schemas.openxmlformats.org/drawingml/2006/table">
            <a:tbl>
              <a:tblPr firstRow="1" bandRow="1">
                <a:tableStyleId>{5940675A-B579-460E-94D1-54222C63F5DA}</a:tableStyleId>
              </a:tblPr>
              <a:tblGrid>
                <a:gridCol w="2428260">
                  <a:extLst>
                    <a:ext uri="{9D8B030D-6E8A-4147-A177-3AD203B41FA5}">
                      <a16:colId xmlns:a16="http://schemas.microsoft.com/office/drawing/2014/main" val="2675646103"/>
                    </a:ext>
                  </a:extLst>
                </a:gridCol>
                <a:gridCol w="7608549">
                  <a:extLst>
                    <a:ext uri="{9D8B030D-6E8A-4147-A177-3AD203B41FA5}">
                      <a16:colId xmlns:a16="http://schemas.microsoft.com/office/drawing/2014/main" val="1512880879"/>
                    </a:ext>
                  </a:extLst>
                </a:gridCol>
              </a:tblGrid>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1" i="0" u="none" strike="noStrike" kern="1200" cap="none" spc="0" normalizeH="0" baseline="0" noProof="0" dirty="0" smtClean="0">
                          <a:ln>
                            <a:noFill/>
                          </a:ln>
                          <a:solidFill>
                            <a:srgbClr val="000000"/>
                          </a:solidFill>
                          <a:effectLst/>
                          <a:uLnTx/>
                          <a:uFillTx/>
                          <a:latin typeface="+mn-lt"/>
                          <a:ea typeface="+mn-ea"/>
                          <a:cs typeface="+mn-cs"/>
                        </a:rPr>
                        <a:t>WBGA Umnutzung diverser Räume und alter Kontrollraum Injektor 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0" i="0" u="none" strike="noStrike" kern="1200" cap="none" spc="0" normalizeH="0" baseline="0" noProof="0" dirty="0" smtClean="0">
                          <a:ln>
                            <a:noFill/>
                          </a:ln>
                          <a:solidFill>
                            <a:srgbClr val="000000"/>
                          </a:solidFill>
                          <a:effectLst/>
                          <a:uLnTx/>
                          <a:uFillTx/>
                          <a:latin typeface="+mn-lt"/>
                          <a:ea typeface="+mn-ea"/>
                          <a:cs typeface="+mn-cs"/>
                        </a:rPr>
                        <a:t>Diverse Räume mussten durch eine Umstrukturierung bei GFA komplett umgebaut werden. Alle alten schmuddeligen Räume erstrahlen in neuem Glanz. Nebst neuer Beleuchtung, Netzwerk, BMA und diverser Stromversorgungen warten ab Sommer 2021 noch ein EMV Labor und weitere Elektronikwerkstätten auf die Erstellung. Es wurden über 15 </a:t>
                      </a:r>
                      <a:r>
                        <a:rPr kumimoji="0" lang="de-CH" sz="1100" b="0" i="0" u="none" strike="noStrike" kern="1200" cap="none" spc="0" normalizeH="0" baseline="0" noProof="0" dirty="0" err="1" smtClean="0">
                          <a:ln>
                            <a:noFill/>
                          </a:ln>
                          <a:solidFill>
                            <a:srgbClr val="000000"/>
                          </a:solidFill>
                          <a:effectLst/>
                          <a:uLnTx/>
                          <a:uFillTx/>
                          <a:latin typeface="+mn-lt"/>
                          <a:ea typeface="+mn-ea"/>
                          <a:cs typeface="+mn-cs"/>
                        </a:rPr>
                        <a:t>Palettenrahmen</a:t>
                      </a:r>
                      <a:r>
                        <a:rPr kumimoji="0" lang="de-CH" sz="1100" b="0" i="0" u="none" strike="noStrike" kern="1200" cap="none" spc="0" normalizeH="0" baseline="0" noProof="0" dirty="0" smtClean="0">
                          <a:ln>
                            <a:noFill/>
                          </a:ln>
                          <a:solidFill>
                            <a:srgbClr val="000000"/>
                          </a:solidFill>
                          <a:effectLst/>
                          <a:uLnTx/>
                          <a:uFillTx/>
                          <a:latin typeface="+mn-lt"/>
                          <a:ea typeface="+mn-ea"/>
                          <a:cs typeface="+mn-cs"/>
                        </a:rPr>
                        <a:t> an alten Kupferkabel rückgebaut und entsorgt.</a:t>
                      </a:r>
                    </a:p>
                    <a:p>
                      <a:endParaRPr lang="de-CH" sz="1100" kern="1200" baseline="0" dirty="0">
                        <a:solidFill>
                          <a:schemeClr val="tx1"/>
                        </a:solidFill>
                        <a:latin typeface="+mn-lt"/>
                        <a:ea typeface="+mn-ea"/>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51210932"/>
                  </a:ext>
                </a:extLst>
              </a:tr>
              <a:tr h="1170000">
                <a:tc>
                  <a:txBody>
                    <a:bodyPr/>
                    <a:lstStyle/>
                    <a:p>
                      <a:pPr marL="0" algn="l" defTabSz="457200" rtl="0" eaLnBrk="1" latinLnBrk="0" hangingPunct="1"/>
                      <a:endParaRPr lang="de-CH" sz="1400" b="1" kern="1200" dirty="0">
                        <a:solidFill>
                          <a:schemeClr val="tx1"/>
                        </a:solidFill>
                        <a:latin typeface="+mn-lt"/>
                        <a:ea typeface="+mn-ea"/>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de-CH" sz="1100" b="1" kern="1200" dirty="0" smtClean="0">
                          <a:solidFill>
                            <a:schemeClr val="tx1"/>
                          </a:solidFill>
                          <a:latin typeface="+mn-lt"/>
                          <a:ea typeface="+mn-ea"/>
                          <a:cs typeface="+mn-cs"/>
                        </a:rPr>
                        <a:t>Neue</a:t>
                      </a:r>
                      <a:r>
                        <a:rPr lang="de-CH" sz="1100" b="1" kern="1200" baseline="0" dirty="0" smtClean="0">
                          <a:solidFill>
                            <a:schemeClr val="tx1"/>
                          </a:solidFill>
                          <a:latin typeface="+mn-lt"/>
                          <a:ea typeface="+mn-ea"/>
                          <a:cs typeface="+mn-cs"/>
                        </a:rPr>
                        <a:t> Stromversorgung Data Center WHGA</a:t>
                      </a:r>
                      <a:endParaRPr lang="de-CH" sz="1100" b="1" kern="1200" dirty="0" smtClean="0">
                        <a:solidFill>
                          <a:schemeClr val="tx1"/>
                        </a:solidFill>
                        <a:latin typeface="+mn-lt"/>
                        <a:ea typeface="+mn-ea"/>
                        <a:cs typeface="+mn-cs"/>
                      </a:endParaRP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Neue USV Anlage, modular (n+1 Modul) für 300kVA elektr. IT Leistung</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CH" sz="1100" kern="1200" baseline="0" dirty="0" smtClean="0">
                          <a:solidFill>
                            <a:schemeClr val="tx1"/>
                          </a:solidFill>
                          <a:latin typeface="+mn-lt"/>
                          <a:ea typeface="+mn-ea"/>
                          <a:cs typeface="+mn-cs"/>
                        </a:rPr>
                        <a:t>Doppelte Speisung für alle IT Racks (USV Netz / ND Netz)</a:t>
                      </a: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Gestützt mit provisorischem Notstrom Diesel Generator (500kVA)</a:t>
                      </a: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Kühlung für 300kVA elektr. IT Leistung provisorisch eingespeist</a:t>
                      </a: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Gesamter Umbau während komplett laufendem Betrieb</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632577717"/>
                  </a:ext>
                </a:extLst>
              </a:tr>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buFont typeface="Arial" panose="020B0604020202020204" pitchFamily="34" charset="0"/>
                        <a:buNone/>
                      </a:pPr>
                      <a:r>
                        <a:rPr kumimoji="0" lang="de-CH" sz="1100" b="1" i="0" u="none" strike="noStrike" kern="1200" cap="none" spc="0" normalizeH="0" baseline="0" dirty="0" smtClean="0">
                          <a:ln>
                            <a:noFill/>
                          </a:ln>
                          <a:solidFill>
                            <a:srgbClr val="000000"/>
                          </a:solidFill>
                          <a:effectLst/>
                          <a:uLnTx/>
                          <a:uFillTx/>
                          <a:latin typeface="+mn-lt"/>
                          <a:ea typeface="+mn-ea"/>
                          <a:cs typeface="+mn-cs"/>
                        </a:rPr>
                        <a:t>OBLA Einbau 2 Labors für neue Quanten-Technologie Forschung ETH</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Umnutzung leerstehende Halle und Bunker zu Physiklabors der Quantentechnologie</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Beginn Umbauarbeiten im September 2019</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Technisch wie koordinativ sehr anspruchsvoll. Es gilt hohe Nutzeransprüche zu erfüllen, leistungsstarke Infrastrukturanlagen müssen auf sehr engem Raum bereitgestellt werden.</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Inbetriebnahme und Test der Lüftungsanlage im März 2021 war erfolgreich (Kälteanlage ist aufgrund fehlender Wärmelasten erst in KW 29 geplant)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dirty="0" smtClean="0">
                          <a:ln>
                            <a:noFill/>
                          </a:ln>
                          <a:solidFill>
                            <a:srgbClr val="000000"/>
                          </a:solidFill>
                          <a:effectLst/>
                          <a:uLnTx/>
                          <a:uFillTx/>
                          <a:latin typeface="+mn-lt"/>
                          <a:ea typeface="+mn-ea"/>
                          <a:cs typeface="+mn-cs"/>
                        </a:rPr>
                        <a:t>Labors wurden am 21.05.2021 an die Nutzer übergeben.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dirty="0" smtClean="0">
                          <a:ln>
                            <a:noFill/>
                          </a:ln>
                          <a:solidFill>
                            <a:srgbClr val="000000"/>
                          </a:solidFill>
                          <a:effectLst/>
                          <a:uLnTx/>
                          <a:uFillTx/>
                          <a:latin typeface="+mn-lt"/>
                          <a:ea typeface="+mn-ea"/>
                          <a:cs typeface="+mn-cs"/>
                        </a:rPr>
                        <a:t>Mit der Übernahme durch die Nutzer stellen diese bereits zusätzliche Anforderungen.</a:t>
                      </a:r>
                      <a:endParaRPr kumimoji="0" lang="de-CH" sz="1100" b="0" i="0" u="none" strike="noStrike" kern="1200" cap="none" spc="0" normalizeH="0" baseline="0" dirty="0" smtClean="0">
                        <a:ln>
                          <a:noFill/>
                        </a:ln>
                        <a:solidFill>
                          <a:srgbClr val="000000"/>
                        </a:solidFill>
                        <a:effectLst/>
                        <a:uLnTx/>
                        <a:uFillTx/>
                        <a:latin typeface="+mn-lt"/>
                        <a:ea typeface="+mn-ea"/>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39139622"/>
                  </a:ext>
                </a:extLst>
              </a:tr>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1" i="0" u="none" strike="noStrike" kern="1200" cap="none" spc="0" normalizeH="0" baseline="0" noProof="0" dirty="0" smtClean="0">
                          <a:ln>
                            <a:noFill/>
                          </a:ln>
                          <a:solidFill>
                            <a:srgbClr val="000000"/>
                          </a:solidFill>
                          <a:effectLst/>
                          <a:uLnTx/>
                          <a:uFillTx/>
                          <a:latin typeface="+mn-lt"/>
                          <a:ea typeface="+mn-ea"/>
                          <a:cs typeface="+mn-cs"/>
                        </a:rPr>
                        <a:t>Kälteanlagen 1 und 4 - Reinigung</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cs typeface="+mn-cs"/>
                        </a:rPr>
                        <a:t>Beide Anlagen wurden im Frühjahr-SD geöffnet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cs typeface="+mn-cs"/>
                        </a:rPr>
                        <a:t>Ölrückstände aus früheren Jahren mit den alten Kolbenkompressoren wurden entfernt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cs typeface="+mn-cs"/>
                        </a:rPr>
                        <a:t>Diverse Leitungen wurden aufgeschnitten, gereinigt und wieder verschweisst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cs typeface="+mn-cs"/>
                        </a:rPr>
                        <a:t>Pro Anlage wurden 100 Liter Nitroverdünner und anschliessen 400 Liter Aceton durch die Wärmetauscher gepumpt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cs typeface="+mn-cs"/>
                        </a:rPr>
                        <a:t>Ausheizung mit heissem Stickstoff. Die Anlagen laufen wider einwandfrei, ohne neue Verschmutzungen</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821452855"/>
                  </a:ext>
                </a:extLst>
              </a:tr>
            </a:tbl>
          </a:graphicData>
        </a:graphic>
      </p:graphicFrame>
      <p:cxnSp>
        <p:nvCxnSpPr>
          <p:cNvPr id="20" name="Gerader Verbinder 19"/>
          <p:cNvCxnSpPr/>
          <p:nvPr/>
        </p:nvCxnSpPr>
        <p:spPr bwMode="auto">
          <a:xfrm>
            <a:off x="3503712" y="3838198"/>
            <a:ext cx="0" cy="1000430"/>
          </a:xfrm>
          <a:prstGeom prst="line">
            <a:avLst/>
          </a:prstGeom>
          <a:solidFill>
            <a:schemeClr val="accent1"/>
          </a:solidFill>
          <a:ln w="25400" cap="flat" cmpd="sng" algn="ctr">
            <a:solidFill>
              <a:schemeClr val="bg1">
                <a:lumMod val="95000"/>
              </a:schemeClr>
            </a:solidFill>
            <a:prstDash val="solid"/>
            <a:round/>
            <a:headEnd type="none" w="med" len="med"/>
            <a:tailEnd type="none" w="med" len="med"/>
          </a:ln>
          <a:effectLst/>
        </p:spPr>
      </p:cxnSp>
      <p:pic>
        <p:nvPicPr>
          <p:cNvPr id="16" name="Picture 2" descr="166326e9-41d9-4fba-8cde-5f9f213a4371@intern"/>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631504" y="1504744"/>
            <a:ext cx="1440160"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Grafik 16"/>
          <p:cNvPicPr>
            <a:picLocks noChangeAspect="1"/>
          </p:cNvPicPr>
          <p:nvPr/>
        </p:nvPicPr>
        <p:blipFill>
          <a:blip r:embed="rId4"/>
          <a:stretch>
            <a:fillRect/>
          </a:stretch>
        </p:blipFill>
        <p:spPr>
          <a:xfrm rot="10800000" flipV="1">
            <a:off x="1639595" y="2668459"/>
            <a:ext cx="1440160" cy="1082947"/>
          </a:xfrm>
          <a:prstGeom prst="rect">
            <a:avLst/>
          </a:prstGeom>
        </p:spPr>
      </p:pic>
      <p:pic>
        <p:nvPicPr>
          <p:cNvPr id="4" name="Grafik 3"/>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1569997" y="5425944"/>
            <a:ext cx="789677" cy="1122673"/>
          </a:xfrm>
          <a:prstGeom prst="rect">
            <a:avLst/>
          </a:prstGeom>
        </p:spPr>
      </p:pic>
      <p:pic>
        <p:nvPicPr>
          <p:cNvPr id="10" name="Grafik 9"/>
          <p:cNvPicPr>
            <a:picLocks noChangeAspect="1"/>
          </p:cNvPicPr>
          <p:nvPr/>
        </p:nvPicPr>
        <p:blipFill>
          <a:blip r:embed="rId6"/>
          <a:stretch>
            <a:fillRect/>
          </a:stretch>
        </p:blipFill>
        <p:spPr>
          <a:xfrm>
            <a:off x="1650828" y="3836884"/>
            <a:ext cx="1428927" cy="1100952"/>
          </a:xfrm>
          <a:prstGeom prst="rect">
            <a:avLst/>
          </a:prstGeom>
        </p:spPr>
      </p:pic>
      <p:pic>
        <p:nvPicPr>
          <p:cNvPr id="5" name="Grafik 4"/>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2567608" y="5422627"/>
            <a:ext cx="750660" cy="1125990"/>
          </a:xfrm>
          <a:prstGeom prst="rect">
            <a:avLst/>
          </a:prstGeom>
        </p:spPr>
      </p:pic>
    </p:spTree>
    <p:extLst>
      <p:ext uri="{BB962C8B-B14F-4D97-AF65-F5344CB8AC3E}">
        <p14:creationId xmlns:p14="http://schemas.microsoft.com/office/powerpoint/2010/main" val="405143069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82522" y="291600"/>
            <a:ext cx="6959296" cy="761136"/>
          </a:xfrm>
        </p:spPr>
        <p:txBody>
          <a:bodyPr/>
          <a:lstStyle/>
          <a:p>
            <a:r>
              <a:rPr lang="de-CH" dirty="0" smtClean="0"/>
              <a:t>Highlights aus Infrastrukturprojekte</a:t>
            </a:r>
            <a:br>
              <a:rPr lang="de-CH" dirty="0" smtClean="0"/>
            </a:br>
            <a:r>
              <a:rPr lang="de-CH" sz="1600" dirty="0"/>
              <a:t>Beispiele für laufendes Jahr </a:t>
            </a:r>
            <a:r>
              <a:rPr lang="de-CH" sz="1600" dirty="0" smtClean="0"/>
              <a:t>2021… (2)</a:t>
            </a:r>
            <a:r>
              <a:rPr lang="de-CH" dirty="0" smtClean="0"/>
              <a:t/>
            </a:r>
            <a:br>
              <a:rPr lang="de-CH" dirty="0" smtClean="0"/>
            </a:br>
            <a:endParaRPr lang="de-CH" sz="1600"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4</a:t>
            </a:fld>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1517222724"/>
              </p:ext>
            </p:extLst>
          </p:nvPr>
        </p:nvGraphicFramePr>
        <p:xfrm>
          <a:off x="1243766" y="1450738"/>
          <a:ext cx="10036809" cy="1170000"/>
        </p:xfrm>
        <a:graphic>
          <a:graphicData uri="http://schemas.openxmlformats.org/drawingml/2006/table">
            <a:tbl>
              <a:tblPr firstRow="1" bandRow="1">
                <a:tableStyleId>{5940675A-B579-460E-94D1-54222C63F5DA}</a:tableStyleId>
              </a:tblPr>
              <a:tblGrid>
                <a:gridCol w="2428260">
                  <a:extLst>
                    <a:ext uri="{9D8B030D-6E8A-4147-A177-3AD203B41FA5}">
                      <a16:colId xmlns:a16="http://schemas.microsoft.com/office/drawing/2014/main" val="2675646103"/>
                    </a:ext>
                  </a:extLst>
                </a:gridCol>
                <a:gridCol w="7608549">
                  <a:extLst>
                    <a:ext uri="{9D8B030D-6E8A-4147-A177-3AD203B41FA5}">
                      <a16:colId xmlns:a16="http://schemas.microsoft.com/office/drawing/2014/main" val="1512880879"/>
                    </a:ext>
                  </a:extLst>
                </a:gridCol>
              </a:tblGrid>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1" i="0" u="none" strike="noStrike" kern="1200" cap="none" spc="0" normalizeH="0" baseline="0" noProof="0" dirty="0" smtClean="0">
                          <a:ln>
                            <a:noFill/>
                          </a:ln>
                          <a:solidFill>
                            <a:srgbClr val="000000"/>
                          </a:solidFill>
                          <a:effectLst/>
                          <a:uLnTx/>
                          <a:uFillTx/>
                          <a:latin typeface="+mn-lt"/>
                          <a:ea typeface="+mn-ea"/>
                        </a:rPr>
                        <a:t>Ersatz Expansionsgefäss Kühlkreis 1 (Hauptfeld RMB)</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rPr>
                        <a:t>Expansionsgefäss inkl. Messtechnik und hydraulische Armaturen montiert im Januar 2021</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rPr>
                        <a:t>Anpassungen SPS - Software Ende Januar 2021 erledigt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rPr>
                        <a:t>Inbetriebnahme Anfang Februar 2021 </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51210932"/>
                  </a:ext>
                </a:extLst>
              </a:tr>
            </a:tbl>
          </a:graphicData>
        </a:graphic>
      </p:graphicFrame>
      <p:pic>
        <p:nvPicPr>
          <p:cNvPr id="13" name="Grafik 12"/>
          <p:cNvPicPr>
            <a:picLocks noChangeAspect="1"/>
          </p:cNvPicPr>
          <p:nvPr/>
        </p:nvPicPr>
        <p:blipFill>
          <a:blip r:embed="rId3"/>
          <a:stretch>
            <a:fillRect/>
          </a:stretch>
        </p:blipFill>
        <p:spPr>
          <a:xfrm>
            <a:off x="1559496" y="1503387"/>
            <a:ext cx="552623" cy="1064702"/>
          </a:xfrm>
          <a:prstGeom prst="rect">
            <a:avLst/>
          </a:prstGeom>
        </p:spPr>
      </p:pic>
    </p:spTree>
    <p:extLst>
      <p:ext uri="{BB962C8B-B14F-4D97-AF65-F5344CB8AC3E}">
        <p14:creationId xmlns:p14="http://schemas.microsoft.com/office/powerpoint/2010/main" val="3285504550"/>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4240222" y="978223"/>
            <a:ext cx="3536443" cy="5577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el 5"/>
          <p:cNvSpPr>
            <a:spLocks noGrp="1"/>
          </p:cNvSpPr>
          <p:nvPr>
            <p:ph type="title"/>
          </p:nvPr>
        </p:nvSpPr>
        <p:spPr/>
        <p:txBody>
          <a:bodyPr/>
          <a:lstStyle/>
          <a:p>
            <a:r>
              <a:rPr lang="de-CH" dirty="0" smtClean="0"/>
              <a:t>Aktuelle Infrastrukturprojekte</a:t>
            </a:r>
            <a:br>
              <a:rPr lang="de-CH" dirty="0" smtClean="0"/>
            </a:br>
            <a:r>
              <a:rPr lang="de-DE" sz="1600" dirty="0"/>
              <a:t>Elektroanlagen im Areal West</a:t>
            </a:r>
            <a:br>
              <a:rPr lang="de-DE" sz="1600" dirty="0"/>
            </a:br>
            <a:endParaRPr lang="de-DE" sz="1600" dirty="0"/>
          </a:p>
        </p:txBody>
      </p:sp>
      <p:sp>
        <p:nvSpPr>
          <p:cNvPr id="15" name="Foliennummernplatzhalter 14"/>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5</a:t>
            </a:fld>
            <a:endParaRPr lang="de-DE" dirty="0"/>
          </a:p>
        </p:txBody>
      </p:sp>
      <p:sp>
        <p:nvSpPr>
          <p:cNvPr id="24" name="Rechteck 23"/>
          <p:cNvSpPr/>
          <p:nvPr/>
        </p:nvSpPr>
        <p:spPr>
          <a:xfrm>
            <a:off x="1601717" y="2943145"/>
            <a:ext cx="1728192" cy="707886"/>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Vorbereitung neuer Eingang</a:t>
            </a:r>
          </a:p>
          <a:p>
            <a:pPr eaLnBrk="1" hangingPunct="1">
              <a:spcBef>
                <a:spcPct val="0"/>
              </a:spcBef>
            </a:pPr>
            <a:r>
              <a:rPr lang="de-DE" sz="1200" kern="0" dirty="0">
                <a:solidFill>
                  <a:srgbClr val="606060"/>
                </a:solidFill>
                <a:latin typeface="Arial Narrow"/>
                <a:ea typeface="ヒラギノ角ゴ Pro W3" pitchFamily="-108" charset="-128"/>
                <a:cs typeface="Arial Narrow"/>
              </a:rPr>
              <a:t>WSLA</a:t>
            </a:r>
          </a:p>
        </p:txBody>
      </p:sp>
      <p:sp>
        <p:nvSpPr>
          <p:cNvPr id="29" name="Textfeld 28"/>
          <p:cNvSpPr txBox="1"/>
          <p:nvPr/>
        </p:nvSpPr>
        <p:spPr>
          <a:xfrm>
            <a:off x="2686706" y="6413506"/>
            <a:ext cx="2930970" cy="22807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dirty="0">
                <a:solidFill>
                  <a:srgbClr val="000000"/>
                </a:solidFill>
                <a:latin typeface="Calibri"/>
              </a:rPr>
              <a:t>Update seit </a:t>
            </a:r>
            <a:r>
              <a:rPr lang="de-CH" dirty="0" smtClean="0">
                <a:solidFill>
                  <a:srgbClr val="000000"/>
                </a:solidFill>
                <a:latin typeface="Calibri"/>
              </a:rPr>
              <a:t>letztem LAB</a:t>
            </a:r>
            <a:endParaRPr lang="de-CH" dirty="0">
              <a:solidFill>
                <a:srgbClr val="000000"/>
              </a:solidFill>
              <a:latin typeface="Calibri"/>
            </a:endParaRPr>
          </a:p>
        </p:txBody>
      </p:sp>
      <p:sp>
        <p:nvSpPr>
          <p:cNvPr id="34" name="Textfeld 33"/>
          <p:cNvSpPr txBox="1"/>
          <p:nvPr/>
        </p:nvSpPr>
        <p:spPr>
          <a:xfrm>
            <a:off x="5362788" y="5004718"/>
            <a:ext cx="1291310" cy="229371"/>
          </a:xfrm>
          <a:prstGeom prst="rect">
            <a:avLst/>
          </a:prstGeom>
          <a:noFill/>
        </p:spPr>
        <p:txBody>
          <a:bodyPr wrap="square" lIns="0" tIns="0" rIns="0" bIns="0" rtlCol="0">
            <a:noAutofit/>
          </a:bodyPr>
          <a:lstStyle/>
          <a:p>
            <a:pPr eaLnBrk="1" hangingPunct="1">
              <a:lnSpc>
                <a:spcPct val="110000"/>
              </a:lnSpc>
              <a:spcBef>
                <a:spcPct val="0"/>
              </a:spcBef>
              <a:buClr>
                <a:srgbClr val="000000"/>
              </a:buClr>
            </a:pPr>
            <a:endParaRPr lang="de-CH" dirty="0">
              <a:solidFill>
                <a:srgbClr val="000000"/>
              </a:solidFill>
              <a:latin typeface="Calibri"/>
            </a:endParaRPr>
          </a:p>
        </p:txBody>
      </p:sp>
      <p:sp>
        <p:nvSpPr>
          <p:cNvPr id="35" name="Textfeld 34"/>
          <p:cNvSpPr txBox="1"/>
          <p:nvPr/>
        </p:nvSpPr>
        <p:spPr>
          <a:xfrm>
            <a:off x="6400977" y="6416148"/>
            <a:ext cx="1351208" cy="245002"/>
          </a:xfrm>
          <a:prstGeom prst="rect">
            <a:avLst/>
          </a:prstGeom>
          <a:noFill/>
        </p:spPr>
        <p:txBody>
          <a:bodyPr wrap="square" lIns="0" tIns="0" rIns="0" bIns="0" rtlCol="0">
            <a:noAutofit/>
          </a:bodyPr>
          <a:lstStyle/>
          <a:p>
            <a:pPr eaLnBrk="1" hangingPunct="1">
              <a:lnSpc>
                <a:spcPct val="110000"/>
              </a:lnSpc>
              <a:spcBef>
                <a:spcPct val="0"/>
              </a:spcBef>
              <a:buClr>
                <a:srgbClr val="000000"/>
              </a:buClr>
            </a:pPr>
            <a:endParaRPr lang="de-CH" dirty="0">
              <a:solidFill>
                <a:srgbClr val="000000"/>
              </a:solidFill>
              <a:latin typeface="Calibri"/>
            </a:endParaRPr>
          </a:p>
        </p:txBody>
      </p:sp>
      <p:sp>
        <p:nvSpPr>
          <p:cNvPr id="3" name="Ellipse 2"/>
          <p:cNvSpPr/>
          <p:nvPr/>
        </p:nvSpPr>
        <p:spPr bwMode="auto">
          <a:xfrm>
            <a:off x="3271446" y="2006121"/>
            <a:ext cx="1640662" cy="1578065"/>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a:latin typeface="Times" charset="0"/>
            </a:endParaRPr>
          </a:p>
        </p:txBody>
      </p:sp>
      <p:cxnSp>
        <p:nvCxnSpPr>
          <p:cNvPr id="39" name="Gerade Verbindung mit Pfeil 38"/>
          <p:cNvCxnSpPr>
            <a:endCxn id="63" idx="2"/>
          </p:cNvCxnSpPr>
          <p:nvPr/>
        </p:nvCxnSpPr>
        <p:spPr bwMode="auto">
          <a:xfrm>
            <a:off x="2456884" y="3349028"/>
            <a:ext cx="1379086" cy="175556"/>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21" name="Ellipse 20"/>
          <p:cNvSpPr/>
          <p:nvPr/>
        </p:nvSpPr>
        <p:spPr bwMode="auto">
          <a:xfrm>
            <a:off x="7976192" y="3605476"/>
            <a:ext cx="249202" cy="239319"/>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sp>
        <p:nvSpPr>
          <p:cNvPr id="23" name="Ellipse 22"/>
          <p:cNvSpPr/>
          <p:nvPr/>
        </p:nvSpPr>
        <p:spPr bwMode="auto">
          <a:xfrm>
            <a:off x="7469320" y="3426081"/>
            <a:ext cx="249202" cy="239319"/>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a:latin typeface="Times" charset="0"/>
            </a:endParaRPr>
          </a:p>
        </p:txBody>
      </p:sp>
      <p:sp>
        <p:nvSpPr>
          <p:cNvPr id="32" name="Rechteck 31"/>
          <p:cNvSpPr/>
          <p:nvPr/>
        </p:nvSpPr>
        <p:spPr>
          <a:xfrm>
            <a:off x="2339178" y="1188804"/>
            <a:ext cx="2317377" cy="492443"/>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Beschattung/ Umbau Timeout</a:t>
            </a:r>
          </a:p>
          <a:p>
            <a:pPr eaLnBrk="1" hangingPunct="1">
              <a:spcBef>
                <a:spcPct val="0"/>
              </a:spcBef>
            </a:pPr>
            <a:r>
              <a:rPr lang="de-DE" sz="1200" kern="0" dirty="0">
                <a:solidFill>
                  <a:srgbClr val="606060"/>
                </a:solidFill>
                <a:latin typeface="Arial Narrow"/>
                <a:ea typeface="ヒラギノ角ゴ Pro W3" pitchFamily="-108" charset="-128"/>
                <a:cs typeface="Arial Narrow"/>
              </a:rPr>
              <a:t>WBGB</a:t>
            </a:r>
          </a:p>
        </p:txBody>
      </p:sp>
      <p:cxnSp>
        <p:nvCxnSpPr>
          <p:cNvPr id="36" name="Gerade Verbindung mit Pfeil 35"/>
          <p:cNvCxnSpPr>
            <a:endCxn id="225" idx="4"/>
          </p:cNvCxnSpPr>
          <p:nvPr/>
        </p:nvCxnSpPr>
        <p:spPr bwMode="auto">
          <a:xfrm flipV="1">
            <a:off x="6473273" y="4487770"/>
            <a:ext cx="507296" cy="1137562"/>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40" name="Rechteck 39"/>
          <p:cNvSpPr/>
          <p:nvPr/>
        </p:nvSpPr>
        <p:spPr>
          <a:xfrm>
            <a:off x="2339178" y="5677606"/>
            <a:ext cx="289656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Fertigstellung SANSLLB</a:t>
            </a:r>
            <a:endParaRPr lang="de-DE" sz="1400" b="1" kern="0" dirty="0">
              <a:solidFill>
                <a:srgbClr val="606060"/>
              </a:solidFill>
              <a:latin typeface="Arial Narrow"/>
              <a:ea typeface="ヒラギノ角ゴ Pro W3" pitchFamily="-108" charset="-128"/>
              <a:cs typeface="Arial Narrow"/>
            </a:endParaRPr>
          </a:p>
          <a:p>
            <a:pPr eaLnBrk="1" hangingPunct="1">
              <a:spcBef>
                <a:spcPct val="0"/>
              </a:spcBef>
            </a:pPr>
            <a:r>
              <a:rPr lang="de-DE" sz="1200" kern="0" dirty="0">
                <a:solidFill>
                  <a:srgbClr val="606060"/>
                </a:solidFill>
                <a:latin typeface="Arial Narrow"/>
                <a:ea typeface="ヒラギノ角ゴ Pro W3" pitchFamily="-108" charset="-128"/>
                <a:cs typeface="Arial Narrow"/>
              </a:rPr>
              <a:t>WNHA</a:t>
            </a:r>
          </a:p>
        </p:txBody>
      </p:sp>
      <p:sp>
        <p:nvSpPr>
          <p:cNvPr id="43" name="Ellipse 42"/>
          <p:cNvSpPr/>
          <p:nvPr/>
        </p:nvSpPr>
        <p:spPr bwMode="auto">
          <a:xfrm>
            <a:off x="5087805" y="2615605"/>
            <a:ext cx="274775" cy="259906"/>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a:latin typeface="Times" charset="0"/>
            </a:endParaRPr>
          </a:p>
        </p:txBody>
      </p:sp>
      <p:sp>
        <p:nvSpPr>
          <p:cNvPr id="44" name="Rechteck 43"/>
          <p:cNvSpPr/>
          <p:nvPr/>
        </p:nvSpPr>
        <p:spPr>
          <a:xfrm>
            <a:off x="6524844" y="1152872"/>
            <a:ext cx="1827350" cy="492443"/>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Erneuerung MS Anlage</a:t>
            </a:r>
          </a:p>
          <a:p>
            <a:pPr eaLnBrk="1" hangingPunct="1">
              <a:spcBef>
                <a:spcPct val="0"/>
              </a:spcBef>
            </a:pPr>
            <a:r>
              <a:rPr lang="de-DE" sz="1200" kern="0" dirty="0">
                <a:solidFill>
                  <a:srgbClr val="606060"/>
                </a:solidFill>
                <a:latin typeface="Arial Narrow"/>
                <a:ea typeface="ヒラギノ角ゴ Pro W3" pitchFamily="-108" charset="-128"/>
                <a:cs typeface="Arial Narrow"/>
              </a:rPr>
              <a:t>WSLB</a:t>
            </a:r>
          </a:p>
        </p:txBody>
      </p:sp>
      <p:cxnSp>
        <p:nvCxnSpPr>
          <p:cNvPr id="45" name="Gerade Verbindung mit Pfeil 44"/>
          <p:cNvCxnSpPr/>
          <p:nvPr/>
        </p:nvCxnSpPr>
        <p:spPr bwMode="auto">
          <a:xfrm>
            <a:off x="4403302" y="1579844"/>
            <a:ext cx="723192" cy="1076859"/>
          </a:xfrm>
          <a:prstGeom prst="straightConnector1">
            <a:avLst/>
          </a:prstGeom>
          <a:solidFill>
            <a:schemeClr val="accent1"/>
          </a:solidFill>
          <a:ln w="15875" cap="flat" cmpd="sng" algn="ctr">
            <a:solidFill>
              <a:schemeClr val="accent3">
                <a:lumMod val="60000"/>
                <a:lumOff val="40000"/>
              </a:schemeClr>
            </a:solidFill>
            <a:prstDash val="solid"/>
            <a:round/>
            <a:headEnd type="none" w="med" len="med"/>
            <a:tailEnd type="arrow"/>
          </a:ln>
          <a:effectLst/>
        </p:spPr>
      </p:cxnSp>
      <p:cxnSp>
        <p:nvCxnSpPr>
          <p:cNvPr id="47" name="Gerade Verbindung mit Pfeil 46"/>
          <p:cNvCxnSpPr>
            <a:stCxn id="122" idx="1"/>
            <a:endCxn id="23" idx="6"/>
          </p:cNvCxnSpPr>
          <p:nvPr/>
        </p:nvCxnSpPr>
        <p:spPr bwMode="auto">
          <a:xfrm flipH="1" flipV="1">
            <a:off x="7718522" y="3545741"/>
            <a:ext cx="1234052" cy="9384"/>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48" name="Rechteck 47"/>
          <p:cNvSpPr/>
          <p:nvPr/>
        </p:nvSpPr>
        <p:spPr>
          <a:xfrm>
            <a:off x="8963683" y="4198133"/>
            <a:ext cx="1728192" cy="492443"/>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ESTIA Aufbau</a:t>
            </a:r>
          </a:p>
          <a:p>
            <a:pPr eaLnBrk="1" hangingPunct="1">
              <a:spcBef>
                <a:spcPct val="0"/>
              </a:spcBef>
            </a:pPr>
            <a:r>
              <a:rPr lang="de-DE" sz="1200" kern="0" dirty="0">
                <a:solidFill>
                  <a:srgbClr val="606060"/>
                </a:solidFill>
                <a:latin typeface="Arial Narrow"/>
                <a:ea typeface="ヒラギノ角ゴ Pro W3" pitchFamily="-108" charset="-128"/>
                <a:cs typeface="Arial Narrow"/>
              </a:rPr>
              <a:t>WMHA</a:t>
            </a:r>
          </a:p>
        </p:txBody>
      </p:sp>
      <p:cxnSp>
        <p:nvCxnSpPr>
          <p:cNvPr id="49" name="Gerade Verbindung mit Pfeil 48"/>
          <p:cNvCxnSpPr>
            <a:stCxn id="48" idx="1"/>
            <a:endCxn id="21" idx="6"/>
          </p:cNvCxnSpPr>
          <p:nvPr/>
        </p:nvCxnSpPr>
        <p:spPr bwMode="auto">
          <a:xfrm flipH="1" flipV="1">
            <a:off x="8225395" y="3725136"/>
            <a:ext cx="738289" cy="719219"/>
          </a:xfrm>
          <a:prstGeom prst="straightConnector1">
            <a:avLst/>
          </a:prstGeom>
          <a:solidFill>
            <a:schemeClr val="accent1"/>
          </a:solidFill>
          <a:ln w="15875" cap="flat" cmpd="sng" algn="ctr">
            <a:solidFill>
              <a:schemeClr val="accent3">
                <a:lumMod val="60000"/>
                <a:lumOff val="40000"/>
              </a:schemeClr>
            </a:solidFill>
            <a:prstDash val="solid"/>
            <a:round/>
            <a:headEnd type="none" w="med" len="med"/>
            <a:tailEnd type="arrow"/>
          </a:ln>
          <a:effectLst/>
        </p:spPr>
      </p:cxnSp>
      <p:sp>
        <p:nvSpPr>
          <p:cNvPr id="51" name="Ellipse 50"/>
          <p:cNvSpPr/>
          <p:nvPr/>
        </p:nvSpPr>
        <p:spPr bwMode="auto">
          <a:xfrm rot="359696">
            <a:off x="5897580" y="3612115"/>
            <a:ext cx="1256138" cy="515371"/>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a:latin typeface="Times" charset="0"/>
            </a:endParaRPr>
          </a:p>
        </p:txBody>
      </p:sp>
      <p:sp>
        <p:nvSpPr>
          <p:cNvPr id="50" name="Rechteck 49"/>
          <p:cNvSpPr/>
          <p:nvPr/>
        </p:nvSpPr>
        <p:spPr>
          <a:xfrm>
            <a:off x="8982321" y="4605584"/>
            <a:ext cx="252374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Konsolidierung neue E Werkstatt</a:t>
            </a:r>
            <a:endParaRPr lang="de-DE" sz="1400" b="1" kern="0" dirty="0">
              <a:solidFill>
                <a:srgbClr val="606060"/>
              </a:solidFill>
              <a:latin typeface="Arial Narrow"/>
              <a:ea typeface="ヒラギノ角ゴ Pro W3" pitchFamily="-108" charset="-128"/>
              <a:cs typeface="Arial Narrow"/>
            </a:endParaRPr>
          </a:p>
          <a:p>
            <a:pPr eaLnBrk="1" hangingPunct="1">
              <a:spcBef>
                <a:spcPct val="0"/>
              </a:spcBef>
            </a:pPr>
            <a:r>
              <a:rPr lang="de-DE" sz="1200" kern="0" dirty="0">
                <a:solidFill>
                  <a:srgbClr val="606060"/>
                </a:solidFill>
                <a:latin typeface="Arial Narrow"/>
                <a:ea typeface="ヒラギノ角ゴ Pro W3" pitchFamily="-108" charset="-128"/>
                <a:cs typeface="Arial Narrow"/>
              </a:rPr>
              <a:t>WMHA</a:t>
            </a:r>
          </a:p>
        </p:txBody>
      </p:sp>
      <p:sp>
        <p:nvSpPr>
          <p:cNvPr id="57" name="Ellipse 56"/>
          <p:cNvSpPr/>
          <p:nvPr/>
        </p:nvSpPr>
        <p:spPr bwMode="auto">
          <a:xfrm>
            <a:off x="4737363" y="4316697"/>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cxnSp>
        <p:nvCxnSpPr>
          <p:cNvPr id="58" name="Gerade Verbindung mit Pfeil 57"/>
          <p:cNvCxnSpPr>
            <a:endCxn id="57" idx="2"/>
          </p:cNvCxnSpPr>
          <p:nvPr/>
        </p:nvCxnSpPr>
        <p:spPr bwMode="auto">
          <a:xfrm flipV="1">
            <a:off x="3798662" y="4436357"/>
            <a:ext cx="938701" cy="394371"/>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63" name="Ellipse 62"/>
          <p:cNvSpPr/>
          <p:nvPr/>
        </p:nvSpPr>
        <p:spPr bwMode="auto">
          <a:xfrm>
            <a:off x="3835970" y="3404925"/>
            <a:ext cx="249202" cy="239319"/>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cxnSp>
        <p:nvCxnSpPr>
          <p:cNvPr id="64" name="Gerade Verbindung mit Pfeil 63"/>
          <p:cNvCxnSpPr/>
          <p:nvPr/>
        </p:nvCxnSpPr>
        <p:spPr bwMode="auto">
          <a:xfrm>
            <a:off x="2789488" y="2705010"/>
            <a:ext cx="1090774" cy="59407"/>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65" name="Rechteck 64"/>
          <p:cNvSpPr/>
          <p:nvPr/>
        </p:nvSpPr>
        <p:spPr>
          <a:xfrm>
            <a:off x="1594562" y="2530615"/>
            <a:ext cx="1728192" cy="492443"/>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Umbau HV/UVs</a:t>
            </a:r>
          </a:p>
          <a:p>
            <a:pPr eaLnBrk="1" hangingPunct="1">
              <a:spcBef>
                <a:spcPct val="0"/>
              </a:spcBef>
            </a:pPr>
            <a:r>
              <a:rPr lang="de-DE" sz="1200" kern="0" dirty="0">
                <a:solidFill>
                  <a:srgbClr val="606060"/>
                </a:solidFill>
                <a:latin typeface="Arial Narrow"/>
                <a:ea typeface="ヒラギノ角ゴ Pro W3" pitchFamily="-108" charset="-128"/>
                <a:cs typeface="Arial Narrow"/>
              </a:rPr>
              <a:t>WSLA</a:t>
            </a:r>
          </a:p>
        </p:txBody>
      </p:sp>
      <p:sp>
        <p:nvSpPr>
          <p:cNvPr id="66" name="Ellipse 65"/>
          <p:cNvSpPr/>
          <p:nvPr/>
        </p:nvSpPr>
        <p:spPr bwMode="auto">
          <a:xfrm>
            <a:off x="4994522" y="3023058"/>
            <a:ext cx="249202" cy="239319"/>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cxnSp>
        <p:nvCxnSpPr>
          <p:cNvPr id="67" name="Gerade Verbindung mit Pfeil 66"/>
          <p:cNvCxnSpPr>
            <a:endCxn id="66" idx="7"/>
          </p:cNvCxnSpPr>
          <p:nvPr/>
        </p:nvCxnSpPr>
        <p:spPr bwMode="auto">
          <a:xfrm flipH="1">
            <a:off x="5207229" y="1635028"/>
            <a:ext cx="1704122" cy="1423077"/>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69" name="Ellipse 68"/>
          <p:cNvSpPr/>
          <p:nvPr/>
        </p:nvSpPr>
        <p:spPr bwMode="auto">
          <a:xfrm>
            <a:off x="8520074" y="3631340"/>
            <a:ext cx="249202" cy="239319"/>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r>
              <a:rPr lang="de-CH" sz="2400" dirty="0">
                <a:latin typeface="Times" charset="0"/>
              </a:rPr>
              <a:t>v</a:t>
            </a:r>
          </a:p>
        </p:txBody>
      </p:sp>
      <p:sp>
        <p:nvSpPr>
          <p:cNvPr id="70" name="Rechteck 69"/>
          <p:cNvSpPr/>
          <p:nvPr/>
        </p:nvSpPr>
        <p:spPr>
          <a:xfrm>
            <a:off x="9024390" y="3789810"/>
            <a:ext cx="1728192" cy="492443"/>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Ersatz USV</a:t>
            </a:r>
          </a:p>
          <a:p>
            <a:pPr eaLnBrk="1" hangingPunct="1">
              <a:spcBef>
                <a:spcPct val="0"/>
              </a:spcBef>
            </a:pPr>
            <a:r>
              <a:rPr lang="de-DE" sz="1200" kern="0" dirty="0">
                <a:solidFill>
                  <a:srgbClr val="606060"/>
                </a:solidFill>
                <a:latin typeface="Arial Narrow"/>
                <a:ea typeface="ヒラギノ角ゴ Pro W3" pitchFamily="-108" charset="-128"/>
                <a:cs typeface="Arial Narrow"/>
              </a:rPr>
              <a:t>WHGA RZ</a:t>
            </a:r>
          </a:p>
        </p:txBody>
      </p:sp>
      <p:cxnSp>
        <p:nvCxnSpPr>
          <p:cNvPr id="71" name="Gerade Verbindung mit Pfeil 70"/>
          <p:cNvCxnSpPr>
            <a:stCxn id="70" idx="1"/>
            <a:endCxn id="69" idx="6"/>
          </p:cNvCxnSpPr>
          <p:nvPr/>
        </p:nvCxnSpPr>
        <p:spPr bwMode="auto">
          <a:xfrm flipH="1" flipV="1">
            <a:off x="8769276" y="3751000"/>
            <a:ext cx="255114" cy="285032"/>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72" name="Ellipse 71"/>
          <p:cNvSpPr/>
          <p:nvPr/>
        </p:nvSpPr>
        <p:spPr bwMode="auto">
          <a:xfrm>
            <a:off x="2332283" y="6418990"/>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sp>
        <p:nvSpPr>
          <p:cNvPr id="76" name="Ellipse 75"/>
          <p:cNvSpPr/>
          <p:nvPr/>
        </p:nvSpPr>
        <p:spPr bwMode="auto">
          <a:xfrm>
            <a:off x="5143903" y="2362914"/>
            <a:ext cx="249202" cy="239319"/>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sp>
        <p:nvSpPr>
          <p:cNvPr id="77" name="Rechteck 76"/>
          <p:cNvSpPr/>
          <p:nvPr/>
        </p:nvSpPr>
        <p:spPr>
          <a:xfrm>
            <a:off x="4669353" y="1193316"/>
            <a:ext cx="1845689" cy="492443"/>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Umbau Elektroniklabor</a:t>
            </a:r>
          </a:p>
          <a:p>
            <a:pPr eaLnBrk="1" hangingPunct="1">
              <a:spcBef>
                <a:spcPct val="0"/>
              </a:spcBef>
            </a:pPr>
            <a:r>
              <a:rPr lang="de-DE" sz="1200" kern="0" dirty="0">
                <a:solidFill>
                  <a:srgbClr val="606060"/>
                </a:solidFill>
                <a:latin typeface="Arial Narrow"/>
                <a:ea typeface="ヒラギノ角ゴ Pro W3" pitchFamily="-108" charset="-128"/>
                <a:cs typeface="Arial Narrow"/>
              </a:rPr>
              <a:t>WBGB</a:t>
            </a:r>
          </a:p>
        </p:txBody>
      </p:sp>
      <p:cxnSp>
        <p:nvCxnSpPr>
          <p:cNvPr id="78" name="Gerade Verbindung mit Pfeil 77"/>
          <p:cNvCxnSpPr>
            <a:endCxn id="76" idx="0"/>
          </p:cNvCxnSpPr>
          <p:nvPr/>
        </p:nvCxnSpPr>
        <p:spPr bwMode="auto">
          <a:xfrm>
            <a:off x="5143904" y="1635028"/>
            <a:ext cx="124600" cy="727886"/>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80" name="Rechteck 79"/>
          <p:cNvSpPr/>
          <p:nvPr/>
        </p:nvSpPr>
        <p:spPr>
          <a:xfrm>
            <a:off x="1589871" y="4724637"/>
            <a:ext cx="2232231"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Anpassungen RWA und BMA</a:t>
            </a:r>
            <a:endParaRPr lang="de-DE" sz="1400" b="1" kern="0" dirty="0">
              <a:solidFill>
                <a:srgbClr val="606060"/>
              </a:solidFill>
              <a:latin typeface="Arial Narrow"/>
              <a:ea typeface="ヒラギノ角ゴ Pro W3" pitchFamily="-108" charset="-128"/>
              <a:cs typeface="Arial Narrow"/>
            </a:endParaRPr>
          </a:p>
          <a:p>
            <a:pPr eaLnBrk="1" hangingPunct="1">
              <a:spcBef>
                <a:spcPct val="0"/>
              </a:spcBef>
            </a:pPr>
            <a:r>
              <a:rPr lang="de-DE" sz="1200" kern="0" dirty="0">
                <a:solidFill>
                  <a:srgbClr val="606060"/>
                </a:solidFill>
                <a:latin typeface="Arial Narrow"/>
                <a:ea typeface="ヒラギノ角ゴ Pro W3" pitchFamily="-108" charset="-128"/>
                <a:cs typeface="Arial Narrow"/>
              </a:rPr>
              <a:t>WLHA</a:t>
            </a:r>
          </a:p>
        </p:txBody>
      </p:sp>
      <p:sp>
        <p:nvSpPr>
          <p:cNvPr id="94" name="Ellipse 93"/>
          <p:cNvSpPr/>
          <p:nvPr/>
        </p:nvSpPr>
        <p:spPr bwMode="auto">
          <a:xfrm rot="706972">
            <a:off x="5220761" y="3986299"/>
            <a:ext cx="622605" cy="287709"/>
          </a:xfrm>
          <a:prstGeom prst="ellipse">
            <a:avLst/>
          </a:prstGeom>
          <a:solidFill>
            <a:srgbClr val="00B0F0">
              <a:alpha val="15000"/>
            </a:srgbClr>
          </a:solidFill>
          <a:ln w="1587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a:latin typeface="Times" charset="0"/>
            </a:endParaRPr>
          </a:p>
        </p:txBody>
      </p:sp>
      <p:cxnSp>
        <p:nvCxnSpPr>
          <p:cNvPr id="97" name="Gerade Verbindung mit Pfeil 96"/>
          <p:cNvCxnSpPr>
            <a:endCxn id="94" idx="4"/>
          </p:cNvCxnSpPr>
          <p:nvPr/>
        </p:nvCxnSpPr>
        <p:spPr bwMode="auto">
          <a:xfrm flipV="1">
            <a:off x="3957969" y="4270977"/>
            <a:ext cx="1544719" cy="1399765"/>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03" name="Rechteck 102"/>
          <p:cNvSpPr/>
          <p:nvPr/>
        </p:nvSpPr>
        <p:spPr>
          <a:xfrm>
            <a:off x="5538145" y="5646351"/>
            <a:ext cx="2519507"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Neues EMV Labor</a:t>
            </a:r>
            <a:endParaRPr lang="de-DE" sz="1400" b="1" kern="0" dirty="0">
              <a:solidFill>
                <a:srgbClr val="606060"/>
              </a:solidFill>
              <a:latin typeface="Arial Narrow"/>
              <a:ea typeface="ヒラギノ角ゴ Pro W3" pitchFamily="-108" charset="-128"/>
              <a:cs typeface="Arial Narrow"/>
            </a:endParaRPr>
          </a:p>
          <a:p>
            <a:pPr eaLnBrk="1" hangingPunct="1">
              <a:spcBef>
                <a:spcPct val="0"/>
              </a:spcBef>
            </a:pPr>
            <a:r>
              <a:rPr lang="de-DE" sz="1200" kern="0" dirty="0">
                <a:solidFill>
                  <a:srgbClr val="606060"/>
                </a:solidFill>
                <a:latin typeface="Arial Narrow"/>
                <a:ea typeface="ヒラギノ角ゴ Pro W3" pitchFamily="-108" charset="-128"/>
                <a:cs typeface="Arial Narrow"/>
              </a:rPr>
              <a:t>WBGA</a:t>
            </a:r>
          </a:p>
        </p:txBody>
      </p:sp>
      <p:sp>
        <p:nvSpPr>
          <p:cNvPr id="115" name="Ellipse 114"/>
          <p:cNvSpPr/>
          <p:nvPr/>
        </p:nvSpPr>
        <p:spPr bwMode="auto">
          <a:xfrm>
            <a:off x="5981578" y="2548350"/>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sp>
        <p:nvSpPr>
          <p:cNvPr id="122" name="Rechteck 121"/>
          <p:cNvSpPr/>
          <p:nvPr/>
        </p:nvSpPr>
        <p:spPr>
          <a:xfrm>
            <a:off x="8952574" y="3308903"/>
            <a:ext cx="1728192" cy="492443"/>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Ersatz HV Spinnerei</a:t>
            </a:r>
          </a:p>
          <a:p>
            <a:pPr eaLnBrk="1" hangingPunct="1">
              <a:spcBef>
                <a:spcPct val="0"/>
              </a:spcBef>
            </a:pPr>
            <a:r>
              <a:rPr lang="de-DE" sz="1200" kern="0" dirty="0">
                <a:solidFill>
                  <a:srgbClr val="606060"/>
                </a:solidFill>
                <a:latin typeface="Arial Narrow"/>
                <a:ea typeface="ヒラギノ角ゴ Pro W3" pitchFamily="-108" charset="-128"/>
                <a:cs typeface="Arial Narrow"/>
              </a:rPr>
              <a:t>WSGA</a:t>
            </a:r>
          </a:p>
        </p:txBody>
      </p:sp>
      <p:sp>
        <p:nvSpPr>
          <p:cNvPr id="124" name="Rechteck 123"/>
          <p:cNvSpPr/>
          <p:nvPr/>
        </p:nvSpPr>
        <p:spPr>
          <a:xfrm>
            <a:off x="8481890" y="5867321"/>
            <a:ext cx="1728192" cy="492443"/>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Ersatz HV und UVs</a:t>
            </a:r>
          </a:p>
          <a:p>
            <a:pPr eaLnBrk="1" hangingPunct="1">
              <a:spcBef>
                <a:spcPct val="0"/>
              </a:spcBef>
            </a:pPr>
            <a:r>
              <a:rPr lang="de-DE" sz="1200" kern="0" dirty="0">
                <a:solidFill>
                  <a:srgbClr val="606060"/>
                </a:solidFill>
                <a:latin typeface="Arial Narrow"/>
                <a:ea typeface="ヒラギノ角ゴ Pro W3" pitchFamily="-108" charset="-128"/>
                <a:cs typeface="Arial Narrow"/>
              </a:rPr>
              <a:t>WEHA</a:t>
            </a:r>
          </a:p>
        </p:txBody>
      </p:sp>
      <p:cxnSp>
        <p:nvCxnSpPr>
          <p:cNvPr id="125" name="Gerade Verbindung mit Pfeil 124"/>
          <p:cNvCxnSpPr>
            <a:endCxn id="51" idx="5"/>
          </p:cNvCxnSpPr>
          <p:nvPr/>
        </p:nvCxnSpPr>
        <p:spPr bwMode="auto">
          <a:xfrm flipH="1" flipV="1">
            <a:off x="6948303" y="4097399"/>
            <a:ext cx="1868625" cy="1755239"/>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130" name="Ellipse 129"/>
          <p:cNvSpPr/>
          <p:nvPr/>
        </p:nvSpPr>
        <p:spPr bwMode="auto">
          <a:xfrm>
            <a:off x="7990443" y="3142717"/>
            <a:ext cx="249202" cy="239319"/>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cxnSp>
        <p:nvCxnSpPr>
          <p:cNvPr id="131" name="Gerade Verbindung mit Pfeil 130"/>
          <p:cNvCxnSpPr>
            <a:stCxn id="132" idx="1"/>
            <a:endCxn id="130" idx="6"/>
          </p:cNvCxnSpPr>
          <p:nvPr/>
        </p:nvCxnSpPr>
        <p:spPr bwMode="auto">
          <a:xfrm flipH="1">
            <a:off x="8239645" y="3166219"/>
            <a:ext cx="709801" cy="96158"/>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132" name="Rechteck 131"/>
          <p:cNvSpPr/>
          <p:nvPr/>
        </p:nvSpPr>
        <p:spPr>
          <a:xfrm>
            <a:off x="8949446" y="2919997"/>
            <a:ext cx="1732997" cy="492443"/>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Umbau Labore</a:t>
            </a:r>
          </a:p>
          <a:p>
            <a:pPr eaLnBrk="1" hangingPunct="1">
              <a:spcBef>
                <a:spcPct val="0"/>
              </a:spcBef>
            </a:pPr>
            <a:r>
              <a:rPr lang="de-DE" sz="1200" kern="0" dirty="0">
                <a:solidFill>
                  <a:srgbClr val="606060"/>
                </a:solidFill>
                <a:latin typeface="Arial Narrow"/>
                <a:ea typeface="ヒラギノ角ゴ Pro W3" pitchFamily="-108" charset="-128"/>
                <a:cs typeface="Arial Narrow"/>
              </a:rPr>
              <a:t>WLGA</a:t>
            </a:r>
          </a:p>
        </p:txBody>
      </p:sp>
      <p:sp>
        <p:nvSpPr>
          <p:cNvPr id="138" name="Ellipse 137"/>
          <p:cNvSpPr/>
          <p:nvPr/>
        </p:nvSpPr>
        <p:spPr bwMode="auto">
          <a:xfrm>
            <a:off x="5501255" y="3737667"/>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cxnSp>
        <p:nvCxnSpPr>
          <p:cNvPr id="139" name="Gerade Verbindung mit Pfeil 138"/>
          <p:cNvCxnSpPr/>
          <p:nvPr/>
        </p:nvCxnSpPr>
        <p:spPr bwMode="auto">
          <a:xfrm flipV="1">
            <a:off x="3247192" y="3833859"/>
            <a:ext cx="2216597" cy="602497"/>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41" name="Rechteck 140"/>
          <p:cNvSpPr/>
          <p:nvPr/>
        </p:nvSpPr>
        <p:spPr>
          <a:xfrm>
            <a:off x="1595296" y="4282253"/>
            <a:ext cx="2184728"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Umbau </a:t>
            </a:r>
            <a:r>
              <a:rPr lang="de-DE" sz="1400" b="1" kern="0" dirty="0">
                <a:solidFill>
                  <a:srgbClr val="606060"/>
                </a:solidFill>
                <a:latin typeface="Arial Narrow"/>
                <a:ea typeface="ヒラギノ角ゴ Pro W3" pitchFamily="-108" charset="-128"/>
                <a:cs typeface="Arial Narrow"/>
              </a:rPr>
              <a:t>S</a:t>
            </a:r>
            <a:r>
              <a:rPr lang="de-DE" sz="1400" b="1" kern="0" dirty="0" smtClean="0">
                <a:solidFill>
                  <a:srgbClr val="606060"/>
                </a:solidFill>
                <a:latin typeface="Arial Narrow"/>
                <a:ea typeface="ヒラギノ角ゴ Pro W3" pitchFamily="-108" charset="-128"/>
                <a:cs typeface="Arial Narrow"/>
              </a:rPr>
              <a:t>tapelplatz</a:t>
            </a:r>
            <a:endParaRPr lang="de-DE" sz="1400" b="1" kern="0" dirty="0">
              <a:solidFill>
                <a:srgbClr val="606060"/>
              </a:solidFill>
              <a:latin typeface="Arial Narrow"/>
              <a:ea typeface="ヒラギノ角ゴ Pro W3" pitchFamily="-108" charset="-128"/>
              <a:cs typeface="Arial Narrow"/>
            </a:endParaRP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WSPA</a:t>
            </a:r>
            <a:endParaRPr lang="de-DE" sz="1200" kern="0" dirty="0">
              <a:solidFill>
                <a:srgbClr val="606060"/>
              </a:solidFill>
              <a:latin typeface="Arial Narrow"/>
              <a:ea typeface="ヒラギノ角ゴ Pro W3" pitchFamily="-108" charset="-128"/>
              <a:cs typeface="Arial Narrow"/>
            </a:endParaRPr>
          </a:p>
        </p:txBody>
      </p:sp>
      <p:sp>
        <p:nvSpPr>
          <p:cNvPr id="150" name="Ellipse 149"/>
          <p:cNvSpPr/>
          <p:nvPr/>
        </p:nvSpPr>
        <p:spPr bwMode="auto">
          <a:xfrm>
            <a:off x="6692688" y="3256870"/>
            <a:ext cx="249202" cy="239319"/>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a:latin typeface="Times" charset="0"/>
            </a:endParaRPr>
          </a:p>
        </p:txBody>
      </p:sp>
      <p:cxnSp>
        <p:nvCxnSpPr>
          <p:cNvPr id="181" name="Gerade Verbindung mit Pfeil 180"/>
          <p:cNvCxnSpPr>
            <a:stCxn id="182" idx="1"/>
            <a:endCxn id="150" idx="7"/>
          </p:cNvCxnSpPr>
          <p:nvPr/>
        </p:nvCxnSpPr>
        <p:spPr bwMode="auto">
          <a:xfrm flipH="1">
            <a:off x="6905395" y="2394664"/>
            <a:ext cx="2031805" cy="897253"/>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182" name="Rechteck 181"/>
          <p:cNvSpPr/>
          <p:nvPr/>
        </p:nvSpPr>
        <p:spPr>
          <a:xfrm>
            <a:off x="8937200" y="2148442"/>
            <a:ext cx="2271368" cy="492443"/>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UCN </a:t>
            </a:r>
            <a:r>
              <a:rPr lang="de-DE" sz="1400" b="1" kern="0" dirty="0" smtClean="0">
                <a:solidFill>
                  <a:srgbClr val="606060"/>
                </a:solidFill>
                <a:latin typeface="Arial Narrow"/>
                <a:ea typeface="ヒラギノ角ゴ Pro W3" pitchFamily="-108" charset="-128"/>
                <a:cs typeface="Arial Narrow"/>
              </a:rPr>
              <a:t>N2EDM Fertigstellung</a:t>
            </a:r>
            <a:endParaRPr lang="de-DE" sz="1400" b="1" kern="0" dirty="0">
              <a:solidFill>
                <a:srgbClr val="606060"/>
              </a:solidFill>
              <a:latin typeface="Arial Narrow"/>
              <a:ea typeface="ヒラギノ角ゴ Pro W3" pitchFamily="-108" charset="-128"/>
              <a:cs typeface="Arial Narrow"/>
            </a:endParaRPr>
          </a:p>
          <a:p>
            <a:pPr eaLnBrk="1" hangingPunct="1">
              <a:spcBef>
                <a:spcPct val="0"/>
              </a:spcBef>
            </a:pPr>
            <a:r>
              <a:rPr lang="de-DE" sz="1200" kern="0" dirty="0">
                <a:solidFill>
                  <a:srgbClr val="606060"/>
                </a:solidFill>
                <a:latin typeface="Arial Narrow"/>
                <a:ea typeface="ヒラギノ角ゴ Pro W3" pitchFamily="-108" charset="-128"/>
                <a:cs typeface="Arial Narrow"/>
              </a:rPr>
              <a:t>WNAB</a:t>
            </a:r>
          </a:p>
        </p:txBody>
      </p:sp>
      <p:sp>
        <p:nvSpPr>
          <p:cNvPr id="216" name="Rechteck 215"/>
          <p:cNvSpPr/>
          <p:nvPr/>
        </p:nvSpPr>
        <p:spPr>
          <a:xfrm>
            <a:off x="1593228" y="2127688"/>
            <a:ext cx="1982106" cy="492443"/>
          </a:xfrm>
          <a:prstGeom prst="rect">
            <a:avLst/>
          </a:prstGeom>
        </p:spPr>
        <p:txBody>
          <a:bodyPr wrap="square">
            <a:spAutoFit/>
          </a:bodyPr>
          <a:lstStyle/>
          <a:p>
            <a:pPr eaLnBrk="1" hangingPunct="1">
              <a:spcBef>
                <a:spcPct val="0"/>
              </a:spcBef>
            </a:pPr>
            <a:r>
              <a:rPr lang="de-DE" sz="1400" b="1" kern="0" dirty="0">
                <a:solidFill>
                  <a:srgbClr val="606060"/>
                </a:solidFill>
                <a:latin typeface="Arial Narrow"/>
                <a:ea typeface="ヒラギノ角ゴ Pro W3" pitchFamily="-108" charset="-128"/>
                <a:cs typeface="Arial Narrow"/>
              </a:rPr>
              <a:t>USV Ersatz </a:t>
            </a:r>
            <a:r>
              <a:rPr lang="de-DE" sz="1000" b="1" kern="0" dirty="0">
                <a:solidFill>
                  <a:srgbClr val="606060"/>
                </a:solidFill>
                <a:latin typeface="Arial Narrow"/>
                <a:ea typeface="ヒラギノ角ゴ Pro W3" pitchFamily="-108" charset="-128"/>
                <a:cs typeface="Arial Narrow"/>
              </a:rPr>
              <a:t>Fertigstellung</a:t>
            </a:r>
          </a:p>
          <a:p>
            <a:pPr eaLnBrk="1" hangingPunct="1">
              <a:spcBef>
                <a:spcPct val="0"/>
              </a:spcBef>
            </a:pPr>
            <a:r>
              <a:rPr lang="de-DE" sz="1200" kern="0" dirty="0">
                <a:solidFill>
                  <a:srgbClr val="606060"/>
                </a:solidFill>
                <a:latin typeface="Arial Narrow"/>
                <a:ea typeface="ヒラギノ角ゴ Pro W3" pitchFamily="-108" charset="-128"/>
                <a:cs typeface="Arial Narrow"/>
              </a:rPr>
              <a:t>WSLA</a:t>
            </a:r>
          </a:p>
        </p:txBody>
      </p:sp>
      <p:cxnSp>
        <p:nvCxnSpPr>
          <p:cNvPr id="217" name="Gerade Verbindung mit Pfeil 216"/>
          <p:cNvCxnSpPr/>
          <p:nvPr/>
        </p:nvCxnSpPr>
        <p:spPr bwMode="auto">
          <a:xfrm>
            <a:off x="2442829" y="2485824"/>
            <a:ext cx="1914321" cy="251947"/>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219" name="Ellipse 218"/>
          <p:cNvSpPr/>
          <p:nvPr/>
        </p:nvSpPr>
        <p:spPr bwMode="auto">
          <a:xfrm>
            <a:off x="4353714" y="2621402"/>
            <a:ext cx="274775" cy="259906"/>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a:latin typeface="Times" charset="0"/>
            </a:endParaRPr>
          </a:p>
        </p:txBody>
      </p:sp>
      <p:sp>
        <p:nvSpPr>
          <p:cNvPr id="225" name="Ellipse 224"/>
          <p:cNvSpPr/>
          <p:nvPr/>
        </p:nvSpPr>
        <p:spPr bwMode="auto">
          <a:xfrm>
            <a:off x="6855968" y="4248451"/>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sp>
        <p:nvSpPr>
          <p:cNvPr id="235" name="Ellipse 234"/>
          <p:cNvSpPr/>
          <p:nvPr/>
        </p:nvSpPr>
        <p:spPr bwMode="auto">
          <a:xfrm>
            <a:off x="7835270" y="3827272"/>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cxnSp>
        <p:nvCxnSpPr>
          <p:cNvPr id="237" name="Gerade Verbindung mit Pfeil 236"/>
          <p:cNvCxnSpPr>
            <a:stCxn id="50" idx="1"/>
          </p:cNvCxnSpPr>
          <p:nvPr/>
        </p:nvCxnSpPr>
        <p:spPr bwMode="auto">
          <a:xfrm flipH="1" flipV="1">
            <a:off x="8131403" y="4044605"/>
            <a:ext cx="850918" cy="807201"/>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02" name="Ellipse 101"/>
          <p:cNvSpPr/>
          <p:nvPr/>
        </p:nvSpPr>
        <p:spPr bwMode="auto">
          <a:xfrm>
            <a:off x="5560678" y="3211485"/>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sp>
        <p:nvSpPr>
          <p:cNvPr id="104" name="Rechteck 103"/>
          <p:cNvSpPr/>
          <p:nvPr/>
        </p:nvSpPr>
        <p:spPr>
          <a:xfrm>
            <a:off x="1595296" y="3849832"/>
            <a:ext cx="289656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Ersatz BMA</a:t>
            </a:r>
            <a:endParaRPr lang="de-DE" sz="1400" b="1" kern="0" dirty="0">
              <a:solidFill>
                <a:srgbClr val="606060"/>
              </a:solidFill>
              <a:latin typeface="Arial Narrow"/>
              <a:ea typeface="ヒラギノ角ゴ Pro W3" pitchFamily="-108" charset="-128"/>
              <a:cs typeface="Arial Narrow"/>
            </a:endParaRP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WPTA</a:t>
            </a:r>
            <a:endParaRPr lang="de-DE" sz="1200" kern="0" dirty="0">
              <a:solidFill>
                <a:srgbClr val="606060"/>
              </a:solidFill>
              <a:latin typeface="Arial Narrow"/>
              <a:ea typeface="ヒラギノ角ゴ Pro W3" pitchFamily="-108" charset="-128"/>
              <a:cs typeface="Arial Narrow"/>
            </a:endParaRPr>
          </a:p>
        </p:txBody>
      </p:sp>
      <p:cxnSp>
        <p:nvCxnSpPr>
          <p:cNvPr id="107" name="Gerade Verbindung mit Pfeil 106"/>
          <p:cNvCxnSpPr>
            <a:endCxn id="102" idx="3"/>
          </p:cNvCxnSpPr>
          <p:nvPr/>
        </p:nvCxnSpPr>
        <p:spPr bwMode="auto">
          <a:xfrm flipV="1">
            <a:off x="3476115" y="3415757"/>
            <a:ext cx="2121058" cy="723893"/>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cxnSp>
        <p:nvCxnSpPr>
          <p:cNvPr id="111" name="Gerade Verbindung mit Pfeil 110"/>
          <p:cNvCxnSpPr/>
          <p:nvPr/>
        </p:nvCxnSpPr>
        <p:spPr bwMode="auto">
          <a:xfrm flipH="1">
            <a:off x="6225440" y="1604220"/>
            <a:ext cx="2180551" cy="967863"/>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18" name="Rechteck 117"/>
          <p:cNvSpPr/>
          <p:nvPr/>
        </p:nvSpPr>
        <p:spPr>
          <a:xfrm>
            <a:off x="8312354" y="1159293"/>
            <a:ext cx="224814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Notbeleuchtung Sanierung</a:t>
            </a:r>
            <a:endParaRPr lang="de-DE" sz="1400" b="1" kern="0" dirty="0">
              <a:solidFill>
                <a:srgbClr val="606060"/>
              </a:solidFill>
              <a:latin typeface="Arial Narrow"/>
              <a:ea typeface="ヒラギノ角ゴ Pro W3" pitchFamily="-108" charset="-128"/>
              <a:cs typeface="Arial Narrow"/>
            </a:endParaRP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WWHB</a:t>
            </a:r>
            <a:endParaRPr lang="de-DE" sz="1200" kern="0" dirty="0">
              <a:solidFill>
                <a:srgbClr val="606060"/>
              </a:solidFill>
              <a:latin typeface="Arial Narrow"/>
              <a:ea typeface="ヒラギノ角ゴ Pro W3" pitchFamily="-108" charset="-128"/>
              <a:cs typeface="Arial Narrow"/>
            </a:endParaRPr>
          </a:p>
        </p:txBody>
      </p:sp>
      <p:sp>
        <p:nvSpPr>
          <p:cNvPr id="126" name="Ellipse 125"/>
          <p:cNvSpPr/>
          <p:nvPr/>
        </p:nvSpPr>
        <p:spPr bwMode="auto">
          <a:xfrm>
            <a:off x="6668200" y="3518972"/>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cxnSp>
        <p:nvCxnSpPr>
          <p:cNvPr id="127" name="Gerade Verbindung mit Pfeil 126"/>
          <p:cNvCxnSpPr/>
          <p:nvPr/>
        </p:nvCxnSpPr>
        <p:spPr bwMode="auto">
          <a:xfrm flipH="1">
            <a:off x="6917473" y="2887690"/>
            <a:ext cx="1983586" cy="723741"/>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33" name="Rechteck 132"/>
          <p:cNvSpPr/>
          <p:nvPr/>
        </p:nvSpPr>
        <p:spPr>
          <a:xfrm>
            <a:off x="8944533" y="2533301"/>
            <a:ext cx="2192027"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IMPACT (HIMB/Tattoos)</a:t>
            </a:r>
            <a:endParaRPr lang="de-DE" sz="1400" b="1" kern="0" dirty="0">
              <a:solidFill>
                <a:srgbClr val="606060"/>
              </a:solidFill>
              <a:latin typeface="Arial Narrow"/>
              <a:ea typeface="ヒラギノ角ゴ Pro W3" pitchFamily="-108" charset="-128"/>
              <a:cs typeface="Arial Narrow"/>
            </a:endParaRP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WMFA/WEHA/WNAB</a:t>
            </a:r>
            <a:endParaRPr lang="de-DE" sz="1200" kern="0" dirty="0">
              <a:solidFill>
                <a:srgbClr val="606060"/>
              </a:solidFill>
              <a:latin typeface="Arial Narrow"/>
              <a:ea typeface="ヒラギノ角ゴ Pro W3" pitchFamily="-108" charset="-128"/>
              <a:cs typeface="Arial Narrow"/>
            </a:endParaRPr>
          </a:p>
        </p:txBody>
      </p:sp>
      <p:sp>
        <p:nvSpPr>
          <p:cNvPr id="136" name="Ellipse 135"/>
          <p:cNvSpPr/>
          <p:nvPr/>
        </p:nvSpPr>
        <p:spPr bwMode="auto">
          <a:xfrm>
            <a:off x="6314102" y="2615605"/>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dirty="0">
              <a:latin typeface="Times" charset="0"/>
            </a:endParaRPr>
          </a:p>
        </p:txBody>
      </p:sp>
      <p:cxnSp>
        <p:nvCxnSpPr>
          <p:cNvPr id="137" name="Gerade Verbindung mit Pfeil 136"/>
          <p:cNvCxnSpPr>
            <a:stCxn id="140" idx="1"/>
          </p:cNvCxnSpPr>
          <p:nvPr/>
        </p:nvCxnSpPr>
        <p:spPr bwMode="auto">
          <a:xfrm flipH="1">
            <a:off x="6570640" y="1944484"/>
            <a:ext cx="2356920" cy="733258"/>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40" name="Rechteck 139"/>
          <p:cNvSpPr/>
          <p:nvPr/>
        </p:nvSpPr>
        <p:spPr>
          <a:xfrm>
            <a:off x="8927560" y="1698262"/>
            <a:ext cx="3145103"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Umnutzung/Räumung neue Beleuchtung</a:t>
            </a:r>
            <a:endParaRPr lang="de-DE" sz="1400" b="1" kern="0" dirty="0">
              <a:solidFill>
                <a:srgbClr val="606060"/>
              </a:solidFill>
              <a:latin typeface="Arial Narrow"/>
              <a:ea typeface="ヒラギノ角ゴ Pro W3" pitchFamily="-108" charset="-128"/>
              <a:cs typeface="Arial Narrow"/>
            </a:endParaRP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WWHA</a:t>
            </a:r>
            <a:endParaRPr lang="de-DE" sz="1200" kern="0" dirty="0">
              <a:solidFill>
                <a:srgbClr val="606060"/>
              </a:solidFill>
              <a:latin typeface="Arial Narrow"/>
              <a:ea typeface="ヒラギノ角ゴ Pro W3" pitchFamily="-108" charset="-128"/>
              <a:cs typeface="Arial Narrow"/>
            </a:endParaRPr>
          </a:p>
        </p:txBody>
      </p:sp>
    </p:spTree>
    <p:extLst>
      <p:ext uri="{BB962C8B-B14F-4D97-AF65-F5344CB8AC3E}">
        <p14:creationId xmlns:p14="http://schemas.microsoft.com/office/powerpoint/2010/main" val="2387388024"/>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6"/>
          </p:nvPr>
        </p:nvSpPr>
        <p:spPr/>
        <p:txBody>
          <a:bodyPr/>
          <a:lstStyle/>
          <a:p>
            <a:pPr algn="r">
              <a:defRPr/>
            </a:pPr>
            <a:r>
              <a:rPr lang="de-DE" dirty="0" smtClean="0"/>
              <a:t>Seite </a:t>
            </a:r>
            <a:fld id="{EBC07571-3134-BB4B-B83F-1A9FE18D34F3}" type="slidenum">
              <a:rPr lang="de-DE" smtClean="0"/>
              <a:pPr algn="r">
                <a:defRPr/>
              </a:pPr>
              <a:t>6</a:t>
            </a:fld>
            <a:endParaRPr lang="de-DE" dirty="0"/>
          </a:p>
        </p:txBody>
      </p:sp>
      <p:sp>
        <p:nvSpPr>
          <p:cNvPr id="7" name="Titel 1"/>
          <p:cNvSpPr>
            <a:spLocks noGrp="1"/>
          </p:cNvSpPr>
          <p:nvPr>
            <p:ph type="title"/>
          </p:nvPr>
        </p:nvSpPr>
        <p:spPr>
          <a:xfrm>
            <a:off x="2769601" y="291600"/>
            <a:ext cx="8944033" cy="689128"/>
          </a:xfrm>
        </p:spPr>
        <p:txBody>
          <a:bodyPr/>
          <a:lstStyle/>
          <a:p>
            <a:r>
              <a:rPr lang="de-CH" sz="2400" dirty="0"/>
              <a:t>Rückblick Systemtest 2021</a:t>
            </a:r>
            <a:br>
              <a:rPr lang="de-CH" sz="2400" dirty="0"/>
            </a:br>
            <a:r>
              <a:rPr lang="de-CH" sz="1800" dirty="0"/>
              <a:t>08.01. – </a:t>
            </a:r>
            <a:r>
              <a:rPr lang="de-CH" sz="1800" dirty="0" smtClean="0"/>
              <a:t>10.01.2021</a:t>
            </a:r>
            <a:endParaRPr lang="de-CH" sz="1800" dirty="0"/>
          </a:p>
        </p:txBody>
      </p:sp>
      <p:sp>
        <p:nvSpPr>
          <p:cNvPr id="6" name="Textfeld 5"/>
          <p:cNvSpPr txBox="1"/>
          <p:nvPr/>
        </p:nvSpPr>
        <p:spPr>
          <a:xfrm>
            <a:off x="1343472" y="1211657"/>
            <a:ext cx="10513168" cy="521856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500" dirty="0">
                <a:latin typeface="Calibri"/>
              </a:rPr>
              <a:t>Der Systemtest 2021 konnte planmässig und erfolgreich durchgeführt werden. Die </a:t>
            </a:r>
            <a:r>
              <a:rPr lang="de-CH" sz="1500" b="1" dirty="0">
                <a:latin typeface="Calibri"/>
              </a:rPr>
              <a:t>Zusammenarbeit und Koordination </a:t>
            </a:r>
            <a:r>
              <a:rPr lang="de-CH" sz="1500" dirty="0">
                <a:latin typeface="Calibri"/>
              </a:rPr>
              <a:t>zwischen </a:t>
            </a:r>
            <a:r>
              <a:rPr lang="de-CH" sz="1500" dirty="0" smtClean="0">
                <a:latin typeface="Calibri"/>
              </a:rPr>
              <a:t>allen Bereichen </a:t>
            </a:r>
            <a:r>
              <a:rPr lang="de-CH" sz="1500" dirty="0">
                <a:latin typeface="Calibri"/>
              </a:rPr>
              <a:t>war </a:t>
            </a:r>
            <a:r>
              <a:rPr lang="de-CH" sz="1500" b="1" dirty="0">
                <a:latin typeface="Calibri"/>
              </a:rPr>
              <a:t>einwandfrei</a:t>
            </a:r>
            <a:r>
              <a:rPr lang="de-CH" sz="1500" dirty="0" smtClean="0">
                <a:latin typeface="Calibri"/>
              </a:rPr>
              <a:t>. </a:t>
            </a:r>
            <a:r>
              <a:rPr lang="de-CH" sz="1500" dirty="0">
                <a:latin typeface="Calibri"/>
              </a:rPr>
              <a:t>Diverse Arbeiten konnten dieses Jahr auf Freitag vorgezogen </a:t>
            </a:r>
            <a:r>
              <a:rPr lang="de-CH" sz="1500" dirty="0" smtClean="0">
                <a:latin typeface="Calibri"/>
              </a:rPr>
              <a:t>werden.</a:t>
            </a:r>
            <a:endParaRPr lang="de-CH" sz="1500" dirty="0">
              <a:latin typeface="Calibri"/>
            </a:endParaRPr>
          </a:p>
          <a:p>
            <a:pPr eaLnBrk="1" hangingPunct="1">
              <a:lnSpc>
                <a:spcPct val="110000"/>
              </a:lnSpc>
              <a:spcBef>
                <a:spcPct val="0"/>
              </a:spcBef>
              <a:buClr>
                <a:srgbClr val="000000"/>
              </a:buClr>
            </a:pPr>
            <a:endParaRPr lang="en-US" sz="1500" b="1" dirty="0" smtClean="0">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de-CH" sz="1500" dirty="0" smtClean="0">
                <a:latin typeface="Calibri"/>
              </a:rPr>
              <a:t>Insgesamt ca</a:t>
            </a:r>
            <a:r>
              <a:rPr lang="de-CH" sz="1500" dirty="0">
                <a:latin typeface="Calibri"/>
              </a:rPr>
              <a:t>. </a:t>
            </a:r>
            <a:r>
              <a:rPr lang="de-CH" sz="1500" b="1" dirty="0" smtClean="0">
                <a:latin typeface="Calibri"/>
              </a:rPr>
              <a:t>120 Personen </a:t>
            </a:r>
            <a:r>
              <a:rPr lang="de-CH" sz="1500" dirty="0" smtClean="0">
                <a:latin typeface="Calibri"/>
              </a:rPr>
              <a:t>(PSI-Mitarbeitende sowie Vertreter von externen Firmen) </a:t>
            </a:r>
            <a:r>
              <a:rPr lang="de-CH" sz="1500" dirty="0">
                <a:latin typeface="Calibri"/>
              </a:rPr>
              <a:t>vor Ort und teilweise Remote</a:t>
            </a:r>
          </a:p>
          <a:p>
            <a:pPr marL="285750" indent="-285750" eaLnBrk="1" hangingPunct="1">
              <a:lnSpc>
                <a:spcPct val="110000"/>
              </a:lnSpc>
              <a:spcBef>
                <a:spcPct val="0"/>
              </a:spcBef>
              <a:buClr>
                <a:srgbClr val="000000"/>
              </a:buClr>
              <a:buFont typeface="Arial" panose="020B0604020202020204" pitchFamily="34" charset="0"/>
              <a:buChar char="•"/>
            </a:pPr>
            <a:r>
              <a:rPr lang="de-CH" sz="1500" b="1" dirty="0" smtClean="0">
                <a:latin typeface="Calibri"/>
              </a:rPr>
              <a:t>Spezieller </a:t>
            </a:r>
            <a:r>
              <a:rPr lang="de-CH" sz="1500" b="1" dirty="0">
                <a:latin typeface="Calibri"/>
              </a:rPr>
              <a:t>Fokus </a:t>
            </a:r>
            <a:r>
              <a:rPr lang="de-CH" sz="1500" dirty="0">
                <a:latin typeface="Calibri"/>
              </a:rPr>
              <a:t>wurde auf einen reibungslosen Ablauf für </a:t>
            </a:r>
            <a:r>
              <a:rPr lang="de-CH" sz="1500" b="1" dirty="0">
                <a:latin typeface="Calibri"/>
              </a:rPr>
              <a:t>ZPT </a:t>
            </a:r>
            <a:r>
              <a:rPr lang="de-CH" sz="1500" dirty="0">
                <a:latin typeface="Calibri"/>
              </a:rPr>
              <a:t>gelegt</a:t>
            </a:r>
          </a:p>
          <a:p>
            <a:pPr marL="742950" lvl="1" indent="-285750" eaLnBrk="1" hangingPunct="1">
              <a:lnSpc>
                <a:spcPct val="110000"/>
              </a:lnSpc>
              <a:spcBef>
                <a:spcPct val="0"/>
              </a:spcBef>
              <a:buClr>
                <a:srgbClr val="000000"/>
              </a:buClr>
              <a:buFont typeface="Arial" panose="020B0604020202020204" pitchFamily="34" charset="0"/>
              <a:buChar char="•"/>
            </a:pPr>
            <a:r>
              <a:rPr lang="de-CH" sz="1500" dirty="0">
                <a:latin typeface="Calibri"/>
              </a:rPr>
              <a:t>Die Arbeiten wurden </a:t>
            </a:r>
            <a:r>
              <a:rPr lang="de-CH" sz="1500" dirty="0" smtClean="0">
                <a:latin typeface="Calibri"/>
              </a:rPr>
              <a:t>bereichsübergreifend </a:t>
            </a:r>
            <a:r>
              <a:rPr lang="de-CH" sz="1500" dirty="0">
                <a:latin typeface="Calibri"/>
              </a:rPr>
              <a:t>in enger Abstimmung vorbereitet</a:t>
            </a:r>
          </a:p>
          <a:p>
            <a:pPr marL="742950" lvl="1" indent="-285750" eaLnBrk="1" hangingPunct="1">
              <a:lnSpc>
                <a:spcPct val="110000"/>
              </a:lnSpc>
              <a:spcBef>
                <a:spcPct val="0"/>
              </a:spcBef>
              <a:buClr>
                <a:srgbClr val="000000"/>
              </a:buClr>
              <a:buFont typeface="Arial" panose="020B0604020202020204" pitchFamily="34" charset="0"/>
              <a:buChar char="•"/>
            </a:pPr>
            <a:r>
              <a:rPr lang="de-CH" sz="1500" b="1" dirty="0">
                <a:latin typeface="Calibri"/>
              </a:rPr>
              <a:t>Der Patientenbetrieb konnte planmässig </a:t>
            </a:r>
            <a:r>
              <a:rPr lang="de-CH" sz="1500" b="1" dirty="0" smtClean="0">
                <a:latin typeface="Calibri"/>
              </a:rPr>
              <a:t>starten</a:t>
            </a:r>
            <a:endParaRPr lang="de-CH" sz="1500" b="1" dirty="0">
              <a:latin typeface="Calibri"/>
            </a:endParaRPr>
          </a:p>
          <a:p>
            <a:pPr marL="742950" lvl="1" indent="-285750" eaLnBrk="1" hangingPunct="1">
              <a:lnSpc>
                <a:spcPct val="110000"/>
              </a:lnSpc>
              <a:spcBef>
                <a:spcPct val="0"/>
              </a:spcBef>
              <a:buClr>
                <a:srgbClr val="000000"/>
              </a:buClr>
              <a:buFont typeface="Arial" panose="020B0604020202020204" pitchFamily="34" charset="0"/>
              <a:buChar char="•"/>
            </a:pPr>
            <a:endParaRPr lang="de-CH" sz="1500" dirty="0">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de-CH" sz="1500" b="1" dirty="0" smtClean="0">
                <a:latin typeface="Calibri"/>
              </a:rPr>
              <a:t>Wichtigste </a:t>
            </a:r>
            <a:r>
              <a:rPr lang="de-CH" sz="1500" b="1" dirty="0" err="1" smtClean="0">
                <a:latin typeface="Calibri"/>
              </a:rPr>
              <a:t>Findings</a:t>
            </a:r>
            <a:r>
              <a:rPr lang="de-CH" sz="1500" b="1" dirty="0" smtClean="0">
                <a:latin typeface="Calibri"/>
              </a:rPr>
              <a:t> (Auswahl)</a:t>
            </a:r>
            <a:endParaRPr lang="de-CH" sz="1500" b="1" dirty="0">
              <a:latin typeface="Calibri"/>
            </a:endParaRPr>
          </a:p>
          <a:p>
            <a:pPr marL="742950" lvl="1" indent="-285750" eaLnBrk="1" hangingPunct="1">
              <a:lnSpc>
                <a:spcPct val="110000"/>
              </a:lnSpc>
              <a:spcBef>
                <a:spcPct val="0"/>
              </a:spcBef>
              <a:buClr>
                <a:srgbClr val="000000"/>
              </a:buClr>
              <a:buFont typeface="Arial" panose="020B0604020202020204" pitchFamily="34" charset="0"/>
              <a:buChar char="•"/>
            </a:pPr>
            <a:r>
              <a:rPr lang="de-CH" sz="1500" dirty="0" smtClean="0">
                <a:latin typeface="Calibri"/>
              </a:rPr>
              <a:t>15 </a:t>
            </a:r>
            <a:r>
              <a:rPr lang="de-CH" sz="1500" dirty="0">
                <a:latin typeface="Calibri"/>
              </a:rPr>
              <a:t>defekte RCDs (FI-Schalter) aus ca. </a:t>
            </a:r>
            <a:r>
              <a:rPr lang="de-CH" sz="1500" dirty="0" smtClean="0">
                <a:latin typeface="Calibri"/>
              </a:rPr>
              <a:t>10’000 </a:t>
            </a:r>
            <a:r>
              <a:rPr lang="de-CH" sz="1500" dirty="0" err="1">
                <a:latin typeface="Calibri"/>
              </a:rPr>
              <a:t>Stk</a:t>
            </a:r>
            <a:r>
              <a:rPr lang="de-CH" sz="1500" dirty="0">
                <a:latin typeface="Calibri"/>
              </a:rPr>
              <a:t>. </a:t>
            </a:r>
            <a:endParaRPr lang="de-CH" sz="1500" dirty="0" smtClean="0">
              <a:latin typeface="Calibri"/>
            </a:endParaRPr>
          </a:p>
          <a:p>
            <a:pPr marL="742950" lvl="1" indent="-285750" eaLnBrk="1" hangingPunct="1">
              <a:lnSpc>
                <a:spcPct val="110000"/>
              </a:lnSpc>
              <a:spcBef>
                <a:spcPct val="0"/>
              </a:spcBef>
              <a:buClr>
                <a:srgbClr val="000000"/>
              </a:buClr>
              <a:buFont typeface="Arial" panose="020B0604020202020204" pitchFamily="34" charset="0"/>
              <a:buChar char="•"/>
            </a:pPr>
            <a:r>
              <a:rPr lang="de-CH" sz="1500" dirty="0" smtClean="0">
                <a:latin typeface="Calibri"/>
              </a:rPr>
              <a:t>Ausfall </a:t>
            </a:r>
            <a:r>
              <a:rPr lang="de-CH" sz="1500" dirty="0">
                <a:latin typeface="Calibri"/>
              </a:rPr>
              <a:t>von </a:t>
            </a:r>
            <a:r>
              <a:rPr lang="de-CH" sz="1500" dirty="0" smtClean="0">
                <a:latin typeface="Calibri"/>
              </a:rPr>
              <a:t>einigen schwachen und alten Netzteilen, sowie Identifikation von schwachen Relais bei Brandschutzklappen</a:t>
            </a:r>
            <a:endParaRPr lang="de-CH" sz="1500" dirty="0">
              <a:latin typeface="Calibri"/>
            </a:endParaRPr>
          </a:p>
          <a:p>
            <a:pPr marL="742950" lvl="1" indent="-285750" eaLnBrk="1" hangingPunct="1">
              <a:lnSpc>
                <a:spcPct val="110000"/>
              </a:lnSpc>
              <a:spcBef>
                <a:spcPct val="0"/>
              </a:spcBef>
              <a:buClr>
                <a:srgbClr val="000000"/>
              </a:buClr>
              <a:buFont typeface="Arial" panose="020B0604020202020204" pitchFamily="34" charset="0"/>
              <a:buChar char="•"/>
            </a:pPr>
            <a:r>
              <a:rPr lang="de-CH" sz="1500" dirty="0" smtClean="0">
                <a:latin typeface="Calibri"/>
              </a:rPr>
              <a:t>Ein blockierter Erd-</a:t>
            </a:r>
            <a:r>
              <a:rPr lang="de-CH" sz="1500" dirty="0" err="1" smtClean="0">
                <a:latin typeface="Calibri"/>
              </a:rPr>
              <a:t>Trenner</a:t>
            </a:r>
            <a:r>
              <a:rPr lang="de-CH" sz="1500" dirty="0" smtClean="0">
                <a:latin typeface="Calibri"/>
              </a:rPr>
              <a:t> und drei mangelhafte USV-Batterien bei 16 kV-Mittelspannungsanlagen </a:t>
            </a:r>
          </a:p>
          <a:p>
            <a:pPr marL="742950" lvl="1" indent="-285750" eaLnBrk="1" hangingPunct="1">
              <a:lnSpc>
                <a:spcPct val="110000"/>
              </a:lnSpc>
              <a:spcBef>
                <a:spcPct val="0"/>
              </a:spcBef>
              <a:buClr>
                <a:srgbClr val="000000"/>
              </a:buClr>
              <a:buFont typeface="Arial" panose="020B0604020202020204" pitchFamily="34" charset="0"/>
              <a:buChar char="•"/>
            </a:pPr>
            <a:r>
              <a:rPr lang="de-CH" sz="1500" dirty="0" smtClean="0">
                <a:latin typeface="Calibri"/>
              </a:rPr>
              <a:t>Diverse defekte Karten und Module an IT-Servern sowie Konfigurationsprobleme an Routern</a:t>
            </a:r>
            <a:endParaRPr lang="de-CH" sz="1500" dirty="0">
              <a:latin typeface="Calibri"/>
            </a:endParaRPr>
          </a:p>
          <a:p>
            <a:pPr marL="742950" lvl="1" indent="-285750" eaLnBrk="1" hangingPunct="1">
              <a:lnSpc>
                <a:spcPct val="110000"/>
              </a:lnSpc>
              <a:spcBef>
                <a:spcPct val="0"/>
              </a:spcBef>
              <a:buClr>
                <a:srgbClr val="000000"/>
              </a:buClr>
              <a:buFont typeface="Arial" panose="020B0604020202020204" pitchFamily="34" charset="0"/>
              <a:buChar char="•"/>
            </a:pPr>
            <a:r>
              <a:rPr lang="de-CH" sz="1500" dirty="0" smtClean="0">
                <a:latin typeface="Calibri"/>
              </a:rPr>
              <a:t>Künftig die Dokumentationen </a:t>
            </a:r>
            <a:r>
              <a:rPr lang="de-CH" sz="1500" dirty="0">
                <a:latin typeface="Calibri"/>
              </a:rPr>
              <a:t>von Anlagen und </a:t>
            </a:r>
            <a:r>
              <a:rPr lang="de-CH" sz="1500" dirty="0" smtClean="0">
                <a:latin typeface="Calibri"/>
              </a:rPr>
              <a:t>IT-Servern </a:t>
            </a:r>
            <a:r>
              <a:rPr lang="de-CH" sz="1500" dirty="0">
                <a:latin typeface="Calibri"/>
              </a:rPr>
              <a:t>noch besser aktuell </a:t>
            </a:r>
            <a:r>
              <a:rPr lang="de-CH" sz="1500" dirty="0" smtClean="0">
                <a:latin typeface="Calibri"/>
              </a:rPr>
              <a:t>halten</a:t>
            </a:r>
            <a:endParaRPr lang="de-CH" sz="1500" dirty="0">
              <a:latin typeface="Calibri"/>
            </a:endParaRPr>
          </a:p>
          <a:p>
            <a:pPr marL="742950" lvl="1" indent="-285750" eaLnBrk="1" hangingPunct="1">
              <a:lnSpc>
                <a:spcPct val="110000"/>
              </a:lnSpc>
              <a:spcBef>
                <a:spcPct val="0"/>
              </a:spcBef>
              <a:buClr>
                <a:srgbClr val="000000"/>
              </a:buClr>
              <a:buFont typeface="Arial" panose="020B0604020202020204" pitchFamily="34" charset="0"/>
              <a:buChar char="•"/>
            </a:pPr>
            <a:endParaRPr lang="de-CH" sz="1500" dirty="0">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de-CH" sz="1500" b="1" dirty="0">
                <a:latin typeface="Calibri"/>
              </a:rPr>
              <a:t>Warum ist ein Systemtest unabdingbar</a:t>
            </a:r>
          </a:p>
          <a:p>
            <a:pPr marL="742950" lvl="1" indent="-285750" eaLnBrk="1" hangingPunct="1">
              <a:lnSpc>
                <a:spcPct val="110000"/>
              </a:lnSpc>
              <a:spcBef>
                <a:spcPct val="0"/>
              </a:spcBef>
              <a:buClr>
                <a:srgbClr val="000000"/>
              </a:buClr>
              <a:buFont typeface="Arial" panose="020B0604020202020204" pitchFamily="34" charset="0"/>
              <a:buChar char="•"/>
            </a:pPr>
            <a:r>
              <a:rPr lang="de-CH" sz="1500" dirty="0">
                <a:latin typeface="Calibri"/>
              </a:rPr>
              <a:t>Servicearbeiten können gefahrlos und durch einfaches Freischalten erledigt </a:t>
            </a:r>
            <a:r>
              <a:rPr lang="de-CH" sz="1500" dirty="0" smtClean="0">
                <a:latin typeface="Calibri"/>
              </a:rPr>
              <a:t>werden</a:t>
            </a:r>
            <a:endParaRPr lang="de-CH" sz="1500" dirty="0">
              <a:latin typeface="Calibri"/>
            </a:endParaRPr>
          </a:p>
          <a:p>
            <a:pPr marL="742950" lvl="1" indent="-285750" eaLnBrk="1" hangingPunct="1">
              <a:lnSpc>
                <a:spcPct val="110000"/>
              </a:lnSpc>
              <a:spcBef>
                <a:spcPct val="0"/>
              </a:spcBef>
              <a:buClr>
                <a:srgbClr val="000000"/>
              </a:buClr>
              <a:buFont typeface="Arial" panose="020B0604020202020204" pitchFamily="34" charset="0"/>
              <a:buChar char="•"/>
            </a:pPr>
            <a:r>
              <a:rPr lang="de-CH" sz="1500" dirty="0">
                <a:latin typeface="Calibri"/>
              </a:rPr>
              <a:t>Durchführung von gesetzlich </a:t>
            </a:r>
            <a:r>
              <a:rPr lang="de-CH" sz="1500" dirty="0" smtClean="0">
                <a:latin typeface="Calibri"/>
              </a:rPr>
              <a:t>vorgeschriebenen </a:t>
            </a:r>
            <a:r>
              <a:rPr lang="de-CH" sz="1500" dirty="0">
                <a:latin typeface="Calibri"/>
              </a:rPr>
              <a:t>Wartungen und </a:t>
            </a:r>
            <a:r>
              <a:rPr lang="de-CH" sz="1500" dirty="0" smtClean="0">
                <a:latin typeface="Calibri"/>
              </a:rPr>
              <a:t>Revisionen (z.B. jährliches Schalten von Leistungsschaltern)</a:t>
            </a:r>
          </a:p>
          <a:p>
            <a:pPr marL="742950" lvl="1" indent="-285750" eaLnBrk="1" hangingPunct="1">
              <a:lnSpc>
                <a:spcPct val="110000"/>
              </a:lnSpc>
              <a:spcBef>
                <a:spcPct val="0"/>
              </a:spcBef>
              <a:buClr>
                <a:srgbClr val="000000"/>
              </a:buClr>
              <a:buFont typeface="Arial" panose="020B0604020202020204" pitchFamily="34" charset="0"/>
              <a:buChar char="•"/>
            </a:pPr>
            <a:r>
              <a:rPr lang="de-CH" sz="1500" dirty="0" smtClean="0">
                <a:latin typeface="Calibri"/>
              </a:rPr>
              <a:t>Ausführliche Tests und Arbeiten an den Notstromanlagen ohne Betriebseinbussen der Kernanlagen</a:t>
            </a:r>
          </a:p>
          <a:p>
            <a:pPr marL="742950" lvl="1" indent="-285750" eaLnBrk="1" hangingPunct="1">
              <a:lnSpc>
                <a:spcPct val="110000"/>
              </a:lnSpc>
              <a:spcBef>
                <a:spcPct val="0"/>
              </a:spcBef>
              <a:buClr>
                <a:srgbClr val="000000"/>
              </a:buClr>
              <a:buFont typeface="Arial" panose="020B0604020202020204" pitchFamily="34" charset="0"/>
              <a:buChar char="•"/>
            </a:pPr>
            <a:r>
              <a:rPr lang="de-CH" sz="1500" dirty="0" smtClean="0">
                <a:latin typeface="Calibri"/>
              </a:rPr>
              <a:t>Geschwächte </a:t>
            </a:r>
            <a:r>
              <a:rPr lang="de-CH" sz="1500" dirty="0">
                <a:latin typeface="Calibri"/>
              </a:rPr>
              <a:t>Komponenten können gezielt </a:t>
            </a:r>
            <a:r>
              <a:rPr lang="de-CH" sz="1500" dirty="0" smtClean="0">
                <a:latin typeface="Calibri"/>
              </a:rPr>
              <a:t>ersetzt </a:t>
            </a:r>
            <a:r>
              <a:rPr lang="de-CH" sz="1500" dirty="0">
                <a:latin typeface="Calibri"/>
              </a:rPr>
              <a:t>werden (Erhöhung der Zuverlässigkeit im Betrieb)</a:t>
            </a:r>
          </a:p>
          <a:p>
            <a:pPr lvl="1" eaLnBrk="1" hangingPunct="1">
              <a:lnSpc>
                <a:spcPct val="110000"/>
              </a:lnSpc>
              <a:spcBef>
                <a:spcPct val="0"/>
              </a:spcBef>
              <a:buClr>
                <a:srgbClr val="000000"/>
              </a:buClr>
            </a:pPr>
            <a:endParaRPr lang="de-CH" sz="1500" dirty="0">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de-CH" sz="1500" dirty="0">
                <a:latin typeface="Calibri"/>
              </a:rPr>
              <a:t>Planung Systemtest 2022: </a:t>
            </a:r>
            <a:r>
              <a:rPr lang="de-CH" sz="1500" b="1" dirty="0">
                <a:latin typeface="Calibri"/>
              </a:rPr>
              <a:t>07.01</a:t>
            </a:r>
            <a:r>
              <a:rPr lang="de-CH" sz="1500" b="1" dirty="0" smtClean="0">
                <a:latin typeface="Calibri"/>
              </a:rPr>
              <a:t>. - 09.01.2022</a:t>
            </a:r>
            <a:endParaRPr lang="de-CH" sz="1500" b="1" dirty="0">
              <a:latin typeface="Calibri"/>
            </a:endParaRPr>
          </a:p>
          <a:p>
            <a:pPr eaLnBrk="1" hangingPunct="1">
              <a:lnSpc>
                <a:spcPct val="110000"/>
              </a:lnSpc>
              <a:spcBef>
                <a:spcPct val="0"/>
              </a:spcBef>
              <a:buClr>
                <a:srgbClr val="000000"/>
              </a:buClr>
            </a:pPr>
            <a:endParaRPr lang="en-US" sz="1400" dirty="0" smtClean="0">
              <a:latin typeface="Calibri"/>
            </a:endParaRPr>
          </a:p>
          <a:p>
            <a:pPr marL="742950" lvl="1" indent="-285750" eaLnBrk="1" hangingPunct="1">
              <a:lnSpc>
                <a:spcPct val="110000"/>
              </a:lnSpc>
              <a:spcBef>
                <a:spcPct val="0"/>
              </a:spcBef>
              <a:buClr>
                <a:srgbClr val="000000"/>
              </a:buClr>
              <a:buFont typeface="Arial" panose="020B0604020202020204" pitchFamily="34" charset="0"/>
              <a:buChar char="•"/>
            </a:pPr>
            <a:endParaRPr lang="en-US" sz="1400" dirty="0" smtClean="0">
              <a:latin typeface="Calibri"/>
            </a:endParaRPr>
          </a:p>
          <a:p>
            <a:pPr eaLnBrk="1" hangingPunct="1">
              <a:lnSpc>
                <a:spcPct val="110000"/>
              </a:lnSpc>
              <a:spcBef>
                <a:spcPct val="0"/>
              </a:spcBef>
              <a:buClr>
                <a:srgbClr val="000000"/>
              </a:buClr>
            </a:pPr>
            <a:endParaRPr lang="en-US" sz="1400" dirty="0" smtClean="0">
              <a:solidFill>
                <a:srgbClr val="00B0F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en-US" sz="1200" dirty="0" smtClean="0">
              <a:solidFill>
                <a:srgbClr val="00B0F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en-US" sz="1200" dirty="0" smtClean="0">
              <a:solidFill>
                <a:srgbClr val="00B0F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en-US" sz="1200" dirty="0" smtClean="0">
              <a:solidFill>
                <a:srgbClr val="00B0F0"/>
              </a:solidFill>
              <a:latin typeface="Calibri"/>
            </a:endParaRPr>
          </a:p>
          <a:p>
            <a:pPr eaLnBrk="1" hangingPunct="1">
              <a:lnSpc>
                <a:spcPct val="110000"/>
              </a:lnSpc>
              <a:spcBef>
                <a:spcPct val="0"/>
              </a:spcBef>
              <a:buClr>
                <a:srgbClr val="000000"/>
              </a:buClr>
            </a:pPr>
            <a:endParaRPr lang="en-US" sz="1200" dirty="0" smtClean="0">
              <a:solidFill>
                <a:srgbClr val="00B0F0"/>
              </a:solidFill>
              <a:latin typeface="Calibri"/>
            </a:endParaRPr>
          </a:p>
          <a:p>
            <a:pPr eaLnBrk="1" hangingPunct="1">
              <a:lnSpc>
                <a:spcPct val="110000"/>
              </a:lnSpc>
              <a:spcBef>
                <a:spcPct val="0"/>
              </a:spcBef>
              <a:buClr>
                <a:srgbClr val="000000"/>
              </a:buClr>
            </a:pPr>
            <a:endParaRPr lang="en-US" sz="1200" dirty="0" smtClean="0">
              <a:solidFill>
                <a:srgbClr val="00B0F0"/>
              </a:solidFill>
              <a:latin typeface="Calibri"/>
            </a:endParaRPr>
          </a:p>
          <a:p>
            <a:pPr eaLnBrk="1" hangingPunct="1">
              <a:lnSpc>
                <a:spcPct val="110000"/>
              </a:lnSpc>
              <a:spcBef>
                <a:spcPct val="0"/>
              </a:spcBef>
              <a:buClr>
                <a:srgbClr val="000000"/>
              </a:buClr>
            </a:pPr>
            <a:endParaRPr lang="en-US" sz="1200" dirty="0" smtClean="0">
              <a:solidFill>
                <a:srgbClr val="00B0F0"/>
              </a:solidFill>
              <a:latin typeface="Calibri"/>
            </a:endParaRPr>
          </a:p>
          <a:p>
            <a:pPr eaLnBrk="1" hangingPunct="1">
              <a:lnSpc>
                <a:spcPct val="110000"/>
              </a:lnSpc>
              <a:spcBef>
                <a:spcPct val="0"/>
              </a:spcBef>
              <a:buClr>
                <a:srgbClr val="000000"/>
              </a:buClr>
            </a:pPr>
            <a:endParaRPr lang="en-US" sz="1200" dirty="0" smtClean="0">
              <a:solidFill>
                <a:srgbClr val="00B0F0"/>
              </a:solidFill>
              <a:latin typeface="Calibri"/>
            </a:endParaRPr>
          </a:p>
          <a:p>
            <a:pPr eaLnBrk="1" hangingPunct="1">
              <a:lnSpc>
                <a:spcPct val="110000"/>
              </a:lnSpc>
              <a:spcBef>
                <a:spcPct val="0"/>
              </a:spcBef>
              <a:buClr>
                <a:srgbClr val="000000"/>
              </a:buClr>
            </a:pPr>
            <a:endParaRPr lang="en-US" sz="1200" dirty="0" smtClean="0">
              <a:solidFill>
                <a:srgbClr val="000000"/>
              </a:solidFill>
              <a:latin typeface="Calibri"/>
            </a:endParaRPr>
          </a:p>
          <a:p>
            <a:pPr eaLnBrk="1" hangingPunct="1">
              <a:lnSpc>
                <a:spcPct val="110000"/>
              </a:lnSpc>
              <a:spcBef>
                <a:spcPct val="0"/>
              </a:spcBef>
              <a:buClr>
                <a:srgbClr val="000000"/>
              </a:buClr>
            </a:pPr>
            <a:endParaRPr lang="en-US" sz="1200" dirty="0">
              <a:solidFill>
                <a:srgbClr val="000000"/>
              </a:solidFill>
              <a:latin typeface="Calibri"/>
            </a:endParaRPr>
          </a:p>
        </p:txBody>
      </p:sp>
    </p:spTree>
    <p:extLst>
      <p:ext uri="{BB962C8B-B14F-4D97-AF65-F5344CB8AC3E}">
        <p14:creationId xmlns:p14="http://schemas.microsoft.com/office/powerpoint/2010/main" val="1962465032"/>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Erdschluss am 4.03.2021 – Notbetrieb bis 05.03.2021</a:t>
            </a: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7</a:t>
            </a:fld>
            <a:endParaRPr lang="de-DE" dirty="0"/>
          </a:p>
        </p:txBody>
      </p:sp>
      <p:pic>
        <p:nvPicPr>
          <p:cNvPr id="4" name="Grafik 3"/>
          <p:cNvPicPr>
            <a:picLocks noChangeAspect="1"/>
          </p:cNvPicPr>
          <p:nvPr/>
        </p:nvPicPr>
        <p:blipFill>
          <a:blip r:embed="rId3"/>
          <a:stretch>
            <a:fillRect/>
          </a:stretch>
        </p:blipFill>
        <p:spPr>
          <a:xfrm>
            <a:off x="1271464" y="1025352"/>
            <a:ext cx="9179681" cy="5832648"/>
          </a:xfrm>
          <a:prstGeom prst="rect">
            <a:avLst/>
          </a:prstGeom>
        </p:spPr>
      </p:pic>
      <p:sp>
        <p:nvSpPr>
          <p:cNvPr id="6" name="Ellipse 5"/>
          <p:cNvSpPr/>
          <p:nvPr/>
        </p:nvSpPr>
        <p:spPr bwMode="auto">
          <a:xfrm>
            <a:off x="9048328" y="3573016"/>
            <a:ext cx="360040" cy="504056"/>
          </a:xfrm>
          <a:prstGeom prst="ellipse">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a:latin typeface="Times" charset="0"/>
            </a:endParaRPr>
          </a:p>
        </p:txBody>
      </p:sp>
      <p:pic>
        <p:nvPicPr>
          <p:cNvPr id="5" name="Grafik 4"/>
          <p:cNvPicPr>
            <a:picLocks noChangeAspect="1"/>
          </p:cNvPicPr>
          <p:nvPr/>
        </p:nvPicPr>
        <p:blipFill>
          <a:blip r:embed="rId4"/>
          <a:stretch>
            <a:fillRect/>
          </a:stretch>
        </p:blipFill>
        <p:spPr>
          <a:xfrm>
            <a:off x="9810480" y="1127247"/>
            <a:ext cx="1771935" cy="2445769"/>
          </a:xfrm>
          <a:prstGeom prst="rect">
            <a:avLst/>
          </a:prstGeom>
        </p:spPr>
      </p:pic>
    </p:spTree>
    <p:extLst>
      <p:ext uri="{BB962C8B-B14F-4D97-AF65-F5344CB8AC3E}">
        <p14:creationId xmlns:p14="http://schemas.microsoft.com/office/powerpoint/2010/main" val="195371332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Erdschluss am 04.03.2021 - 16kV Isoliertes Netz</a:t>
            </a: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8</a:t>
            </a:fld>
            <a:endParaRPr lang="de-DE" dirty="0"/>
          </a:p>
        </p:txBody>
      </p:sp>
      <p:pic>
        <p:nvPicPr>
          <p:cNvPr id="4" name="Grafik 3"/>
          <p:cNvPicPr>
            <a:picLocks noChangeAspect="1"/>
          </p:cNvPicPr>
          <p:nvPr/>
        </p:nvPicPr>
        <p:blipFill>
          <a:blip r:embed="rId3"/>
          <a:stretch>
            <a:fillRect/>
          </a:stretch>
        </p:blipFill>
        <p:spPr>
          <a:xfrm>
            <a:off x="1487488" y="1210465"/>
            <a:ext cx="9001834" cy="5040320"/>
          </a:xfrm>
          <a:prstGeom prst="rect">
            <a:avLst/>
          </a:prstGeom>
        </p:spPr>
      </p:pic>
    </p:spTree>
    <p:extLst>
      <p:ext uri="{BB962C8B-B14F-4D97-AF65-F5344CB8AC3E}">
        <p14:creationId xmlns:p14="http://schemas.microsoft.com/office/powerpoint/2010/main" val="2444000678"/>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Erdschluss am 4.03.2021 </a:t>
            </a:r>
            <a:r>
              <a:rPr lang="de-CH" dirty="0" smtClean="0"/>
              <a:t>– Ursache aus Sicht Hersteller</a:t>
            </a: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9</a:t>
            </a:fld>
            <a:endParaRPr lang="de-DE" dirty="0"/>
          </a:p>
        </p:txBody>
      </p:sp>
      <p:sp>
        <p:nvSpPr>
          <p:cNvPr id="4" name="Inhaltsplatzhalter 3"/>
          <p:cNvSpPr>
            <a:spLocks noGrp="1"/>
          </p:cNvSpPr>
          <p:nvPr>
            <p:ph sz="quarter" idx="13"/>
          </p:nvPr>
        </p:nvSpPr>
        <p:spPr>
          <a:xfrm>
            <a:off x="1343472" y="1484784"/>
            <a:ext cx="7848871" cy="4679951"/>
          </a:xfrm>
        </p:spPr>
        <p:txBody>
          <a:bodyPr/>
          <a:lstStyle/>
          <a:p>
            <a:pPr marL="0" indent="0">
              <a:buNone/>
            </a:pPr>
            <a:r>
              <a:rPr lang="de-CH" sz="2000" b="1" u="sng" dirty="0" smtClean="0"/>
              <a:t>Defekter Spannungswandler</a:t>
            </a:r>
          </a:p>
          <a:p>
            <a:pPr marL="0" indent="0">
              <a:buNone/>
            </a:pPr>
            <a:endParaRPr lang="de-CH" sz="2000" dirty="0" smtClean="0"/>
          </a:p>
          <a:p>
            <a:pPr marL="0" indent="0">
              <a:buNone/>
            </a:pPr>
            <a:r>
              <a:rPr lang="de-CH" sz="2000" dirty="0" smtClean="0"/>
              <a:t>Der </a:t>
            </a:r>
            <a:r>
              <a:rPr lang="de-CH" sz="2000" dirty="0"/>
              <a:t>Hersteller gibt zwei mögliche Ursachen an</a:t>
            </a:r>
          </a:p>
          <a:p>
            <a:pPr marL="0" indent="0">
              <a:buNone/>
            </a:pPr>
            <a:endParaRPr lang="de-CH" sz="2000" dirty="0"/>
          </a:p>
          <a:p>
            <a:pPr marL="0" indent="0">
              <a:buNone/>
            </a:pPr>
            <a:r>
              <a:rPr lang="de-CH" sz="2000" b="1" dirty="0"/>
              <a:t>Hoher Oberwellenanteil (THDU) im Versorgungsnetz</a:t>
            </a:r>
            <a:r>
              <a:rPr lang="de-CH" sz="2000" dirty="0"/>
              <a:t>, was zur schnelleren Alterung der Isolation führt.</a:t>
            </a:r>
          </a:p>
          <a:p>
            <a:pPr marL="0" indent="0">
              <a:buNone/>
            </a:pPr>
            <a:r>
              <a:rPr lang="de-CH" sz="2000" dirty="0"/>
              <a:t>-&gt; Kann ausgeschlossen werden, da das PSI eine Filteranlage hat.</a:t>
            </a:r>
          </a:p>
          <a:p>
            <a:pPr marL="0" indent="0">
              <a:buNone/>
            </a:pPr>
            <a:endParaRPr lang="de-CH" sz="2000" dirty="0"/>
          </a:p>
          <a:p>
            <a:pPr marL="0" indent="0">
              <a:buNone/>
            </a:pPr>
            <a:r>
              <a:rPr lang="de-CH" sz="2000" b="1" dirty="0"/>
              <a:t>Ferroresonanz auf der Anlage </a:t>
            </a:r>
            <a:r>
              <a:rPr lang="de-CH" sz="2000" dirty="0"/>
              <a:t>(Schwingkreis Spannungswandler mit den MS-Kabeln)</a:t>
            </a:r>
          </a:p>
          <a:p>
            <a:pPr marL="0" indent="0">
              <a:buNone/>
            </a:pPr>
            <a:r>
              <a:rPr lang="de-CH" sz="2000" dirty="0"/>
              <a:t>-&gt; Kann ausgeschlossen werden, weil die Spannungswandler eine zweite Wicklung aufweisen, bei der im offenen Dreieck ein Dämpfungswiderstand angeschlossen ist.</a:t>
            </a:r>
          </a:p>
          <a:p>
            <a:pPr marL="0" indent="0">
              <a:buNone/>
            </a:pPr>
            <a:endParaRPr lang="de-CH" sz="2000" dirty="0"/>
          </a:p>
          <a:p>
            <a:pPr marL="0" indent="0">
              <a:buNone/>
            </a:pPr>
            <a:endParaRPr lang="de-CH" sz="2000" dirty="0"/>
          </a:p>
          <a:p>
            <a:pPr marL="0" indent="0">
              <a:buNone/>
            </a:pPr>
            <a:endParaRPr lang="de-CH" sz="2000" dirty="0"/>
          </a:p>
          <a:p>
            <a:pPr marL="0" indent="0">
              <a:buNone/>
            </a:pPr>
            <a:endParaRPr lang="de-CH" sz="2000" dirty="0"/>
          </a:p>
          <a:p>
            <a:pPr marL="0" indent="0">
              <a:buNone/>
            </a:pPr>
            <a:endParaRPr lang="de-CH" sz="2000" dirty="0"/>
          </a:p>
        </p:txBody>
      </p:sp>
      <p:pic>
        <p:nvPicPr>
          <p:cNvPr id="5" name="Grafik 4"/>
          <p:cNvPicPr>
            <a:picLocks noChangeAspect="1"/>
          </p:cNvPicPr>
          <p:nvPr/>
        </p:nvPicPr>
        <p:blipFill>
          <a:blip r:embed="rId3"/>
          <a:stretch>
            <a:fillRect/>
          </a:stretch>
        </p:blipFill>
        <p:spPr>
          <a:xfrm>
            <a:off x="9336360" y="908720"/>
            <a:ext cx="2072291" cy="2805994"/>
          </a:xfrm>
          <a:prstGeom prst="rect">
            <a:avLst/>
          </a:prstGeom>
        </p:spPr>
      </p:pic>
      <p:pic>
        <p:nvPicPr>
          <p:cNvPr id="6" name="Grafik 5"/>
          <p:cNvPicPr>
            <a:picLocks noChangeAspect="1"/>
          </p:cNvPicPr>
          <p:nvPr/>
        </p:nvPicPr>
        <p:blipFill>
          <a:blip r:embed="rId4"/>
          <a:stretch>
            <a:fillRect/>
          </a:stretch>
        </p:blipFill>
        <p:spPr>
          <a:xfrm>
            <a:off x="9336360" y="3823333"/>
            <a:ext cx="2072291" cy="2763055"/>
          </a:xfrm>
          <a:prstGeom prst="rect">
            <a:avLst/>
          </a:prstGeom>
        </p:spPr>
      </p:pic>
    </p:spTree>
    <p:extLst>
      <p:ext uri="{BB962C8B-B14F-4D97-AF65-F5344CB8AC3E}">
        <p14:creationId xmlns:p14="http://schemas.microsoft.com/office/powerpoint/2010/main" val="286004996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PSI-PowerPoint-Master deutsch 4_3</Template>
  <TotalTime>0</TotalTime>
  <Words>1142</Words>
  <Application>Microsoft Office PowerPoint</Application>
  <PresentationFormat>Breitbild</PresentationFormat>
  <Paragraphs>216</Paragraphs>
  <Slides>13</Slides>
  <Notes>9</Notes>
  <HiddenSlides>0</HiddenSlides>
  <MMClips>0</MMClips>
  <ScaleCrop>false</ScaleCrop>
  <HeadingPairs>
    <vt:vector size="6" baseType="variant">
      <vt:variant>
        <vt:lpstr>Verwendete Schriftarten</vt:lpstr>
      </vt:variant>
      <vt:variant>
        <vt:i4>10</vt:i4>
      </vt:variant>
      <vt:variant>
        <vt:lpstr>Design</vt:lpstr>
      </vt:variant>
      <vt:variant>
        <vt:i4>1</vt:i4>
      </vt:variant>
      <vt:variant>
        <vt:lpstr>Folientitel</vt:lpstr>
      </vt:variant>
      <vt:variant>
        <vt:i4>13</vt:i4>
      </vt:variant>
    </vt:vector>
  </HeadingPairs>
  <TitlesOfParts>
    <vt:vector size="24" baseType="lpstr">
      <vt:lpstr>ＭＳ Ｐゴシック</vt:lpstr>
      <vt:lpstr>Arial</vt:lpstr>
      <vt:lpstr>Arial Narrow</vt:lpstr>
      <vt:lpstr>Calibri</vt:lpstr>
      <vt:lpstr>Franklin Gothic Book</vt:lpstr>
      <vt:lpstr>Georgia</vt:lpstr>
      <vt:lpstr>Rockwell</vt:lpstr>
      <vt:lpstr>Symbol</vt:lpstr>
      <vt:lpstr>Times</vt:lpstr>
      <vt:lpstr>ヒラギノ角ゴ Pro W3</vt:lpstr>
      <vt:lpstr>PSI-Powerpoint-Master Calibri V2</vt:lpstr>
      <vt:lpstr>LAB: Informationen aus AIE</vt:lpstr>
      <vt:lpstr>LAB 25. Juni 2021 AIE – Infrastruktur und Elektroinstallationen</vt:lpstr>
      <vt:lpstr>Highlights aus Infrastrukturprojekte Beispiele für laufendes Jahr 2021… (1) </vt:lpstr>
      <vt:lpstr>Highlights aus Infrastrukturprojekte Beispiele für laufendes Jahr 2021… (2) </vt:lpstr>
      <vt:lpstr>Aktuelle Infrastrukturprojekte Elektroanlagen im Areal West </vt:lpstr>
      <vt:lpstr>Rückblick Systemtest 2021 08.01. – 10.01.2021</vt:lpstr>
      <vt:lpstr>Erdschluss am 4.03.2021 – Notbetrieb bis 05.03.2021</vt:lpstr>
      <vt:lpstr>Erdschluss am 04.03.2021 - 16kV Isoliertes Netz</vt:lpstr>
      <vt:lpstr>Erdschluss am 4.03.2021 – Ursache aus Sicht Hersteller</vt:lpstr>
      <vt:lpstr>Erdschluss am 4.03.2021 – Wahrscheinlichste Ursache</vt:lpstr>
      <vt:lpstr>Prokilowatt – Förderungen am PSI  </vt:lpstr>
      <vt:lpstr>Elektrische Energieversorgung am PSI Energiebezug 2020 (Einfluss COVID-19) – Prognose 2021</vt:lpstr>
      <vt:lpstr>Wir schaffen Wissen – heute für morgen</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AIE Abteilungsworkshop Schloss Böttstein, Aaresaal</dc:title>
  <dc:creator>Jörg Markus</dc:creator>
  <cp:lastModifiedBy>Jörg Markus</cp:lastModifiedBy>
  <cp:revision>263</cp:revision>
  <cp:lastPrinted>2020-10-22T13:54:22Z</cp:lastPrinted>
  <dcterms:created xsi:type="dcterms:W3CDTF">2019-04-16T11:52:40Z</dcterms:created>
  <dcterms:modified xsi:type="dcterms:W3CDTF">2021-06-25T05:38:21Z</dcterms:modified>
</cp:coreProperties>
</file>