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1" r:id="rId2"/>
    <p:sldMasterId id="2147483990" r:id="rId3"/>
  </p:sldMasterIdLst>
  <p:notesMasterIdLst>
    <p:notesMasterId r:id="rId14"/>
  </p:notesMasterIdLst>
  <p:handoutMasterIdLst>
    <p:handoutMasterId r:id="rId15"/>
  </p:handoutMasterIdLst>
  <p:sldIdLst>
    <p:sldId id="358" r:id="rId4"/>
    <p:sldId id="383" r:id="rId5"/>
    <p:sldId id="385" r:id="rId6"/>
    <p:sldId id="384" r:id="rId7"/>
    <p:sldId id="389" r:id="rId8"/>
    <p:sldId id="377" r:id="rId9"/>
    <p:sldId id="381" r:id="rId10"/>
    <p:sldId id="391" r:id="rId11"/>
    <p:sldId id="393" r:id="rId12"/>
    <p:sldId id="357" r:id="rId13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418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55" d="100"/>
          <a:sy n="155" d="100"/>
        </p:scale>
        <p:origin x="2454" y="15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0114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2225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6852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8155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8928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3542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797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202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8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360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869961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893261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41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561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29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1267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604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777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321946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098937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047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581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905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07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00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Lilian Jakob ::  AIB – Sektion Immobilien ::  </a:t>
            </a:r>
            <a:r>
              <a:rPr lang="de-CH" dirty="0"/>
              <a:t>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741777" y="5616294"/>
            <a:ext cx="4572000" cy="3631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b="1" dirty="0" smtClean="0">
                <a:solidFill>
                  <a:srgbClr val="969696"/>
                </a:solidFill>
              </a:rPr>
              <a:t>5. Sitzung LAB 25. Juni 2021</a:t>
            </a:r>
            <a:endParaRPr lang="de-DE" b="1" kern="1000" spc="30" dirty="0">
              <a:solidFill>
                <a:srgbClr val="969696"/>
              </a:solidFill>
              <a:cs typeface="Franklin Gothic Book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668859"/>
          </a:xfrm>
        </p:spPr>
        <p:txBody>
          <a:bodyPr/>
          <a:lstStyle/>
          <a:p>
            <a:r>
              <a:rPr lang="de-DE" sz="3200" dirty="0" smtClean="0"/>
              <a:t>Bauvorhaben auf dem Areal PSI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7162958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10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Besten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391695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34" y="669924"/>
            <a:ext cx="3811658" cy="601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Abgeschlossene/Laufende </a:t>
            </a:r>
            <a:r>
              <a:rPr lang="de-DE" dirty="0" smtClean="0"/>
              <a:t>Projekte West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539552" y="6453336"/>
            <a:ext cx="1908212" cy="2280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453300" y="4845899"/>
            <a:ext cx="1291310" cy="2293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876977" y="6416148"/>
            <a:ext cx="1351208" cy="2450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2496851" y="4960583"/>
            <a:ext cx="1640662" cy="1578065"/>
          </a:xfrm>
          <a:prstGeom prst="ellipse">
            <a:avLst/>
          </a:prstGeom>
          <a:solidFill>
            <a:srgbClr val="FF0000">
              <a:alpha val="15000"/>
            </a:srgb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476001" y="5226220"/>
            <a:ext cx="244827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WLHA Verlängerung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Verlängerung um </a:t>
            </a:r>
            <a:r>
              <a:rPr lang="de-DE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3 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Achsen für Projekt CHART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abgeschlossen</a:t>
            </a:r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1845816" y="5374456"/>
            <a:ext cx="1104626" cy="8568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hteck 21"/>
          <p:cNvSpPr/>
          <p:nvPr/>
        </p:nvSpPr>
        <p:spPr bwMode="auto">
          <a:xfrm rot="21420764">
            <a:off x="5023870" y="5379898"/>
            <a:ext cx="214963" cy="234909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 rot="319916">
            <a:off x="4476829" y="4842613"/>
            <a:ext cx="127323" cy="23716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 rot="626110">
            <a:off x="2594831" y="3882669"/>
            <a:ext cx="548646" cy="68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7" name="Gerade Verbindung mit Pfeil 36"/>
          <p:cNvCxnSpPr>
            <a:endCxn id="22" idx="3"/>
          </p:cNvCxnSpPr>
          <p:nvPr/>
        </p:nvCxnSpPr>
        <p:spPr bwMode="auto">
          <a:xfrm flipH="1">
            <a:off x="5238687" y="5374456"/>
            <a:ext cx="1264968" cy="11729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Rechteck 43"/>
          <p:cNvSpPr/>
          <p:nvPr/>
        </p:nvSpPr>
        <p:spPr bwMode="auto">
          <a:xfrm rot="5944429">
            <a:off x="4530944" y="1450997"/>
            <a:ext cx="162754" cy="23792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566166" y="5226220"/>
            <a:ext cx="185036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WSLA SLS 2.0 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Gesamtsanierung, 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Kraneinbringung inkl. Dachöffnung Mitte Juli 2021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39" name="Rechteck 38"/>
          <p:cNvSpPr/>
          <p:nvPr/>
        </p:nvSpPr>
        <p:spPr bwMode="auto">
          <a:xfrm rot="577743">
            <a:off x="4716548" y="4908314"/>
            <a:ext cx="72283" cy="535552"/>
          </a:xfrm>
          <a:prstGeom prst="rect">
            <a:avLst/>
          </a:prstGeom>
          <a:solidFill>
            <a:srgbClr val="518A42">
              <a:alpha val="15000"/>
            </a:srgbClr>
          </a:solidFill>
          <a:ln w="19050" cap="flat" cmpd="sng" algn="ctr">
            <a:solidFill>
              <a:srgbClr val="1974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6448068" y="3940708"/>
            <a:ext cx="17281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WEPA Entsorgungsplatz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Wertstoffsammelstelle und Rohrmateriallager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56" name="Gerade Verbindung mit Pfeil 55"/>
          <p:cNvCxnSpPr>
            <a:endCxn id="39" idx="3"/>
          </p:cNvCxnSpPr>
          <p:nvPr/>
        </p:nvCxnSpPr>
        <p:spPr bwMode="auto">
          <a:xfrm flipH="1">
            <a:off x="4788322" y="4107616"/>
            <a:ext cx="1672606" cy="107451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518A4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Rechteck 56"/>
          <p:cNvSpPr/>
          <p:nvPr/>
        </p:nvSpPr>
        <p:spPr>
          <a:xfrm>
            <a:off x="6595300" y="1770240"/>
            <a:ext cx="172819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100" b="1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Aarebrücke</a:t>
            </a:r>
            <a:r>
              <a:rPr lang="de-DE" sz="11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PSI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Sanierungsmassnahmen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ab 2025 ff.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58" name="Rechteck 57"/>
          <p:cNvSpPr/>
          <p:nvPr/>
        </p:nvSpPr>
        <p:spPr bwMode="auto">
          <a:xfrm rot="5944429">
            <a:off x="5874046" y="1068349"/>
            <a:ext cx="129720" cy="874862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 bwMode="auto">
          <a:xfrm flipH="1" flipV="1">
            <a:off x="6228185" y="1636354"/>
            <a:ext cx="365581" cy="34536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555465" y="3987587"/>
            <a:ext cx="171094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WBGB Fassadensanierung</a:t>
            </a:r>
            <a:endParaRPr lang="de-DE" sz="1200" b="1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Ersatz Fassade und Sonnenschutz 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Bauarbeiten ab Juni 2021</a:t>
            </a:r>
          </a:p>
        </p:txBody>
      </p:sp>
      <p:cxnSp>
        <p:nvCxnSpPr>
          <p:cNvPr id="61" name="Gerade Verbindung mit Pfeil 60"/>
          <p:cNvCxnSpPr/>
          <p:nvPr/>
        </p:nvCxnSpPr>
        <p:spPr bwMode="auto">
          <a:xfrm>
            <a:off x="1557384" y="4120623"/>
            <a:ext cx="1515606" cy="20992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Rechteck 61"/>
          <p:cNvSpPr/>
          <p:nvPr/>
        </p:nvSpPr>
        <p:spPr bwMode="auto">
          <a:xfrm rot="577743">
            <a:off x="2934106" y="4238997"/>
            <a:ext cx="446704" cy="356302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808877" y="1319863"/>
            <a:ext cx="17281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WLGB Laborgebäude </a:t>
            </a:r>
            <a:r>
              <a:rPr lang="de-DE" sz="1200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QMMC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Studie um Labor-Bedarf NUM abzudecken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Planerwahlverfahren</a:t>
            </a: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abgeschlossen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Baustart ab ca. 2023</a:t>
            </a:r>
          </a:p>
          <a:p>
            <a:pPr eaLnBrk="1" hangingPunct="1">
              <a:spcBef>
                <a:spcPct val="0"/>
              </a:spcBef>
            </a:pPr>
            <a:endParaRPr lang="de-DE" sz="1200" kern="0" dirty="0" smtClean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31" name="Rechteck 30"/>
          <p:cNvSpPr/>
          <p:nvPr/>
        </p:nvSpPr>
        <p:spPr bwMode="auto">
          <a:xfrm rot="577743">
            <a:off x="3414636" y="1521575"/>
            <a:ext cx="396167" cy="295823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6" name="Gerade Verbindung mit Pfeil 35"/>
          <p:cNvCxnSpPr>
            <a:endCxn id="31" idx="1"/>
          </p:cNvCxnSpPr>
          <p:nvPr/>
        </p:nvCxnSpPr>
        <p:spPr bwMode="auto">
          <a:xfrm>
            <a:off x="2326877" y="1430136"/>
            <a:ext cx="1090550" cy="20621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Rechteck 40"/>
          <p:cNvSpPr/>
          <p:nvPr/>
        </p:nvSpPr>
        <p:spPr>
          <a:xfrm>
            <a:off x="522131" y="2921920"/>
            <a:ext cx="17109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WUPA </a:t>
            </a:r>
            <a:r>
              <a:rPr lang="de-DE" sz="1200" b="1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Perimeterübertritt</a:t>
            </a:r>
            <a:endParaRPr lang="de-DE" sz="1200" b="1" kern="0" dirty="0" smtClean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1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Aspahltierarbeiten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mit Koordination </a:t>
            </a:r>
            <a:r>
              <a:rPr lang="de-DE" sz="11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Perimeterübertritt</a:t>
            </a: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</a:t>
            </a:r>
          </a:p>
        </p:txBody>
      </p:sp>
      <p:cxnSp>
        <p:nvCxnSpPr>
          <p:cNvPr id="43" name="Gerade Verbindung mit Pfeil 42"/>
          <p:cNvCxnSpPr/>
          <p:nvPr/>
        </p:nvCxnSpPr>
        <p:spPr bwMode="auto">
          <a:xfrm>
            <a:off x="1883061" y="3267535"/>
            <a:ext cx="986093" cy="57332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Rechteck 46"/>
          <p:cNvSpPr/>
          <p:nvPr/>
        </p:nvSpPr>
        <p:spPr>
          <a:xfrm>
            <a:off x="6525738" y="2702226"/>
            <a:ext cx="17281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TATTOOS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Statische Abklärungen und Flächenpläne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48" name="Rechteck 47"/>
          <p:cNvSpPr/>
          <p:nvPr/>
        </p:nvSpPr>
        <p:spPr bwMode="auto">
          <a:xfrm rot="577743">
            <a:off x="4080360" y="2798696"/>
            <a:ext cx="121052" cy="108695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9" name="Gerade Verbindung mit Pfeil 48"/>
          <p:cNvCxnSpPr/>
          <p:nvPr/>
        </p:nvCxnSpPr>
        <p:spPr bwMode="auto">
          <a:xfrm flipH="1">
            <a:off x="4222840" y="2840210"/>
            <a:ext cx="2302898" cy="1283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36643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Action Items Areal West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5256212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Information über laufende und angedachte Bauprojekte</a:t>
            </a:r>
            <a:endParaRPr lang="de-CH" b="1" dirty="0"/>
          </a:p>
          <a:p>
            <a:pPr marL="0" indent="0">
              <a:buNone/>
            </a:pPr>
            <a:r>
              <a:rPr lang="de-CH" sz="1400" dirty="0" smtClean="0">
                <a:sym typeface="Wingdings" panose="05000000000000000000" pitchFamily="2" charset="2"/>
              </a:rPr>
              <a:t/>
            </a:r>
            <a:br>
              <a:rPr lang="de-CH" sz="1400" dirty="0" smtClean="0">
                <a:sym typeface="Wingdings" panose="05000000000000000000" pitchFamily="2" charset="2"/>
              </a:rPr>
            </a:br>
            <a:endParaRPr lang="de-CH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1069586" y="2091301"/>
            <a:ext cx="3577612" cy="13111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Entscheid </a:t>
            </a:r>
            <a:r>
              <a:rPr lang="de-DE" sz="1200" dirty="0" err="1" smtClean="0">
                <a:latin typeface="+mn-lt"/>
                <a:cs typeface="Arial Narrow"/>
              </a:rPr>
              <a:t>grosse</a:t>
            </a:r>
            <a:r>
              <a:rPr lang="de-DE" sz="1200" dirty="0" smtClean="0">
                <a:latin typeface="+mn-lt"/>
                <a:cs typeface="Arial Narrow"/>
              </a:rPr>
              <a:t> Variante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+mn-lt"/>
                <a:cs typeface="Arial Narrow"/>
              </a:rPr>
              <a:t>Planerwahlverfahren</a:t>
            </a:r>
            <a:r>
              <a:rPr lang="de-DE" sz="1200" dirty="0" smtClean="0">
                <a:latin typeface="+mn-lt"/>
                <a:cs typeface="Arial Narrow"/>
              </a:rPr>
              <a:t> abgeschlossen </a:t>
            </a: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 GP Team vertraglich angebunden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BPG 2022 (Parlamentarisches Geschäft)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Baustart frühestens 2023</a:t>
            </a:r>
            <a:endParaRPr lang="de-DE" sz="1200" dirty="0" smtClean="0">
              <a:latin typeface="+mn-lt"/>
              <a:cs typeface="Arial Narrow"/>
            </a:endParaRPr>
          </a:p>
          <a:p>
            <a:pPr>
              <a:lnSpc>
                <a:spcPct val="110000"/>
              </a:lnSpc>
            </a:pP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436096" y="2130114"/>
            <a:ext cx="272042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u="sng" dirty="0" smtClean="0">
                <a:latin typeface="+mn-lt"/>
                <a:cs typeface="Arial Narrow"/>
              </a:rPr>
              <a:t>Baustart</a:t>
            </a:r>
            <a:r>
              <a:rPr lang="de-DE" sz="1200" dirty="0" smtClean="0">
                <a:latin typeface="+mn-lt"/>
                <a:cs typeface="Arial Narrow"/>
              </a:rPr>
              <a:t>: Juni 2021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Neu mit Faserzementplatten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2336" y="2637844"/>
            <a:ext cx="3406611" cy="90307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895" y="3448333"/>
            <a:ext cx="1703797" cy="104242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951" y="4756280"/>
            <a:ext cx="3364306" cy="189314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43608" y="1808659"/>
            <a:ext cx="3960440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>
                <a:cs typeface="Arial Narrow"/>
              </a:rPr>
              <a:t>Neubau Quantum Matter </a:t>
            </a:r>
            <a:r>
              <a:rPr lang="de-DE" sz="1200" b="1" dirty="0" err="1">
                <a:cs typeface="Arial Narrow"/>
              </a:rPr>
              <a:t>and</a:t>
            </a:r>
            <a:r>
              <a:rPr lang="de-DE" sz="1200" b="1" dirty="0">
                <a:cs typeface="Arial Narrow"/>
              </a:rPr>
              <a:t> Material Center </a:t>
            </a:r>
            <a:r>
              <a:rPr lang="de-DE" sz="1200" i="1" dirty="0">
                <a:cs typeface="Arial Narrow"/>
              </a:rPr>
              <a:t>(2024</a:t>
            </a:r>
            <a:r>
              <a:rPr lang="de-DE" sz="1200" dirty="0" smtClean="0">
                <a:cs typeface="Arial Narrow"/>
              </a:rPr>
              <a:t>)</a:t>
            </a:r>
            <a:endParaRPr lang="de-DE" sz="1200" dirty="0">
              <a:cs typeface="Arial Narrow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87" y="3233874"/>
            <a:ext cx="1716829" cy="1415531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5407500" y="1808659"/>
            <a:ext cx="3484980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err="1" smtClean="0">
                <a:cs typeface="Arial Narrow"/>
              </a:rPr>
              <a:t>Fassadenrenovation</a:t>
            </a:r>
            <a:r>
              <a:rPr lang="de-DE" sz="1200" b="1" dirty="0" smtClean="0">
                <a:cs typeface="Arial Narrow"/>
              </a:rPr>
              <a:t> </a:t>
            </a:r>
            <a:r>
              <a:rPr lang="de-DE" sz="1200" b="1" dirty="0">
                <a:cs typeface="Arial Narrow"/>
              </a:rPr>
              <a:t>WBGB </a:t>
            </a:r>
            <a:r>
              <a:rPr lang="de-DE" sz="1200" i="1" dirty="0">
                <a:cs typeface="Arial Narrow"/>
              </a:rPr>
              <a:t>(</a:t>
            </a:r>
            <a:r>
              <a:rPr lang="de-DE" sz="1200" i="1" dirty="0" smtClean="0">
                <a:cs typeface="Arial Narrow"/>
              </a:rPr>
              <a:t>2021)</a:t>
            </a:r>
            <a:endParaRPr lang="de-DE" sz="1200" dirty="0">
              <a:cs typeface="Arial Narrow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534824" y="3829463"/>
            <a:ext cx="3484980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cs typeface="Arial Narrow"/>
              </a:rPr>
              <a:t>TATTOOS</a:t>
            </a:r>
            <a:endParaRPr lang="de-DE" sz="1200" dirty="0">
              <a:cs typeface="Arial Narrow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060" y="4667184"/>
            <a:ext cx="2620884" cy="1898104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5537933" y="4117582"/>
            <a:ext cx="324729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Statische Abklärungen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Flächenpläne / Konzeptionelle Überlegungen</a:t>
            </a:r>
          </a:p>
        </p:txBody>
      </p:sp>
    </p:spTree>
    <p:extLst>
      <p:ext uri="{BB962C8B-B14F-4D97-AF65-F5344CB8AC3E}">
        <p14:creationId xmlns:p14="http://schemas.microsoft.com/office/powerpoint/2010/main" val="1065743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Abgeschlossene/Laufende Projekte Areal Ost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658" y="658405"/>
            <a:ext cx="4556606" cy="625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 bwMode="auto">
          <a:xfrm rot="2021190">
            <a:off x="4295565" y="3770998"/>
            <a:ext cx="238669" cy="145580"/>
          </a:xfrm>
          <a:prstGeom prst="rect">
            <a:avLst/>
          </a:prstGeom>
          <a:solidFill>
            <a:schemeClr val="accent3">
              <a:lumMod val="60000"/>
              <a:lumOff val="40000"/>
              <a:alpha val="13000"/>
            </a:schemeClr>
          </a:solidFill>
          <a:ln w="254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Gerade Verbindung mit Pfeil 11"/>
          <p:cNvCxnSpPr>
            <a:endCxn id="22" idx="3"/>
          </p:cNvCxnSpPr>
          <p:nvPr/>
        </p:nvCxnSpPr>
        <p:spPr bwMode="auto">
          <a:xfrm flipH="1">
            <a:off x="5894834" y="5301208"/>
            <a:ext cx="1241490" cy="129247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19741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hteck 17"/>
          <p:cNvSpPr/>
          <p:nvPr/>
        </p:nvSpPr>
        <p:spPr>
          <a:xfrm>
            <a:off x="7049862" y="1268760"/>
            <a:ext cx="17416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ORAB Neubau / OBGA Bürotrakt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Bauarbeiten sind am Laufen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19" name="Gerade Verbindung mit Pfeil 18"/>
          <p:cNvCxnSpPr>
            <a:endCxn id="2" idx="3"/>
          </p:cNvCxnSpPr>
          <p:nvPr/>
        </p:nvCxnSpPr>
        <p:spPr bwMode="auto">
          <a:xfrm flipH="1">
            <a:off x="4514196" y="3140968"/>
            <a:ext cx="2622128" cy="76900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hteck 20"/>
          <p:cNvSpPr/>
          <p:nvPr/>
        </p:nvSpPr>
        <p:spPr>
          <a:xfrm>
            <a:off x="7136324" y="5114377"/>
            <a:ext cx="174050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OSFA ATHOS 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Umsetzung von drei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Experimentierhallen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1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Baulich abgeschlossen</a:t>
            </a:r>
          </a:p>
        </p:txBody>
      </p:sp>
      <p:sp>
        <p:nvSpPr>
          <p:cNvPr id="22" name="Rechteck 21"/>
          <p:cNvSpPr/>
          <p:nvPr/>
        </p:nvSpPr>
        <p:spPr bwMode="auto">
          <a:xfrm rot="21278503">
            <a:off x="5634002" y="6392602"/>
            <a:ext cx="261403" cy="426573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1974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 rot="17725412">
            <a:off x="5411414" y="2494054"/>
            <a:ext cx="228280" cy="8076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68" name="Gerade Verbindung mit Pfeil 67"/>
          <p:cNvCxnSpPr>
            <a:endCxn id="70" idx="1"/>
          </p:cNvCxnSpPr>
          <p:nvPr/>
        </p:nvCxnSpPr>
        <p:spPr bwMode="auto">
          <a:xfrm flipV="1">
            <a:off x="1835696" y="2777815"/>
            <a:ext cx="2080130" cy="22451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518A4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Rechteck 69"/>
          <p:cNvSpPr/>
          <p:nvPr/>
        </p:nvSpPr>
        <p:spPr bwMode="auto">
          <a:xfrm rot="17725412">
            <a:off x="3880906" y="2651794"/>
            <a:ext cx="122377" cy="141516"/>
          </a:xfrm>
          <a:prstGeom prst="rect">
            <a:avLst/>
          </a:prstGeom>
          <a:solidFill>
            <a:srgbClr val="518A42">
              <a:alpha val="15000"/>
            </a:srgbClr>
          </a:solidFill>
          <a:ln w="19050" cap="flat" cmpd="sng" algn="ctr">
            <a:solidFill>
              <a:srgbClr val="518A4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351492" y="2822178"/>
            <a:ext cx="185210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OIPA GMP Labore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Einbau abgeschirmte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Zellen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Abnahme ist erfolgt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Nutzerübergabe stattgefunden</a:t>
            </a:r>
          </a:p>
          <a:p>
            <a:pPr eaLnBrk="1" hangingPunct="1">
              <a:spcBef>
                <a:spcPct val="0"/>
              </a:spcBef>
            </a:pP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340539" y="5183627"/>
            <a:ext cx="19300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OGWA / OKAA / OKPA Bauten </a:t>
            </a:r>
            <a:r>
              <a:rPr lang="de-DE" sz="1200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</a:t>
            </a:r>
            <a:r>
              <a:rPr lang="de-DE" sz="12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iwi</a:t>
            </a:r>
          </a:p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Rückbauarbeiten sind am Laufen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52" name="Rechteck 51"/>
          <p:cNvSpPr/>
          <p:nvPr/>
        </p:nvSpPr>
        <p:spPr bwMode="auto">
          <a:xfrm rot="14530773">
            <a:off x="2986977" y="5321528"/>
            <a:ext cx="463763" cy="251937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3" name="Gerade Verbindung mit Pfeil 52"/>
          <p:cNvCxnSpPr/>
          <p:nvPr/>
        </p:nvCxnSpPr>
        <p:spPr bwMode="auto">
          <a:xfrm>
            <a:off x="2123728" y="5301208"/>
            <a:ext cx="936104" cy="21602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7136324" y="2993792"/>
            <a:ext cx="174050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200" b="1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OBBA Ersatzbau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sz="11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Realisierung ab Q3 2021</a:t>
            </a:r>
          </a:p>
        </p:txBody>
      </p:sp>
      <p:sp>
        <p:nvSpPr>
          <p:cNvPr id="32" name="Rechteck 31"/>
          <p:cNvSpPr/>
          <p:nvPr/>
        </p:nvSpPr>
        <p:spPr bwMode="auto">
          <a:xfrm rot="2854586">
            <a:off x="5416266" y="1292306"/>
            <a:ext cx="221000" cy="279876"/>
          </a:xfrm>
          <a:prstGeom prst="rect">
            <a:avLst/>
          </a:prstGeom>
          <a:solidFill>
            <a:schemeClr val="accent3">
              <a:lumMod val="60000"/>
              <a:lumOff val="40000"/>
              <a:alpha val="13000"/>
            </a:schemeClr>
          </a:solidFill>
          <a:ln w="254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 bwMode="auto">
          <a:xfrm flipH="1">
            <a:off x="5764703" y="1459716"/>
            <a:ext cx="1289139" cy="705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82948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Action Items Areal Ost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5256212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Information über laufende und angedachte Bauprojekte</a:t>
            </a:r>
            <a:endParaRPr lang="de-CH" b="1" dirty="0"/>
          </a:p>
          <a:p>
            <a:pPr marL="0" indent="0">
              <a:buNone/>
            </a:pPr>
            <a:r>
              <a:rPr lang="de-CH" sz="1400" dirty="0" smtClean="0">
                <a:sym typeface="Wingdings" panose="05000000000000000000" pitchFamily="2" charset="2"/>
              </a:rPr>
              <a:t/>
            </a:r>
            <a:br>
              <a:rPr lang="de-CH" sz="1400" dirty="0" smtClean="0">
                <a:sym typeface="Wingdings" panose="05000000000000000000" pitchFamily="2" charset="2"/>
              </a:rPr>
            </a:br>
            <a:endParaRPr lang="de-CH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1025587" y="1660510"/>
            <a:ext cx="4104456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ORAB Neubau </a:t>
            </a:r>
            <a:r>
              <a:rPr lang="de-DE" sz="1200" i="1" dirty="0" smtClean="0">
                <a:latin typeface="+mn-lt"/>
                <a:cs typeface="Arial Narrow"/>
              </a:rPr>
              <a:t>(2021-22</a:t>
            </a:r>
            <a:r>
              <a:rPr lang="de-DE" sz="1200" dirty="0" smtClean="0">
                <a:latin typeface="+mn-lt"/>
                <a:cs typeface="Arial Narrow"/>
              </a:rPr>
              <a:t>) Erweiterung  des BZL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090492" y="3764500"/>
            <a:ext cx="381531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Baugesuch eingegeben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Variantenentscheid an DIRK im Juli 2021 (Platzbedarf für 50 -75 Büroarbeitsplätze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Umsetzung ab Q3 2021</a:t>
            </a:r>
          </a:p>
          <a:p>
            <a:pPr>
              <a:lnSpc>
                <a:spcPct val="110000"/>
              </a:lnSpc>
            </a:pP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57916" y="4824235"/>
            <a:ext cx="272042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Rückbau und Neubau Kita/KIWI </a:t>
            </a:r>
            <a:r>
              <a:rPr lang="de-DE" sz="1200" dirty="0" smtClean="0">
                <a:latin typeface="+mn-lt"/>
                <a:cs typeface="Arial Narrow"/>
              </a:rPr>
              <a:t>(2021-23)</a:t>
            </a:r>
          </a:p>
        </p:txBody>
      </p:sp>
      <p:pic>
        <p:nvPicPr>
          <p:cNvPr id="20" name="Bild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9" r="4869"/>
          <a:stretch>
            <a:fillRect/>
          </a:stretch>
        </p:blipFill>
        <p:spPr bwMode="auto">
          <a:xfrm>
            <a:off x="1034116" y="1902833"/>
            <a:ext cx="1423524" cy="1003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0492" y="1911057"/>
            <a:ext cx="2191202" cy="168554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41"/>
          <a:stretch/>
        </p:blipFill>
        <p:spPr>
          <a:xfrm>
            <a:off x="7609452" y="1902833"/>
            <a:ext cx="1193174" cy="95071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5097200"/>
            <a:ext cx="2528077" cy="118936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86"/>
          <a:stretch/>
        </p:blipFill>
        <p:spPr>
          <a:xfrm>
            <a:off x="7537843" y="2925554"/>
            <a:ext cx="1336791" cy="79201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7916" y="5101683"/>
            <a:ext cx="1603893" cy="12076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3789" y="1880448"/>
            <a:ext cx="1570179" cy="1041418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5724128" y="5137884"/>
            <a:ext cx="410445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Rückbauarbeiten: bis Ende Juli abgeschlossen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Abschluss Planung Bauprojekt</a:t>
            </a:r>
            <a:endParaRPr lang="de-DE" sz="1200" dirty="0" smtClean="0">
              <a:latin typeface="+mn-lt"/>
              <a:cs typeface="Arial Narrow"/>
              <a:sym typeface="Wingdings" panose="05000000000000000000" pitchFamily="2" charset="2"/>
            </a:endParaRP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Ausschreibung ab Q3 2021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Bezug ca. 2023 Q4/2024 Q2</a:t>
            </a:r>
            <a:endParaRPr lang="de-DE" sz="1200" dirty="0" smtClean="0">
              <a:latin typeface="+mn-lt"/>
              <a:cs typeface="Arial Narrow"/>
            </a:endParaRPr>
          </a:p>
          <a:p>
            <a:pPr>
              <a:lnSpc>
                <a:spcPct val="110000"/>
              </a:lnSpc>
            </a:pP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953579" y="3142769"/>
            <a:ext cx="410445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PSI/ENSI Projekt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</a:rPr>
              <a:t>Geschlossene Hülle bis Q4 2021</a:t>
            </a:r>
            <a:endParaRPr lang="de-DE" sz="1200" dirty="0" smtClean="0">
              <a:latin typeface="+mn-lt"/>
              <a:cs typeface="Arial Narrow"/>
              <a:sym typeface="Wingdings" panose="05000000000000000000" pitchFamily="2" charset="2"/>
            </a:endParaRP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Geplanter Bezug ca. Q1 2022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+mn-lt"/>
                <a:cs typeface="Arial Narrow"/>
                <a:sym typeface="Wingdings" panose="05000000000000000000" pitchFamily="2" charset="2"/>
              </a:rPr>
              <a:t>Umbau Bürotrakt OBGA (Zonenzugang, Bürotrakt</a:t>
            </a:r>
            <a:endParaRPr lang="de-DE" sz="1200" dirty="0" smtClean="0">
              <a:latin typeface="+mn-lt"/>
              <a:cs typeface="Arial Narrow"/>
            </a:endParaRPr>
          </a:p>
          <a:p>
            <a:pPr>
              <a:lnSpc>
                <a:spcPct val="110000"/>
              </a:lnSpc>
            </a:pP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090492" y="1636200"/>
            <a:ext cx="4104456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>
                <a:cs typeface="Arial Narrow"/>
              </a:rPr>
              <a:t>OBBA Ersatzbau </a:t>
            </a:r>
            <a:r>
              <a:rPr lang="de-DE" sz="1200" i="1" dirty="0">
                <a:cs typeface="Arial Narrow"/>
              </a:rPr>
              <a:t>(2022</a:t>
            </a:r>
            <a:r>
              <a:rPr lang="de-DE" sz="1200" dirty="0">
                <a:cs typeface="Arial Narrow"/>
              </a:rPr>
              <a:t>) mit möglicher Erweiterung:</a:t>
            </a:r>
          </a:p>
        </p:txBody>
      </p:sp>
    </p:spTree>
    <p:extLst>
      <p:ext uri="{BB962C8B-B14F-4D97-AF65-F5344CB8AC3E}">
        <p14:creationId xmlns:p14="http://schemas.microsoft.com/office/powerpoint/2010/main" val="3036897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Stand PARK INNOVAARE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197422"/>
            <a:ext cx="7742237" cy="5039890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Stand 2021:</a:t>
            </a:r>
            <a:endParaRPr lang="de-CH" b="1" dirty="0"/>
          </a:p>
          <a:p>
            <a:r>
              <a:rPr lang="de-CH" sz="1400" dirty="0" smtClean="0"/>
              <a:t>Baumeisterarbeiten sind wie vorgesehen im Zeitplan.</a:t>
            </a:r>
          </a:p>
          <a:p>
            <a:r>
              <a:rPr lang="de-CH" sz="1400" dirty="0" smtClean="0"/>
              <a:t>Baukörper B1 </a:t>
            </a:r>
            <a:r>
              <a:rPr lang="de-CH" sz="1400" dirty="0" smtClean="0">
                <a:sym typeface="Wingdings" panose="05000000000000000000" pitchFamily="2" charset="2"/>
              </a:rPr>
              <a:t> 4. OG wurde bis Ende KW 23 fertig</a:t>
            </a:r>
            <a:endParaRPr lang="de-CH" sz="1400" dirty="0" smtClean="0"/>
          </a:p>
          <a:p>
            <a:r>
              <a:rPr lang="de-CH" sz="1400" dirty="0" smtClean="0"/>
              <a:t>Die grossen Mengen an Hang- und Sickerwasser sind für die Baustelle nach wie vor eine Herausforderung</a:t>
            </a:r>
          </a:p>
          <a:p>
            <a:r>
              <a:rPr lang="de-CH" sz="1400" dirty="0" smtClean="0"/>
              <a:t>Rohinstallationen der Haustechnik, sowie Gipser- und Malerarbeiten haben im Mai 2021 begonnen.</a:t>
            </a:r>
          </a:p>
          <a:p>
            <a:r>
              <a:rPr lang="de-CH" sz="1400" dirty="0" smtClean="0"/>
              <a:t>Hartbetonboden in Teilen der Untergeschosse und in der Reinraumhalle ist bereits eingebaut.</a:t>
            </a:r>
          </a:p>
          <a:p>
            <a:r>
              <a:rPr lang="de-CH" sz="1400" dirty="0" smtClean="0"/>
              <a:t>Holzbaumontage der Gebäudehülle Fassade und Dach ab Juli 2021.</a:t>
            </a:r>
          </a:p>
          <a:p>
            <a:r>
              <a:rPr lang="de-CH" sz="1400" dirty="0" smtClean="0"/>
              <a:t>Verlängerte Lieferfristen für Baumaterialien wie Dämmstoffe und weitere Produkte wegen Rohstoffknappheit</a:t>
            </a:r>
          </a:p>
          <a:p>
            <a:pPr marL="0" indent="0">
              <a:buNone/>
            </a:pPr>
            <a:endParaRPr lang="de-CH" sz="1600" dirty="0" smtClean="0"/>
          </a:p>
          <a:p>
            <a:pPr marL="0" indent="0">
              <a:buNone/>
            </a:pPr>
            <a:endParaRPr lang="de-CH" sz="1600" dirty="0" smtClean="0"/>
          </a:p>
          <a:p>
            <a:pPr marL="0" indent="0">
              <a:buNone/>
            </a:pPr>
            <a:endParaRPr lang="de-CH" sz="1600" dirty="0" smtClean="0">
              <a:solidFill>
                <a:srgbClr val="FF0000"/>
              </a:solidFill>
            </a:endParaRPr>
          </a:p>
          <a:p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042470"/>
            <a:ext cx="3267524" cy="1898276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4924964" y="4509120"/>
            <a:ext cx="3981450" cy="816756"/>
            <a:chOff x="4924964" y="4509120"/>
            <a:chExt cx="3981450" cy="81675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4964" y="4509120"/>
              <a:ext cx="3981450" cy="771525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1683" y="4992501"/>
              <a:ext cx="2752725" cy="33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5845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CH" dirty="0" smtClean="0"/>
              <a:t>Stand PARK INNOVAARE</a:t>
            </a:r>
            <a:endParaRPr lang="de-CH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31246" y="3502169"/>
            <a:ext cx="243009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Baustelle am 28.05.2021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485945"/>
            <a:ext cx="3339063" cy="201622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374" y="1485945"/>
            <a:ext cx="3452719" cy="2016224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4897374" y="3502169"/>
            <a:ext cx="34910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10 Meter hohe Wand in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Werkhalle AIK </a:t>
            </a: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wurde in einer Etappe betoniert.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903" y="4060386"/>
            <a:ext cx="3395760" cy="215291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7375" y="4060386"/>
            <a:ext cx="3491050" cy="2152913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914903" y="6238473"/>
            <a:ext cx="3395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Der Rohbau des Nebengebäudes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wurde </a:t>
            </a: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in der KW 22/2021 fertiggestellt</a:t>
            </a:r>
            <a:endParaRPr lang="de-DE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788024" y="6213299"/>
            <a:ext cx="34910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Decke </a:t>
            </a: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über 4.OG im B1 sowie die Wände 5.OG im A1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wurden </a:t>
            </a: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in der KW 23/2021 fertiggestellt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.</a:t>
            </a:r>
            <a:endParaRPr lang="de-CH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922561" y="1096707"/>
            <a:ext cx="2972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CH" b="1" dirty="0" smtClean="0"/>
              <a:t>Baustelle im Mai / Juni 2021: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3982208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CH" dirty="0" smtClean="0"/>
              <a:t>Stand PARK INNOVAARE</a:t>
            </a:r>
            <a:endParaRPr lang="de-CH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9471" y="3491286"/>
            <a:ext cx="24300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Gerüstarbeiten in der Reinraumhalle.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Der </a:t>
            </a: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Hartbetonboden ist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eingebaut</a:t>
            </a:r>
            <a:endParaRPr lang="de-CH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032223" y="6278966"/>
            <a:ext cx="3395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Im Medienkanal des 2.UG werden die ersten Werkleitungen </a:t>
            </a: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eingebaut</a:t>
            </a:r>
            <a:endParaRPr lang="de-CH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920500" y="6337046"/>
            <a:ext cx="34910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CH" sz="11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Willkommen im PARK INNOVAARE</a:t>
            </a:r>
            <a:endParaRPr lang="de-CH" sz="11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922561" y="1096707"/>
            <a:ext cx="2972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CH" b="1" dirty="0" smtClean="0"/>
              <a:t>Baustelle im Mai / Juni 2021:</a:t>
            </a:r>
            <a:endParaRPr lang="de-CH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882" y="1450381"/>
            <a:ext cx="3388102" cy="204090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919" y="4005064"/>
            <a:ext cx="3339063" cy="219296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1435261"/>
            <a:ext cx="3752573" cy="48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9856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Workplace Management  </a:t>
            </a:r>
            <a:r>
              <a:rPr lang="de-CH" sz="1600" dirty="0"/>
              <a:t>Projektierung Bürokonzept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3075" name="Grafik 2" descr="image00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609" y="3856458"/>
            <a:ext cx="4778651" cy="2202963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614" y="1611724"/>
            <a:ext cx="2662454" cy="150221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grpSp>
        <p:nvGrpSpPr>
          <p:cNvPr id="15" name="Gruppieren 14"/>
          <p:cNvGrpSpPr/>
          <p:nvPr/>
        </p:nvGrpSpPr>
        <p:grpSpPr>
          <a:xfrm>
            <a:off x="5612270" y="3856458"/>
            <a:ext cx="1696034" cy="2207468"/>
            <a:chOff x="6660231" y="2818636"/>
            <a:chExt cx="1546082" cy="1995948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6660231" y="2818636"/>
              <a:ext cx="1546082" cy="1995948"/>
              <a:chOff x="6660231" y="2818636"/>
              <a:chExt cx="1546082" cy="1995948"/>
            </a:xfrm>
          </p:grpSpPr>
          <p:graphicFrame>
            <p:nvGraphicFramePr>
              <p:cNvPr id="7" name="Objekt 6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660231" y="2969223"/>
              <a:ext cx="1440161" cy="1845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5" name="Acrobat Document" r:id="rId5" imgW="5666913" imgH="8019698" progId="Acrobat.Document.2017">
                      <p:embed/>
                    </p:oleObj>
                  </mc:Choice>
                  <mc:Fallback>
                    <p:oleObj name="Acrobat Document" r:id="rId5" imgW="5666913" imgH="8019698" progId="Acrobat.Document.2017">
                      <p:embed/>
                      <p:pic>
                        <p:nvPicPr>
                          <p:cNvPr id="7" name="Objekt 6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6660231" y="2969223"/>
                            <a:ext cx="1440161" cy="184536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Inhaltsplatzhalter 5"/>
              <p:cNvSpPr txBox="1">
                <a:spLocks/>
              </p:cNvSpPr>
              <p:nvPr/>
            </p:nvSpPr>
            <p:spPr>
              <a:xfrm>
                <a:off x="6697507" y="2818636"/>
                <a:ext cx="1508806" cy="188292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de-CH" sz="1200" b="1" dirty="0"/>
                  <a:t>PSD «</a:t>
                </a:r>
                <a:r>
                  <a:rPr lang="de-CH" sz="1200" b="1" dirty="0" err="1"/>
                  <a:t>under</a:t>
                </a:r>
                <a:r>
                  <a:rPr lang="de-CH" sz="1200" b="1" dirty="0"/>
                  <a:t> </a:t>
                </a:r>
                <a:r>
                  <a:rPr lang="de-CH" sz="1200" b="1" dirty="0" err="1"/>
                  <a:t>one</a:t>
                </a:r>
                <a:r>
                  <a:rPr lang="de-CH" sz="1200" b="1" dirty="0"/>
                  <a:t> </a:t>
                </a:r>
                <a:r>
                  <a:rPr lang="de-CH" sz="1200" b="1" dirty="0" err="1"/>
                  <a:t>roof</a:t>
                </a:r>
                <a:r>
                  <a:rPr lang="de-CH" sz="1200" b="1" dirty="0"/>
                  <a:t>»</a:t>
                </a:r>
              </a:p>
            </p:txBody>
          </p:sp>
        </p:grpSp>
        <p:sp>
          <p:nvSpPr>
            <p:cNvPr id="12" name="Rechteck 11"/>
            <p:cNvSpPr/>
            <p:nvPr/>
          </p:nvSpPr>
          <p:spPr bwMode="auto">
            <a:xfrm>
              <a:off x="6660231" y="2818636"/>
              <a:ext cx="1512169" cy="19959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de-CH" sz="2400">
                <a:latin typeface="Times" charset="0"/>
              </a:endParaRPr>
            </a:p>
          </p:txBody>
        </p:sp>
      </p:grpSp>
      <p:cxnSp>
        <p:nvCxnSpPr>
          <p:cNvPr id="18" name="Gerade Verbindung mit Pfeil 17"/>
          <p:cNvCxnSpPr/>
          <p:nvPr/>
        </p:nvCxnSpPr>
        <p:spPr bwMode="auto">
          <a:xfrm flipV="1">
            <a:off x="3572068" y="3023049"/>
            <a:ext cx="2700821" cy="15777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Gerade Verbindung mit Pfeil 20"/>
          <p:cNvCxnSpPr/>
          <p:nvPr/>
        </p:nvCxnSpPr>
        <p:spPr bwMode="auto">
          <a:xfrm>
            <a:off x="4479095" y="4017184"/>
            <a:ext cx="1133175" cy="2759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3" name="Gruppieren 22"/>
          <p:cNvGrpSpPr/>
          <p:nvPr/>
        </p:nvGrpSpPr>
        <p:grpSpPr>
          <a:xfrm>
            <a:off x="6194594" y="1412776"/>
            <a:ext cx="2592288" cy="1723601"/>
            <a:chOff x="6148313" y="1131590"/>
            <a:chExt cx="2384127" cy="1356918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6148313" y="1131590"/>
              <a:ext cx="2384127" cy="1356918"/>
              <a:chOff x="5580112" y="1203598"/>
              <a:chExt cx="2384127" cy="1356918"/>
            </a:xfrm>
          </p:grpSpPr>
          <p:pic>
            <p:nvPicPr>
              <p:cNvPr id="2" name="Grafik 1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21228" y="1403328"/>
                <a:ext cx="1943011" cy="1096414"/>
              </a:xfrm>
              <a:prstGeom prst="rect">
                <a:avLst/>
              </a:prstGeom>
            </p:spPr>
          </p:pic>
          <p:pic>
            <p:nvPicPr>
              <p:cNvPr id="3" name="Grafik 2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80112" y="1203598"/>
                <a:ext cx="1224136" cy="1040944"/>
              </a:xfrm>
              <a:prstGeom prst="rect">
                <a:avLst/>
              </a:prstGeom>
            </p:spPr>
          </p:pic>
          <p:sp>
            <p:nvSpPr>
              <p:cNvPr id="14" name="Rechteck 13"/>
              <p:cNvSpPr/>
              <p:nvPr/>
            </p:nvSpPr>
            <p:spPr bwMode="auto">
              <a:xfrm>
                <a:off x="5652120" y="1275606"/>
                <a:ext cx="2312119" cy="128491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0"/>
                  </a:spcBef>
                </a:pPr>
                <a:endParaRPr lang="de-CH" sz="2400">
                  <a:latin typeface="Times" charset="0"/>
                </a:endParaRPr>
              </a:p>
            </p:txBody>
          </p:sp>
        </p:grpSp>
        <p:sp>
          <p:nvSpPr>
            <p:cNvPr id="24" name="Inhaltsplatzhalter 5"/>
            <p:cNvSpPr txBox="1">
              <a:spLocks/>
            </p:cNvSpPr>
            <p:nvPr/>
          </p:nvSpPr>
          <p:spPr>
            <a:xfrm>
              <a:off x="6924360" y="1243621"/>
              <a:ext cx="311490" cy="25275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buNone/>
              </a:pPr>
              <a:r>
                <a:rPr lang="de-CH" sz="1200" b="1" dirty="0"/>
                <a:t>AIK</a:t>
              </a:r>
            </a:p>
          </p:txBody>
        </p:sp>
      </p:grpSp>
      <p:sp>
        <p:nvSpPr>
          <p:cNvPr id="26" name="Inhaltsplatzhalter 5"/>
          <p:cNvSpPr txBox="1">
            <a:spLocks/>
          </p:cNvSpPr>
          <p:nvPr/>
        </p:nvSpPr>
        <p:spPr>
          <a:xfrm>
            <a:off x="3642695" y="1587762"/>
            <a:ext cx="2551899" cy="14438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de-CH" sz="1200" dirty="0">
                <a:sym typeface="Wingdings" panose="05000000000000000000" pitchFamily="2" charset="2"/>
              </a:rPr>
              <a:t>Definition Arbeitsplatztypen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sz="1200" dirty="0">
                <a:sym typeface="Wingdings" panose="05000000000000000000" pitchFamily="2" charset="2"/>
              </a:rPr>
              <a:t>Nutzungszusammensetzung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sz="1200" dirty="0">
                <a:sym typeface="Wingdings" panose="05000000000000000000" pitchFamily="2" charset="2"/>
              </a:rPr>
              <a:t>Layout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sz="1200" dirty="0">
                <a:sym typeface="Wingdings" panose="05000000000000000000" pitchFamily="2" charset="2"/>
              </a:rPr>
              <a:t>Koordination/Kosten wie z.B. für </a:t>
            </a:r>
            <a:r>
              <a:rPr lang="de-CH" sz="1200" dirty="0"/>
              <a:t>Büromobiliar, </a:t>
            </a:r>
            <a:r>
              <a:rPr lang="de-CH" sz="1200" dirty="0" err="1"/>
              <a:t>Reinraumequipement</a:t>
            </a:r>
            <a:r>
              <a:rPr lang="de-CH" sz="1200" dirty="0"/>
              <a:t>, </a:t>
            </a:r>
            <a:r>
              <a:rPr lang="de-CH" sz="1200" dirty="0" err="1"/>
              <a:t>Laborequipement</a:t>
            </a:r>
            <a:r>
              <a:rPr lang="de-CH" sz="1200" dirty="0"/>
              <a:t>, Umzug Maschinen, Werkstattelemente, etc.</a:t>
            </a:r>
            <a:r>
              <a:rPr lang="de-CH" sz="1200" dirty="0">
                <a:sym typeface="Wingdings" panose="05000000000000000000" pitchFamily="2" charset="2"/>
              </a:rPr>
              <a:t/>
            </a:r>
            <a:br>
              <a:rPr lang="de-CH" sz="1200" dirty="0">
                <a:sym typeface="Wingdings" panose="05000000000000000000" pitchFamily="2" charset="2"/>
              </a:rPr>
            </a:br>
            <a:endParaRPr lang="de-CH" sz="1200" dirty="0"/>
          </a:p>
        </p:txBody>
      </p:sp>
      <p:sp>
        <p:nvSpPr>
          <p:cNvPr id="25" name="Pfeil nach unten 24"/>
          <p:cNvSpPr/>
          <p:nvPr/>
        </p:nvSpPr>
        <p:spPr bwMode="auto">
          <a:xfrm>
            <a:off x="1874114" y="2848347"/>
            <a:ext cx="792088" cy="1188063"/>
          </a:xfrm>
          <a:prstGeom prst="downArrow">
            <a:avLst>
              <a:gd name="adj1" fmla="val 100000"/>
              <a:gd name="adj2" fmla="val 25101"/>
            </a:avLst>
          </a:prstGeom>
          <a:solidFill>
            <a:schemeClr val="accent1"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7418" y="3739271"/>
            <a:ext cx="1295062" cy="244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45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2_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541</Words>
  <Application>Microsoft Office PowerPoint</Application>
  <PresentationFormat>Bildschirmpräsentation (4:3)</PresentationFormat>
  <Paragraphs>121</Paragraphs>
  <Slides>10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5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1_PSI-PowerPoint-Master deutsch</vt:lpstr>
      <vt:lpstr>2_PSI-PowerPoint-Master deutsch</vt:lpstr>
      <vt:lpstr>Acrobat Document</vt:lpstr>
      <vt:lpstr>Bauvorhaben auf dem Areal PSI</vt:lpstr>
      <vt:lpstr>Abgeschlossene/Laufende Projekte West</vt:lpstr>
      <vt:lpstr>Action Items Areal West</vt:lpstr>
      <vt:lpstr>Abgeschlossene/Laufende Projekte Areal Ost</vt:lpstr>
      <vt:lpstr>Action Items Areal Ost</vt:lpstr>
      <vt:lpstr>Stand PARK INNOVAARE</vt:lpstr>
      <vt:lpstr>Stand PARK INNOVAARE</vt:lpstr>
      <vt:lpstr>Stand PARK INNOVAARE</vt:lpstr>
      <vt:lpstr>Workplace Management  Projektierung Bürokonzept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Jakob Lilian</dc:creator>
  <cp:lastModifiedBy>Jakob Lilian</cp:lastModifiedBy>
  <cp:revision>305</cp:revision>
  <cp:lastPrinted>2020-11-06T09:35:00Z</cp:lastPrinted>
  <dcterms:created xsi:type="dcterms:W3CDTF">2015-11-17T10:00:43Z</dcterms:created>
  <dcterms:modified xsi:type="dcterms:W3CDTF">2021-06-24T15:44:47Z</dcterms:modified>
</cp:coreProperties>
</file>