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3"/>
  </p:notesMasterIdLst>
  <p:handoutMasterIdLst>
    <p:handoutMasterId r:id="rId24"/>
  </p:handoutMasterIdLst>
  <p:sldIdLst>
    <p:sldId id="330" r:id="rId2"/>
    <p:sldId id="576" r:id="rId3"/>
    <p:sldId id="558" r:id="rId4"/>
    <p:sldId id="559" r:id="rId5"/>
    <p:sldId id="560" r:id="rId6"/>
    <p:sldId id="571" r:id="rId7"/>
    <p:sldId id="561" r:id="rId8"/>
    <p:sldId id="492" r:id="rId9"/>
    <p:sldId id="564" r:id="rId10"/>
    <p:sldId id="562" r:id="rId11"/>
    <p:sldId id="563" r:id="rId12"/>
    <p:sldId id="565" r:id="rId13"/>
    <p:sldId id="567" r:id="rId14"/>
    <p:sldId id="573" r:id="rId15"/>
    <p:sldId id="574" r:id="rId16"/>
    <p:sldId id="566" r:id="rId17"/>
    <p:sldId id="569" r:id="rId18"/>
    <p:sldId id="572" r:id="rId19"/>
    <p:sldId id="568" r:id="rId20"/>
    <p:sldId id="570" r:id="rId21"/>
    <p:sldId id="577" r:id="rId22"/>
  </p:sldIdLst>
  <p:sldSz cx="9144000" cy="5143500" type="screen16x9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000"/>
    <a:srgbClr val="FDCA00"/>
    <a:srgbClr val="FF0000"/>
    <a:srgbClr val="3E1027"/>
    <a:srgbClr val="197418"/>
    <a:srgbClr val="FFFFFF"/>
    <a:srgbClr val="18E6E6"/>
    <a:srgbClr val="808080"/>
    <a:srgbClr val="000000"/>
    <a:srgbClr val="EF5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03" autoAdjust="0"/>
    <p:restoredTop sz="86970" autoAdjust="0"/>
  </p:normalViewPr>
  <p:slideViewPr>
    <p:cSldViewPr snapToObjects="1">
      <p:cViewPr varScale="1">
        <p:scale>
          <a:sx n="212" d="100"/>
          <a:sy n="212" d="100"/>
        </p:scale>
        <p:origin x="894" y="174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07" d="100"/>
          <a:sy n="107" d="100"/>
        </p:scale>
        <p:origin x="-3990" y="-102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6125"/>
            <a:ext cx="6618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73287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18287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8304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18287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9859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09926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98154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37051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7133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03710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11468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38A29-B045-4C11-AB7D-13A21D08BE1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86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38A29-B045-4C11-AB7D-13A21D08BE1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320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dirty="0" smtClean="0"/>
              <a:t>Hier können Sie den Titel Ihrer </a:t>
            </a:r>
            <a:br>
              <a:rPr lang="de-CH" dirty="0" smtClean="0"/>
            </a:br>
            <a:r>
              <a:rPr lang="de-CH" dirty="0" smtClean="0"/>
              <a:t>Präsentation einfügen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de-CH" dirty="0" smtClean="0"/>
              <a:t>Vorname und Name Autor  ::  Funktion  ::  Paul Scherrer Institut</a:t>
            </a:r>
            <a:endParaRPr lang="de-CH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de-DE" dirty="0" smtClean="0"/>
              <a:t>Hier können Sie den Anlass Ihrer Präsentation und das Datum einfügen</a:t>
            </a:r>
            <a:endParaRPr lang="de-DE" dirty="0"/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92080" y="4812654"/>
            <a:ext cx="516830" cy="3188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99615" y="4877656"/>
            <a:ext cx="1201682" cy="21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6612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A554-A1C9-400A-8843-93375FE6B8E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2A93-9809-4AB2-9640-B26E18545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13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5684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3" r:id="rId9"/>
    <p:sldLayoutId id="2147483995" r:id="rId10"/>
    <p:sldLayoutId id="2147483996" r:id="rId1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5.jp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10" Type="http://schemas.openxmlformats.org/officeDocument/2006/relationships/image" Target="../media/image12.jpg"/><Relationship Id="rId4" Type="http://schemas.openxmlformats.org/officeDocument/2006/relationships/image" Target="../media/image6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tif"/><Relationship Id="rId5" Type="http://schemas.openxmlformats.org/officeDocument/2006/relationships/image" Target="../media/image31.png"/><Relationship Id="rId4" Type="http://schemas.openxmlformats.org/officeDocument/2006/relationships/image" Target="../media/image3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7" Type="http://schemas.openxmlformats.org/officeDocument/2006/relationships/image" Target="../media/image47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g"/><Relationship Id="rId4" Type="http://schemas.openxmlformats.org/officeDocument/2006/relationships/image" Target="../media/image50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40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14399" y="3939902"/>
            <a:ext cx="7969249" cy="522058"/>
          </a:xfrm>
        </p:spPr>
        <p:txBody>
          <a:bodyPr/>
          <a:lstStyle/>
          <a:p>
            <a:r>
              <a:rPr lang="en-US" dirty="0" err="1" smtClean="0"/>
              <a:t>Permanentmagnete</a:t>
            </a:r>
            <a:r>
              <a:rPr lang="en-US" dirty="0" smtClean="0"/>
              <a:t> in SLS2.0 </a:t>
            </a:r>
            <a:endParaRPr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>
          <a:xfrm>
            <a:off x="107504" y="2604393"/>
            <a:ext cx="8928992" cy="543421"/>
          </a:xfrm>
        </p:spPr>
        <p:txBody>
          <a:bodyPr/>
          <a:lstStyle/>
          <a:p>
            <a:r>
              <a:rPr lang="en-US" u="sng" dirty="0" smtClean="0"/>
              <a:t>S. Sanfilippo</a:t>
            </a:r>
            <a:r>
              <a:rPr lang="en-US" dirty="0" smtClean="0"/>
              <a:t>, C. Calzolaio, R</a:t>
            </a:r>
            <a:r>
              <a:rPr lang="en-US" dirty="0"/>
              <a:t>. </a:t>
            </a:r>
            <a:r>
              <a:rPr lang="en-US" dirty="0" smtClean="0"/>
              <a:t>Deckardt, M. Duda R. Felder, A. Gabard, B. Peter, S. Hellmann, R</a:t>
            </a:r>
            <a:r>
              <a:rPr lang="en-US" dirty="0"/>
              <a:t>. </a:t>
            </a:r>
            <a:r>
              <a:rPr lang="en-US" dirty="0" smtClean="0"/>
              <a:t>Hübscher, G. Montenero,  M. Negrazus, S. Sidorov, V. Vrankovic, C. Zoller ::  Paul </a:t>
            </a:r>
            <a:r>
              <a:rPr lang="en-US" dirty="0" err="1" smtClean="0"/>
              <a:t>Scherrer</a:t>
            </a:r>
            <a:r>
              <a:rPr lang="en-US" dirty="0" smtClean="0"/>
              <a:t> </a:t>
            </a:r>
            <a:r>
              <a:rPr lang="en-US" dirty="0" err="1" smtClean="0"/>
              <a:t>Institut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828675" y="4294591"/>
            <a:ext cx="7954963" cy="293383"/>
          </a:xfrm>
        </p:spPr>
        <p:txBody>
          <a:bodyPr/>
          <a:lstStyle/>
          <a:p>
            <a:r>
              <a:rPr lang="de-CH" dirty="0" smtClean="0"/>
              <a:t>Leitender </a:t>
            </a:r>
            <a:r>
              <a:rPr lang="de-CH" dirty="0"/>
              <a:t>Ausschuss Beschleunigeranlagen, </a:t>
            </a:r>
            <a:r>
              <a:rPr lang="de-CH" dirty="0" smtClean="0"/>
              <a:t>06.25.2021</a:t>
            </a:r>
            <a:r>
              <a:rPr lang="de-DE" dirty="0" smtClean="0"/>
              <a:t>			</a:t>
            </a:r>
            <a:endParaRPr lang="de-DE" dirty="0"/>
          </a:p>
        </p:txBody>
      </p:sp>
      <p:pic>
        <p:nvPicPr>
          <p:cNvPr id="12" name="Picture 8" descr="Bildergebnis für marco negrazus ps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626" y="3075902"/>
            <a:ext cx="864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75902"/>
            <a:ext cx="800002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75902"/>
            <a:ext cx="693331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9922" y="3075902"/>
            <a:ext cx="654749" cy="864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7150" y="3075902"/>
            <a:ext cx="788045" cy="86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456" y="3075902"/>
            <a:ext cx="648000" cy="86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650" y="3075902"/>
            <a:ext cx="648000" cy="864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075902"/>
            <a:ext cx="864000" cy="864000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044" y="3075902"/>
            <a:ext cx="780723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72" y="3075902"/>
            <a:ext cx="648432" cy="86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553" y="3075902"/>
            <a:ext cx="648000" cy="864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00" y="3075902"/>
            <a:ext cx="648432" cy="864000"/>
          </a:xfrm>
          <a:prstGeom prst="rect">
            <a:avLst/>
          </a:prstGeom>
        </p:spPr>
      </p:pic>
      <p:pic>
        <p:nvPicPr>
          <p:cNvPr id="1026" name="Picture 52" descr="image00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075902"/>
            <a:ext cx="641320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3075902"/>
            <a:ext cx="619384" cy="8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411760" y="33689"/>
            <a:ext cx="5827192" cy="38137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de-DE" dirty="0" smtClean="0"/>
              <a:t>Montagewerkzeuge für Permanentmagnete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0" t="9697" r="13514" b="59304"/>
          <a:stretch/>
        </p:blipFill>
        <p:spPr>
          <a:xfrm>
            <a:off x="21085" y="4259003"/>
            <a:ext cx="3112289" cy="7691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5" t="22222" r="11111" b="7408"/>
          <a:stretch/>
        </p:blipFill>
        <p:spPr>
          <a:xfrm rot="5400000">
            <a:off x="220229" y="1576765"/>
            <a:ext cx="2807284" cy="17779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5576" y="796545"/>
            <a:ext cx="1224136" cy="2380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 smtClean="0">
                <a:solidFill>
                  <a:srgbClr val="000000"/>
                </a:solidFill>
                <a:latin typeface="Calibri"/>
              </a:rPr>
              <a:t>Hebetisch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4" t="15211" r="12141" b="4132"/>
          <a:stretch/>
        </p:blipFill>
        <p:spPr>
          <a:xfrm>
            <a:off x="4995517" y="1311071"/>
            <a:ext cx="2664296" cy="177619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04048" y="1059582"/>
            <a:ext cx="3600400" cy="3360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 smtClean="0">
                <a:solidFill>
                  <a:srgbClr val="000000"/>
                </a:solidFill>
                <a:latin typeface="Calibri"/>
              </a:rPr>
              <a:t>Montagetische links und rechts eines Magneten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1648" y="3960460"/>
            <a:ext cx="2951821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 smtClean="0">
                <a:solidFill>
                  <a:srgbClr val="000000"/>
                </a:solidFill>
                <a:latin typeface="Calibri"/>
              </a:rPr>
              <a:t>Details der Einschubschrauben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40352" y="1438085"/>
            <a:ext cx="1097873" cy="66007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 smtClean="0">
                <a:solidFill>
                  <a:srgbClr val="000000"/>
                </a:solidFill>
                <a:latin typeface="Calibri"/>
              </a:rPr>
              <a:t>Schrauben zur Bestückung mit PM Blöcken</a:t>
            </a:r>
          </a:p>
        </p:txBody>
      </p:sp>
      <p:cxnSp>
        <p:nvCxnSpPr>
          <p:cNvPr id="22" name="Straight Arrow Connector 21"/>
          <p:cNvCxnSpPr>
            <a:stCxn id="21" idx="1"/>
          </p:cNvCxnSpPr>
          <p:nvPr/>
        </p:nvCxnSpPr>
        <p:spPr bwMode="auto">
          <a:xfrm flipH="1">
            <a:off x="7386916" y="1768122"/>
            <a:ext cx="353436" cy="18602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3675190" y="1352470"/>
            <a:ext cx="1151888" cy="66007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 smtClean="0">
                <a:solidFill>
                  <a:srgbClr val="000000"/>
                </a:solidFill>
                <a:latin typeface="Calibri"/>
              </a:rPr>
              <a:t>Kompensationsschrauben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4877420" y="1670303"/>
            <a:ext cx="648495" cy="17401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" name="Group 1"/>
          <p:cNvGrpSpPr/>
          <p:nvPr/>
        </p:nvGrpSpPr>
        <p:grpSpPr>
          <a:xfrm>
            <a:off x="2806249" y="1870246"/>
            <a:ext cx="1896727" cy="1309992"/>
            <a:chOff x="2640488" y="1426533"/>
            <a:chExt cx="1896727" cy="1309992"/>
          </a:xfrm>
        </p:grpSpPr>
        <p:sp>
          <p:nvSpPr>
            <p:cNvPr id="37" name="Shape 113"/>
            <p:cNvSpPr>
              <a:spLocks noChangeAspect="1"/>
            </p:cNvSpPr>
            <p:nvPr/>
          </p:nvSpPr>
          <p:spPr>
            <a:xfrm>
              <a:off x="2640488" y="1426533"/>
              <a:ext cx="1778630" cy="1296839"/>
            </a:xfrm>
            <a:prstGeom prst="roundRect">
              <a:avLst>
                <a:gd name="adj" fmla="val 15963"/>
              </a:avLst>
            </a:prstGeom>
            <a:blipFill rotWithShape="1">
              <a:blip r:embed="rId5">
                <a:alphaModFix amt="36940"/>
              </a:blip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 lang="de-DE" dirty="0"/>
            </a:p>
          </p:txBody>
        </p:sp>
        <p:sp>
          <p:nvSpPr>
            <p:cNvPr id="38" name="Shape 114"/>
            <p:cNvSpPr>
              <a:spLocks noChangeAspect="1"/>
            </p:cNvSpPr>
            <p:nvPr/>
          </p:nvSpPr>
          <p:spPr>
            <a:xfrm>
              <a:off x="2935958" y="1883970"/>
              <a:ext cx="462277" cy="612000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 lang="de-DE" dirty="0"/>
            </a:p>
          </p:txBody>
        </p:sp>
        <p:sp>
          <p:nvSpPr>
            <p:cNvPr id="39" name="Shape 115"/>
            <p:cNvSpPr>
              <a:spLocks noChangeAspect="1"/>
            </p:cNvSpPr>
            <p:nvPr/>
          </p:nvSpPr>
          <p:spPr>
            <a:xfrm>
              <a:off x="3623096" y="1883970"/>
              <a:ext cx="462277" cy="612000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 lang="de-DE" dirty="0"/>
            </a:p>
          </p:txBody>
        </p:sp>
        <p:sp>
          <p:nvSpPr>
            <p:cNvPr id="40" name="Shape 117"/>
            <p:cNvSpPr/>
            <p:nvPr/>
          </p:nvSpPr>
          <p:spPr>
            <a:xfrm>
              <a:off x="2959061" y="2200244"/>
              <a:ext cx="43200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 lang="de-DE" dirty="0"/>
            </a:p>
          </p:txBody>
        </p:sp>
        <p:sp>
          <p:nvSpPr>
            <p:cNvPr id="41" name="Shape 118"/>
            <p:cNvSpPr/>
            <p:nvPr/>
          </p:nvSpPr>
          <p:spPr>
            <a:xfrm>
              <a:off x="3646209" y="2200244"/>
              <a:ext cx="43200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 lang="de-DE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743134" y="1432891"/>
              <a:ext cx="179408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200" b="1" u="sng" dirty="0" smtClean="0">
                  <a:solidFill>
                    <a:srgbClr val="000000"/>
                  </a:solidFill>
                  <a:latin typeface="Calibri"/>
                  <a:ea typeface="ヒラギノ角ゴ Pro W3"/>
                </a:rPr>
                <a:t>PM-block </a:t>
              </a:r>
              <a:r>
                <a:rPr lang="de-DE" sz="1200" b="1" u="sng" dirty="0" err="1" smtClean="0">
                  <a:solidFill>
                    <a:srgbClr val="000000"/>
                  </a:solidFill>
                  <a:latin typeface="Calibri"/>
                  <a:ea typeface="ヒラギノ角ゴ Pro W3"/>
                </a:rPr>
                <a:t>sizes</a:t>
              </a:r>
              <a:r>
                <a:rPr lang="de-DE" sz="1200" b="1" u="sng" dirty="0" smtClean="0">
                  <a:solidFill>
                    <a:srgbClr val="000000"/>
                  </a:solidFill>
                  <a:latin typeface="Calibri"/>
                  <a:ea typeface="ヒラギノ角ゴ Pro W3"/>
                </a:rPr>
                <a:t>: </a:t>
              </a:r>
            </a:p>
            <a:p>
              <a:pPr>
                <a:spcBef>
                  <a:spcPts val="0"/>
                </a:spcBef>
              </a:pPr>
              <a:r>
                <a:rPr lang="de-DE" sz="1200" b="1" dirty="0" smtClean="0">
                  <a:solidFill>
                    <a:srgbClr val="000000"/>
                  </a:solidFill>
                  <a:latin typeface="Calibri"/>
                  <a:ea typeface="ヒラギノ角ゴ Pro W3"/>
                </a:rPr>
                <a:t>30 mm x 47 mm x 54 mm</a:t>
              </a:r>
              <a:endParaRPr lang="de-DE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688771" y="2274860"/>
              <a:ext cx="16263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de-DE" sz="1200" b="1" dirty="0" smtClean="0">
                  <a:solidFill>
                    <a:srgbClr val="C00000"/>
                  </a:solidFill>
                  <a:latin typeface="Calibri"/>
                  <a:ea typeface="ヒラギノ角ゴ Pro W3"/>
                </a:rPr>
                <a:t>block   </a:t>
              </a:r>
              <a:r>
                <a:rPr lang="de-DE" sz="1200" b="1" dirty="0" err="1" smtClean="0">
                  <a:solidFill>
                    <a:srgbClr val="C00000"/>
                  </a:solidFill>
                  <a:latin typeface="Calibri"/>
                  <a:ea typeface="ヒラギノ角ゴ Pro W3"/>
                </a:rPr>
                <a:t>to</a:t>
              </a:r>
              <a:r>
                <a:rPr lang="de-DE" sz="1200" b="1" dirty="0" smtClean="0">
                  <a:solidFill>
                    <a:srgbClr val="C00000"/>
                  </a:solidFill>
                  <a:latin typeface="Calibri"/>
                  <a:ea typeface="ヒラギノ角ゴ Pro W3"/>
                </a:rPr>
                <a:t>   block</a:t>
              </a:r>
            </a:p>
            <a:p>
              <a:pPr algn="ctr">
                <a:spcBef>
                  <a:spcPts val="0"/>
                </a:spcBef>
              </a:pPr>
              <a:r>
                <a:rPr lang="de-DE" sz="1200" b="1" dirty="0" err="1" smtClean="0">
                  <a:solidFill>
                    <a:srgbClr val="C00000"/>
                  </a:solidFill>
                  <a:latin typeface="Calibri"/>
                  <a:ea typeface="ヒラギノ角ゴ Pro W3"/>
                </a:rPr>
                <a:t>magnetic</a:t>
              </a:r>
              <a:r>
                <a:rPr lang="de-DE" sz="1200" b="1" dirty="0" smtClean="0">
                  <a:solidFill>
                    <a:srgbClr val="C00000"/>
                  </a:solidFill>
                  <a:latin typeface="Calibri"/>
                  <a:ea typeface="ヒラギノ角ゴ Pro W3"/>
                </a:rPr>
                <a:t> pull </a:t>
              </a:r>
              <a:r>
                <a:rPr lang="de-DE" sz="1200" b="1" dirty="0" smtClean="0">
                  <a:solidFill>
                    <a:srgbClr val="C00000"/>
                  </a:solidFill>
                  <a:latin typeface="Arial Narrow"/>
                  <a:ea typeface="ヒラギノ角ゴ Pro W3"/>
                </a:rPr>
                <a:t>≈ </a:t>
              </a:r>
              <a:r>
                <a:rPr lang="de-DE" sz="1200" b="1" dirty="0" smtClean="0">
                  <a:solidFill>
                    <a:srgbClr val="C00000"/>
                  </a:solidFill>
                  <a:latin typeface="Calibri"/>
                  <a:ea typeface="ヒラギノ角ゴ Pro W3"/>
                </a:rPr>
                <a:t>180 kg</a:t>
              </a:r>
              <a:endParaRPr lang="de-DE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628234" y="3193614"/>
            <a:ext cx="3126978" cy="1849608"/>
            <a:chOff x="359227" y="3559377"/>
            <a:chExt cx="2615481" cy="1499510"/>
          </a:xfrm>
        </p:grpSpPr>
        <p:pic>
          <p:nvPicPr>
            <p:cNvPr id="45" name="pasted-image.ti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59227" y="3574632"/>
              <a:ext cx="2615481" cy="148425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6" name="Shape 106"/>
            <p:cNvSpPr/>
            <p:nvPr/>
          </p:nvSpPr>
          <p:spPr>
            <a:xfrm>
              <a:off x="1181595" y="4055423"/>
              <a:ext cx="350318" cy="207818"/>
            </a:xfrm>
            <a:prstGeom prst="line">
              <a:avLst/>
            </a:prstGeom>
            <a:ln w="19050">
              <a:solidFill>
                <a:schemeClr val="tx1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algn="ctr" defTabSz="584200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lang="de-DE" sz="2400" kern="0" dirty="0">
                <a:solidFill>
                  <a:srgbClr val="FFFFFF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47" name="Shape 108"/>
            <p:cNvSpPr/>
            <p:nvPr/>
          </p:nvSpPr>
          <p:spPr>
            <a:xfrm>
              <a:off x="364275" y="4371830"/>
              <a:ext cx="419668" cy="3326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2500">
                  <a:solidFill>
                    <a:srgbClr val="F39019"/>
                  </a:solidFill>
                </a:defRPr>
              </a:lvl1pPr>
            </a:lstStyle>
            <a:p>
              <a:pPr defTabSz="584200" eaLnBrk="1" fontAlgn="auto" hangingPunct="1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</a:defRPr>
              </a:pPr>
              <a:r>
                <a:rPr lang="de-DE" sz="1000" b="1" kern="0" dirty="0" err="1" smtClean="0">
                  <a:solidFill>
                    <a:schemeClr val="accent2"/>
                  </a:solidFill>
                  <a:latin typeface="+mn-lt"/>
                  <a:sym typeface="Helvetica Light"/>
                </a:rPr>
                <a:t>feeding</a:t>
              </a:r>
              <a:endParaRPr lang="de-DE" sz="1000" b="1" kern="0" dirty="0" smtClean="0">
                <a:solidFill>
                  <a:schemeClr val="accent2"/>
                </a:solidFill>
                <a:latin typeface="+mn-lt"/>
                <a:sym typeface="Helvetica Light"/>
              </a:endParaRPr>
            </a:p>
            <a:p>
              <a:pPr defTabSz="584200" eaLnBrk="1" fontAlgn="auto" hangingPunct="1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</a:defRPr>
              </a:pPr>
              <a:r>
                <a:rPr lang="de-DE" sz="1000" b="1" kern="0" dirty="0" err="1" smtClean="0">
                  <a:solidFill>
                    <a:schemeClr val="accent2"/>
                  </a:solidFill>
                  <a:latin typeface="+mn-lt"/>
                  <a:sym typeface="Helvetica Light"/>
                </a:rPr>
                <a:t>force</a:t>
              </a:r>
              <a:endParaRPr lang="de-DE" sz="1000" b="1" kern="0" dirty="0">
                <a:solidFill>
                  <a:schemeClr val="accent2"/>
                </a:solidFill>
                <a:latin typeface="+mn-lt"/>
                <a:sym typeface="Helvetica Light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42848" y="3674224"/>
              <a:ext cx="776586" cy="3243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1000" b="1" dirty="0" smtClean="0">
                  <a:solidFill>
                    <a:srgbClr val="000000"/>
                  </a:solidFill>
                  <a:latin typeface="+mn-lt"/>
                  <a:ea typeface="ヒラギノ角ゴ Pro W3"/>
                </a:rPr>
                <a:t>PM-block</a:t>
              </a:r>
            </a:p>
            <a:p>
              <a:pPr>
                <a:spcBef>
                  <a:spcPts val="0"/>
                </a:spcBef>
              </a:pPr>
              <a:r>
                <a:rPr lang="de-DE" sz="1000" b="1" dirty="0" err="1" smtClean="0">
                  <a:solidFill>
                    <a:srgbClr val="000000"/>
                  </a:solidFill>
                  <a:latin typeface="+mn-lt"/>
                  <a:ea typeface="ヒラギノ角ゴ Pro W3"/>
                </a:rPr>
                <a:t>to</a:t>
              </a:r>
              <a:r>
                <a:rPr lang="de-DE" sz="1000" b="1" dirty="0" smtClean="0">
                  <a:solidFill>
                    <a:srgbClr val="000000"/>
                  </a:solidFill>
                  <a:latin typeface="+mn-lt"/>
                  <a:ea typeface="ヒラギノ角ゴ Pro W3"/>
                </a:rPr>
                <a:t> </a:t>
              </a:r>
              <a:r>
                <a:rPr lang="de-DE" sz="1000" b="1" dirty="0" err="1" smtClean="0">
                  <a:solidFill>
                    <a:srgbClr val="000000"/>
                  </a:solidFill>
                  <a:latin typeface="+mn-lt"/>
                  <a:ea typeface="ヒラギノ角ゴ Pro W3"/>
                </a:rPr>
                <a:t>be</a:t>
              </a:r>
              <a:r>
                <a:rPr lang="de-DE" sz="1000" b="1" dirty="0" smtClean="0">
                  <a:solidFill>
                    <a:srgbClr val="000000"/>
                  </a:solidFill>
                  <a:latin typeface="+mn-lt"/>
                  <a:ea typeface="ヒラギノ角ゴ Pro W3"/>
                </a:rPr>
                <a:t> </a:t>
              </a:r>
              <a:r>
                <a:rPr lang="de-DE" sz="1000" b="1" dirty="0" err="1" smtClean="0">
                  <a:solidFill>
                    <a:srgbClr val="000000"/>
                  </a:solidFill>
                  <a:latin typeface="+mn-lt"/>
                  <a:ea typeface="ヒラギノ角ゴ Pro W3"/>
                </a:rPr>
                <a:t>inserted</a:t>
              </a:r>
              <a:endParaRPr lang="de-DE" sz="1000" dirty="0">
                <a:latin typeface="+mn-lt"/>
              </a:endParaRPr>
            </a:p>
          </p:txBody>
        </p:sp>
        <p:sp>
          <p:nvSpPr>
            <p:cNvPr id="49" name="Shape 107"/>
            <p:cNvSpPr/>
            <p:nvPr/>
          </p:nvSpPr>
          <p:spPr>
            <a:xfrm flipV="1">
              <a:off x="528447" y="4637318"/>
              <a:ext cx="360000" cy="180000"/>
            </a:xfrm>
            <a:prstGeom prst="line">
              <a:avLst/>
            </a:prstGeom>
            <a:ln w="25400">
              <a:solidFill>
                <a:srgbClr val="EB5B00"/>
              </a:solidFill>
              <a:miter lim="400000"/>
              <a:tailEnd type="triangle"/>
            </a:ln>
          </p:spPr>
          <p:txBody>
            <a:bodyPr lIns="0" tIns="0" rIns="0" bIns="0" anchor="ctr"/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 lang="de-DE" dirty="0"/>
            </a:p>
          </p:txBody>
        </p:sp>
        <p:sp>
          <p:nvSpPr>
            <p:cNvPr id="50" name="Shape 110"/>
            <p:cNvSpPr/>
            <p:nvPr/>
          </p:nvSpPr>
          <p:spPr>
            <a:xfrm flipV="1">
              <a:off x="2517569" y="3635606"/>
              <a:ext cx="360000" cy="180000"/>
            </a:xfrm>
            <a:prstGeom prst="line">
              <a:avLst/>
            </a:prstGeom>
            <a:ln w="25400">
              <a:solidFill>
                <a:srgbClr val="EB5B00"/>
              </a:solidFill>
              <a:miter lim="400000"/>
              <a:headEnd type="triangle"/>
            </a:ln>
          </p:spPr>
          <p:txBody>
            <a:bodyPr lIns="0" tIns="0" rIns="0" bIns="0" anchor="ctr"/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 lang="de-DE" dirty="0"/>
            </a:p>
          </p:txBody>
        </p:sp>
        <p:sp>
          <p:nvSpPr>
            <p:cNvPr id="51" name="Shape 111"/>
            <p:cNvSpPr/>
            <p:nvPr/>
          </p:nvSpPr>
          <p:spPr>
            <a:xfrm flipV="1">
              <a:off x="1761533" y="4518889"/>
              <a:ext cx="360000" cy="216000"/>
            </a:xfrm>
            <a:prstGeom prst="line">
              <a:avLst/>
            </a:prstGeom>
            <a:ln w="25400">
              <a:solidFill>
                <a:srgbClr val="EB5B00"/>
              </a:solidFill>
              <a:miter lim="400000"/>
              <a:headEnd type="triangle"/>
              <a:tailEnd type="triangle"/>
            </a:ln>
          </p:spPr>
          <p:txBody>
            <a:bodyPr lIns="0" tIns="0" rIns="0" bIns="0" anchor="ctr"/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 lang="de-DE" dirty="0"/>
            </a:p>
          </p:txBody>
        </p:sp>
        <p:sp>
          <p:nvSpPr>
            <p:cNvPr id="52" name="Shape 108"/>
            <p:cNvSpPr/>
            <p:nvPr/>
          </p:nvSpPr>
          <p:spPr>
            <a:xfrm>
              <a:off x="1822980" y="3559377"/>
              <a:ext cx="682463" cy="2079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2500">
                  <a:solidFill>
                    <a:srgbClr val="F39019"/>
                  </a:solidFill>
                </a:defRPr>
              </a:lvl1pPr>
            </a:lstStyle>
            <a:p>
              <a:pPr defTabSz="584200" eaLnBrk="1" fontAlgn="auto" hangingPunct="1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</a:defRPr>
              </a:pPr>
              <a:r>
                <a:rPr lang="de-DE" sz="1000" b="1" kern="0" dirty="0" err="1" smtClean="0">
                  <a:solidFill>
                    <a:schemeClr val="accent2"/>
                  </a:solidFill>
                  <a:latin typeface="+mn-lt"/>
                  <a:sym typeface="Helvetica Light"/>
                </a:rPr>
                <a:t>counter</a:t>
              </a:r>
              <a:r>
                <a:rPr lang="de-DE" sz="1000" b="1" kern="0" dirty="0" smtClean="0">
                  <a:solidFill>
                    <a:schemeClr val="accent2"/>
                  </a:solidFill>
                  <a:latin typeface="+mn-lt"/>
                  <a:sym typeface="Helvetica Light"/>
                </a:rPr>
                <a:t> </a:t>
              </a:r>
              <a:r>
                <a:rPr lang="de-DE" sz="1000" b="1" kern="0" dirty="0" err="1" smtClean="0">
                  <a:solidFill>
                    <a:schemeClr val="accent2"/>
                  </a:solidFill>
                  <a:latin typeface="+mn-lt"/>
                  <a:sym typeface="Helvetica Light"/>
                </a:rPr>
                <a:t>force</a:t>
              </a:r>
              <a:endParaRPr lang="de-DE" sz="1000" b="1" kern="0" dirty="0">
                <a:solidFill>
                  <a:schemeClr val="accent2"/>
                </a:solidFill>
                <a:latin typeface="+mn-lt"/>
                <a:sym typeface="Helvetica Light"/>
              </a:endParaRPr>
            </a:p>
          </p:txBody>
        </p:sp>
        <p:sp>
          <p:nvSpPr>
            <p:cNvPr id="53" name="Shape 108"/>
            <p:cNvSpPr/>
            <p:nvPr/>
          </p:nvSpPr>
          <p:spPr>
            <a:xfrm>
              <a:off x="1912343" y="4596431"/>
              <a:ext cx="937214" cy="4574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2500">
                  <a:solidFill>
                    <a:srgbClr val="F39019"/>
                  </a:solidFill>
                </a:defRPr>
              </a:lvl1pPr>
            </a:lstStyle>
            <a:p>
              <a:pPr algn="ctr" defTabSz="584200" eaLnBrk="1" fontAlgn="auto" hangingPunct="1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</a:defRPr>
              </a:pPr>
              <a:r>
                <a:rPr lang="de-DE" sz="1000" b="1" kern="0" dirty="0" smtClean="0">
                  <a:solidFill>
                    <a:schemeClr val="accent2"/>
                  </a:solidFill>
                  <a:latin typeface="+mn-lt"/>
                  <a:sym typeface="Helvetica Light"/>
                </a:rPr>
                <a:t>variable </a:t>
              </a:r>
              <a:r>
                <a:rPr lang="de-DE" sz="1000" b="1" kern="0" dirty="0" err="1" smtClean="0">
                  <a:solidFill>
                    <a:schemeClr val="accent2"/>
                  </a:solidFill>
                  <a:latin typeface="+mn-lt"/>
                  <a:sym typeface="Helvetica Light"/>
                </a:rPr>
                <a:t>forces</a:t>
              </a:r>
              <a:endParaRPr lang="de-DE" sz="1000" b="1" kern="0" dirty="0" smtClean="0">
                <a:solidFill>
                  <a:schemeClr val="accent2"/>
                </a:solidFill>
                <a:latin typeface="+mn-lt"/>
                <a:sym typeface="Helvetica Light"/>
              </a:endParaRPr>
            </a:p>
            <a:p>
              <a:pPr algn="ctr" defTabSz="584200" eaLnBrk="1" fontAlgn="auto" hangingPunct="1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</a:defRPr>
              </a:pPr>
              <a:r>
                <a:rPr lang="de-DE" sz="1000" b="1" kern="0" dirty="0" err="1" smtClean="0">
                  <a:solidFill>
                    <a:schemeClr val="accent2"/>
                  </a:solidFill>
                  <a:latin typeface="+mn-lt"/>
                  <a:sym typeface="Helvetica Light"/>
                </a:rPr>
                <a:t>between</a:t>
              </a:r>
              <a:endParaRPr lang="de-DE" sz="1000" b="1" kern="0" dirty="0" smtClean="0">
                <a:solidFill>
                  <a:schemeClr val="accent2"/>
                </a:solidFill>
                <a:latin typeface="+mn-lt"/>
                <a:sym typeface="Helvetica Light"/>
              </a:endParaRPr>
            </a:p>
            <a:p>
              <a:pPr algn="ctr" defTabSz="584200" eaLnBrk="1" fontAlgn="auto" hangingPunct="1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</a:defRPr>
              </a:pPr>
              <a:r>
                <a:rPr lang="de-DE" sz="1000" b="1" kern="0" dirty="0" err="1" smtClean="0">
                  <a:solidFill>
                    <a:schemeClr val="accent2"/>
                  </a:solidFill>
                  <a:latin typeface="+mn-lt"/>
                  <a:sym typeface="Helvetica Light"/>
                </a:rPr>
                <a:t>iron</a:t>
              </a:r>
              <a:r>
                <a:rPr lang="de-DE" sz="1000" b="1" kern="0" dirty="0" smtClean="0">
                  <a:solidFill>
                    <a:schemeClr val="accent2"/>
                  </a:solidFill>
                  <a:latin typeface="+mn-lt"/>
                  <a:sym typeface="Helvetica Light"/>
                </a:rPr>
                <a:t> </a:t>
              </a:r>
              <a:r>
                <a:rPr lang="de-DE" sz="1000" b="1" kern="0" dirty="0" err="1" smtClean="0">
                  <a:solidFill>
                    <a:schemeClr val="accent2"/>
                  </a:solidFill>
                  <a:latin typeface="+mn-lt"/>
                  <a:sym typeface="Helvetica Light"/>
                </a:rPr>
                <a:t>and</a:t>
              </a:r>
              <a:r>
                <a:rPr lang="de-DE" sz="1000" b="1" kern="0" dirty="0" smtClean="0">
                  <a:solidFill>
                    <a:schemeClr val="accent2"/>
                  </a:solidFill>
                  <a:latin typeface="+mn-lt"/>
                  <a:sym typeface="Helvetica Light"/>
                </a:rPr>
                <a:t> PM </a:t>
              </a:r>
              <a:r>
                <a:rPr lang="de-DE" sz="1000" b="1" kern="0" dirty="0" err="1" smtClean="0">
                  <a:solidFill>
                    <a:schemeClr val="accent2"/>
                  </a:solidFill>
                  <a:latin typeface="+mn-lt"/>
                  <a:sym typeface="Helvetica Light"/>
                </a:rPr>
                <a:t>blocks</a:t>
              </a:r>
              <a:endParaRPr lang="de-DE" sz="1000" b="1" kern="0" dirty="0">
                <a:solidFill>
                  <a:schemeClr val="accent2"/>
                </a:solidFill>
                <a:latin typeface="+mn-lt"/>
                <a:sym typeface="Helvetica Light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2095127" y="425375"/>
            <a:ext cx="59873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defTabSz="360000">
              <a:spcAft>
                <a:spcPts val="300"/>
              </a:spcAft>
              <a:buNone/>
            </a:pPr>
            <a:r>
              <a:rPr lang="de-DE" b="1" dirty="0" smtClean="0"/>
              <a:t>Extreme Kräfte </a:t>
            </a:r>
            <a:r>
              <a:rPr lang="de-DE" dirty="0" smtClean="0"/>
              <a:t>zwischen den PM Blöcken erfordern </a:t>
            </a:r>
            <a:r>
              <a:rPr lang="de-DE" b="1" dirty="0" smtClean="0"/>
              <a:t>spezielle Werkzeuge </a:t>
            </a:r>
            <a:r>
              <a:rPr lang="de-DE" dirty="0" smtClean="0"/>
              <a:t>und</a:t>
            </a:r>
            <a:r>
              <a:rPr lang="de-DE" b="1" dirty="0" smtClean="0"/>
              <a:t> Vorgehensweisen </a:t>
            </a:r>
            <a:r>
              <a:rPr lang="de-DE" dirty="0" smtClean="0"/>
              <a:t>für Montage und Handling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5729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483768" y="-442"/>
            <a:ext cx="4896544" cy="38137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de-DE" dirty="0" smtClean="0"/>
              <a:t>Permanentmagnete Prototypen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51" y="745213"/>
            <a:ext cx="2664296" cy="36811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890" y="427916"/>
            <a:ext cx="2211453" cy="38700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705" y="693090"/>
            <a:ext cx="2416352" cy="32927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5624" y="4396611"/>
            <a:ext cx="1568343" cy="650919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smtClean="0">
                <a:solidFill>
                  <a:srgbClr val="000000"/>
                </a:solidFill>
                <a:latin typeface="Calibri"/>
              </a:rPr>
              <a:t>Dipol BN (600 kg)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smtClean="0">
                <a:solidFill>
                  <a:srgbClr val="000000"/>
                </a:solidFill>
                <a:latin typeface="Calibri"/>
              </a:rPr>
              <a:t>1.35 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29817" y="4373108"/>
            <a:ext cx="2212001" cy="685157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smtClean="0">
                <a:solidFill>
                  <a:srgbClr val="000000"/>
                </a:solidFill>
                <a:latin typeface="Calibri"/>
              </a:rPr>
              <a:t>VB (300 kg)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smtClean="0">
                <a:solidFill>
                  <a:srgbClr val="000000"/>
                </a:solidFill>
                <a:latin typeface="Calibri"/>
              </a:rPr>
              <a:t>0.92 T max. Flussdichte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39644" y="4152062"/>
            <a:ext cx="2040899" cy="641175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smtClean="0">
                <a:solidFill>
                  <a:srgbClr val="000000"/>
                </a:solidFill>
                <a:latin typeface="Calibri"/>
              </a:rPr>
              <a:t>Quadrupol AN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smtClean="0">
                <a:solidFill>
                  <a:srgbClr val="000000"/>
                </a:solidFill>
                <a:latin typeface="Calibri"/>
              </a:rPr>
              <a:t>1 T max. Flussdichte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2438035" y="1471074"/>
            <a:ext cx="722072" cy="3078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608466" y="1467431"/>
            <a:ext cx="731226" cy="2402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3018387" y="870081"/>
            <a:ext cx="797279" cy="60615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err="1" smtClean="0">
                <a:solidFill>
                  <a:srgbClr val="000000"/>
                </a:solidFill>
                <a:latin typeface="Calibri"/>
              </a:rPr>
              <a:t>NdFBr</a:t>
            </a:r>
            <a:endParaRPr lang="de-DE" sz="18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smtClean="0">
                <a:solidFill>
                  <a:srgbClr val="000000"/>
                </a:solidFill>
                <a:latin typeface="Calibri"/>
              </a:rPr>
              <a:t> Blöcke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68323" y="4068989"/>
            <a:ext cx="1771370" cy="5673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smtClean="0">
                <a:solidFill>
                  <a:srgbClr val="000000"/>
                </a:solidFill>
                <a:latin typeface="Calibri"/>
              </a:rPr>
              <a:t>Kohlenstoffarme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smtClean="0">
                <a:solidFill>
                  <a:srgbClr val="000000"/>
                </a:solidFill>
                <a:latin typeface="Calibri"/>
              </a:rPr>
              <a:t>Stahl</a:t>
            </a: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 flipV="1">
            <a:off x="2776923" y="3034123"/>
            <a:ext cx="652748" cy="1100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>
            <a:stCxn id="22" idx="0"/>
          </p:cNvCxnSpPr>
          <p:nvPr/>
        </p:nvCxnSpPr>
        <p:spPr bwMode="auto">
          <a:xfrm flipV="1">
            <a:off x="3454008" y="3163599"/>
            <a:ext cx="675809" cy="905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H="1">
            <a:off x="2447768" y="2191506"/>
            <a:ext cx="520558" cy="508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Rectangle 30"/>
          <p:cNvSpPr/>
          <p:nvPr/>
        </p:nvSpPr>
        <p:spPr>
          <a:xfrm>
            <a:off x="2769069" y="1750684"/>
            <a:ext cx="1430439" cy="588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dirty="0" err="1" smtClean="0">
                <a:solidFill>
                  <a:srgbClr val="000000"/>
                </a:solidFill>
                <a:latin typeface="Calibri"/>
              </a:rPr>
              <a:t>NiFe</a:t>
            </a:r>
            <a:r>
              <a:rPr lang="de-DE" dirty="0" smtClean="0">
                <a:solidFill>
                  <a:srgbClr val="000000"/>
                </a:solidFill>
                <a:latin typeface="Calibri"/>
              </a:rPr>
              <a:t> Shunts</a:t>
            </a:r>
            <a:r>
              <a:rPr lang="de-DE" sz="1400" dirty="0" smtClean="0">
                <a:solidFill>
                  <a:srgbClr val="000000"/>
                </a:solidFill>
                <a:latin typeface="Calibri"/>
              </a:rPr>
              <a:t> zur T Ausgleichung) </a:t>
            </a:r>
            <a:endParaRPr lang="de-DE" sz="1400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3626291" y="2329641"/>
            <a:ext cx="730255" cy="6685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63500" sx="105000" sy="105000" algn="ctr" rotWithShape="0">
              <a:schemeClr val="bg1"/>
            </a:outerShdw>
          </a:effectLst>
        </p:spPr>
      </p:cxnSp>
      <p:cxnSp>
        <p:nvCxnSpPr>
          <p:cNvPr id="39" name="Straight Arrow Connector 38"/>
          <p:cNvCxnSpPr/>
          <p:nvPr/>
        </p:nvCxnSpPr>
        <p:spPr bwMode="auto">
          <a:xfrm flipH="1" flipV="1">
            <a:off x="2268781" y="2640298"/>
            <a:ext cx="404020" cy="21637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2179894" y="4770760"/>
            <a:ext cx="1728192" cy="2815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smtClean="0">
                <a:solidFill>
                  <a:srgbClr val="000000"/>
                </a:solidFill>
                <a:latin typeface="Calibri"/>
              </a:rPr>
              <a:t>ARMCO Pol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DE" sz="18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 flipH="1">
            <a:off x="2078662" y="771228"/>
            <a:ext cx="549122" cy="5211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2339752" y="483518"/>
            <a:ext cx="914400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 smtClean="0">
                <a:solidFill>
                  <a:srgbClr val="000000"/>
                </a:solidFill>
                <a:latin typeface="Calibri"/>
              </a:rPr>
              <a:t>Aluminium Block</a:t>
            </a:r>
          </a:p>
        </p:txBody>
      </p:sp>
    </p:spTree>
    <p:extLst>
      <p:ext uri="{BB962C8B-B14F-4D97-AF65-F5344CB8AC3E}">
        <p14:creationId xmlns:p14="http://schemas.microsoft.com/office/powerpoint/2010/main" val="22052430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 txBox="1">
            <a:spLocks/>
          </p:cNvSpPr>
          <p:nvPr/>
        </p:nvSpPr>
        <p:spPr>
          <a:xfrm>
            <a:off x="5847209" y="443535"/>
            <a:ext cx="2530602" cy="41833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dirty="0"/>
              <a:t>SLS BX Dipole</a:t>
            </a:r>
            <a:endParaRPr lang="de-CH" sz="2000" u="sng" dirty="0">
              <a:sym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0" r="21067" b="10933"/>
          <a:stretch/>
        </p:blipFill>
        <p:spPr>
          <a:xfrm rot="5400000">
            <a:off x="6087235" y="389690"/>
            <a:ext cx="1876120" cy="25822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3" r="16400"/>
          <a:stretch/>
        </p:blipFill>
        <p:spPr>
          <a:xfrm rot="5400000">
            <a:off x="1371803" y="564183"/>
            <a:ext cx="1863888" cy="252028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04048" y="2676822"/>
            <a:ext cx="40259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CH" sz="1400" dirty="0" smtClean="0">
                <a:sym typeface="Wingdings" panose="05000000000000000000" pitchFamily="2" charset="2"/>
              </a:rPr>
              <a:t>Gesamtzahl </a:t>
            </a:r>
            <a:r>
              <a:rPr lang="de-CH" sz="1400" dirty="0">
                <a:sym typeface="Wingdings" panose="05000000000000000000" pitchFamily="2" charset="2"/>
              </a:rPr>
              <a:t>an BXs:12</a:t>
            </a:r>
          </a:p>
          <a:p>
            <a:pPr>
              <a:spcBef>
                <a:spcPts val="0"/>
              </a:spcBef>
            </a:pPr>
            <a:r>
              <a:rPr lang="de-CH" sz="1400" dirty="0" err="1">
                <a:sym typeface="Wingdings" panose="05000000000000000000" pitchFamily="2" charset="2"/>
              </a:rPr>
              <a:t>By</a:t>
            </a:r>
            <a:r>
              <a:rPr lang="de-CH" sz="1400" dirty="0">
                <a:sym typeface="Wingdings" panose="05000000000000000000" pitchFamily="2" charset="2"/>
              </a:rPr>
              <a:t>=1.39 </a:t>
            </a:r>
            <a:r>
              <a:rPr lang="de-CH" sz="1400" dirty="0" smtClean="0">
                <a:sym typeface="Wingdings" panose="05000000000000000000" pitchFamily="2" charset="2"/>
              </a:rPr>
              <a:t>T ; I=407 A; R</a:t>
            </a:r>
            <a:r>
              <a:rPr lang="de-CH" sz="1400" dirty="0">
                <a:sym typeface="Wingdings" panose="05000000000000000000" pitchFamily="2" charset="2"/>
              </a:rPr>
              <a:t>= </a:t>
            </a:r>
            <a:r>
              <a:rPr lang="de-CH" sz="1400" dirty="0"/>
              <a:t>58 </a:t>
            </a:r>
            <a:r>
              <a:rPr lang="de-CH" sz="1400" dirty="0" err="1"/>
              <a:t>mOhm</a:t>
            </a:r>
            <a:r>
              <a:rPr lang="de-CH" sz="1400" dirty="0"/>
              <a:t>;</a:t>
            </a:r>
          </a:p>
          <a:p>
            <a:pPr>
              <a:spcBef>
                <a:spcPts val="0"/>
              </a:spcBef>
            </a:pPr>
            <a:r>
              <a:rPr lang="de-CH" sz="1400" dirty="0" smtClean="0">
                <a:sym typeface="Wingdings" panose="05000000000000000000" pitchFamily="2" charset="2"/>
              </a:rPr>
              <a:t>Gewicht = 2950 </a:t>
            </a:r>
            <a:r>
              <a:rPr lang="de-CH" sz="1400" dirty="0">
                <a:sym typeface="Wingdings" panose="05000000000000000000" pitchFamily="2" charset="2"/>
              </a:rPr>
              <a:t>kg</a:t>
            </a:r>
          </a:p>
          <a:p>
            <a:pPr>
              <a:spcBef>
                <a:spcPts val="0"/>
              </a:spcBef>
            </a:pPr>
            <a:r>
              <a:rPr lang="de-CH" sz="1400" dirty="0" smtClean="0">
                <a:sym typeface="Wingdings" panose="05000000000000000000" pitchFamily="2" charset="2"/>
              </a:rPr>
              <a:t>Wasserkühlung = </a:t>
            </a:r>
            <a:r>
              <a:rPr lang="de-CH" sz="1400" dirty="0">
                <a:sym typeface="Wingdings" panose="05000000000000000000" pitchFamily="2" charset="2"/>
              </a:rPr>
              <a:t>16 l/min</a:t>
            </a:r>
          </a:p>
          <a:p>
            <a:pPr>
              <a:spcBef>
                <a:spcPts val="0"/>
              </a:spcBef>
            </a:pPr>
            <a:r>
              <a:rPr lang="de-CH" sz="1400" dirty="0" smtClean="0"/>
              <a:t>BX</a:t>
            </a:r>
            <a:r>
              <a:rPr lang="de-CH" sz="1400" dirty="0"/>
              <a:t>: P=407 A * 58 </a:t>
            </a:r>
            <a:r>
              <a:rPr lang="de-CH" sz="1400" dirty="0" err="1"/>
              <a:t>mOhm</a:t>
            </a:r>
            <a:r>
              <a:rPr lang="de-CH" sz="1400" dirty="0"/>
              <a:t> = </a:t>
            </a:r>
            <a:r>
              <a:rPr lang="de-CH" sz="1400" u="sng" dirty="0"/>
              <a:t>ca</a:t>
            </a:r>
            <a:r>
              <a:rPr lang="de-CH" sz="1400" u="sng" dirty="0" smtClean="0"/>
              <a:t>. 24 </a:t>
            </a:r>
            <a:r>
              <a:rPr lang="de-CH" sz="1400" u="sng" dirty="0"/>
              <a:t>kW</a:t>
            </a:r>
            <a:endParaRPr lang="de-CH" sz="1400" dirty="0">
              <a:sym typeface="Wingdings" panose="05000000000000000000" pitchFamily="2" charset="2"/>
            </a:endParaRPr>
          </a:p>
          <a:p>
            <a:r>
              <a:rPr lang="de-CH" sz="2000" dirty="0">
                <a:sym typeface="Wingdings" panose="05000000000000000000" pitchFamily="2" charset="2"/>
              </a:rPr>
              <a:t>12 BX ~ Gesamtleistung =</a:t>
            </a:r>
            <a:r>
              <a:rPr lang="de-CH" sz="2000" u="sng" dirty="0" smtClean="0">
                <a:sym typeface="Wingdings" panose="05000000000000000000" pitchFamily="2" charset="2"/>
              </a:rPr>
              <a:t>288 </a:t>
            </a:r>
            <a:r>
              <a:rPr lang="de-CH" sz="2000" u="sng" dirty="0">
                <a:sym typeface="Wingdings" panose="05000000000000000000" pitchFamily="2" charset="2"/>
              </a:rPr>
              <a:t>kW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556380" y="535864"/>
            <a:ext cx="3774186" cy="41833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dirty="0"/>
              <a:t>SLS2.0 Triplet = VB-BN-VB</a:t>
            </a:r>
            <a:endParaRPr lang="de-CH" sz="2000" u="sng" dirty="0">
              <a:sym typeface="Wingdings" panose="05000000000000000000" pitchFamily="2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568" y="2787774"/>
            <a:ext cx="4176464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dirty="0" smtClean="0">
                <a:sym typeface="Wingdings" panose="05000000000000000000" pitchFamily="2" charset="2"/>
              </a:rPr>
              <a:t>Gesamtzahl an Triplets: 60</a:t>
            </a:r>
            <a:endParaRPr lang="de-CH" sz="1400" dirty="0">
              <a:sym typeface="Wingdings" panose="05000000000000000000" pitchFamily="2" charset="2"/>
            </a:endParaRPr>
          </a:p>
          <a:p>
            <a:r>
              <a:rPr lang="de-CH" sz="1400" dirty="0">
                <a:sym typeface="Wingdings" panose="05000000000000000000" pitchFamily="2" charset="2"/>
              </a:rPr>
              <a:t>BN: </a:t>
            </a:r>
            <a:r>
              <a:rPr lang="de-CH" sz="1400" dirty="0" err="1" smtClean="0">
                <a:sym typeface="Wingdings" panose="05000000000000000000" pitchFamily="2" charset="2"/>
              </a:rPr>
              <a:t>By</a:t>
            </a:r>
            <a:r>
              <a:rPr lang="de-CH" sz="1400" dirty="0" smtClean="0">
                <a:sym typeface="Wingdings" panose="05000000000000000000" pitchFamily="2" charset="2"/>
              </a:rPr>
              <a:t> = 1.35 T; VB</a:t>
            </a:r>
            <a:r>
              <a:rPr lang="de-CH" sz="1400" dirty="0">
                <a:sym typeface="Wingdings" panose="05000000000000000000" pitchFamily="2" charset="2"/>
              </a:rPr>
              <a:t>: </a:t>
            </a:r>
            <a:r>
              <a:rPr lang="de-CH" sz="1400" dirty="0" err="1" smtClean="0">
                <a:sym typeface="Wingdings" panose="05000000000000000000" pitchFamily="2" charset="2"/>
              </a:rPr>
              <a:t>GdL</a:t>
            </a:r>
            <a:r>
              <a:rPr lang="de-CH" sz="1400" dirty="0" smtClean="0">
                <a:sym typeface="Wingdings" panose="05000000000000000000" pitchFamily="2" charset="2"/>
              </a:rPr>
              <a:t> = </a:t>
            </a:r>
            <a:r>
              <a:rPr lang="en-US" sz="1400" dirty="0" smtClean="0"/>
              <a:t>-</a:t>
            </a:r>
            <a:r>
              <a:rPr lang="en-US" sz="1400" dirty="0"/>
              <a:t>40.64</a:t>
            </a:r>
            <a:r>
              <a:rPr lang="de-CH" sz="1400" dirty="0">
                <a:sym typeface="Wingdings" panose="05000000000000000000" pitchFamily="2" charset="2"/>
              </a:rPr>
              <a:t> </a:t>
            </a:r>
            <a:r>
              <a:rPr lang="de-CH" sz="1400" dirty="0" smtClean="0">
                <a:sym typeface="Wingdings" panose="05000000000000000000" pitchFamily="2" charset="2"/>
              </a:rPr>
              <a:t>T/m</a:t>
            </a:r>
            <a:endParaRPr lang="de-CH" sz="1400" dirty="0">
              <a:sym typeface="Wingdings" panose="05000000000000000000" pitchFamily="2" charset="2"/>
            </a:endParaRPr>
          </a:p>
          <a:p>
            <a:r>
              <a:rPr lang="de-CH" sz="1400" dirty="0" smtClean="0">
                <a:sym typeface="Wingdings" panose="05000000000000000000" pitchFamily="2" charset="2"/>
              </a:rPr>
              <a:t>Gesamtgewicht = 1200 </a:t>
            </a:r>
            <a:r>
              <a:rPr lang="de-CH" sz="1400" dirty="0">
                <a:sym typeface="Wingdings" panose="05000000000000000000" pitchFamily="2" charset="2"/>
              </a:rPr>
              <a:t>kg</a:t>
            </a:r>
          </a:p>
          <a:p>
            <a:r>
              <a:rPr lang="de-CH" sz="2000" dirty="0" smtClean="0">
                <a:sym typeface="Wingdings" panose="05000000000000000000" pitchFamily="2" charset="2"/>
              </a:rPr>
              <a:t>60 </a:t>
            </a:r>
            <a:r>
              <a:rPr lang="de-CH" sz="2000" dirty="0">
                <a:sym typeface="Wingdings" panose="05000000000000000000" pitchFamily="2" charset="2"/>
              </a:rPr>
              <a:t>Triplets </a:t>
            </a:r>
            <a:r>
              <a:rPr lang="de-CH" sz="2000" dirty="0" smtClean="0">
                <a:sym typeface="Wingdings" panose="05000000000000000000" pitchFamily="2" charset="2"/>
              </a:rPr>
              <a:t>~ Gesamtleistung = </a:t>
            </a:r>
            <a:r>
              <a:rPr lang="de-CH" sz="2000" u="sng" dirty="0" smtClean="0">
                <a:sym typeface="Wingdings" panose="05000000000000000000" pitchFamily="2" charset="2"/>
              </a:rPr>
              <a:t>0 </a:t>
            </a:r>
            <a:r>
              <a:rPr lang="de-CH" sz="2000" u="sng" dirty="0">
                <a:sym typeface="Wingdings" panose="05000000000000000000" pitchFamily="2" charset="2"/>
              </a:rPr>
              <a:t>W</a:t>
            </a:r>
          </a:p>
        </p:txBody>
      </p:sp>
      <p:sp>
        <p:nvSpPr>
          <p:cNvPr id="12" name="Titel 2"/>
          <p:cNvSpPr txBox="1">
            <a:spLocks/>
          </p:cNvSpPr>
          <p:nvPr/>
        </p:nvSpPr>
        <p:spPr bwMode="auto">
          <a:xfrm>
            <a:off x="2282672" y="48893"/>
            <a:ext cx="5745711" cy="381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CH" sz="2400" dirty="0" smtClean="0"/>
              <a:t>SLS 2.0 vs. SLS: Energieeinsparpotential</a:t>
            </a:r>
            <a:endParaRPr lang="de-CH" sz="2400" dirty="0"/>
          </a:p>
        </p:txBody>
      </p:sp>
      <p:sp>
        <p:nvSpPr>
          <p:cNvPr id="3" name="Rectangle 2"/>
          <p:cNvSpPr/>
          <p:nvPr/>
        </p:nvSpPr>
        <p:spPr>
          <a:xfrm>
            <a:off x="6143" y="4435614"/>
            <a:ext cx="9145016" cy="707886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de-CH" dirty="0" smtClean="0"/>
              <a:t>Energieeinsparung SLS Dipole - Jahresenergiebedarf</a:t>
            </a:r>
            <a:r>
              <a:rPr lang="de-CH" dirty="0"/>
              <a:t>: 425 kW x 6800 Betriebsstunden: 2.89 </a:t>
            </a:r>
            <a:r>
              <a:rPr lang="de-CH" dirty="0" err="1" smtClean="0"/>
              <a:t>GWh</a:t>
            </a:r>
            <a:endParaRPr lang="de-CH" dirty="0" smtClean="0"/>
          </a:p>
          <a:p>
            <a:r>
              <a:rPr lang="de-CH" dirty="0" smtClean="0"/>
              <a:t>		Einsparung </a:t>
            </a:r>
            <a:r>
              <a:rPr lang="de-CH" dirty="0"/>
              <a:t>über Laufzeit </a:t>
            </a:r>
            <a:r>
              <a:rPr lang="de-CH" dirty="0" smtClean="0"/>
              <a:t>von 15 Jahren  : 43'350 </a:t>
            </a:r>
            <a:r>
              <a:rPr lang="de-CH" dirty="0" err="1" smtClean="0"/>
              <a:t>GWh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8992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 txBox="1">
            <a:spLocks/>
          </p:cNvSpPr>
          <p:nvPr/>
        </p:nvSpPr>
        <p:spPr>
          <a:xfrm>
            <a:off x="5508104" y="4155926"/>
            <a:ext cx="3744416" cy="648072"/>
          </a:xfrm>
          <a:prstGeom prst="rect">
            <a:avLst/>
          </a:prstGeom>
        </p:spPr>
        <p:txBody>
          <a:bodyPr vert="horz" lIns="68580" tIns="34290" rIns="68580" bIns="34290" rtlCol="0">
            <a:normAutofit fontScale="3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4500" dirty="0" smtClean="0">
                <a:solidFill>
                  <a:srgbClr val="FF0000"/>
                </a:solidFill>
              </a:rPr>
              <a:t>Compact Field Mapper (Hallsensor)</a:t>
            </a:r>
          </a:p>
          <a:p>
            <a:r>
              <a:rPr lang="de-CH" sz="4500" dirty="0" smtClean="0"/>
              <a:t>(dreidimensionale magnetische Feldkarten)</a:t>
            </a:r>
          </a:p>
          <a:p>
            <a:endParaRPr lang="de-CH" sz="2100" u="sng" dirty="0">
              <a:sym typeface="Wingdings" panose="05000000000000000000" pitchFamily="2" charset="2"/>
            </a:endParaRPr>
          </a:p>
          <a:p>
            <a:endParaRPr lang="de-CH" sz="2100" u="sng" dirty="0">
              <a:sym typeface="Wingdings" panose="05000000000000000000" pitchFamily="2" charset="2"/>
            </a:endParaRPr>
          </a:p>
        </p:txBody>
      </p:sp>
      <p:sp>
        <p:nvSpPr>
          <p:cNvPr id="12" name="Titel 2"/>
          <p:cNvSpPr txBox="1">
            <a:spLocks/>
          </p:cNvSpPr>
          <p:nvPr/>
        </p:nvSpPr>
        <p:spPr bwMode="auto">
          <a:xfrm>
            <a:off x="2282672" y="48893"/>
            <a:ext cx="5961735" cy="381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sz="2400" dirty="0" err="1" smtClean="0"/>
              <a:t>Messsysteme</a:t>
            </a:r>
            <a:r>
              <a:rPr lang="en-US" sz="2400" dirty="0" smtClean="0"/>
              <a:t> </a:t>
            </a:r>
            <a:r>
              <a:rPr lang="en-US" sz="2400" dirty="0" err="1" smtClean="0"/>
              <a:t>für</a:t>
            </a:r>
            <a:r>
              <a:rPr lang="en-US" sz="2400" dirty="0" smtClean="0"/>
              <a:t> SLS 2.0 </a:t>
            </a:r>
            <a:r>
              <a:rPr lang="en-US" sz="2400" dirty="0" err="1" smtClean="0"/>
              <a:t>Magnete</a:t>
            </a:r>
            <a:endParaRPr lang="en-US" sz="2400" dirty="0"/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0" y="2667427"/>
            <a:ext cx="3816424" cy="36261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800" dirty="0" smtClean="0">
                <a:solidFill>
                  <a:srgbClr val="FF0000"/>
                </a:solidFill>
              </a:rPr>
              <a:t>Bewegter Draht </a:t>
            </a:r>
            <a:r>
              <a:rPr lang="de-CH" sz="1800" dirty="0" smtClean="0"/>
              <a:t>(Feldintegral)</a:t>
            </a:r>
          </a:p>
          <a:p>
            <a:endParaRPr lang="de-CH" sz="2100" u="sng" dirty="0">
              <a:sym typeface="Wingdings" panose="05000000000000000000" pitchFamily="2" charset="2"/>
            </a:endParaRPr>
          </a:p>
          <a:p>
            <a:endParaRPr lang="de-CH" sz="2100" u="sng" dirty="0">
              <a:sym typeface="Wingdings" panose="05000000000000000000" pitchFamily="2" charset="2"/>
            </a:endParaRPr>
          </a:p>
        </p:txBody>
      </p:sp>
      <p:sp>
        <p:nvSpPr>
          <p:cNvPr id="14" name="Inhaltsplatzhalter 2"/>
          <p:cNvSpPr txBox="1">
            <a:spLocks/>
          </p:cNvSpPr>
          <p:nvPr/>
        </p:nvSpPr>
        <p:spPr>
          <a:xfrm>
            <a:off x="0" y="4747963"/>
            <a:ext cx="3575188" cy="43049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800" dirty="0" smtClean="0">
                <a:solidFill>
                  <a:srgbClr val="FF0000"/>
                </a:solidFill>
              </a:rPr>
              <a:t>Rotierende Spule </a:t>
            </a:r>
            <a:r>
              <a:rPr lang="de-CH" sz="1800" dirty="0" smtClean="0"/>
              <a:t>(Feldqualität)</a:t>
            </a:r>
          </a:p>
          <a:p>
            <a:endParaRPr lang="de-CH" sz="2100" u="sng" dirty="0">
              <a:sym typeface="Wingdings" panose="05000000000000000000" pitchFamily="2" charset="2"/>
            </a:endParaRPr>
          </a:p>
          <a:p>
            <a:endParaRPr lang="de-CH" sz="2100" u="sng" dirty="0">
              <a:sym typeface="Wingdings" panose="05000000000000000000" pitchFamily="2" charset="2"/>
            </a:endParaRPr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6425772" y="2261849"/>
            <a:ext cx="2394700" cy="597933"/>
          </a:xfrm>
          <a:prstGeom prst="rect">
            <a:avLst/>
          </a:prstGeom>
        </p:spPr>
        <p:txBody>
          <a:bodyPr vert="horz" lIns="68580" tIns="34290" rIns="68580" bIns="34290" rtlCol="0">
            <a:normAutofit fontScale="4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3500" dirty="0" smtClean="0">
                <a:solidFill>
                  <a:srgbClr val="FF0000"/>
                </a:solidFill>
              </a:rPr>
              <a:t>Vibrierender Draht </a:t>
            </a:r>
            <a:r>
              <a:rPr lang="de-CH" sz="3500" dirty="0" smtClean="0"/>
              <a:t>(Vermessung der magnetischen Achse)</a:t>
            </a:r>
          </a:p>
          <a:p>
            <a:endParaRPr lang="de-CH" sz="2100" u="sng" dirty="0">
              <a:sym typeface="Wingdings" panose="05000000000000000000" pitchFamily="2" charset="2"/>
            </a:endParaRPr>
          </a:p>
          <a:p>
            <a:endParaRPr lang="de-CH" sz="2100" u="sng" dirty="0"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777" y="581500"/>
            <a:ext cx="2891149" cy="16303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/>
          <a:srcRect l="6307" t="11812" r="14400" b="8435"/>
          <a:stretch/>
        </p:blipFill>
        <p:spPr>
          <a:xfrm>
            <a:off x="393039" y="527754"/>
            <a:ext cx="3375713" cy="20714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9429" y="1368821"/>
            <a:ext cx="2317146" cy="26488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1850" y="2740755"/>
            <a:ext cx="2914544" cy="1311695"/>
          </a:xfrm>
          <a:prstGeom prst="rect">
            <a:avLst/>
          </a:prstGeom>
        </p:spPr>
      </p:pic>
      <p:sp>
        <p:nvSpPr>
          <p:cNvPr id="16" name="Inhaltsplatzhalter 2"/>
          <p:cNvSpPr txBox="1">
            <a:spLocks/>
          </p:cNvSpPr>
          <p:nvPr/>
        </p:nvSpPr>
        <p:spPr>
          <a:xfrm>
            <a:off x="3735252" y="3722010"/>
            <a:ext cx="2132892" cy="606638"/>
          </a:xfrm>
          <a:prstGeom prst="rect">
            <a:avLst/>
          </a:prstGeom>
          <a:solidFill>
            <a:schemeClr val="bg1"/>
          </a:solidFill>
        </p:spPr>
        <p:txBody>
          <a:bodyPr vert="horz" lIns="68580" tIns="34290" rIns="68580" bIns="3429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800" dirty="0" smtClean="0">
                <a:solidFill>
                  <a:srgbClr val="FF0000"/>
                </a:solidFill>
              </a:rPr>
              <a:t>3D </a:t>
            </a:r>
            <a:r>
              <a:rPr lang="de-CH" sz="1800" dirty="0" err="1" smtClean="0">
                <a:solidFill>
                  <a:srgbClr val="FF0000"/>
                </a:solidFill>
              </a:rPr>
              <a:t>Helmholtzspule</a:t>
            </a:r>
            <a:endParaRPr lang="de-CH" sz="1800" dirty="0" smtClean="0">
              <a:solidFill>
                <a:srgbClr val="FF0000"/>
              </a:solidFill>
            </a:endParaRPr>
          </a:p>
          <a:p>
            <a:r>
              <a:rPr lang="de-CH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(PM Blöcke</a:t>
            </a:r>
            <a:r>
              <a:rPr lang="de-CH" sz="1800" u="sng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endParaRPr lang="de-CH" sz="1400" u="sng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de-CH" sz="1600" u="sng" dirty="0">
              <a:sym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887" y="3030042"/>
            <a:ext cx="2690339" cy="161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6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6045" y="83789"/>
            <a:ext cx="8712968" cy="381375"/>
          </a:xfrm>
          <a:solidFill>
            <a:srgbClr val="FFFF00"/>
          </a:solidFill>
        </p:spPr>
        <p:txBody>
          <a:bodyPr/>
          <a:lstStyle/>
          <a:p>
            <a:r>
              <a:rPr lang="de-CH" dirty="0" smtClean="0"/>
              <a:t>Lebenszyklus der </a:t>
            </a:r>
            <a:r>
              <a:rPr lang="de-CH" dirty="0" err="1" smtClean="0"/>
              <a:t>Permamentmagnete</a:t>
            </a:r>
            <a:r>
              <a:rPr lang="de-CH" dirty="0" smtClean="0"/>
              <a:t> im WLHA Magnetlabor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945" y="983228"/>
            <a:ext cx="2967049" cy="16689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59174" y="597985"/>
            <a:ext cx="2520280" cy="2820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Zusammenbau (4 Stunden)</a:t>
            </a:r>
          </a:p>
        </p:txBody>
      </p:sp>
      <p:pic>
        <p:nvPicPr>
          <p:cNvPr id="6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52" y="952247"/>
            <a:ext cx="1230360" cy="16404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670214"/>
            <a:ext cx="2327514" cy="2820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PM Blöcke messen (0.5-1%)</a:t>
            </a:r>
          </a:p>
        </p:txBody>
      </p:sp>
      <p:sp>
        <p:nvSpPr>
          <p:cNvPr id="8" name="Rectangle 7"/>
          <p:cNvSpPr/>
          <p:nvPr/>
        </p:nvSpPr>
        <p:spPr>
          <a:xfrm>
            <a:off x="155424" y="2634180"/>
            <a:ext cx="2727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smtClean="0"/>
              <a:t>mit </a:t>
            </a:r>
            <a:r>
              <a:rPr lang="de-CH" dirty="0" err="1" smtClean="0"/>
              <a:t>Helmholtzspulen</a:t>
            </a:r>
            <a:r>
              <a:rPr lang="de-CH" dirty="0" smtClean="0"/>
              <a:t> (5 min)</a:t>
            </a:r>
            <a:endParaRPr lang="de-CH" dirty="0"/>
          </a:p>
        </p:txBody>
      </p:sp>
      <p:pic>
        <p:nvPicPr>
          <p:cNvPr id="9" name="Grafik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09"/>
          <a:stretch/>
        </p:blipFill>
        <p:spPr>
          <a:xfrm>
            <a:off x="4092246" y="3258274"/>
            <a:ext cx="1350176" cy="18072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13013" y="568374"/>
            <a:ext cx="2520280" cy="2820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Montage auf dem Messplatz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7" y="3292638"/>
            <a:ext cx="2336111" cy="175208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520" y="2989128"/>
            <a:ext cx="3240360" cy="2820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Magnetische Messung (4 Stunden)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7296" y="2980018"/>
            <a:ext cx="3240360" cy="2820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Entfernung von der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Messbank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550" y="998129"/>
            <a:ext cx="2940559" cy="1654064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 bwMode="auto">
          <a:xfrm>
            <a:off x="6929169" y="3201107"/>
            <a:ext cx="1872208" cy="360040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23042" y="2987915"/>
            <a:ext cx="720080" cy="34366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Einbau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0116" y="3597773"/>
            <a:ext cx="3503884" cy="127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5555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15566"/>
            <a:ext cx="3096344" cy="2069839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984228" y="20938"/>
            <a:ext cx="6797826" cy="700318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Risiken &amp; Gefahren </a:t>
            </a:r>
            <a:r>
              <a:rPr lang="de-CH" dirty="0" smtClean="0">
                <a:solidFill>
                  <a:schemeClr val="tx1"/>
                </a:solidFill>
              </a:rPr>
              <a:t>mit Permanentmagneten</a:t>
            </a:r>
            <a:br>
              <a:rPr lang="de-CH" dirty="0" smtClean="0">
                <a:solidFill>
                  <a:schemeClr val="tx1"/>
                </a:solidFill>
              </a:rPr>
            </a:br>
            <a:r>
              <a:rPr lang="de-CH" dirty="0" smtClean="0">
                <a:solidFill>
                  <a:schemeClr val="tx1"/>
                </a:solidFill>
              </a:rPr>
              <a:t>Ausgangssituation und Einbau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30" y="3026908"/>
            <a:ext cx="3096344" cy="2065122"/>
          </a:xfrm>
          <a:prstGeom prst="rect">
            <a:avLst/>
          </a:prstGeom>
        </p:spPr>
      </p:pic>
      <p:sp>
        <p:nvSpPr>
          <p:cNvPr id="2" name="Nach rechts gekrümmter Pfeil 1"/>
          <p:cNvSpPr/>
          <p:nvPr/>
        </p:nvSpPr>
        <p:spPr bwMode="auto">
          <a:xfrm>
            <a:off x="2538731" y="1313499"/>
            <a:ext cx="305077" cy="689418"/>
          </a:xfrm>
          <a:prstGeom prst="curvedRight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Nach rechts gekrümmter Pfeil 8"/>
          <p:cNvSpPr/>
          <p:nvPr/>
        </p:nvSpPr>
        <p:spPr bwMode="auto">
          <a:xfrm rot="15582046" flipH="1">
            <a:off x="1502017" y="3981175"/>
            <a:ext cx="509191" cy="1239223"/>
          </a:xfrm>
          <a:prstGeom prst="curvedRight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" name="Inhaltsplatzhalt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228" y="3867894"/>
            <a:ext cx="495023" cy="460990"/>
          </a:xfrm>
          <a:prstGeom prst="rect">
            <a:avLst/>
          </a:prstGeom>
        </p:spPr>
      </p:pic>
      <p:pic>
        <p:nvPicPr>
          <p:cNvPr id="11" name="Inhaltsplatzhalter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251" y="4443958"/>
            <a:ext cx="360040" cy="360040"/>
          </a:xfrm>
          <a:prstGeom prst="rect">
            <a:avLst/>
          </a:prstGeom>
        </p:spPr>
      </p:pic>
      <p:pic>
        <p:nvPicPr>
          <p:cNvPr id="12" name="Inhaltsplatzhalt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993" y="4174919"/>
            <a:ext cx="364557" cy="339494"/>
          </a:xfrm>
          <a:prstGeom prst="rect">
            <a:avLst/>
          </a:prstGeom>
        </p:spPr>
      </p:pic>
      <p:pic>
        <p:nvPicPr>
          <p:cNvPr id="13" name="Inhaltsplatzhalter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587974"/>
            <a:ext cx="360040" cy="360040"/>
          </a:xfrm>
          <a:prstGeom prst="rect">
            <a:avLst/>
          </a:prstGeom>
        </p:spPr>
      </p:pic>
      <p:sp>
        <p:nvSpPr>
          <p:cNvPr id="14" name="Nach rechts gekrümmter Pfeil 13"/>
          <p:cNvSpPr/>
          <p:nvPr/>
        </p:nvSpPr>
        <p:spPr bwMode="auto">
          <a:xfrm rot="6589179" flipH="1">
            <a:off x="1685972" y="456477"/>
            <a:ext cx="321444" cy="1384342"/>
          </a:xfrm>
          <a:prstGeom prst="curvedRight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Nach rechts gekrümmter Pfeil 15"/>
          <p:cNvSpPr/>
          <p:nvPr/>
        </p:nvSpPr>
        <p:spPr bwMode="auto">
          <a:xfrm rot="16748143">
            <a:off x="1834777" y="505992"/>
            <a:ext cx="298902" cy="1384342"/>
          </a:xfrm>
          <a:prstGeom prst="curvedRight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Nach rechts gekrümmter Pfeil 16"/>
          <p:cNvSpPr/>
          <p:nvPr/>
        </p:nvSpPr>
        <p:spPr bwMode="auto">
          <a:xfrm rot="14552300" flipH="1" flipV="1">
            <a:off x="1378085" y="4021360"/>
            <a:ext cx="452271" cy="1190859"/>
          </a:xfrm>
          <a:prstGeom prst="curvedRight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Nach rechts gekrümmter Pfeil 17"/>
          <p:cNvSpPr/>
          <p:nvPr/>
        </p:nvSpPr>
        <p:spPr bwMode="auto">
          <a:xfrm rot="684105" flipV="1">
            <a:off x="2538805" y="1226858"/>
            <a:ext cx="304990" cy="697918"/>
          </a:xfrm>
          <a:prstGeom prst="curvedRight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3894831" y="778171"/>
            <a:ext cx="561609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b="1" u="sng" dirty="0" smtClean="0">
                <a:solidFill>
                  <a:srgbClr val="00B050"/>
                </a:solidFill>
                <a:latin typeface="+mn-lt"/>
              </a:rPr>
              <a:t>Umgang mit Permanentmagneten klären: </a:t>
            </a:r>
          </a:p>
          <a:p>
            <a:pPr marL="171450" indent="-171450">
              <a:buFontTx/>
              <a:buChar char="-"/>
            </a:pPr>
            <a:r>
              <a:rPr lang="de-CH" sz="1400" dirty="0" smtClean="0">
                <a:solidFill>
                  <a:srgbClr val="00B050"/>
                </a:solidFill>
                <a:latin typeface="+mn-lt"/>
              </a:rPr>
              <a:t>Anlieferung / Kontrolle </a:t>
            </a:r>
          </a:p>
          <a:p>
            <a:pPr marL="171450" indent="-171450">
              <a:buFontTx/>
              <a:buChar char="-"/>
            </a:pPr>
            <a:r>
              <a:rPr lang="de-CH" sz="1400" dirty="0" smtClean="0">
                <a:solidFill>
                  <a:srgbClr val="00B050"/>
                </a:solidFill>
                <a:latin typeface="+mn-lt"/>
              </a:rPr>
              <a:t>Testaufbau </a:t>
            </a:r>
          </a:p>
          <a:p>
            <a:pPr marL="171450" indent="-171450">
              <a:buFontTx/>
              <a:buChar char="-"/>
            </a:pPr>
            <a:r>
              <a:rPr lang="de-CH" sz="1400" dirty="0" smtClean="0">
                <a:solidFill>
                  <a:srgbClr val="00B050"/>
                </a:solidFill>
                <a:latin typeface="+mn-lt"/>
              </a:rPr>
              <a:t>Intern </a:t>
            </a:r>
            <a:r>
              <a:rPr lang="de-CH" sz="1400" dirty="0">
                <a:solidFill>
                  <a:srgbClr val="00B050"/>
                </a:solidFill>
                <a:latin typeface="+mn-lt"/>
              </a:rPr>
              <a:t>&amp; Extern </a:t>
            </a:r>
            <a:r>
              <a:rPr lang="de-CH" sz="1400" dirty="0" smtClean="0">
                <a:solidFill>
                  <a:srgbClr val="00B050"/>
                </a:solidFill>
                <a:latin typeface="+mn-lt"/>
              </a:rPr>
              <a:t>Transport</a:t>
            </a:r>
          </a:p>
          <a:p>
            <a:pPr marL="171450" indent="-171450">
              <a:buFontTx/>
              <a:buChar char="-"/>
            </a:pPr>
            <a:r>
              <a:rPr lang="de-CH" sz="1400" dirty="0" smtClean="0">
                <a:solidFill>
                  <a:srgbClr val="00B050"/>
                </a:solidFill>
                <a:latin typeface="+mn-lt"/>
              </a:rPr>
              <a:t>Zusammenbau  Extern &amp; Intern </a:t>
            </a:r>
          </a:p>
          <a:p>
            <a:pPr marL="171450" indent="-171450">
              <a:buFontTx/>
              <a:buChar char="-"/>
            </a:pPr>
            <a:r>
              <a:rPr lang="de-CH" sz="1400" dirty="0" smtClean="0">
                <a:solidFill>
                  <a:srgbClr val="00B050"/>
                </a:solidFill>
                <a:latin typeface="+mn-lt"/>
              </a:rPr>
              <a:t>Austausch  </a:t>
            </a:r>
          </a:p>
          <a:p>
            <a:pPr marL="171450" indent="-171450">
              <a:buFontTx/>
              <a:buChar char="-"/>
            </a:pPr>
            <a:r>
              <a:rPr lang="de-CH" sz="1400" dirty="0" smtClean="0">
                <a:solidFill>
                  <a:srgbClr val="00B050"/>
                </a:solidFill>
                <a:latin typeface="+mn-lt"/>
              </a:rPr>
              <a:t>Lagerung vor Ort mit geöffneten u. geschlossenem Joch </a:t>
            </a:r>
          </a:p>
          <a:p>
            <a:pPr marL="171450" indent="-171450">
              <a:buFontTx/>
              <a:buChar char="-"/>
            </a:pPr>
            <a:r>
              <a:rPr lang="de-CH" sz="1400" dirty="0" smtClean="0">
                <a:solidFill>
                  <a:srgbClr val="00B050"/>
                </a:solidFill>
                <a:latin typeface="+mn-lt"/>
              </a:rPr>
              <a:t>Lagerung des Reservematerials</a:t>
            </a:r>
          </a:p>
          <a:p>
            <a:pPr marL="171450" indent="-171450">
              <a:buFontTx/>
              <a:buChar char="-"/>
            </a:pPr>
            <a:r>
              <a:rPr lang="de-CH" sz="1400" dirty="0" smtClean="0">
                <a:solidFill>
                  <a:srgbClr val="00B050"/>
                </a:solidFill>
                <a:latin typeface="+mn-lt"/>
              </a:rPr>
              <a:t>Feldstärken für PSI Personal/ Externes Personal / Besucher definieren</a:t>
            </a:r>
          </a:p>
          <a:p>
            <a:pPr marL="171450" indent="-171450">
              <a:buFontTx/>
              <a:buChar char="-"/>
            </a:pPr>
            <a:endParaRPr lang="de-CH" sz="1200" dirty="0" smtClean="0">
              <a:latin typeface="+mn-lt"/>
            </a:endParaRPr>
          </a:p>
          <a:p>
            <a:pPr marL="171450" indent="-171450">
              <a:buFontTx/>
              <a:buChar char="-"/>
            </a:pPr>
            <a:endParaRPr lang="de-CH" sz="1200" dirty="0" smtClean="0">
              <a:latin typeface="+mn-lt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200" dirty="0" smtClean="0">
                <a:latin typeface="Calibri"/>
              </a:rPr>
              <a:t>                   Transportwege </a:t>
            </a:r>
            <a:r>
              <a:rPr lang="de-CH" sz="1200" dirty="0">
                <a:latin typeface="Calibri"/>
              </a:rPr>
              <a:t>(Intern / Extern) 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200" dirty="0">
              <a:solidFill>
                <a:srgbClr val="00B05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200" dirty="0">
                <a:solidFill>
                  <a:srgbClr val="00B050"/>
                </a:solidFill>
                <a:latin typeface="Calibri"/>
              </a:rPr>
              <a:t>       </a:t>
            </a:r>
            <a:r>
              <a:rPr lang="de-CH" sz="1200" dirty="0" smtClean="0">
                <a:solidFill>
                  <a:srgbClr val="00B050"/>
                </a:solidFill>
                <a:latin typeface="Calibri"/>
              </a:rPr>
              <a:t>             </a:t>
            </a:r>
            <a:r>
              <a:rPr lang="de-CH" sz="1200" dirty="0" smtClean="0">
                <a:solidFill>
                  <a:schemeClr val="tx2"/>
                </a:solidFill>
                <a:latin typeface="Calibri"/>
              </a:rPr>
              <a:t>Besucher</a:t>
            </a:r>
            <a:r>
              <a:rPr lang="de-CH" sz="1200" dirty="0" smtClean="0">
                <a:solidFill>
                  <a:srgbClr val="00B050"/>
                </a:solidFill>
                <a:latin typeface="Calibri"/>
              </a:rPr>
              <a:t> </a:t>
            </a:r>
            <a:endParaRPr lang="de-CH" sz="1200" dirty="0">
              <a:solidFill>
                <a:srgbClr val="00B05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200" dirty="0">
              <a:solidFill>
                <a:srgbClr val="00B05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200" dirty="0">
                <a:solidFill>
                  <a:srgbClr val="00B050"/>
                </a:solidFill>
                <a:latin typeface="Calibri"/>
              </a:rPr>
              <a:t>      </a:t>
            </a:r>
            <a:r>
              <a:rPr lang="de-CH" sz="1200" dirty="0" smtClean="0">
                <a:solidFill>
                  <a:srgbClr val="00B050"/>
                </a:solidFill>
                <a:latin typeface="Calibri"/>
              </a:rPr>
              <a:t>               </a:t>
            </a:r>
            <a:r>
              <a:rPr lang="de-CH" sz="1200" dirty="0" smtClean="0">
                <a:solidFill>
                  <a:schemeClr val="tx2"/>
                </a:solidFill>
                <a:latin typeface="Calibri"/>
              </a:rPr>
              <a:t>PSI </a:t>
            </a:r>
            <a:r>
              <a:rPr lang="de-CH" sz="1200" dirty="0">
                <a:solidFill>
                  <a:schemeClr val="tx2"/>
                </a:solidFill>
                <a:latin typeface="Calibri"/>
              </a:rPr>
              <a:t>Personal / Servicearbeiten </a:t>
            </a:r>
          </a:p>
          <a:p>
            <a:pPr marL="171450" indent="-171450">
              <a:buFontTx/>
              <a:buChar char="-"/>
            </a:pPr>
            <a:endParaRPr lang="de-CH" sz="1200" dirty="0" smtClean="0">
              <a:latin typeface="+mn-lt"/>
            </a:endParaRPr>
          </a:p>
          <a:p>
            <a:pPr marL="171450" indent="-171450">
              <a:buFontTx/>
              <a:buChar char="-"/>
            </a:pPr>
            <a:endParaRPr lang="de-CH" sz="1200" dirty="0">
              <a:latin typeface="+mn-lt"/>
            </a:endParaRPr>
          </a:p>
        </p:txBody>
      </p:sp>
      <p:sp>
        <p:nvSpPr>
          <p:cNvPr id="20" name="Nach rechts gekrümmter Pfeil 19"/>
          <p:cNvSpPr/>
          <p:nvPr/>
        </p:nvSpPr>
        <p:spPr bwMode="auto">
          <a:xfrm rot="5400000" flipV="1">
            <a:off x="4743856" y="3759084"/>
            <a:ext cx="216026" cy="317990"/>
          </a:xfrm>
          <a:prstGeom prst="curvedRight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>
          <a:xfrm rot="20130643">
            <a:off x="5481463" y="1895339"/>
            <a:ext cx="3509935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  <a:scene3d>
              <a:camera prst="orthographicFront">
                <a:rot lat="21299999" lon="0" rev="0"/>
              </a:camera>
              <a:lightRig rig="threePt" dir="t"/>
            </a:scene3d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Zusammenarbeit PSI - Firma </a:t>
            </a:r>
            <a:r>
              <a:rPr lang="de-DE" dirty="0">
                <a:solidFill>
                  <a:srgbClr val="00B050"/>
                </a:solidFill>
              </a:rPr>
              <a:t>ALTEN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5999824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28" y="779484"/>
            <a:ext cx="8115590" cy="4188516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67744" y="195486"/>
            <a:ext cx="5555897" cy="38137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 err="1" smtClean="0"/>
              <a:t>Zusammenfassung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71600" y="1131590"/>
            <a:ext cx="6696744" cy="2185214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smtClean="0">
                <a:solidFill>
                  <a:srgbClr val="010000"/>
                </a:solidFill>
              </a:rPr>
              <a:t>Drei Magnettechnologien kommen für SLS 2.0 zum Einsatz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smtClean="0">
                <a:solidFill>
                  <a:srgbClr val="010000"/>
                </a:solidFill>
              </a:rPr>
              <a:t>Die PM basierten Magnete erlauben platzsparenden Einsatz bei verringerten Betriebskosten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smtClean="0">
                <a:solidFill>
                  <a:srgbClr val="010000"/>
                </a:solidFill>
              </a:rPr>
              <a:t>Die PM-basierten Magnete werden komplett am PSI montiert und </a:t>
            </a:r>
            <a:r>
              <a:rPr lang="de-CH" b="1" dirty="0" smtClean="0">
                <a:solidFill>
                  <a:srgbClr val="010000"/>
                </a:solidFill>
              </a:rPr>
              <a:t>vermessen</a:t>
            </a:r>
            <a:r>
              <a:rPr lang="de-CH" b="1" dirty="0" smtClean="0">
                <a:solidFill>
                  <a:srgbClr val="01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de-CH" b="1" dirty="0" err="1" smtClean="0">
                <a:solidFill>
                  <a:srgbClr val="01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risieger</a:t>
            </a:r>
            <a:r>
              <a:rPr lang="de-CH" b="1" dirty="0" smtClean="0">
                <a:solidFill>
                  <a:srgbClr val="01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Aufwand</a:t>
            </a:r>
            <a:endParaRPr lang="de-CH" b="1" dirty="0" smtClean="0">
              <a:solidFill>
                <a:srgbClr val="01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smtClean="0">
                <a:solidFill>
                  <a:srgbClr val="010000"/>
                </a:solidFill>
              </a:rPr>
              <a:t>Die Infrastruktur für die Magnetmontage und –</a:t>
            </a:r>
            <a:r>
              <a:rPr lang="de-CH" b="1" dirty="0">
                <a:solidFill>
                  <a:srgbClr val="010000"/>
                </a:solidFill>
              </a:rPr>
              <a:t>V</a:t>
            </a:r>
            <a:r>
              <a:rPr lang="de-CH" b="1" dirty="0" smtClean="0">
                <a:solidFill>
                  <a:srgbClr val="010000"/>
                </a:solidFill>
              </a:rPr>
              <a:t>ermessung steht ab Beginn 2022 am PSI zur Verfügung</a:t>
            </a:r>
            <a:endParaRPr lang="de-CH" b="1" dirty="0">
              <a:solidFill>
                <a:srgbClr val="01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7927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Vielen Dank für Ihre Aufmerksamkeit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 tIns="432000"/>
          <a:lstStyle/>
          <a:p>
            <a:pPr marL="0" indent="0">
              <a:buNone/>
            </a:pPr>
            <a:r>
              <a:rPr lang="en-US" b="1" dirty="0" err="1" smtClean="0"/>
              <a:t>Vielen</a:t>
            </a:r>
            <a:r>
              <a:rPr lang="en-US" b="1" dirty="0" smtClean="0"/>
              <a:t> Dank an:</a:t>
            </a:r>
          </a:p>
          <a:p>
            <a:r>
              <a:rPr lang="en-US" dirty="0" smtClean="0"/>
              <a:t>C. Calzolaio</a:t>
            </a:r>
          </a:p>
          <a:p>
            <a:r>
              <a:rPr lang="en-US" dirty="0" smtClean="0"/>
              <a:t>R. Deckardt</a:t>
            </a:r>
          </a:p>
          <a:p>
            <a:r>
              <a:rPr lang="en-US" dirty="0" smtClean="0"/>
              <a:t>R. Felder</a:t>
            </a:r>
          </a:p>
          <a:p>
            <a:r>
              <a:rPr lang="en-US" dirty="0" smtClean="0"/>
              <a:t>A</a:t>
            </a:r>
            <a:r>
              <a:rPr lang="en-US" dirty="0"/>
              <a:t>. </a:t>
            </a:r>
            <a:r>
              <a:rPr lang="en-US" dirty="0" smtClean="0"/>
              <a:t>Gabard</a:t>
            </a:r>
          </a:p>
          <a:p>
            <a:r>
              <a:rPr lang="en-US" dirty="0" smtClean="0"/>
              <a:t>S. Hellmann</a:t>
            </a:r>
          </a:p>
          <a:p>
            <a:r>
              <a:rPr lang="en-US" dirty="0" smtClean="0"/>
              <a:t>R</a:t>
            </a:r>
            <a:r>
              <a:rPr lang="en-US" dirty="0"/>
              <a:t>. </a:t>
            </a:r>
            <a:r>
              <a:rPr lang="en-US" dirty="0" smtClean="0"/>
              <a:t>Hübscher</a:t>
            </a:r>
          </a:p>
          <a:p>
            <a:r>
              <a:rPr lang="en-US" dirty="0" smtClean="0"/>
              <a:t>G</a:t>
            </a:r>
            <a:r>
              <a:rPr lang="en-US" dirty="0"/>
              <a:t>. Montenero</a:t>
            </a:r>
          </a:p>
          <a:p>
            <a:r>
              <a:rPr lang="en-US" dirty="0" smtClean="0"/>
              <a:t>M. Negrazus</a:t>
            </a:r>
          </a:p>
          <a:p>
            <a:r>
              <a:rPr lang="en-US" dirty="0"/>
              <a:t>B. Peter</a:t>
            </a:r>
          </a:p>
          <a:p>
            <a:r>
              <a:rPr lang="en-US" dirty="0" smtClean="0"/>
              <a:t>S</a:t>
            </a:r>
            <a:r>
              <a:rPr lang="en-US" dirty="0"/>
              <a:t>. Sidorov</a:t>
            </a:r>
          </a:p>
          <a:p>
            <a:r>
              <a:rPr lang="en-US" dirty="0" smtClean="0"/>
              <a:t>V. Vrankovic</a:t>
            </a:r>
          </a:p>
          <a:p>
            <a:r>
              <a:rPr lang="en-US" dirty="0" smtClean="0"/>
              <a:t>C. Zoller</a:t>
            </a:r>
          </a:p>
          <a:p>
            <a:endParaRPr lang="en-US" sz="1700" dirty="0" smtClean="0"/>
          </a:p>
        </p:txBody>
      </p:sp>
    </p:spTree>
    <p:extLst>
      <p:ext uri="{BB962C8B-B14F-4D97-AF65-F5344CB8AC3E}">
        <p14:creationId xmlns:p14="http://schemas.microsoft.com/office/powerpoint/2010/main" val="21832307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283968" y="195486"/>
            <a:ext cx="1414669" cy="381375"/>
          </a:xfrm>
        </p:spPr>
        <p:txBody>
          <a:bodyPr/>
          <a:lstStyle/>
          <a:p>
            <a:r>
              <a:rPr lang="de-CH" dirty="0" smtClean="0"/>
              <a:t>ANHANG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391052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6" t="3952" r="6290" b="3254"/>
          <a:stretch/>
        </p:blipFill>
        <p:spPr>
          <a:xfrm>
            <a:off x="782372" y="1537796"/>
            <a:ext cx="2636838" cy="161016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187624" y="-39262"/>
            <a:ext cx="6708025" cy="767625"/>
          </a:xfrm>
        </p:spPr>
        <p:txBody>
          <a:bodyPr/>
          <a:lstStyle/>
          <a:p>
            <a:pPr algn="ctr"/>
            <a:r>
              <a:rPr lang="en-GB" noProof="0" dirty="0" err="1" smtClean="0"/>
              <a:t>Permanentmagnetblöcke</a:t>
            </a:r>
            <a:r>
              <a:rPr lang="en-GB" noProof="0" dirty="0" smtClean="0"/>
              <a:t>: </a:t>
            </a:r>
            <a:br>
              <a:rPr lang="en-GB" noProof="0" dirty="0" smtClean="0"/>
            </a:br>
            <a:r>
              <a:rPr lang="en-GB" noProof="0" dirty="0" err="1" smtClean="0"/>
              <a:t>Drei</a:t>
            </a:r>
            <a:r>
              <a:rPr lang="en-GB" noProof="0" dirty="0" smtClean="0"/>
              <a:t> </a:t>
            </a:r>
            <a:r>
              <a:rPr lang="en-GB" noProof="0" dirty="0" err="1" smtClean="0"/>
              <a:t>Hersteller</a:t>
            </a:r>
            <a:r>
              <a:rPr lang="en-GB" noProof="0" dirty="0" smtClean="0"/>
              <a:t> </a:t>
            </a:r>
            <a:r>
              <a:rPr lang="en-GB" noProof="0" dirty="0" err="1" smtClean="0"/>
              <a:t>für</a:t>
            </a:r>
            <a:r>
              <a:rPr lang="en-GB" noProof="0" dirty="0" smtClean="0"/>
              <a:t> die </a:t>
            </a:r>
            <a:r>
              <a:rPr lang="en-GB" noProof="0" dirty="0" err="1" smtClean="0"/>
              <a:t>Prototypen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3312461"/>
            <a:ext cx="2004172" cy="13647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7698" y="3596094"/>
            <a:ext cx="1170556" cy="79744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91680" y="1195054"/>
            <a:ext cx="1224136" cy="3298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Hersteller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1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6" t="1520" r="35039" b="7488"/>
          <a:stretch/>
        </p:blipFill>
        <p:spPr>
          <a:xfrm>
            <a:off x="3995936" y="1470585"/>
            <a:ext cx="2448272" cy="184516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563526" y="1142641"/>
            <a:ext cx="1224136" cy="3298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>
                <a:solidFill>
                  <a:srgbClr val="000000"/>
                </a:solidFill>
                <a:latin typeface="Calibri"/>
              </a:rPr>
              <a:t>Hersteller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4" r="38573" b="13024"/>
          <a:stretch/>
        </p:blipFill>
        <p:spPr>
          <a:xfrm>
            <a:off x="6513873" y="1537796"/>
            <a:ext cx="2428853" cy="189739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150553" y="1207948"/>
            <a:ext cx="1728192" cy="3298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>
                <a:solidFill>
                  <a:srgbClr val="000000"/>
                </a:solidFill>
                <a:latin typeface="Calibri"/>
              </a:rPr>
              <a:t>Hersteller</a:t>
            </a:r>
            <a:r>
              <a:rPr lang="it-IT" sz="1800" dirty="0" smtClean="0">
                <a:solidFill>
                  <a:srgbClr val="000000"/>
                </a:solidFill>
                <a:latin typeface="Calibri"/>
              </a:rPr>
              <a:t> 3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1880" y="2920310"/>
            <a:ext cx="762108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fr-FR" sz="1400" dirty="0" smtClean="0">
                <a:solidFill>
                  <a:srgbClr val="000000"/>
                </a:solidFill>
                <a:latin typeface="Calibri"/>
              </a:rPr>
              <a:t>T=24°C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55776" y="746572"/>
            <a:ext cx="4165196" cy="3410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Gemessene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remanete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magnetisierung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bei 24 °C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0813" y="3305053"/>
            <a:ext cx="1583845" cy="18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0671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195736" y="260679"/>
            <a:ext cx="5555897" cy="38137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 err="1" smtClean="0"/>
              <a:t>Inhalt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1560" y="1347614"/>
            <a:ext cx="843498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latin typeface="+mj-lt"/>
              </a:rPr>
              <a:t>SLS 2.0 Magnete: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 smtClean="0">
                <a:latin typeface="+mj-lt"/>
              </a:rPr>
              <a:t> Herausforderungen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>
                <a:latin typeface="+mj-lt"/>
              </a:rPr>
              <a:t> </a:t>
            </a:r>
            <a:r>
              <a:rPr lang="de-CH" dirty="0" smtClean="0">
                <a:latin typeface="+mj-lt"/>
              </a:rPr>
              <a:t>Fertigungsstrategie (Zusammenbau, Messung) und ihre Folgen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latin typeface="+mj-lt"/>
              </a:rPr>
              <a:t>Permanent Magnete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>
                <a:latin typeface="+mj-lt"/>
              </a:rPr>
              <a:t> </a:t>
            </a:r>
            <a:r>
              <a:rPr lang="de-CH" dirty="0" smtClean="0">
                <a:latin typeface="+mj-lt"/>
              </a:rPr>
              <a:t>  Zustand und Zukunft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>
                <a:latin typeface="+mj-lt"/>
              </a:rPr>
              <a:t> </a:t>
            </a:r>
            <a:r>
              <a:rPr lang="de-CH" dirty="0" smtClean="0">
                <a:latin typeface="+mj-lt"/>
              </a:rPr>
              <a:t>  Vorteile &amp; Nachteile mit Beispielen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 smtClean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7228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38016" y="17897"/>
            <a:ext cx="6708025" cy="381375"/>
          </a:xfrm>
        </p:spPr>
        <p:txBody>
          <a:bodyPr/>
          <a:lstStyle/>
          <a:p>
            <a:pPr algn="ctr"/>
            <a:r>
              <a:rPr lang="de-CH" dirty="0" smtClean="0"/>
              <a:t>Thermische Stabilität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20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13656" y="1023578"/>
            <a:ext cx="7318784" cy="1204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de-CH" sz="1400" dirty="0" smtClean="0">
                <a:latin typeface="Calibri"/>
              </a:rPr>
              <a:t>Dominiert von der Veränderung der remanenten Flussdichte </a:t>
            </a:r>
            <a:r>
              <a:rPr lang="de-CH" sz="1400" i="1" dirty="0" err="1" smtClean="0">
                <a:latin typeface="Calibri"/>
              </a:rPr>
              <a:t>B</a:t>
            </a:r>
            <a:r>
              <a:rPr lang="de-CH" sz="1400" baseline="-25000" dirty="0" err="1" smtClean="0">
                <a:latin typeface="Calibri"/>
              </a:rPr>
              <a:t>r</a:t>
            </a:r>
            <a:r>
              <a:rPr lang="de-CH" sz="1400" dirty="0" smtClean="0">
                <a:latin typeface="Calibri"/>
              </a:rPr>
              <a:t> in </a:t>
            </a:r>
            <a:r>
              <a:rPr lang="de-CH" sz="1400" dirty="0" err="1" smtClean="0">
                <a:latin typeface="Calibri"/>
              </a:rPr>
              <a:t>NdFeB</a:t>
            </a:r>
            <a:r>
              <a:rPr lang="de-CH" sz="1400" dirty="0" smtClean="0">
                <a:latin typeface="Calibri"/>
              </a:rPr>
              <a:t> versus der Temperatur (-0.12 %/°C)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de-CH" sz="1400" dirty="0" smtClean="0">
                <a:latin typeface="Calibri"/>
              </a:rPr>
              <a:t>Kompensation mit Hilfe von passive </a:t>
            </a:r>
            <a:r>
              <a:rPr lang="de-CH" sz="1400" dirty="0" err="1" smtClean="0">
                <a:latin typeface="Calibri"/>
              </a:rPr>
              <a:t>FeNi</a:t>
            </a:r>
            <a:r>
              <a:rPr lang="de-CH" sz="1400" dirty="0" smtClean="0">
                <a:latin typeface="Calibri"/>
              </a:rPr>
              <a:t>-Shunts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de-CH" sz="1400" dirty="0" smtClean="0">
                <a:latin typeface="Calibri"/>
              </a:rPr>
              <a:t>Die Dicke der </a:t>
            </a:r>
            <a:r>
              <a:rPr lang="de-CH" sz="1400" dirty="0" err="1" smtClean="0">
                <a:latin typeface="Calibri"/>
              </a:rPr>
              <a:t>FeNi</a:t>
            </a:r>
            <a:r>
              <a:rPr lang="de-CH" sz="1400" dirty="0" smtClean="0">
                <a:latin typeface="Calibri"/>
              </a:rPr>
              <a:t>-Shunts ist optimiert für eine Variation des Flussdichteintegrals &lt; 1.5x10</a:t>
            </a:r>
            <a:r>
              <a:rPr lang="de-CH" sz="1400" baseline="30000" dirty="0" smtClean="0">
                <a:latin typeface="Calibri"/>
              </a:rPr>
              <a:t>-4</a:t>
            </a:r>
            <a:r>
              <a:rPr lang="de-CH" sz="1400" dirty="0" smtClean="0">
                <a:latin typeface="Calibri"/>
              </a:rPr>
              <a:t> T/°C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endParaRPr lang="de-CH" sz="1200" dirty="0" smtClean="0">
              <a:solidFill>
                <a:srgbClr val="000000"/>
              </a:solidFill>
              <a:latin typeface="Calibri"/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endParaRPr lang="de-CH" sz="1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4223175"/>
            <a:ext cx="3343077" cy="8688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969946"/>
            <a:ext cx="3600399" cy="2313415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1845484" y="2272975"/>
            <a:ext cx="1849220" cy="2007818"/>
            <a:chOff x="1115616" y="2292124"/>
            <a:chExt cx="1849220" cy="200781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1115616" y="2571750"/>
              <a:ext cx="576064" cy="1728192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691680" y="2931790"/>
              <a:ext cx="720080" cy="5040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NdFeB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1845484" y="3183818"/>
              <a:ext cx="360040" cy="12907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691680" y="3425317"/>
              <a:ext cx="720080" cy="7200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1691680" y="2866213"/>
              <a:ext cx="720080" cy="5914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845484" y="2918927"/>
              <a:ext cx="36004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 flipH="1">
              <a:off x="1871700" y="3471850"/>
              <a:ext cx="36004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2" name="Rectangle 31"/>
            <p:cNvSpPr/>
            <p:nvPr/>
          </p:nvSpPr>
          <p:spPr bwMode="auto">
            <a:xfrm>
              <a:off x="2424776" y="2571750"/>
              <a:ext cx="527044" cy="925575"/>
            </a:xfrm>
            <a:prstGeom prst="rect">
              <a:avLst/>
            </a:prstGeom>
            <a:solidFill>
              <a:srgbClr val="8F711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0780" y="2295956"/>
              <a:ext cx="504056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 smtClean="0">
                  <a:solidFill>
                    <a:srgbClr val="000000"/>
                  </a:solidFill>
                  <a:latin typeface="Calibri"/>
                </a:rPr>
                <a:t>Pole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89951" y="2292124"/>
              <a:ext cx="504056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 smtClean="0">
                  <a:solidFill>
                    <a:srgbClr val="000000"/>
                  </a:solidFill>
                  <a:latin typeface="Calibri"/>
                </a:rPr>
                <a:t>Yoke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8780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123729" y="25687"/>
            <a:ext cx="6552728" cy="745863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de-CH" dirty="0" smtClean="0">
                <a:solidFill>
                  <a:srgbClr val="00B050"/>
                </a:solidFill>
              </a:rPr>
              <a:t> </a:t>
            </a:r>
            <a:r>
              <a:rPr lang="de-CH" dirty="0">
                <a:solidFill>
                  <a:schemeClr val="tx1"/>
                </a:solidFill>
              </a:rPr>
              <a:t>Risiken &amp; Gefahren mit </a:t>
            </a:r>
            <a:r>
              <a:rPr lang="de-CH" dirty="0" smtClean="0">
                <a:solidFill>
                  <a:schemeClr val="tx1"/>
                </a:solidFill>
              </a:rPr>
              <a:t>Permanentmagneten-2 Einbau &amp; Wartung der Magnete 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15566"/>
            <a:ext cx="4680520" cy="3353208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79512" y="4189025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b="1" dirty="0" smtClean="0">
                <a:solidFill>
                  <a:srgbClr val="00B050"/>
                </a:solidFill>
                <a:latin typeface="+mn-lt"/>
              </a:rPr>
              <a:t>Einbau vor Ort:</a:t>
            </a:r>
          </a:p>
          <a:p>
            <a:pPr marL="171450" indent="-171450">
              <a:buFontTx/>
              <a:buChar char="-"/>
            </a:pPr>
            <a:r>
              <a:rPr lang="de-CH" sz="1400" b="1" dirty="0" smtClean="0">
                <a:solidFill>
                  <a:srgbClr val="00B050"/>
                </a:solidFill>
                <a:latin typeface="+mn-lt"/>
              </a:rPr>
              <a:t>Geöffnete Jochmagneten (AN / VE) für Vakuumkammereinbau sind zu klären! (Handling / Feld) </a:t>
            </a:r>
          </a:p>
          <a:p>
            <a:pPr marL="171450" indent="-171450">
              <a:buFontTx/>
              <a:buChar char="-"/>
            </a:pPr>
            <a:r>
              <a:rPr lang="de-CH" sz="1400" b="1" dirty="0" smtClean="0">
                <a:solidFill>
                  <a:srgbClr val="00B050"/>
                </a:solidFill>
                <a:latin typeface="+mn-lt"/>
              </a:rPr>
              <a:t>Zwischenlagerung der geöffneten Magnete vor Ort sind zu klären (Lagerort &amp; Feld)   </a:t>
            </a:r>
            <a:endParaRPr lang="de-CH" sz="14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915565"/>
            <a:ext cx="1800200" cy="3200355"/>
          </a:xfrm>
          <a:prstGeom prst="rect">
            <a:avLst/>
          </a:prstGeom>
        </p:spPr>
      </p:pic>
      <p:sp>
        <p:nvSpPr>
          <p:cNvPr id="8" name="Nach rechts gekrümmter Pfeil 7"/>
          <p:cNvSpPr/>
          <p:nvPr/>
        </p:nvSpPr>
        <p:spPr bwMode="auto">
          <a:xfrm rot="17736972" flipH="1">
            <a:off x="4083890" y="2822835"/>
            <a:ext cx="509191" cy="1239223"/>
          </a:xfrm>
          <a:prstGeom prst="curvedRight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Nach rechts gekrümmter Pfeil 8"/>
          <p:cNvSpPr/>
          <p:nvPr/>
        </p:nvSpPr>
        <p:spPr bwMode="auto">
          <a:xfrm rot="16707226" flipH="1" flipV="1">
            <a:off x="3959958" y="2719582"/>
            <a:ext cx="452271" cy="1190859"/>
          </a:xfrm>
          <a:prstGeom prst="curvedRight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444208" y="4157111"/>
            <a:ext cx="26997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AN/VE Magnet wird Joch geöffnet  </a:t>
            </a:r>
            <a:endParaRPr lang="de-CH" sz="1400" b="1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12" name="Gerader Verbinder 11"/>
          <p:cNvCxnSpPr/>
          <p:nvPr/>
        </p:nvCxnSpPr>
        <p:spPr bwMode="auto">
          <a:xfrm>
            <a:off x="7092280" y="1995686"/>
            <a:ext cx="21602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r Verbinder 17"/>
          <p:cNvCxnSpPr/>
          <p:nvPr/>
        </p:nvCxnSpPr>
        <p:spPr bwMode="auto">
          <a:xfrm>
            <a:off x="7380312" y="2499742"/>
            <a:ext cx="93610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Gerader Verbinder 19"/>
          <p:cNvCxnSpPr/>
          <p:nvPr/>
        </p:nvCxnSpPr>
        <p:spPr bwMode="auto">
          <a:xfrm flipH="1" flipV="1">
            <a:off x="7308304" y="1995686"/>
            <a:ext cx="72008" cy="5040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r Verbinder 23"/>
          <p:cNvCxnSpPr/>
          <p:nvPr/>
        </p:nvCxnSpPr>
        <p:spPr bwMode="auto">
          <a:xfrm flipV="1">
            <a:off x="8316416" y="1967466"/>
            <a:ext cx="72008" cy="5046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Gerader Verbinder 25"/>
          <p:cNvCxnSpPr/>
          <p:nvPr/>
        </p:nvCxnSpPr>
        <p:spPr bwMode="auto">
          <a:xfrm>
            <a:off x="8388424" y="1967466"/>
            <a:ext cx="21602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1"/>
          <p:cNvSpPr/>
          <p:nvPr/>
        </p:nvSpPr>
        <p:spPr>
          <a:xfrm rot="20130643">
            <a:off x="3202003" y="1580514"/>
            <a:ext cx="3509935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  <a:scene3d>
              <a:camera prst="orthographicFront">
                <a:rot lat="21299999" lon="0" rev="0"/>
              </a:camera>
              <a:lightRig rig="threePt" dir="t"/>
            </a:scene3d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Zusammenarbeit PSI - Firma </a:t>
            </a:r>
            <a:r>
              <a:rPr lang="de-DE" dirty="0">
                <a:solidFill>
                  <a:srgbClr val="00B050"/>
                </a:solidFill>
              </a:rPr>
              <a:t>ALTEN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2986343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627534"/>
            <a:ext cx="899592" cy="13681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11760" y="195486"/>
            <a:ext cx="5555897" cy="38137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 err="1" smtClean="0"/>
              <a:t>Magnete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SLS2.0 – </a:t>
            </a:r>
            <a:r>
              <a:rPr lang="en-US" dirty="0" err="1" smtClean="0"/>
              <a:t>Aufgabenstellung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627534"/>
            <a:ext cx="8351565" cy="17361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81596" y="2060473"/>
            <a:ext cx="201622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Magnete in einem Segment von SLS 2.0</a:t>
            </a:r>
          </a:p>
        </p:txBody>
      </p:sp>
      <p:sp>
        <p:nvSpPr>
          <p:cNvPr id="5" name="Rectangle 4"/>
          <p:cNvSpPr/>
          <p:nvPr/>
        </p:nvSpPr>
        <p:spPr>
          <a:xfrm>
            <a:off x="1039507" y="2499742"/>
            <a:ext cx="7488832" cy="1815882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Große Anzahl an Magneten (1154 Magnete),16 verschiedene Typen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Sehr begrenzter Platzverhältnisse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Kompakte Magnete mit kombinierten Funktionen, kleine Apertur (22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Hoch Feld supraleitende </a:t>
            </a:r>
            <a:r>
              <a:rPr lang="de-DE" dirty="0" smtClean="0"/>
              <a:t>Magnete (bis 5T)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Straffer Zeitplan für die Bereitstellung (Ende 2023)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4594637"/>
            <a:ext cx="3672408" cy="3468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>
                <a:solidFill>
                  <a:srgbClr val="FF0000"/>
                </a:solidFill>
                <a:latin typeface="Calibri"/>
              </a:rPr>
              <a:t>Innovative Lösungen sind erforderlich</a:t>
            </a:r>
            <a:endParaRPr lang="de-CH" sz="1800" b="1" dirty="0" smtClean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98806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39752" y="123478"/>
            <a:ext cx="5555897" cy="38137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 smtClean="0"/>
              <a:t>(SLS2.0) </a:t>
            </a:r>
            <a:r>
              <a:rPr lang="de-CH" dirty="0" smtClean="0"/>
              <a:t>Magneten: drei Typen</a:t>
            </a:r>
            <a:endParaRPr lang="de-CH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36619548"/>
              </p:ext>
            </p:extLst>
          </p:nvPr>
        </p:nvGraphicFramePr>
        <p:xfrm>
          <a:off x="34201" y="543493"/>
          <a:ext cx="9027964" cy="4486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9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38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513">
                <a:tc>
                  <a:txBody>
                    <a:bodyPr/>
                    <a:lstStyle/>
                    <a:p>
                      <a:r>
                        <a:rPr lang="de-CH" sz="1800" noProof="0" dirty="0" smtClean="0"/>
                        <a:t>Typ</a:t>
                      </a:r>
                      <a:endParaRPr lang="de-CH" sz="1800" noProof="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de-CH" sz="1800" noProof="0" dirty="0" smtClean="0"/>
                        <a:t>Vorteile</a:t>
                      </a:r>
                      <a:endParaRPr lang="de-CH" sz="1800" noProof="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de-CH" sz="1800" noProof="0" dirty="0" smtClean="0"/>
                        <a:t>Nachteile</a:t>
                      </a:r>
                      <a:endParaRPr lang="de-CH" sz="1800" noProof="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8203">
                <a:tc>
                  <a:txBody>
                    <a:bodyPr/>
                    <a:lstStyle/>
                    <a:p>
                      <a:r>
                        <a:rPr lang="de-CH" sz="1400" noProof="0" dirty="0" smtClean="0">
                          <a:latin typeface="+mj-lt"/>
                        </a:rPr>
                        <a:t>Permanentmagnete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285750" indent="-285750">
                        <a:buFont typeface="Georgia" panose="02040502050405020303" pitchFamily="18" charset="0"/>
                        <a:buChar char="+"/>
                      </a:pPr>
                      <a:r>
                        <a:rPr lang="de-CH" sz="1400" noProof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j-lt"/>
                        </a:rPr>
                        <a:t>Kompakt (keine</a:t>
                      </a:r>
                      <a:r>
                        <a:rPr lang="de-CH" sz="1400" baseline="0" noProof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j-lt"/>
                        </a:rPr>
                        <a:t> Spulen, Blöcke)</a:t>
                      </a:r>
                      <a:endParaRPr lang="de-CH" sz="1400" noProof="0" dirty="0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j-lt"/>
                      </a:endParaRPr>
                    </a:p>
                    <a:p>
                      <a:pPr marL="285750" indent="-285750">
                        <a:buFont typeface="Georgia" panose="02040502050405020303" pitchFamily="18" charset="0"/>
                        <a:buChar char="+"/>
                      </a:pPr>
                      <a:r>
                        <a:rPr lang="de-CH" sz="1400" baseline="0" noProof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j-lt"/>
                        </a:rPr>
                        <a:t>Keine Stromversorgung</a:t>
                      </a:r>
                    </a:p>
                    <a:p>
                      <a:pPr marL="285750" indent="-285750">
                        <a:buFont typeface="Georgia" panose="02040502050405020303" pitchFamily="18" charset="0"/>
                        <a:buChar char="+"/>
                      </a:pPr>
                      <a:r>
                        <a:rPr lang="de-CH" sz="1400" baseline="0" noProof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j-lt"/>
                        </a:rPr>
                        <a:t>Geringe Betriebskosten</a:t>
                      </a:r>
                      <a:endParaRPr lang="de-CH" sz="1400" noProof="0" dirty="0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j-lt"/>
                      </a:endParaRPr>
                    </a:p>
                    <a:p>
                      <a:pPr marL="285750" indent="-285750">
                        <a:buFont typeface="Georgia" panose="02040502050405020303" pitchFamily="18" charset="0"/>
                        <a:buChar char="+"/>
                      </a:pPr>
                      <a:r>
                        <a:rPr lang="de-CH" sz="1400" noProof="0" dirty="0" smtClean="0">
                          <a:latin typeface="+mj-lt"/>
                        </a:rPr>
                        <a:t>Keine Instandhaltung (Kühlung</a:t>
                      </a:r>
                      <a:r>
                        <a:rPr lang="de-CH" sz="1400" baseline="0" noProof="0" dirty="0" smtClean="0">
                          <a:latin typeface="+mj-lt"/>
                        </a:rPr>
                        <a:t>)</a:t>
                      </a:r>
                      <a:endParaRPr lang="de-CH" sz="1400" noProof="0" dirty="0" smtClean="0">
                        <a:latin typeface="+mj-lt"/>
                      </a:endParaRPr>
                    </a:p>
                    <a:p>
                      <a:pPr marL="285750" indent="-285750">
                        <a:buFont typeface="Georgia" panose="02040502050405020303" pitchFamily="18" charset="0"/>
                        <a:buChar char="+"/>
                      </a:pPr>
                      <a:r>
                        <a:rPr lang="de-CH" sz="1400" noProof="0" dirty="0" smtClean="0">
                          <a:latin typeface="+mj-lt"/>
                        </a:rPr>
                        <a:t>Weniger</a:t>
                      </a:r>
                      <a:r>
                        <a:rPr lang="de-CH" sz="1400" baseline="0" noProof="0" dirty="0" smtClean="0">
                          <a:latin typeface="+mj-lt"/>
                        </a:rPr>
                        <a:t> Kontrollsysteme, Steuerleitungen, elektrisches Rauschen</a:t>
                      </a:r>
                      <a:endParaRPr lang="de-CH" sz="1400" noProof="0" dirty="0" smtClean="0">
                        <a:latin typeface="+mj-lt"/>
                      </a:endParaRP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400" b="0" noProof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Fixes</a:t>
                      </a:r>
                      <a:r>
                        <a:rPr lang="de-CH" sz="1400" b="0" baseline="0" noProof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Feld </a:t>
                      </a:r>
                      <a:r>
                        <a:rPr lang="de-CH" sz="1400" b="0" noProof="0" dirty="0" smtClean="0">
                          <a:latin typeface="+mj-lt"/>
                        </a:rPr>
                        <a:t>(Einstellbereich;</a:t>
                      </a:r>
                      <a:r>
                        <a:rPr lang="de-CH" sz="1400" b="0" baseline="0" noProof="0" dirty="0" smtClean="0">
                          <a:latin typeface="+mj-lt"/>
                        </a:rPr>
                        <a:t> </a:t>
                      </a:r>
                      <a:r>
                        <a:rPr lang="de-CH" sz="1400" b="0" noProof="0" dirty="0" smtClean="0">
                          <a:latin typeface="+mj-lt"/>
                        </a:rPr>
                        <a:t>1-2 %)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400" b="0" noProof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Begrenzte</a:t>
                      </a:r>
                      <a:r>
                        <a:rPr lang="de-CH" sz="1400" b="0" baseline="0" noProof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max. Flussdichte</a:t>
                      </a:r>
                      <a:r>
                        <a:rPr lang="de-CH" sz="1400" b="0" noProof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(bis</a:t>
                      </a:r>
                      <a:r>
                        <a:rPr lang="de-CH" sz="1400" b="0" baseline="0" noProof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lang="de-CH" sz="1400" b="0" baseline="0" noProof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2 T</a:t>
                      </a:r>
                      <a:r>
                        <a:rPr lang="de-CH" sz="1400" b="0" noProof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)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400" b="0" noProof="0" dirty="0" smtClean="0">
                          <a:latin typeface="+mj-lt"/>
                        </a:rPr>
                        <a:t>Temperaturabhängigkeit</a:t>
                      </a:r>
                      <a:r>
                        <a:rPr lang="de-CH" sz="1400" b="0" baseline="0" noProof="0" dirty="0" smtClean="0">
                          <a:latin typeface="+mj-lt"/>
                        </a:rPr>
                        <a:t> </a:t>
                      </a:r>
                      <a:r>
                        <a:rPr lang="de-CH" sz="1400" b="0" baseline="0" noProof="0" dirty="0" smtClean="0">
                          <a:latin typeface="+mj-lt"/>
                        </a:rPr>
                        <a:t>(Leistung)</a:t>
                      </a:r>
                      <a:endParaRPr lang="de-CH" sz="1400" b="0" baseline="0" noProof="0" dirty="0" smtClean="0">
                        <a:latin typeface="+mj-lt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400" b="0" baseline="0" noProof="0" dirty="0" smtClean="0">
                          <a:latin typeface="+mj-lt"/>
                        </a:rPr>
                        <a:t>Empfindlich für Strahlung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400" b="0" baseline="0" noProof="0" dirty="0" smtClean="0">
                          <a:latin typeface="+mj-lt"/>
                        </a:rPr>
                        <a:t>Feld kann nicht abgeschaltet </a:t>
                      </a:r>
                      <a:r>
                        <a:rPr lang="de-CH" sz="1400" b="0" baseline="0" noProof="0" dirty="0" smtClean="0">
                          <a:latin typeface="+mj-lt"/>
                        </a:rPr>
                        <a:t>werden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400" b="0" baseline="0" noProof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Kein Hersteller mit grosser Erfahrung </a:t>
                      </a:r>
                      <a:r>
                        <a:rPr lang="de-CH" sz="1400" b="0" baseline="0" noProof="0" dirty="0" smtClean="0">
                          <a:latin typeface="+mj-lt"/>
                        </a:rPr>
                        <a:t>(für </a:t>
                      </a:r>
                      <a:r>
                        <a:rPr lang="de-CH" sz="1400" b="0" u="sng" baseline="0" noProof="0" dirty="0" smtClean="0">
                          <a:latin typeface="+mj-lt"/>
                        </a:rPr>
                        <a:t>PM Beschleunigermagnete</a:t>
                      </a:r>
                      <a:r>
                        <a:rPr lang="de-CH" sz="1400" b="0" baseline="0" noProof="0" dirty="0" smtClean="0">
                          <a:latin typeface="+mj-lt"/>
                        </a:rPr>
                        <a:t>)</a:t>
                      </a:r>
                      <a:endParaRPr lang="de-CH" sz="1400" b="0" baseline="0" noProof="0" dirty="0" smtClean="0">
                        <a:latin typeface="+mj-lt"/>
                      </a:endParaRP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1377">
                <a:tc>
                  <a:txBody>
                    <a:bodyPr/>
                    <a:lstStyle/>
                    <a:p>
                      <a:r>
                        <a:rPr lang="de-CH" sz="1400" noProof="0" dirty="0" smtClean="0">
                          <a:latin typeface="+mj-lt"/>
                        </a:rPr>
                        <a:t>Elektromagnete, normalleitend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285750" indent="-285750">
                        <a:buFont typeface="Georgia" panose="02040502050405020303" pitchFamily="18" charset="0"/>
                        <a:buChar char="+"/>
                      </a:pPr>
                      <a:r>
                        <a:rPr lang="de-CH" sz="1400" noProof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j-lt"/>
                        </a:rPr>
                        <a:t>Flexibilität</a:t>
                      </a:r>
                      <a:r>
                        <a:rPr lang="de-CH" sz="1400" baseline="0" noProof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CH" sz="1400" baseline="0" noProof="0" dirty="0" smtClean="0">
                          <a:latin typeface="+mj-lt"/>
                        </a:rPr>
                        <a:t>– Beliebig einstellbar</a:t>
                      </a:r>
                      <a:endParaRPr lang="de-CH" sz="1400" noProof="0" dirty="0" smtClean="0">
                        <a:latin typeface="+mj-lt"/>
                      </a:endParaRPr>
                    </a:p>
                    <a:p>
                      <a:pPr marL="285750" indent="-285750">
                        <a:buFont typeface="Georgia" panose="02040502050405020303" pitchFamily="18" charset="0"/>
                        <a:buChar char="+"/>
                      </a:pPr>
                      <a:r>
                        <a:rPr lang="de-CH" sz="1400" noProof="0" dirty="0" smtClean="0">
                          <a:latin typeface="+mj-lt"/>
                        </a:rPr>
                        <a:t>Keine komplizierten </a:t>
                      </a:r>
                      <a:r>
                        <a:rPr lang="de-CH" sz="1400" noProof="0" dirty="0" err="1" smtClean="0">
                          <a:latin typeface="+mj-lt"/>
                        </a:rPr>
                        <a:t>Kryo</a:t>
                      </a:r>
                      <a:r>
                        <a:rPr lang="de-CH" sz="1400" noProof="0" dirty="0" smtClean="0">
                          <a:latin typeface="+mj-lt"/>
                        </a:rPr>
                        <a:t>-systeme </a:t>
                      </a:r>
                      <a:r>
                        <a:rPr lang="de-CH" sz="1400" noProof="0" dirty="0" smtClean="0">
                          <a:latin typeface="+mj-lt"/>
                        </a:rPr>
                        <a:t>notwendig </a:t>
                      </a:r>
                    </a:p>
                    <a:p>
                      <a:pPr marL="285750" indent="-285750">
                        <a:buFont typeface="Georgia" panose="02040502050405020303" pitchFamily="18" charset="0"/>
                        <a:buChar char="+"/>
                      </a:pPr>
                      <a:r>
                        <a:rPr lang="de-CH" sz="1400" noProof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j-lt"/>
                        </a:rPr>
                        <a:t>Etablierte Technologie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lang="de-CH" sz="1400" noProof="0" dirty="0" smtClean="0">
                          <a:latin typeface="+mj-lt"/>
                        </a:rPr>
                        <a:t>Grösserer Platzbedarf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lang="de-CH" sz="1400" noProof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Begrenzte max. Flussdichte (bis ~3 T)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lang="de-CH" sz="1400" baseline="0" noProof="0" dirty="0" smtClean="0">
                          <a:latin typeface="+mj-lt"/>
                        </a:rPr>
                        <a:t>Hohe Betriebskosten für Strom und Kühlwasser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lang="de-CH" sz="1400" baseline="0" noProof="0" dirty="0" smtClean="0">
                          <a:latin typeface="+mj-lt"/>
                        </a:rPr>
                        <a:t>Erfordert Instandhaltung</a:t>
                      </a: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7492">
                <a:tc>
                  <a:txBody>
                    <a:bodyPr/>
                    <a:lstStyle/>
                    <a:p>
                      <a:r>
                        <a:rPr lang="de-CH" sz="1400" noProof="0" dirty="0" smtClean="0">
                          <a:latin typeface="+mj-lt"/>
                        </a:rPr>
                        <a:t>Elektromagnete, supraleitend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anose="02040502050405020303" pitchFamily="18" charset="0"/>
                        <a:buChar char="+"/>
                        <a:tabLst/>
                      </a:pP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j-lt"/>
                          <a:cs typeface="Arial" charset="0"/>
                        </a:rPr>
                        <a:t>Sehr hohe und einstellbare Felder </a:t>
                      </a: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möglich (Stromtransport Verlustfrei)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anose="02040502050405020303" pitchFamily="18" charset="0"/>
                        <a:buChar char="+"/>
                        <a:tabLst/>
                      </a:pP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Kann kompakt designt werden (</a:t>
                      </a:r>
                      <a:r>
                        <a:rPr kumimoji="0" lang="de-CH" sz="14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Kryokühler</a:t>
                      </a: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)</a:t>
                      </a: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Arial" charset="0"/>
                        </a:rPr>
                        <a:t>    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anose="02040502050405020303" pitchFamily="18" charset="0"/>
                        <a:buChar char="+"/>
                        <a:tabLst/>
                      </a:pP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j-lt"/>
                          <a:cs typeface="Arial" charset="0"/>
                        </a:rPr>
                        <a:t>Sinnvoller für hohe Flussdichten </a:t>
                      </a: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j-lt"/>
                          <a:cs typeface="Arial" charset="0"/>
                        </a:rPr>
                        <a:t>(&gt;&gt;3T</a:t>
                      </a: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j-lt"/>
                          <a:cs typeface="Arial" charset="0"/>
                        </a:rPr>
                        <a:t>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</a:pP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Komplexes Design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</a:pP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Höhere Kosten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</a:pP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Arial" charset="0"/>
                        </a:rPr>
                        <a:t>Komplexe Zusatzsysteme nötig </a:t>
                      </a: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(Kühlung, Vakuum, </a:t>
                      </a:r>
                      <a:r>
                        <a:rPr kumimoji="0" lang="de-CH" sz="14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Quench</a:t>
                      </a: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-schutz</a:t>
                      </a:r>
                      <a:r>
                        <a:rPr kumimoji="0" lang="de-CH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)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2852534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0047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051720" y="170255"/>
            <a:ext cx="5555897" cy="38137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 smtClean="0"/>
              <a:t>Magnets for SLS 2.0 – </a:t>
            </a:r>
            <a:r>
              <a:rPr lang="en-US" dirty="0" err="1" smtClean="0"/>
              <a:t>Strategie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90187" y="777346"/>
            <a:ext cx="7488832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latin typeface="+mj-lt"/>
              </a:rPr>
              <a:t>Magnetisches und CAD Design → </a:t>
            </a:r>
            <a:r>
              <a:rPr lang="de-CH" dirty="0" smtClean="0">
                <a:solidFill>
                  <a:srgbClr val="00B050"/>
                </a:solidFill>
                <a:latin typeface="+mj-lt"/>
              </a:rPr>
              <a:t>Magnetsektion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latin typeface="+mj-lt"/>
              </a:rPr>
              <a:t>Spezifikation und Ausschreibung → </a:t>
            </a:r>
            <a:r>
              <a:rPr lang="de-CH" dirty="0">
                <a:solidFill>
                  <a:srgbClr val="00B050"/>
                </a:solidFill>
                <a:latin typeface="+mj-lt"/>
              </a:rPr>
              <a:t>Magnetsektion</a:t>
            </a:r>
            <a:endParaRPr lang="de-CH" dirty="0" smtClean="0">
              <a:solidFill>
                <a:srgbClr val="00B05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latin typeface="+mj-lt"/>
              </a:rPr>
              <a:t>Zusammenbau der Magnete</a:t>
            </a:r>
          </a:p>
          <a:p>
            <a:pPr marL="742939" lvl="1" indent="-285750">
              <a:buFont typeface="Symbol" panose="05050102010706020507" pitchFamily="18" charset="2"/>
              <a:buChar char="-"/>
            </a:pPr>
            <a:r>
              <a:rPr lang="de-CH" sz="1400" dirty="0" smtClean="0">
                <a:latin typeface="+mj-lt"/>
              </a:rPr>
              <a:t>Elektromagnete (~780 Magnete) &amp; SC Magnete (2) → </a:t>
            </a:r>
            <a:r>
              <a:rPr lang="de-CH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Industriepartner</a:t>
            </a:r>
          </a:p>
          <a:p>
            <a:pPr marL="742939" lvl="1" indent="-285750">
              <a:buFont typeface="Symbol" panose="05050102010706020507" pitchFamily="18" charset="2"/>
              <a:buChar char="-"/>
            </a:pPr>
            <a:r>
              <a:rPr lang="de-CH" sz="1400" dirty="0" smtClean="0">
                <a:latin typeface="+mj-lt"/>
              </a:rPr>
              <a:t>Permanentmagnetbasierte Magnete (~372 Magnete)</a:t>
            </a:r>
          </a:p>
          <a:p>
            <a:r>
              <a:rPr lang="de-CH" sz="1400" dirty="0" smtClean="0">
                <a:latin typeface="+mj-lt"/>
              </a:rPr>
              <a:t>     	</a:t>
            </a:r>
            <a:r>
              <a:rPr lang="de-CH" sz="1400" dirty="0" err="1" smtClean="0">
                <a:latin typeface="+mj-lt"/>
              </a:rPr>
              <a:t>NdFeB</a:t>
            </a:r>
            <a:r>
              <a:rPr lang="de-CH" sz="1400" dirty="0" smtClean="0">
                <a:latin typeface="+mj-lt"/>
              </a:rPr>
              <a:t> Blöcke → </a:t>
            </a:r>
            <a:r>
              <a:rPr lang="de-CH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Industrielieferant</a:t>
            </a:r>
          </a:p>
          <a:p>
            <a:r>
              <a:rPr lang="de-CH" sz="1400" dirty="0" smtClean="0">
                <a:latin typeface="+mj-lt"/>
              </a:rPr>
              <a:t>     	Magnetmontage → </a:t>
            </a:r>
            <a:r>
              <a:rPr lang="de-CH" sz="1400" dirty="0" smtClean="0">
                <a:solidFill>
                  <a:srgbClr val="00B050"/>
                </a:solidFill>
                <a:latin typeface="+mj-lt"/>
              </a:rPr>
              <a:t>Magnetsektion (WLHA)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latin typeface="+mj-lt"/>
              </a:rPr>
              <a:t>Vermessung der Magnete (100 % - 883 Magnete) → </a:t>
            </a:r>
            <a:r>
              <a:rPr lang="de-CH" dirty="0" smtClean="0">
                <a:solidFill>
                  <a:srgbClr val="00B050"/>
                </a:solidFill>
                <a:latin typeface="+mj-lt"/>
              </a:rPr>
              <a:t>Magnetsektion (WLHA)</a:t>
            </a:r>
            <a:endParaRPr lang="de-CH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5984" y="586910"/>
            <a:ext cx="1406070" cy="11658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42969" y="1779662"/>
            <a:ext cx="1645382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Sextupol-Oktupol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386" y="2427734"/>
            <a:ext cx="2029981" cy="185308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52637" y="4443957"/>
            <a:ext cx="505838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Dipol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91680" y="4405782"/>
            <a:ext cx="3888432" cy="364383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Bereitstellung der Magnete: 2022-2023</a:t>
            </a:r>
          </a:p>
        </p:txBody>
      </p:sp>
    </p:spTree>
    <p:extLst>
      <p:ext uri="{BB962C8B-B14F-4D97-AF65-F5344CB8AC3E}">
        <p14:creationId xmlns:p14="http://schemas.microsoft.com/office/powerpoint/2010/main" val="30547972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627534"/>
            <a:ext cx="899592" cy="13681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67744" y="195486"/>
            <a:ext cx="6048672" cy="381375"/>
          </a:xfrm>
          <a:solidFill>
            <a:srgbClr val="FFFF00"/>
          </a:solidFill>
          <a:ln>
            <a:solidFill>
              <a:srgbClr val="FFFF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de-CH" dirty="0"/>
              <a:t>Auflistung </a:t>
            </a:r>
            <a:r>
              <a:rPr lang="de-CH" dirty="0" smtClean="0"/>
              <a:t>und Typzuordnung </a:t>
            </a:r>
            <a:r>
              <a:rPr lang="de-CH" dirty="0" smtClean="0"/>
              <a:t>der Magnete</a:t>
            </a:r>
            <a:endParaRPr lang="de-CH" dirty="0"/>
          </a:p>
        </p:txBody>
      </p:sp>
      <p:sp>
        <p:nvSpPr>
          <p:cNvPr id="2" name="Rectangle 1"/>
          <p:cNvSpPr/>
          <p:nvPr/>
        </p:nvSpPr>
        <p:spPr>
          <a:xfrm>
            <a:off x="304090" y="851298"/>
            <a:ext cx="3024336" cy="3416320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Permanentmagnete </a:t>
            </a:r>
            <a:r>
              <a:rPr lang="de-CH" sz="1800" dirty="0">
                <a:latin typeface="+mj-lt"/>
              </a:rPr>
              <a:t>		</a:t>
            </a:r>
          </a:p>
          <a:p>
            <a:pPr>
              <a:spcBef>
                <a:spcPts val="0"/>
              </a:spcBef>
            </a:pPr>
            <a:r>
              <a:rPr lang="de-CH" sz="1800" dirty="0">
                <a:latin typeface="+mj-lt"/>
              </a:rPr>
              <a:t>BN	56	</a:t>
            </a:r>
            <a:r>
              <a:rPr lang="de-CH" sz="1800" dirty="0" smtClean="0">
                <a:latin typeface="+mj-lt"/>
              </a:rPr>
              <a:t>Dipol</a:t>
            </a: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VB	96	Quad.</a:t>
            </a: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VBX</a:t>
            </a:r>
            <a:r>
              <a:rPr lang="de-CH" sz="1800" dirty="0">
                <a:latin typeface="+mj-lt"/>
              </a:rPr>
              <a:t>	24	</a:t>
            </a:r>
            <a:r>
              <a:rPr lang="de-CH" sz="1800" dirty="0" smtClean="0">
                <a:latin typeface="+mj-lt"/>
              </a:rPr>
              <a:t>Quad.</a:t>
            </a: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AN</a:t>
            </a:r>
            <a:r>
              <a:rPr lang="de-CH" sz="1800" dirty="0">
                <a:latin typeface="+mj-lt"/>
              </a:rPr>
              <a:t>	120	</a:t>
            </a:r>
            <a:r>
              <a:rPr lang="de-CH" sz="1800" dirty="0" smtClean="0">
                <a:latin typeface="+mj-lt"/>
              </a:rPr>
              <a:t>Quad.</a:t>
            </a:r>
            <a:endParaRPr lang="de-CH" sz="1800" dirty="0">
              <a:latin typeface="+mj-lt"/>
            </a:endParaRPr>
          </a:p>
          <a:p>
            <a:pPr>
              <a:spcBef>
                <a:spcPts val="0"/>
              </a:spcBef>
            </a:pPr>
            <a:r>
              <a:rPr lang="de-CH" sz="1800" dirty="0">
                <a:latin typeface="+mj-lt"/>
              </a:rPr>
              <a:t>ANM	24	</a:t>
            </a:r>
            <a:r>
              <a:rPr lang="de-CH" sz="1800" dirty="0" smtClean="0">
                <a:latin typeface="+mj-lt"/>
              </a:rPr>
              <a:t>Quad.</a:t>
            </a:r>
            <a:endParaRPr lang="de-CH" sz="1800" dirty="0">
              <a:latin typeface="+mj-lt"/>
            </a:endParaRPr>
          </a:p>
          <a:p>
            <a:pPr>
              <a:spcBef>
                <a:spcPts val="0"/>
              </a:spcBef>
            </a:pPr>
            <a:r>
              <a:rPr lang="de-CH" sz="1800" dirty="0">
                <a:latin typeface="+mj-lt"/>
              </a:rPr>
              <a:t>BE	24	</a:t>
            </a:r>
            <a:r>
              <a:rPr lang="de-CH" sz="1800" dirty="0" smtClean="0">
                <a:latin typeface="+mj-lt"/>
              </a:rPr>
              <a:t>Dipol</a:t>
            </a:r>
            <a:endParaRPr lang="de-CH" sz="1800" dirty="0">
              <a:latin typeface="+mj-lt"/>
            </a:endParaRPr>
          </a:p>
          <a:p>
            <a:pPr>
              <a:spcBef>
                <a:spcPts val="0"/>
              </a:spcBef>
            </a:pPr>
            <a:r>
              <a:rPr lang="de-CH" sz="1800" dirty="0">
                <a:latin typeface="+mj-lt"/>
              </a:rPr>
              <a:t>VE	24	</a:t>
            </a:r>
            <a:r>
              <a:rPr lang="de-CH" sz="1800" dirty="0" smtClean="0">
                <a:latin typeface="+mj-lt"/>
              </a:rPr>
              <a:t>Quad.</a:t>
            </a: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2T BS 	4	Dipol</a:t>
            </a:r>
          </a:p>
          <a:p>
            <a:pPr>
              <a:spcBef>
                <a:spcPts val="0"/>
              </a:spcBef>
            </a:pPr>
            <a:endParaRPr lang="de-CH" sz="1800" dirty="0">
              <a:latin typeface="+mj-lt"/>
            </a:endParaRPr>
          </a:p>
          <a:p>
            <a:pPr algn="ctr"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Gesamt : 372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02526" y="854274"/>
            <a:ext cx="2753650" cy="3416320"/>
          </a:xfrm>
          <a:prstGeom prst="rect">
            <a:avLst/>
          </a:prstGeom>
          <a:ln>
            <a:solidFill>
              <a:srgbClr val="FDCA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Elektromagnete</a:t>
            </a:r>
          </a:p>
          <a:p>
            <a:pPr>
              <a:spcBef>
                <a:spcPts val="0"/>
              </a:spcBef>
            </a:pPr>
            <a:r>
              <a:rPr lang="de-CH" sz="1800" dirty="0">
                <a:latin typeface="+mj-lt"/>
              </a:rPr>
              <a:t>		</a:t>
            </a: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QP</a:t>
            </a:r>
            <a:r>
              <a:rPr lang="de-CH" sz="1800" dirty="0">
                <a:latin typeface="+mj-lt"/>
              </a:rPr>
              <a:t>	</a:t>
            </a:r>
            <a:r>
              <a:rPr lang="de-CH" sz="1800" dirty="0" smtClean="0">
                <a:latin typeface="+mj-lt"/>
              </a:rPr>
              <a:t>55</a:t>
            </a:r>
            <a:r>
              <a:rPr lang="de-CH" sz="1800" dirty="0">
                <a:latin typeface="+mj-lt"/>
              </a:rPr>
              <a:t>	</a:t>
            </a:r>
            <a:r>
              <a:rPr lang="de-CH" sz="1800" dirty="0" smtClean="0">
                <a:latin typeface="+mj-lt"/>
              </a:rPr>
              <a:t>Quad.</a:t>
            </a: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QPH	53	Quad.</a:t>
            </a: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SXQ</a:t>
            </a:r>
            <a:r>
              <a:rPr lang="de-CH" sz="1800" dirty="0">
                <a:latin typeface="+mj-lt"/>
              </a:rPr>
              <a:t>	24	</a:t>
            </a:r>
            <a:r>
              <a:rPr lang="de-CH" sz="1800" dirty="0" smtClean="0">
                <a:latin typeface="+mj-lt"/>
              </a:rPr>
              <a:t>6-Pol</a:t>
            </a: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SX</a:t>
            </a:r>
            <a:r>
              <a:rPr lang="de-CH" sz="1800" dirty="0">
                <a:latin typeface="+mj-lt"/>
              </a:rPr>
              <a:t>	</a:t>
            </a:r>
            <a:r>
              <a:rPr lang="de-CH" sz="1800" dirty="0" smtClean="0">
                <a:latin typeface="+mj-lt"/>
              </a:rPr>
              <a:t>264</a:t>
            </a:r>
            <a:r>
              <a:rPr lang="de-CH" sz="1800" dirty="0">
                <a:latin typeface="+mj-lt"/>
              </a:rPr>
              <a:t>	</a:t>
            </a:r>
            <a:r>
              <a:rPr lang="de-CH" sz="1800" dirty="0" smtClean="0">
                <a:latin typeface="+mj-lt"/>
              </a:rPr>
              <a:t>6-Pol</a:t>
            </a:r>
            <a:endParaRPr lang="de-CH" sz="1800" dirty="0">
              <a:latin typeface="+mj-lt"/>
            </a:endParaRP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OC</a:t>
            </a:r>
            <a:r>
              <a:rPr lang="de-CH" sz="1800" dirty="0">
                <a:latin typeface="+mj-lt"/>
              </a:rPr>
              <a:t>	</a:t>
            </a:r>
            <a:r>
              <a:rPr lang="de-CH" sz="1800" dirty="0" smtClean="0">
                <a:latin typeface="+mj-lt"/>
              </a:rPr>
              <a:t>264</a:t>
            </a:r>
            <a:r>
              <a:rPr lang="de-CH" sz="1800" dirty="0">
                <a:latin typeface="+mj-lt"/>
              </a:rPr>
              <a:t>	</a:t>
            </a:r>
            <a:r>
              <a:rPr lang="de-CH" sz="1800" dirty="0" smtClean="0">
                <a:latin typeface="+mj-lt"/>
              </a:rPr>
              <a:t>8-pol</a:t>
            </a:r>
            <a:endParaRPr lang="de-CH" sz="1800" dirty="0">
              <a:latin typeface="+mj-lt"/>
            </a:endParaRP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CHV</a:t>
            </a:r>
            <a:r>
              <a:rPr lang="de-CH" sz="1800" dirty="0">
                <a:latin typeface="+mj-lt"/>
              </a:rPr>
              <a:t>	</a:t>
            </a:r>
            <a:r>
              <a:rPr lang="de-CH" sz="1800" dirty="0" smtClean="0">
                <a:latin typeface="+mj-lt"/>
              </a:rPr>
              <a:t>120</a:t>
            </a:r>
            <a:r>
              <a:rPr lang="de-CH" sz="1800" dirty="0">
                <a:latin typeface="+mj-lt"/>
              </a:rPr>
              <a:t>	</a:t>
            </a:r>
            <a:r>
              <a:rPr lang="de-CH" sz="1800" dirty="0" smtClean="0">
                <a:latin typeface="+mj-lt"/>
              </a:rPr>
              <a:t>Steuer.</a:t>
            </a:r>
            <a:endParaRPr lang="de-CH" sz="1800" dirty="0">
              <a:latin typeface="+mj-lt"/>
            </a:endParaRPr>
          </a:p>
          <a:p>
            <a:pPr>
              <a:spcBef>
                <a:spcPts val="0"/>
              </a:spcBef>
            </a:pPr>
            <a:endParaRPr lang="de-CH" sz="1800" dirty="0">
              <a:latin typeface="+mj-lt"/>
            </a:endParaRPr>
          </a:p>
          <a:p>
            <a:pPr>
              <a:spcBef>
                <a:spcPts val="0"/>
              </a:spcBef>
            </a:pPr>
            <a:endParaRPr lang="de-CH" sz="1800" dirty="0" smtClean="0">
              <a:latin typeface="+mj-lt"/>
            </a:endParaRPr>
          </a:p>
          <a:p>
            <a:pPr>
              <a:spcBef>
                <a:spcPts val="0"/>
              </a:spcBef>
            </a:pPr>
            <a:endParaRPr lang="de-CH" sz="1800" dirty="0">
              <a:latin typeface="+mj-lt"/>
            </a:endParaRPr>
          </a:p>
          <a:p>
            <a:pPr algn="ctr"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Gesamt : 780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04376" y="851298"/>
            <a:ext cx="2798440" cy="3416320"/>
          </a:xfrm>
          <a:prstGeom prst="rect">
            <a:avLst/>
          </a:prstGeom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Supraleitende Magnete</a:t>
            </a:r>
          </a:p>
          <a:p>
            <a:pPr>
              <a:spcBef>
                <a:spcPts val="0"/>
              </a:spcBef>
            </a:pPr>
            <a:r>
              <a:rPr lang="de-CH" sz="1800" dirty="0">
                <a:latin typeface="+mj-lt"/>
              </a:rPr>
              <a:t>		</a:t>
            </a: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5T BS</a:t>
            </a:r>
            <a:r>
              <a:rPr lang="de-CH" sz="1800" dirty="0">
                <a:latin typeface="+mj-lt"/>
              </a:rPr>
              <a:t>	</a:t>
            </a:r>
            <a:r>
              <a:rPr lang="de-CH" sz="1800" dirty="0" smtClean="0">
                <a:latin typeface="+mj-lt"/>
              </a:rPr>
              <a:t>2</a:t>
            </a:r>
            <a:r>
              <a:rPr lang="de-CH" sz="1800" dirty="0">
                <a:latin typeface="+mj-lt"/>
              </a:rPr>
              <a:t>	</a:t>
            </a:r>
            <a:r>
              <a:rPr lang="de-CH" sz="1800" dirty="0" smtClean="0">
                <a:latin typeface="+mj-lt"/>
              </a:rPr>
              <a:t>Dipol</a:t>
            </a:r>
          </a:p>
          <a:p>
            <a:pPr>
              <a:spcBef>
                <a:spcPts val="0"/>
              </a:spcBef>
            </a:pPr>
            <a:endParaRPr lang="de-CH" sz="1800" dirty="0" smtClean="0">
              <a:latin typeface="+mj-lt"/>
            </a:endParaRPr>
          </a:p>
          <a:p>
            <a:pPr>
              <a:spcBef>
                <a:spcPts val="0"/>
              </a:spcBef>
            </a:pPr>
            <a:endParaRPr lang="de-CH" sz="1800" dirty="0">
              <a:latin typeface="+mj-lt"/>
            </a:endParaRPr>
          </a:p>
          <a:p>
            <a:pPr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BS = </a:t>
            </a:r>
            <a:r>
              <a:rPr lang="de-CH" sz="1800" dirty="0" err="1" smtClean="0">
                <a:latin typeface="+mj-lt"/>
              </a:rPr>
              <a:t>Superbend</a:t>
            </a:r>
            <a:endParaRPr lang="de-CH" sz="1800" dirty="0" smtClean="0">
              <a:latin typeface="+mj-lt"/>
            </a:endParaRPr>
          </a:p>
          <a:p>
            <a:pPr>
              <a:spcBef>
                <a:spcPts val="0"/>
              </a:spcBef>
            </a:pPr>
            <a:endParaRPr lang="de-CH" sz="1800" dirty="0">
              <a:latin typeface="+mj-lt"/>
            </a:endParaRPr>
          </a:p>
          <a:p>
            <a:pPr>
              <a:spcBef>
                <a:spcPts val="0"/>
              </a:spcBef>
            </a:pPr>
            <a:endParaRPr lang="de-CH" sz="1800" dirty="0" smtClean="0">
              <a:latin typeface="+mj-lt"/>
            </a:endParaRPr>
          </a:p>
          <a:p>
            <a:pPr>
              <a:spcBef>
                <a:spcPts val="0"/>
              </a:spcBef>
            </a:pPr>
            <a:endParaRPr lang="de-CH" sz="1800" dirty="0">
              <a:latin typeface="+mj-lt"/>
            </a:endParaRPr>
          </a:p>
          <a:p>
            <a:pPr>
              <a:spcBef>
                <a:spcPts val="0"/>
              </a:spcBef>
            </a:pPr>
            <a:endParaRPr lang="de-CH" sz="1800" dirty="0" smtClean="0">
              <a:latin typeface="+mj-lt"/>
            </a:endParaRPr>
          </a:p>
          <a:p>
            <a:pPr>
              <a:spcBef>
                <a:spcPts val="0"/>
              </a:spcBef>
            </a:pPr>
            <a:endParaRPr lang="de-CH" sz="1800" dirty="0" smtClean="0">
              <a:latin typeface="+mj-lt"/>
            </a:endParaRPr>
          </a:p>
          <a:p>
            <a:pPr algn="ctr">
              <a:spcBef>
                <a:spcPts val="0"/>
              </a:spcBef>
            </a:pPr>
            <a:r>
              <a:rPr lang="de-CH" sz="1800" dirty="0" smtClean="0">
                <a:latin typeface="+mj-lt"/>
              </a:rPr>
              <a:t>Gesamt :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63688" y="4478384"/>
            <a:ext cx="5976664" cy="291387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84 Dipole und 228 Quadrupole basierend auf PM Technologie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20359" y="4784218"/>
            <a:ext cx="70680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CH" dirty="0" smtClean="0"/>
              <a:t>Eingesetzt wenn keine </a:t>
            </a:r>
            <a:r>
              <a:rPr lang="de-CH" dirty="0"/>
              <a:t>hohe Feldstärke oder </a:t>
            </a:r>
            <a:r>
              <a:rPr lang="de-CH" dirty="0" smtClean="0"/>
              <a:t>Feldänderung erforderlich </a:t>
            </a:r>
            <a:r>
              <a:rPr lang="de-CH" dirty="0"/>
              <a:t>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1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195736" y="260679"/>
            <a:ext cx="5555897" cy="38137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 err="1"/>
              <a:t>Konsequenzen</a:t>
            </a:r>
            <a:r>
              <a:rPr lang="en-US" dirty="0"/>
              <a:t> </a:t>
            </a:r>
            <a:r>
              <a:rPr lang="en-US" dirty="0" err="1"/>
              <a:t>dieser</a:t>
            </a:r>
            <a:r>
              <a:rPr lang="en-US" dirty="0"/>
              <a:t> </a:t>
            </a:r>
            <a:r>
              <a:rPr lang="en-US" dirty="0" err="1"/>
              <a:t>Auswahl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1154" y="771550"/>
            <a:ext cx="8723014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 smtClean="0">
                <a:latin typeface="+mj-lt"/>
              </a:rPr>
              <a:t>Machbarkeitsstudie und Prototypen Phase benötigt (2020-2021)</a:t>
            </a:r>
          </a:p>
          <a:p>
            <a:r>
              <a:rPr lang="de-CH" sz="1800" dirty="0" smtClean="0">
                <a:latin typeface="+mj-lt"/>
              </a:rPr>
              <a:t> Ziele : Qualitätskontrolle an PM Blöcken, Montageprozess, Bestätigung der Designs</a:t>
            </a:r>
            <a:endParaRPr lang="de-CH" sz="1800" dirty="0" smtClean="0">
              <a:solidFill>
                <a:srgbClr val="00B05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FF0000"/>
                </a:solidFill>
                <a:latin typeface="+mj-lt"/>
              </a:rPr>
              <a:t>Zwei Montageplätze </a:t>
            </a:r>
            <a:r>
              <a:rPr lang="de-CH" sz="1800" dirty="0" smtClean="0">
                <a:latin typeface="+mj-lt"/>
              </a:rPr>
              <a:t>für PM Magnete + Werkzeuge für PM Montage</a:t>
            </a:r>
            <a:endParaRPr lang="de-CH" sz="1800" dirty="0" smtClean="0">
              <a:solidFill>
                <a:srgbClr val="00B05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 smtClean="0">
                <a:latin typeface="+mj-lt"/>
              </a:rPr>
              <a:t>Spezielles magnetische Messsystem (0.1 % relative </a:t>
            </a:r>
            <a:r>
              <a:rPr lang="de-CH" sz="1800" dirty="0">
                <a:latin typeface="+mj-lt"/>
              </a:rPr>
              <a:t>G</a:t>
            </a:r>
            <a:r>
              <a:rPr lang="de-CH" sz="1800" dirty="0" smtClean="0">
                <a:latin typeface="+mj-lt"/>
              </a:rPr>
              <a:t>enauigkeit)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>
                <a:latin typeface="+mj-lt"/>
              </a:rPr>
              <a:t>Risiken &amp; Gefahren im Zusammenhang mit </a:t>
            </a:r>
            <a:r>
              <a:rPr lang="de-CH" sz="1800" dirty="0" smtClean="0">
                <a:latin typeface="+mj-lt"/>
              </a:rPr>
              <a:t>Permanentmagneten klären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 smtClean="0">
                <a:latin typeface="+mj-lt"/>
              </a:rPr>
              <a:t>Zwölfköpfiges Team für die Montage, Messungen und Auswertung (2022-2023)</a:t>
            </a:r>
            <a:endParaRPr lang="de-CH" sz="18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3222964"/>
            <a:ext cx="5483587" cy="17907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76256" y="4014874"/>
            <a:ext cx="1835696" cy="2880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WLHA Magnetlabor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86635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8749" y="19710"/>
            <a:ext cx="6252985" cy="38137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de-CH" dirty="0" smtClean="0"/>
              <a:t>Permanentmagnetmaterial-Eigenschaften (1)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8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1797378"/>
            <a:ext cx="5250465" cy="22322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Abmessungen für alle Quadermagnete identisch: 30 mm x 47 mm x 54 mm (30 mm : Magnetisierungsrichtung)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Seltene-Erden Verbindung: </a:t>
            </a:r>
            <a:r>
              <a:rPr lang="de-CH" b="1" dirty="0" smtClean="0"/>
              <a:t>Nd</a:t>
            </a:r>
            <a:r>
              <a:rPr lang="de-CH" b="1" baseline="-25000" dirty="0" smtClean="0"/>
              <a:t>2</a:t>
            </a:r>
            <a:r>
              <a:rPr lang="de-CH" b="1" dirty="0" smtClean="0"/>
              <a:t>Fe</a:t>
            </a:r>
            <a:r>
              <a:rPr lang="de-CH" b="1" baseline="-25000" dirty="0" smtClean="0"/>
              <a:t>14</a:t>
            </a:r>
            <a:r>
              <a:rPr lang="de-CH" b="1" dirty="0" smtClean="0"/>
              <a:t>B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(Remanente Flussdichte: ~1.3 T)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Gewicht: 0.57 kg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Koerzitivfeldstärke : 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1015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kA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/m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Temperaturabhängigkeit des Materials: -0.12 %/°C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         (thermische Stabilisierung notwendig)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 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4088" t="4371" b="1"/>
          <a:stretch/>
        </p:blipFill>
        <p:spPr>
          <a:xfrm>
            <a:off x="1658345" y="555526"/>
            <a:ext cx="1689519" cy="11470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4231404"/>
            <a:ext cx="3744416" cy="644602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Es werden ca. 30 000 PM Blöcke benötigt. Im Schnitt: 75 Blöcke/Magnet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752826" y="4352525"/>
            <a:ext cx="35638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CH" sz="1400" b="1" dirty="0"/>
              <a:t>Nd</a:t>
            </a:r>
            <a:r>
              <a:rPr lang="de-CH" sz="1400" b="1" baseline="-25000" dirty="0"/>
              <a:t>2</a:t>
            </a:r>
            <a:r>
              <a:rPr lang="de-CH" sz="1400" b="1" dirty="0"/>
              <a:t>Fe</a:t>
            </a:r>
            <a:r>
              <a:rPr lang="de-CH" sz="1400" b="1" baseline="-25000" dirty="0"/>
              <a:t>14</a:t>
            </a:r>
            <a:r>
              <a:rPr lang="de-CH" sz="1400" b="1" dirty="0"/>
              <a:t>B </a:t>
            </a:r>
            <a:r>
              <a:rPr lang="de-CH" sz="1400" b="1" dirty="0" smtClean="0"/>
              <a:t> </a:t>
            </a:r>
            <a:r>
              <a:rPr lang="de-CH" sz="1400" dirty="0" smtClean="0"/>
              <a:t>Höchste “Energiedichte” unter den verfügbaren Magnetmaterialien – beschrieben durch </a:t>
            </a:r>
            <a:r>
              <a:rPr lang="de-CH" sz="1400" i="1" dirty="0" smtClean="0"/>
              <a:t>(BH)</a:t>
            </a:r>
            <a:r>
              <a:rPr lang="de-CH" sz="1400" i="1" baseline="-25000" dirty="0" err="1" smtClean="0"/>
              <a:t>max</a:t>
            </a:r>
            <a:endParaRPr lang="de-CH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7904" y="501974"/>
            <a:ext cx="1441942" cy="117782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477495" y="3476763"/>
            <a:ext cx="27494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dirty="0"/>
              <a:t>Widerstand gegen Entmagnetisierung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9846" y="707435"/>
            <a:ext cx="3296819" cy="27693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883508" y="1134089"/>
            <a:ext cx="9252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dirty="0" smtClean="0"/>
              <a:t>Remanenz</a:t>
            </a:r>
            <a:endParaRPr lang="de-CH" sz="1200" dirty="0"/>
          </a:p>
        </p:txBody>
      </p:sp>
      <p:sp>
        <p:nvSpPr>
          <p:cNvPr id="15" name="Oval 14"/>
          <p:cNvSpPr/>
          <p:nvPr/>
        </p:nvSpPr>
        <p:spPr bwMode="auto">
          <a:xfrm>
            <a:off x="6053784" y="1347614"/>
            <a:ext cx="2117950" cy="504056"/>
          </a:xfrm>
          <a:prstGeom prst="ellipse">
            <a:avLst/>
          </a:prstGeom>
          <a:noFill/>
          <a:ln w="9525" cap="flat" cmpd="sng" algn="ctr">
            <a:solidFill>
              <a:srgbClr val="FDC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953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0" y="627534"/>
            <a:ext cx="899592" cy="13681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5997" y="947507"/>
            <a:ext cx="3170195" cy="2908044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370957" y="617213"/>
            <a:ext cx="4985040" cy="81532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smtClean="0">
                <a:solidFill>
                  <a:srgbClr val="000000"/>
                </a:solidFill>
                <a:latin typeface="Calibri"/>
              </a:rPr>
              <a:t>Veränderung der Magnetisierung vs. Temperatur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Dominiert von PM Temperaturkoeffizient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(dB/B)/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dT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088" y="441956"/>
            <a:ext cx="3201942" cy="53816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smtClean="0">
                <a:solidFill>
                  <a:srgbClr val="000000"/>
                </a:solidFill>
                <a:latin typeface="Calibri"/>
              </a:rPr>
              <a:t>Degradation durch Strahlung vs. Zeit: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smtClean="0">
                <a:solidFill>
                  <a:srgbClr val="000000"/>
                </a:solidFill>
                <a:latin typeface="Calibri"/>
              </a:rPr>
              <a:t> (Literatur: A. </a:t>
            </a:r>
            <a:r>
              <a:rPr lang="de-CH" sz="1800" b="1" dirty="0" err="1" smtClean="0">
                <a:solidFill>
                  <a:srgbClr val="000000"/>
                </a:solidFill>
                <a:latin typeface="Calibri"/>
              </a:rPr>
              <a:t>Temnykh</a:t>
            </a:r>
            <a:r>
              <a:rPr lang="de-CH" sz="1800" b="1" dirty="0" smtClean="0">
                <a:solidFill>
                  <a:srgbClr val="000000"/>
                </a:solidFill>
                <a:latin typeface="Calibri"/>
              </a:rPr>
              <a:t>, et.al.)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32717" y="3919771"/>
            <a:ext cx="449999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dirty="0" smtClean="0"/>
              <a:t>Korrektur notwendig nach einer kumulativen Strahlendosis grösser </a:t>
            </a:r>
            <a:r>
              <a:rPr lang="de-CH" sz="1400" b="1" dirty="0" smtClean="0"/>
              <a:t>0.15 </a:t>
            </a:r>
            <a:r>
              <a:rPr lang="de-CH" sz="1400" b="1" dirty="0" err="1" smtClean="0"/>
              <a:t>MGy</a:t>
            </a:r>
            <a:r>
              <a:rPr lang="de-CH" sz="1400" dirty="0" smtClean="0"/>
              <a:t>?</a:t>
            </a:r>
          </a:p>
          <a:p>
            <a:r>
              <a:rPr lang="de-CH" sz="1400" dirty="0" smtClean="0"/>
              <a:t>Aber: PM Blöcke sind nicht zu nah am Strahlrohr und hohe Dosisleistung tritt eher am Eisen Pol auf</a:t>
            </a:r>
            <a:endParaRPr lang="de-CH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179511" y="3775754"/>
            <a:ext cx="4464497" cy="13162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(lineare) Magnetisierungsänderung um -0.12 %/°C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Stabilisierung mit passiven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NiFe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Shunts für eine relative Änderung des Feldintegrals um </a:t>
            </a:r>
            <a:r>
              <a:rPr lang="de-CH" b="1" dirty="0" smtClean="0">
                <a:solidFill>
                  <a:srgbClr val="000000"/>
                </a:solidFill>
                <a:latin typeface="Calibri"/>
              </a:rPr>
              <a:t>-</a:t>
            </a:r>
            <a:r>
              <a:rPr lang="en-US" b="1" dirty="0" smtClean="0">
                <a:latin typeface="Calibri"/>
              </a:rPr>
              <a:t> 0.015%/°</a:t>
            </a:r>
            <a:r>
              <a:rPr lang="en-US" b="1" dirty="0">
                <a:latin typeface="Calibri"/>
              </a:rPr>
              <a:t>C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402703"/>
            <a:ext cx="4339657" cy="21771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44850" y="1322576"/>
            <a:ext cx="1872208" cy="1487166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53472" y="2859782"/>
            <a:ext cx="1852840" cy="6207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Korrektur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möglich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61491" y="2257513"/>
            <a:ext cx="425927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1 %</a:t>
            </a:r>
          </a:p>
        </p:txBody>
      </p:sp>
      <p:sp>
        <p:nvSpPr>
          <p:cNvPr id="15" name="Title 2"/>
          <p:cNvSpPr txBox="1">
            <a:spLocks/>
          </p:cNvSpPr>
          <p:nvPr/>
        </p:nvSpPr>
        <p:spPr bwMode="auto">
          <a:xfrm>
            <a:off x="2267744" y="72316"/>
            <a:ext cx="6336704" cy="381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de-CH" dirty="0" smtClean="0"/>
              <a:t>Permanentmagnetmaterial – Eigenschaften(2)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909178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 16_9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 16_9</Template>
  <TotalTime>0</TotalTime>
  <Words>1385</Words>
  <Application>Microsoft Office PowerPoint</Application>
  <PresentationFormat>On-screen Show (16:9)</PresentationFormat>
  <Paragraphs>276</Paragraphs>
  <Slides>21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ＭＳ Ｐゴシック</vt:lpstr>
      <vt:lpstr>Arial</vt:lpstr>
      <vt:lpstr>Arial Narrow</vt:lpstr>
      <vt:lpstr>Calibri</vt:lpstr>
      <vt:lpstr>Georgia</vt:lpstr>
      <vt:lpstr>Helvetica Light</vt:lpstr>
      <vt:lpstr>Rockwell</vt:lpstr>
      <vt:lpstr>Symbol</vt:lpstr>
      <vt:lpstr>Times</vt:lpstr>
      <vt:lpstr>Wingdings</vt:lpstr>
      <vt:lpstr>ヒラギノ角ゴ Pro W3</vt:lpstr>
      <vt:lpstr>PSI-PowerPoint-Master deutsch 16_9</vt:lpstr>
      <vt:lpstr>Permanentmagnete in SLS2.0 </vt:lpstr>
      <vt:lpstr>Inhalt</vt:lpstr>
      <vt:lpstr>Magnete für SLS2.0 – Aufgabenstellung </vt:lpstr>
      <vt:lpstr>(SLS2.0) Magneten: drei Typen</vt:lpstr>
      <vt:lpstr>Magnets for SLS 2.0 – Strategie</vt:lpstr>
      <vt:lpstr>Auflistung und Typzuordnung der Magnete</vt:lpstr>
      <vt:lpstr>Konsequenzen dieser Auswahl</vt:lpstr>
      <vt:lpstr>Permanentmagnetmaterial-Eigenschaften (1)</vt:lpstr>
      <vt:lpstr>PowerPoint Presentation</vt:lpstr>
      <vt:lpstr>Montagewerkzeuge für Permanentmagnete</vt:lpstr>
      <vt:lpstr>Permanentmagnete Prototypen</vt:lpstr>
      <vt:lpstr>PowerPoint Presentation</vt:lpstr>
      <vt:lpstr>PowerPoint Presentation</vt:lpstr>
      <vt:lpstr>Lebenszyklus der Permamentmagnete im WLHA Magnetlabor</vt:lpstr>
      <vt:lpstr>Risiken &amp; Gefahren mit Permanentmagneten Ausgangssituation und Einbau</vt:lpstr>
      <vt:lpstr>Zusammenfassung</vt:lpstr>
      <vt:lpstr>Vielen Dank für Ihre Aufmerksamkeit</vt:lpstr>
      <vt:lpstr>ANHANG</vt:lpstr>
      <vt:lpstr>Permanentmagnetblöcke:  Drei Hersteller für die Prototypen</vt:lpstr>
      <vt:lpstr>Thermische Stabilität</vt:lpstr>
      <vt:lpstr> Risiken &amp; Gefahren mit Permanentmagneten-2 Einbau &amp; Wartung der Magnete 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Zandonella Callegher Adriano Bruno</dc:creator>
  <cp:lastModifiedBy>Sanfilippo Stephane</cp:lastModifiedBy>
  <cp:revision>1148</cp:revision>
  <cp:lastPrinted>2021-06-21T10:24:28Z</cp:lastPrinted>
  <dcterms:created xsi:type="dcterms:W3CDTF">2019-02-27T07:10:35Z</dcterms:created>
  <dcterms:modified xsi:type="dcterms:W3CDTF">2021-06-25T08:41:18Z</dcterms:modified>
</cp:coreProperties>
</file>