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5"/>
  </p:notesMasterIdLst>
  <p:handoutMasterIdLst>
    <p:handoutMasterId r:id="rId16"/>
  </p:handoutMasterIdLst>
  <p:sldIdLst>
    <p:sldId id="330" r:id="rId2"/>
    <p:sldId id="342" r:id="rId3"/>
    <p:sldId id="341" r:id="rId4"/>
    <p:sldId id="340" r:id="rId5"/>
    <p:sldId id="331" r:id="rId6"/>
    <p:sldId id="333" r:id="rId7"/>
    <p:sldId id="335" r:id="rId8"/>
    <p:sldId id="334" r:id="rId9"/>
    <p:sldId id="338" r:id="rId10"/>
    <p:sldId id="336" r:id="rId11"/>
    <p:sldId id="337" r:id="rId12"/>
    <p:sldId id="339" r:id="rId13"/>
    <p:sldId id="309" r:id="rId14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A00"/>
    <a:srgbClr val="FF8286"/>
    <a:srgbClr val="FEECCB"/>
    <a:srgbClr val="010000"/>
    <a:srgbClr val="FFFFFF"/>
    <a:srgbClr val="808080"/>
    <a:srgbClr val="000000"/>
    <a:srgbClr val="EF5B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7304" autoAdjust="0"/>
  </p:normalViewPr>
  <p:slideViewPr>
    <p:cSldViewPr snapToObjects="1">
      <p:cViewPr varScale="1">
        <p:scale>
          <a:sx n="153" d="100"/>
          <a:sy n="153" d="100"/>
        </p:scale>
        <p:origin x="138" y="51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Injektor 2 Upgrade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Markus Schneider  ::  Paul </a:t>
            </a:r>
            <a:r>
              <a:rPr lang="de-CH" dirty="0"/>
              <a:t>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7. LAB 25. Juni 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Status Verstärker: 10kW SSA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8"/>
          </p:nvPr>
        </p:nvSpPr>
        <p:spPr>
          <a:xfrm>
            <a:off x="4932040" y="1003406"/>
            <a:ext cx="3960440" cy="3509963"/>
          </a:xfrm>
        </p:spPr>
        <p:txBody>
          <a:bodyPr/>
          <a:lstStyle/>
          <a:p>
            <a:r>
              <a:rPr lang="de-CH" sz="1400" dirty="0" smtClean="0"/>
              <a:t>Ein SSA seit </a:t>
            </a:r>
            <a:r>
              <a:rPr lang="de-CH" sz="1400" dirty="0" err="1" smtClean="0"/>
              <a:t>Shutdown</a:t>
            </a:r>
            <a:r>
              <a:rPr lang="de-CH" sz="1400" dirty="0" smtClean="0"/>
              <a:t> 2021 bei Ring </a:t>
            </a:r>
            <a:r>
              <a:rPr lang="de-CH" sz="1400" dirty="0" err="1" smtClean="0"/>
              <a:t>Kav</a:t>
            </a:r>
            <a:r>
              <a:rPr lang="de-CH" sz="1400" dirty="0" smtClean="0"/>
              <a:t>. 2 erfolgreich in Betrieb (Läuft problemlos).</a:t>
            </a:r>
          </a:p>
          <a:p>
            <a:endParaRPr lang="de-CH" sz="1400" dirty="0"/>
          </a:p>
          <a:p>
            <a:r>
              <a:rPr lang="de-CH" sz="1400" dirty="0" smtClean="0"/>
              <a:t>Schnittstellen zu EPICS und Panels erarbeitet. Bezüglich Error-Handling noch eine Anpassung nötig.</a:t>
            </a:r>
          </a:p>
          <a:p>
            <a:endParaRPr lang="de-CH" sz="1400" dirty="0"/>
          </a:p>
          <a:p>
            <a:r>
              <a:rPr lang="de-CH" sz="1400" dirty="0" smtClean="0"/>
              <a:t>Ein weiterer SSA für Ring.</a:t>
            </a:r>
            <a:br>
              <a:rPr lang="de-CH" sz="1400" dirty="0" smtClean="0"/>
            </a:br>
            <a:r>
              <a:rPr lang="de-CH" sz="1400" dirty="0" smtClean="0"/>
              <a:t>Anlieferung im August/September 2021.</a:t>
            </a:r>
          </a:p>
          <a:p>
            <a:endParaRPr lang="de-CH" sz="1400" dirty="0"/>
          </a:p>
          <a:p>
            <a:r>
              <a:rPr lang="de-CH" sz="1400" dirty="0" smtClean="0"/>
              <a:t>Drei weitere SSA für Ring am GFA Finanzworkshop bewilligt. </a:t>
            </a:r>
            <a:br>
              <a:rPr lang="de-CH" sz="1400" dirty="0" smtClean="0"/>
            </a:br>
            <a:r>
              <a:rPr lang="de-CH" sz="1400" dirty="0" smtClean="0"/>
              <a:t>Geplant Installation im </a:t>
            </a:r>
            <a:r>
              <a:rPr lang="de-CH" sz="1400" dirty="0" err="1" smtClean="0"/>
              <a:t>Shutdown</a:t>
            </a:r>
            <a:r>
              <a:rPr lang="de-CH" sz="1400" dirty="0" smtClean="0"/>
              <a:t> 2022</a:t>
            </a:r>
            <a:r>
              <a:rPr lang="de-CH" dirty="0" smtClean="0"/>
              <a:t>.</a:t>
            </a:r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208974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046074" y="3866776"/>
            <a:ext cx="37688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dirty="0" smtClean="0">
                <a:latin typeface="+mn-lt"/>
              </a:rPr>
              <a:t>2 Stück BBL200-A10000 (40 – 60 MHz)</a:t>
            </a:r>
            <a:br>
              <a:rPr lang="de-CH" sz="1200" dirty="0" smtClean="0">
                <a:latin typeface="+mn-lt"/>
              </a:rPr>
            </a:br>
            <a:r>
              <a:rPr lang="de-CH" sz="1200" dirty="0" smtClean="0">
                <a:latin typeface="+mn-lt"/>
              </a:rPr>
              <a:t>von Rohde &amp; Schwarz im WIHA für Resonator 2 und 4</a:t>
            </a:r>
            <a:endParaRPr lang="de-CH" sz="1200" dirty="0">
              <a:latin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480" y="1010050"/>
            <a:ext cx="3781425" cy="283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63808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Status LLRF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1400" dirty="0" smtClean="0"/>
              <a:t>Neues digitales LLRF-System für HIPA.</a:t>
            </a:r>
          </a:p>
          <a:p>
            <a:r>
              <a:rPr lang="de-CH" sz="1400" dirty="0" smtClean="0"/>
              <a:t>Ein System installiert WIHA für Resonator 2</a:t>
            </a:r>
          </a:p>
          <a:p>
            <a:r>
              <a:rPr lang="de-CH" sz="1400" dirty="0" smtClean="0"/>
              <a:t>Ein Testsystem im WLHA für Softwaretests</a:t>
            </a:r>
          </a:p>
          <a:p>
            <a:r>
              <a:rPr lang="de-CH" sz="1400" dirty="0" smtClean="0"/>
              <a:t>Ein System installiert auf HF-Messplatz WSGA -&gt; Tuningsystem für Messungen an modifizierten Tunern</a:t>
            </a:r>
          </a:p>
          <a:p>
            <a:endParaRPr lang="de-CH" sz="1400" dirty="0" smtClean="0"/>
          </a:p>
          <a:p>
            <a:pPr marL="0" indent="0">
              <a:buNone/>
            </a:pPr>
            <a:endParaRPr lang="de-CH" sz="1400" dirty="0"/>
          </a:p>
          <a:p>
            <a:r>
              <a:rPr lang="de-CH" sz="1400" dirty="0" smtClean="0"/>
              <a:t>Kontrolle der System </a:t>
            </a:r>
            <a:r>
              <a:rPr lang="de-CH" sz="1400" dirty="0"/>
              <a:t>P</a:t>
            </a:r>
            <a:r>
              <a:rPr lang="de-CH" sz="1400" dirty="0" smtClean="0"/>
              <a:t>arameter gegenüber Lastenheft.</a:t>
            </a:r>
          </a:p>
          <a:p>
            <a:r>
              <a:rPr lang="de-CH" sz="1400" dirty="0" smtClean="0"/>
              <a:t>Schrittweis Umstellung auf neue Systeme bei Leistungstests am Messplatz</a:t>
            </a:r>
          </a:p>
          <a:p>
            <a:endParaRPr lang="de-CH" dirty="0"/>
          </a:p>
          <a:p>
            <a:endParaRPr lang="de-CH" dirty="0"/>
          </a:p>
        </p:txBody>
      </p:sp>
      <p:pic>
        <p:nvPicPr>
          <p:cNvPr id="6" name="Inhaltsplatzhalt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6288" y="1652246"/>
            <a:ext cx="3665662" cy="2061934"/>
          </a:xfrm>
          <a:prstGeom prst="rect">
            <a:avLst/>
          </a:prstGeo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510" y="850381"/>
            <a:ext cx="2003464" cy="2456529"/>
          </a:xfrm>
          <a:prstGeom prst="rect">
            <a:avLst/>
          </a:prstGeom>
        </p:spPr>
      </p:pic>
      <p:pic>
        <p:nvPicPr>
          <p:cNvPr id="8" name="Inhaltsplatzhalter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3283" y="3316754"/>
            <a:ext cx="2297691" cy="123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5267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30753674"/>
              </p:ext>
            </p:extLst>
          </p:nvPr>
        </p:nvGraphicFramePr>
        <p:xfrm>
          <a:off x="683568" y="681168"/>
          <a:ext cx="7164000" cy="381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6000">
                  <a:extLst>
                    <a:ext uri="{9D8B030D-6E8A-4147-A177-3AD203B41FA5}">
                      <a16:colId xmlns:a16="http://schemas.microsoft.com/office/drawing/2014/main" val="22786818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66976497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27423454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23935555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49330184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91060047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75770291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59129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1984172"/>
                    </a:ext>
                  </a:extLst>
                </a:gridCol>
              </a:tblGrid>
              <a:tr h="448503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2021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Q3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2021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Q3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2023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2023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Q2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61819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Mechanischer Design</a:t>
                      </a:r>
                      <a:r>
                        <a:rPr lang="de-CH" sz="1400" baseline="0" dirty="0" smtClean="0"/>
                        <a:t> Tuner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982338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Herstellung Tuner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132718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Tests Tuner im Messplatz (Res.4)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75176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Aufbau</a:t>
                      </a:r>
                      <a:r>
                        <a:rPr lang="de-CH" sz="1400" baseline="0" dirty="0" smtClean="0"/>
                        <a:t>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10239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47868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APS 1 bis 4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68732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</a:t>
                      </a:r>
                      <a:r>
                        <a:rPr lang="de-CH" sz="1400" baseline="0" dirty="0" smtClean="0"/>
                        <a:t> LLRF /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E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10604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Installation Tuner in Resonator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72071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Resonator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223925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197102" y="4958509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3568" y="4582161"/>
            <a:ext cx="7164000" cy="31092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Betriebsjahr 2022: drei Resonatoren Betrieb, Strahlstrom limitiert auf 2mA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8015058" y="1919401"/>
            <a:ext cx="1080120" cy="16561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2024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Installation + IBN</a:t>
            </a:r>
            <a:br>
              <a:rPr lang="de-CH" sz="1200" dirty="0" smtClean="0">
                <a:solidFill>
                  <a:srgbClr val="000000"/>
                </a:solidFill>
                <a:latin typeface="Calibri"/>
              </a:rPr>
            </a:b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Resonator 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sz="1200" dirty="0" smtClean="0">
                <a:solidFill>
                  <a:srgbClr val="000000"/>
                </a:solidFill>
                <a:latin typeface="Calibri"/>
              </a:rPr>
            </a:b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2025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Resonator 1 + 3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Ersatz LLRF</a:t>
            </a:r>
            <a:br>
              <a:rPr lang="de-CH" sz="1200" dirty="0" smtClean="0">
                <a:solidFill>
                  <a:srgbClr val="000000"/>
                </a:solidFill>
                <a:latin typeface="Calibri"/>
              </a:rPr>
            </a:b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Ersatz Verstärker</a:t>
            </a:r>
          </a:p>
        </p:txBody>
      </p:sp>
    </p:spTree>
    <p:extLst>
      <p:ext uri="{BB962C8B-B14F-4D97-AF65-F5344CB8AC3E}">
        <p14:creationId xmlns:p14="http://schemas.microsoft.com/office/powerpoint/2010/main" val="402427353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 tIns="432000"/>
          <a:lstStyle/>
          <a:p>
            <a:pPr marL="0" indent="0">
              <a:buNone/>
            </a:pPr>
            <a:r>
              <a:rPr lang="de-CH" sz="1700" b="1" dirty="0" smtClean="0"/>
              <a:t>Mein Dank geht an</a:t>
            </a:r>
          </a:p>
          <a:p>
            <a:pPr marL="0" indent="0">
              <a:buNone/>
            </a:pPr>
            <a:endParaRPr lang="de-CH" sz="1700" dirty="0" smtClean="0"/>
          </a:p>
          <a:p>
            <a:r>
              <a:rPr lang="de-CH" sz="1400" dirty="0" smtClean="0"/>
              <a:t>Kollegen der HF-Sektion</a:t>
            </a:r>
          </a:p>
          <a:p>
            <a:r>
              <a:rPr lang="de-CH" sz="1400" dirty="0" smtClean="0"/>
              <a:t>Kollegen der Projektleitung</a:t>
            </a:r>
          </a:p>
          <a:p>
            <a:r>
              <a:rPr lang="de-CH" sz="1400" dirty="0" smtClean="0"/>
              <a:t>Alle Fachgruppen die für das Projekt arbeiten</a:t>
            </a:r>
          </a:p>
          <a:p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80919" y="980718"/>
            <a:ext cx="7742237" cy="3509963"/>
          </a:xfrm>
        </p:spPr>
        <p:txBody>
          <a:bodyPr/>
          <a:lstStyle/>
          <a:p>
            <a:r>
              <a:rPr lang="de-CH" sz="1600" dirty="0" smtClean="0">
                <a:solidFill>
                  <a:srgbClr val="FF8286"/>
                </a:solidFill>
              </a:rPr>
              <a:t>Status Resonatoren</a:t>
            </a:r>
          </a:p>
          <a:p>
            <a:pPr lvl="1"/>
            <a:r>
              <a:rPr lang="de-CH" sz="1600" dirty="0" smtClean="0">
                <a:solidFill>
                  <a:srgbClr val="FF8286"/>
                </a:solidFill>
              </a:rPr>
              <a:t>Tuner</a:t>
            </a:r>
          </a:p>
          <a:p>
            <a:r>
              <a:rPr lang="de-CH" sz="1600" dirty="0" smtClean="0">
                <a:solidFill>
                  <a:srgbClr val="FDCA00"/>
                </a:solidFill>
              </a:rPr>
              <a:t>Status Verstärker</a:t>
            </a:r>
          </a:p>
          <a:p>
            <a:r>
              <a:rPr lang="de-CH" sz="1600" dirty="0" smtClean="0">
                <a:solidFill>
                  <a:srgbClr val="00B0F0"/>
                </a:solidFill>
              </a:rPr>
              <a:t>Status LLRF</a:t>
            </a:r>
          </a:p>
          <a:p>
            <a:r>
              <a:rPr lang="de-CH" sz="1600" dirty="0" smtClean="0"/>
              <a:t>Ausblick</a:t>
            </a:r>
            <a:endParaRPr lang="de-CH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pSp>
        <p:nvGrpSpPr>
          <p:cNvPr id="9" name="Group 70"/>
          <p:cNvGrpSpPr/>
          <p:nvPr/>
        </p:nvGrpSpPr>
        <p:grpSpPr>
          <a:xfrm>
            <a:off x="2195736" y="1282295"/>
            <a:ext cx="6768592" cy="3217086"/>
            <a:chOff x="730818" y="647684"/>
            <a:chExt cx="8006478" cy="3175329"/>
          </a:xfrm>
        </p:grpSpPr>
        <p:sp>
          <p:nvSpPr>
            <p:cNvPr id="10" name="Isosceles Triangle 7"/>
            <p:cNvSpPr/>
            <p:nvPr/>
          </p:nvSpPr>
          <p:spPr bwMode="auto">
            <a:xfrm rot="5400000">
              <a:off x="4886407" y="1073265"/>
              <a:ext cx="1152000" cy="1079999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Final a</a:t>
              </a:r>
              <a:r>
                <a:rPr lang="en-US" sz="1200" dirty="0" smtClean="0">
                  <a:latin typeface="+mn-lt"/>
                </a:rPr>
                <a:t>mp.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stage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1" name="Isosceles Triangle 8"/>
            <p:cNvSpPr/>
            <p:nvPr/>
          </p:nvSpPr>
          <p:spPr bwMode="auto">
            <a:xfrm rot="5400000">
              <a:off x="3757636" y="1305988"/>
              <a:ext cx="630496" cy="619040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vert270" wrap="none" lIns="72000" tIns="36000" rIns="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ct val="0"/>
                </a:spcBef>
              </a:pPr>
              <a:endParaRPr lang="en-US" sz="1000" dirty="0">
                <a:latin typeface="+mn-lt"/>
              </a:endParaRPr>
            </a:p>
          </p:txBody>
        </p:sp>
        <p:sp>
          <p:nvSpPr>
            <p:cNvPr id="12" name="Oval 9"/>
            <p:cNvSpPr/>
            <p:nvPr/>
          </p:nvSpPr>
          <p:spPr bwMode="auto">
            <a:xfrm>
              <a:off x="7059614" y="1037265"/>
              <a:ext cx="1130839" cy="1158481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45720" rIns="3600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endParaRPr lang="en-US" sz="1200" dirty="0" smtClean="0">
                <a:latin typeface="+mn-lt"/>
              </a:endParaRPr>
            </a:p>
            <a:p>
              <a:pPr>
                <a:spcBef>
                  <a:spcPct val="0"/>
                </a:spcBef>
              </a:pPr>
              <a:r>
                <a:rPr lang="en-US" sz="1200" dirty="0" smtClean="0">
                  <a:latin typeface="+mn-lt"/>
                </a:rPr>
                <a:t>RF </a:t>
              </a:r>
              <a:r>
                <a:rPr lang="en-US" sz="1200" dirty="0" err="1" smtClean="0">
                  <a:latin typeface="+mn-lt"/>
                </a:rPr>
                <a:t>struct</a:t>
              </a:r>
              <a:r>
                <a:rPr lang="en-US" sz="1200" dirty="0" smtClean="0">
                  <a:latin typeface="+mn-lt"/>
                </a:rPr>
                <a:t>.</a:t>
              </a:r>
              <a:endParaRPr lang="en-US" sz="1200" dirty="0">
                <a:latin typeface="+mn-lt"/>
              </a:endParaRPr>
            </a:p>
          </p:txBody>
        </p:sp>
        <p:cxnSp>
          <p:nvCxnSpPr>
            <p:cNvPr id="13" name="Straight Connector 10"/>
            <p:cNvCxnSpPr>
              <a:stCxn id="10" idx="0"/>
              <a:endCxn id="12" idx="2"/>
            </p:cNvCxnSpPr>
            <p:nvPr/>
          </p:nvCxnSpPr>
          <p:spPr bwMode="auto">
            <a:xfrm>
              <a:off x="6002407" y="1613265"/>
              <a:ext cx="1057207" cy="324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1"/>
            <p:cNvCxnSpPr>
              <a:stCxn id="11" idx="0"/>
              <a:endCxn id="10" idx="3"/>
            </p:cNvCxnSpPr>
            <p:nvPr/>
          </p:nvCxnSpPr>
          <p:spPr bwMode="auto">
            <a:xfrm flipV="1">
              <a:off x="4382404" y="1613265"/>
              <a:ext cx="540003" cy="224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Freeform 12"/>
            <p:cNvSpPr/>
            <p:nvPr/>
          </p:nvSpPr>
          <p:spPr bwMode="auto">
            <a:xfrm>
              <a:off x="7063813" y="1517340"/>
              <a:ext cx="199557" cy="160293"/>
            </a:xfrm>
            <a:custGeom>
              <a:avLst/>
              <a:gdLst>
                <a:gd name="connsiteX0" fmla="*/ 0 w 304289"/>
                <a:gd name="connsiteY0" fmla="*/ 102169 h 152458"/>
                <a:gd name="connsiteX1" fmla="*/ 90435 w 304289"/>
                <a:gd name="connsiteY1" fmla="*/ 102169 h 152458"/>
                <a:gd name="connsiteX2" fmla="*/ 150725 w 304289"/>
                <a:gd name="connsiteY2" fmla="*/ 152411 h 152458"/>
                <a:gd name="connsiteX3" fmla="*/ 301450 w 304289"/>
                <a:gd name="connsiteY3" fmla="*/ 92121 h 152458"/>
                <a:gd name="connsiteX4" fmla="*/ 241160 w 304289"/>
                <a:gd name="connsiteY4" fmla="*/ 1686 h 152458"/>
                <a:gd name="connsiteX5" fmla="*/ 140677 w 304289"/>
                <a:gd name="connsiteY5" fmla="*/ 41879 h 152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289" h="152458">
                  <a:moveTo>
                    <a:pt x="0" y="102169"/>
                  </a:moveTo>
                  <a:cubicBezTo>
                    <a:pt x="32657" y="97982"/>
                    <a:pt x="65314" y="93795"/>
                    <a:pt x="90435" y="102169"/>
                  </a:cubicBezTo>
                  <a:cubicBezTo>
                    <a:pt x="115556" y="110543"/>
                    <a:pt x="115556" y="154086"/>
                    <a:pt x="150725" y="152411"/>
                  </a:cubicBezTo>
                  <a:cubicBezTo>
                    <a:pt x="185894" y="150736"/>
                    <a:pt x="286378" y="117242"/>
                    <a:pt x="301450" y="92121"/>
                  </a:cubicBezTo>
                  <a:cubicBezTo>
                    <a:pt x="316523" y="67000"/>
                    <a:pt x="267955" y="10060"/>
                    <a:pt x="241160" y="1686"/>
                  </a:cubicBezTo>
                  <a:cubicBezTo>
                    <a:pt x="214365" y="-6688"/>
                    <a:pt x="177521" y="17595"/>
                    <a:pt x="140677" y="41879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 rot="16200000">
              <a:off x="7509315" y="2039894"/>
              <a:ext cx="196533" cy="108011"/>
            </a:xfrm>
            <a:custGeom>
              <a:avLst/>
              <a:gdLst>
                <a:gd name="connsiteX0" fmla="*/ 0 w 304289"/>
                <a:gd name="connsiteY0" fmla="*/ 102169 h 152458"/>
                <a:gd name="connsiteX1" fmla="*/ 90435 w 304289"/>
                <a:gd name="connsiteY1" fmla="*/ 102169 h 152458"/>
                <a:gd name="connsiteX2" fmla="*/ 150725 w 304289"/>
                <a:gd name="connsiteY2" fmla="*/ 152411 h 152458"/>
                <a:gd name="connsiteX3" fmla="*/ 301450 w 304289"/>
                <a:gd name="connsiteY3" fmla="*/ 92121 h 152458"/>
                <a:gd name="connsiteX4" fmla="*/ 241160 w 304289"/>
                <a:gd name="connsiteY4" fmla="*/ 1686 h 152458"/>
                <a:gd name="connsiteX5" fmla="*/ 140677 w 304289"/>
                <a:gd name="connsiteY5" fmla="*/ 41879 h 152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289" h="152458">
                  <a:moveTo>
                    <a:pt x="0" y="102169"/>
                  </a:moveTo>
                  <a:cubicBezTo>
                    <a:pt x="32657" y="97982"/>
                    <a:pt x="65314" y="93795"/>
                    <a:pt x="90435" y="102169"/>
                  </a:cubicBezTo>
                  <a:cubicBezTo>
                    <a:pt x="115556" y="110543"/>
                    <a:pt x="115556" y="154086"/>
                    <a:pt x="150725" y="152411"/>
                  </a:cubicBezTo>
                  <a:cubicBezTo>
                    <a:pt x="185894" y="150736"/>
                    <a:pt x="286378" y="117242"/>
                    <a:pt x="301450" y="92121"/>
                  </a:cubicBezTo>
                  <a:cubicBezTo>
                    <a:pt x="316523" y="67000"/>
                    <a:pt x="267955" y="10060"/>
                    <a:pt x="241160" y="1686"/>
                  </a:cubicBezTo>
                  <a:cubicBezTo>
                    <a:pt x="214365" y="-6688"/>
                    <a:pt x="177521" y="17595"/>
                    <a:pt x="140677" y="41879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17" name="Straight Connector 14"/>
            <p:cNvCxnSpPr/>
            <p:nvPr/>
          </p:nvCxnSpPr>
          <p:spPr bwMode="auto">
            <a:xfrm>
              <a:off x="6762241" y="1655686"/>
              <a:ext cx="21602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5"/>
            <p:cNvCxnSpPr/>
            <p:nvPr/>
          </p:nvCxnSpPr>
          <p:spPr bwMode="auto">
            <a:xfrm>
              <a:off x="6762241" y="1655686"/>
              <a:ext cx="0" cy="10801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6"/>
            <p:cNvCxnSpPr/>
            <p:nvPr/>
          </p:nvCxnSpPr>
          <p:spPr bwMode="auto">
            <a:xfrm>
              <a:off x="6978265" y="1655686"/>
              <a:ext cx="0" cy="10801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7"/>
            <p:cNvCxnSpPr/>
            <p:nvPr/>
          </p:nvCxnSpPr>
          <p:spPr bwMode="auto">
            <a:xfrm>
              <a:off x="4649712" y="1655685"/>
              <a:ext cx="21602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18"/>
            <p:cNvCxnSpPr/>
            <p:nvPr/>
          </p:nvCxnSpPr>
          <p:spPr bwMode="auto">
            <a:xfrm>
              <a:off x="4649712" y="1655685"/>
              <a:ext cx="0" cy="10801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19"/>
            <p:cNvCxnSpPr/>
            <p:nvPr/>
          </p:nvCxnSpPr>
          <p:spPr bwMode="auto">
            <a:xfrm>
              <a:off x="4865736" y="1655685"/>
              <a:ext cx="0" cy="10801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0"/>
            <p:cNvCxnSpPr>
              <a:stCxn id="43" idx="6"/>
              <a:endCxn id="11" idx="3"/>
            </p:cNvCxnSpPr>
            <p:nvPr/>
          </p:nvCxnSpPr>
          <p:spPr bwMode="auto">
            <a:xfrm flipV="1">
              <a:off x="1920746" y="1615508"/>
              <a:ext cx="1842618" cy="197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1"/>
            <p:cNvCxnSpPr/>
            <p:nvPr/>
          </p:nvCxnSpPr>
          <p:spPr bwMode="auto">
            <a:xfrm>
              <a:off x="3500722" y="1658171"/>
              <a:ext cx="21602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2"/>
            <p:cNvCxnSpPr/>
            <p:nvPr/>
          </p:nvCxnSpPr>
          <p:spPr bwMode="auto">
            <a:xfrm>
              <a:off x="3500722" y="1658171"/>
              <a:ext cx="0" cy="10801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3"/>
            <p:cNvCxnSpPr/>
            <p:nvPr/>
          </p:nvCxnSpPr>
          <p:spPr bwMode="auto">
            <a:xfrm>
              <a:off x="3716746" y="1658171"/>
              <a:ext cx="0" cy="10801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Rectangle 24"/>
            <p:cNvSpPr/>
            <p:nvPr/>
          </p:nvSpPr>
          <p:spPr bwMode="auto">
            <a:xfrm>
              <a:off x="890849" y="2483778"/>
              <a:ext cx="1067136" cy="111612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r>
                <a:rPr lang="en-US" sz="1000" dirty="0" smtClean="0">
                  <a:latin typeface="+mn-lt"/>
                </a:rPr>
                <a:t>Signal processing</a:t>
              </a:r>
            </a:p>
            <a:p>
              <a:pPr>
                <a:spcBef>
                  <a:spcPct val="0"/>
                </a:spcBef>
              </a:pPr>
              <a:endParaRPr lang="en-US" sz="1000" dirty="0" smtClean="0">
                <a:latin typeface="+mn-lt"/>
              </a:endParaRPr>
            </a:p>
            <a:p>
              <a:pPr>
                <a:spcBef>
                  <a:spcPct val="0"/>
                </a:spcBef>
              </a:pPr>
              <a:endParaRPr lang="en-US" sz="1000" dirty="0" smtClean="0">
                <a:latin typeface="+mn-lt"/>
              </a:endParaRPr>
            </a:p>
            <a:p>
              <a:pPr>
                <a:spcBef>
                  <a:spcPct val="0"/>
                </a:spcBef>
              </a:pPr>
              <a:r>
                <a:rPr lang="en-US" sz="1000" dirty="0" smtClean="0">
                  <a:latin typeface="+mn-lt"/>
                </a:rPr>
                <a:t>RF interlocks</a:t>
              </a:r>
            </a:p>
            <a:p>
              <a:pPr>
                <a:spcBef>
                  <a:spcPct val="0"/>
                </a:spcBef>
              </a:pPr>
              <a:r>
                <a:rPr lang="en-US" sz="1000" dirty="0" smtClean="0">
                  <a:latin typeface="+mn-lt"/>
                </a:rPr>
                <a:t> </a:t>
              </a:r>
              <a:endParaRPr lang="en-US" sz="1000" dirty="0">
                <a:latin typeface="+mn-lt"/>
              </a:endParaRPr>
            </a:p>
          </p:txBody>
        </p:sp>
        <p:cxnSp>
          <p:nvCxnSpPr>
            <p:cNvPr id="28" name="Straight Connector 25"/>
            <p:cNvCxnSpPr>
              <a:stCxn id="12" idx="4"/>
            </p:cNvCxnSpPr>
            <p:nvPr/>
          </p:nvCxnSpPr>
          <p:spPr bwMode="auto">
            <a:xfrm>
              <a:off x="7625034" y="2195746"/>
              <a:ext cx="0" cy="13672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6"/>
            <p:cNvCxnSpPr/>
            <p:nvPr/>
          </p:nvCxnSpPr>
          <p:spPr bwMode="auto">
            <a:xfrm flipH="1" flipV="1">
              <a:off x="3330224" y="3562948"/>
              <a:ext cx="430121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0" name="Straight Connector 27"/>
            <p:cNvCxnSpPr/>
            <p:nvPr/>
          </p:nvCxnSpPr>
          <p:spPr bwMode="auto">
            <a:xfrm flipH="1">
              <a:off x="3306371" y="3347874"/>
              <a:ext cx="367189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Straight Connector 28"/>
            <p:cNvCxnSpPr/>
            <p:nvPr/>
          </p:nvCxnSpPr>
          <p:spPr bwMode="auto">
            <a:xfrm>
              <a:off x="6978265" y="1766183"/>
              <a:ext cx="0" cy="158169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29"/>
            <p:cNvCxnSpPr/>
            <p:nvPr/>
          </p:nvCxnSpPr>
          <p:spPr bwMode="auto">
            <a:xfrm flipH="1">
              <a:off x="3306371" y="3131850"/>
              <a:ext cx="3450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3" name="Straight Connector 30"/>
            <p:cNvCxnSpPr/>
            <p:nvPr/>
          </p:nvCxnSpPr>
          <p:spPr bwMode="auto">
            <a:xfrm flipH="1">
              <a:off x="6757321" y="1731325"/>
              <a:ext cx="4920" cy="14005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1"/>
            <p:cNvCxnSpPr>
              <a:endCxn id="46" idx="3"/>
            </p:cNvCxnSpPr>
            <p:nvPr/>
          </p:nvCxnSpPr>
          <p:spPr bwMode="auto">
            <a:xfrm flipH="1">
              <a:off x="3298419" y="2907732"/>
              <a:ext cx="1559366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5" name="Straight Connector 32"/>
            <p:cNvCxnSpPr/>
            <p:nvPr/>
          </p:nvCxnSpPr>
          <p:spPr bwMode="auto">
            <a:xfrm flipH="1">
              <a:off x="4860816" y="1731325"/>
              <a:ext cx="4920" cy="11845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3"/>
            <p:cNvCxnSpPr/>
            <p:nvPr/>
          </p:nvCxnSpPr>
          <p:spPr bwMode="auto">
            <a:xfrm flipH="1">
              <a:off x="3306372" y="2699802"/>
              <a:ext cx="13433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7" name="Straight Connector 34"/>
            <p:cNvCxnSpPr/>
            <p:nvPr/>
          </p:nvCxnSpPr>
          <p:spPr bwMode="auto">
            <a:xfrm flipH="1">
              <a:off x="4636841" y="1731325"/>
              <a:ext cx="4920" cy="96847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5"/>
            <p:cNvCxnSpPr/>
            <p:nvPr/>
          </p:nvCxnSpPr>
          <p:spPr bwMode="auto">
            <a:xfrm>
              <a:off x="3716745" y="1743642"/>
              <a:ext cx="1" cy="7401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6"/>
            <p:cNvCxnSpPr/>
            <p:nvPr/>
          </p:nvCxnSpPr>
          <p:spPr bwMode="auto">
            <a:xfrm>
              <a:off x="3493202" y="1743642"/>
              <a:ext cx="7520" cy="5241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7"/>
            <p:cNvCxnSpPr/>
            <p:nvPr/>
          </p:nvCxnSpPr>
          <p:spPr bwMode="auto">
            <a:xfrm flipH="1" flipV="1">
              <a:off x="730818" y="1619681"/>
              <a:ext cx="899499" cy="248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41" name="Straight Connector 38"/>
            <p:cNvCxnSpPr/>
            <p:nvPr/>
          </p:nvCxnSpPr>
          <p:spPr bwMode="auto">
            <a:xfrm>
              <a:off x="879780" y="1622167"/>
              <a:ext cx="0" cy="7163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39"/>
            <p:cNvCxnSpPr/>
            <p:nvPr/>
          </p:nvCxnSpPr>
          <p:spPr bwMode="auto">
            <a:xfrm>
              <a:off x="890849" y="2338469"/>
              <a:ext cx="44538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Oval 40"/>
            <p:cNvSpPr/>
            <p:nvPr/>
          </p:nvSpPr>
          <p:spPr bwMode="auto">
            <a:xfrm>
              <a:off x="1128658" y="1257642"/>
              <a:ext cx="792088" cy="71967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latin typeface="+mn-lt"/>
                </a:rPr>
                <a:t>p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hase </a:t>
              </a: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amplit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. control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4" name="Right Arrow 41"/>
            <p:cNvSpPr/>
            <p:nvPr/>
          </p:nvSpPr>
          <p:spPr bwMode="auto">
            <a:xfrm rot="10800000">
              <a:off x="1940604" y="2769746"/>
              <a:ext cx="360985" cy="379858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" name="Down Arrow 42"/>
            <p:cNvSpPr/>
            <p:nvPr/>
          </p:nvSpPr>
          <p:spPr bwMode="auto">
            <a:xfrm rot="10800000">
              <a:off x="1320333" y="1980317"/>
              <a:ext cx="397822" cy="503459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" name="Rectangle 43"/>
            <p:cNvSpPr/>
            <p:nvPr/>
          </p:nvSpPr>
          <p:spPr bwMode="auto">
            <a:xfrm>
              <a:off x="2305585" y="2215563"/>
              <a:ext cx="992834" cy="138433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Front end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00" dirty="0" smtClean="0">
                <a:latin typeface="+mn-lt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latin typeface="+mn-lt"/>
                </a:rPr>
                <a:t>RF signal conditioning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47" name="Straight Connector 44"/>
            <p:cNvCxnSpPr/>
            <p:nvPr/>
          </p:nvCxnSpPr>
          <p:spPr bwMode="auto">
            <a:xfrm flipH="1">
              <a:off x="3284698" y="2483778"/>
              <a:ext cx="43204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8" name="Straight Connector 45"/>
            <p:cNvCxnSpPr/>
            <p:nvPr/>
          </p:nvCxnSpPr>
          <p:spPr bwMode="auto">
            <a:xfrm flipH="1">
              <a:off x="3284698" y="2267754"/>
              <a:ext cx="21602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9" name="Rectangle 49"/>
            <p:cNvSpPr/>
            <p:nvPr/>
          </p:nvSpPr>
          <p:spPr bwMode="auto">
            <a:xfrm>
              <a:off x="7811476" y="2878347"/>
              <a:ext cx="925820" cy="46952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r>
                <a:rPr lang="en-US" sz="1200" dirty="0" smtClean="0">
                  <a:latin typeface="+mn-lt"/>
                </a:rPr>
                <a:t>Tuning Actuators</a:t>
              </a:r>
              <a:endParaRPr lang="en-US" sz="1200" dirty="0">
                <a:latin typeface="+mn-lt"/>
              </a:endParaRPr>
            </a:p>
          </p:txBody>
        </p:sp>
        <p:cxnSp>
          <p:nvCxnSpPr>
            <p:cNvPr id="50" name="Straight Connector 50"/>
            <p:cNvCxnSpPr/>
            <p:nvPr/>
          </p:nvCxnSpPr>
          <p:spPr bwMode="auto">
            <a:xfrm>
              <a:off x="1734057" y="2339762"/>
              <a:ext cx="58648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51" name="Arc 51"/>
            <p:cNvSpPr/>
            <p:nvPr/>
          </p:nvSpPr>
          <p:spPr bwMode="auto">
            <a:xfrm>
              <a:off x="1336235" y="2195746"/>
              <a:ext cx="397822" cy="288032"/>
            </a:xfrm>
            <a:prstGeom prst="arc">
              <a:avLst>
                <a:gd name="adj1" fmla="val 10837364"/>
                <a:gd name="adj2" fmla="val 0"/>
              </a:avLst>
            </a:prstGeom>
            <a:noFill/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52" name="Straight Connector 52"/>
            <p:cNvCxnSpPr/>
            <p:nvPr/>
          </p:nvCxnSpPr>
          <p:spPr bwMode="auto">
            <a:xfrm flipH="1">
              <a:off x="1543097" y="3570985"/>
              <a:ext cx="1" cy="25202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3"/>
            <p:cNvCxnSpPr/>
            <p:nvPr/>
          </p:nvCxnSpPr>
          <p:spPr bwMode="auto">
            <a:xfrm>
              <a:off x="1528453" y="3823012"/>
              <a:ext cx="6747973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Arrow Connector 54"/>
            <p:cNvCxnSpPr>
              <a:endCxn id="49" idx="2"/>
            </p:cNvCxnSpPr>
            <p:nvPr/>
          </p:nvCxnSpPr>
          <p:spPr bwMode="auto">
            <a:xfrm flipV="1">
              <a:off x="8271803" y="3347874"/>
              <a:ext cx="2583" cy="4751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5" name="Bent-Up Arrow 55"/>
            <p:cNvSpPr/>
            <p:nvPr/>
          </p:nvSpPr>
          <p:spPr bwMode="auto">
            <a:xfrm rot="16200000">
              <a:off x="7669143" y="1962119"/>
              <a:ext cx="1394466" cy="421559"/>
            </a:xfrm>
            <a:prstGeom prst="bentUpArrow">
              <a:avLst>
                <a:gd name="adj1" fmla="val 25000"/>
                <a:gd name="adj2" fmla="val 30754"/>
                <a:gd name="adj3" fmla="val 29767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endParaRPr lang="en-US" sz="1200" dirty="0">
                <a:latin typeface="+mn-lt"/>
              </a:endParaRPr>
            </a:p>
          </p:txBody>
        </p:sp>
        <p:pic>
          <p:nvPicPr>
            <p:cNvPr id="56" name="Picture 3" descr="C:\Users\pedrozzi\AppData\Local\Microsoft\Windows\Temporary Internet Files\Content.IE5\JDSN7YPY\Thermometer_00.svg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2287" y="1930756"/>
              <a:ext cx="175438" cy="500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7" name="Straight Arrow Connector 57"/>
            <p:cNvCxnSpPr>
              <a:stCxn id="56" idx="2"/>
            </p:cNvCxnSpPr>
            <p:nvPr/>
          </p:nvCxnSpPr>
          <p:spPr bwMode="auto">
            <a:xfrm>
              <a:off x="7930006" y="2431587"/>
              <a:ext cx="0" cy="44775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8" name="Straight Connector 58"/>
            <p:cNvCxnSpPr/>
            <p:nvPr/>
          </p:nvCxnSpPr>
          <p:spPr bwMode="auto">
            <a:xfrm flipH="1">
              <a:off x="7740179" y="2655466"/>
              <a:ext cx="18982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9"/>
            <p:cNvCxnSpPr/>
            <p:nvPr/>
          </p:nvCxnSpPr>
          <p:spPr bwMode="auto">
            <a:xfrm>
              <a:off x="7740179" y="2655466"/>
              <a:ext cx="0" cy="106018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60"/>
            <p:cNvCxnSpPr/>
            <p:nvPr/>
          </p:nvCxnSpPr>
          <p:spPr bwMode="auto">
            <a:xfrm flipH="1" flipV="1">
              <a:off x="1726106" y="3723604"/>
              <a:ext cx="6014073" cy="23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1"/>
            <p:cNvCxnSpPr/>
            <p:nvPr/>
          </p:nvCxnSpPr>
          <p:spPr bwMode="auto">
            <a:xfrm flipV="1">
              <a:off x="1726106" y="3599902"/>
              <a:ext cx="0" cy="12601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2" name="Rectangle 62"/>
            <p:cNvSpPr/>
            <p:nvPr/>
          </p:nvSpPr>
          <p:spPr bwMode="auto">
            <a:xfrm rot="5400000">
              <a:off x="5727054" y="-160314"/>
              <a:ext cx="262333" cy="197374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r>
                <a:rPr lang="en-US" sz="1200" dirty="0" smtClean="0">
                  <a:latin typeface="+mn-lt"/>
                </a:rPr>
                <a:t>Interlocks &amp; local control</a:t>
              </a:r>
              <a:endParaRPr lang="en-US" sz="1200" dirty="0">
                <a:latin typeface="+mn-lt"/>
              </a:endParaRPr>
            </a:p>
          </p:txBody>
        </p:sp>
        <p:sp>
          <p:nvSpPr>
            <p:cNvPr id="63" name="Rectangle 63"/>
            <p:cNvSpPr/>
            <p:nvPr/>
          </p:nvSpPr>
          <p:spPr bwMode="auto">
            <a:xfrm rot="5400000">
              <a:off x="4085003" y="227070"/>
              <a:ext cx="262329" cy="119896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r>
                <a:rPr lang="en-US" sz="1200" dirty="0" smtClean="0">
                  <a:latin typeface="+mn-lt"/>
                </a:rPr>
                <a:t>Power Supplies</a:t>
              </a:r>
              <a:endParaRPr lang="en-US" sz="1200" dirty="0">
                <a:latin typeface="+mn-lt"/>
              </a:endParaRPr>
            </a:p>
          </p:txBody>
        </p:sp>
        <p:sp>
          <p:nvSpPr>
            <p:cNvPr id="64" name="Rectangle 64"/>
            <p:cNvSpPr/>
            <p:nvPr/>
          </p:nvSpPr>
          <p:spPr bwMode="auto">
            <a:xfrm>
              <a:off x="3543907" y="647684"/>
              <a:ext cx="3326346" cy="365728"/>
            </a:xfrm>
            <a:prstGeom prst="rect">
              <a:avLst/>
            </a:prstGeom>
            <a:noFill/>
            <a:ln w="9525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5" name="Oval 65"/>
            <p:cNvSpPr/>
            <p:nvPr/>
          </p:nvSpPr>
          <p:spPr bwMode="auto">
            <a:xfrm>
              <a:off x="6058650" y="1450890"/>
              <a:ext cx="786445" cy="32475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000" dirty="0" smtClean="0">
                  <a:latin typeface="+mn-lt"/>
                </a:rPr>
                <a:t>TL systems</a:t>
              </a:r>
              <a:endParaRPr lang="en-US" sz="1000" dirty="0">
                <a:latin typeface="+mn-lt"/>
              </a:endParaRPr>
            </a:p>
          </p:txBody>
        </p:sp>
        <p:cxnSp>
          <p:nvCxnSpPr>
            <p:cNvPr id="66" name="Straight Connector 66"/>
            <p:cNvCxnSpPr/>
            <p:nvPr/>
          </p:nvCxnSpPr>
          <p:spPr bwMode="auto">
            <a:xfrm>
              <a:off x="6444735" y="1342877"/>
              <a:ext cx="0" cy="10801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7" name="Rectangle 67"/>
            <p:cNvSpPr/>
            <p:nvPr/>
          </p:nvSpPr>
          <p:spPr bwMode="auto">
            <a:xfrm>
              <a:off x="6374349" y="1257642"/>
              <a:ext cx="143124" cy="8523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8" name="Isosceles Triangle 68"/>
            <p:cNvSpPr/>
            <p:nvPr/>
          </p:nvSpPr>
          <p:spPr bwMode="auto">
            <a:xfrm rot="5400000">
              <a:off x="3902114" y="1196119"/>
              <a:ext cx="841793" cy="821721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vert270" wrap="none" lIns="72000" tIns="36000" rIns="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ct val="0"/>
                </a:spcBef>
              </a:pPr>
              <a:r>
                <a:rPr lang="en-US" sz="1000" dirty="0" smtClean="0">
                  <a:latin typeface="+mn-lt"/>
                </a:rPr>
                <a:t>Pre amp.</a:t>
              </a:r>
            </a:p>
            <a:p>
              <a:pPr>
                <a:spcBef>
                  <a:spcPct val="0"/>
                </a:spcBef>
              </a:pPr>
              <a:r>
                <a:rPr lang="en-US" sz="1000" dirty="0" smtClean="0">
                  <a:latin typeface="+mn-lt"/>
                </a:rPr>
                <a:t>chain</a:t>
              </a:r>
              <a:endParaRPr lang="en-US" sz="1000" dirty="0">
                <a:latin typeface="+mn-lt"/>
              </a:endParaRPr>
            </a:p>
          </p:txBody>
        </p:sp>
      </p:grpSp>
      <p:sp>
        <p:nvSpPr>
          <p:cNvPr id="73" name="TextBox 81"/>
          <p:cNvSpPr txBox="1"/>
          <p:nvPr/>
        </p:nvSpPr>
        <p:spPr>
          <a:xfrm>
            <a:off x="4000592" y="2236629"/>
            <a:ext cx="569867" cy="2507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000" dirty="0" smtClean="0">
                <a:solidFill>
                  <a:schemeClr val="bg1"/>
                </a:solidFill>
                <a:latin typeface="Calibri"/>
              </a:rPr>
              <a:t>1-10 kW</a:t>
            </a:r>
          </a:p>
        </p:txBody>
      </p:sp>
      <p:sp>
        <p:nvSpPr>
          <p:cNvPr id="74" name="TextBox 82"/>
          <p:cNvSpPr txBox="1"/>
          <p:nvPr/>
        </p:nvSpPr>
        <p:spPr>
          <a:xfrm>
            <a:off x="2670700" y="625597"/>
            <a:ext cx="569867" cy="2507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000" dirty="0" smtClean="0">
                <a:solidFill>
                  <a:schemeClr val="bg1"/>
                </a:solidFill>
                <a:latin typeface="Calibri"/>
              </a:rPr>
              <a:t>Ug1-Ug2</a:t>
            </a:r>
          </a:p>
        </p:txBody>
      </p:sp>
      <p:sp>
        <p:nvSpPr>
          <p:cNvPr id="76" name="TextBox 84"/>
          <p:cNvSpPr txBox="1"/>
          <p:nvPr/>
        </p:nvSpPr>
        <p:spPr>
          <a:xfrm>
            <a:off x="324216" y="26753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000" dirty="0" smtClean="0">
                <a:solidFill>
                  <a:schemeClr val="bg1"/>
                </a:solidFill>
                <a:latin typeface="Calibri"/>
              </a:rPr>
              <a:t>Ring LLRF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000" dirty="0" smtClean="0">
                <a:solidFill>
                  <a:schemeClr val="bg1"/>
                </a:solidFill>
                <a:latin typeface="Calibri"/>
              </a:rPr>
              <a:t>Kavität 1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2321667" y="4674174"/>
            <a:ext cx="2764185" cy="2077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Typisches HF-System</a:t>
            </a:r>
          </a:p>
        </p:txBody>
      </p:sp>
    </p:spTree>
    <p:extLst>
      <p:ext uri="{BB962C8B-B14F-4D97-AF65-F5344CB8AC3E}">
        <p14:creationId xmlns:p14="http://schemas.microsoft.com/office/powerpoint/2010/main" val="32206658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Status Resonatoren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673016" cy="3781953"/>
          </a:xfrm>
        </p:spPr>
        <p:txBody>
          <a:bodyPr/>
          <a:lstStyle/>
          <a:p>
            <a:pPr marL="0" indent="0">
              <a:buNone/>
            </a:pPr>
            <a:r>
              <a:rPr lang="de-CH" sz="1400" b="1" dirty="0" smtClean="0"/>
              <a:t>Resonator 2:</a:t>
            </a:r>
          </a:p>
          <a:p>
            <a:r>
              <a:rPr lang="de-CH" sz="1400" dirty="0" smtClean="0"/>
              <a:t>Eingebaut im </a:t>
            </a:r>
            <a:r>
              <a:rPr lang="de-CH" sz="1400" dirty="0" err="1" smtClean="0"/>
              <a:t>Zyklotron</a:t>
            </a:r>
            <a:r>
              <a:rPr lang="de-CH" sz="1400" dirty="0"/>
              <a:t/>
            </a:r>
            <a:br>
              <a:rPr lang="de-CH" sz="1400" dirty="0"/>
            </a:br>
            <a:r>
              <a:rPr lang="de-CH" sz="1400" dirty="0" smtClean="0"/>
              <a:t>ohne Tuner</a:t>
            </a:r>
            <a:br>
              <a:rPr lang="de-CH" sz="1400" dirty="0" smtClean="0"/>
            </a:br>
            <a:r>
              <a:rPr lang="de-CH" sz="1400" dirty="0" smtClean="0"/>
              <a:t>ohne </a:t>
            </a:r>
            <a:r>
              <a:rPr lang="de-CH" sz="1400" dirty="0" err="1" smtClean="0"/>
              <a:t>Einkopplung</a:t>
            </a:r>
            <a:r>
              <a:rPr lang="de-CH" sz="1400" dirty="0" smtClean="0"/>
              <a:t> verschlossen mit Blinddeckel</a:t>
            </a:r>
          </a:p>
          <a:p>
            <a:pPr marL="0" indent="0">
              <a:buNone/>
            </a:pPr>
            <a:endParaRPr lang="de-CH" sz="1400" dirty="0" smtClean="0"/>
          </a:p>
          <a:p>
            <a:pPr marL="0" indent="0">
              <a:buNone/>
            </a:pPr>
            <a:endParaRPr lang="de-CH" sz="1400" dirty="0" smtClean="0"/>
          </a:p>
          <a:p>
            <a:pPr marL="0" indent="0">
              <a:buNone/>
            </a:pPr>
            <a:endParaRPr lang="de-CH" sz="1400" dirty="0"/>
          </a:p>
          <a:p>
            <a:pPr marL="0" indent="0">
              <a:buNone/>
            </a:pPr>
            <a:endParaRPr lang="de-CH" sz="1400" dirty="0"/>
          </a:p>
          <a:p>
            <a:pPr marL="0" indent="0">
              <a:buNone/>
            </a:pPr>
            <a:r>
              <a:rPr lang="de-CH" sz="1400" b="1" dirty="0" smtClean="0"/>
              <a:t>Resonator 4:</a:t>
            </a:r>
          </a:p>
          <a:p>
            <a:r>
              <a:rPr lang="de-CH" sz="1400" dirty="0" smtClean="0"/>
              <a:t>Im </a:t>
            </a:r>
            <a:r>
              <a:rPr lang="de-CH" sz="1400" b="1" dirty="0" smtClean="0"/>
              <a:t>HF-Messplatz WEHA</a:t>
            </a:r>
            <a:r>
              <a:rPr lang="de-CH" sz="1400" dirty="0"/>
              <a:t/>
            </a:r>
            <a:br>
              <a:rPr lang="de-CH" sz="1400" dirty="0"/>
            </a:br>
            <a:r>
              <a:rPr lang="de-CH" sz="1400" dirty="0" smtClean="0"/>
              <a:t>mit </a:t>
            </a:r>
            <a:r>
              <a:rPr lang="de-CH" sz="1400" b="1" dirty="0" smtClean="0"/>
              <a:t>überarbeitetem Tuner ohne Kontaktfedern</a:t>
            </a:r>
            <a:r>
              <a:rPr lang="de-CH" sz="1400" dirty="0" smtClean="0"/>
              <a:t>, 50 Ohm </a:t>
            </a:r>
            <a:r>
              <a:rPr lang="de-CH" sz="1400" dirty="0" err="1" smtClean="0"/>
              <a:t>Testeinkopplung</a:t>
            </a:r>
            <a:r>
              <a:rPr lang="de-CH" sz="1400" dirty="0" smtClean="0"/>
              <a:t> eingebaut</a:t>
            </a:r>
            <a:r>
              <a:rPr lang="de-CH" sz="1400" dirty="0"/>
              <a:t/>
            </a:r>
            <a:br>
              <a:rPr lang="de-CH" sz="1400" dirty="0"/>
            </a:br>
            <a:r>
              <a:rPr lang="de-CH" sz="1400" dirty="0" smtClean="0"/>
              <a:t>Strahlspalt, </a:t>
            </a:r>
            <a:r>
              <a:rPr lang="de-CH" sz="1400" dirty="0"/>
              <a:t>AXA </a:t>
            </a:r>
            <a:r>
              <a:rPr lang="de-CH" sz="1400" dirty="0" smtClean="0"/>
              <a:t>- und </a:t>
            </a:r>
            <a:r>
              <a:rPr lang="de-CH" sz="1400" dirty="0"/>
              <a:t>AXB </a:t>
            </a:r>
            <a:r>
              <a:rPr lang="de-CH" sz="1400" dirty="0" smtClean="0"/>
              <a:t>- Öffnungen mit</a:t>
            </a:r>
            <a:br>
              <a:rPr lang="de-CH" sz="1400" dirty="0" smtClean="0"/>
            </a:br>
            <a:r>
              <a:rPr lang="de-CH" sz="1400" dirty="0" smtClean="0"/>
              <a:t>Blinddeckel verschlossen</a:t>
            </a:r>
          </a:p>
          <a:p>
            <a:r>
              <a:rPr lang="de-CH" sz="1400" dirty="0" smtClean="0"/>
              <a:t>Boden Stellenweise mit </a:t>
            </a:r>
            <a:r>
              <a:rPr lang="de-CH" sz="1400" dirty="0" err="1" smtClean="0"/>
              <a:t>Aquadag</a:t>
            </a:r>
            <a:r>
              <a:rPr lang="de-CH" sz="1400" dirty="0" smtClean="0"/>
              <a:t> behandelt. </a:t>
            </a:r>
          </a:p>
        </p:txBody>
      </p:sp>
      <p:pic>
        <p:nvPicPr>
          <p:cNvPr id="6" name="Inhaltsplatzhalt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5" y="2897825"/>
            <a:ext cx="2520280" cy="189021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796136" y="4788035"/>
            <a:ext cx="2520461" cy="24030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Resonator 4: Boden mit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Aquadag</a:t>
            </a:r>
            <a:endParaRPr lang="de-CH" sz="12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27629"/>
            <a:ext cx="2764185" cy="20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5796136" y="2500767"/>
            <a:ext cx="2764185" cy="2077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Resonator 2 im Bunker</a:t>
            </a:r>
          </a:p>
        </p:txBody>
      </p:sp>
    </p:spTree>
    <p:extLst>
      <p:ext uri="{BB962C8B-B14F-4D97-AF65-F5344CB8AC3E}">
        <p14:creationId xmlns:p14="http://schemas.microsoft.com/office/powerpoint/2010/main" val="3623771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Neuer Tuner Konzept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Inhaltsplatzhalt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98" y="1712834"/>
            <a:ext cx="2160240" cy="2546155"/>
          </a:xfrm>
          <a:prstGeom prst="rect">
            <a:avLst/>
          </a:prstGeom>
        </p:spPr>
      </p:pic>
      <p:sp>
        <p:nvSpPr>
          <p:cNvPr id="6" name="Pfeil nach unten 5"/>
          <p:cNvSpPr/>
          <p:nvPr/>
        </p:nvSpPr>
        <p:spPr bwMode="auto">
          <a:xfrm>
            <a:off x="1691718" y="1841674"/>
            <a:ext cx="144016" cy="86409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86630" y="17067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Aktuelle Tuner</a:t>
            </a:r>
          </a:p>
        </p:txBody>
      </p:sp>
      <p:cxnSp>
        <p:nvCxnSpPr>
          <p:cNvPr id="8" name="Straight Arrow Connector 12"/>
          <p:cNvCxnSpPr/>
          <p:nvPr/>
        </p:nvCxnSpPr>
        <p:spPr bwMode="auto">
          <a:xfrm>
            <a:off x="328411" y="1945311"/>
            <a:ext cx="494132" cy="4047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14"/>
          <p:cNvCxnSpPr/>
          <p:nvPr/>
        </p:nvCxnSpPr>
        <p:spPr bwMode="auto">
          <a:xfrm>
            <a:off x="328411" y="1945311"/>
            <a:ext cx="351938" cy="8880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103" y="909535"/>
            <a:ext cx="676557" cy="3349454"/>
          </a:xfrm>
          <a:prstGeom prst="rect">
            <a:avLst/>
          </a:prstGeom>
        </p:spPr>
      </p:pic>
      <p:pic>
        <p:nvPicPr>
          <p:cNvPr id="11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2777" y="1226143"/>
            <a:ext cx="1622914" cy="2616624"/>
          </a:xfrm>
          <a:prstGeom prst="rect">
            <a:avLst/>
          </a:prstGeom>
        </p:spPr>
      </p:pic>
      <p:sp>
        <p:nvSpPr>
          <p:cNvPr id="12" name="TextBox 27"/>
          <p:cNvSpPr txBox="1"/>
          <p:nvPr/>
        </p:nvSpPr>
        <p:spPr>
          <a:xfrm>
            <a:off x="5335375" y="867478"/>
            <a:ext cx="3633734" cy="3507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Die Simulationen zeigen vielversprechende HF- Eigenschaften: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Verdrängungskörper ragt ca. 1m in den Resonator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Keine Feldbeeinflussung auf Mittelebene (Strahlspalt)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200 kHz Frequenzänderung mit 200 mm Hub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HF-Verluste auf Tuner ~250 W bei 50 kW HF-Leistung im Resonator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Maximaler Gradient auf Oberfläche ~2 MV/m (50 kW RF power)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Keine Kontaktfedern benötigt.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718477" y="16200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Neue Position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835734" y="4571149"/>
            <a:ext cx="2880282" cy="3116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Präsentiert am letzten LAB</a:t>
            </a:r>
          </a:p>
        </p:txBody>
      </p:sp>
    </p:spTree>
    <p:extLst>
      <p:ext uri="{BB962C8B-B14F-4D97-AF65-F5344CB8AC3E}">
        <p14:creationId xmlns:p14="http://schemas.microsoft.com/office/powerpoint/2010/main" val="20720585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Messungen mit Dummy Tuner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Inhaltsplatzhalt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736" b="20659"/>
          <a:stretch/>
        </p:blipFill>
        <p:spPr>
          <a:xfrm>
            <a:off x="5876763" y="3250868"/>
            <a:ext cx="3024337" cy="108012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876763" y="4335104"/>
            <a:ext cx="3024337" cy="2436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Zusammengebauter Dummy Tuner</a:t>
            </a:r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3275855" y="648439"/>
            <a:ext cx="2304915" cy="1779295"/>
          </a:xfrm>
          <a:prstGeom prst="rect">
            <a:avLst/>
          </a:prstGeom>
        </p:spPr>
      </p:pic>
      <p:sp>
        <p:nvSpPr>
          <p:cNvPr id="8" name="Inhaltsplatzhalter 5"/>
          <p:cNvSpPr txBox="1">
            <a:spLocks/>
          </p:cNvSpPr>
          <p:nvPr/>
        </p:nvSpPr>
        <p:spPr>
          <a:xfrm>
            <a:off x="107504" y="3234835"/>
            <a:ext cx="5591596" cy="16561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sz="1400" dirty="0" smtClean="0"/>
              <a:t>Mit den neuen Tuner kann der gewünschte Frequenzhub erreicht werden.</a:t>
            </a:r>
          </a:p>
          <a:p>
            <a:r>
              <a:rPr lang="de-CH" sz="1400" dirty="0" smtClean="0"/>
              <a:t>Der Flansch auf dem Resonator sitzt sehr gut auf der Symmetrie Ebene.</a:t>
            </a:r>
          </a:p>
          <a:p>
            <a:r>
              <a:rPr lang="de-CH" sz="1400" dirty="0" smtClean="0"/>
              <a:t>Ein geringer Offset führt zu erheblicher Steigerung der Verlustleistung im Tuner.</a:t>
            </a:r>
          </a:p>
          <a:p>
            <a:r>
              <a:rPr lang="de-CH" sz="1400" dirty="0" smtClean="0"/>
              <a:t>Anstelle der alten Tuner müssen Verdrängungskörper für die Frequenzkorrektur eingebaut werden. Diese habe wiederum einen Einfluss auf den Koppelfaktor der </a:t>
            </a:r>
            <a:r>
              <a:rPr lang="de-CH" sz="1400" dirty="0" err="1" smtClean="0"/>
              <a:t>Einkopplung</a:t>
            </a:r>
            <a:r>
              <a:rPr lang="de-CH" sz="1400" dirty="0" smtClean="0"/>
              <a:t>. -&gt; Anpassung der Koppelschlaufe.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CH" sz="1400" dirty="0"/>
          </a:p>
        </p:txBody>
      </p:sp>
      <p:pic>
        <p:nvPicPr>
          <p:cNvPr id="14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640440"/>
            <a:ext cx="2403139" cy="1865270"/>
          </a:xfrm>
          <a:prstGeom prst="rect">
            <a:avLst/>
          </a:prstGeom>
        </p:spPr>
      </p:pic>
      <p:sp>
        <p:nvSpPr>
          <p:cNvPr id="15" name="Rectangle 10"/>
          <p:cNvSpPr/>
          <p:nvPr/>
        </p:nvSpPr>
        <p:spPr>
          <a:xfrm>
            <a:off x="827584" y="2455458"/>
            <a:ext cx="21419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dirty="0" smtClean="0">
                <a:latin typeface="+mn-lt"/>
              </a:rPr>
              <a:t>Abstimmbereich</a:t>
            </a:r>
          </a:p>
        </p:txBody>
      </p:sp>
      <p:sp>
        <p:nvSpPr>
          <p:cNvPr id="16" name="Rechteck 15"/>
          <p:cNvSpPr/>
          <p:nvPr/>
        </p:nvSpPr>
        <p:spPr>
          <a:xfrm>
            <a:off x="3230723" y="2423220"/>
            <a:ext cx="264604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Seitliche Position</a:t>
            </a:r>
            <a:br>
              <a:rPr lang="de-CH" sz="1200" dirty="0">
                <a:solidFill>
                  <a:srgbClr val="000000"/>
                </a:solidFill>
                <a:latin typeface="Calibri"/>
              </a:rPr>
            </a:br>
            <a:r>
              <a:rPr lang="de-CH" sz="1200" dirty="0">
                <a:solidFill>
                  <a:srgbClr val="000000"/>
                </a:solidFill>
                <a:latin typeface="Calibri"/>
              </a:rPr>
              <a:t>-&gt; Der Flansch befindet sich auf der Symmetrieachse des Resonators</a:t>
            </a:r>
            <a:endParaRPr lang="en-US" sz="12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5180" y="593176"/>
            <a:ext cx="2855210" cy="2551464"/>
          </a:xfrm>
          <a:prstGeom prst="rect">
            <a:avLst/>
          </a:prstGeom>
        </p:spPr>
      </p:pic>
      <p:sp>
        <p:nvSpPr>
          <p:cNvPr id="26" name="Textfeld 25"/>
          <p:cNvSpPr txBox="1"/>
          <p:nvPr/>
        </p:nvSpPr>
        <p:spPr>
          <a:xfrm>
            <a:off x="7981425" y="4155926"/>
            <a:ext cx="838965" cy="12023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0" dirty="0" smtClean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</a:t>
            </a:r>
            <a:endParaRPr lang="de-CH" sz="8000" dirty="0" smtClean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087715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45" y="1419622"/>
            <a:ext cx="3816424" cy="259605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Abgestrahlte HF-Leistung in Vakuumkammer</a:t>
            </a:r>
            <a:endParaRPr lang="de-CH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153" y="1410708"/>
            <a:ext cx="3530004" cy="2568579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208974" y="4971591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827584" y="1011552"/>
            <a:ext cx="3931023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Eigenmode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simulations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absorbing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material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by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Fabio Marcellini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76106" y="3957586"/>
            <a:ext cx="3766639" cy="4247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FF0000"/>
                </a:solidFill>
                <a:latin typeface="Calibri"/>
              </a:rPr>
              <a:t>In die Vakuumkammer werden mehrere kW HF-Leistung abgestrahlt!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924846" y="1009819"/>
            <a:ext cx="3931023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Fixed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dummy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tuner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in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cavity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bottom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by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Fabio Marcellini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8262051" y="51470"/>
            <a:ext cx="760057" cy="12611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0" b="1" dirty="0" smtClean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</a:t>
            </a:r>
            <a:endParaRPr lang="de-CH" sz="8000" b="1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51901" y="4731939"/>
            <a:ext cx="7776864" cy="2396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B0F0"/>
                </a:solidFill>
                <a:latin typeface="Calibri"/>
              </a:rPr>
              <a:t>Es </a:t>
            </a:r>
            <a:r>
              <a:rPr lang="de-CH" sz="1400" dirty="0">
                <a:solidFill>
                  <a:srgbClr val="00B0F0"/>
                </a:solidFill>
                <a:latin typeface="Calibri"/>
              </a:rPr>
              <a:t>wird ein Tuning System benötigt, das die Symmetrie oben/unten im Resonator beibehält.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901153" y="3880234"/>
            <a:ext cx="3769234" cy="8952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Ansatz mit 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D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ummy 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uner im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Resonatorboden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. Keinen Platz für variablen Tuner.</a:t>
            </a:r>
            <a:br>
              <a:rPr lang="de-CH" sz="1200" dirty="0" smtClean="0">
                <a:solidFill>
                  <a:srgbClr val="000000"/>
                </a:solidFill>
                <a:latin typeface="Calibri"/>
              </a:rPr>
            </a:b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Je nach Tuner Position immer noch mehrere hundert Watt 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A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bstrahlung.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418120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Modifizierter Tuner ohne Kontaktfedern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218648" y="4958979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8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5" y="879041"/>
            <a:ext cx="2172074" cy="230425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28855" y="3156073"/>
            <a:ext cx="1726921" cy="2842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Schnitt vom alten Tuner</a:t>
            </a:r>
          </a:p>
        </p:txBody>
      </p:sp>
      <p:pic>
        <p:nvPicPr>
          <p:cNvPr id="10" name="Inhaltsplatzhalt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447" y="843558"/>
            <a:ext cx="4875201" cy="2834839"/>
          </a:xfrm>
          <a:prstGeom prst="rect">
            <a:avLst/>
          </a:prstGeom>
        </p:spPr>
      </p:pic>
      <p:sp>
        <p:nvSpPr>
          <p:cNvPr id="12" name="Ellipse 11"/>
          <p:cNvSpPr/>
          <p:nvPr/>
        </p:nvSpPr>
        <p:spPr bwMode="auto">
          <a:xfrm>
            <a:off x="4338662" y="1996353"/>
            <a:ext cx="576064" cy="16598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Inhaltsplatzhalter 12"/>
          <p:cNvSpPr txBox="1">
            <a:spLocks noGrp="1"/>
          </p:cNvSpPr>
          <p:nvPr>
            <p:ph sz="quarter" idx="13"/>
          </p:nvPr>
        </p:nvSpPr>
        <p:spPr>
          <a:xfrm>
            <a:off x="755576" y="3795886"/>
            <a:ext cx="7742237" cy="8230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Ohne Kontaktfedern entstehen zwei gekoppelte Schwingkreise zwischen Resonator und Tuner Volumen. Je nach Tuner Position massive HF-Leistung im Tuner Volumen.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Durch die Überarbeitung des Kolben (ausdrehen) sollten die </a:t>
            </a: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Resonanzen mit dem </a:t>
            </a:r>
            <a:r>
              <a:rPr lang="de-CH" sz="1400" dirty="0" err="1" smtClean="0">
                <a:solidFill>
                  <a:srgbClr val="FF0000"/>
                </a:solidFill>
                <a:latin typeface="Calibri"/>
              </a:rPr>
              <a:t>Tunervolumen</a:t>
            </a: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verschwinden.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Leistungstests im HF-Messplatz erste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Hälte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Juli 2021;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Limite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werden Verluste im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Tunergehäuse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sein.</a:t>
            </a:r>
          </a:p>
        </p:txBody>
      </p:sp>
    </p:spTree>
    <p:extLst>
      <p:ext uri="{BB962C8B-B14F-4D97-AF65-F5344CB8AC3E}">
        <p14:creationId xmlns:p14="http://schemas.microsoft.com/office/powerpoint/2010/main" val="89765321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Erste Simulationen für überarbeitetes Konzept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1029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410" y="843558"/>
            <a:ext cx="4663924" cy="19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933" y="3219822"/>
            <a:ext cx="4657853" cy="1736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316996" y="1094926"/>
            <a:ext cx="3719500" cy="3600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Elektrisches und magnetisches Feld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von Schnitt der Resonator Unterseite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endParaRPr lang="de-CH" sz="14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Asymmetrisch angeordneter Pilzkopf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Koaxialleitung mit Balg ausserhalb Resonator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Symmetrien im Resonator bleiben erhalten, 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dadurch keine HF-Abstrahlung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Tuner wirkt auf das elektrische Feld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kleinerer Hub für Balg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Voraussichtlich keine Frequenz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Kompensation nötig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endParaRPr lang="de-CH" sz="14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22620" y="2482433"/>
            <a:ext cx="3024336" cy="34850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Elektrisches Feld</a:t>
            </a:r>
            <a:br>
              <a:rPr lang="de-CH" sz="1800" dirty="0" smtClean="0">
                <a:solidFill>
                  <a:srgbClr val="000000"/>
                </a:solidFill>
                <a:latin typeface="Calibri"/>
              </a:rPr>
            </a:b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25941" y="4693310"/>
            <a:ext cx="3024336" cy="34850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Magnetisches Feld</a:t>
            </a:r>
            <a:br>
              <a:rPr lang="de-CH" sz="1800" dirty="0" smtClean="0">
                <a:solidFill>
                  <a:srgbClr val="000000"/>
                </a:solidFill>
                <a:latin typeface="Calibri"/>
              </a:rPr>
            </a:b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480938" y="1094926"/>
            <a:ext cx="847146" cy="2173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Strahlebene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sz="1800" dirty="0" smtClean="0">
                <a:solidFill>
                  <a:srgbClr val="000000"/>
                </a:solidFill>
                <a:latin typeface="Calibri"/>
              </a:rPr>
            </a:b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462562" y="3363838"/>
            <a:ext cx="847146" cy="2173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Strahlebene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sz="1800" dirty="0" smtClean="0">
                <a:solidFill>
                  <a:srgbClr val="000000"/>
                </a:solidFill>
                <a:latin typeface="Calibri"/>
              </a:rPr>
            </a:b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19362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1400" b="1" dirty="0" smtClean="0"/>
              <a:t>Anodenspeisegeräte (APS): </a:t>
            </a:r>
            <a:r>
              <a:rPr lang="de-CH" sz="1400" dirty="0" smtClean="0"/>
              <a:t>Mit </a:t>
            </a:r>
            <a:r>
              <a:rPr lang="de-CH" sz="1400" dirty="0" err="1" smtClean="0"/>
              <a:t>Ampegon</a:t>
            </a:r>
            <a:r>
              <a:rPr lang="de-CH" sz="1400" dirty="0" smtClean="0"/>
              <a:t> PE läuft der neue Vertrag für die Restarbeiten. Installation/Fertigstellen APS abgeschlossen. Zurzeit läuft die Inbetriebnahme im Leerlauf. </a:t>
            </a:r>
            <a:br>
              <a:rPr lang="de-CH" sz="1400" dirty="0" smtClean="0"/>
            </a:br>
            <a:r>
              <a:rPr lang="de-CH" sz="1400" dirty="0" smtClean="0"/>
              <a:t>(Einschalten Mittelspannung: Mo. 28.06.2021)</a:t>
            </a:r>
          </a:p>
          <a:p>
            <a:r>
              <a:rPr lang="de-CH" sz="1400" b="1" dirty="0" smtClean="0"/>
              <a:t>Verstärker Wagen (HF-Teil): </a:t>
            </a:r>
            <a:r>
              <a:rPr lang="de-CH" sz="1400" dirty="0" smtClean="0"/>
              <a:t>Steht bereit für Inbetriebnahme</a:t>
            </a:r>
          </a:p>
          <a:p>
            <a:r>
              <a:rPr lang="de-CH" sz="1400" b="1" dirty="0" smtClean="0"/>
              <a:t>Verstärkeranlage</a:t>
            </a:r>
            <a:r>
              <a:rPr lang="de-CH" sz="1400" dirty="0" smtClean="0"/>
              <a:t>: </a:t>
            </a:r>
            <a:r>
              <a:rPr lang="de-CH" sz="1400" dirty="0"/>
              <a:t>Herstellung, Installation und Verkabelung der Versorgungsracks, Steuerracks, Anschlusskasten Verstärkerwagen </a:t>
            </a:r>
            <a:endParaRPr lang="de-CH" sz="1400" dirty="0" smtClean="0"/>
          </a:p>
          <a:p>
            <a:r>
              <a:rPr lang="de-CH" sz="1400" dirty="0" smtClean="0"/>
              <a:t>Inbetriebnahme Verstärkeranlage 2 mit HF geplant auf Ende Oktober 2021.</a:t>
            </a:r>
            <a:br>
              <a:rPr lang="de-CH" sz="1400" dirty="0" smtClean="0"/>
            </a:br>
            <a:r>
              <a:rPr lang="de-CH" sz="1400" dirty="0" smtClean="0"/>
              <a:t>Anschliessend Abnahme aller APS auf gleiche Anlage.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</a:endParaRPr>
          </a:p>
          <a:p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Status Verstärker: Endstufen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420578" y="4746681"/>
            <a:ext cx="2375834" cy="1774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Vier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APS </a:t>
            </a: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Ampegon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15kV, 40A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6" name="5835F2DF-0A0E-47E9-9C6D-6D2A1431E496" descr="5835F2DF-0A0E-47E9-9C6D-6D2A1431E4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774" y="2964140"/>
            <a:ext cx="2340000" cy="175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13E74C62-AD4F-4678-8CA0-8A893E419F22" descr="13E74C62-AD4F-4678-8CA0-8A893E419F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64140"/>
            <a:ext cx="2340000" cy="173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6228184" y="4721627"/>
            <a:ext cx="2375834" cy="1774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Endstufen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Verstärker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Wagen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348" y="2956705"/>
            <a:ext cx="2340000" cy="175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666348" y="4746681"/>
            <a:ext cx="2375834" cy="1774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 smtClean="0">
                <a:solidFill>
                  <a:srgbClr val="000000"/>
                </a:solidFill>
                <a:latin typeface="Calibri"/>
              </a:rPr>
              <a:t>Mittelspannungsschaltanlage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55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16_9.potx" id="{69E67DB9-F552-4782-952E-1A53C375259A}" vid="{C879CAEC-3A53-46BA-BECE-0E35B477266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(DE)_VO-9713-103</Template>
  <TotalTime>0</TotalTime>
  <Words>849</Words>
  <Application>Microsoft Office PowerPoint</Application>
  <PresentationFormat>Bildschirmpräsentation (16:9)</PresentationFormat>
  <Paragraphs>162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4" baseType="lpstr">
      <vt:lpstr>ＭＳ Ｐゴシック</vt:lpstr>
      <vt:lpstr>Arial</vt:lpstr>
      <vt:lpstr>Arial Narrow</vt:lpstr>
      <vt:lpstr>Calibri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Status Injektor 2 Upgrade</vt:lpstr>
      <vt:lpstr>Agenda</vt:lpstr>
      <vt:lpstr>Status Resonatoren</vt:lpstr>
      <vt:lpstr>Neuer Tuner Konzept</vt:lpstr>
      <vt:lpstr>Messungen mit Dummy Tuner</vt:lpstr>
      <vt:lpstr>Abgestrahlte HF-Leistung in Vakuumkammer</vt:lpstr>
      <vt:lpstr>Modifizierter Tuner ohne Kontaktfedern</vt:lpstr>
      <vt:lpstr>Erste Simulationen für überarbeitetes Konzept</vt:lpstr>
      <vt:lpstr>Status Verstärker: Endstufen</vt:lpstr>
      <vt:lpstr>Status Verstärker: 10kW SSA</vt:lpstr>
      <vt:lpstr>Status LLRF</vt:lpstr>
      <vt:lpstr>Ausblick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Injektor 2 Upgrade</dc:title>
  <dc:creator>Schneider Markus</dc:creator>
  <cp:lastModifiedBy>Schneider Markus</cp:lastModifiedBy>
  <cp:revision>31</cp:revision>
  <cp:lastPrinted>2015-09-30T13:23:15Z</cp:lastPrinted>
  <dcterms:created xsi:type="dcterms:W3CDTF">2021-06-24T13:46:31Z</dcterms:created>
  <dcterms:modified xsi:type="dcterms:W3CDTF">2021-06-25T11:15:41Z</dcterms:modified>
</cp:coreProperties>
</file>