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7"/>
  </p:notesMasterIdLst>
  <p:handoutMasterIdLst>
    <p:handoutMasterId r:id="rId28"/>
  </p:handoutMasterIdLst>
  <p:sldIdLst>
    <p:sldId id="330" r:id="rId2"/>
    <p:sldId id="340" r:id="rId3"/>
    <p:sldId id="341" r:id="rId4"/>
    <p:sldId id="345" r:id="rId5"/>
    <p:sldId id="344" r:id="rId6"/>
    <p:sldId id="346" r:id="rId7"/>
    <p:sldId id="348" r:id="rId8"/>
    <p:sldId id="349" r:id="rId9"/>
    <p:sldId id="362" r:id="rId10"/>
    <p:sldId id="364" r:id="rId11"/>
    <p:sldId id="365" r:id="rId12"/>
    <p:sldId id="363" r:id="rId13"/>
    <p:sldId id="367" r:id="rId14"/>
    <p:sldId id="350" r:id="rId15"/>
    <p:sldId id="366" r:id="rId16"/>
    <p:sldId id="371" r:id="rId17"/>
    <p:sldId id="351" r:id="rId18"/>
    <p:sldId id="361" r:id="rId19"/>
    <p:sldId id="373" r:id="rId20"/>
    <p:sldId id="368" r:id="rId21"/>
    <p:sldId id="369" r:id="rId22"/>
    <p:sldId id="370" r:id="rId23"/>
    <p:sldId id="372" r:id="rId24"/>
    <p:sldId id="374" r:id="rId25"/>
    <p:sldId id="338" r:id="rId26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22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56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EB"/>
    <a:srgbClr val="010000"/>
    <a:srgbClr val="FFFFFF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77" autoAdjust="0"/>
    <p:restoredTop sz="96405" autoAdjust="0"/>
  </p:normalViewPr>
  <p:slideViewPr>
    <p:cSldViewPr snapToObjects="1">
      <p:cViewPr>
        <p:scale>
          <a:sx n="235" d="100"/>
          <a:sy n="235" d="100"/>
        </p:scale>
        <p:origin x="1360" y="880"/>
      </p:cViewPr>
      <p:guideLst>
        <p:guide orient="horz" pos="668"/>
        <p:guide orient="horz" pos="622"/>
        <p:guide orient="horz" pos="2845"/>
        <p:guide orient="horz" pos="838"/>
        <p:guide orient="horz" pos="140"/>
        <p:guide orient="horz" pos="378"/>
        <p:guide orient="horz" pos="3117"/>
        <p:guide pos="657"/>
        <p:guide pos="5556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 b="0" i="0">
                <a:solidFill>
                  <a:srgbClr val="686868"/>
                </a:solidFill>
                <a:latin typeface="Century Gothic" panose="020B0502020202020204" pitchFamily="34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6156176" y="2427734"/>
            <a:ext cx="2160240" cy="144016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en-US" sz="900" b="1" i="0" kern="0" spc="31" noProof="0" dirty="0">
                <a:solidFill>
                  <a:srgbClr val="505150"/>
                </a:solidFill>
                <a:latin typeface="+mn-lt"/>
                <a:cs typeface="Arial" charset="0"/>
              </a:rPr>
              <a:t>PSI campus in front of the Swiss Alps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043000" y="1006082"/>
            <a:ext cx="7742237" cy="3509963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Century Gothic" panose="020B0502020202020204" pitchFamily="34" charset="0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Century Gothic" panose="020B0502020202020204" pitchFamily="34" charset="0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0" i="0" kern="1000" spc="0">
          <a:solidFill>
            <a:srgbClr val="686868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7.png"/><Relationship Id="rId4" Type="http://schemas.openxmlformats.org/officeDocument/2006/relationships/image" Target="../media/image2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The </a:t>
            </a:r>
            <a:r>
              <a:rPr lang="en-GB" dirty="0" err="1">
                <a:latin typeface="Century Gothic" panose="020B0502020202020204" pitchFamily="34" charset="0"/>
              </a:rPr>
              <a:t>WaveDAQ</a:t>
            </a:r>
            <a:r>
              <a:rPr lang="en-GB" dirty="0">
                <a:latin typeface="Century Gothic" panose="020B0502020202020204" pitchFamily="34" charset="0"/>
              </a:rPr>
              <a:t> System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Stefan </a:t>
            </a:r>
            <a:r>
              <a:rPr lang="en-GB" noProof="0" dirty="0" err="1"/>
              <a:t>Ritt</a:t>
            </a:r>
            <a:r>
              <a:rPr lang="en-GB" noProof="0" dirty="0"/>
              <a:t>  ::  Paul Scherrer Institute  ::  Muon Physics Group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LTP Seminar October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D89B79-392C-E34F-B891-8F7059C7C1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196243"/>
            <a:ext cx="7718265" cy="23755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69B21B-006F-1942-892F-F2425026B0E5}"/>
              </a:ext>
            </a:extLst>
          </p:cNvPr>
          <p:cNvSpPr txBox="1"/>
          <p:nvPr/>
        </p:nvSpPr>
        <p:spPr>
          <a:xfrm>
            <a:off x="7422153" y="2576241"/>
            <a:ext cx="907300" cy="1243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Markus Fischer, PSI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967E605-6CE0-094B-A616-915166089DD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1069333"/>
            <a:ext cx="6121176" cy="389001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994B424-D900-7F41-B4B3-D297439DF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WaveDREAM</a:t>
            </a:r>
            <a:r>
              <a:rPr lang="en-US" dirty="0"/>
              <a:t> Board &gt; 2000 parts!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CE7EA-F1B2-B44B-835C-7A6CD624C2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0304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8867492-BB6E-FF47-B52A-CF6A72DD5D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1060450"/>
            <a:ext cx="6409208" cy="391844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AD044-DA7D-084E-A46B-6894773D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WaveDREQM</a:t>
            </a:r>
            <a:r>
              <a:rPr lang="en-US" dirty="0"/>
              <a:t> High Voltage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5D8D3-B605-FF45-911C-1ED0316CD6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33078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8C85CFF-E8F4-6548-9CE7-2AA4082ADC9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65" y="1060450"/>
            <a:ext cx="5156065" cy="38670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0165EEA-4805-4141-899C-09329FDCD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Standalone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081D7-E1B6-C242-B19F-5FF49BAF4B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5B388-AE5F-994A-9E2E-2EB43FC5BFE0}"/>
              </a:ext>
            </a:extLst>
          </p:cNvPr>
          <p:cNvSpPr txBox="1"/>
          <p:nvPr/>
        </p:nvSpPr>
        <p:spPr>
          <a:xfrm>
            <a:off x="6300192" y="1131590"/>
            <a:ext cx="2520280" cy="32403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Direct biasing of </a:t>
            </a:r>
            <a:r>
              <a:rPr lang="en-US" sz="18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SiPMs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Preamps / Shaping for 16 </a:t>
            </a:r>
            <a:r>
              <a:rPr lang="en-US" sz="18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SiPM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signals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Power-over-Ethernet (PoE+)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“Web Oscilloscope”</a:t>
            </a:r>
          </a:p>
        </p:txBody>
      </p:sp>
    </p:spTree>
    <p:extLst>
      <p:ext uri="{BB962C8B-B14F-4D97-AF65-F5344CB8AC3E}">
        <p14:creationId xmlns:p14="http://schemas.microsoft.com/office/powerpoint/2010/main" val="54127167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47DD1C-2DD5-F842-B862-A2E43EF18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Oscilloscope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7DA24-F74D-8643-9B08-C140C7871B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5BA8C-2F50-0441-BDE3-ABBE82855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63967"/>
            <a:ext cx="6119664" cy="43680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DAD481-ABC9-9C42-B055-6C8DB727F181}"/>
              </a:ext>
            </a:extLst>
          </p:cNvPr>
          <p:cNvSpPr txBox="1"/>
          <p:nvPr/>
        </p:nvSpPr>
        <p:spPr>
          <a:xfrm>
            <a:off x="6732240" y="784425"/>
            <a:ext cx="2232248" cy="27384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solidFill>
                  <a:schemeClr val="accent4">
                    <a:lumMod val="75000"/>
                  </a:schemeClr>
                </a:solidFill>
                <a:latin typeface="+mn-lt"/>
                <a:cs typeface="Franklin Gothic Book"/>
              </a:rPr>
              <a:t>http://</a:t>
            </a:r>
            <a:r>
              <a:rPr lang="en-US" kern="1000" spc="30" dirty="0" err="1">
                <a:solidFill>
                  <a:schemeClr val="accent4">
                    <a:lumMod val="75000"/>
                  </a:schemeClr>
                </a:solidFill>
                <a:latin typeface="+mn-lt"/>
                <a:cs typeface="Franklin Gothic Book"/>
              </a:rPr>
              <a:t>elog.psi.ch</a:t>
            </a:r>
            <a:r>
              <a:rPr lang="en-US" kern="1000" spc="30" dirty="0">
                <a:solidFill>
                  <a:schemeClr val="accent4">
                    <a:lumMod val="75000"/>
                  </a:schemeClr>
                </a:solidFill>
                <a:latin typeface="+mn-lt"/>
                <a:cs typeface="Franklin Gothic Book"/>
              </a:rPr>
              <a:t>/scope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kern="1000" spc="30" dirty="0" err="1">
              <a:solidFill>
                <a:schemeClr val="accent4">
                  <a:lumMod val="75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A5E7C0-C046-4844-A1D9-81B36120B023}"/>
              </a:ext>
            </a:extLst>
          </p:cNvPr>
          <p:cNvSpPr txBox="1"/>
          <p:nvPr/>
        </p:nvSpPr>
        <p:spPr>
          <a:xfrm>
            <a:off x="6804248" y="1419622"/>
            <a:ext cx="2016224" cy="792088"/>
          </a:xfrm>
          <a:prstGeom prst="rect">
            <a:avLst/>
          </a:prstGeom>
          <a:solidFill>
            <a:srgbClr val="DAE9FD"/>
          </a:solidFill>
        </p:spPr>
        <p:txBody>
          <a:bodyPr wrap="square" lIns="0" tIns="0" rIns="0" bIns="0" rtlCol="0">
            <a:noAutofit/>
          </a:bodyPr>
          <a:lstStyle/>
          <a:p>
            <a:pPr marL="180000" indent="-112713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70 frames/s display rate</a:t>
            </a:r>
          </a:p>
          <a:p>
            <a:pPr marL="180000" indent="-112713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Integrated measurements with </a:t>
            </a:r>
            <a:r>
              <a:rPr lang="en-US" sz="11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histogramming</a:t>
            </a:r>
            <a:endParaRPr lang="en-US" sz="11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180000" indent="-112713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Runs on any browser</a:t>
            </a:r>
          </a:p>
        </p:txBody>
      </p:sp>
      <p:pic>
        <p:nvPicPr>
          <p:cNvPr id="8" name="Picture 7" descr="DSC02730.JPG">
            <a:extLst>
              <a:ext uri="{FF2B5EF4-FFF2-40B4-BE49-F238E27FC236}">
                <a16:creationId xmlns:a16="http://schemas.microsoft.com/office/drawing/2014/main" id="{35F8989D-41C1-3F4B-B831-F411628A5E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9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182615"/>
            <a:ext cx="2232248" cy="154557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644811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C3920C-10A7-0544-AE41-A51FE75EA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WaveDAQ Crate Standard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E22AEB-B2E4-CC41-8C30-DD28CD2C78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Picture 4" descr="2015-05-15 15.40.57.jpg">
            <a:extLst>
              <a:ext uri="{FF2B5EF4-FFF2-40B4-BE49-F238E27FC236}">
                <a16:creationId xmlns:a16="http://schemas.microsoft.com/office/drawing/2014/main" id="{F5E9D403-7AB9-D741-A1CE-03CE176D5F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42987" y="699541"/>
            <a:ext cx="7218394" cy="2189691"/>
          </a:xfrm>
          <a:prstGeom prst="rect">
            <a:avLst/>
          </a:prstGeom>
        </p:spPr>
      </p:pic>
      <p:pic>
        <p:nvPicPr>
          <p:cNvPr id="6" name="Picture 5" descr="WDCrate.jpg">
            <a:extLst>
              <a:ext uri="{FF2B5EF4-FFF2-40B4-BE49-F238E27FC236}">
                <a16:creationId xmlns:a16="http://schemas.microsoft.com/office/drawing/2014/main" id="{8EC104A1-ED71-3143-9799-4540121CDE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807" y="3003799"/>
            <a:ext cx="7218396" cy="192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35197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982AA0F-617C-834F-8B06-4307D453CA7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98" y="1060515"/>
            <a:ext cx="2726775" cy="386698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42B9BBD-AAD2-E54B-BF98-F4D621949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Supply (400W) &amp; Crate Controller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2E8C3-63C9-9648-8AFA-0008EA116C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08B580-1CFC-8E46-ACE6-39BE3FC9E6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433" y="1060515"/>
            <a:ext cx="3906740" cy="386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4859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>
            <a:extLst>
              <a:ext uri="{FF2B5EF4-FFF2-40B4-BE49-F238E27FC236}">
                <a16:creationId xmlns:a16="http://schemas.microsoft.com/office/drawing/2014/main" id="{88CB3E4B-BA5C-7946-A4F0-63FB2C47E605}"/>
              </a:ext>
            </a:extLst>
          </p:cNvPr>
          <p:cNvSpPr/>
          <p:nvPr/>
        </p:nvSpPr>
        <p:spPr bwMode="auto">
          <a:xfrm>
            <a:off x="899592" y="842706"/>
            <a:ext cx="5328592" cy="3169204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454AE7-58D7-8740-9C18-E3D95E6FAABE}"/>
              </a:ext>
            </a:extLst>
          </p:cNvPr>
          <p:cNvSpPr/>
          <p:nvPr/>
        </p:nvSpPr>
        <p:spPr bwMode="auto">
          <a:xfrm>
            <a:off x="1187624" y="1203598"/>
            <a:ext cx="122413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446142-2071-7E44-8C43-198D1193B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Scheme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EA0A2-0A24-424D-AC6E-698A6F9C71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5" name="Doughnut 4">
            <a:extLst>
              <a:ext uri="{FF2B5EF4-FFF2-40B4-BE49-F238E27FC236}">
                <a16:creationId xmlns:a16="http://schemas.microsoft.com/office/drawing/2014/main" id="{421728F0-5E6B-DC49-8853-FE1655538ABB}"/>
              </a:ext>
            </a:extLst>
          </p:cNvPr>
          <p:cNvSpPr/>
          <p:nvPr/>
        </p:nvSpPr>
        <p:spPr bwMode="auto">
          <a:xfrm>
            <a:off x="1475656" y="1419622"/>
            <a:ext cx="576064" cy="576064"/>
          </a:xfrm>
          <a:prstGeom prst="donu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7EED3EF-A904-1740-BDBB-0BFFD94FB247}"/>
              </a:ext>
            </a:extLst>
          </p:cNvPr>
          <p:cNvSpPr/>
          <p:nvPr/>
        </p:nvSpPr>
        <p:spPr bwMode="auto">
          <a:xfrm>
            <a:off x="1514474" y="1939926"/>
            <a:ext cx="371475" cy="283255"/>
          </a:xfrm>
          <a:custGeom>
            <a:avLst/>
            <a:gdLst>
              <a:gd name="connsiteX0" fmla="*/ 0 w 361950"/>
              <a:gd name="connsiteY0" fmla="*/ 0 h 264461"/>
              <a:gd name="connsiteX1" fmla="*/ 53975 w 361950"/>
              <a:gd name="connsiteY1" fmla="*/ 50800 h 264461"/>
              <a:gd name="connsiteX2" fmla="*/ 31750 w 361950"/>
              <a:gd name="connsiteY2" fmla="*/ 263525 h 264461"/>
              <a:gd name="connsiteX3" fmla="*/ 187325 w 361950"/>
              <a:gd name="connsiteY3" fmla="*/ 127000 h 264461"/>
              <a:gd name="connsiteX4" fmla="*/ 282575 w 361950"/>
              <a:gd name="connsiteY4" fmla="*/ 88900 h 264461"/>
              <a:gd name="connsiteX5" fmla="*/ 361950 w 361950"/>
              <a:gd name="connsiteY5" fmla="*/ 76200 h 264461"/>
              <a:gd name="connsiteX0" fmla="*/ 0 w 371475"/>
              <a:gd name="connsiteY0" fmla="*/ 0 h 277161"/>
              <a:gd name="connsiteX1" fmla="*/ 63500 w 371475"/>
              <a:gd name="connsiteY1" fmla="*/ 63500 h 277161"/>
              <a:gd name="connsiteX2" fmla="*/ 41275 w 371475"/>
              <a:gd name="connsiteY2" fmla="*/ 276225 h 277161"/>
              <a:gd name="connsiteX3" fmla="*/ 196850 w 371475"/>
              <a:gd name="connsiteY3" fmla="*/ 139700 h 277161"/>
              <a:gd name="connsiteX4" fmla="*/ 292100 w 371475"/>
              <a:gd name="connsiteY4" fmla="*/ 101600 h 277161"/>
              <a:gd name="connsiteX5" fmla="*/ 371475 w 371475"/>
              <a:gd name="connsiteY5" fmla="*/ 88900 h 277161"/>
              <a:gd name="connsiteX0" fmla="*/ 0 w 371475"/>
              <a:gd name="connsiteY0" fmla="*/ 0 h 277161"/>
              <a:gd name="connsiteX1" fmla="*/ 63500 w 371475"/>
              <a:gd name="connsiteY1" fmla="*/ 63500 h 277161"/>
              <a:gd name="connsiteX2" fmla="*/ 41275 w 371475"/>
              <a:gd name="connsiteY2" fmla="*/ 276225 h 277161"/>
              <a:gd name="connsiteX3" fmla="*/ 196850 w 371475"/>
              <a:gd name="connsiteY3" fmla="*/ 139700 h 277161"/>
              <a:gd name="connsiteX4" fmla="*/ 292100 w 371475"/>
              <a:gd name="connsiteY4" fmla="*/ 101600 h 277161"/>
              <a:gd name="connsiteX5" fmla="*/ 371475 w 371475"/>
              <a:gd name="connsiteY5" fmla="*/ 88900 h 277161"/>
              <a:gd name="connsiteX0" fmla="*/ 0 w 371475"/>
              <a:gd name="connsiteY0" fmla="*/ 0 h 276775"/>
              <a:gd name="connsiteX1" fmla="*/ 63500 w 371475"/>
              <a:gd name="connsiteY1" fmla="*/ 82550 h 276775"/>
              <a:gd name="connsiteX2" fmla="*/ 41275 w 371475"/>
              <a:gd name="connsiteY2" fmla="*/ 276225 h 276775"/>
              <a:gd name="connsiteX3" fmla="*/ 196850 w 371475"/>
              <a:gd name="connsiteY3" fmla="*/ 139700 h 276775"/>
              <a:gd name="connsiteX4" fmla="*/ 292100 w 371475"/>
              <a:gd name="connsiteY4" fmla="*/ 101600 h 276775"/>
              <a:gd name="connsiteX5" fmla="*/ 371475 w 371475"/>
              <a:gd name="connsiteY5" fmla="*/ 88900 h 276775"/>
              <a:gd name="connsiteX0" fmla="*/ 0 w 371475"/>
              <a:gd name="connsiteY0" fmla="*/ 0 h 283102"/>
              <a:gd name="connsiteX1" fmla="*/ 63500 w 371475"/>
              <a:gd name="connsiteY1" fmla="*/ 82550 h 283102"/>
              <a:gd name="connsiteX2" fmla="*/ 66675 w 371475"/>
              <a:gd name="connsiteY2" fmla="*/ 282575 h 283102"/>
              <a:gd name="connsiteX3" fmla="*/ 196850 w 371475"/>
              <a:gd name="connsiteY3" fmla="*/ 139700 h 283102"/>
              <a:gd name="connsiteX4" fmla="*/ 292100 w 371475"/>
              <a:gd name="connsiteY4" fmla="*/ 101600 h 283102"/>
              <a:gd name="connsiteX5" fmla="*/ 371475 w 371475"/>
              <a:gd name="connsiteY5" fmla="*/ 88900 h 283102"/>
              <a:gd name="connsiteX0" fmla="*/ 0 w 371475"/>
              <a:gd name="connsiteY0" fmla="*/ 0 h 283249"/>
              <a:gd name="connsiteX1" fmla="*/ 63500 w 371475"/>
              <a:gd name="connsiteY1" fmla="*/ 82550 h 283249"/>
              <a:gd name="connsiteX2" fmla="*/ 66675 w 371475"/>
              <a:gd name="connsiteY2" fmla="*/ 282575 h 283249"/>
              <a:gd name="connsiteX3" fmla="*/ 219075 w 371475"/>
              <a:gd name="connsiteY3" fmla="*/ 146050 h 283249"/>
              <a:gd name="connsiteX4" fmla="*/ 292100 w 371475"/>
              <a:gd name="connsiteY4" fmla="*/ 101600 h 283249"/>
              <a:gd name="connsiteX5" fmla="*/ 371475 w 371475"/>
              <a:gd name="connsiteY5" fmla="*/ 88900 h 283249"/>
              <a:gd name="connsiteX0" fmla="*/ 0 w 371475"/>
              <a:gd name="connsiteY0" fmla="*/ 0 h 283255"/>
              <a:gd name="connsiteX1" fmla="*/ 63500 w 371475"/>
              <a:gd name="connsiteY1" fmla="*/ 82550 h 283255"/>
              <a:gd name="connsiteX2" fmla="*/ 66675 w 371475"/>
              <a:gd name="connsiteY2" fmla="*/ 282575 h 283255"/>
              <a:gd name="connsiteX3" fmla="*/ 219075 w 371475"/>
              <a:gd name="connsiteY3" fmla="*/ 146050 h 283255"/>
              <a:gd name="connsiteX4" fmla="*/ 288925 w 371475"/>
              <a:gd name="connsiteY4" fmla="*/ 95250 h 283255"/>
              <a:gd name="connsiteX5" fmla="*/ 371475 w 371475"/>
              <a:gd name="connsiteY5" fmla="*/ 88900 h 28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475" h="283255">
                <a:moveTo>
                  <a:pt x="0" y="0"/>
                </a:moveTo>
                <a:cubicBezTo>
                  <a:pt x="5291" y="3439"/>
                  <a:pt x="52388" y="35454"/>
                  <a:pt x="63500" y="82550"/>
                </a:cubicBezTo>
                <a:cubicBezTo>
                  <a:pt x="74612" y="129646"/>
                  <a:pt x="40746" y="271992"/>
                  <a:pt x="66675" y="282575"/>
                </a:cubicBezTo>
                <a:cubicBezTo>
                  <a:pt x="92604" y="293158"/>
                  <a:pt x="182033" y="177271"/>
                  <a:pt x="219075" y="146050"/>
                </a:cubicBezTo>
                <a:cubicBezTo>
                  <a:pt x="256117" y="114829"/>
                  <a:pt x="259821" y="103717"/>
                  <a:pt x="288925" y="95250"/>
                </a:cubicBezTo>
                <a:cubicBezTo>
                  <a:pt x="318029" y="86783"/>
                  <a:pt x="346339" y="91016"/>
                  <a:pt x="371475" y="88900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D58A2AB6-7BAD-2A40-AFBB-D83A4FB3CFF2}"/>
              </a:ext>
            </a:extLst>
          </p:cNvPr>
          <p:cNvSpPr/>
          <p:nvPr/>
        </p:nvSpPr>
        <p:spPr bwMode="auto">
          <a:xfrm rot="17722929" flipV="1">
            <a:off x="1522223" y="1391742"/>
            <a:ext cx="576064" cy="576064"/>
          </a:xfrm>
          <a:prstGeom prst="arc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77DD02-701A-204C-BAE9-1C8AC19CE414}"/>
              </a:ext>
            </a:extLst>
          </p:cNvPr>
          <p:cNvCxnSpPr>
            <a:cxnSpLocks/>
          </p:cNvCxnSpPr>
          <p:nvPr/>
        </p:nvCxnSpPr>
        <p:spPr bwMode="auto">
          <a:xfrm>
            <a:off x="683568" y="2643758"/>
            <a:ext cx="29883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FD0CC49-7D58-FB4D-9ACC-BBDD9B592EA5}"/>
              </a:ext>
            </a:extLst>
          </p:cNvPr>
          <p:cNvCxnSpPr>
            <a:cxnSpLocks/>
            <a:endCxn id="8" idx="2"/>
          </p:cNvCxnSpPr>
          <p:nvPr/>
        </p:nvCxnSpPr>
        <p:spPr bwMode="auto">
          <a:xfrm flipV="1">
            <a:off x="1799692" y="2355726"/>
            <a:ext cx="0" cy="2880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1CA6743-167C-5D4F-A2FE-57FC8B9712ED}"/>
              </a:ext>
            </a:extLst>
          </p:cNvPr>
          <p:cNvSpPr/>
          <p:nvPr/>
        </p:nvSpPr>
        <p:spPr bwMode="auto">
          <a:xfrm>
            <a:off x="3059832" y="1203598"/>
            <a:ext cx="122413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FE60EB4-C285-0A43-B1C9-9876B272E9D1}"/>
              </a:ext>
            </a:extLst>
          </p:cNvPr>
          <p:cNvCxnSpPr>
            <a:cxnSpLocks/>
          </p:cNvCxnSpPr>
          <p:nvPr/>
        </p:nvCxnSpPr>
        <p:spPr bwMode="auto">
          <a:xfrm flipV="1">
            <a:off x="3671900" y="2355726"/>
            <a:ext cx="0" cy="2880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795F3BE4-D758-894B-B421-EBA9C2F39D68}"/>
              </a:ext>
            </a:extLst>
          </p:cNvPr>
          <p:cNvSpPr/>
          <p:nvPr/>
        </p:nvSpPr>
        <p:spPr bwMode="auto">
          <a:xfrm>
            <a:off x="467543" y="2524394"/>
            <a:ext cx="216024" cy="21602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750B6A0-3124-4C42-A238-ABA30C0476C2}"/>
              </a:ext>
            </a:extLst>
          </p:cNvPr>
          <p:cNvSpPr/>
          <p:nvPr/>
        </p:nvSpPr>
        <p:spPr bwMode="auto">
          <a:xfrm>
            <a:off x="773222" y="2761245"/>
            <a:ext cx="511175" cy="200244"/>
          </a:xfrm>
          <a:custGeom>
            <a:avLst/>
            <a:gdLst>
              <a:gd name="connsiteX0" fmla="*/ 0 w 361950"/>
              <a:gd name="connsiteY0" fmla="*/ 0 h 264461"/>
              <a:gd name="connsiteX1" fmla="*/ 53975 w 361950"/>
              <a:gd name="connsiteY1" fmla="*/ 50800 h 264461"/>
              <a:gd name="connsiteX2" fmla="*/ 31750 w 361950"/>
              <a:gd name="connsiteY2" fmla="*/ 263525 h 264461"/>
              <a:gd name="connsiteX3" fmla="*/ 187325 w 361950"/>
              <a:gd name="connsiteY3" fmla="*/ 127000 h 264461"/>
              <a:gd name="connsiteX4" fmla="*/ 282575 w 361950"/>
              <a:gd name="connsiteY4" fmla="*/ 88900 h 264461"/>
              <a:gd name="connsiteX5" fmla="*/ 361950 w 361950"/>
              <a:gd name="connsiteY5" fmla="*/ 76200 h 264461"/>
              <a:gd name="connsiteX0" fmla="*/ 0 w 371475"/>
              <a:gd name="connsiteY0" fmla="*/ 0 h 277161"/>
              <a:gd name="connsiteX1" fmla="*/ 63500 w 371475"/>
              <a:gd name="connsiteY1" fmla="*/ 63500 h 277161"/>
              <a:gd name="connsiteX2" fmla="*/ 41275 w 371475"/>
              <a:gd name="connsiteY2" fmla="*/ 276225 h 277161"/>
              <a:gd name="connsiteX3" fmla="*/ 196850 w 371475"/>
              <a:gd name="connsiteY3" fmla="*/ 139700 h 277161"/>
              <a:gd name="connsiteX4" fmla="*/ 292100 w 371475"/>
              <a:gd name="connsiteY4" fmla="*/ 101600 h 277161"/>
              <a:gd name="connsiteX5" fmla="*/ 371475 w 371475"/>
              <a:gd name="connsiteY5" fmla="*/ 88900 h 277161"/>
              <a:gd name="connsiteX0" fmla="*/ 0 w 371475"/>
              <a:gd name="connsiteY0" fmla="*/ 0 h 277161"/>
              <a:gd name="connsiteX1" fmla="*/ 63500 w 371475"/>
              <a:gd name="connsiteY1" fmla="*/ 63500 h 277161"/>
              <a:gd name="connsiteX2" fmla="*/ 41275 w 371475"/>
              <a:gd name="connsiteY2" fmla="*/ 276225 h 277161"/>
              <a:gd name="connsiteX3" fmla="*/ 196850 w 371475"/>
              <a:gd name="connsiteY3" fmla="*/ 139700 h 277161"/>
              <a:gd name="connsiteX4" fmla="*/ 292100 w 371475"/>
              <a:gd name="connsiteY4" fmla="*/ 101600 h 277161"/>
              <a:gd name="connsiteX5" fmla="*/ 371475 w 371475"/>
              <a:gd name="connsiteY5" fmla="*/ 88900 h 277161"/>
              <a:gd name="connsiteX0" fmla="*/ 0 w 371475"/>
              <a:gd name="connsiteY0" fmla="*/ 0 h 276775"/>
              <a:gd name="connsiteX1" fmla="*/ 63500 w 371475"/>
              <a:gd name="connsiteY1" fmla="*/ 82550 h 276775"/>
              <a:gd name="connsiteX2" fmla="*/ 41275 w 371475"/>
              <a:gd name="connsiteY2" fmla="*/ 276225 h 276775"/>
              <a:gd name="connsiteX3" fmla="*/ 196850 w 371475"/>
              <a:gd name="connsiteY3" fmla="*/ 139700 h 276775"/>
              <a:gd name="connsiteX4" fmla="*/ 292100 w 371475"/>
              <a:gd name="connsiteY4" fmla="*/ 101600 h 276775"/>
              <a:gd name="connsiteX5" fmla="*/ 371475 w 371475"/>
              <a:gd name="connsiteY5" fmla="*/ 88900 h 276775"/>
              <a:gd name="connsiteX0" fmla="*/ 0 w 371475"/>
              <a:gd name="connsiteY0" fmla="*/ 0 h 283102"/>
              <a:gd name="connsiteX1" fmla="*/ 63500 w 371475"/>
              <a:gd name="connsiteY1" fmla="*/ 82550 h 283102"/>
              <a:gd name="connsiteX2" fmla="*/ 66675 w 371475"/>
              <a:gd name="connsiteY2" fmla="*/ 282575 h 283102"/>
              <a:gd name="connsiteX3" fmla="*/ 196850 w 371475"/>
              <a:gd name="connsiteY3" fmla="*/ 139700 h 283102"/>
              <a:gd name="connsiteX4" fmla="*/ 292100 w 371475"/>
              <a:gd name="connsiteY4" fmla="*/ 101600 h 283102"/>
              <a:gd name="connsiteX5" fmla="*/ 371475 w 371475"/>
              <a:gd name="connsiteY5" fmla="*/ 88900 h 283102"/>
              <a:gd name="connsiteX0" fmla="*/ 0 w 371475"/>
              <a:gd name="connsiteY0" fmla="*/ 0 h 283249"/>
              <a:gd name="connsiteX1" fmla="*/ 63500 w 371475"/>
              <a:gd name="connsiteY1" fmla="*/ 82550 h 283249"/>
              <a:gd name="connsiteX2" fmla="*/ 66675 w 371475"/>
              <a:gd name="connsiteY2" fmla="*/ 282575 h 283249"/>
              <a:gd name="connsiteX3" fmla="*/ 219075 w 371475"/>
              <a:gd name="connsiteY3" fmla="*/ 146050 h 283249"/>
              <a:gd name="connsiteX4" fmla="*/ 292100 w 371475"/>
              <a:gd name="connsiteY4" fmla="*/ 101600 h 283249"/>
              <a:gd name="connsiteX5" fmla="*/ 371475 w 371475"/>
              <a:gd name="connsiteY5" fmla="*/ 88900 h 283249"/>
              <a:gd name="connsiteX0" fmla="*/ 0 w 371475"/>
              <a:gd name="connsiteY0" fmla="*/ 0 h 283255"/>
              <a:gd name="connsiteX1" fmla="*/ 63500 w 371475"/>
              <a:gd name="connsiteY1" fmla="*/ 82550 h 283255"/>
              <a:gd name="connsiteX2" fmla="*/ 66675 w 371475"/>
              <a:gd name="connsiteY2" fmla="*/ 282575 h 283255"/>
              <a:gd name="connsiteX3" fmla="*/ 219075 w 371475"/>
              <a:gd name="connsiteY3" fmla="*/ 146050 h 283255"/>
              <a:gd name="connsiteX4" fmla="*/ 288925 w 371475"/>
              <a:gd name="connsiteY4" fmla="*/ 95250 h 283255"/>
              <a:gd name="connsiteX5" fmla="*/ 371475 w 371475"/>
              <a:gd name="connsiteY5" fmla="*/ 88900 h 283255"/>
              <a:gd name="connsiteX0" fmla="*/ 0 w 371475"/>
              <a:gd name="connsiteY0" fmla="*/ 0 h 283023"/>
              <a:gd name="connsiteX1" fmla="*/ 47625 w 371475"/>
              <a:gd name="connsiteY1" fmla="*/ 95250 h 283023"/>
              <a:gd name="connsiteX2" fmla="*/ 66675 w 371475"/>
              <a:gd name="connsiteY2" fmla="*/ 282575 h 283023"/>
              <a:gd name="connsiteX3" fmla="*/ 219075 w 371475"/>
              <a:gd name="connsiteY3" fmla="*/ 146050 h 283023"/>
              <a:gd name="connsiteX4" fmla="*/ 288925 w 371475"/>
              <a:gd name="connsiteY4" fmla="*/ 95250 h 283023"/>
              <a:gd name="connsiteX5" fmla="*/ 371475 w 371475"/>
              <a:gd name="connsiteY5" fmla="*/ 88900 h 283023"/>
              <a:gd name="connsiteX0" fmla="*/ 0 w 409575"/>
              <a:gd name="connsiteY0" fmla="*/ 815 h 210813"/>
              <a:gd name="connsiteX1" fmla="*/ 85725 w 409575"/>
              <a:gd name="connsiteY1" fmla="*/ 23040 h 210813"/>
              <a:gd name="connsiteX2" fmla="*/ 104775 w 409575"/>
              <a:gd name="connsiteY2" fmla="*/ 210365 h 210813"/>
              <a:gd name="connsiteX3" fmla="*/ 257175 w 409575"/>
              <a:gd name="connsiteY3" fmla="*/ 73840 h 210813"/>
              <a:gd name="connsiteX4" fmla="*/ 327025 w 409575"/>
              <a:gd name="connsiteY4" fmla="*/ 23040 h 210813"/>
              <a:gd name="connsiteX5" fmla="*/ 409575 w 409575"/>
              <a:gd name="connsiteY5" fmla="*/ 16690 h 210813"/>
              <a:gd name="connsiteX0" fmla="*/ 0 w 409575"/>
              <a:gd name="connsiteY0" fmla="*/ 815 h 210813"/>
              <a:gd name="connsiteX1" fmla="*/ 85725 w 409575"/>
              <a:gd name="connsiteY1" fmla="*/ 23040 h 210813"/>
              <a:gd name="connsiteX2" fmla="*/ 133350 w 409575"/>
              <a:gd name="connsiteY2" fmla="*/ 210365 h 210813"/>
              <a:gd name="connsiteX3" fmla="*/ 257175 w 409575"/>
              <a:gd name="connsiteY3" fmla="*/ 73840 h 210813"/>
              <a:gd name="connsiteX4" fmla="*/ 327025 w 409575"/>
              <a:gd name="connsiteY4" fmla="*/ 23040 h 210813"/>
              <a:gd name="connsiteX5" fmla="*/ 409575 w 409575"/>
              <a:gd name="connsiteY5" fmla="*/ 16690 h 210813"/>
              <a:gd name="connsiteX0" fmla="*/ 0 w 409575"/>
              <a:gd name="connsiteY0" fmla="*/ 815 h 210804"/>
              <a:gd name="connsiteX1" fmla="*/ 85725 w 409575"/>
              <a:gd name="connsiteY1" fmla="*/ 23040 h 210804"/>
              <a:gd name="connsiteX2" fmla="*/ 133350 w 409575"/>
              <a:gd name="connsiteY2" fmla="*/ 210365 h 210804"/>
              <a:gd name="connsiteX3" fmla="*/ 257175 w 409575"/>
              <a:gd name="connsiteY3" fmla="*/ 73840 h 210804"/>
              <a:gd name="connsiteX4" fmla="*/ 307975 w 409575"/>
              <a:gd name="connsiteY4" fmla="*/ 38915 h 210804"/>
              <a:gd name="connsiteX5" fmla="*/ 409575 w 409575"/>
              <a:gd name="connsiteY5" fmla="*/ 16690 h 210804"/>
              <a:gd name="connsiteX0" fmla="*/ 0 w 447675"/>
              <a:gd name="connsiteY0" fmla="*/ 5215 h 205679"/>
              <a:gd name="connsiteX1" fmla="*/ 123825 w 447675"/>
              <a:gd name="connsiteY1" fmla="*/ 17915 h 205679"/>
              <a:gd name="connsiteX2" fmla="*/ 171450 w 447675"/>
              <a:gd name="connsiteY2" fmla="*/ 205240 h 205679"/>
              <a:gd name="connsiteX3" fmla="*/ 295275 w 447675"/>
              <a:gd name="connsiteY3" fmla="*/ 68715 h 205679"/>
              <a:gd name="connsiteX4" fmla="*/ 346075 w 447675"/>
              <a:gd name="connsiteY4" fmla="*/ 33790 h 205679"/>
              <a:gd name="connsiteX5" fmla="*/ 447675 w 447675"/>
              <a:gd name="connsiteY5" fmla="*/ 11565 h 205679"/>
              <a:gd name="connsiteX0" fmla="*/ 0 w 447675"/>
              <a:gd name="connsiteY0" fmla="*/ 0 h 200240"/>
              <a:gd name="connsiteX1" fmla="*/ 123825 w 447675"/>
              <a:gd name="connsiteY1" fmla="*/ 28575 h 200240"/>
              <a:gd name="connsiteX2" fmla="*/ 171450 w 447675"/>
              <a:gd name="connsiteY2" fmla="*/ 200025 h 200240"/>
              <a:gd name="connsiteX3" fmla="*/ 295275 w 447675"/>
              <a:gd name="connsiteY3" fmla="*/ 63500 h 200240"/>
              <a:gd name="connsiteX4" fmla="*/ 346075 w 447675"/>
              <a:gd name="connsiteY4" fmla="*/ 28575 h 200240"/>
              <a:gd name="connsiteX5" fmla="*/ 447675 w 447675"/>
              <a:gd name="connsiteY5" fmla="*/ 6350 h 200240"/>
              <a:gd name="connsiteX0" fmla="*/ 0 w 447675"/>
              <a:gd name="connsiteY0" fmla="*/ 0 h 200244"/>
              <a:gd name="connsiteX1" fmla="*/ 123825 w 447675"/>
              <a:gd name="connsiteY1" fmla="*/ 28575 h 200244"/>
              <a:gd name="connsiteX2" fmla="*/ 171450 w 447675"/>
              <a:gd name="connsiteY2" fmla="*/ 200025 h 200244"/>
              <a:gd name="connsiteX3" fmla="*/ 295275 w 447675"/>
              <a:gd name="connsiteY3" fmla="*/ 63500 h 200244"/>
              <a:gd name="connsiteX4" fmla="*/ 374650 w 447675"/>
              <a:gd name="connsiteY4" fmla="*/ 15875 h 200244"/>
              <a:gd name="connsiteX5" fmla="*/ 447675 w 447675"/>
              <a:gd name="connsiteY5" fmla="*/ 6350 h 200244"/>
              <a:gd name="connsiteX0" fmla="*/ 0 w 511175"/>
              <a:gd name="connsiteY0" fmla="*/ 0 h 200244"/>
              <a:gd name="connsiteX1" fmla="*/ 123825 w 511175"/>
              <a:gd name="connsiteY1" fmla="*/ 28575 h 200244"/>
              <a:gd name="connsiteX2" fmla="*/ 171450 w 511175"/>
              <a:gd name="connsiteY2" fmla="*/ 200025 h 200244"/>
              <a:gd name="connsiteX3" fmla="*/ 295275 w 511175"/>
              <a:gd name="connsiteY3" fmla="*/ 63500 h 200244"/>
              <a:gd name="connsiteX4" fmla="*/ 374650 w 511175"/>
              <a:gd name="connsiteY4" fmla="*/ 15875 h 200244"/>
              <a:gd name="connsiteX5" fmla="*/ 511175 w 511175"/>
              <a:gd name="connsiteY5" fmla="*/ 9525 h 200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175" h="200244">
                <a:moveTo>
                  <a:pt x="0" y="0"/>
                </a:moveTo>
                <a:cubicBezTo>
                  <a:pt x="5291" y="3439"/>
                  <a:pt x="95250" y="-4763"/>
                  <a:pt x="123825" y="28575"/>
                </a:cubicBezTo>
                <a:cubicBezTo>
                  <a:pt x="152400" y="61913"/>
                  <a:pt x="142875" y="194204"/>
                  <a:pt x="171450" y="200025"/>
                </a:cubicBezTo>
                <a:cubicBezTo>
                  <a:pt x="200025" y="205846"/>
                  <a:pt x="261408" y="94192"/>
                  <a:pt x="295275" y="63500"/>
                </a:cubicBezTo>
                <a:cubicBezTo>
                  <a:pt x="329142" y="32808"/>
                  <a:pt x="345546" y="24342"/>
                  <a:pt x="374650" y="15875"/>
                </a:cubicBezTo>
                <a:cubicBezTo>
                  <a:pt x="403754" y="7408"/>
                  <a:pt x="486039" y="11641"/>
                  <a:pt x="511175" y="9525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25FB5BB-1B0B-5140-8DAF-BACBF552D25B}"/>
              </a:ext>
            </a:extLst>
          </p:cNvPr>
          <p:cNvSpPr/>
          <p:nvPr/>
        </p:nvSpPr>
        <p:spPr bwMode="auto">
          <a:xfrm>
            <a:off x="3435362" y="1862923"/>
            <a:ext cx="473075" cy="184150"/>
          </a:xfrm>
          <a:custGeom>
            <a:avLst/>
            <a:gdLst>
              <a:gd name="connsiteX0" fmla="*/ 0 w 473075"/>
              <a:gd name="connsiteY0" fmla="*/ 0 h 184150"/>
              <a:gd name="connsiteX1" fmla="*/ 92075 w 473075"/>
              <a:gd name="connsiteY1" fmla="*/ 0 h 184150"/>
              <a:gd name="connsiteX2" fmla="*/ 92075 w 473075"/>
              <a:gd name="connsiteY2" fmla="*/ 184150 h 184150"/>
              <a:gd name="connsiteX3" fmla="*/ 177800 w 473075"/>
              <a:gd name="connsiteY3" fmla="*/ 184150 h 184150"/>
              <a:gd name="connsiteX4" fmla="*/ 177800 w 473075"/>
              <a:gd name="connsiteY4" fmla="*/ 117475 h 184150"/>
              <a:gd name="connsiteX5" fmla="*/ 254000 w 473075"/>
              <a:gd name="connsiteY5" fmla="*/ 117475 h 184150"/>
              <a:gd name="connsiteX6" fmla="*/ 254000 w 473075"/>
              <a:gd name="connsiteY6" fmla="*/ 47625 h 184150"/>
              <a:gd name="connsiteX7" fmla="*/ 365125 w 473075"/>
              <a:gd name="connsiteY7" fmla="*/ 47625 h 184150"/>
              <a:gd name="connsiteX8" fmla="*/ 365125 w 473075"/>
              <a:gd name="connsiteY8" fmla="*/ 9525 h 184150"/>
              <a:gd name="connsiteX9" fmla="*/ 473075 w 473075"/>
              <a:gd name="connsiteY9" fmla="*/ 952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3075" h="184150">
                <a:moveTo>
                  <a:pt x="0" y="0"/>
                </a:moveTo>
                <a:lnTo>
                  <a:pt x="92075" y="0"/>
                </a:lnTo>
                <a:lnTo>
                  <a:pt x="92075" y="184150"/>
                </a:lnTo>
                <a:lnTo>
                  <a:pt x="177800" y="184150"/>
                </a:lnTo>
                <a:lnTo>
                  <a:pt x="177800" y="117475"/>
                </a:lnTo>
                <a:lnTo>
                  <a:pt x="254000" y="117475"/>
                </a:lnTo>
                <a:lnTo>
                  <a:pt x="254000" y="47625"/>
                </a:lnTo>
                <a:lnTo>
                  <a:pt x="365125" y="47625"/>
                </a:lnTo>
                <a:lnTo>
                  <a:pt x="365125" y="9525"/>
                </a:lnTo>
                <a:lnTo>
                  <a:pt x="473075" y="9525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2B8781-95DE-2E49-944A-EE4FF67A9653}"/>
              </a:ext>
            </a:extLst>
          </p:cNvPr>
          <p:cNvSpPr txBox="1"/>
          <p:nvPr/>
        </p:nvSpPr>
        <p:spPr>
          <a:xfrm>
            <a:off x="1555939" y="842706"/>
            <a:ext cx="487506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DRS4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454C22-960C-F042-B596-B6A838771532}"/>
              </a:ext>
            </a:extLst>
          </p:cNvPr>
          <p:cNvSpPr txBox="1"/>
          <p:nvPr/>
        </p:nvSpPr>
        <p:spPr>
          <a:xfrm>
            <a:off x="3472325" y="842706"/>
            <a:ext cx="39914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ADC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72CE380-8129-364F-A71C-C705BE150185}"/>
              </a:ext>
            </a:extLst>
          </p:cNvPr>
          <p:cNvSpPr txBox="1"/>
          <p:nvPr/>
        </p:nvSpPr>
        <p:spPr>
          <a:xfrm>
            <a:off x="3312024" y="1296078"/>
            <a:ext cx="719749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80 MHz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8FCFE3-12FB-8D46-AE08-8A0B177B44D7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 bwMode="auto">
          <a:xfrm>
            <a:off x="2411760" y="1779662"/>
            <a:ext cx="6480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29A6AFA-A807-9C4A-8A06-1547708B42C4}"/>
              </a:ext>
            </a:extLst>
          </p:cNvPr>
          <p:cNvSpPr/>
          <p:nvPr/>
        </p:nvSpPr>
        <p:spPr bwMode="auto">
          <a:xfrm>
            <a:off x="4824413" y="2571750"/>
            <a:ext cx="122413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itchFamily="2" charset="2"/>
              </a:rPr>
              <a:t>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1701E0-FA96-AB49-8897-709A2D9A3BF8}"/>
              </a:ext>
            </a:extLst>
          </p:cNvPr>
          <p:cNvCxnSpPr>
            <a:cxnSpLocks/>
          </p:cNvCxnSpPr>
          <p:nvPr/>
        </p:nvCxnSpPr>
        <p:spPr bwMode="auto">
          <a:xfrm>
            <a:off x="4283968" y="1779662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1F8A09A-9A81-4E49-8115-1413425D36EE}"/>
              </a:ext>
            </a:extLst>
          </p:cNvPr>
          <p:cNvCxnSpPr>
            <a:cxnSpLocks/>
          </p:cNvCxnSpPr>
          <p:nvPr/>
        </p:nvCxnSpPr>
        <p:spPr bwMode="auto">
          <a:xfrm>
            <a:off x="4572000" y="1779662"/>
            <a:ext cx="0" cy="9607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5A7C6E9-B5BE-1441-8441-F0D884A3FD8B}"/>
              </a:ext>
            </a:extLst>
          </p:cNvPr>
          <p:cNvCxnSpPr>
            <a:cxnSpLocks/>
          </p:cNvCxnSpPr>
          <p:nvPr/>
        </p:nvCxnSpPr>
        <p:spPr bwMode="auto">
          <a:xfrm>
            <a:off x="4572000" y="2740418"/>
            <a:ext cx="25241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EB63E6F-0C02-6240-9592-73CC20A6CB81}"/>
              </a:ext>
            </a:extLst>
          </p:cNvPr>
          <p:cNvSpPr txBox="1"/>
          <p:nvPr/>
        </p:nvSpPr>
        <p:spPr>
          <a:xfrm>
            <a:off x="5201412" y="2159647"/>
            <a:ext cx="50334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FPGA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87C706B-5BD0-E743-BB41-2CB77CF076F3}"/>
              </a:ext>
            </a:extLst>
          </p:cNvPr>
          <p:cNvCxnSpPr>
            <a:cxnSpLocks/>
          </p:cNvCxnSpPr>
          <p:nvPr/>
        </p:nvCxnSpPr>
        <p:spPr bwMode="auto">
          <a:xfrm>
            <a:off x="4355976" y="2861367"/>
            <a:ext cx="46843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D5E445C-5142-3D42-AC74-1810AD2554E5}"/>
              </a:ext>
            </a:extLst>
          </p:cNvPr>
          <p:cNvCxnSpPr>
            <a:cxnSpLocks/>
          </p:cNvCxnSpPr>
          <p:nvPr/>
        </p:nvCxnSpPr>
        <p:spPr bwMode="auto">
          <a:xfrm>
            <a:off x="4355977" y="3003798"/>
            <a:ext cx="46843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150FD5D-D21E-8947-A957-8537B6B4560A}"/>
              </a:ext>
            </a:extLst>
          </p:cNvPr>
          <p:cNvCxnSpPr>
            <a:cxnSpLocks/>
          </p:cNvCxnSpPr>
          <p:nvPr/>
        </p:nvCxnSpPr>
        <p:spPr bwMode="auto">
          <a:xfrm>
            <a:off x="4355978" y="3146229"/>
            <a:ext cx="46843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41E63F-88F4-AF4A-9132-C4401DAB289A}"/>
              </a:ext>
            </a:extLst>
          </p:cNvPr>
          <p:cNvCxnSpPr>
            <a:cxnSpLocks/>
          </p:cNvCxnSpPr>
          <p:nvPr/>
        </p:nvCxnSpPr>
        <p:spPr bwMode="auto">
          <a:xfrm>
            <a:off x="4355979" y="3288660"/>
            <a:ext cx="46843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AC9B73-8196-6B4B-A853-AD4CD9A3A047}"/>
              </a:ext>
            </a:extLst>
          </p:cNvPr>
          <p:cNvCxnSpPr>
            <a:cxnSpLocks/>
          </p:cNvCxnSpPr>
          <p:nvPr/>
        </p:nvCxnSpPr>
        <p:spPr bwMode="auto">
          <a:xfrm>
            <a:off x="4355980" y="3431091"/>
            <a:ext cx="46843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94CD41A7-3DC5-8343-9CA5-E7F087AFB5DC}"/>
              </a:ext>
            </a:extLst>
          </p:cNvPr>
          <p:cNvSpPr/>
          <p:nvPr/>
        </p:nvSpPr>
        <p:spPr bwMode="auto">
          <a:xfrm>
            <a:off x="7240311" y="3364310"/>
            <a:ext cx="122413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itchFamily="2" charset="2"/>
              </a:rPr>
              <a:t>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079CBC-F036-814C-9181-B98204A22E02}"/>
              </a:ext>
            </a:extLst>
          </p:cNvPr>
          <p:cNvSpPr txBox="1"/>
          <p:nvPr/>
        </p:nvSpPr>
        <p:spPr>
          <a:xfrm>
            <a:off x="7201323" y="2960322"/>
            <a:ext cx="1200971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Trigger FPGA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338657-4483-2C43-BC72-1ADAD9E530FA}"/>
              </a:ext>
            </a:extLst>
          </p:cNvPr>
          <p:cNvSpPr txBox="1"/>
          <p:nvPr/>
        </p:nvSpPr>
        <p:spPr>
          <a:xfrm>
            <a:off x="3274442" y="3074872"/>
            <a:ext cx="872034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16 inputs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76C811-27B7-8945-B6B6-06EB9366D586}"/>
              </a:ext>
            </a:extLst>
          </p:cNvPr>
          <p:cNvSpPr txBox="1"/>
          <p:nvPr/>
        </p:nvSpPr>
        <p:spPr>
          <a:xfrm rot="5400000">
            <a:off x="4394609" y="2122205"/>
            <a:ext cx="651012" cy="1929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C00000"/>
                </a:solidFill>
                <a:latin typeface="Calibri"/>
              </a:rPr>
              <a:t>serial links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C338DDB-19C4-AF4F-BC0E-EC361E4B5D53}"/>
              </a:ext>
            </a:extLst>
          </p:cNvPr>
          <p:cNvCxnSpPr>
            <a:cxnSpLocks/>
          </p:cNvCxnSpPr>
          <p:nvPr/>
        </p:nvCxnSpPr>
        <p:spPr bwMode="auto">
          <a:xfrm>
            <a:off x="6048549" y="3573522"/>
            <a:ext cx="119176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EC159E8-2C46-8C43-9318-D2C492F255F9}"/>
              </a:ext>
            </a:extLst>
          </p:cNvPr>
          <p:cNvCxnSpPr>
            <a:cxnSpLocks/>
          </p:cNvCxnSpPr>
          <p:nvPr/>
        </p:nvCxnSpPr>
        <p:spPr bwMode="auto">
          <a:xfrm>
            <a:off x="6948264" y="3723878"/>
            <a:ext cx="29204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862D980-8392-7B48-A211-D7E727336708}"/>
              </a:ext>
            </a:extLst>
          </p:cNvPr>
          <p:cNvCxnSpPr>
            <a:cxnSpLocks/>
          </p:cNvCxnSpPr>
          <p:nvPr/>
        </p:nvCxnSpPr>
        <p:spPr bwMode="auto">
          <a:xfrm>
            <a:off x="6948263" y="3867894"/>
            <a:ext cx="29204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B2E0E23-C815-334F-9970-5B689268B008}"/>
              </a:ext>
            </a:extLst>
          </p:cNvPr>
          <p:cNvCxnSpPr>
            <a:cxnSpLocks/>
          </p:cNvCxnSpPr>
          <p:nvPr/>
        </p:nvCxnSpPr>
        <p:spPr bwMode="auto">
          <a:xfrm>
            <a:off x="6948262" y="4011910"/>
            <a:ext cx="29204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1063ECC-F70D-2341-B537-5C5132373660}"/>
              </a:ext>
            </a:extLst>
          </p:cNvPr>
          <p:cNvCxnSpPr>
            <a:cxnSpLocks/>
          </p:cNvCxnSpPr>
          <p:nvPr/>
        </p:nvCxnSpPr>
        <p:spPr bwMode="auto">
          <a:xfrm>
            <a:off x="6948261" y="4155926"/>
            <a:ext cx="29204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9AE5DBD-C1C1-E349-ACDA-EF61D2E53228}"/>
              </a:ext>
            </a:extLst>
          </p:cNvPr>
          <p:cNvCxnSpPr>
            <a:cxnSpLocks/>
          </p:cNvCxnSpPr>
          <p:nvPr/>
        </p:nvCxnSpPr>
        <p:spPr bwMode="auto">
          <a:xfrm>
            <a:off x="6948260" y="4299942"/>
            <a:ext cx="29204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98109D5-CF77-904A-981B-9269B792CB4D}"/>
              </a:ext>
            </a:extLst>
          </p:cNvPr>
          <p:cNvSpPr txBox="1"/>
          <p:nvPr/>
        </p:nvSpPr>
        <p:spPr>
          <a:xfrm>
            <a:off x="5218635" y="3942017"/>
            <a:ext cx="1650163" cy="594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256 inputs </a:t>
            </a:r>
          </a:p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total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556C3E-85B2-3641-A0F7-FEA298110E05}"/>
              </a:ext>
            </a:extLst>
          </p:cNvPr>
          <p:cNvCxnSpPr>
            <a:cxnSpLocks/>
            <a:endCxn id="43" idx="3"/>
          </p:cNvCxnSpPr>
          <p:nvPr/>
        </p:nvCxnSpPr>
        <p:spPr bwMode="auto">
          <a:xfrm flipH="1">
            <a:off x="8464447" y="3940374"/>
            <a:ext cx="32077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D992C31-6906-3740-BFAE-4437F90C1AEF}"/>
              </a:ext>
            </a:extLst>
          </p:cNvPr>
          <p:cNvCxnSpPr>
            <a:cxnSpLocks/>
          </p:cNvCxnSpPr>
          <p:nvPr/>
        </p:nvCxnSpPr>
        <p:spPr bwMode="auto">
          <a:xfrm>
            <a:off x="8782054" y="2753111"/>
            <a:ext cx="1" cy="11779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6AC8399-9D46-6F42-9A4E-89E5336B2D63}"/>
              </a:ext>
            </a:extLst>
          </p:cNvPr>
          <p:cNvCxnSpPr>
            <a:cxnSpLocks/>
          </p:cNvCxnSpPr>
          <p:nvPr/>
        </p:nvCxnSpPr>
        <p:spPr bwMode="auto">
          <a:xfrm flipV="1">
            <a:off x="6048549" y="2753111"/>
            <a:ext cx="2733505" cy="813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0BC8C756-5F3E-4E4B-9A76-68F51CCA5014}"/>
              </a:ext>
            </a:extLst>
          </p:cNvPr>
          <p:cNvSpPr txBox="1"/>
          <p:nvPr/>
        </p:nvSpPr>
        <p:spPr>
          <a:xfrm>
            <a:off x="6644430" y="2399638"/>
            <a:ext cx="193129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B0F0"/>
                </a:solidFill>
                <a:latin typeface="Calibri"/>
              </a:rPr>
              <a:t>Trigger after ~400 ns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701BC66-494E-9744-9005-AB3E4A579458}"/>
              </a:ext>
            </a:extLst>
          </p:cNvPr>
          <p:cNvCxnSpPr>
            <a:cxnSpLocks/>
          </p:cNvCxnSpPr>
          <p:nvPr/>
        </p:nvCxnSpPr>
        <p:spPr bwMode="auto">
          <a:xfrm>
            <a:off x="2177734" y="2355726"/>
            <a:ext cx="1278140" cy="15121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DCF46F5-B6D6-E247-ACEB-F94BDF4FA4DC}"/>
              </a:ext>
            </a:extLst>
          </p:cNvPr>
          <p:cNvCxnSpPr>
            <a:cxnSpLocks/>
          </p:cNvCxnSpPr>
          <p:nvPr/>
        </p:nvCxnSpPr>
        <p:spPr bwMode="auto">
          <a:xfrm flipV="1">
            <a:off x="3455874" y="3863138"/>
            <a:ext cx="1975349" cy="82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58F8229-818F-5E48-AFA8-B97BFC66834C}"/>
              </a:ext>
            </a:extLst>
          </p:cNvPr>
          <p:cNvCxnSpPr>
            <a:cxnSpLocks/>
            <a:stCxn id="27" idx="2"/>
          </p:cNvCxnSpPr>
          <p:nvPr/>
        </p:nvCxnSpPr>
        <p:spPr bwMode="auto">
          <a:xfrm>
            <a:off x="5436481" y="3723878"/>
            <a:ext cx="0" cy="14749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A2D6F46F-138B-0C4F-99CD-FCB09A1B0CB1}"/>
              </a:ext>
            </a:extLst>
          </p:cNvPr>
          <p:cNvSpPr txBox="1"/>
          <p:nvPr/>
        </p:nvSpPr>
        <p:spPr>
          <a:xfrm>
            <a:off x="4908669" y="959282"/>
            <a:ext cx="1228926" cy="5941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WaveDREAM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Board</a:t>
            </a:r>
          </a:p>
        </p:txBody>
      </p:sp>
      <p:pic>
        <p:nvPicPr>
          <p:cNvPr id="57" name="Picture 2" descr="C:\Users\nbcei\AppData\Local\Temp\meg2.png">
            <a:extLst>
              <a:ext uri="{FF2B5EF4-FFF2-40B4-BE49-F238E27FC236}">
                <a16:creationId xmlns:a16="http://schemas.microsoft.com/office/drawing/2014/main" id="{6F04AE4C-0A7B-3A4C-8AC2-C24F9155B6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625" y="3086016"/>
            <a:ext cx="2337127" cy="1876434"/>
          </a:xfrm>
          <a:prstGeom prst="rect">
            <a:avLst/>
          </a:prstGeom>
          <a:noFill/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9A01F459-13AB-8942-B1A3-DE512C43DA04}"/>
              </a:ext>
            </a:extLst>
          </p:cNvPr>
          <p:cNvSpPr txBox="1"/>
          <p:nvPr/>
        </p:nvSpPr>
        <p:spPr>
          <a:xfrm>
            <a:off x="6366156" y="3325402"/>
            <a:ext cx="651012" cy="1929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C00000"/>
                </a:solidFill>
                <a:latin typeface="Calibri"/>
              </a:rPr>
              <a:t>serial links</a:t>
            </a:r>
          </a:p>
        </p:txBody>
      </p:sp>
    </p:spTree>
    <p:extLst>
      <p:ext uri="{BB962C8B-B14F-4D97-AF65-F5344CB8AC3E}">
        <p14:creationId xmlns:p14="http://schemas.microsoft.com/office/powerpoint/2010/main" val="150761241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062BB5-5850-C643-A929-4D206E5B4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MEG II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2A674-9CE1-D64C-ABFE-FF3153CBEC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Picture 4" descr="Screen Shot 2016-09-12 at 12.51.19 .png">
            <a:extLst>
              <a:ext uri="{FF2B5EF4-FFF2-40B4-BE49-F238E27FC236}">
                <a16:creationId xmlns:a16="http://schemas.microsoft.com/office/drawing/2014/main" id="{1F27A5AB-8730-3B46-B30C-28480E571B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56" y="707059"/>
            <a:ext cx="6260191" cy="4385642"/>
          </a:xfrm>
          <a:prstGeom prst="rect">
            <a:avLst/>
          </a:prstGeom>
        </p:spPr>
      </p:pic>
      <p:pic>
        <p:nvPicPr>
          <p:cNvPr id="6" name="Picture 5" descr="2017-01-20 10.46.16.jpg">
            <a:extLst>
              <a:ext uri="{FF2B5EF4-FFF2-40B4-BE49-F238E27FC236}">
                <a16:creationId xmlns:a16="http://schemas.microsoft.com/office/drawing/2014/main" id="{56F820DB-E68F-274D-9ECE-C8004E402D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1" y="310032"/>
            <a:ext cx="1764953" cy="46197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32E1BE-8A20-D542-BD97-BE8F26DA311C}"/>
              </a:ext>
            </a:extLst>
          </p:cNvPr>
          <p:cNvSpPr txBox="1"/>
          <p:nvPr/>
        </p:nvSpPr>
        <p:spPr>
          <a:xfrm>
            <a:off x="4542646" y="600075"/>
            <a:ext cx="1777153" cy="2251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400" dirty="0">
                <a:solidFill>
                  <a:srgbClr val="000000"/>
                </a:solidFill>
                <a:latin typeface="Calibri"/>
              </a:rPr>
              <a:t>Trigger Boards INFN Pisa</a:t>
            </a:r>
          </a:p>
        </p:txBody>
      </p:sp>
    </p:spTree>
    <p:extLst>
      <p:ext uri="{BB962C8B-B14F-4D97-AF65-F5344CB8AC3E}">
        <p14:creationId xmlns:p14="http://schemas.microsoft.com/office/powerpoint/2010/main" val="316097940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43C27-30BD-F84F-9F67-AEBC8EAA0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system ~9000 channels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AB96F-F04F-CF43-827C-9BF4B39F68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145FD8-8BB4-1146-831B-B931949D0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119" y="839027"/>
            <a:ext cx="3096343" cy="4128973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FB85691-F203-F846-BB15-A0EC9E9E265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819780"/>
            <a:ext cx="3096344" cy="4128459"/>
          </a:xfrm>
        </p:spPr>
      </p:pic>
    </p:spTree>
    <p:extLst>
      <p:ext uri="{BB962C8B-B14F-4D97-AF65-F5344CB8AC3E}">
        <p14:creationId xmlns:p14="http://schemas.microsoft.com/office/powerpoint/2010/main" val="297826080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81F18E4-6C4F-D248-8DA2-A175C66BC5D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4609" y="109687"/>
            <a:ext cx="4307799" cy="504147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FB11091-839C-3447-B68C-B7C031FED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MIDAS at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1AC55-7A9F-2E41-B45E-20AC1FA59F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3A2B2E-CBE0-4848-A63B-F4349757694C}"/>
              </a:ext>
            </a:extLst>
          </p:cNvPr>
          <p:cNvSpPr txBox="1"/>
          <p:nvPr/>
        </p:nvSpPr>
        <p:spPr>
          <a:xfrm>
            <a:off x="827088" y="1060450"/>
            <a:ext cx="3744912" cy="34559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~7 Hz event rate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130 MB/s and 50 MB/s compressed</a:t>
            </a:r>
            <a:br>
              <a:rPr lang="en-US" sz="1400" dirty="0">
                <a:solidFill>
                  <a:srgbClr val="000000"/>
                </a:solidFill>
                <a:latin typeface="Calibri"/>
              </a:rPr>
            </a:br>
            <a:r>
              <a:rPr lang="en-US" sz="14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 20 TB / week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Tons of slow control (accessible remotely through web)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4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90B134-2251-504E-A79E-683110591D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061" y="2182819"/>
            <a:ext cx="3744911" cy="296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1178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0BAD5B-B162-7749-B72E-F71ABB7BB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Challenge: MEG II @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E77D9E-C486-0349-873A-70E16B7ABF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5" name="Picture 2" descr="C:\Users\nbcei\AppData\Local\Temp\meg2.png">
            <a:extLst>
              <a:ext uri="{FF2B5EF4-FFF2-40B4-BE49-F238E27FC236}">
                <a16:creationId xmlns:a16="http://schemas.microsoft.com/office/drawing/2014/main" id="{BB5E497F-87EC-D944-9FC0-846BC7962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904421"/>
            <a:ext cx="5400000" cy="3810922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5CBB0B-0F61-4D45-A92C-BBBCF2211AE8}"/>
              </a:ext>
            </a:extLst>
          </p:cNvPr>
          <p:cNvSpPr txBox="1"/>
          <p:nvPr/>
        </p:nvSpPr>
        <p:spPr>
          <a:xfrm>
            <a:off x="4573643" y="784917"/>
            <a:ext cx="3957640" cy="2698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latin typeface="Century Gothic"/>
                <a:cs typeface="Century Gothic"/>
              </a:rPr>
              <a:t>µ</a:t>
            </a:r>
            <a:r>
              <a:rPr lang="de-DE" sz="1800" baseline="30000" dirty="0">
                <a:latin typeface="Century Gothic"/>
                <a:cs typeface="Century Gothic"/>
              </a:rPr>
              <a:t>+</a:t>
            </a:r>
            <a:r>
              <a:rPr lang="de-DE" sz="1800" dirty="0">
                <a:latin typeface="Century Gothic"/>
                <a:cs typeface="Century Gothic"/>
              </a:rPr>
              <a:t>→</a:t>
            </a:r>
            <a:r>
              <a:rPr lang="de-DE" sz="1800" dirty="0" err="1">
                <a:latin typeface="Century Gothic"/>
                <a:cs typeface="Century Gothic"/>
              </a:rPr>
              <a:t>e</a:t>
            </a:r>
            <a:r>
              <a:rPr lang="de-DE" sz="1800" baseline="30000" dirty="0" err="1">
                <a:latin typeface="Century Gothic"/>
                <a:cs typeface="Century Gothic"/>
              </a:rPr>
              <a:t>+</a:t>
            </a:r>
            <a:r>
              <a:rPr lang="de-DE" sz="1800" dirty="0" err="1">
                <a:latin typeface="Century Gothic"/>
                <a:cs typeface="Century Gothic"/>
              </a:rPr>
              <a:t>ɣ</a:t>
            </a:r>
            <a:r>
              <a:rPr lang="de-DE" sz="1800" dirty="0">
                <a:latin typeface="Century Gothic"/>
                <a:cs typeface="Century Gothic"/>
              </a:rPr>
              <a:t> at </a:t>
            </a:r>
            <a:r>
              <a:rPr lang="de-DE" sz="1800" dirty="0" err="1">
                <a:latin typeface="Century Gothic"/>
                <a:cs typeface="Century Gothic"/>
              </a:rPr>
              <a:t>with</a:t>
            </a:r>
            <a:r>
              <a:rPr lang="de-DE" sz="1800" dirty="0">
                <a:latin typeface="Century Gothic"/>
                <a:cs typeface="Century Gothic"/>
              </a:rPr>
              <a:t> </a:t>
            </a:r>
            <a:r>
              <a:rPr lang="de-DE" sz="1800" dirty="0" err="1">
                <a:latin typeface="Century Gothic"/>
                <a:cs typeface="Century Gothic"/>
              </a:rPr>
              <a:t>sensitivity</a:t>
            </a:r>
            <a:r>
              <a:rPr lang="de-DE" sz="1800" dirty="0">
                <a:latin typeface="Century Gothic"/>
                <a:cs typeface="Century Gothic"/>
              </a:rPr>
              <a:t> ≈ 6 x10</a:t>
            </a:r>
            <a:r>
              <a:rPr lang="de-DE" sz="1800" baseline="30000" dirty="0">
                <a:latin typeface="Century Gothic"/>
                <a:cs typeface="Century Gothic"/>
              </a:rPr>
              <a:t>-14</a:t>
            </a:r>
            <a:endParaRPr lang="de-DE" sz="1800" dirty="0">
              <a:latin typeface="Century Gothic"/>
              <a:cs typeface="Century Gothic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latin typeface="Century Gothic"/>
                <a:cs typeface="Century Gothic"/>
              </a:rPr>
              <a:t>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latin typeface="Calibri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0F6364-689C-CC4C-9106-F80F38035336}"/>
              </a:ext>
            </a:extLst>
          </p:cNvPr>
          <p:cNvCxnSpPr/>
          <p:nvPr/>
        </p:nvCxnSpPr>
        <p:spPr bwMode="auto">
          <a:xfrm flipH="1">
            <a:off x="4058122" y="2499742"/>
            <a:ext cx="1161950" cy="1754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087BB34-8F20-3B46-AD53-5208A48826EC}"/>
              </a:ext>
            </a:extLst>
          </p:cNvPr>
          <p:cNvSpPr txBox="1"/>
          <p:nvPr/>
        </p:nvSpPr>
        <p:spPr>
          <a:xfrm rot="21153851">
            <a:off x="4202755" y="22851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10</a:t>
            </a:r>
            <a:r>
              <a:rPr lang="en-CH" sz="18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8</a:t>
            </a: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CH" sz="1800" dirty="0">
                <a:solidFill>
                  <a:srgbClr val="000000"/>
                </a:solidFill>
                <a:latin typeface="Symbol" pitchFamily="2" charset="2"/>
              </a:rPr>
              <a:t>m</a:t>
            </a: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/s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C1BD992-7684-A548-9A03-2B1D8B52BB31}"/>
              </a:ext>
            </a:extLst>
          </p:cNvPr>
          <p:cNvSpPr/>
          <p:nvPr/>
        </p:nvSpPr>
        <p:spPr bwMode="auto">
          <a:xfrm>
            <a:off x="5172479" y="2543349"/>
            <a:ext cx="3833046" cy="2271818"/>
          </a:xfrm>
          <a:prstGeom prst="roundRect">
            <a:avLst/>
          </a:prstGeom>
          <a:solidFill>
            <a:srgbClr val="EBEBEB"/>
          </a:solidFill>
          <a:ln w="2857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11" name="Line 14">
            <a:extLst>
              <a:ext uri="{FF2B5EF4-FFF2-40B4-BE49-F238E27FC236}">
                <a16:creationId xmlns:a16="http://schemas.microsoft.com/office/drawing/2014/main" id="{2D6257EB-E943-0B40-B54B-2F6ECC69C1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5619" y="4402669"/>
            <a:ext cx="3121479" cy="14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5">
            <a:extLst>
              <a:ext uri="{FF2B5EF4-FFF2-40B4-BE49-F238E27FC236}">
                <a16:creationId xmlns:a16="http://schemas.microsoft.com/office/drawing/2014/main" id="{A8DBF68D-53F7-004F-AF16-037BE0F34B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5619" y="2819456"/>
            <a:ext cx="0" cy="158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796E858C-76C0-5F4B-ACC3-31CFE4E09783}"/>
              </a:ext>
            </a:extLst>
          </p:cNvPr>
          <p:cNvSpPr>
            <a:spLocks/>
          </p:cNvSpPr>
          <p:nvPr/>
        </p:nvSpPr>
        <p:spPr bwMode="auto">
          <a:xfrm>
            <a:off x="5578495" y="2954869"/>
            <a:ext cx="2828924" cy="1433513"/>
          </a:xfrm>
          <a:custGeom>
            <a:avLst/>
            <a:gdLst>
              <a:gd name="T0" fmla="*/ 0 w 2071"/>
              <a:gd name="T1" fmla="*/ 1056 h 1056"/>
              <a:gd name="T2" fmla="*/ 104 w 2071"/>
              <a:gd name="T3" fmla="*/ 1019 h 1056"/>
              <a:gd name="T4" fmla="*/ 184 w 2071"/>
              <a:gd name="T5" fmla="*/ 915 h 1056"/>
              <a:gd name="T6" fmla="*/ 294 w 2071"/>
              <a:gd name="T7" fmla="*/ 670 h 1056"/>
              <a:gd name="T8" fmla="*/ 429 w 2071"/>
              <a:gd name="T9" fmla="*/ 278 h 1056"/>
              <a:gd name="T10" fmla="*/ 508 w 2071"/>
              <a:gd name="T11" fmla="*/ 124 h 1056"/>
              <a:gd name="T12" fmla="*/ 576 w 2071"/>
              <a:gd name="T13" fmla="*/ 51 h 1056"/>
              <a:gd name="T14" fmla="*/ 681 w 2071"/>
              <a:gd name="T15" fmla="*/ 0 h 1056"/>
              <a:gd name="T16" fmla="*/ 774 w 2071"/>
              <a:gd name="T17" fmla="*/ 72 h 1056"/>
              <a:gd name="T18" fmla="*/ 858 w 2071"/>
              <a:gd name="T19" fmla="*/ 75 h 1056"/>
              <a:gd name="T20" fmla="*/ 912 w 2071"/>
              <a:gd name="T21" fmla="*/ 216 h 1056"/>
              <a:gd name="T22" fmla="*/ 1011 w 2071"/>
              <a:gd name="T23" fmla="*/ 411 h 1056"/>
              <a:gd name="T24" fmla="*/ 1170 w 2071"/>
              <a:gd name="T25" fmla="*/ 602 h 1056"/>
              <a:gd name="T26" fmla="*/ 1238 w 2071"/>
              <a:gd name="T27" fmla="*/ 639 h 1056"/>
              <a:gd name="T28" fmla="*/ 1308 w 2071"/>
              <a:gd name="T29" fmla="*/ 606 h 1056"/>
              <a:gd name="T30" fmla="*/ 1360 w 2071"/>
              <a:gd name="T31" fmla="*/ 658 h 1056"/>
              <a:gd name="T32" fmla="*/ 1464 w 2071"/>
              <a:gd name="T33" fmla="*/ 768 h 1056"/>
              <a:gd name="T34" fmla="*/ 1575 w 2071"/>
              <a:gd name="T35" fmla="*/ 854 h 1056"/>
              <a:gd name="T36" fmla="*/ 1743 w 2071"/>
              <a:gd name="T37" fmla="*/ 942 h 1056"/>
              <a:gd name="T38" fmla="*/ 2071 w 2071"/>
              <a:gd name="T39" fmla="*/ 105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71" h="1056">
                <a:moveTo>
                  <a:pt x="0" y="1056"/>
                </a:moveTo>
                <a:cubicBezTo>
                  <a:pt x="17" y="1050"/>
                  <a:pt x="63" y="1044"/>
                  <a:pt x="104" y="1019"/>
                </a:cubicBezTo>
                <a:cubicBezTo>
                  <a:pt x="145" y="994"/>
                  <a:pt x="163" y="946"/>
                  <a:pt x="184" y="915"/>
                </a:cubicBezTo>
                <a:cubicBezTo>
                  <a:pt x="216" y="857"/>
                  <a:pt x="267" y="736"/>
                  <a:pt x="294" y="670"/>
                </a:cubicBezTo>
                <a:cubicBezTo>
                  <a:pt x="335" y="564"/>
                  <a:pt x="400" y="355"/>
                  <a:pt x="429" y="278"/>
                </a:cubicBezTo>
                <a:cubicBezTo>
                  <a:pt x="465" y="187"/>
                  <a:pt x="489" y="158"/>
                  <a:pt x="508" y="124"/>
                </a:cubicBezTo>
                <a:cubicBezTo>
                  <a:pt x="533" y="86"/>
                  <a:pt x="547" y="68"/>
                  <a:pt x="576" y="51"/>
                </a:cubicBezTo>
                <a:cubicBezTo>
                  <a:pt x="592" y="26"/>
                  <a:pt x="627" y="3"/>
                  <a:pt x="681" y="0"/>
                </a:cubicBezTo>
                <a:cubicBezTo>
                  <a:pt x="736" y="12"/>
                  <a:pt x="729" y="42"/>
                  <a:pt x="774" y="72"/>
                </a:cubicBezTo>
                <a:cubicBezTo>
                  <a:pt x="813" y="84"/>
                  <a:pt x="813" y="60"/>
                  <a:pt x="858" y="75"/>
                </a:cubicBezTo>
                <a:cubicBezTo>
                  <a:pt x="894" y="108"/>
                  <a:pt x="897" y="192"/>
                  <a:pt x="912" y="216"/>
                </a:cubicBezTo>
                <a:cubicBezTo>
                  <a:pt x="926" y="239"/>
                  <a:pt x="991" y="390"/>
                  <a:pt x="1011" y="411"/>
                </a:cubicBezTo>
                <a:cubicBezTo>
                  <a:pt x="1057" y="475"/>
                  <a:pt x="1120" y="543"/>
                  <a:pt x="1170" y="602"/>
                </a:cubicBezTo>
                <a:cubicBezTo>
                  <a:pt x="1188" y="620"/>
                  <a:pt x="1214" y="631"/>
                  <a:pt x="1238" y="639"/>
                </a:cubicBezTo>
                <a:cubicBezTo>
                  <a:pt x="1299" y="619"/>
                  <a:pt x="1248" y="615"/>
                  <a:pt x="1308" y="606"/>
                </a:cubicBezTo>
                <a:cubicBezTo>
                  <a:pt x="1347" y="630"/>
                  <a:pt x="1344" y="640"/>
                  <a:pt x="1360" y="658"/>
                </a:cubicBezTo>
                <a:cubicBezTo>
                  <a:pt x="1373" y="697"/>
                  <a:pt x="1430" y="745"/>
                  <a:pt x="1464" y="768"/>
                </a:cubicBezTo>
                <a:cubicBezTo>
                  <a:pt x="1500" y="801"/>
                  <a:pt x="1547" y="836"/>
                  <a:pt x="1575" y="854"/>
                </a:cubicBezTo>
                <a:cubicBezTo>
                  <a:pt x="1623" y="881"/>
                  <a:pt x="1705" y="925"/>
                  <a:pt x="1743" y="942"/>
                </a:cubicBezTo>
                <a:cubicBezTo>
                  <a:pt x="1826" y="975"/>
                  <a:pt x="1974" y="1026"/>
                  <a:pt x="2071" y="10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 Box 17">
            <a:extLst>
              <a:ext uri="{FF2B5EF4-FFF2-40B4-BE49-F238E27FC236}">
                <a16:creationId xmlns:a16="http://schemas.microsoft.com/office/drawing/2014/main" id="{74C18442-83D4-734A-8700-18887132D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5021" y="4413685"/>
            <a:ext cx="24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/>
              <a:t>t</a:t>
            </a:r>
          </a:p>
        </p:txBody>
      </p:sp>
      <p:sp>
        <p:nvSpPr>
          <p:cNvPr id="15" name="Text Box 37">
            <a:extLst>
              <a:ext uri="{FF2B5EF4-FFF2-40B4-BE49-F238E27FC236}">
                <a16:creationId xmlns:a16="http://schemas.microsoft.com/office/drawing/2014/main" id="{9103D4B8-4065-E54A-9C19-0D295F8B5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19" y="3793070"/>
            <a:ext cx="8515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/>
              <a:t>&lt; 52.8 MeV</a:t>
            </a:r>
          </a:p>
        </p:txBody>
      </p:sp>
      <p:sp>
        <p:nvSpPr>
          <p:cNvPr id="16" name="Text Box 38">
            <a:extLst>
              <a:ext uri="{FF2B5EF4-FFF2-40B4-BE49-F238E27FC236}">
                <a16:creationId xmlns:a16="http://schemas.microsoft.com/office/drawing/2014/main" id="{0882BED3-C6DA-D848-84CF-B9F6E8362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69" y="2824694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/>
              <a:t>0.511 MeV</a:t>
            </a:r>
          </a:p>
        </p:txBody>
      </p:sp>
      <p:sp>
        <p:nvSpPr>
          <p:cNvPr id="17" name="Line 40">
            <a:extLst>
              <a:ext uri="{FF2B5EF4-FFF2-40B4-BE49-F238E27FC236}">
                <a16:creationId xmlns:a16="http://schemas.microsoft.com/office/drawing/2014/main" id="{0C348884-6F4D-AC4E-8DF5-9DF780ABA5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6619" y="455507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Text Box 41">
            <a:extLst>
              <a:ext uri="{FF2B5EF4-FFF2-40B4-BE49-F238E27FC236}">
                <a16:creationId xmlns:a16="http://schemas.microsoft.com/office/drawing/2014/main" id="{66713263-3E44-9041-A97E-ED823D438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19" y="4478870"/>
            <a:ext cx="7699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~100ns</a:t>
            </a:r>
          </a:p>
        </p:txBody>
      </p:sp>
      <p:sp>
        <p:nvSpPr>
          <p:cNvPr id="19" name="Line 42">
            <a:extLst>
              <a:ext uri="{FF2B5EF4-FFF2-40B4-BE49-F238E27FC236}">
                <a16:creationId xmlns:a16="http://schemas.microsoft.com/office/drawing/2014/main" id="{7A26B5CD-7647-014A-A799-8A89493BC9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80311" y="3069169"/>
            <a:ext cx="504056" cy="6546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3">
            <a:extLst>
              <a:ext uri="{FF2B5EF4-FFF2-40B4-BE49-F238E27FC236}">
                <a16:creationId xmlns:a16="http://schemas.microsoft.com/office/drawing/2014/main" id="{9B05A2BD-3F54-CB4E-A09F-D07393E69C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1668" y="2940582"/>
            <a:ext cx="793749" cy="1681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0D51A9-584E-874A-B1B8-034D8E4BED44}"/>
              </a:ext>
            </a:extLst>
          </p:cNvPr>
          <p:cNvSpPr txBox="1"/>
          <p:nvPr/>
        </p:nvSpPr>
        <p:spPr>
          <a:xfrm>
            <a:off x="5774444" y="1269654"/>
            <a:ext cx="2154447" cy="3523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Calorimeter Signal: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latin typeface="Century Gothic"/>
                <a:cs typeface="Century Gothic"/>
              </a:rPr>
              <a:t>µ</a:t>
            </a:r>
            <a:r>
              <a:rPr lang="de-DE" sz="1800" baseline="30000" dirty="0">
                <a:latin typeface="Century Gothic"/>
                <a:cs typeface="Century Gothic"/>
              </a:rPr>
              <a:t>+</a:t>
            </a:r>
            <a:r>
              <a:rPr lang="de-DE" sz="1800" dirty="0">
                <a:latin typeface="Century Gothic"/>
                <a:cs typeface="Century Gothic"/>
              </a:rPr>
              <a:t>→</a:t>
            </a:r>
            <a:r>
              <a:rPr lang="de-DE" sz="1800" dirty="0" err="1">
                <a:latin typeface="Century Gothic"/>
                <a:cs typeface="Century Gothic"/>
              </a:rPr>
              <a:t>e</a:t>
            </a:r>
            <a:r>
              <a:rPr lang="de-DE" sz="1800" baseline="30000" dirty="0" err="1">
                <a:latin typeface="Century Gothic"/>
                <a:cs typeface="Century Gothic"/>
              </a:rPr>
              <a:t>+</a:t>
            </a:r>
            <a:r>
              <a:rPr lang="de-DE" sz="1800" dirty="0" err="1">
                <a:latin typeface="Century Gothic"/>
                <a:cs typeface="Century Gothic"/>
              </a:rPr>
              <a:t>ɣ</a:t>
            </a:r>
            <a:r>
              <a:rPr lang="de-DE" sz="1800" dirty="0">
                <a:latin typeface="Century Gothic"/>
                <a:cs typeface="Century Gothic"/>
              </a:rPr>
              <a:t>        </a:t>
            </a:r>
            <a:r>
              <a:rPr lang="de-DE" sz="1800" b="1" dirty="0" err="1">
                <a:latin typeface="Century Gothic"/>
                <a:cs typeface="Century Gothic"/>
              </a:rPr>
              <a:t>E</a:t>
            </a:r>
            <a:r>
              <a:rPr lang="de-DE" sz="1800" b="1" baseline="-25000" dirty="0" err="1">
                <a:latin typeface="Symbol" pitchFamily="2" charset="2"/>
                <a:cs typeface="Century Gothic"/>
              </a:rPr>
              <a:t>g</a:t>
            </a:r>
            <a:r>
              <a:rPr lang="de-DE" sz="1800" b="1" dirty="0">
                <a:latin typeface="Century Gothic"/>
                <a:cs typeface="Century Gothic"/>
              </a:rPr>
              <a:t> = 52.8 </a:t>
            </a:r>
            <a:r>
              <a:rPr lang="de-DE" sz="1800" b="1" dirty="0" err="1">
                <a:latin typeface="Century Gothic"/>
                <a:cs typeface="Century Gothic"/>
              </a:rPr>
              <a:t>MeV</a:t>
            </a:r>
            <a:endParaRPr lang="en-CH" sz="18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800" dirty="0">
                <a:latin typeface="Century Gothic"/>
                <a:cs typeface="Century Gothic"/>
              </a:rPr>
              <a:t>µ</a:t>
            </a:r>
            <a:r>
              <a:rPr lang="de-DE" sz="1800" baseline="30000" dirty="0">
                <a:latin typeface="Century Gothic"/>
                <a:cs typeface="Century Gothic"/>
              </a:rPr>
              <a:t>+</a:t>
            </a:r>
            <a:r>
              <a:rPr lang="de-DE" sz="1800" dirty="0">
                <a:latin typeface="Century Gothic"/>
                <a:cs typeface="Century Gothic"/>
              </a:rPr>
              <a:t>→</a:t>
            </a:r>
            <a:r>
              <a:rPr lang="de-DE" sz="1800" dirty="0" err="1">
                <a:latin typeface="Century Gothic"/>
                <a:cs typeface="Century Gothic"/>
              </a:rPr>
              <a:t>e</a:t>
            </a:r>
            <a:r>
              <a:rPr lang="de-DE" sz="1800" baseline="30000" dirty="0" err="1">
                <a:latin typeface="Century Gothic"/>
                <a:cs typeface="Century Gothic"/>
              </a:rPr>
              <a:t>+</a:t>
            </a:r>
            <a:r>
              <a:rPr lang="de-DE" sz="1800" dirty="0" err="1">
                <a:latin typeface="Symbol" pitchFamily="2" charset="2"/>
                <a:cs typeface="Century Gothic"/>
              </a:rPr>
              <a:t>n</a:t>
            </a:r>
            <a:r>
              <a:rPr lang="de-DE" sz="1800" baseline="-25000" dirty="0" err="1">
                <a:latin typeface="Century Gothic"/>
                <a:cs typeface="Century Gothic"/>
              </a:rPr>
              <a:t>e</a:t>
            </a:r>
            <a:r>
              <a:rPr lang="de-DE" sz="1800" dirty="0" err="1">
                <a:latin typeface="Symbol" pitchFamily="2" charset="2"/>
                <a:cs typeface="Century Gothic"/>
              </a:rPr>
              <a:t>n</a:t>
            </a:r>
            <a:r>
              <a:rPr lang="de-DE" sz="1800" baseline="-25000" dirty="0" err="1">
                <a:latin typeface="Symbol" pitchFamily="2" charset="2"/>
                <a:cs typeface="Century Gothic"/>
              </a:rPr>
              <a:t>g</a:t>
            </a:r>
            <a:r>
              <a:rPr lang="de-DE" sz="1800" baseline="-25000" dirty="0">
                <a:latin typeface="Symbol" pitchFamily="2" charset="2"/>
                <a:cs typeface="Century Gothic"/>
              </a:rPr>
              <a:t> </a:t>
            </a:r>
            <a:br>
              <a:rPr lang="de-DE" sz="1800" baseline="-25000" dirty="0">
                <a:latin typeface="Symbol" pitchFamily="2" charset="2"/>
                <a:cs typeface="Century Gothic"/>
              </a:rPr>
            </a:br>
            <a:r>
              <a:rPr lang="de-DE" sz="1800" baseline="-25000" dirty="0">
                <a:latin typeface="Symbol" pitchFamily="2" charset="2"/>
                <a:cs typeface="Century Gothic"/>
              </a:rPr>
              <a:t>             </a:t>
            </a: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⨽AIF     </a:t>
            </a:r>
            <a:r>
              <a:rPr lang="de-DE" sz="1800" b="1" dirty="0" err="1">
                <a:latin typeface="Century Gothic"/>
                <a:cs typeface="Century Gothic"/>
              </a:rPr>
              <a:t>E</a:t>
            </a:r>
            <a:r>
              <a:rPr lang="de-DE" sz="1800" b="1" baseline="-25000" dirty="0" err="1">
                <a:latin typeface="Symbol" pitchFamily="2" charset="2"/>
                <a:cs typeface="Century Gothic"/>
              </a:rPr>
              <a:t>g</a:t>
            </a:r>
            <a:r>
              <a:rPr lang="de-DE" sz="1800" b="1" dirty="0">
                <a:latin typeface="Century Gothic"/>
                <a:cs typeface="Century Gothic"/>
              </a:rPr>
              <a:t> &lt; 52.8 </a:t>
            </a:r>
            <a:r>
              <a:rPr lang="de-DE" sz="1800" b="1" dirty="0" err="1">
                <a:latin typeface="Century Gothic"/>
                <a:cs typeface="Century Gothic"/>
              </a:rPr>
              <a:t>MeV</a:t>
            </a:r>
            <a:endParaRPr lang="en-CH" sz="18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7F5803-E723-1647-8179-1AF29F3A9B0F}"/>
              </a:ext>
            </a:extLst>
          </p:cNvPr>
          <p:cNvSpPr txBox="1"/>
          <p:nvPr/>
        </p:nvSpPr>
        <p:spPr>
          <a:xfrm rot="20520027">
            <a:off x="2395888" y="4202627"/>
            <a:ext cx="2154447" cy="4814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Liquid Xenon</a:t>
            </a:r>
            <a:br>
              <a:rPr lang="en-CH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CH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Calorimeter</a:t>
            </a:r>
          </a:p>
        </p:txBody>
      </p:sp>
    </p:spTree>
    <p:extLst>
      <p:ext uri="{BB962C8B-B14F-4D97-AF65-F5344CB8AC3E}">
        <p14:creationId xmlns:p14="http://schemas.microsoft.com/office/powerpoint/2010/main" val="158830638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24D2C-837C-5947-AB7F-E99979565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pile-up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62D-B73F-874C-A4E3-BADE97E6A04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7" name="Picture 2" descr="C:\Users\nbcei\AppData\Local\Temp\meg2.png">
            <a:extLst>
              <a:ext uri="{FF2B5EF4-FFF2-40B4-BE49-F238E27FC236}">
                <a16:creationId xmlns:a16="http://schemas.microsoft.com/office/drawing/2014/main" id="{A6000F43-D0C3-E54D-AFCF-FEB60993F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07654"/>
            <a:ext cx="3131336" cy="2209866"/>
          </a:xfrm>
          <a:prstGeom prst="rect">
            <a:avLst/>
          </a:prstGeom>
          <a:noFill/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D572834-78E7-F34F-AB4F-52ACE2086A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4210054" y="1560899"/>
            <a:ext cx="4572000" cy="2565400"/>
          </a:xfr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886EC78-B7D4-314D-A34C-05145063C043}"/>
              </a:ext>
            </a:extLst>
          </p:cNvPr>
          <p:cNvSpPr/>
          <p:nvPr/>
        </p:nvSpPr>
        <p:spPr bwMode="auto">
          <a:xfrm>
            <a:off x="5508104" y="2139702"/>
            <a:ext cx="864096" cy="1440159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4EE78B7-96CB-0F40-9149-5BF65A2B1E85}"/>
              </a:ext>
            </a:extLst>
          </p:cNvPr>
          <p:cNvSpPr/>
          <p:nvPr/>
        </p:nvSpPr>
        <p:spPr bwMode="auto">
          <a:xfrm>
            <a:off x="2051720" y="2139702"/>
            <a:ext cx="792088" cy="50492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ADF5DA-416D-6E4C-899E-2175D28D2225}"/>
              </a:ext>
            </a:extLst>
          </p:cNvPr>
          <p:cNvCxnSpPr/>
          <p:nvPr/>
        </p:nvCxnSpPr>
        <p:spPr bwMode="auto">
          <a:xfrm flipV="1">
            <a:off x="2843808" y="1419622"/>
            <a:ext cx="504056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7D094F-0B96-4743-AC96-47581563FB5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635896" y="1419622"/>
            <a:ext cx="1872208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01D44E5-DF86-E946-897A-EBAD5A5D9BBF}"/>
              </a:ext>
            </a:extLst>
          </p:cNvPr>
          <p:cNvSpPr txBox="1"/>
          <p:nvPr/>
        </p:nvSpPr>
        <p:spPr>
          <a:xfrm>
            <a:off x="2987824" y="10595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SiPM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(MPPC)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3D19A0-0D12-9E47-BC52-9708AEA3D597}"/>
              </a:ext>
            </a:extLst>
          </p:cNvPr>
          <p:cNvSpPr txBox="1"/>
          <p:nvPr/>
        </p:nvSpPr>
        <p:spPr>
          <a:xfrm>
            <a:off x="3116528" y="4201238"/>
            <a:ext cx="447360" cy="315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PMT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29271F6-6EC8-FE4C-82AD-5048D90A6239}"/>
              </a:ext>
            </a:extLst>
          </p:cNvPr>
          <p:cNvSpPr/>
          <p:nvPr/>
        </p:nvSpPr>
        <p:spPr bwMode="auto">
          <a:xfrm>
            <a:off x="1907704" y="3257625"/>
            <a:ext cx="792088" cy="50492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C4B6477-A3B4-1E4F-9712-AF81DDD915F1}"/>
              </a:ext>
            </a:extLst>
          </p:cNvPr>
          <p:cNvSpPr/>
          <p:nvPr/>
        </p:nvSpPr>
        <p:spPr bwMode="auto">
          <a:xfrm>
            <a:off x="5436096" y="3579861"/>
            <a:ext cx="1044116" cy="465747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8FEE4F-DD08-AB4D-A21D-B19EB9B48CE5}"/>
              </a:ext>
            </a:extLst>
          </p:cNvPr>
          <p:cNvCxnSpPr>
            <a:cxnSpLocks/>
          </p:cNvCxnSpPr>
          <p:nvPr/>
        </p:nvCxnSpPr>
        <p:spPr bwMode="auto">
          <a:xfrm>
            <a:off x="2708176" y="3781888"/>
            <a:ext cx="408352" cy="4193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84F29B-176B-5B44-8321-86A269DD8800}"/>
              </a:ext>
            </a:extLst>
          </p:cNvPr>
          <p:cNvCxnSpPr>
            <a:cxnSpLocks/>
          </p:cNvCxnSpPr>
          <p:nvPr/>
        </p:nvCxnSpPr>
        <p:spPr bwMode="auto">
          <a:xfrm flipV="1">
            <a:off x="3600147" y="3917520"/>
            <a:ext cx="1831076" cy="2837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5429271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4D1873D-C2C0-2744-8C8B-7593E90BD87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80" y="2862404"/>
            <a:ext cx="3744912" cy="21013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A2F5C06-AF29-EB42-80AA-4ECCB5558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 II event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56F84-93AF-9345-964D-BD10989859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A48D72-C0BF-7B45-B1E0-E13C4CF2EA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865058"/>
            <a:ext cx="3744912" cy="2101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49FBAD-36C2-1C47-8169-E3926EFBB3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81375"/>
            <a:ext cx="3744912" cy="21013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1FA29C-6546-AC47-8A72-9DA8D17CE9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78473"/>
            <a:ext cx="3744912" cy="210131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5553591-C0CE-074B-A9AB-7D6227A98A07}"/>
              </a:ext>
            </a:extLst>
          </p:cNvPr>
          <p:cNvCxnSpPr>
            <a:cxnSpLocks/>
          </p:cNvCxnSpPr>
          <p:nvPr/>
        </p:nvCxnSpPr>
        <p:spPr bwMode="auto">
          <a:xfrm>
            <a:off x="5724128" y="1729129"/>
            <a:ext cx="288032" cy="33856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4847049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CA79D67-EC96-A943-BC96-4BCBC03D58B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55" y="2451373"/>
            <a:ext cx="2653656" cy="158464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ABA39F0-28F5-0448-9F8F-C647DF528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Monitors using </a:t>
            </a:r>
            <a:r>
              <a:rPr lang="en-US" dirty="0" err="1"/>
              <a:t>WaveDAQ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012FB-5F53-A34D-A63D-AC2836C1A0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C5E54-FE8C-CC49-A779-F5A1D9EFCB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699542"/>
            <a:ext cx="2376760" cy="15226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88D53E-9C40-084F-BCE0-21CE86D793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382" y="2451373"/>
            <a:ext cx="2483236" cy="17765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9092AA-4091-034A-88C9-F1A305DF6DB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620" y="717162"/>
            <a:ext cx="2376760" cy="15572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BBC726-EF5F-E243-989B-A39FBF253D2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176" y="696326"/>
            <a:ext cx="2483236" cy="21634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1E11051-5911-404C-A92F-C931011A548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953" y="2961882"/>
            <a:ext cx="1813681" cy="15727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0402E7-BEE1-9D49-BE38-6901B1053917}"/>
              </a:ext>
            </a:extLst>
          </p:cNvPr>
          <p:cNvSpPr txBox="1"/>
          <p:nvPr/>
        </p:nvSpPr>
        <p:spPr>
          <a:xfrm>
            <a:off x="903197" y="4516438"/>
            <a:ext cx="1966372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MatriX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, A. Papa et 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FDCDA5-1215-3344-93FD-D06362F20923}"/>
              </a:ext>
            </a:extLst>
          </p:cNvPr>
          <p:cNvSpPr txBox="1"/>
          <p:nvPr/>
        </p:nvSpPr>
        <p:spPr>
          <a:xfrm>
            <a:off x="3675506" y="4516438"/>
            <a:ext cx="1745671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SciFi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, A. Papa et al.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CE310A-D724-0541-8AE9-2551C5488FA8}"/>
              </a:ext>
            </a:extLst>
          </p:cNvPr>
          <p:cNvSpPr txBox="1"/>
          <p:nvPr/>
        </p:nvSpPr>
        <p:spPr>
          <a:xfrm>
            <a:off x="6480184" y="4606573"/>
            <a:ext cx="196521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SiMon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, A. Soter at al.</a:t>
            </a:r>
          </a:p>
        </p:txBody>
      </p:sp>
    </p:spTree>
    <p:extLst>
      <p:ext uri="{BB962C8B-B14F-4D97-AF65-F5344CB8AC3E}">
        <p14:creationId xmlns:p14="http://schemas.microsoft.com/office/powerpoint/2010/main" val="166079200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C496CE-1EBD-3A4B-A5B6-F07AE1B8EBC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Easy-to-use</a:t>
            </a:r>
            <a:r>
              <a:rPr lang="en-US" dirty="0"/>
              <a:t>, compact, stand-alone system</a:t>
            </a:r>
          </a:p>
          <a:p>
            <a:r>
              <a:rPr lang="en-US" b="1" dirty="0"/>
              <a:t>Different detector </a:t>
            </a:r>
            <a:r>
              <a:rPr lang="en-US" dirty="0"/>
              <a:t>front-ends (</a:t>
            </a:r>
            <a:r>
              <a:rPr lang="en-US" dirty="0" err="1"/>
              <a:t>fibres</a:t>
            </a:r>
            <a:r>
              <a:rPr lang="en-US" dirty="0"/>
              <a:t>, pixels, …), configurable</a:t>
            </a:r>
          </a:p>
          <a:p>
            <a:r>
              <a:rPr lang="en-US" dirty="0"/>
              <a:t>Use proton RF signal for </a:t>
            </a:r>
            <a:r>
              <a:rPr lang="en-US" b="1" dirty="0"/>
              <a:t>particle ID</a:t>
            </a:r>
          </a:p>
          <a:p>
            <a:r>
              <a:rPr lang="en-US" dirty="0"/>
              <a:t>Integrated </a:t>
            </a:r>
            <a:r>
              <a:rPr lang="en-US" b="1" dirty="0"/>
              <a:t>web server </a:t>
            </a:r>
            <a:r>
              <a:rPr lang="en-US" dirty="0"/>
              <a:t>for direct profile display</a:t>
            </a:r>
          </a:p>
          <a:p>
            <a:r>
              <a:rPr lang="en-US" dirty="0"/>
              <a:t>Build </a:t>
            </a:r>
            <a:r>
              <a:rPr lang="en-US" b="1" dirty="0"/>
              <a:t>several units </a:t>
            </a:r>
            <a:r>
              <a:rPr lang="en-US" dirty="0"/>
              <a:t>for our secondary beam lines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8AD33F-DEE7-BE47-8EB3-460C72D17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BPM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780C0-63AD-434E-AA8B-CAC690FF45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EEDC9D-4180-2D4B-A292-5E6E46C2E7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721" y="2811531"/>
            <a:ext cx="2281823" cy="16324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A09FAE-1E12-734A-AA43-771773854A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427" y="2728130"/>
            <a:ext cx="2520798" cy="179926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5CBD743-161E-644C-99C5-2EED636B0928}"/>
              </a:ext>
            </a:extLst>
          </p:cNvPr>
          <p:cNvCxnSpPr>
            <a:cxnSpLocks/>
            <a:stCxn id="5" idx="3"/>
          </p:cNvCxnSpPr>
          <p:nvPr/>
        </p:nvCxnSpPr>
        <p:spPr bwMode="auto">
          <a:xfrm>
            <a:off x="2518544" y="3627764"/>
            <a:ext cx="397272" cy="1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3DA189-421C-EA4E-8F61-B7290D585BA3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5873692" y="3627763"/>
            <a:ext cx="50340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C8A41A4-81FE-034E-A33F-5E49AA0F4B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9027" y="3086913"/>
            <a:ext cx="2964665" cy="10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8372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8D2FC1-D6B8-6A47-9C2B-842E1CEA930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WaveDAQ</a:t>
            </a:r>
            <a:r>
              <a:rPr lang="en-US" dirty="0"/>
              <a:t> system </a:t>
            </a:r>
            <a:r>
              <a:rPr lang="en-US" b="1" dirty="0"/>
              <a:t>successfully deployed </a:t>
            </a:r>
            <a:r>
              <a:rPr lang="en-US" dirty="0"/>
              <a:t>in MEG II after </a:t>
            </a:r>
            <a:br>
              <a:rPr lang="en-US" dirty="0"/>
            </a:br>
            <a:r>
              <a:rPr lang="en-US" dirty="0"/>
              <a:t>9 years of development</a:t>
            </a:r>
          </a:p>
          <a:p>
            <a:r>
              <a:rPr lang="en-US" dirty="0"/>
              <a:t>System design is </a:t>
            </a:r>
            <a:r>
              <a:rPr lang="en-US" b="1" dirty="0"/>
              <a:t>not specific </a:t>
            </a:r>
            <a:r>
              <a:rPr lang="en-US" dirty="0"/>
              <a:t>to MEG</a:t>
            </a:r>
          </a:p>
          <a:p>
            <a:r>
              <a:rPr lang="en-US" dirty="0"/>
              <a:t>Single board (</a:t>
            </a:r>
            <a:r>
              <a:rPr lang="en-US" b="1" dirty="0"/>
              <a:t>16 </a:t>
            </a:r>
            <a:r>
              <a:rPr lang="en-US" b="1" dirty="0" err="1"/>
              <a:t>chn</a:t>
            </a:r>
            <a:r>
              <a:rPr lang="en-US" dirty="0"/>
              <a:t>) and single crate (</a:t>
            </a:r>
            <a:r>
              <a:rPr lang="en-US" b="1" dirty="0"/>
              <a:t>256 </a:t>
            </a:r>
            <a:r>
              <a:rPr lang="en-US" b="1" dirty="0" err="1"/>
              <a:t>chn</a:t>
            </a:r>
            <a:r>
              <a:rPr lang="en-US" dirty="0"/>
              <a:t>) systems useful </a:t>
            </a:r>
            <a:br>
              <a:rPr lang="en-US" dirty="0"/>
            </a:br>
            <a:r>
              <a:rPr lang="en-US" dirty="0"/>
              <a:t>for many applications at PSI</a:t>
            </a:r>
          </a:p>
          <a:p>
            <a:r>
              <a:rPr lang="en-US" b="1" dirty="0"/>
              <a:t>Web</a:t>
            </a:r>
            <a:r>
              <a:rPr lang="en-US" dirty="0"/>
              <a:t> browser </a:t>
            </a:r>
            <a:r>
              <a:rPr lang="en-US" b="1" dirty="0"/>
              <a:t>based</a:t>
            </a:r>
            <a:r>
              <a:rPr lang="en-US" dirty="0"/>
              <a:t> software constantly extended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CCD7F-1730-844B-89CF-6EF625AB3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74385-AB5A-E343-A741-3BCA74CB58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F4B12F36-7DF5-214D-BCD7-6B146E0394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56636"/>
            <a:ext cx="2520652" cy="18904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40EE2B-9CA9-2443-81CA-7DD5226277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424" y="3075806"/>
            <a:ext cx="2850725" cy="1872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5FBE9-641E-4644-9BBA-29AF9EC87F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990" y="3056636"/>
            <a:ext cx="2391690" cy="1890490"/>
          </a:xfrm>
          <a:prstGeom prst="rect">
            <a:avLst/>
          </a:prstGeom>
          <a:ln>
            <a:solidFill>
              <a:schemeClr val="bg2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E79A8F2-4334-8342-B3B5-082D93D00A54}"/>
              </a:ext>
            </a:extLst>
          </p:cNvPr>
          <p:cNvCxnSpPr>
            <a:cxnSpLocks/>
          </p:cNvCxnSpPr>
          <p:nvPr/>
        </p:nvCxnSpPr>
        <p:spPr bwMode="auto">
          <a:xfrm flipH="1">
            <a:off x="3995936" y="3457054"/>
            <a:ext cx="18529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689D74-DF18-824D-BA46-CCC68B71D10E}"/>
              </a:ext>
            </a:extLst>
          </p:cNvPr>
          <p:cNvCxnSpPr>
            <a:cxnSpLocks/>
          </p:cNvCxnSpPr>
          <p:nvPr/>
        </p:nvCxnSpPr>
        <p:spPr bwMode="auto">
          <a:xfrm>
            <a:off x="3738637" y="3457054"/>
            <a:ext cx="216024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51ADD59-2EE7-474D-A1D4-865DEEE0A5EF}"/>
              </a:ext>
            </a:extLst>
          </p:cNvPr>
          <p:cNvSpPr txBox="1"/>
          <p:nvPr/>
        </p:nvSpPr>
        <p:spPr>
          <a:xfrm>
            <a:off x="3215066" y="4319389"/>
            <a:ext cx="419987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8.8 </a:t>
            </a:r>
            <a:r>
              <a:rPr lang="en-U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ps</a:t>
            </a:r>
            <a:endParaRPr lang="en-US" sz="12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9ACFBA-B947-2E49-88FF-6EBDF12DDF29}"/>
              </a:ext>
            </a:extLst>
          </p:cNvPr>
          <p:cNvCxnSpPr>
            <a:cxnSpLocks/>
            <a:stCxn id="16" idx="0"/>
          </p:cNvCxnSpPr>
          <p:nvPr/>
        </p:nvCxnSpPr>
        <p:spPr bwMode="auto">
          <a:xfrm flipV="1">
            <a:off x="3425060" y="4133627"/>
            <a:ext cx="78108" cy="18576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9366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WaveDAQ </a:t>
            </a:r>
            <a:r>
              <a:rPr lang="en-GB" noProof="0" dirty="0"/>
              <a:t>@ PSI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noProof="0" dirty="0">
                <a:latin typeface="Century Gothic" panose="020B0502020202020204" pitchFamily="34" charset="0"/>
              </a:rPr>
              <a:t>My thanks go to</a:t>
            </a:r>
          </a:p>
          <a:p>
            <a:pPr marL="0" indent="0">
              <a:buNone/>
            </a:pPr>
            <a:endParaRPr lang="en-GB" noProof="0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Roberto </a:t>
            </a:r>
            <a:r>
              <a:rPr lang="en-GB" dirty="0" err="1">
                <a:latin typeface="Century Gothic" panose="020B0502020202020204" pitchFamily="34" charset="0"/>
              </a:rPr>
              <a:t>Dinapoli</a:t>
            </a:r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 err="1">
                <a:latin typeface="Century Gothic" panose="020B0502020202020204" pitchFamily="34" charset="0"/>
              </a:rPr>
              <a:t>Ueli</a:t>
            </a:r>
            <a:r>
              <a:rPr lang="en-GB" dirty="0">
                <a:latin typeface="Century Gothic" panose="020B0502020202020204" pitchFamily="34" charset="0"/>
              </a:rPr>
              <a:t> Hartmann</a:t>
            </a:r>
          </a:p>
          <a:p>
            <a:r>
              <a:rPr lang="en-GB" dirty="0">
                <a:latin typeface="Century Gothic" panose="020B0502020202020204" pitchFamily="34" charset="0"/>
              </a:rPr>
              <a:t>Elmar Schmid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noProof="0" dirty="0">
                <a:latin typeface="Century Gothic" panose="020B0502020202020204" pitchFamily="34" charset="0"/>
              </a:rPr>
              <a:t>Luca Galli</a:t>
            </a:r>
          </a:p>
          <a:p>
            <a:r>
              <a:rPr lang="en-GB" dirty="0">
                <a:latin typeface="Century Gothic" panose="020B0502020202020204" pitchFamily="34" charset="0"/>
              </a:rPr>
              <a:t>Marco </a:t>
            </a:r>
            <a:r>
              <a:rPr lang="en-GB" dirty="0" err="1">
                <a:latin typeface="Century Gothic" panose="020B0502020202020204" pitchFamily="34" charset="0"/>
              </a:rPr>
              <a:t>Francesconi</a:t>
            </a:r>
            <a:endParaRPr lang="en-GB" noProof="0" dirty="0">
              <a:latin typeface="Century Gothic" panose="020B0502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4E5289-FBCE-5E4E-94FF-A569D3CD834B}"/>
              </a:ext>
            </a:extLst>
          </p:cNvPr>
          <p:cNvSpPr txBox="1"/>
          <p:nvPr/>
        </p:nvSpPr>
        <p:spPr>
          <a:xfrm rot="5400000">
            <a:off x="2231988" y="3143088"/>
            <a:ext cx="914400" cy="4108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INFN Pisa</a:t>
            </a:r>
          </a:p>
        </p:txBody>
      </p:sp>
    </p:spTree>
    <p:extLst>
      <p:ext uri="{BB962C8B-B14F-4D97-AF65-F5344CB8AC3E}">
        <p14:creationId xmlns:p14="http://schemas.microsoft.com/office/powerpoint/2010/main" val="171347682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E9D6E4-09E6-7D4F-A29B-C17C4A7EB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Digitizing detector signals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D26D2-EB4B-834A-8DE1-A96701F1BC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EB0B16-52BF-7147-8803-5CF6E22057FC}"/>
              </a:ext>
            </a:extLst>
          </p:cNvPr>
          <p:cNvSpPr/>
          <p:nvPr/>
        </p:nvSpPr>
        <p:spPr bwMode="auto">
          <a:xfrm>
            <a:off x="795236" y="2391730"/>
            <a:ext cx="648568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85543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D16AC8-C40C-9C48-BF0D-E230FEB4E9CF}"/>
              </a:ext>
            </a:extLst>
          </p:cNvPr>
          <p:cNvCxnSpPr>
            <a:cxnSpLocks/>
            <a:stCxn id="5" idx="3"/>
          </p:cNvCxnSpPr>
          <p:nvPr/>
        </p:nvCxnSpPr>
        <p:spPr bwMode="auto">
          <a:xfrm>
            <a:off x="1443804" y="2571750"/>
            <a:ext cx="64375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B4A872-49F0-0D4D-8DE5-4B8EC6B2C5FD}"/>
              </a:ext>
            </a:extLst>
          </p:cNvPr>
          <p:cNvCxnSpPr>
            <a:cxnSpLocks/>
          </p:cNvCxnSpPr>
          <p:nvPr/>
        </p:nvCxnSpPr>
        <p:spPr bwMode="auto">
          <a:xfrm flipV="1">
            <a:off x="2087563" y="1330326"/>
            <a:ext cx="0" cy="296827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726CD07-890F-B547-AC95-D12D4F24F754}"/>
              </a:ext>
            </a:extLst>
          </p:cNvPr>
          <p:cNvSpPr/>
          <p:nvPr/>
        </p:nvSpPr>
        <p:spPr bwMode="auto">
          <a:xfrm>
            <a:off x="2731323" y="979644"/>
            <a:ext cx="1224136" cy="7013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85543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TDC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C8AD2C-E44D-134C-A688-F7E2CDEA16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5" y="2905143"/>
            <a:ext cx="1766332" cy="10919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29C3A1-1DBB-FA41-BBB5-19FC5DEC1BA8}"/>
              </a:ext>
            </a:extLst>
          </p:cNvPr>
          <p:cNvSpPr txBox="1"/>
          <p:nvPr/>
        </p:nvSpPr>
        <p:spPr>
          <a:xfrm>
            <a:off x="620184" y="1985516"/>
            <a:ext cx="998671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Detector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90988B5-FDCA-E84B-B894-4DA021E6E2F4}"/>
              </a:ext>
            </a:extLst>
          </p:cNvPr>
          <p:cNvCxnSpPr>
            <a:cxnSpLocks/>
          </p:cNvCxnSpPr>
          <p:nvPr/>
        </p:nvCxnSpPr>
        <p:spPr bwMode="auto">
          <a:xfrm>
            <a:off x="2087564" y="1330325"/>
            <a:ext cx="64375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Freeform 16">
            <a:extLst>
              <a:ext uri="{FF2B5EF4-FFF2-40B4-BE49-F238E27FC236}">
                <a16:creationId xmlns:a16="http://schemas.microsoft.com/office/drawing/2014/main" id="{CB086081-B30F-D945-891E-15C32EBC6A5D}"/>
              </a:ext>
            </a:extLst>
          </p:cNvPr>
          <p:cNvSpPr>
            <a:spLocks/>
          </p:cNvSpPr>
          <p:nvPr/>
        </p:nvSpPr>
        <p:spPr bwMode="auto">
          <a:xfrm>
            <a:off x="6012160" y="939388"/>
            <a:ext cx="1657768" cy="781874"/>
          </a:xfrm>
          <a:custGeom>
            <a:avLst/>
            <a:gdLst>
              <a:gd name="T0" fmla="*/ 0 w 2071"/>
              <a:gd name="T1" fmla="*/ 1056 h 1056"/>
              <a:gd name="T2" fmla="*/ 104 w 2071"/>
              <a:gd name="T3" fmla="*/ 1019 h 1056"/>
              <a:gd name="T4" fmla="*/ 184 w 2071"/>
              <a:gd name="T5" fmla="*/ 915 h 1056"/>
              <a:gd name="T6" fmla="*/ 294 w 2071"/>
              <a:gd name="T7" fmla="*/ 670 h 1056"/>
              <a:gd name="T8" fmla="*/ 429 w 2071"/>
              <a:gd name="T9" fmla="*/ 278 h 1056"/>
              <a:gd name="T10" fmla="*/ 508 w 2071"/>
              <a:gd name="T11" fmla="*/ 124 h 1056"/>
              <a:gd name="T12" fmla="*/ 576 w 2071"/>
              <a:gd name="T13" fmla="*/ 51 h 1056"/>
              <a:gd name="T14" fmla="*/ 681 w 2071"/>
              <a:gd name="T15" fmla="*/ 0 h 1056"/>
              <a:gd name="T16" fmla="*/ 774 w 2071"/>
              <a:gd name="T17" fmla="*/ 72 h 1056"/>
              <a:gd name="T18" fmla="*/ 858 w 2071"/>
              <a:gd name="T19" fmla="*/ 75 h 1056"/>
              <a:gd name="T20" fmla="*/ 912 w 2071"/>
              <a:gd name="T21" fmla="*/ 216 h 1056"/>
              <a:gd name="T22" fmla="*/ 1011 w 2071"/>
              <a:gd name="T23" fmla="*/ 411 h 1056"/>
              <a:gd name="T24" fmla="*/ 1170 w 2071"/>
              <a:gd name="T25" fmla="*/ 602 h 1056"/>
              <a:gd name="T26" fmla="*/ 1238 w 2071"/>
              <a:gd name="T27" fmla="*/ 639 h 1056"/>
              <a:gd name="T28" fmla="*/ 1308 w 2071"/>
              <a:gd name="T29" fmla="*/ 606 h 1056"/>
              <a:gd name="T30" fmla="*/ 1360 w 2071"/>
              <a:gd name="T31" fmla="*/ 658 h 1056"/>
              <a:gd name="T32" fmla="*/ 1464 w 2071"/>
              <a:gd name="T33" fmla="*/ 768 h 1056"/>
              <a:gd name="T34" fmla="*/ 1575 w 2071"/>
              <a:gd name="T35" fmla="*/ 854 h 1056"/>
              <a:gd name="T36" fmla="*/ 1743 w 2071"/>
              <a:gd name="T37" fmla="*/ 942 h 1056"/>
              <a:gd name="T38" fmla="*/ 2071 w 2071"/>
              <a:gd name="T39" fmla="*/ 105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71" h="1056">
                <a:moveTo>
                  <a:pt x="0" y="1056"/>
                </a:moveTo>
                <a:cubicBezTo>
                  <a:pt x="17" y="1050"/>
                  <a:pt x="63" y="1044"/>
                  <a:pt x="104" y="1019"/>
                </a:cubicBezTo>
                <a:cubicBezTo>
                  <a:pt x="145" y="994"/>
                  <a:pt x="163" y="946"/>
                  <a:pt x="184" y="915"/>
                </a:cubicBezTo>
                <a:cubicBezTo>
                  <a:pt x="216" y="857"/>
                  <a:pt x="267" y="736"/>
                  <a:pt x="294" y="670"/>
                </a:cubicBezTo>
                <a:cubicBezTo>
                  <a:pt x="335" y="564"/>
                  <a:pt x="400" y="355"/>
                  <a:pt x="429" y="278"/>
                </a:cubicBezTo>
                <a:cubicBezTo>
                  <a:pt x="465" y="187"/>
                  <a:pt x="489" y="158"/>
                  <a:pt x="508" y="124"/>
                </a:cubicBezTo>
                <a:cubicBezTo>
                  <a:pt x="533" y="86"/>
                  <a:pt x="547" y="68"/>
                  <a:pt x="576" y="51"/>
                </a:cubicBezTo>
                <a:cubicBezTo>
                  <a:pt x="592" y="26"/>
                  <a:pt x="627" y="3"/>
                  <a:pt x="681" y="0"/>
                </a:cubicBezTo>
                <a:cubicBezTo>
                  <a:pt x="736" y="12"/>
                  <a:pt x="729" y="42"/>
                  <a:pt x="774" y="72"/>
                </a:cubicBezTo>
                <a:cubicBezTo>
                  <a:pt x="813" y="84"/>
                  <a:pt x="813" y="60"/>
                  <a:pt x="858" y="75"/>
                </a:cubicBezTo>
                <a:cubicBezTo>
                  <a:pt x="894" y="108"/>
                  <a:pt x="897" y="192"/>
                  <a:pt x="912" y="216"/>
                </a:cubicBezTo>
                <a:cubicBezTo>
                  <a:pt x="926" y="239"/>
                  <a:pt x="991" y="390"/>
                  <a:pt x="1011" y="411"/>
                </a:cubicBezTo>
                <a:cubicBezTo>
                  <a:pt x="1057" y="475"/>
                  <a:pt x="1120" y="543"/>
                  <a:pt x="1170" y="602"/>
                </a:cubicBezTo>
                <a:cubicBezTo>
                  <a:pt x="1188" y="620"/>
                  <a:pt x="1214" y="631"/>
                  <a:pt x="1238" y="639"/>
                </a:cubicBezTo>
                <a:cubicBezTo>
                  <a:pt x="1299" y="619"/>
                  <a:pt x="1248" y="615"/>
                  <a:pt x="1308" y="606"/>
                </a:cubicBezTo>
                <a:cubicBezTo>
                  <a:pt x="1347" y="630"/>
                  <a:pt x="1344" y="640"/>
                  <a:pt x="1360" y="658"/>
                </a:cubicBezTo>
                <a:cubicBezTo>
                  <a:pt x="1373" y="697"/>
                  <a:pt x="1430" y="745"/>
                  <a:pt x="1464" y="768"/>
                </a:cubicBezTo>
                <a:cubicBezTo>
                  <a:pt x="1500" y="801"/>
                  <a:pt x="1547" y="836"/>
                  <a:pt x="1575" y="854"/>
                </a:cubicBezTo>
                <a:cubicBezTo>
                  <a:pt x="1623" y="881"/>
                  <a:pt x="1705" y="925"/>
                  <a:pt x="1743" y="942"/>
                </a:cubicBezTo>
                <a:cubicBezTo>
                  <a:pt x="1826" y="975"/>
                  <a:pt x="1974" y="1026"/>
                  <a:pt x="2071" y="10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4">
            <a:extLst>
              <a:ext uri="{FF2B5EF4-FFF2-40B4-BE49-F238E27FC236}">
                <a16:creationId xmlns:a16="http://schemas.microsoft.com/office/drawing/2014/main" id="{A84ED628-6141-D34D-99A5-015AD1FA93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8145" y="1779662"/>
            <a:ext cx="19442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B912E0-910D-CF41-8776-361BF463AA54}"/>
              </a:ext>
            </a:extLst>
          </p:cNvPr>
          <p:cNvCxnSpPr/>
          <p:nvPr/>
        </p:nvCxnSpPr>
        <p:spPr bwMode="auto">
          <a:xfrm>
            <a:off x="6156176" y="843558"/>
            <a:ext cx="0" cy="936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B6E3386-C025-2045-9883-734048F92E85}"/>
              </a:ext>
            </a:extLst>
          </p:cNvPr>
          <p:cNvCxnSpPr/>
          <p:nvPr/>
        </p:nvCxnSpPr>
        <p:spPr bwMode="auto">
          <a:xfrm>
            <a:off x="7452320" y="843558"/>
            <a:ext cx="0" cy="936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05" name="Straight Connector 4104">
            <a:extLst>
              <a:ext uri="{FF2B5EF4-FFF2-40B4-BE49-F238E27FC236}">
                <a16:creationId xmlns:a16="http://schemas.microsoft.com/office/drawing/2014/main" id="{B0FF1863-ED5E-A948-8CD7-4E877B47B749}"/>
              </a:ext>
            </a:extLst>
          </p:cNvPr>
          <p:cNvCxnSpPr/>
          <p:nvPr/>
        </p:nvCxnSpPr>
        <p:spPr bwMode="auto">
          <a:xfrm>
            <a:off x="5868145" y="1635646"/>
            <a:ext cx="187220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106" name="Right Arrow 4105">
            <a:extLst>
              <a:ext uri="{FF2B5EF4-FFF2-40B4-BE49-F238E27FC236}">
                <a16:creationId xmlns:a16="http://schemas.microsoft.com/office/drawing/2014/main" id="{F581417A-BABA-E149-A9CA-F4D3965D3F54}"/>
              </a:ext>
            </a:extLst>
          </p:cNvPr>
          <p:cNvSpPr/>
          <p:nvPr/>
        </p:nvSpPr>
        <p:spPr bwMode="auto">
          <a:xfrm>
            <a:off x="4319724" y="1222313"/>
            <a:ext cx="136815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412E13-5CE9-9244-BD88-F80570EB7BA8}"/>
              </a:ext>
            </a:extLst>
          </p:cNvPr>
          <p:cNvGrpSpPr/>
          <p:nvPr/>
        </p:nvGrpSpPr>
        <p:grpSpPr>
          <a:xfrm>
            <a:off x="2077211" y="1870386"/>
            <a:ext cx="5735149" cy="939784"/>
            <a:chOff x="2077211" y="1870386"/>
            <a:chExt cx="5735149" cy="93978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0AE364-30F8-A743-972A-E2E5B02CB44B}"/>
                </a:ext>
              </a:extLst>
            </p:cNvPr>
            <p:cNvSpPr/>
            <p:nvPr/>
          </p:nvSpPr>
          <p:spPr bwMode="auto">
            <a:xfrm>
              <a:off x="2731323" y="1870386"/>
              <a:ext cx="1224136" cy="701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5543A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anose="020B0502020202020204" pitchFamily="34" charset="0"/>
                </a:rPr>
                <a:t>QADC</a:t>
              </a: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3E64BB05-B2F0-F34B-890C-7B4EDF116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160" y="1969896"/>
              <a:ext cx="1657768" cy="781874"/>
            </a:xfrm>
            <a:custGeom>
              <a:avLst/>
              <a:gdLst>
                <a:gd name="T0" fmla="*/ 0 w 2071"/>
                <a:gd name="T1" fmla="*/ 1056 h 1056"/>
                <a:gd name="T2" fmla="*/ 104 w 2071"/>
                <a:gd name="T3" fmla="*/ 1019 h 1056"/>
                <a:gd name="T4" fmla="*/ 184 w 2071"/>
                <a:gd name="T5" fmla="*/ 915 h 1056"/>
                <a:gd name="T6" fmla="*/ 294 w 2071"/>
                <a:gd name="T7" fmla="*/ 670 h 1056"/>
                <a:gd name="T8" fmla="*/ 429 w 2071"/>
                <a:gd name="T9" fmla="*/ 278 h 1056"/>
                <a:gd name="T10" fmla="*/ 508 w 2071"/>
                <a:gd name="T11" fmla="*/ 124 h 1056"/>
                <a:gd name="T12" fmla="*/ 576 w 2071"/>
                <a:gd name="T13" fmla="*/ 51 h 1056"/>
                <a:gd name="T14" fmla="*/ 681 w 2071"/>
                <a:gd name="T15" fmla="*/ 0 h 1056"/>
                <a:gd name="T16" fmla="*/ 774 w 2071"/>
                <a:gd name="T17" fmla="*/ 72 h 1056"/>
                <a:gd name="T18" fmla="*/ 858 w 2071"/>
                <a:gd name="T19" fmla="*/ 75 h 1056"/>
                <a:gd name="T20" fmla="*/ 912 w 2071"/>
                <a:gd name="T21" fmla="*/ 216 h 1056"/>
                <a:gd name="T22" fmla="*/ 1011 w 2071"/>
                <a:gd name="T23" fmla="*/ 411 h 1056"/>
                <a:gd name="T24" fmla="*/ 1170 w 2071"/>
                <a:gd name="T25" fmla="*/ 602 h 1056"/>
                <a:gd name="T26" fmla="*/ 1238 w 2071"/>
                <a:gd name="T27" fmla="*/ 639 h 1056"/>
                <a:gd name="T28" fmla="*/ 1308 w 2071"/>
                <a:gd name="T29" fmla="*/ 606 h 1056"/>
                <a:gd name="T30" fmla="*/ 1360 w 2071"/>
                <a:gd name="T31" fmla="*/ 658 h 1056"/>
                <a:gd name="T32" fmla="*/ 1464 w 2071"/>
                <a:gd name="T33" fmla="*/ 768 h 1056"/>
                <a:gd name="T34" fmla="*/ 1575 w 2071"/>
                <a:gd name="T35" fmla="*/ 854 h 1056"/>
                <a:gd name="T36" fmla="*/ 1743 w 2071"/>
                <a:gd name="T37" fmla="*/ 942 h 1056"/>
                <a:gd name="T38" fmla="*/ 2071 w 2071"/>
                <a:gd name="T39" fmla="*/ 105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1" h="1056">
                  <a:moveTo>
                    <a:pt x="0" y="1056"/>
                  </a:moveTo>
                  <a:cubicBezTo>
                    <a:pt x="17" y="1050"/>
                    <a:pt x="63" y="1044"/>
                    <a:pt x="104" y="1019"/>
                  </a:cubicBezTo>
                  <a:cubicBezTo>
                    <a:pt x="145" y="994"/>
                    <a:pt x="163" y="946"/>
                    <a:pt x="184" y="915"/>
                  </a:cubicBezTo>
                  <a:cubicBezTo>
                    <a:pt x="216" y="857"/>
                    <a:pt x="267" y="736"/>
                    <a:pt x="294" y="670"/>
                  </a:cubicBezTo>
                  <a:cubicBezTo>
                    <a:pt x="335" y="564"/>
                    <a:pt x="400" y="355"/>
                    <a:pt x="429" y="278"/>
                  </a:cubicBezTo>
                  <a:cubicBezTo>
                    <a:pt x="465" y="187"/>
                    <a:pt x="489" y="158"/>
                    <a:pt x="508" y="124"/>
                  </a:cubicBezTo>
                  <a:cubicBezTo>
                    <a:pt x="533" y="86"/>
                    <a:pt x="547" y="68"/>
                    <a:pt x="576" y="51"/>
                  </a:cubicBezTo>
                  <a:cubicBezTo>
                    <a:pt x="592" y="26"/>
                    <a:pt x="627" y="3"/>
                    <a:pt x="681" y="0"/>
                  </a:cubicBezTo>
                  <a:cubicBezTo>
                    <a:pt x="736" y="12"/>
                    <a:pt x="729" y="42"/>
                    <a:pt x="774" y="72"/>
                  </a:cubicBezTo>
                  <a:cubicBezTo>
                    <a:pt x="813" y="84"/>
                    <a:pt x="813" y="60"/>
                    <a:pt x="858" y="75"/>
                  </a:cubicBezTo>
                  <a:cubicBezTo>
                    <a:pt x="894" y="108"/>
                    <a:pt x="897" y="192"/>
                    <a:pt x="912" y="216"/>
                  </a:cubicBezTo>
                  <a:cubicBezTo>
                    <a:pt x="926" y="239"/>
                    <a:pt x="991" y="390"/>
                    <a:pt x="1011" y="411"/>
                  </a:cubicBezTo>
                  <a:cubicBezTo>
                    <a:pt x="1057" y="475"/>
                    <a:pt x="1120" y="543"/>
                    <a:pt x="1170" y="602"/>
                  </a:cubicBezTo>
                  <a:cubicBezTo>
                    <a:pt x="1188" y="620"/>
                    <a:pt x="1214" y="631"/>
                    <a:pt x="1238" y="639"/>
                  </a:cubicBezTo>
                  <a:cubicBezTo>
                    <a:pt x="1299" y="619"/>
                    <a:pt x="1248" y="615"/>
                    <a:pt x="1308" y="606"/>
                  </a:cubicBezTo>
                  <a:cubicBezTo>
                    <a:pt x="1347" y="630"/>
                    <a:pt x="1344" y="640"/>
                    <a:pt x="1360" y="658"/>
                  </a:cubicBezTo>
                  <a:cubicBezTo>
                    <a:pt x="1373" y="697"/>
                    <a:pt x="1430" y="745"/>
                    <a:pt x="1464" y="768"/>
                  </a:cubicBezTo>
                  <a:cubicBezTo>
                    <a:pt x="1500" y="801"/>
                    <a:pt x="1547" y="836"/>
                    <a:pt x="1575" y="854"/>
                  </a:cubicBezTo>
                  <a:cubicBezTo>
                    <a:pt x="1623" y="881"/>
                    <a:pt x="1705" y="925"/>
                    <a:pt x="1743" y="942"/>
                  </a:cubicBezTo>
                  <a:cubicBezTo>
                    <a:pt x="1826" y="975"/>
                    <a:pt x="1974" y="1026"/>
                    <a:pt x="2071" y="1050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4">
              <a:extLst>
                <a:ext uri="{FF2B5EF4-FFF2-40B4-BE49-F238E27FC236}">
                  <a16:creationId xmlns:a16="http://schemas.microsoft.com/office/drawing/2014/main" id="{572C98B1-9156-594E-A235-2DB002E2F6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8145" y="2810170"/>
              <a:ext cx="19442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33F2603-97DB-A24D-867D-4D08BC0F55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77211" y="2222644"/>
              <a:ext cx="643759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4" name="Right Arrow 83">
              <a:extLst>
                <a:ext uri="{FF2B5EF4-FFF2-40B4-BE49-F238E27FC236}">
                  <a16:creationId xmlns:a16="http://schemas.microsoft.com/office/drawing/2014/main" id="{C1A3D13F-E03F-B940-8F4B-DB92A73580AA}"/>
                </a:ext>
              </a:extLst>
            </p:cNvPr>
            <p:cNvSpPr/>
            <p:nvPr/>
          </p:nvSpPr>
          <p:spPr bwMode="auto">
            <a:xfrm>
              <a:off x="4319724" y="2088618"/>
              <a:ext cx="1368152" cy="216024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B215D53-93B8-8747-B6C1-1E33D6127840}"/>
              </a:ext>
            </a:extLst>
          </p:cNvPr>
          <p:cNvGrpSpPr/>
          <p:nvPr/>
        </p:nvGrpSpPr>
        <p:grpSpPr>
          <a:xfrm>
            <a:off x="2087563" y="2905144"/>
            <a:ext cx="5724797" cy="890742"/>
            <a:chOff x="2087563" y="2905144"/>
            <a:chExt cx="5724797" cy="89074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BDF185-4D4C-A641-B905-FCC44101750C}"/>
                </a:ext>
              </a:extLst>
            </p:cNvPr>
            <p:cNvSpPr/>
            <p:nvPr/>
          </p:nvSpPr>
          <p:spPr bwMode="auto">
            <a:xfrm>
              <a:off x="3600277" y="2905144"/>
              <a:ext cx="1224136" cy="701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5543A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anose="020B0502020202020204" pitchFamily="34" charset="0"/>
                </a:rPr>
                <a:t>ADC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4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250 MSPS</a:t>
              </a: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F2A2DA8-FAD5-A742-8B2B-91F1AB0F271C}"/>
                </a:ext>
              </a:extLst>
            </p:cNvPr>
            <p:cNvSpPr/>
            <p:nvPr/>
          </p:nvSpPr>
          <p:spPr bwMode="auto">
            <a:xfrm>
              <a:off x="2731323" y="2905144"/>
              <a:ext cx="677156" cy="701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5543A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2C9EAFE6-CB8C-0248-AD98-A5D839E79C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0298" y="2929193"/>
              <a:ext cx="439206" cy="434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DA65D8-6AAA-4D43-890B-1469CA20B555}"/>
                </a:ext>
              </a:extLst>
            </p:cNvPr>
            <p:cNvSpPr txBox="1"/>
            <p:nvPr/>
          </p:nvSpPr>
          <p:spPr>
            <a:xfrm>
              <a:off x="2796915" y="3387887"/>
              <a:ext cx="559449" cy="19300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CH" sz="1200" dirty="0">
                  <a:solidFill>
                    <a:srgbClr val="000000"/>
                  </a:solidFill>
                  <a:latin typeface="Calibri"/>
                </a:rPr>
                <a:t>125 MHz</a:t>
              </a:r>
            </a:p>
          </p:txBody>
        </p:sp>
        <p:sp>
          <p:nvSpPr>
            <p:cNvPr id="31" name="Line 14">
              <a:extLst>
                <a:ext uri="{FF2B5EF4-FFF2-40B4-BE49-F238E27FC236}">
                  <a16:creationId xmlns:a16="http://schemas.microsoft.com/office/drawing/2014/main" id="{4F720C2B-A361-5240-BD37-73ECA62E0B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8145" y="3795886"/>
              <a:ext cx="19442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0" name="Group 4099">
              <a:extLst>
                <a:ext uri="{FF2B5EF4-FFF2-40B4-BE49-F238E27FC236}">
                  <a16:creationId xmlns:a16="http://schemas.microsoft.com/office/drawing/2014/main" id="{B8C6E363-8C16-ED4C-A22A-B0C4C0254F26}"/>
                </a:ext>
              </a:extLst>
            </p:cNvPr>
            <p:cNvGrpSpPr/>
            <p:nvPr/>
          </p:nvGrpSpPr>
          <p:grpSpPr>
            <a:xfrm>
              <a:off x="6012160" y="3003798"/>
              <a:ext cx="1584176" cy="733687"/>
              <a:chOff x="6012160" y="3003798"/>
              <a:chExt cx="1584176" cy="733687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8E29BE6-A655-3D40-BFE1-A4159B2FDE34}"/>
                  </a:ext>
                </a:extLst>
              </p:cNvPr>
              <p:cNvCxnSpPr/>
              <p:nvPr/>
            </p:nvCxnSpPr>
            <p:spPr bwMode="auto">
              <a:xfrm>
                <a:off x="6012160" y="3737485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4D80700-EDFE-E143-8D56-B5B24E2749C5}"/>
                  </a:ext>
                </a:extLst>
              </p:cNvPr>
              <p:cNvCxnSpPr/>
              <p:nvPr/>
            </p:nvCxnSpPr>
            <p:spPr bwMode="auto">
              <a:xfrm>
                <a:off x="6156176" y="3507854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02BFD63-0B4C-B54F-9804-21E5A75C913B}"/>
                  </a:ext>
                </a:extLst>
              </p:cNvPr>
              <p:cNvCxnSpPr/>
              <p:nvPr/>
            </p:nvCxnSpPr>
            <p:spPr bwMode="auto">
              <a:xfrm>
                <a:off x="6300192" y="3146515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97749D9-10F7-B447-A59E-6FF58F3C00B9}"/>
                  </a:ext>
                </a:extLst>
              </p:cNvPr>
              <p:cNvCxnSpPr/>
              <p:nvPr/>
            </p:nvCxnSpPr>
            <p:spPr bwMode="auto">
              <a:xfrm>
                <a:off x="6444208" y="3003798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C9DD9A7E-7467-8740-A9F6-0C0634E4D77D}"/>
                  </a:ext>
                </a:extLst>
              </p:cNvPr>
              <p:cNvCxnSpPr/>
              <p:nvPr/>
            </p:nvCxnSpPr>
            <p:spPr bwMode="auto">
              <a:xfrm>
                <a:off x="6588224" y="3075806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EB72153-CA24-1D45-BF6B-928C2CE2410F}"/>
                  </a:ext>
                </a:extLst>
              </p:cNvPr>
              <p:cNvCxnSpPr/>
              <p:nvPr/>
            </p:nvCxnSpPr>
            <p:spPr bwMode="auto">
              <a:xfrm>
                <a:off x="6732240" y="3260390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DF06595A-9358-4941-83E3-2BEB3A39AE2C}"/>
                  </a:ext>
                </a:extLst>
              </p:cNvPr>
              <p:cNvCxnSpPr/>
              <p:nvPr/>
            </p:nvCxnSpPr>
            <p:spPr bwMode="auto">
              <a:xfrm>
                <a:off x="6876256" y="3435846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FC9ACF5-C7C8-D14C-9637-D163649ECC96}"/>
                  </a:ext>
                </a:extLst>
              </p:cNvPr>
              <p:cNvCxnSpPr/>
              <p:nvPr/>
            </p:nvCxnSpPr>
            <p:spPr bwMode="auto">
              <a:xfrm>
                <a:off x="7020272" y="3484388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F6238D4-0602-314A-86A2-335F5DD71542}"/>
                  </a:ext>
                </a:extLst>
              </p:cNvPr>
              <p:cNvCxnSpPr/>
              <p:nvPr/>
            </p:nvCxnSpPr>
            <p:spPr bwMode="auto">
              <a:xfrm>
                <a:off x="7164288" y="3576869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E800219-AFF9-2F48-9C25-F80130A29E69}"/>
                  </a:ext>
                </a:extLst>
              </p:cNvPr>
              <p:cNvCxnSpPr/>
              <p:nvPr/>
            </p:nvCxnSpPr>
            <p:spPr bwMode="auto">
              <a:xfrm>
                <a:off x="7308304" y="3651870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2129F065-ECB6-B449-A394-093146A8A58A}"/>
                  </a:ext>
                </a:extLst>
              </p:cNvPr>
              <p:cNvCxnSpPr/>
              <p:nvPr/>
            </p:nvCxnSpPr>
            <p:spPr bwMode="auto">
              <a:xfrm>
                <a:off x="7452320" y="3723878"/>
                <a:ext cx="144016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D25C795-DBAC-E246-9D3E-D10722641A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156176" y="3507854"/>
                <a:ext cx="0" cy="22963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CA305AD2-5989-F841-953A-DE9D094C77C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300192" y="3146515"/>
                <a:ext cx="0" cy="36134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FAAA354-10DF-D040-A98A-E09F688BD0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444208" y="3003798"/>
                <a:ext cx="0" cy="14271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3DF93D5-597E-1D40-BBBE-9A2B1B0727E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88224" y="3003799"/>
                <a:ext cx="0" cy="713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F86C9F4-079A-B74D-B888-46776043B9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732240" y="3075158"/>
                <a:ext cx="0" cy="18066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8E5BA9A9-C97F-C64E-B591-6B5018BEAF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876256" y="3255827"/>
                <a:ext cx="0" cy="18001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9DBC614-CAB4-3840-8CB3-AE0D6C80AF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020272" y="3436496"/>
                <a:ext cx="0" cy="4789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2368A7C6-ACAF-8A44-8B58-DB3A69A87D3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164288" y="3484388"/>
                <a:ext cx="0" cy="9248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C0D91BF2-568E-2947-8520-EDD45AD7D58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08304" y="3576869"/>
                <a:ext cx="0" cy="7500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A363E02-2F21-8D44-87E0-5595D988199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452320" y="3651870"/>
                <a:ext cx="0" cy="7200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97EEAFC-1BB0-7447-B6D0-B3CB0F5A0DD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87563" y="3255826"/>
              <a:ext cx="643759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CF2355B-6F0E-7F40-A2E2-D222E24770ED}"/>
                </a:ext>
              </a:extLst>
            </p:cNvPr>
            <p:cNvCxnSpPr>
              <a:cxnSpLocks/>
              <a:stCxn id="19" idx="3"/>
              <a:endCxn id="18" idx="1"/>
            </p:cNvCxnSpPr>
            <p:nvPr/>
          </p:nvCxnSpPr>
          <p:spPr bwMode="auto">
            <a:xfrm>
              <a:off x="3408479" y="3255826"/>
              <a:ext cx="19179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Right Arrow 84">
              <a:extLst>
                <a:ext uri="{FF2B5EF4-FFF2-40B4-BE49-F238E27FC236}">
                  <a16:creationId xmlns:a16="http://schemas.microsoft.com/office/drawing/2014/main" id="{57D511A4-2A4D-C946-A6E2-31815A729137}"/>
                </a:ext>
              </a:extLst>
            </p:cNvPr>
            <p:cNvSpPr/>
            <p:nvPr/>
          </p:nvSpPr>
          <p:spPr bwMode="auto">
            <a:xfrm>
              <a:off x="4968427" y="3154035"/>
              <a:ext cx="755701" cy="216024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3F847B-9EC7-144A-A1D1-A8EBCF211277}"/>
              </a:ext>
            </a:extLst>
          </p:cNvPr>
          <p:cNvGrpSpPr/>
          <p:nvPr/>
        </p:nvGrpSpPr>
        <p:grpSpPr>
          <a:xfrm>
            <a:off x="2097915" y="3947922"/>
            <a:ext cx="5714445" cy="889423"/>
            <a:chOff x="2097915" y="3947922"/>
            <a:chExt cx="5714445" cy="889423"/>
          </a:xfrm>
        </p:grpSpPr>
        <p:sp>
          <p:nvSpPr>
            <p:cNvPr id="71" name="Freeform 16">
              <a:extLst>
                <a:ext uri="{FF2B5EF4-FFF2-40B4-BE49-F238E27FC236}">
                  <a16:creationId xmlns:a16="http://schemas.microsoft.com/office/drawing/2014/main" id="{42A817EE-E595-1A4D-9A6F-A72B40DCF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160" y="3997071"/>
              <a:ext cx="1657768" cy="781874"/>
            </a:xfrm>
            <a:custGeom>
              <a:avLst/>
              <a:gdLst>
                <a:gd name="T0" fmla="*/ 0 w 2071"/>
                <a:gd name="T1" fmla="*/ 1056 h 1056"/>
                <a:gd name="T2" fmla="*/ 104 w 2071"/>
                <a:gd name="T3" fmla="*/ 1019 h 1056"/>
                <a:gd name="T4" fmla="*/ 184 w 2071"/>
                <a:gd name="T5" fmla="*/ 915 h 1056"/>
                <a:gd name="T6" fmla="*/ 294 w 2071"/>
                <a:gd name="T7" fmla="*/ 670 h 1056"/>
                <a:gd name="T8" fmla="*/ 429 w 2071"/>
                <a:gd name="T9" fmla="*/ 278 h 1056"/>
                <a:gd name="T10" fmla="*/ 508 w 2071"/>
                <a:gd name="T11" fmla="*/ 124 h 1056"/>
                <a:gd name="T12" fmla="*/ 576 w 2071"/>
                <a:gd name="T13" fmla="*/ 51 h 1056"/>
                <a:gd name="T14" fmla="*/ 681 w 2071"/>
                <a:gd name="T15" fmla="*/ 0 h 1056"/>
                <a:gd name="T16" fmla="*/ 774 w 2071"/>
                <a:gd name="T17" fmla="*/ 72 h 1056"/>
                <a:gd name="T18" fmla="*/ 858 w 2071"/>
                <a:gd name="T19" fmla="*/ 75 h 1056"/>
                <a:gd name="T20" fmla="*/ 912 w 2071"/>
                <a:gd name="T21" fmla="*/ 216 h 1056"/>
                <a:gd name="T22" fmla="*/ 1011 w 2071"/>
                <a:gd name="T23" fmla="*/ 411 h 1056"/>
                <a:gd name="T24" fmla="*/ 1170 w 2071"/>
                <a:gd name="T25" fmla="*/ 602 h 1056"/>
                <a:gd name="T26" fmla="*/ 1238 w 2071"/>
                <a:gd name="T27" fmla="*/ 639 h 1056"/>
                <a:gd name="T28" fmla="*/ 1308 w 2071"/>
                <a:gd name="T29" fmla="*/ 606 h 1056"/>
                <a:gd name="T30" fmla="*/ 1360 w 2071"/>
                <a:gd name="T31" fmla="*/ 658 h 1056"/>
                <a:gd name="T32" fmla="*/ 1464 w 2071"/>
                <a:gd name="T33" fmla="*/ 768 h 1056"/>
                <a:gd name="T34" fmla="*/ 1575 w 2071"/>
                <a:gd name="T35" fmla="*/ 854 h 1056"/>
                <a:gd name="T36" fmla="*/ 1743 w 2071"/>
                <a:gd name="T37" fmla="*/ 942 h 1056"/>
                <a:gd name="T38" fmla="*/ 2071 w 2071"/>
                <a:gd name="T39" fmla="*/ 105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1" h="1056">
                  <a:moveTo>
                    <a:pt x="0" y="1056"/>
                  </a:moveTo>
                  <a:cubicBezTo>
                    <a:pt x="17" y="1050"/>
                    <a:pt x="63" y="1044"/>
                    <a:pt x="104" y="1019"/>
                  </a:cubicBezTo>
                  <a:cubicBezTo>
                    <a:pt x="145" y="994"/>
                    <a:pt x="163" y="946"/>
                    <a:pt x="184" y="915"/>
                  </a:cubicBezTo>
                  <a:cubicBezTo>
                    <a:pt x="216" y="857"/>
                    <a:pt x="267" y="736"/>
                    <a:pt x="294" y="670"/>
                  </a:cubicBezTo>
                  <a:cubicBezTo>
                    <a:pt x="335" y="564"/>
                    <a:pt x="400" y="355"/>
                    <a:pt x="429" y="278"/>
                  </a:cubicBezTo>
                  <a:cubicBezTo>
                    <a:pt x="465" y="187"/>
                    <a:pt x="489" y="158"/>
                    <a:pt x="508" y="124"/>
                  </a:cubicBezTo>
                  <a:cubicBezTo>
                    <a:pt x="533" y="86"/>
                    <a:pt x="547" y="68"/>
                    <a:pt x="576" y="51"/>
                  </a:cubicBezTo>
                  <a:cubicBezTo>
                    <a:pt x="592" y="26"/>
                    <a:pt x="627" y="3"/>
                    <a:pt x="681" y="0"/>
                  </a:cubicBezTo>
                  <a:cubicBezTo>
                    <a:pt x="736" y="12"/>
                    <a:pt x="729" y="42"/>
                    <a:pt x="774" y="72"/>
                  </a:cubicBezTo>
                  <a:cubicBezTo>
                    <a:pt x="813" y="84"/>
                    <a:pt x="813" y="60"/>
                    <a:pt x="858" y="75"/>
                  </a:cubicBezTo>
                  <a:cubicBezTo>
                    <a:pt x="894" y="108"/>
                    <a:pt x="897" y="192"/>
                    <a:pt x="912" y="216"/>
                  </a:cubicBezTo>
                  <a:cubicBezTo>
                    <a:pt x="926" y="239"/>
                    <a:pt x="991" y="390"/>
                    <a:pt x="1011" y="411"/>
                  </a:cubicBezTo>
                  <a:cubicBezTo>
                    <a:pt x="1057" y="475"/>
                    <a:pt x="1120" y="543"/>
                    <a:pt x="1170" y="602"/>
                  </a:cubicBezTo>
                  <a:cubicBezTo>
                    <a:pt x="1188" y="620"/>
                    <a:pt x="1214" y="631"/>
                    <a:pt x="1238" y="639"/>
                  </a:cubicBezTo>
                  <a:cubicBezTo>
                    <a:pt x="1299" y="619"/>
                    <a:pt x="1248" y="615"/>
                    <a:pt x="1308" y="606"/>
                  </a:cubicBezTo>
                  <a:cubicBezTo>
                    <a:pt x="1347" y="630"/>
                    <a:pt x="1344" y="640"/>
                    <a:pt x="1360" y="658"/>
                  </a:cubicBezTo>
                  <a:cubicBezTo>
                    <a:pt x="1373" y="697"/>
                    <a:pt x="1430" y="745"/>
                    <a:pt x="1464" y="768"/>
                  </a:cubicBezTo>
                  <a:cubicBezTo>
                    <a:pt x="1500" y="801"/>
                    <a:pt x="1547" y="836"/>
                    <a:pt x="1575" y="854"/>
                  </a:cubicBezTo>
                  <a:cubicBezTo>
                    <a:pt x="1623" y="881"/>
                    <a:pt x="1705" y="925"/>
                    <a:pt x="1743" y="942"/>
                  </a:cubicBezTo>
                  <a:cubicBezTo>
                    <a:pt x="1826" y="975"/>
                    <a:pt x="1974" y="1026"/>
                    <a:pt x="2071" y="1050"/>
                  </a:cubicBezTo>
                </a:path>
              </a:pathLst>
            </a:custGeom>
            <a:noFill/>
            <a:ln w="9525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14">
              <a:extLst>
                <a:ext uri="{FF2B5EF4-FFF2-40B4-BE49-F238E27FC236}">
                  <a16:creationId xmlns:a16="http://schemas.microsoft.com/office/drawing/2014/main" id="{2D59CA3C-ACB8-9344-ADC4-D2FD3CC9D6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8145" y="4837345"/>
              <a:ext cx="19442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BF6DE776-0985-2B4E-8B39-8BBF0D96173E}"/>
                </a:ext>
              </a:extLst>
            </p:cNvPr>
            <p:cNvSpPr/>
            <p:nvPr/>
          </p:nvSpPr>
          <p:spPr bwMode="auto">
            <a:xfrm>
              <a:off x="2731323" y="3947922"/>
              <a:ext cx="1224136" cy="701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5543A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anose="020B0502020202020204" pitchFamily="34" charset="0"/>
                </a:rPr>
                <a:t>ADC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4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2 GSPS</a:t>
              </a: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91E90B3-4A0E-6A48-B103-4C3BA4BEAC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97915" y="4289008"/>
              <a:ext cx="643759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7" name="Right Arrow 86">
              <a:extLst>
                <a:ext uri="{FF2B5EF4-FFF2-40B4-BE49-F238E27FC236}">
                  <a16:creationId xmlns:a16="http://schemas.microsoft.com/office/drawing/2014/main" id="{F3EF00B6-7978-7C47-919A-07AF265D59B3}"/>
                </a:ext>
              </a:extLst>
            </p:cNvPr>
            <p:cNvSpPr/>
            <p:nvPr/>
          </p:nvSpPr>
          <p:spPr bwMode="auto">
            <a:xfrm>
              <a:off x="4319724" y="4180996"/>
              <a:ext cx="1368152" cy="216024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4107" name="TextBox 4106">
            <a:extLst>
              <a:ext uri="{FF2B5EF4-FFF2-40B4-BE49-F238E27FC236}">
                <a16:creationId xmlns:a16="http://schemas.microsoft.com/office/drawing/2014/main" id="{AC3E8411-A2E0-8B42-8AF9-F1AC7A6488E7}"/>
              </a:ext>
            </a:extLst>
          </p:cNvPr>
          <p:cNvSpPr txBox="1"/>
          <p:nvPr/>
        </p:nvSpPr>
        <p:spPr>
          <a:xfrm>
            <a:off x="271808" y="4088926"/>
            <a:ext cx="1697581" cy="8890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Signal: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1 MHz - 1 GHz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(0.3 ns risetime)</a:t>
            </a:r>
          </a:p>
        </p:txBody>
      </p:sp>
    </p:spTree>
    <p:extLst>
      <p:ext uri="{BB962C8B-B14F-4D97-AF65-F5344CB8AC3E}">
        <p14:creationId xmlns:p14="http://schemas.microsoft.com/office/powerpoint/2010/main" val="633379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7CEAE9-B732-504A-B6E0-70D5D230713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3689199" cy="3509963"/>
          </a:xfrm>
        </p:spPr>
        <p:txBody>
          <a:bodyPr/>
          <a:lstStyle/>
          <a:p>
            <a:r>
              <a:rPr lang="en-CH" dirty="0"/>
              <a:t>8+1 channels</a:t>
            </a:r>
          </a:p>
          <a:p>
            <a:r>
              <a:rPr lang="en-CH" dirty="0"/>
              <a:t>1-5 GSPS / 12 bits</a:t>
            </a:r>
          </a:p>
          <a:p>
            <a:r>
              <a:rPr lang="en-CH" dirty="0"/>
              <a:t>Typical 140 mW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4E5D6-7BC9-6645-9900-5CDEAE7A4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DRS4 Chip 2008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9418DB-185B-AE44-9D80-C623F53E76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3293E5-1758-0047-B126-F0676DE496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9060" y="72587"/>
            <a:ext cx="3362034" cy="50430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A3D0DD-8382-A648-9580-7EB596EE1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71750"/>
            <a:ext cx="3402264" cy="239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D1009C5C-CE73-2F4D-8029-745591254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233" y="733462"/>
            <a:ext cx="1264496" cy="129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drs4_eval_v3">
            <a:extLst>
              <a:ext uri="{FF2B5EF4-FFF2-40B4-BE49-F238E27FC236}">
                <a16:creationId xmlns:a16="http://schemas.microsoft.com/office/drawing/2014/main" id="{A2465519-783C-EC4E-9028-A668447C0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769" y="3160306"/>
            <a:ext cx="2850960" cy="170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0C07859-5046-684A-993F-BDC3F376880E}"/>
              </a:ext>
            </a:extLst>
          </p:cNvPr>
          <p:cNvCxnSpPr>
            <a:cxnSpLocks/>
          </p:cNvCxnSpPr>
          <p:nvPr/>
        </p:nvCxnSpPr>
        <p:spPr bwMode="auto">
          <a:xfrm flipH="1">
            <a:off x="3995938" y="1491630"/>
            <a:ext cx="873217" cy="25210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BB240C-C9AA-B545-BE36-82250774E21C}"/>
              </a:ext>
            </a:extLst>
          </p:cNvPr>
          <p:cNvSpPr txBox="1"/>
          <p:nvPr/>
        </p:nvSpPr>
        <p:spPr>
          <a:xfrm>
            <a:off x="302906" y="26267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b="1" dirty="0">
                <a:solidFill>
                  <a:schemeClr val="bg1"/>
                </a:solidFill>
                <a:latin typeface="Calibri"/>
              </a:rPr>
              <a:t>USB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b="1" dirty="0">
                <a:solidFill>
                  <a:schemeClr val="bg1"/>
                </a:solidFill>
                <a:latin typeface="Calibri"/>
              </a:rPr>
              <a:t>Evaluation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b="1" dirty="0">
                <a:solidFill>
                  <a:schemeClr val="bg1"/>
                </a:solidFill>
                <a:latin typeface="Calibri"/>
              </a:rPr>
              <a:t>Board</a:t>
            </a:r>
          </a:p>
        </p:txBody>
      </p:sp>
    </p:spTree>
    <p:extLst>
      <p:ext uri="{BB962C8B-B14F-4D97-AF65-F5344CB8AC3E}">
        <p14:creationId xmlns:p14="http://schemas.microsoft.com/office/powerpoint/2010/main" val="4466380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E1C537-6DEF-E54A-AFE7-8BACA3FA2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MEG Electronics 2008-2013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49338-4B07-7644-97EA-D21964F358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A253FC-1206-A84A-BBED-F03010E0FFE1}"/>
              </a:ext>
            </a:extLst>
          </p:cNvPr>
          <p:cNvSpPr/>
          <p:nvPr/>
        </p:nvSpPr>
        <p:spPr>
          <a:xfrm>
            <a:off x="3083444" y="1790996"/>
            <a:ext cx="456199" cy="17262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PMT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8EAD67-9610-8E4A-B419-8A3E9AB92B16}"/>
              </a:ext>
            </a:extLst>
          </p:cNvPr>
          <p:cNvSpPr/>
          <p:nvPr/>
        </p:nvSpPr>
        <p:spPr>
          <a:xfrm>
            <a:off x="4111251" y="1569048"/>
            <a:ext cx="642865" cy="6168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Active</a:t>
            </a:r>
          </a:p>
          <a:p>
            <a:pPr algn="ctr"/>
            <a:r>
              <a:rPr lang="en-US" sz="1000" dirty="0"/>
              <a:t>Splitter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5E8421-A669-C746-A10D-BBDF3B93E1B3}"/>
              </a:ext>
            </a:extLst>
          </p:cNvPr>
          <p:cNvSpPr/>
          <p:nvPr/>
        </p:nvSpPr>
        <p:spPr>
          <a:xfrm>
            <a:off x="5601421" y="952210"/>
            <a:ext cx="642865" cy="6168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Trigger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01A72A-EAFB-8F48-A6D4-3EFC8D42E5F4}"/>
              </a:ext>
            </a:extLst>
          </p:cNvPr>
          <p:cNvSpPr/>
          <p:nvPr/>
        </p:nvSpPr>
        <p:spPr>
          <a:xfrm>
            <a:off x="5601421" y="2185886"/>
            <a:ext cx="642865" cy="6168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DRS4</a:t>
            </a:r>
          </a:p>
          <a:p>
            <a:pPr algn="ctr"/>
            <a:r>
              <a:rPr lang="en-US" sz="1000" dirty="0"/>
              <a:t>DAQ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EB84B-4BBA-0C49-A8AB-465E909AB3C8}"/>
              </a:ext>
            </a:extLst>
          </p:cNvPr>
          <p:cNvSpPr/>
          <p:nvPr/>
        </p:nvSpPr>
        <p:spPr>
          <a:xfrm>
            <a:off x="3593404" y="2559914"/>
            <a:ext cx="642865" cy="6168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HV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A17A7F4-4E60-FD44-9DD2-3E1B066A5BD1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539643" y="1877309"/>
            <a:ext cx="571608" cy="158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1CD5CF-33E5-904E-86D9-B7A510CCE121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3909533" y="1926633"/>
            <a:ext cx="5304" cy="633281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1C0817-0581-CF46-A50B-E7F03B56D0DC}"/>
              </a:ext>
            </a:extLst>
          </p:cNvPr>
          <p:cNvCxnSpPr/>
          <p:nvPr/>
        </p:nvCxnSpPr>
        <p:spPr>
          <a:xfrm>
            <a:off x="3539643" y="1926633"/>
            <a:ext cx="369890" cy="0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C16A254A-A865-3446-9025-73B57E965FDF}"/>
              </a:ext>
            </a:extLst>
          </p:cNvPr>
          <p:cNvCxnSpPr>
            <a:stCxn id="6" idx="0"/>
            <a:endCxn id="7" idx="1"/>
          </p:cNvCxnSpPr>
          <p:nvPr/>
        </p:nvCxnSpPr>
        <p:spPr>
          <a:xfrm rot="5400000" flipH="1" flipV="1">
            <a:off x="4862843" y="830471"/>
            <a:ext cx="308419" cy="1168737"/>
          </a:xfrm>
          <a:prstGeom prst="bentConnector2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0A57DD5E-353E-F848-AFA4-01361CA2CED1}"/>
              </a:ext>
            </a:extLst>
          </p:cNvPr>
          <p:cNvCxnSpPr>
            <a:stCxn id="6" idx="2"/>
            <a:endCxn id="8" idx="1"/>
          </p:cNvCxnSpPr>
          <p:nvPr/>
        </p:nvCxnSpPr>
        <p:spPr>
          <a:xfrm rot="16200000" flipH="1">
            <a:off x="4862843" y="1755726"/>
            <a:ext cx="308419" cy="1168737"/>
          </a:xfrm>
          <a:prstGeom prst="bentConnector2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2BB5932-FC61-C34D-BCCE-739D7F5596EE}"/>
              </a:ext>
            </a:extLst>
          </p:cNvPr>
          <p:cNvCxnSpPr/>
          <p:nvPr/>
        </p:nvCxnSpPr>
        <p:spPr>
          <a:xfrm flipV="1">
            <a:off x="6487633" y="805859"/>
            <a:ext cx="0" cy="2212492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B09677-5315-2945-81FF-DA4470CFD8D1}"/>
              </a:ext>
            </a:extLst>
          </p:cNvPr>
          <p:cNvCxnSpPr>
            <a:stCxn id="7" idx="3"/>
          </p:cNvCxnSpPr>
          <p:nvPr/>
        </p:nvCxnSpPr>
        <p:spPr>
          <a:xfrm>
            <a:off x="6244286" y="1260629"/>
            <a:ext cx="243347" cy="1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6FA83B-B92F-5D40-88E9-463CD5926E15}"/>
              </a:ext>
            </a:extLst>
          </p:cNvPr>
          <p:cNvCxnSpPr/>
          <p:nvPr/>
        </p:nvCxnSpPr>
        <p:spPr>
          <a:xfrm>
            <a:off x="6244286" y="2494304"/>
            <a:ext cx="243347" cy="1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38C0780-0251-CD40-BCD4-B827703DC94F}"/>
              </a:ext>
            </a:extLst>
          </p:cNvPr>
          <p:cNvCxnSpPr/>
          <p:nvPr/>
        </p:nvCxnSpPr>
        <p:spPr>
          <a:xfrm flipV="1">
            <a:off x="6782908" y="805859"/>
            <a:ext cx="0" cy="2212492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89BFD40-9AB1-E942-9A04-D4B0F735AE58}"/>
              </a:ext>
            </a:extLst>
          </p:cNvPr>
          <p:cNvCxnSpPr/>
          <p:nvPr/>
        </p:nvCxnSpPr>
        <p:spPr>
          <a:xfrm>
            <a:off x="6244286" y="2605429"/>
            <a:ext cx="538622" cy="1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E1CFCFC-F305-7746-9AC6-36E2187F8637}"/>
              </a:ext>
            </a:extLst>
          </p:cNvPr>
          <p:cNvSpPr txBox="1"/>
          <p:nvPr/>
        </p:nvSpPr>
        <p:spPr>
          <a:xfrm rot="5400000">
            <a:off x="6195211" y="1754199"/>
            <a:ext cx="8310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90"/>
                </a:solidFill>
                <a:latin typeface="Century Gothic"/>
                <a:cs typeface="Century Gothic"/>
              </a:rPr>
              <a:t>Trigger Bus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E30480-6A18-4E40-A6C0-3550A4B91682}"/>
              </a:ext>
            </a:extLst>
          </p:cNvPr>
          <p:cNvSpPr txBox="1"/>
          <p:nvPr/>
        </p:nvSpPr>
        <p:spPr>
          <a:xfrm rot="5400000">
            <a:off x="6281442" y="1491067"/>
            <a:ext cx="12491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90"/>
                </a:solidFill>
                <a:latin typeface="Century Gothic"/>
                <a:cs typeface="Century Gothic"/>
              </a:rPr>
              <a:t>Clock distribution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D6AF9E-4027-F640-A62F-D2F8B3DA0491}"/>
              </a:ext>
            </a:extLst>
          </p:cNvPr>
          <p:cNvSpPr/>
          <p:nvPr/>
        </p:nvSpPr>
        <p:spPr>
          <a:xfrm>
            <a:off x="3572141" y="763747"/>
            <a:ext cx="571607" cy="49688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Power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AB1FDF2-E2A3-8D48-8A80-CAB430A199AB}"/>
              </a:ext>
            </a:extLst>
          </p:cNvPr>
          <p:cNvCxnSpPr/>
          <p:nvPr/>
        </p:nvCxnSpPr>
        <p:spPr>
          <a:xfrm flipV="1">
            <a:off x="3852327" y="1458846"/>
            <a:ext cx="427096" cy="1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CC7F4AF-1A99-8747-B53C-5A72E6EE5E43}"/>
              </a:ext>
            </a:extLst>
          </p:cNvPr>
          <p:cNvCxnSpPr>
            <a:endCxn id="22" idx="2"/>
          </p:cNvCxnSpPr>
          <p:nvPr/>
        </p:nvCxnSpPr>
        <p:spPr>
          <a:xfrm flipV="1">
            <a:off x="3852327" y="1260629"/>
            <a:ext cx="5618" cy="201148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E10DB99-0858-A64E-94F2-E46EB4BBBF6B}"/>
              </a:ext>
            </a:extLst>
          </p:cNvPr>
          <p:cNvCxnSpPr/>
          <p:nvPr/>
        </p:nvCxnSpPr>
        <p:spPr>
          <a:xfrm flipV="1">
            <a:off x="4279423" y="1458847"/>
            <a:ext cx="0" cy="110201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pic>
        <p:nvPicPr>
          <p:cNvPr id="26" name="Picture 4">
            <a:extLst>
              <a:ext uri="{FF2B5EF4-FFF2-40B4-BE49-F238E27FC236}">
                <a16:creationId xmlns:a16="http://schemas.microsoft.com/office/drawing/2014/main" id="{986447A3-465A-CC4F-B203-9BAD2E5E7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4559" y="304345"/>
            <a:ext cx="1683937" cy="344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D2CA456-BFCF-B843-AFFC-315308DDDD3E}"/>
              </a:ext>
            </a:extLst>
          </p:cNvPr>
          <p:cNvSpPr/>
          <p:nvPr/>
        </p:nvSpPr>
        <p:spPr bwMode="auto">
          <a:xfrm>
            <a:off x="413839" y="2899430"/>
            <a:ext cx="2736304" cy="202807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463">
              <a:tabLst>
                <a:tab pos="180975" algn="l"/>
              </a:tabLst>
            </a:pPr>
            <a:r>
              <a:rPr lang="en-US" dirty="0">
                <a:latin typeface="Century Gothic"/>
                <a:cs typeface="Century Gothic"/>
              </a:rPr>
              <a:t>Separated </a:t>
            </a:r>
            <a:br>
              <a:rPr lang="en-US" dirty="0">
                <a:latin typeface="Century Gothic"/>
                <a:cs typeface="Century Gothic"/>
              </a:rPr>
            </a:br>
            <a:r>
              <a:rPr lang="en-US" dirty="0">
                <a:latin typeface="Century Gothic"/>
                <a:cs typeface="Century Gothic"/>
              </a:rPr>
              <a:t>DAQ &amp; Trigger &amp; HV</a:t>
            </a:r>
          </a:p>
          <a:p>
            <a:pPr marL="17463">
              <a:tabLst>
                <a:tab pos="180975" algn="l"/>
              </a:tabLst>
            </a:pPr>
            <a:r>
              <a:rPr lang="en-US" dirty="0">
                <a:latin typeface="Century Gothic"/>
                <a:cs typeface="Century Gothic"/>
              </a:rPr>
              <a:t>VME based system</a:t>
            </a:r>
          </a:p>
          <a:p>
            <a:pPr marL="17463">
              <a:tabLst>
                <a:tab pos="180975" algn="l"/>
              </a:tabLst>
            </a:pPr>
            <a:r>
              <a:rPr lang="en-US" dirty="0">
                <a:latin typeface="Century Gothic"/>
                <a:cs typeface="Century Gothic"/>
              </a:rPr>
              <a:t>DRS4 piggy-back on general purpose FPGA board</a:t>
            </a:r>
          </a:p>
          <a:p>
            <a:pPr marL="0" indent="0">
              <a:buNone/>
            </a:pPr>
            <a:endParaRPr lang="en-US" dirty="0">
              <a:latin typeface="Century Gothic"/>
              <a:cs typeface="Century Gothic"/>
            </a:endParaRPr>
          </a:p>
          <a:p>
            <a:pPr>
              <a:spcBef>
                <a:spcPts val="0"/>
              </a:spcBef>
            </a:pP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29" name="Picture 3">
            <a:extLst>
              <a:ext uri="{FF2B5EF4-FFF2-40B4-BE49-F238E27FC236}">
                <a16:creationId xmlns:a16="http://schemas.microsoft.com/office/drawing/2014/main" id="{BCF42658-C531-1D4F-86BF-8673F80070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4066" y="654432"/>
            <a:ext cx="1679752" cy="214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4241B7AC-87D1-A64D-95A2-BBFF2C195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28252" y="3422135"/>
            <a:ext cx="2895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390642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C5B56D-0CBB-5A4F-B71D-89AC7109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MEG on-line waveform display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02AEC-B534-5145-98CE-94955D345F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3" descr="waveform">
            <a:extLst>
              <a:ext uri="{FF2B5EF4-FFF2-40B4-BE49-F238E27FC236}">
                <a16:creationId xmlns:a16="http://schemas.microsoft.com/office/drawing/2014/main" id="{D943DFDA-CECE-6049-A27D-4AE48CD96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46057"/>
            <a:ext cx="5915209" cy="422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1">
            <a:extLst>
              <a:ext uri="{FF2B5EF4-FFF2-40B4-BE49-F238E27FC236}">
                <a16:creationId xmlns:a16="http://schemas.microsoft.com/office/drawing/2014/main" id="{F27974B1-1595-854D-80A9-3A1DEFB6E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181" y="852586"/>
            <a:ext cx="208823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400" dirty="0">
                <a:latin typeface="Century Gothic" panose="020B0502020202020204" pitchFamily="34" charset="0"/>
              </a:rPr>
              <a:t>“Virtual Oscilloscope”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6BC63A20-3166-C245-82FF-19927D804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021" y="1753319"/>
            <a:ext cx="124032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1400" dirty="0">
                <a:latin typeface="Century Gothic" panose="020B0502020202020204" pitchFamily="34" charset="0"/>
              </a:rPr>
              <a:t>template fit</a:t>
            </a: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id="{E7AD8041-4AF7-3A49-9B49-902657FCEC9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6181" y="2061097"/>
            <a:ext cx="620160" cy="24919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740EF5D1-91CD-CB49-9808-055ADEBA9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530" y="1111969"/>
            <a:ext cx="6735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2000" dirty="0">
                <a:latin typeface="Symbol" charset="0"/>
              </a:rPr>
              <a:t>S</a:t>
            </a:r>
            <a:r>
              <a:rPr lang="en-US" sz="1600" dirty="0"/>
              <a:t>848</a:t>
            </a:r>
            <a:br>
              <a:rPr lang="en-US" sz="1600" dirty="0"/>
            </a:br>
            <a:r>
              <a:rPr lang="en-US" sz="1600" dirty="0"/>
              <a:t>PMTs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820543-08C4-BF4D-8E85-EE93A76D506D}"/>
              </a:ext>
            </a:extLst>
          </p:cNvPr>
          <p:cNvGrpSpPr/>
          <p:nvPr/>
        </p:nvGrpSpPr>
        <p:grpSpPr>
          <a:xfrm>
            <a:off x="7015900" y="1310009"/>
            <a:ext cx="2309812" cy="3094037"/>
            <a:chOff x="7015163" y="836613"/>
            <a:chExt cx="2309812" cy="3094037"/>
          </a:xfrm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B576FD4B-A8FF-0948-ACC7-D3963015B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922338"/>
              <a:ext cx="1135063" cy="2422525"/>
            </a:xfrm>
            <a:custGeom>
              <a:avLst/>
              <a:gdLst>
                <a:gd name="T0" fmla="*/ 2147483647 w 304"/>
                <a:gd name="T1" fmla="*/ 0 h 648"/>
                <a:gd name="T2" fmla="*/ 2147483647 w 304"/>
                <a:gd name="T3" fmla="*/ 0 h 648"/>
                <a:gd name="T4" fmla="*/ 2147483647 w 304"/>
                <a:gd name="T5" fmla="*/ 2147483647 h 648"/>
                <a:gd name="T6" fmla="*/ 2147483647 w 304"/>
                <a:gd name="T7" fmla="*/ 2147483647 h 648"/>
                <a:gd name="T8" fmla="*/ 2147483647 w 304"/>
                <a:gd name="T9" fmla="*/ 2147483647 h 648"/>
                <a:gd name="T10" fmla="*/ 2147483647 w 304"/>
                <a:gd name="T11" fmla="*/ 2147483647 h 648"/>
                <a:gd name="T12" fmla="*/ 2147483647 w 304"/>
                <a:gd name="T13" fmla="*/ 2147483647 h 648"/>
                <a:gd name="T14" fmla="*/ 2147483647 w 304"/>
                <a:gd name="T15" fmla="*/ 2147483647 h 648"/>
                <a:gd name="T16" fmla="*/ 2147483647 w 304"/>
                <a:gd name="T17" fmla="*/ 2147483647 h 648"/>
                <a:gd name="T18" fmla="*/ 2147483647 w 304"/>
                <a:gd name="T19" fmla="*/ 2147483647 h 648"/>
                <a:gd name="T20" fmla="*/ 2147483647 w 304"/>
                <a:gd name="T21" fmla="*/ 2147483647 h 648"/>
                <a:gd name="T22" fmla="*/ 2147483647 w 304"/>
                <a:gd name="T23" fmla="*/ 2147483647 h 648"/>
                <a:gd name="T24" fmla="*/ 2147483647 w 304"/>
                <a:gd name="T25" fmla="*/ 2147483647 h 648"/>
                <a:gd name="T26" fmla="*/ 2147483647 w 304"/>
                <a:gd name="T27" fmla="*/ 2147483647 h 648"/>
                <a:gd name="T28" fmla="*/ 2147483647 w 304"/>
                <a:gd name="T29" fmla="*/ 2147483647 h 648"/>
                <a:gd name="T30" fmla="*/ 2147483647 w 304"/>
                <a:gd name="T31" fmla="*/ 2147483647 h 648"/>
                <a:gd name="T32" fmla="*/ 2147483647 w 304"/>
                <a:gd name="T33" fmla="*/ 2147483647 h 648"/>
                <a:gd name="T34" fmla="*/ 2147483647 w 304"/>
                <a:gd name="T35" fmla="*/ 2147483647 h 648"/>
                <a:gd name="T36" fmla="*/ 2147483647 w 304"/>
                <a:gd name="T37" fmla="*/ 2147483647 h 648"/>
                <a:gd name="T38" fmla="*/ 2147483647 w 304"/>
                <a:gd name="T39" fmla="*/ 2147483647 h 648"/>
                <a:gd name="T40" fmla="*/ 2147483647 w 304"/>
                <a:gd name="T41" fmla="*/ 2147483647 h 648"/>
                <a:gd name="T42" fmla="*/ 2147483647 w 304"/>
                <a:gd name="T43" fmla="*/ 2147483647 h 648"/>
                <a:gd name="T44" fmla="*/ 0 w 304"/>
                <a:gd name="T45" fmla="*/ 2147483647 h 648"/>
                <a:gd name="T46" fmla="*/ 2147483647 w 304"/>
                <a:gd name="T47" fmla="*/ 2147483647 h 648"/>
                <a:gd name="T48" fmla="*/ 2147483647 w 304"/>
                <a:gd name="T49" fmla="*/ 2147483647 h 648"/>
                <a:gd name="T50" fmla="*/ 2147483647 w 304"/>
                <a:gd name="T51" fmla="*/ 2147483647 h 648"/>
                <a:gd name="T52" fmla="*/ 2147483647 w 304"/>
                <a:gd name="T53" fmla="*/ 2147483647 h 648"/>
                <a:gd name="T54" fmla="*/ 2147483647 w 304"/>
                <a:gd name="T55" fmla="*/ 2147483647 h 648"/>
                <a:gd name="T56" fmla="*/ 2147483647 w 304"/>
                <a:gd name="T57" fmla="*/ 2147483647 h 648"/>
                <a:gd name="T58" fmla="*/ 2147483647 w 304"/>
                <a:gd name="T59" fmla="*/ 2147483647 h 648"/>
                <a:gd name="T60" fmla="*/ 2147483647 w 304"/>
                <a:gd name="T61" fmla="*/ 2147483647 h 648"/>
                <a:gd name="T62" fmla="*/ 2147483647 w 304"/>
                <a:gd name="T63" fmla="*/ 2147483647 h 648"/>
                <a:gd name="T64" fmla="*/ 2147483647 w 304"/>
                <a:gd name="T65" fmla="*/ 2147483647 h 648"/>
                <a:gd name="T66" fmla="*/ 2147483647 w 304"/>
                <a:gd name="T67" fmla="*/ 2147483647 h 648"/>
                <a:gd name="T68" fmla="*/ 2147483647 w 304"/>
                <a:gd name="T69" fmla="*/ 2147483647 h 648"/>
                <a:gd name="T70" fmla="*/ 2147483647 w 304"/>
                <a:gd name="T71" fmla="*/ 2147483647 h 648"/>
                <a:gd name="T72" fmla="*/ 2147483647 w 304"/>
                <a:gd name="T73" fmla="*/ 2147483647 h 648"/>
                <a:gd name="T74" fmla="*/ 2147483647 w 304"/>
                <a:gd name="T75" fmla="*/ 2147483647 h 648"/>
                <a:gd name="T76" fmla="*/ 2147483647 w 304"/>
                <a:gd name="T77" fmla="*/ 2147483647 h 648"/>
                <a:gd name="T78" fmla="*/ 2147483647 w 304"/>
                <a:gd name="T79" fmla="*/ 2147483647 h 648"/>
                <a:gd name="T80" fmla="*/ 2147483647 w 304"/>
                <a:gd name="T81" fmla="*/ 2147483647 h 648"/>
                <a:gd name="T82" fmla="*/ 2147483647 w 304"/>
                <a:gd name="T83" fmla="*/ 2147483647 h 648"/>
                <a:gd name="T84" fmla="*/ 2147483647 w 304"/>
                <a:gd name="T85" fmla="*/ 2147483647 h 648"/>
                <a:gd name="T86" fmla="*/ 2147483647 w 304"/>
                <a:gd name="T87" fmla="*/ 2147483647 h 648"/>
                <a:gd name="T88" fmla="*/ 2147483647 w 304"/>
                <a:gd name="T89" fmla="*/ 2147483647 h 648"/>
                <a:gd name="T90" fmla="*/ 2147483647 w 304"/>
                <a:gd name="T91" fmla="*/ 2147483647 h 648"/>
                <a:gd name="T92" fmla="*/ 2147483647 w 304"/>
                <a:gd name="T93" fmla="*/ 2147483647 h 648"/>
                <a:gd name="T94" fmla="*/ 2147483647 w 304"/>
                <a:gd name="T95" fmla="*/ 2147483647 h 648"/>
                <a:gd name="T96" fmla="*/ 2147483647 w 304"/>
                <a:gd name="T97" fmla="*/ 2147483647 h 648"/>
                <a:gd name="T98" fmla="*/ 2147483647 w 304"/>
                <a:gd name="T99" fmla="*/ 2147483647 h 648"/>
                <a:gd name="T100" fmla="*/ 2147483647 w 304"/>
                <a:gd name="T101" fmla="*/ 2147483647 h 648"/>
                <a:gd name="T102" fmla="*/ 2147483647 w 304"/>
                <a:gd name="T103" fmla="*/ 2147483647 h 648"/>
                <a:gd name="T104" fmla="*/ 2147483647 w 304"/>
                <a:gd name="T105" fmla="*/ 2147483647 h 648"/>
                <a:gd name="T106" fmla="*/ 2147483647 w 304"/>
                <a:gd name="T107" fmla="*/ 2147483647 h 648"/>
                <a:gd name="T108" fmla="*/ 2147483647 w 304"/>
                <a:gd name="T109" fmla="*/ 2147483647 h 648"/>
                <a:gd name="T110" fmla="*/ 2147483647 w 304"/>
                <a:gd name="T111" fmla="*/ 2147483647 h 648"/>
                <a:gd name="T112" fmla="*/ 2147483647 w 304"/>
                <a:gd name="T113" fmla="*/ 2147483647 h 648"/>
                <a:gd name="T114" fmla="*/ 2147483647 w 304"/>
                <a:gd name="T115" fmla="*/ 2147483647 h 648"/>
                <a:gd name="T116" fmla="*/ 2147483647 w 304"/>
                <a:gd name="T117" fmla="*/ 2147483647 h 648"/>
                <a:gd name="T118" fmla="*/ 2147483647 w 304"/>
                <a:gd name="T119" fmla="*/ 2147483647 h 648"/>
                <a:gd name="T120" fmla="*/ 2147483647 w 304"/>
                <a:gd name="T121" fmla="*/ 2147483647 h 648"/>
                <a:gd name="T122" fmla="*/ 2147483647 w 304"/>
                <a:gd name="T123" fmla="*/ 0 h 648"/>
                <a:gd name="T124" fmla="*/ 2147483647 w 304"/>
                <a:gd name="T125" fmla="*/ 0 h 6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04"/>
                <a:gd name="T190" fmla="*/ 0 h 648"/>
                <a:gd name="T191" fmla="*/ 304 w 304"/>
                <a:gd name="T192" fmla="*/ 648 h 6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04" h="648">
                  <a:moveTo>
                    <a:pt x="234" y="0"/>
                  </a:moveTo>
                  <a:lnTo>
                    <a:pt x="191" y="0"/>
                  </a:lnTo>
                  <a:lnTo>
                    <a:pt x="178" y="7"/>
                  </a:lnTo>
                  <a:lnTo>
                    <a:pt x="162" y="18"/>
                  </a:lnTo>
                  <a:lnTo>
                    <a:pt x="148" y="28"/>
                  </a:lnTo>
                  <a:lnTo>
                    <a:pt x="132" y="40"/>
                  </a:lnTo>
                  <a:lnTo>
                    <a:pt x="119" y="52"/>
                  </a:lnTo>
                  <a:lnTo>
                    <a:pt x="106" y="65"/>
                  </a:lnTo>
                  <a:lnTo>
                    <a:pt x="92" y="78"/>
                  </a:lnTo>
                  <a:lnTo>
                    <a:pt x="80" y="94"/>
                  </a:lnTo>
                  <a:lnTo>
                    <a:pt x="70" y="108"/>
                  </a:lnTo>
                  <a:lnTo>
                    <a:pt x="58" y="126"/>
                  </a:lnTo>
                  <a:lnTo>
                    <a:pt x="48" y="141"/>
                  </a:lnTo>
                  <a:lnTo>
                    <a:pt x="40" y="158"/>
                  </a:lnTo>
                  <a:lnTo>
                    <a:pt x="31" y="176"/>
                  </a:lnTo>
                  <a:lnTo>
                    <a:pt x="25" y="193"/>
                  </a:lnTo>
                  <a:lnTo>
                    <a:pt x="19" y="209"/>
                  </a:lnTo>
                  <a:lnTo>
                    <a:pt x="12" y="230"/>
                  </a:lnTo>
                  <a:lnTo>
                    <a:pt x="8" y="249"/>
                  </a:lnTo>
                  <a:lnTo>
                    <a:pt x="5" y="266"/>
                  </a:lnTo>
                  <a:lnTo>
                    <a:pt x="3" y="285"/>
                  </a:lnTo>
                  <a:lnTo>
                    <a:pt x="1" y="306"/>
                  </a:lnTo>
                  <a:lnTo>
                    <a:pt x="0" y="325"/>
                  </a:lnTo>
                  <a:lnTo>
                    <a:pt x="1" y="342"/>
                  </a:lnTo>
                  <a:lnTo>
                    <a:pt x="3" y="360"/>
                  </a:lnTo>
                  <a:lnTo>
                    <a:pt x="5" y="381"/>
                  </a:lnTo>
                  <a:lnTo>
                    <a:pt x="8" y="398"/>
                  </a:lnTo>
                  <a:lnTo>
                    <a:pt x="14" y="418"/>
                  </a:lnTo>
                  <a:lnTo>
                    <a:pt x="19" y="436"/>
                  </a:lnTo>
                  <a:lnTo>
                    <a:pt x="25" y="454"/>
                  </a:lnTo>
                  <a:lnTo>
                    <a:pt x="31" y="471"/>
                  </a:lnTo>
                  <a:lnTo>
                    <a:pt x="39" y="488"/>
                  </a:lnTo>
                  <a:lnTo>
                    <a:pt x="48" y="505"/>
                  </a:lnTo>
                  <a:lnTo>
                    <a:pt x="59" y="522"/>
                  </a:lnTo>
                  <a:lnTo>
                    <a:pt x="68" y="537"/>
                  </a:lnTo>
                  <a:lnTo>
                    <a:pt x="82" y="555"/>
                  </a:lnTo>
                  <a:lnTo>
                    <a:pt x="93" y="567"/>
                  </a:lnTo>
                  <a:lnTo>
                    <a:pt x="106" y="581"/>
                  </a:lnTo>
                  <a:lnTo>
                    <a:pt x="119" y="595"/>
                  </a:lnTo>
                  <a:lnTo>
                    <a:pt x="135" y="608"/>
                  </a:lnTo>
                  <a:lnTo>
                    <a:pt x="148" y="619"/>
                  </a:lnTo>
                  <a:lnTo>
                    <a:pt x="166" y="631"/>
                  </a:lnTo>
                  <a:lnTo>
                    <a:pt x="181" y="640"/>
                  </a:lnTo>
                  <a:lnTo>
                    <a:pt x="189" y="645"/>
                  </a:lnTo>
                  <a:lnTo>
                    <a:pt x="263" y="648"/>
                  </a:lnTo>
                  <a:lnTo>
                    <a:pt x="270" y="625"/>
                  </a:lnTo>
                  <a:lnTo>
                    <a:pt x="276" y="601"/>
                  </a:lnTo>
                  <a:lnTo>
                    <a:pt x="283" y="575"/>
                  </a:lnTo>
                  <a:lnTo>
                    <a:pt x="291" y="548"/>
                  </a:lnTo>
                  <a:lnTo>
                    <a:pt x="297" y="528"/>
                  </a:lnTo>
                  <a:lnTo>
                    <a:pt x="303" y="504"/>
                  </a:lnTo>
                  <a:lnTo>
                    <a:pt x="293" y="501"/>
                  </a:lnTo>
                  <a:lnTo>
                    <a:pt x="143" y="453"/>
                  </a:lnTo>
                  <a:lnTo>
                    <a:pt x="147" y="188"/>
                  </a:lnTo>
                  <a:lnTo>
                    <a:pt x="293" y="146"/>
                  </a:lnTo>
                  <a:lnTo>
                    <a:pt x="304" y="142"/>
                  </a:lnTo>
                  <a:lnTo>
                    <a:pt x="298" y="122"/>
                  </a:lnTo>
                  <a:lnTo>
                    <a:pt x="291" y="96"/>
                  </a:lnTo>
                  <a:lnTo>
                    <a:pt x="283" y="71"/>
                  </a:lnTo>
                  <a:lnTo>
                    <a:pt x="276" y="44"/>
                  </a:lnTo>
                  <a:lnTo>
                    <a:pt x="268" y="17"/>
                  </a:lnTo>
                  <a:lnTo>
                    <a:pt x="261" y="0"/>
                  </a:lnTo>
                  <a:lnTo>
                    <a:pt x="234" y="0"/>
                  </a:lnTo>
                </a:path>
              </a:pathLst>
            </a:custGeom>
            <a:solidFill>
              <a:srgbClr val="E7EEEF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043B95A3-38BB-A04D-97C5-F4A94AC29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4888" y="969963"/>
              <a:ext cx="1023937" cy="2320925"/>
            </a:xfrm>
            <a:custGeom>
              <a:avLst/>
              <a:gdLst>
                <a:gd name="T0" fmla="*/ 2147483647 w 274"/>
                <a:gd name="T1" fmla="*/ 2147483647 h 621"/>
                <a:gd name="T2" fmla="*/ 2147483647 w 274"/>
                <a:gd name="T3" fmla="*/ 2147483647 h 621"/>
                <a:gd name="T4" fmla="*/ 2147483647 w 274"/>
                <a:gd name="T5" fmla="*/ 2147483647 h 621"/>
                <a:gd name="T6" fmla="*/ 2147483647 w 274"/>
                <a:gd name="T7" fmla="*/ 2147483647 h 621"/>
                <a:gd name="T8" fmla="*/ 2147483647 w 274"/>
                <a:gd name="T9" fmla="*/ 2147483647 h 621"/>
                <a:gd name="T10" fmla="*/ 2147483647 w 274"/>
                <a:gd name="T11" fmla="*/ 2147483647 h 621"/>
                <a:gd name="T12" fmla="*/ 2147483647 w 274"/>
                <a:gd name="T13" fmla="*/ 2147483647 h 621"/>
                <a:gd name="T14" fmla="*/ 2147483647 w 274"/>
                <a:gd name="T15" fmla="*/ 2147483647 h 621"/>
                <a:gd name="T16" fmla="*/ 2147483647 w 274"/>
                <a:gd name="T17" fmla="*/ 2147483647 h 621"/>
                <a:gd name="T18" fmla="*/ 2147483647 w 274"/>
                <a:gd name="T19" fmla="*/ 2147483647 h 621"/>
                <a:gd name="T20" fmla="*/ 2147483647 w 274"/>
                <a:gd name="T21" fmla="*/ 2147483647 h 621"/>
                <a:gd name="T22" fmla="*/ 2147483647 w 274"/>
                <a:gd name="T23" fmla="*/ 2147483647 h 621"/>
                <a:gd name="T24" fmla="*/ 2147483647 w 274"/>
                <a:gd name="T25" fmla="*/ 2147483647 h 621"/>
                <a:gd name="T26" fmla="*/ 2147483647 w 274"/>
                <a:gd name="T27" fmla="*/ 2147483647 h 621"/>
                <a:gd name="T28" fmla="*/ 2147483647 w 274"/>
                <a:gd name="T29" fmla="*/ 2147483647 h 621"/>
                <a:gd name="T30" fmla="*/ 2147483647 w 274"/>
                <a:gd name="T31" fmla="*/ 2147483647 h 621"/>
                <a:gd name="T32" fmla="*/ 2147483647 w 274"/>
                <a:gd name="T33" fmla="*/ 2147483647 h 621"/>
                <a:gd name="T34" fmla="*/ 2147483647 w 274"/>
                <a:gd name="T35" fmla="*/ 2147483647 h 621"/>
                <a:gd name="T36" fmla="*/ 2147483647 w 274"/>
                <a:gd name="T37" fmla="*/ 2147483647 h 621"/>
                <a:gd name="T38" fmla="*/ 0 w 274"/>
                <a:gd name="T39" fmla="*/ 2147483647 h 621"/>
                <a:gd name="T40" fmla="*/ 0 w 274"/>
                <a:gd name="T41" fmla="*/ 2147483647 h 621"/>
                <a:gd name="T42" fmla="*/ 0 w 274"/>
                <a:gd name="T43" fmla="*/ 2147483647 h 621"/>
                <a:gd name="T44" fmla="*/ 2147483647 w 274"/>
                <a:gd name="T45" fmla="*/ 2147483647 h 621"/>
                <a:gd name="T46" fmla="*/ 2147483647 w 274"/>
                <a:gd name="T47" fmla="*/ 2147483647 h 621"/>
                <a:gd name="T48" fmla="*/ 2147483647 w 274"/>
                <a:gd name="T49" fmla="*/ 2147483647 h 621"/>
                <a:gd name="T50" fmla="*/ 2147483647 w 274"/>
                <a:gd name="T51" fmla="*/ 2147483647 h 621"/>
                <a:gd name="T52" fmla="*/ 2147483647 w 274"/>
                <a:gd name="T53" fmla="*/ 2147483647 h 621"/>
                <a:gd name="T54" fmla="*/ 2147483647 w 274"/>
                <a:gd name="T55" fmla="*/ 2147483647 h 621"/>
                <a:gd name="T56" fmla="*/ 2147483647 w 274"/>
                <a:gd name="T57" fmla="*/ 2147483647 h 621"/>
                <a:gd name="T58" fmla="*/ 2147483647 w 274"/>
                <a:gd name="T59" fmla="*/ 2147483647 h 621"/>
                <a:gd name="T60" fmla="*/ 2147483647 w 274"/>
                <a:gd name="T61" fmla="*/ 2147483647 h 621"/>
                <a:gd name="T62" fmla="*/ 2147483647 w 274"/>
                <a:gd name="T63" fmla="*/ 2147483647 h 621"/>
                <a:gd name="T64" fmla="*/ 2147483647 w 274"/>
                <a:gd name="T65" fmla="*/ 2147483647 h 621"/>
                <a:gd name="T66" fmla="*/ 2147483647 w 274"/>
                <a:gd name="T67" fmla="*/ 2147483647 h 621"/>
                <a:gd name="T68" fmla="*/ 2147483647 w 274"/>
                <a:gd name="T69" fmla="*/ 2147483647 h 621"/>
                <a:gd name="T70" fmla="*/ 2147483647 w 274"/>
                <a:gd name="T71" fmla="*/ 2147483647 h 621"/>
                <a:gd name="T72" fmla="*/ 2147483647 w 274"/>
                <a:gd name="T73" fmla="*/ 2147483647 h 621"/>
                <a:gd name="T74" fmla="*/ 2147483647 w 274"/>
                <a:gd name="T75" fmla="*/ 2147483647 h 621"/>
                <a:gd name="T76" fmla="*/ 2147483647 w 274"/>
                <a:gd name="T77" fmla="*/ 2147483647 h 621"/>
                <a:gd name="T78" fmla="*/ 2147483647 w 274"/>
                <a:gd name="T79" fmla="*/ 2147483647 h 621"/>
                <a:gd name="T80" fmla="*/ 2147483647 w 274"/>
                <a:gd name="T81" fmla="*/ 2147483647 h 621"/>
                <a:gd name="T82" fmla="*/ 2147483647 w 274"/>
                <a:gd name="T83" fmla="*/ 2147483647 h 621"/>
                <a:gd name="T84" fmla="*/ 2147483647 w 274"/>
                <a:gd name="T85" fmla="*/ 2147483647 h 621"/>
                <a:gd name="T86" fmla="*/ 2147483647 w 274"/>
                <a:gd name="T87" fmla="*/ 2147483647 h 621"/>
                <a:gd name="T88" fmla="*/ 2147483647 w 274"/>
                <a:gd name="T89" fmla="*/ 2147483647 h 621"/>
                <a:gd name="T90" fmla="*/ 2147483647 w 274"/>
                <a:gd name="T91" fmla="*/ 2147483647 h 621"/>
                <a:gd name="T92" fmla="*/ 2147483647 w 274"/>
                <a:gd name="T93" fmla="*/ 2147483647 h 621"/>
                <a:gd name="T94" fmla="*/ 2147483647 w 274"/>
                <a:gd name="T95" fmla="*/ 2147483647 h 621"/>
                <a:gd name="T96" fmla="*/ 2147483647 w 274"/>
                <a:gd name="T97" fmla="*/ 2147483647 h 621"/>
                <a:gd name="T98" fmla="*/ 2147483647 w 274"/>
                <a:gd name="T99" fmla="*/ 0 h 621"/>
                <a:gd name="T100" fmla="*/ 2147483647 w 274"/>
                <a:gd name="T101" fmla="*/ 0 h 621"/>
                <a:gd name="T102" fmla="*/ 2147483647 w 274"/>
                <a:gd name="T103" fmla="*/ 2147483647 h 6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74"/>
                <a:gd name="T157" fmla="*/ 0 h 621"/>
                <a:gd name="T158" fmla="*/ 274 w 274"/>
                <a:gd name="T159" fmla="*/ 621 h 62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74" h="621">
                  <a:moveTo>
                    <a:pt x="172" y="5"/>
                  </a:moveTo>
                  <a:lnTo>
                    <a:pt x="156" y="14"/>
                  </a:lnTo>
                  <a:lnTo>
                    <a:pt x="142" y="26"/>
                  </a:lnTo>
                  <a:lnTo>
                    <a:pt x="127" y="38"/>
                  </a:lnTo>
                  <a:lnTo>
                    <a:pt x="114" y="49"/>
                  </a:lnTo>
                  <a:lnTo>
                    <a:pt x="101" y="62"/>
                  </a:lnTo>
                  <a:lnTo>
                    <a:pt x="89" y="74"/>
                  </a:lnTo>
                  <a:lnTo>
                    <a:pt x="76" y="89"/>
                  </a:lnTo>
                  <a:lnTo>
                    <a:pt x="66" y="103"/>
                  </a:lnTo>
                  <a:lnTo>
                    <a:pt x="55" y="120"/>
                  </a:lnTo>
                  <a:lnTo>
                    <a:pt x="46" y="133"/>
                  </a:lnTo>
                  <a:lnTo>
                    <a:pt x="37" y="152"/>
                  </a:lnTo>
                  <a:lnTo>
                    <a:pt x="30" y="168"/>
                  </a:lnTo>
                  <a:lnTo>
                    <a:pt x="22" y="186"/>
                  </a:lnTo>
                  <a:lnTo>
                    <a:pt x="16" y="203"/>
                  </a:lnTo>
                  <a:lnTo>
                    <a:pt x="12" y="220"/>
                  </a:lnTo>
                  <a:lnTo>
                    <a:pt x="7" y="240"/>
                  </a:lnTo>
                  <a:lnTo>
                    <a:pt x="3" y="258"/>
                  </a:lnTo>
                  <a:lnTo>
                    <a:pt x="2" y="277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0" y="329"/>
                  </a:lnTo>
                  <a:lnTo>
                    <a:pt x="2" y="345"/>
                  </a:lnTo>
                  <a:lnTo>
                    <a:pt x="4" y="365"/>
                  </a:lnTo>
                  <a:lnTo>
                    <a:pt x="8" y="382"/>
                  </a:lnTo>
                  <a:lnTo>
                    <a:pt x="12" y="403"/>
                  </a:lnTo>
                  <a:lnTo>
                    <a:pt x="17" y="418"/>
                  </a:lnTo>
                  <a:lnTo>
                    <a:pt x="24" y="439"/>
                  </a:lnTo>
                  <a:lnTo>
                    <a:pt x="30" y="453"/>
                  </a:lnTo>
                  <a:lnTo>
                    <a:pt x="38" y="470"/>
                  </a:lnTo>
                  <a:lnTo>
                    <a:pt x="46" y="486"/>
                  </a:lnTo>
                  <a:lnTo>
                    <a:pt x="55" y="503"/>
                  </a:lnTo>
                  <a:lnTo>
                    <a:pt x="67" y="519"/>
                  </a:lnTo>
                  <a:lnTo>
                    <a:pt x="77" y="532"/>
                  </a:lnTo>
                  <a:lnTo>
                    <a:pt x="89" y="545"/>
                  </a:lnTo>
                  <a:lnTo>
                    <a:pt x="101" y="560"/>
                  </a:lnTo>
                  <a:lnTo>
                    <a:pt x="114" y="571"/>
                  </a:lnTo>
                  <a:lnTo>
                    <a:pt x="128" y="585"/>
                  </a:lnTo>
                  <a:lnTo>
                    <a:pt x="141" y="595"/>
                  </a:lnTo>
                  <a:lnTo>
                    <a:pt x="158" y="607"/>
                  </a:lnTo>
                  <a:lnTo>
                    <a:pt x="179" y="620"/>
                  </a:lnTo>
                  <a:lnTo>
                    <a:pt x="239" y="621"/>
                  </a:lnTo>
                  <a:lnTo>
                    <a:pt x="273" y="499"/>
                  </a:lnTo>
                  <a:lnTo>
                    <a:pt x="194" y="430"/>
                  </a:lnTo>
                  <a:lnTo>
                    <a:pt x="160" y="360"/>
                  </a:lnTo>
                  <a:lnTo>
                    <a:pt x="158" y="274"/>
                  </a:lnTo>
                  <a:lnTo>
                    <a:pt x="184" y="206"/>
                  </a:lnTo>
                  <a:lnTo>
                    <a:pt x="235" y="152"/>
                  </a:lnTo>
                  <a:lnTo>
                    <a:pt x="274" y="121"/>
                  </a:lnTo>
                  <a:lnTo>
                    <a:pt x="239" y="0"/>
                  </a:lnTo>
                  <a:lnTo>
                    <a:pt x="181" y="0"/>
                  </a:lnTo>
                  <a:lnTo>
                    <a:pt x="172" y="5"/>
                  </a:lnTo>
                </a:path>
              </a:pathLst>
            </a:custGeom>
            <a:solidFill>
              <a:srgbClr val="76BD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CBF2D107-7B8E-E844-8265-94B333C28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713" y="3362325"/>
              <a:ext cx="30162" cy="115888"/>
            </a:xfrm>
            <a:custGeom>
              <a:avLst/>
              <a:gdLst>
                <a:gd name="T0" fmla="*/ 2147483647 w 8"/>
                <a:gd name="T1" fmla="*/ 0 h 31"/>
                <a:gd name="T2" fmla="*/ 0 w 8"/>
                <a:gd name="T3" fmla="*/ 0 h 31"/>
                <a:gd name="T4" fmla="*/ 0 w 8"/>
                <a:gd name="T5" fmla="*/ 2147483647 h 31"/>
                <a:gd name="T6" fmla="*/ 2147483647 w 8"/>
                <a:gd name="T7" fmla="*/ 2147483647 h 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31"/>
                <a:gd name="T14" fmla="*/ 8 w 8"/>
                <a:gd name="T15" fmla="*/ 31 h 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31">
                  <a:moveTo>
                    <a:pt x="7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8" y="31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8">
              <a:extLst>
                <a:ext uri="{FF2B5EF4-FFF2-40B4-BE49-F238E27FC236}">
                  <a16:creationId xmlns:a16="http://schemas.microsoft.com/office/drawing/2014/main" id="{4F1757CF-A940-8044-BBDD-72EFD2E4C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8838" y="3373438"/>
              <a:ext cx="11112" cy="31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9">
              <a:extLst>
                <a:ext uri="{FF2B5EF4-FFF2-40B4-BE49-F238E27FC236}">
                  <a16:creationId xmlns:a16="http://schemas.microsoft.com/office/drawing/2014/main" id="{1EDB81C7-8E81-FA4E-9224-7920939090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5663" y="3459163"/>
              <a:ext cx="14287" cy="15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5F182FF8-A59B-CE44-9147-49EEC2ADE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3376613"/>
              <a:ext cx="19050" cy="82550"/>
            </a:xfrm>
            <a:custGeom>
              <a:avLst/>
              <a:gdLst>
                <a:gd name="T0" fmla="*/ 2147483647 w 5"/>
                <a:gd name="T1" fmla="*/ 0 h 22"/>
                <a:gd name="T2" fmla="*/ 2147483647 w 5"/>
                <a:gd name="T3" fmla="*/ 0 h 22"/>
                <a:gd name="T4" fmla="*/ 2147483647 w 5"/>
                <a:gd name="T5" fmla="*/ 2147483647 h 22"/>
                <a:gd name="T6" fmla="*/ 0 w 5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22"/>
                <a:gd name="T14" fmla="*/ 5 w 5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22">
                  <a:moveTo>
                    <a:pt x="1" y="0"/>
                  </a:moveTo>
                  <a:lnTo>
                    <a:pt x="5" y="0"/>
                  </a:lnTo>
                  <a:lnTo>
                    <a:pt x="5" y="22"/>
                  </a:lnTo>
                  <a:lnTo>
                    <a:pt x="0" y="22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1">
              <a:extLst>
                <a:ext uri="{FF2B5EF4-FFF2-40B4-BE49-F238E27FC236}">
                  <a16:creationId xmlns:a16="http://schemas.microsoft.com/office/drawing/2014/main" id="{AF57931A-48D4-2649-9A82-6BFA9EFE8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4713" y="2898775"/>
              <a:ext cx="30162" cy="115888"/>
            </a:xfrm>
            <a:prstGeom prst="rect">
              <a:avLst/>
            </a:prstGeom>
            <a:noFill/>
            <a:ln w="0">
              <a:solidFill>
                <a:srgbClr val="242729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22">
              <a:extLst>
                <a:ext uri="{FF2B5EF4-FFF2-40B4-BE49-F238E27FC236}">
                  <a16:creationId xmlns:a16="http://schemas.microsoft.com/office/drawing/2014/main" id="{9AB40CBD-DB32-BB48-966B-BABCD6929B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8838" y="2914650"/>
              <a:ext cx="11112" cy="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3">
              <a:extLst>
                <a:ext uri="{FF2B5EF4-FFF2-40B4-BE49-F238E27FC236}">
                  <a16:creationId xmlns:a16="http://schemas.microsoft.com/office/drawing/2014/main" id="{00460437-ED00-3746-9DDD-AD81C2E19F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5663" y="2997200"/>
              <a:ext cx="14287" cy="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B0B8BAA5-7EA8-BA46-88FF-5AC5D39F3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914650"/>
              <a:ext cx="19050" cy="82550"/>
            </a:xfrm>
            <a:custGeom>
              <a:avLst/>
              <a:gdLst>
                <a:gd name="T0" fmla="*/ 2147483647 w 5"/>
                <a:gd name="T1" fmla="*/ 0 h 22"/>
                <a:gd name="T2" fmla="*/ 2147483647 w 5"/>
                <a:gd name="T3" fmla="*/ 0 h 22"/>
                <a:gd name="T4" fmla="*/ 2147483647 w 5"/>
                <a:gd name="T5" fmla="*/ 2147483647 h 22"/>
                <a:gd name="T6" fmla="*/ 0 w 5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22"/>
                <a:gd name="T14" fmla="*/ 5 w 5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22">
                  <a:moveTo>
                    <a:pt x="1" y="0"/>
                  </a:moveTo>
                  <a:lnTo>
                    <a:pt x="5" y="0"/>
                  </a:lnTo>
                  <a:lnTo>
                    <a:pt x="5" y="22"/>
                  </a:lnTo>
                  <a:lnTo>
                    <a:pt x="0" y="22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5">
              <a:extLst>
                <a:ext uri="{FF2B5EF4-FFF2-40B4-BE49-F238E27FC236}">
                  <a16:creationId xmlns:a16="http://schemas.microsoft.com/office/drawing/2014/main" id="{008CDDAE-AE49-DE40-BC56-0DB33A50C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7100" y="2946400"/>
              <a:ext cx="138113" cy="15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6">
              <a:extLst>
                <a:ext uri="{FF2B5EF4-FFF2-40B4-BE49-F238E27FC236}">
                  <a16:creationId xmlns:a16="http://schemas.microsoft.com/office/drawing/2014/main" id="{0341F142-9D1C-3749-BEF0-F97B5AE289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7100" y="2974975"/>
              <a:ext cx="133350" cy="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7">
              <a:extLst>
                <a:ext uri="{FF2B5EF4-FFF2-40B4-BE49-F238E27FC236}">
                  <a16:creationId xmlns:a16="http://schemas.microsoft.com/office/drawing/2014/main" id="{9A022D28-C241-C840-9006-81728EA0D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7100" y="3408363"/>
              <a:ext cx="138113" cy="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8">
              <a:extLst>
                <a:ext uri="{FF2B5EF4-FFF2-40B4-BE49-F238E27FC236}">
                  <a16:creationId xmlns:a16="http://schemas.microsoft.com/office/drawing/2014/main" id="{4B8964C0-CCA6-4E4A-98AB-02E4D26D4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0275" y="3433763"/>
              <a:ext cx="134938" cy="15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27EAB2B5-E3B9-6E4E-BCD9-758A494B9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1938" y="1463675"/>
              <a:ext cx="555625" cy="1335088"/>
            </a:xfrm>
            <a:custGeom>
              <a:avLst/>
              <a:gdLst>
                <a:gd name="T0" fmla="*/ 2147483647 w 149"/>
                <a:gd name="T1" fmla="*/ 0 h 357"/>
                <a:gd name="T2" fmla="*/ 2147483647 w 149"/>
                <a:gd name="T3" fmla="*/ 2147483647 h 357"/>
                <a:gd name="T4" fmla="*/ 2147483647 w 149"/>
                <a:gd name="T5" fmla="*/ 2147483647 h 357"/>
                <a:gd name="T6" fmla="*/ 0 60000 65536"/>
                <a:gd name="T7" fmla="*/ 0 60000 65536"/>
                <a:gd name="T8" fmla="*/ 0 60000 65536"/>
                <a:gd name="T9" fmla="*/ 0 w 149"/>
                <a:gd name="T10" fmla="*/ 0 h 357"/>
                <a:gd name="T11" fmla="*/ 149 w 149"/>
                <a:gd name="T12" fmla="*/ 357 h 3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9" h="357">
                  <a:moveTo>
                    <a:pt x="149" y="0"/>
                  </a:moveTo>
                  <a:cubicBezTo>
                    <a:pt x="51" y="36"/>
                    <a:pt x="0" y="146"/>
                    <a:pt x="37" y="244"/>
                  </a:cubicBezTo>
                  <a:cubicBezTo>
                    <a:pt x="57" y="298"/>
                    <a:pt x="95" y="337"/>
                    <a:pt x="149" y="357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68549FDA-84DD-1445-AB7A-CAB331738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8925" y="1485900"/>
              <a:ext cx="533400" cy="1285875"/>
            </a:xfrm>
            <a:custGeom>
              <a:avLst/>
              <a:gdLst>
                <a:gd name="T0" fmla="*/ 2147483647 w 143"/>
                <a:gd name="T1" fmla="*/ 2147483647 h 344"/>
                <a:gd name="T2" fmla="*/ 2147483647 w 143"/>
                <a:gd name="T3" fmla="*/ 2147483647 h 344"/>
                <a:gd name="T4" fmla="*/ 2147483647 w 143"/>
                <a:gd name="T5" fmla="*/ 0 h 344"/>
                <a:gd name="T6" fmla="*/ 0 60000 65536"/>
                <a:gd name="T7" fmla="*/ 0 60000 65536"/>
                <a:gd name="T8" fmla="*/ 0 60000 65536"/>
                <a:gd name="T9" fmla="*/ 0 w 143"/>
                <a:gd name="T10" fmla="*/ 0 h 344"/>
                <a:gd name="T11" fmla="*/ 143 w 143"/>
                <a:gd name="T12" fmla="*/ 344 h 3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3" h="344">
                  <a:moveTo>
                    <a:pt x="143" y="344"/>
                  </a:moveTo>
                  <a:cubicBezTo>
                    <a:pt x="48" y="308"/>
                    <a:pt x="0" y="202"/>
                    <a:pt x="36" y="107"/>
                  </a:cubicBezTo>
                  <a:cubicBezTo>
                    <a:pt x="55" y="56"/>
                    <a:pt x="91" y="20"/>
                    <a:pt x="142" y="0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3D559D0D-0F87-2743-BAE5-4A7409429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1838" y="896938"/>
              <a:ext cx="1355725" cy="2614612"/>
            </a:xfrm>
            <a:custGeom>
              <a:avLst/>
              <a:gdLst>
                <a:gd name="T0" fmla="*/ 2147483647 w 363"/>
                <a:gd name="T1" fmla="*/ 0 h 700"/>
                <a:gd name="T2" fmla="*/ 2147483647 w 363"/>
                <a:gd name="T3" fmla="*/ 2147483647 h 700"/>
                <a:gd name="T4" fmla="*/ 2147483647 w 363"/>
                <a:gd name="T5" fmla="*/ 2147483647 h 700"/>
                <a:gd name="T6" fmla="*/ 0 60000 65536"/>
                <a:gd name="T7" fmla="*/ 0 60000 65536"/>
                <a:gd name="T8" fmla="*/ 0 60000 65536"/>
                <a:gd name="T9" fmla="*/ 0 w 363"/>
                <a:gd name="T10" fmla="*/ 0 h 700"/>
                <a:gd name="T11" fmla="*/ 363 w 363"/>
                <a:gd name="T12" fmla="*/ 700 h 7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3" h="700">
                  <a:moveTo>
                    <a:pt x="249" y="0"/>
                  </a:moveTo>
                  <a:cubicBezTo>
                    <a:pt x="67" y="99"/>
                    <a:pt x="0" y="328"/>
                    <a:pt x="99" y="510"/>
                  </a:cubicBezTo>
                  <a:cubicBezTo>
                    <a:pt x="156" y="614"/>
                    <a:pt x="247" y="679"/>
                    <a:pt x="363" y="700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56B57291-9FE6-C348-9BCC-B92353DC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896938"/>
              <a:ext cx="1281113" cy="2625725"/>
            </a:xfrm>
            <a:custGeom>
              <a:avLst/>
              <a:gdLst>
                <a:gd name="T0" fmla="*/ 2147483647 w 343"/>
                <a:gd name="T1" fmla="*/ 2147483647 h 703"/>
                <a:gd name="T2" fmla="*/ 2147483647 w 343"/>
                <a:gd name="T3" fmla="*/ 2147483647 h 703"/>
                <a:gd name="T4" fmla="*/ 2147483647 w 343"/>
                <a:gd name="T5" fmla="*/ 0 h 703"/>
                <a:gd name="T6" fmla="*/ 0 60000 65536"/>
                <a:gd name="T7" fmla="*/ 0 60000 65536"/>
                <a:gd name="T8" fmla="*/ 0 60000 65536"/>
                <a:gd name="T9" fmla="*/ 0 w 343"/>
                <a:gd name="T10" fmla="*/ 0 h 703"/>
                <a:gd name="T11" fmla="*/ 343 w 343"/>
                <a:gd name="T12" fmla="*/ 703 h 7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3" h="703">
                  <a:moveTo>
                    <a:pt x="343" y="703"/>
                  </a:moveTo>
                  <a:cubicBezTo>
                    <a:pt x="137" y="667"/>
                    <a:pt x="0" y="469"/>
                    <a:pt x="37" y="263"/>
                  </a:cubicBezTo>
                  <a:cubicBezTo>
                    <a:pt x="57" y="148"/>
                    <a:pt x="121" y="58"/>
                    <a:pt x="223" y="0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C69BBCFD-8627-5743-BDB9-7840E270E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163" y="836613"/>
              <a:ext cx="1504950" cy="2749550"/>
            </a:xfrm>
            <a:custGeom>
              <a:avLst/>
              <a:gdLst>
                <a:gd name="T0" fmla="*/ 2147483647 w 403"/>
                <a:gd name="T1" fmla="*/ 0 h 736"/>
                <a:gd name="T2" fmla="*/ 2147483647 w 403"/>
                <a:gd name="T3" fmla="*/ 2147483647 h 736"/>
                <a:gd name="T4" fmla="*/ 2147483647 w 403"/>
                <a:gd name="T5" fmla="*/ 2147483647 h 736"/>
                <a:gd name="T6" fmla="*/ 0 60000 65536"/>
                <a:gd name="T7" fmla="*/ 0 60000 65536"/>
                <a:gd name="T8" fmla="*/ 0 60000 65536"/>
                <a:gd name="T9" fmla="*/ 0 w 403"/>
                <a:gd name="T10" fmla="*/ 0 h 736"/>
                <a:gd name="T11" fmla="*/ 403 w 403"/>
                <a:gd name="T12" fmla="*/ 736 h 7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3" h="736">
                  <a:moveTo>
                    <a:pt x="264" y="0"/>
                  </a:moveTo>
                  <a:cubicBezTo>
                    <a:pt x="72" y="101"/>
                    <a:pt x="0" y="339"/>
                    <a:pt x="101" y="530"/>
                  </a:cubicBezTo>
                  <a:cubicBezTo>
                    <a:pt x="164" y="648"/>
                    <a:pt x="271" y="720"/>
                    <a:pt x="403" y="736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67DB04AA-FE11-6B41-A808-6D0590D0C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1150" y="1482725"/>
              <a:ext cx="593725" cy="1300163"/>
            </a:xfrm>
            <a:custGeom>
              <a:avLst/>
              <a:gdLst>
                <a:gd name="T0" fmla="*/ 2147483647 w 159"/>
                <a:gd name="T1" fmla="*/ 0 h 348"/>
                <a:gd name="T2" fmla="*/ 2147483647 w 159"/>
                <a:gd name="T3" fmla="*/ 2147483647 h 348"/>
                <a:gd name="T4" fmla="*/ 2147483647 w 159"/>
                <a:gd name="T5" fmla="*/ 2147483647 h 348"/>
                <a:gd name="T6" fmla="*/ 0 60000 65536"/>
                <a:gd name="T7" fmla="*/ 0 60000 65536"/>
                <a:gd name="T8" fmla="*/ 0 60000 65536"/>
                <a:gd name="T9" fmla="*/ 0 w 159"/>
                <a:gd name="T10" fmla="*/ 0 h 348"/>
                <a:gd name="T11" fmla="*/ 159 w 159"/>
                <a:gd name="T12" fmla="*/ 348 h 3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9" h="348">
                  <a:moveTo>
                    <a:pt x="149" y="0"/>
                  </a:moveTo>
                  <a:cubicBezTo>
                    <a:pt x="54" y="29"/>
                    <a:pt x="0" y="130"/>
                    <a:pt x="29" y="226"/>
                  </a:cubicBezTo>
                  <a:cubicBezTo>
                    <a:pt x="48" y="288"/>
                    <a:pt x="95" y="333"/>
                    <a:pt x="159" y="348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09728B63-84E6-3040-BAF7-648265BE7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038" y="836613"/>
              <a:ext cx="1493837" cy="2738437"/>
            </a:xfrm>
            <a:custGeom>
              <a:avLst/>
              <a:gdLst>
                <a:gd name="T0" fmla="*/ 2147483647 w 400"/>
                <a:gd name="T1" fmla="*/ 0 h 733"/>
                <a:gd name="T2" fmla="*/ 2147483647 w 400"/>
                <a:gd name="T3" fmla="*/ 2147483647 h 733"/>
                <a:gd name="T4" fmla="*/ 2147483647 w 400"/>
                <a:gd name="T5" fmla="*/ 2147483647 h 733"/>
                <a:gd name="T6" fmla="*/ 0 60000 65536"/>
                <a:gd name="T7" fmla="*/ 0 60000 65536"/>
                <a:gd name="T8" fmla="*/ 0 60000 65536"/>
                <a:gd name="T9" fmla="*/ 0 w 400"/>
                <a:gd name="T10" fmla="*/ 0 h 733"/>
                <a:gd name="T11" fmla="*/ 400 w 400"/>
                <a:gd name="T12" fmla="*/ 733 h 7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0" h="733">
                  <a:moveTo>
                    <a:pt x="267" y="0"/>
                  </a:moveTo>
                  <a:cubicBezTo>
                    <a:pt x="76" y="97"/>
                    <a:pt x="0" y="331"/>
                    <a:pt x="97" y="523"/>
                  </a:cubicBezTo>
                  <a:cubicBezTo>
                    <a:pt x="158" y="643"/>
                    <a:pt x="266" y="718"/>
                    <a:pt x="400" y="733"/>
                  </a:cubicBez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7">
              <a:extLst>
                <a:ext uri="{FF2B5EF4-FFF2-40B4-BE49-F238E27FC236}">
                  <a16:creationId xmlns:a16="http://schemas.microsoft.com/office/drawing/2014/main" id="{8CD520D1-3E64-6046-AF1B-1155E78579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7713" y="1495425"/>
              <a:ext cx="11112" cy="174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8">
              <a:extLst>
                <a:ext uri="{FF2B5EF4-FFF2-40B4-BE49-F238E27FC236}">
                  <a16:creationId xmlns:a16="http://schemas.microsoft.com/office/drawing/2014/main" id="{3514664D-2A28-2440-9F89-F82F173A59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7875" y="1482725"/>
              <a:ext cx="6350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9">
              <a:extLst>
                <a:ext uri="{FF2B5EF4-FFF2-40B4-BE49-F238E27FC236}">
                  <a16:creationId xmlns:a16="http://schemas.microsoft.com/office/drawing/2014/main" id="{06424A4E-AED8-4449-85E6-270A4FED65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6450" y="1468438"/>
              <a:ext cx="4763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40">
              <a:extLst>
                <a:ext uri="{FF2B5EF4-FFF2-40B4-BE49-F238E27FC236}">
                  <a16:creationId xmlns:a16="http://schemas.microsoft.com/office/drawing/2014/main" id="{897B39A1-5B1E-C14B-85A8-96CD6D79C8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78775" y="2225675"/>
              <a:ext cx="25400" cy="47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41">
              <a:extLst>
                <a:ext uri="{FF2B5EF4-FFF2-40B4-BE49-F238E27FC236}">
                  <a16:creationId xmlns:a16="http://schemas.microsoft.com/office/drawing/2014/main" id="{3E35174A-F346-A047-AB37-C975EEC097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94650" y="2289175"/>
              <a:ext cx="22225" cy="47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42">
              <a:extLst>
                <a:ext uri="{FF2B5EF4-FFF2-40B4-BE49-F238E27FC236}">
                  <a16:creationId xmlns:a16="http://schemas.microsoft.com/office/drawing/2014/main" id="{61C7814B-AB41-CB4C-AFDC-91D3EB51C0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13700" y="2349500"/>
              <a:ext cx="22225" cy="793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43">
              <a:extLst>
                <a:ext uri="{FF2B5EF4-FFF2-40B4-BE49-F238E27FC236}">
                  <a16:creationId xmlns:a16="http://schemas.microsoft.com/office/drawing/2014/main" id="{02B08141-7839-F749-9320-1D3FFC43EC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35925" y="2406650"/>
              <a:ext cx="22225" cy="1111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4">
              <a:extLst>
                <a:ext uri="{FF2B5EF4-FFF2-40B4-BE49-F238E27FC236}">
                  <a16:creationId xmlns:a16="http://schemas.microsoft.com/office/drawing/2014/main" id="{BC7E6323-454B-834A-806E-51B43F818D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64500" y="2462213"/>
              <a:ext cx="19050" cy="142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5">
              <a:extLst>
                <a:ext uri="{FF2B5EF4-FFF2-40B4-BE49-F238E27FC236}">
                  <a16:creationId xmlns:a16="http://schemas.microsoft.com/office/drawing/2014/main" id="{AE2B812C-1470-5F45-A708-F36D8B4C42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97838" y="2517775"/>
              <a:ext cx="19050" cy="142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46">
              <a:extLst>
                <a:ext uri="{FF2B5EF4-FFF2-40B4-BE49-F238E27FC236}">
                  <a16:creationId xmlns:a16="http://schemas.microsoft.com/office/drawing/2014/main" id="{44CD0D76-DB76-1D41-BA85-1552B43778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39113" y="2566988"/>
              <a:ext cx="15875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7">
              <a:extLst>
                <a:ext uri="{FF2B5EF4-FFF2-40B4-BE49-F238E27FC236}">
                  <a16:creationId xmlns:a16="http://schemas.microsoft.com/office/drawing/2014/main" id="{043F0FC7-11AA-0047-9E22-4E8A073AD3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83563" y="2614613"/>
              <a:ext cx="15875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48">
              <a:extLst>
                <a:ext uri="{FF2B5EF4-FFF2-40B4-BE49-F238E27FC236}">
                  <a16:creationId xmlns:a16="http://schemas.microsoft.com/office/drawing/2014/main" id="{C57559D7-E06E-874D-A7CE-EA0D936982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32775" y="2659063"/>
              <a:ext cx="11113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49">
              <a:extLst>
                <a:ext uri="{FF2B5EF4-FFF2-40B4-BE49-F238E27FC236}">
                  <a16:creationId xmlns:a16="http://schemas.microsoft.com/office/drawing/2014/main" id="{52798EC7-BAA8-B247-96DF-569CE99AB7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85163" y="2697163"/>
              <a:ext cx="11112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50">
              <a:extLst>
                <a:ext uri="{FF2B5EF4-FFF2-40B4-BE49-F238E27FC236}">
                  <a16:creationId xmlns:a16="http://schemas.microsoft.com/office/drawing/2014/main" id="{DAE21A0A-CC47-BF49-815E-71EB469E6C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45488" y="2730500"/>
              <a:ext cx="11112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51">
              <a:extLst>
                <a:ext uri="{FF2B5EF4-FFF2-40B4-BE49-F238E27FC236}">
                  <a16:creationId xmlns:a16="http://schemas.microsoft.com/office/drawing/2014/main" id="{A47C336A-260D-964E-849F-160CD371C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1050" y="2757488"/>
              <a:ext cx="11113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52">
              <a:extLst>
                <a:ext uri="{FF2B5EF4-FFF2-40B4-BE49-F238E27FC236}">
                  <a16:creationId xmlns:a16="http://schemas.microsoft.com/office/drawing/2014/main" id="{177BCCF9-7590-154A-9CFB-DD65E09FA2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23225" y="2376488"/>
              <a:ext cx="19050" cy="11112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53">
              <a:extLst>
                <a:ext uri="{FF2B5EF4-FFF2-40B4-BE49-F238E27FC236}">
                  <a16:creationId xmlns:a16="http://schemas.microsoft.com/office/drawing/2014/main" id="{1107D951-0B21-2F46-98A3-9F4C9444C4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50213" y="2435225"/>
              <a:ext cx="17462" cy="1111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54">
              <a:extLst>
                <a:ext uri="{FF2B5EF4-FFF2-40B4-BE49-F238E27FC236}">
                  <a16:creationId xmlns:a16="http://schemas.microsoft.com/office/drawing/2014/main" id="{92D9CF52-2FAC-7146-9C9E-2900281410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80375" y="2487613"/>
              <a:ext cx="17463" cy="158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55">
              <a:extLst>
                <a:ext uri="{FF2B5EF4-FFF2-40B4-BE49-F238E27FC236}">
                  <a16:creationId xmlns:a16="http://schemas.microsoft.com/office/drawing/2014/main" id="{5651DE1C-BF3D-6749-8015-03ACEF9FBE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16888" y="2544763"/>
              <a:ext cx="19050" cy="142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56">
              <a:extLst>
                <a:ext uri="{FF2B5EF4-FFF2-40B4-BE49-F238E27FC236}">
                  <a16:creationId xmlns:a16="http://schemas.microsoft.com/office/drawing/2014/main" id="{64CC31B8-5B3D-C446-8028-774F050B8E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61338" y="2592388"/>
              <a:ext cx="15875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57">
              <a:extLst>
                <a:ext uri="{FF2B5EF4-FFF2-40B4-BE49-F238E27FC236}">
                  <a16:creationId xmlns:a16="http://schemas.microsoft.com/office/drawing/2014/main" id="{9DD73AA3-75F7-6E44-A716-89835FF1B2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05788" y="2633663"/>
              <a:ext cx="15875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58">
              <a:extLst>
                <a:ext uri="{FF2B5EF4-FFF2-40B4-BE49-F238E27FC236}">
                  <a16:creationId xmlns:a16="http://schemas.microsoft.com/office/drawing/2014/main" id="{5210D563-600F-754D-9942-0DAEEB4ADD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59763" y="2678113"/>
              <a:ext cx="9525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59">
              <a:extLst>
                <a:ext uri="{FF2B5EF4-FFF2-40B4-BE49-F238E27FC236}">
                  <a16:creationId xmlns:a16="http://schemas.microsoft.com/office/drawing/2014/main" id="{02F89FAF-5CF2-C442-A9B7-5C838E6BB2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15325" y="2716213"/>
              <a:ext cx="11113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60">
              <a:extLst>
                <a:ext uri="{FF2B5EF4-FFF2-40B4-BE49-F238E27FC236}">
                  <a16:creationId xmlns:a16="http://schemas.microsoft.com/office/drawing/2014/main" id="{124935E6-011F-4F46-8657-FB7817DF08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70888" y="2746375"/>
              <a:ext cx="11112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61">
              <a:extLst>
                <a:ext uri="{FF2B5EF4-FFF2-40B4-BE49-F238E27FC236}">
                  <a16:creationId xmlns:a16="http://schemas.microsoft.com/office/drawing/2014/main" id="{703740A3-A110-6B43-BC78-B08A821C12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26450" y="2768600"/>
              <a:ext cx="7938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62">
              <a:extLst>
                <a:ext uri="{FF2B5EF4-FFF2-40B4-BE49-F238E27FC236}">
                  <a16:creationId xmlns:a16="http://schemas.microsoft.com/office/drawing/2014/main" id="{195D35BF-C27A-284A-90E2-B4671BE2B2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86713" y="2260600"/>
              <a:ext cx="22225" cy="31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63">
              <a:extLst>
                <a:ext uri="{FF2B5EF4-FFF2-40B4-BE49-F238E27FC236}">
                  <a16:creationId xmlns:a16="http://schemas.microsoft.com/office/drawing/2014/main" id="{47B62559-8508-1142-9134-16A9C37B90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01000" y="2320925"/>
              <a:ext cx="22225" cy="63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64">
              <a:extLst>
                <a:ext uri="{FF2B5EF4-FFF2-40B4-BE49-F238E27FC236}">
                  <a16:creationId xmlns:a16="http://schemas.microsoft.com/office/drawing/2014/main" id="{0503E4E7-DC52-8647-B67C-A9994093CC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13700" y="1897063"/>
              <a:ext cx="22225" cy="793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65">
              <a:extLst>
                <a:ext uri="{FF2B5EF4-FFF2-40B4-BE49-F238E27FC236}">
                  <a16:creationId xmlns:a16="http://schemas.microsoft.com/office/drawing/2014/main" id="{B35770C1-340E-D14E-9DB1-0F6D97F9FA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9100" y="1838325"/>
              <a:ext cx="19050" cy="793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66">
              <a:extLst>
                <a:ext uri="{FF2B5EF4-FFF2-40B4-BE49-F238E27FC236}">
                  <a16:creationId xmlns:a16="http://schemas.microsoft.com/office/drawing/2014/main" id="{01257960-6F48-2D47-B86B-848A6EEAE2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7675" y="1778000"/>
              <a:ext cx="19050" cy="1111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67">
              <a:extLst>
                <a:ext uri="{FF2B5EF4-FFF2-40B4-BE49-F238E27FC236}">
                  <a16:creationId xmlns:a16="http://schemas.microsoft.com/office/drawing/2014/main" id="{3F22C575-17CC-C44A-AF2C-FAE8BF7773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02600" y="1722438"/>
              <a:ext cx="17463" cy="142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68">
              <a:extLst>
                <a:ext uri="{FF2B5EF4-FFF2-40B4-BE49-F238E27FC236}">
                  <a16:creationId xmlns:a16="http://schemas.microsoft.com/office/drawing/2014/main" id="{2186F1B7-DE2E-064F-A5AA-7D1BA00AE4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42288" y="1670050"/>
              <a:ext cx="15875" cy="174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69">
              <a:extLst>
                <a:ext uri="{FF2B5EF4-FFF2-40B4-BE49-F238E27FC236}">
                  <a16:creationId xmlns:a16="http://schemas.microsoft.com/office/drawing/2014/main" id="{1C245B52-2F0C-2444-8E35-3D2DD40FF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83563" y="1620838"/>
              <a:ext cx="19050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70">
              <a:extLst>
                <a:ext uri="{FF2B5EF4-FFF2-40B4-BE49-F238E27FC236}">
                  <a16:creationId xmlns:a16="http://schemas.microsoft.com/office/drawing/2014/main" id="{8D0F4E15-4C80-D942-A1C2-371A6F3E31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32775" y="1581150"/>
              <a:ext cx="14288" cy="174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71">
              <a:extLst>
                <a:ext uri="{FF2B5EF4-FFF2-40B4-BE49-F238E27FC236}">
                  <a16:creationId xmlns:a16="http://schemas.microsoft.com/office/drawing/2014/main" id="{28CAEA79-7912-784A-A05E-E7E7F70B1A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8338" y="1539875"/>
              <a:ext cx="12700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72">
              <a:extLst>
                <a:ext uri="{FF2B5EF4-FFF2-40B4-BE49-F238E27FC236}">
                  <a16:creationId xmlns:a16="http://schemas.microsoft.com/office/drawing/2014/main" id="{01AAC445-5EA0-864D-9279-C6C1D7618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9763" y="1562100"/>
              <a:ext cx="14287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73">
              <a:extLst>
                <a:ext uri="{FF2B5EF4-FFF2-40B4-BE49-F238E27FC236}">
                  <a16:creationId xmlns:a16="http://schemas.microsoft.com/office/drawing/2014/main" id="{8F0089CD-FC3E-6445-A4CC-9A9BA7F14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10550" y="1603375"/>
              <a:ext cx="14288" cy="174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74">
              <a:extLst>
                <a:ext uri="{FF2B5EF4-FFF2-40B4-BE49-F238E27FC236}">
                  <a16:creationId xmlns:a16="http://schemas.microsoft.com/office/drawing/2014/main" id="{7E223008-A97F-8B47-B229-DBD580794C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1338" y="1647825"/>
              <a:ext cx="19050" cy="142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75">
              <a:extLst>
                <a:ext uri="{FF2B5EF4-FFF2-40B4-BE49-F238E27FC236}">
                  <a16:creationId xmlns:a16="http://schemas.microsoft.com/office/drawing/2014/main" id="{C6E3A178-2582-2541-B356-F6FFD0EB0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20063" y="1695450"/>
              <a:ext cx="19050" cy="158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76">
              <a:extLst>
                <a:ext uri="{FF2B5EF4-FFF2-40B4-BE49-F238E27FC236}">
                  <a16:creationId xmlns:a16="http://schemas.microsoft.com/office/drawing/2014/main" id="{CA11A78A-FCA7-0449-8727-6A6069B6BB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83550" y="1747838"/>
              <a:ext cx="22225" cy="158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77">
              <a:extLst>
                <a:ext uri="{FF2B5EF4-FFF2-40B4-BE49-F238E27FC236}">
                  <a16:creationId xmlns:a16="http://schemas.microsoft.com/office/drawing/2014/main" id="{3750784F-831C-2D44-83BD-8DBFB82E34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53388" y="1808163"/>
              <a:ext cx="19050" cy="63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78">
              <a:extLst>
                <a:ext uri="{FF2B5EF4-FFF2-40B4-BE49-F238E27FC236}">
                  <a16:creationId xmlns:a16="http://schemas.microsoft.com/office/drawing/2014/main" id="{097F987E-73F2-5841-8262-2E64E4D374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23225" y="1868488"/>
              <a:ext cx="22225" cy="63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9">
              <a:extLst>
                <a:ext uri="{FF2B5EF4-FFF2-40B4-BE49-F238E27FC236}">
                  <a16:creationId xmlns:a16="http://schemas.microsoft.com/office/drawing/2014/main" id="{B62CCC41-2CBC-BB49-9B58-8D3088A9BB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4650" y="1965325"/>
              <a:ext cx="22225" cy="31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80">
              <a:extLst>
                <a:ext uri="{FF2B5EF4-FFF2-40B4-BE49-F238E27FC236}">
                  <a16:creationId xmlns:a16="http://schemas.microsoft.com/office/drawing/2014/main" id="{82721192-053F-1A4E-8790-62147BECA0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1950" y="2028825"/>
              <a:ext cx="22225" cy="31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81">
              <a:extLst>
                <a:ext uri="{FF2B5EF4-FFF2-40B4-BE49-F238E27FC236}">
                  <a16:creationId xmlns:a16="http://schemas.microsoft.com/office/drawing/2014/main" id="{A4C522BC-077F-3549-9907-4455A1536D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6713" y="1995488"/>
              <a:ext cx="26987" cy="31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82">
              <a:extLst>
                <a:ext uri="{FF2B5EF4-FFF2-40B4-BE49-F238E27FC236}">
                  <a16:creationId xmlns:a16="http://schemas.microsoft.com/office/drawing/2014/main" id="{FD7624D7-042D-6B43-A033-FE20DC954D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4175" y="1927225"/>
              <a:ext cx="19050" cy="793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83">
              <a:extLst>
                <a:ext uri="{FF2B5EF4-FFF2-40B4-BE49-F238E27FC236}">
                  <a16:creationId xmlns:a16="http://schemas.microsoft.com/office/drawing/2014/main" id="{F14E4420-DB6C-1F47-A1B2-ADA095EC6C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8775" y="2062163"/>
              <a:ext cx="22225" cy="31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4">
              <a:extLst>
                <a:ext uri="{FF2B5EF4-FFF2-40B4-BE49-F238E27FC236}">
                  <a16:creationId xmlns:a16="http://schemas.microsoft.com/office/drawing/2014/main" id="{CA82FB50-15C2-E240-8757-AFF084BE0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5600" y="2095500"/>
              <a:ext cx="25400" cy="15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85">
              <a:extLst>
                <a:ext uri="{FF2B5EF4-FFF2-40B4-BE49-F238E27FC236}">
                  <a16:creationId xmlns:a16="http://schemas.microsoft.com/office/drawing/2014/main" id="{9AF1DD0D-ACFB-AB4E-AA30-9AC0C1C2D3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15325" y="1524000"/>
              <a:ext cx="11113" cy="190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86">
              <a:extLst>
                <a:ext uri="{FF2B5EF4-FFF2-40B4-BE49-F238E27FC236}">
                  <a16:creationId xmlns:a16="http://schemas.microsoft.com/office/drawing/2014/main" id="{D7662C92-C8FA-6F42-8D57-6C847B91D5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5600" y="2130425"/>
              <a:ext cx="22225" cy="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87">
              <a:extLst>
                <a:ext uri="{FF2B5EF4-FFF2-40B4-BE49-F238E27FC236}">
                  <a16:creationId xmlns:a16="http://schemas.microsoft.com/office/drawing/2014/main" id="{0EC6B641-B5A9-5E47-9C1A-6B9813692C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5600" y="2162175"/>
              <a:ext cx="22225" cy="15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88">
              <a:extLst>
                <a:ext uri="{FF2B5EF4-FFF2-40B4-BE49-F238E27FC236}">
                  <a16:creationId xmlns:a16="http://schemas.microsoft.com/office/drawing/2014/main" id="{8563B104-E5DC-344A-895A-093913C9DD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8775" y="2197100"/>
              <a:ext cx="22225" cy="15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90">
              <a:extLst>
                <a:ext uri="{FF2B5EF4-FFF2-40B4-BE49-F238E27FC236}">
                  <a16:creationId xmlns:a16="http://schemas.microsoft.com/office/drawing/2014/main" id="{6FD9DAB5-F305-8A42-A59F-683F02C42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1093788"/>
              <a:ext cx="80963" cy="82550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2147483647 w 22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4" y="0"/>
                  </a:moveTo>
                  <a:lnTo>
                    <a:pt x="22" y="10"/>
                  </a:lnTo>
                  <a:lnTo>
                    <a:pt x="9" y="22"/>
                  </a:lnTo>
                  <a:lnTo>
                    <a:pt x="0" y="13"/>
                  </a:lnTo>
                  <a:lnTo>
                    <a:pt x="14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91">
              <a:extLst>
                <a:ext uri="{FF2B5EF4-FFF2-40B4-BE49-F238E27FC236}">
                  <a16:creationId xmlns:a16="http://schemas.microsoft.com/office/drawing/2014/main" id="{5E57F1D2-A1DD-C64D-A6E6-4821073C6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763" y="1195388"/>
              <a:ext cx="80962" cy="82550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2147483647 w 22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2" y="0"/>
                  </a:moveTo>
                  <a:lnTo>
                    <a:pt x="22" y="8"/>
                  </a:lnTo>
                  <a:lnTo>
                    <a:pt x="10" y="22"/>
                  </a:lnTo>
                  <a:lnTo>
                    <a:pt x="0" y="14"/>
                  </a:lnTo>
                  <a:lnTo>
                    <a:pt x="12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A73575EC-76F2-DC45-B33B-654F6A3D4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2213" y="1303338"/>
              <a:ext cx="77787" cy="82550"/>
            </a:xfrm>
            <a:custGeom>
              <a:avLst/>
              <a:gdLst>
                <a:gd name="T0" fmla="*/ 2147483647 w 21"/>
                <a:gd name="T1" fmla="*/ 0 h 22"/>
                <a:gd name="T2" fmla="*/ 2147483647 w 21"/>
                <a:gd name="T3" fmla="*/ 2147483647 h 22"/>
                <a:gd name="T4" fmla="*/ 2147483647 w 21"/>
                <a:gd name="T5" fmla="*/ 2147483647 h 22"/>
                <a:gd name="T6" fmla="*/ 0 w 21"/>
                <a:gd name="T7" fmla="*/ 2147483647 h 22"/>
                <a:gd name="T8" fmla="*/ 2147483647 w 2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0" y="0"/>
                  </a:moveTo>
                  <a:lnTo>
                    <a:pt x="21" y="7"/>
                  </a:lnTo>
                  <a:lnTo>
                    <a:pt x="10" y="22"/>
                  </a:lnTo>
                  <a:lnTo>
                    <a:pt x="0" y="15"/>
                  </a:lnTo>
                  <a:lnTo>
                    <a:pt x="10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94">
              <a:extLst>
                <a:ext uri="{FF2B5EF4-FFF2-40B4-BE49-F238E27FC236}">
                  <a16:creationId xmlns:a16="http://schemas.microsoft.com/office/drawing/2014/main" id="{5E2C0A05-D1F7-A74C-8903-6E030064C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1546225"/>
              <a:ext cx="71438" cy="82550"/>
            </a:xfrm>
            <a:custGeom>
              <a:avLst/>
              <a:gdLst>
                <a:gd name="T0" fmla="*/ 2147483647 w 19"/>
                <a:gd name="T1" fmla="*/ 0 h 22"/>
                <a:gd name="T2" fmla="*/ 2147483647 w 19"/>
                <a:gd name="T3" fmla="*/ 2147483647 h 22"/>
                <a:gd name="T4" fmla="*/ 2147483647 w 19"/>
                <a:gd name="T5" fmla="*/ 2147483647 h 22"/>
                <a:gd name="T6" fmla="*/ 0 w 19"/>
                <a:gd name="T7" fmla="*/ 2147483647 h 22"/>
                <a:gd name="T8" fmla="*/ 2147483647 w 19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22"/>
                <a:gd name="T17" fmla="*/ 19 w 1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22">
                  <a:moveTo>
                    <a:pt x="7" y="0"/>
                  </a:moveTo>
                  <a:lnTo>
                    <a:pt x="19" y="5"/>
                  </a:lnTo>
                  <a:lnTo>
                    <a:pt x="12" y="22"/>
                  </a:lnTo>
                  <a:lnTo>
                    <a:pt x="0" y="17"/>
                  </a:lnTo>
                  <a:lnTo>
                    <a:pt x="7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95">
              <a:extLst>
                <a:ext uri="{FF2B5EF4-FFF2-40B4-BE49-F238E27FC236}">
                  <a16:creationId xmlns:a16="http://schemas.microsoft.com/office/drawing/2014/main" id="{17E106BE-453C-5F48-9D78-611085B47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7600" y="1422400"/>
              <a:ext cx="74613" cy="82550"/>
            </a:xfrm>
            <a:custGeom>
              <a:avLst/>
              <a:gdLst>
                <a:gd name="T0" fmla="*/ 2147483647 w 20"/>
                <a:gd name="T1" fmla="*/ 0 h 22"/>
                <a:gd name="T2" fmla="*/ 2147483647 w 20"/>
                <a:gd name="T3" fmla="*/ 2147483647 h 22"/>
                <a:gd name="T4" fmla="*/ 2147483647 w 20"/>
                <a:gd name="T5" fmla="*/ 2147483647 h 22"/>
                <a:gd name="T6" fmla="*/ 0 w 20"/>
                <a:gd name="T7" fmla="*/ 2147483647 h 22"/>
                <a:gd name="T8" fmla="*/ 2147483647 w 20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2"/>
                <a:gd name="T17" fmla="*/ 20 w 20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2">
                  <a:moveTo>
                    <a:pt x="9" y="0"/>
                  </a:moveTo>
                  <a:lnTo>
                    <a:pt x="20" y="6"/>
                  </a:lnTo>
                  <a:lnTo>
                    <a:pt x="11" y="22"/>
                  </a:lnTo>
                  <a:lnTo>
                    <a:pt x="0" y="16"/>
                  </a:lnTo>
                  <a:lnTo>
                    <a:pt x="9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96">
              <a:extLst>
                <a:ext uri="{FF2B5EF4-FFF2-40B4-BE49-F238E27FC236}">
                  <a16:creationId xmlns:a16="http://schemas.microsoft.com/office/drawing/2014/main" id="{4EFEA5E7-38BB-974C-BC42-5DA45122D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1814513"/>
              <a:ext cx="60325" cy="79375"/>
            </a:xfrm>
            <a:custGeom>
              <a:avLst/>
              <a:gdLst>
                <a:gd name="T0" fmla="*/ 2147483647 w 16"/>
                <a:gd name="T1" fmla="*/ 0 h 21"/>
                <a:gd name="T2" fmla="*/ 2147483647 w 16"/>
                <a:gd name="T3" fmla="*/ 2147483647 h 21"/>
                <a:gd name="T4" fmla="*/ 2147483647 w 16"/>
                <a:gd name="T5" fmla="*/ 2147483647 h 21"/>
                <a:gd name="T6" fmla="*/ 0 w 16"/>
                <a:gd name="T7" fmla="*/ 2147483647 h 21"/>
                <a:gd name="T8" fmla="*/ 2147483647 w 16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21"/>
                <a:gd name="T17" fmla="*/ 16 w 16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21">
                  <a:moveTo>
                    <a:pt x="4" y="0"/>
                  </a:moveTo>
                  <a:lnTo>
                    <a:pt x="16" y="3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4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97">
              <a:extLst>
                <a:ext uri="{FF2B5EF4-FFF2-40B4-BE49-F238E27FC236}">
                  <a16:creationId xmlns:a16="http://schemas.microsoft.com/office/drawing/2014/main" id="{706346C3-0FD3-EC42-9F01-948BB3AC6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825" y="1681163"/>
              <a:ext cx="63500" cy="79375"/>
            </a:xfrm>
            <a:custGeom>
              <a:avLst/>
              <a:gdLst>
                <a:gd name="T0" fmla="*/ 2147483647 w 17"/>
                <a:gd name="T1" fmla="*/ 0 h 21"/>
                <a:gd name="T2" fmla="*/ 2147483647 w 17"/>
                <a:gd name="T3" fmla="*/ 2147483647 h 21"/>
                <a:gd name="T4" fmla="*/ 2147483647 w 17"/>
                <a:gd name="T5" fmla="*/ 2147483647 h 21"/>
                <a:gd name="T6" fmla="*/ 0 w 17"/>
                <a:gd name="T7" fmla="*/ 2147483647 h 21"/>
                <a:gd name="T8" fmla="*/ 2147483647 w 17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1"/>
                <a:gd name="T17" fmla="*/ 17 w 17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1">
                  <a:moveTo>
                    <a:pt x="5" y="0"/>
                  </a:moveTo>
                  <a:lnTo>
                    <a:pt x="17" y="4"/>
                  </a:lnTo>
                  <a:lnTo>
                    <a:pt x="12" y="21"/>
                  </a:lnTo>
                  <a:lnTo>
                    <a:pt x="0" y="17"/>
                  </a:lnTo>
                  <a:lnTo>
                    <a:pt x="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98">
              <a:extLst>
                <a:ext uri="{FF2B5EF4-FFF2-40B4-BE49-F238E27FC236}">
                  <a16:creationId xmlns:a16="http://schemas.microsoft.com/office/drawing/2014/main" id="{273D8FA3-16EA-0248-BF0E-1067531EE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438" y="1957388"/>
              <a:ext cx="55562" cy="71437"/>
            </a:xfrm>
            <a:custGeom>
              <a:avLst/>
              <a:gdLst>
                <a:gd name="T0" fmla="*/ 2147483647 w 15"/>
                <a:gd name="T1" fmla="*/ 0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2147483647 h 19"/>
                <a:gd name="T8" fmla="*/ 2147483647 w 1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9"/>
                <a:gd name="T17" fmla="*/ 15 w 1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9">
                  <a:moveTo>
                    <a:pt x="2" y="0"/>
                  </a:moveTo>
                  <a:lnTo>
                    <a:pt x="15" y="1"/>
                  </a:lnTo>
                  <a:lnTo>
                    <a:pt x="13" y="19"/>
                  </a:lnTo>
                  <a:lnTo>
                    <a:pt x="0" y="18"/>
                  </a:lnTo>
                  <a:lnTo>
                    <a:pt x="2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99">
              <a:extLst>
                <a:ext uri="{FF2B5EF4-FFF2-40B4-BE49-F238E27FC236}">
                  <a16:creationId xmlns:a16="http://schemas.microsoft.com/office/drawing/2014/main" id="{4A7805A8-BBA8-5A45-8979-BF8F4E706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5675" y="2095500"/>
              <a:ext cx="49213" cy="66675"/>
            </a:xfrm>
            <a:prstGeom prst="rect">
              <a:avLst/>
            </a:prstGeom>
            <a:solidFill>
              <a:srgbClr val="9D3B2A"/>
            </a:solidFill>
            <a:ln w="0">
              <a:solidFill>
                <a:srgbClr val="24272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100">
              <a:extLst>
                <a:ext uri="{FF2B5EF4-FFF2-40B4-BE49-F238E27FC236}">
                  <a16:creationId xmlns:a16="http://schemas.microsoft.com/office/drawing/2014/main" id="{600D894F-9CBE-FC4F-AB12-BD9F3D44A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438" y="2230438"/>
              <a:ext cx="55562" cy="74612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0 h 20"/>
                <a:gd name="T6" fmla="*/ 0 w 15"/>
                <a:gd name="T7" fmla="*/ 2147483647 h 20"/>
                <a:gd name="T8" fmla="*/ 2147483647 w 1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0"/>
                <a:gd name="T17" fmla="*/ 15 w 1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0">
                  <a:moveTo>
                    <a:pt x="2" y="20"/>
                  </a:moveTo>
                  <a:lnTo>
                    <a:pt x="15" y="18"/>
                  </a:lnTo>
                  <a:lnTo>
                    <a:pt x="13" y="0"/>
                  </a:lnTo>
                  <a:lnTo>
                    <a:pt x="0" y="2"/>
                  </a:lnTo>
                  <a:lnTo>
                    <a:pt x="2" y="2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101">
              <a:extLst>
                <a:ext uri="{FF2B5EF4-FFF2-40B4-BE49-F238E27FC236}">
                  <a16:creationId xmlns:a16="http://schemas.microsoft.com/office/drawing/2014/main" id="{4D6291AD-B037-B24D-AF00-A01370CFF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2368550"/>
              <a:ext cx="63500" cy="74613"/>
            </a:xfrm>
            <a:custGeom>
              <a:avLst/>
              <a:gdLst>
                <a:gd name="T0" fmla="*/ 2147483647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0 h 20"/>
                <a:gd name="T6" fmla="*/ 0 w 17"/>
                <a:gd name="T7" fmla="*/ 2147483647 h 20"/>
                <a:gd name="T8" fmla="*/ 2147483647 w 17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0"/>
                <a:gd name="T17" fmla="*/ 17 w 17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0">
                  <a:moveTo>
                    <a:pt x="4" y="20"/>
                  </a:moveTo>
                  <a:lnTo>
                    <a:pt x="17" y="17"/>
                  </a:lnTo>
                  <a:lnTo>
                    <a:pt x="13" y="0"/>
                  </a:lnTo>
                  <a:lnTo>
                    <a:pt x="0" y="2"/>
                  </a:lnTo>
                  <a:lnTo>
                    <a:pt x="4" y="2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102">
              <a:extLst>
                <a:ext uri="{FF2B5EF4-FFF2-40B4-BE49-F238E27FC236}">
                  <a16:creationId xmlns:a16="http://schemas.microsoft.com/office/drawing/2014/main" id="{FBF116FB-2639-2C4E-AD70-2FAAD80BF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825" y="2503488"/>
              <a:ext cx="66675" cy="77787"/>
            </a:xfrm>
            <a:custGeom>
              <a:avLst/>
              <a:gdLst>
                <a:gd name="T0" fmla="*/ 2147483647 w 18"/>
                <a:gd name="T1" fmla="*/ 2147483647 h 21"/>
                <a:gd name="T2" fmla="*/ 2147483647 w 18"/>
                <a:gd name="T3" fmla="*/ 2147483647 h 21"/>
                <a:gd name="T4" fmla="*/ 2147483647 w 18"/>
                <a:gd name="T5" fmla="*/ 0 h 21"/>
                <a:gd name="T6" fmla="*/ 0 w 18"/>
                <a:gd name="T7" fmla="*/ 2147483647 h 21"/>
                <a:gd name="T8" fmla="*/ 2147483647 w 18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6" y="21"/>
                  </a:moveTo>
                  <a:lnTo>
                    <a:pt x="18" y="17"/>
                  </a:lnTo>
                  <a:lnTo>
                    <a:pt x="12" y="0"/>
                  </a:lnTo>
                  <a:lnTo>
                    <a:pt x="0" y="3"/>
                  </a:lnTo>
                  <a:lnTo>
                    <a:pt x="6" y="21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103">
              <a:extLst>
                <a:ext uri="{FF2B5EF4-FFF2-40B4-BE49-F238E27FC236}">
                  <a16:creationId xmlns:a16="http://schemas.microsoft.com/office/drawing/2014/main" id="{44626A6F-2CCD-DB4C-BF23-801423702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2630488"/>
              <a:ext cx="71438" cy="82550"/>
            </a:xfrm>
            <a:custGeom>
              <a:avLst/>
              <a:gdLst>
                <a:gd name="T0" fmla="*/ 2147483647 w 19"/>
                <a:gd name="T1" fmla="*/ 2147483647 h 22"/>
                <a:gd name="T2" fmla="*/ 2147483647 w 19"/>
                <a:gd name="T3" fmla="*/ 2147483647 h 22"/>
                <a:gd name="T4" fmla="*/ 2147483647 w 19"/>
                <a:gd name="T5" fmla="*/ 0 h 22"/>
                <a:gd name="T6" fmla="*/ 0 w 19"/>
                <a:gd name="T7" fmla="*/ 2147483647 h 22"/>
                <a:gd name="T8" fmla="*/ 2147483647 w 19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22"/>
                <a:gd name="T17" fmla="*/ 19 w 1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22">
                  <a:moveTo>
                    <a:pt x="8" y="22"/>
                  </a:moveTo>
                  <a:lnTo>
                    <a:pt x="19" y="17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104">
              <a:extLst>
                <a:ext uri="{FF2B5EF4-FFF2-40B4-BE49-F238E27FC236}">
                  <a16:creationId xmlns:a16="http://schemas.microsoft.com/office/drawing/2014/main" id="{DCCF6633-253E-D546-8214-ED24DC5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5" y="2757488"/>
              <a:ext cx="71438" cy="80962"/>
            </a:xfrm>
            <a:custGeom>
              <a:avLst/>
              <a:gdLst>
                <a:gd name="T0" fmla="*/ 2147483647 w 19"/>
                <a:gd name="T1" fmla="*/ 2147483647 h 22"/>
                <a:gd name="T2" fmla="*/ 2147483647 w 19"/>
                <a:gd name="T3" fmla="*/ 2147483647 h 22"/>
                <a:gd name="T4" fmla="*/ 2147483647 w 19"/>
                <a:gd name="T5" fmla="*/ 0 h 22"/>
                <a:gd name="T6" fmla="*/ 0 w 19"/>
                <a:gd name="T7" fmla="*/ 2147483647 h 22"/>
                <a:gd name="T8" fmla="*/ 2147483647 w 19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22"/>
                <a:gd name="T17" fmla="*/ 19 w 1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22">
                  <a:moveTo>
                    <a:pt x="8" y="22"/>
                  </a:moveTo>
                  <a:lnTo>
                    <a:pt x="19" y="15"/>
                  </a:lnTo>
                  <a:lnTo>
                    <a:pt x="11" y="0"/>
                  </a:lnTo>
                  <a:lnTo>
                    <a:pt x="0" y="6"/>
                  </a:lnTo>
                  <a:lnTo>
                    <a:pt x="8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05">
              <a:extLst>
                <a:ext uri="{FF2B5EF4-FFF2-40B4-BE49-F238E27FC236}">
                  <a16:creationId xmlns:a16="http://schemas.microsoft.com/office/drawing/2014/main" id="{81D7AFF6-66C8-9D44-80C7-AF404AEAC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2213" y="2873375"/>
              <a:ext cx="77787" cy="82550"/>
            </a:xfrm>
            <a:custGeom>
              <a:avLst/>
              <a:gdLst>
                <a:gd name="T0" fmla="*/ 2147483647 w 21"/>
                <a:gd name="T1" fmla="*/ 2147483647 h 22"/>
                <a:gd name="T2" fmla="*/ 2147483647 w 21"/>
                <a:gd name="T3" fmla="*/ 2147483647 h 22"/>
                <a:gd name="T4" fmla="*/ 2147483647 w 21"/>
                <a:gd name="T5" fmla="*/ 0 h 22"/>
                <a:gd name="T6" fmla="*/ 0 w 21"/>
                <a:gd name="T7" fmla="*/ 2147483647 h 22"/>
                <a:gd name="T8" fmla="*/ 2147483647 w 21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1" y="22"/>
                  </a:moveTo>
                  <a:lnTo>
                    <a:pt x="21" y="15"/>
                  </a:lnTo>
                  <a:lnTo>
                    <a:pt x="11" y="0"/>
                  </a:lnTo>
                  <a:lnTo>
                    <a:pt x="0" y="8"/>
                  </a:lnTo>
                  <a:lnTo>
                    <a:pt x="11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06">
              <a:extLst>
                <a:ext uri="{FF2B5EF4-FFF2-40B4-BE49-F238E27FC236}">
                  <a16:creationId xmlns:a16="http://schemas.microsoft.com/office/drawing/2014/main" id="{87313464-D102-5F41-BB50-810766064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7938" y="2981325"/>
              <a:ext cx="77787" cy="82550"/>
            </a:xfrm>
            <a:custGeom>
              <a:avLst/>
              <a:gdLst>
                <a:gd name="T0" fmla="*/ 2147483647 w 21"/>
                <a:gd name="T1" fmla="*/ 2147483647 h 22"/>
                <a:gd name="T2" fmla="*/ 2147483647 w 21"/>
                <a:gd name="T3" fmla="*/ 2147483647 h 22"/>
                <a:gd name="T4" fmla="*/ 2147483647 w 21"/>
                <a:gd name="T5" fmla="*/ 0 h 22"/>
                <a:gd name="T6" fmla="*/ 0 w 21"/>
                <a:gd name="T7" fmla="*/ 2147483647 h 22"/>
                <a:gd name="T8" fmla="*/ 2147483647 w 21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2" y="22"/>
                  </a:moveTo>
                  <a:lnTo>
                    <a:pt x="21" y="14"/>
                  </a:lnTo>
                  <a:lnTo>
                    <a:pt x="9" y="0"/>
                  </a:lnTo>
                  <a:lnTo>
                    <a:pt x="0" y="9"/>
                  </a:lnTo>
                  <a:lnTo>
                    <a:pt x="12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07">
              <a:extLst>
                <a:ext uri="{FF2B5EF4-FFF2-40B4-BE49-F238E27FC236}">
                  <a16:creationId xmlns:a16="http://schemas.microsoft.com/office/drawing/2014/main" id="{76E93972-546F-4A4F-A1BF-B80DC35AC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3082925"/>
              <a:ext cx="82550" cy="80963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0 h 22"/>
                <a:gd name="T6" fmla="*/ 0 w 22"/>
                <a:gd name="T7" fmla="*/ 2147483647 h 22"/>
                <a:gd name="T8" fmla="*/ 2147483647 w 22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3" y="22"/>
                  </a:moveTo>
                  <a:lnTo>
                    <a:pt x="22" y="13"/>
                  </a:lnTo>
                  <a:lnTo>
                    <a:pt x="9" y="0"/>
                  </a:lnTo>
                  <a:lnTo>
                    <a:pt x="0" y="10"/>
                  </a:lnTo>
                  <a:lnTo>
                    <a:pt x="13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08">
              <a:extLst>
                <a:ext uri="{FF2B5EF4-FFF2-40B4-BE49-F238E27FC236}">
                  <a16:creationId xmlns:a16="http://schemas.microsoft.com/office/drawing/2014/main" id="{E9ABD0DD-572A-C849-AD91-EF665C9F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550" y="3175000"/>
              <a:ext cx="82550" cy="79375"/>
            </a:xfrm>
            <a:custGeom>
              <a:avLst/>
              <a:gdLst>
                <a:gd name="T0" fmla="*/ 2147483647 w 22"/>
                <a:gd name="T1" fmla="*/ 2147483647 h 21"/>
                <a:gd name="T2" fmla="*/ 2147483647 w 22"/>
                <a:gd name="T3" fmla="*/ 2147483647 h 21"/>
                <a:gd name="T4" fmla="*/ 2147483647 w 22"/>
                <a:gd name="T5" fmla="*/ 0 h 21"/>
                <a:gd name="T6" fmla="*/ 0 w 22"/>
                <a:gd name="T7" fmla="*/ 2147483647 h 21"/>
                <a:gd name="T8" fmla="*/ 2147483647 w 22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1"/>
                <a:gd name="T17" fmla="*/ 22 w 22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1">
                  <a:moveTo>
                    <a:pt x="15" y="21"/>
                  </a:moveTo>
                  <a:lnTo>
                    <a:pt x="22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5" y="21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9">
              <a:extLst>
                <a:ext uri="{FF2B5EF4-FFF2-40B4-BE49-F238E27FC236}">
                  <a16:creationId xmlns:a16="http://schemas.microsoft.com/office/drawing/2014/main" id="{EAABFF3A-DAD0-634A-880F-109BC5206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438" y="3254375"/>
              <a:ext cx="80962" cy="74613"/>
            </a:xfrm>
            <a:custGeom>
              <a:avLst/>
              <a:gdLst>
                <a:gd name="T0" fmla="*/ 2147483647 w 22"/>
                <a:gd name="T1" fmla="*/ 2147483647 h 20"/>
                <a:gd name="T2" fmla="*/ 2147483647 w 22"/>
                <a:gd name="T3" fmla="*/ 2147483647 h 20"/>
                <a:gd name="T4" fmla="*/ 2147483647 w 22"/>
                <a:gd name="T5" fmla="*/ 0 h 20"/>
                <a:gd name="T6" fmla="*/ 0 w 22"/>
                <a:gd name="T7" fmla="*/ 2147483647 h 20"/>
                <a:gd name="T8" fmla="*/ 2147483647 w 22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0"/>
                <a:gd name="T17" fmla="*/ 22 w 2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0">
                  <a:moveTo>
                    <a:pt x="16" y="20"/>
                  </a:moveTo>
                  <a:lnTo>
                    <a:pt x="22" y="9"/>
                  </a:lnTo>
                  <a:lnTo>
                    <a:pt x="7" y="0"/>
                  </a:lnTo>
                  <a:lnTo>
                    <a:pt x="0" y="11"/>
                  </a:lnTo>
                  <a:lnTo>
                    <a:pt x="16" y="2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110">
              <a:extLst>
                <a:ext uri="{FF2B5EF4-FFF2-40B4-BE49-F238E27FC236}">
                  <a16:creationId xmlns:a16="http://schemas.microsoft.com/office/drawing/2014/main" id="{F4D2B5CC-5DD2-914D-8C3D-E7B3B9E510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42313" y="1504950"/>
              <a:ext cx="9525" cy="2222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11">
              <a:extLst>
                <a:ext uri="{FF2B5EF4-FFF2-40B4-BE49-F238E27FC236}">
                  <a16:creationId xmlns:a16="http://schemas.microsoft.com/office/drawing/2014/main" id="{87BD9E81-FC37-8B46-BD2C-0FD345E7D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3438" y="1473200"/>
              <a:ext cx="33337" cy="22225"/>
            </a:xfrm>
            <a:custGeom>
              <a:avLst/>
              <a:gdLst>
                <a:gd name="T0" fmla="*/ 0 w 9"/>
                <a:gd name="T1" fmla="*/ 2147483647 h 6"/>
                <a:gd name="T2" fmla="*/ 2147483647 w 9"/>
                <a:gd name="T3" fmla="*/ 2147483647 h 6"/>
                <a:gd name="T4" fmla="*/ 2147483647 w 9"/>
                <a:gd name="T5" fmla="*/ 0 h 6"/>
                <a:gd name="T6" fmla="*/ 0 60000 65536"/>
                <a:gd name="T7" fmla="*/ 0 60000 65536"/>
                <a:gd name="T8" fmla="*/ 0 60000 65536"/>
                <a:gd name="T9" fmla="*/ 0 w 9"/>
                <a:gd name="T10" fmla="*/ 0 h 6"/>
                <a:gd name="T11" fmla="*/ 9 w 9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6">
                  <a:moveTo>
                    <a:pt x="0" y="6"/>
                  </a:moveTo>
                  <a:lnTo>
                    <a:pt x="2" y="2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12">
              <a:extLst>
                <a:ext uri="{FF2B5EF4-FFF2-40B4-BE49-F238E27FC236}">
                  <a16:creationId xmlns:a16="http://schemas.microsoft.com/office/drawing/2014/main" id="{77A1BF25-7B75-D54B-B952-B9D509CE3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836613"/>
              <a:ext cx="11113" cy="646112"/>
            </a:xfrm>
            <a:custGeom>
              <a:avLst/>
              <a:gdLst>
                <a:gd name="T0" fmla="*/ 0 w 3"/>
                <a:gd name="T1" fmla="*/ 0 h 173"/>
                <a:gd name="T2" fmla="*/ 0 w 3"/>
                <a:gd name="T3" fmla="*/ 2147483647 h 173"/>
                <a:gd name="T4" fmla="*/ 2147483647 w 3"/>
                <a:gd name="T5" fmla="*/ 2147483647 h 173"/>
                <a:gd name="T6" fmla="*/ 2147483647 w 3"/>
                <a:gd name="T7" fmla="*/ 0 h 173"/>
                <a:gd name="T8" fmla="*/ 0 w 3"/>
                <a:gd name="T9" fmla="*/ 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73"/>
                <a:gd name="T17" fmla="*/ 3 w 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73">
                  <a:moveTo>
                    <a:pt x="0" y="0"/>
                  </a:moveTo>
                  <a:lnTo>
                    <a:pt x="0" y="173"/>
                  </a:lnTo>
                  <a:lnTo>
                    <a:pt x="3" y="172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14">
              <a:extLst>
                <a:ext uri="{FF2B5EF4-FFF2-40B4-BE49-F238E27FC236}">
                  <a16:creationId xmlns:a16="http://schemas.microsoft.com/office/drawing/2014/main" id="{F278E3FF-97E9-8442-BA5C-70EA3C70E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896938"/>
              <a:ext cx="12700" cy="588962"/>
            </a:xfrm>
            <a:custGeom>
              <a:avLst/>
              <a:gdLst>
                <a:gd name="T0" fmla="*/ 0 w 3"/>
                <a:gd name="T1" fmla="*/ 0 h 158"/>
                <a:gd name="T2" fmla="*/ 0 w 3"/>
                <a:gd name="T3" fmla="*/ 2147483647 h 158"/>
                <a:gd name="T4" fmla="*/ 2147483647 w 3"/>
                <a:gd name="T5" fmla="*/ 2147483647 h 158"/>
                <a:gd name="T6" fmla="*/ 2147483647 w 3"/>
                <a:gd name="T7" fmla="*/ 0 h 158"/>
                <a:gd name="T8" fmla="*/ 0 w 3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58"/>
                <a:gd name="T17" fmla="*/ 3 w 3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58">
                  <a:moveTo>
                    <a:pt x="0" y="0"/>
                  </a:moveTo>
                  <a:lnTo>
                    <a:pt x="0" y="158"/>
                  </a:lnTo>
                  <a:lnTo>
                    <a:pt x="3" y="157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15">
              <a:extLst>
                <a:ext uri="{FF2B5EF4-FFF2-40B4-BE49-F238E27FC236}">
                  <a16:creationId xmlns:a16="http://schemas.microsoft.com/office/drawing/2014/main" id="{A5B47B9E-A31F-6548-AD55-E76E14E7B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5663" y="2771775"/>
              <a:ext cx="49212" cy="26988"/>
            </a:xfrm>
            <a:custGeom>
              <a:avLst/>
              <a:gdLst>
                <a:gd name="T0" fmla="*/ 0 w 13"/>
                <a:gd name="T1" fmla="*/ 0 h 7"/>
                <a:gd name="T2" fmla="*/ 2147483647 w 13"/>
                <a:gd name="T3" fmla="*/ 2147483647 h 7"/>
                <a:gd name="T4" fmla="*/ 2147483647 w 13"/>
                <a:gd name="T5" fmla="*/ 2147483647 h 7"/>
                <a:gd name="T6" fmla="*/ 0 60000 65536"/>
                <a:gd name="T7" fmla="*/ 0 60000 65536"/>
                <a:gd name="T8" fmla="*/ 0 60000 65536"/>
                <a:gd name="T9" fmla="*/ 0 w 13"/>
                <a:gd name="T10" fmla="*/ 0 h 7"/>
                <a:gd name="T11" fmla="*/ 13 w 13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7">
                  <a:moveTo>
                    <a:pt x="0" y="0"/>
                  </a:moveTo>
                  <a:lnTo>
                    <a:pt x="3" y="4"/>
                  </a:lnTo>
                  <a:lnTo>
                    <a:pt x="13" y="7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17">
              <a:extLst>
                <a:ext uri="{FF2B5EF4-FFF2-40B4-BE49-F238E27FC236}">
                  <a16:creationId xmlns:a16="http://schemas.microsoft.com/office/drawing/2014/main" id="{BBBCB3ED-359C-C541-B28E-D9F6B2C0D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8925" y="3335338"/>
              <a:ext cx="114300" cy="82550"/>
            </a:xfrm>
            <a:custGeom>
              <a:avLst/>
              <a:gdLst>
                <a:gd name="T0" fmla="*/ 0 w 31"/>
                <a:gd name="T1" fmla="*/ 2147483647 h 22"/>
                <a:gd name="T2" fmla="*/ 2147483647 w 31"/>
                <a:gd name="T3" fmla="*/ 0 h 22"/>
                <a:gd name="T4" fmla="*/ 2147483647 w 31"/>
                <a:gd name="T5" fmla="*/ 2147483647 h 22"/>
                <a:gd name="T6" fmla="*/ 2147483647 w 31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22"/>
                <a:gd name="T14" fmla="*/ 31 w 31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22">
                  <a:moveTo>
                    <a:pt x="0" y="5"/>
                  </a:moveTo>
                  <a:lnTo>
                    <a:pt x="3" y="0"/>
                  </a:lnTo>
                  <a:lnTo>
                    <a:pt x="31" y="16"/>
                  </a:lnTo>
                  <a:lnTo>
                    <a:pt x="29" y="22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118">
              <a:extLst>
                <a:ext uri="{FF2B5EF4-FFF2-40B4-BE49-F238E27FC236}">
                  <a16:creationId xmlns:a16="http://schemas.microsoft.com/office/drawing/2014/main" id="{9F3CE854-A939-D941-B422-52D5D3DFD9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34325" y="3332163"/>
              <a:ext cx="6350" cy="1270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119">
              <a:extLst>
                <a:ext uri="{FF2B5EF4-FFF2-40B4-BE49-F238E27FC236}">
                  <a16:creationId xmlns:a16="http://schemas.microsoft.com/office/drawing/2014/main" id="{169D8748-A592-794D-8D71-DFE05EF7FC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13700" y="3376613"/>
              <a:ext cx="3175" cy="1270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20">
              <a:extLst>
                <a:ext uri="{FF2B5EF4-FFF2-40B4-BE49-F238E27FC236}">
                  <a16:creationId xmlns:a16="http://schemas.microsoft.com/office/drawing/2014/main" id="{3F7C2BEA-C2B3-6D46-BDC9-94AEDD0EB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1150" y="3344863"/>
              <a:ext cx="82550" cy="58737"/>
            </a:xfrm>
            <a:custGeom>
              <a:avLst/>
              <a:gdLst>
                <a:gd name="T0" fmla="*/ 2147483647 w 22"/>
                <a:gd name="T1" fmla="*/ 0 h 16"/>
                <a:gd name="T2" fmla="*/ 0 w 22"/>
                <a:gd name="T3" fmla="*/ 2147483647 h 16"/>
                <a:gd name="T4" fmla="*/ 2147483647 w 22"/>
                <a:gd name="T5" fmla="*/ 2147483647 h 16"/>
                <a:gd name="T6" fmla="*/ 2147483647 w 22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6"/>
                <a:gd name="T14" fmla="*/ 22 w 2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6">
                  <a:moveTo>
                    <a:pt x="1" y="0"/>
                  </a:moveTo>
                  <a:lnTo>
                    <a:pt x="0" y="4"/>
                  </a:lnTo>
                  <a:lnTo>
                    <a:pt x="20" y="16"/>
                  </a:lnTo>
                  <a:lnTo>
                    <a:pt x="22" y="12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21">
              <a:extLst>
                <a:ext uri="{FF2B5EF4-FFF2-40B4-BE49-F238E27FC236}">
                  <a16:creationId xmlns:a16="http://schemas.microsoft.com/office/drawing/2014/main" id="{5C4792B7-F141-8B48-98CC-AD2E2CF2C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2130425"/>
              <a:ext cx="88900" cy="1728788"/>
            </a:xfrm>
            <a:custGeom>
              <a:avLst/>
              <a:gdLst>
                <a:gd name="T0" fmla="*/ 2147483647 w 24"/>
                <a:gd name="T1" fmla="*/ 0 h 463"/>
                <a:gd name="T2" fmla="*/ 2147483647 w 24"/>
                <a:gd name="T3" fmla="*/ 0 h 463"/>
                <a:gd name="T4" fmla="*/ 0 w 24"/>
                <a:gd name="T5" fmla="*/ 2147483647 h 463"/>
                <a:gd name="T6" fmla="*/ 0 w 24"/>
                <a:gd name="T7" fmla="*/ 2147483647 h 4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463"/>
                <a:gd name="T14" fmla="*/ 24 w 24"/>
                <a:gd name="T15" fmla="*/ 463 h 4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463">
                  <a:moveTo>
                    <a:pt x="24" y="0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0" y="463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22">
              <a:extLst>
                <a:ext uri="{FF2B5EF4-FFF2-40B4-BE49-F238E27FC236}">
                  <a16:creationId xmlns:a16="http://schemas.microsoft.com/office/drawing/2014/main" id="{68DF47EB-B8DC-854B-892F-FA27315D7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1950" y="3414713"/>
              <a:ext cx="1588" cy="44450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23">
              <a:extLst>
                <a:ext uri="{FF2B5EF4-FFF2-40B4-BE49-F238E27FC236}">
                  <a16:creationId xmlns:a16="http://schemas.microsoft.com/office/drawing/2014/main" id="{4F1AA41F-B538-D041-B062-67A6C944F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5063" y="2928938"/>
              <a:ext cx="82550" cy="109537"/>
            </a:xfrm>
            <a:custGeom>
              <a:avLst/>
              <a:gdLst>
                <a:gd name="T0" fmla="*/ 0 w 22"/>
                <a:gd name="T1" fmla="*/ 2147483647 h 29"/>
                <a:gd name="T2" fmla="*/ 2147483647 w 22"/>
                <a:gd name="T3" fmla="*/ 0 h 29"/>
                <a:gd name="T4" fmla="*/ 2147483647 w 22"/>
                <a:gd name="T5" fmla="*/ 2147483647 h 29"/>
                <a:gd name="T6" fmla="*/ 2147483647 w 22"/>
                <a:gd name="T7" fmla="*/ 2147483647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29"/>
                <a:gd name="T14" fmla="*/ 22 w 22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29">
                  <a:moveTo>
                    <a:pt x="0" y="3"/>
                  </a:moveTo>
                  <a:lnTo>
                    <a:pt x="5" y="0"/>
                  </a:lnTo>
                  <a:lnTo>
                    <a:pt x="22" y="24"/>
                  </a:lnTo>
                  <a:lnTo>
                    <a:pt x="18" y="29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124">
              <a:extLst>
                <a:ext uri="{FF2B5EF4-FFF2-40B4-BE49-F238E27FC236}">
                  <a16:creationId xmlns:a16="http://schemas.microsoft.com/office/drawing/2014/main" id="{04A28C34-1217-7B4D-B303-43350D78C7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15225" y="2936875"/>
              <a:ext cx="7938" cy="63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125">
              <a:extLst>
                <a:ext uri="{FF2B5EF4-FFF2-40B4-BE49-F238E27FC236}">
                  <a16:creationId xmlns:a16="http://schemas.microsoft.com/office/drawing/2014/main" id="{B8B90C18-DC25-3741-A494-2924208D17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61263" y="2997200"/>
              <a:ext cx="6350" cy="63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26">
              <a:extLst>
                <a:ext uri="{FF2B5EF4-FFF2-40B4-BE49-F238E27FC236}">
                  <a16:creationId xmlns:a16="http://schemas.microsoft.com/office/drawing/2014/main" id="{11790624-CFBE-A34E-BE55-B51F2DD24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113" y="2943225"/>
              <a:ext cx="57150" cy="71438"/>
            </a:xfrm>
            <a:custGeom>
              <a:avLst/>
              <a:gdLst>
                <a:gd name="T0" fmla="*/ 2147483647 w 15"/>
                <a:gd name="T1" fmla="*/ 0 h 19"/>
                <a:gd name="T2" fmla="*/ 0 w 15"/>
                <a:gd name="T3" fmla="*/ 2147483647 h 19"/>
                <a:gd name="T4" fmla="*/ 2147483647 w 15"/>
                <a:gd name="T5" fmla="*/ 2147483647 h 19"/>
                <a:gd name="T6" fmla="*/ 2147483647 w 15"/>
                <a:gd name="T7" fmla="*/ 2147483647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9"/>
                <a:gd name="T14" fmla="*/ 15 w 15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9">
                  <a:moveTo>
                    <a:pt x="3" y="0"/>
                  </a:moveTo>
                  <a:lnTo>
                    <a:pt x="0" y="2"/>
                  </a:lnTo>
                  <a:lnTo>
                    <a:pt x="12" y="19"/>
                  </a:lnTo>
                  <a:lnTo>
                    <a:pt x="15" y="17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127">
              <a:extLst>
                <a:ext uri="{FF2B5EF4-FFF2-40B4-BE49-F238E27FC236}">
                  <a16:creationId xmlns:a16="http://schemas.microsoft.com/office/drawing/2014/main" id="{F18D1746-6DD7-2C46-8581-7144DE467D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0938" y="2992438"/>
              <a:ext cx="0" cy="8667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28">
              <a:extLst>
                <a:ext uri="{FF2B5EF4-FFF2-40B4-BE49-F238E27FC236}">
                  <a16:creationId xmlns:a16="http://schemas.microsoft.com/office/drawing/2014/main" id="{ABCE7D43-0E5D-8D42-BA64-2927CA6990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23163" y="3019425"/>
              <a:ext cx="1587" cy="839788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129">
              <a:extLst>
                <a:ext uri="{FF2B5EF4-FFF2-40B4-BE49-F238E27FC236}">
                  <a16:creationId xmlns:a16="http://schemas.microsoft.com/office/drawing/2014/main" id="{37EC06C3-475A-1D4C-971B-613982DAD9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6550" y="3398838"/>
              <a:ext cx="1588" cy="460375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134">
              <a:extLst>
                <a:ext uri="{FF2B5EF4-FFF2-40B4-BE49-F238E27FC236}">
                  <a16:creationId xmlns:a16="http://schemas.microsoft.com/office/drawing/2014/main" id="{F515BCE5-6D36-834F-AC10-CD202F2550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020050" y="974725"/>
              <a:ext cx="665163" cy="115570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Line 135">
              <a:extLst>
                <a:ext uri="{FF2B5EF4-FFF2-40B4-BE49-F238E27FC236}">
                  <a16:creationId xmlns:a16="http://schemas.microsoft.com/office/drawing/2014/main" id="{A4874E9C-0CC0-B640-B197-2797013116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20050" y="2130425"/>
              <a:ext cx="665163" cy="115411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Line 137">
              <a:extLst>
                <a:ext uri="{FF2B5EF4-FFF2-40B4-BE49-F238E27FC236}">
                  <a16:creationId xmlns:a16="http://schemas.microsoft.com/office/drawing/2014/main" id="{3388A21A-2033-7E4D-8914-768F0E09B6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50263" y="1203325"/>
              <a:ext cx="14287" cy="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38">
              <a:extLst>
                <a:ext uri="{FF2B5EF4-FFF2-40B4-BE49-F238E27FC236}">
                  <a16:creationId xmlns:a16="http://schemas.microsoft.com/office/drawing/2014/main" id="{5F445093-5FA0-7946-86ED-3B05C5FE7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4550" y="1116013"/>
              <a:ext cx="11113" cy="87312"/>
            </a:xfrm>
            <a:custGeom>
              <a:avLst/>
              <a:gdLst>
                <a:gd name="T0" fmla="*/ 0 w 3"/>
                <a:gd name="T1" fmla="*/ 2147483647 h 23"/>
                <a:gd name="T2" fmla="*/ 2147483647 w 3"/>
                <a:gd name="T3" fmla="*/ 0 h 23"/>
                <a:gd name="T4" fmla="*/ 2147483647 w 3"/>
                <a:gd name="T5" fmla="*/ 2147483647 h 23"/>
                <a:gd name="T6" fmla="*/ 0 w 3"/>
                <a:gd name="T7" fmla="*/ 2147483647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23"/>
                <a:gd name="T14" fmla="*/ 3 w 3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23">
                  <a:moveTo>
                    <a:pt x="0" y="1"/>
                  </a:moveTo>
                  <a:lnTo>
                    <a:pt x="3" y="0"/>
                  </a:lnTo>
                  <a:lnTo>
                    <a:pt x="3" y="23"/>
                  </a:lnTo>
                  <a:lnTo>
                    <a:pt x="0" y="22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Rectangle 139">
              <a:extLst>
                <a:ext uri="{FF2B5EF4-FFF2-40B4-BE49-F238E27FC236}">
                  <a16:creationId xmlns:a16="http://schemas.microsoft.com/office/drawing/2014/main" id="{D3F75DEE-16D7-1449-8A2F-EDD991F96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4550" y="1101725"/>
              <a:ext cx="22225" cy="119063"/>
            </a:xfrm>
            <a:prstGeom prst="rect">
              <a:avLst/>
            </a:prstGeom>
            <a:noFill/>
            <a:ln w="0">
              <a:solidFill>
                <a:srgbClr val="242729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Rectangle 163">
              <a:extLst>
                <a:ext uri="{FF2B5EF4-FFF2-40B4-BE49-F238E27FC236}">
                  <a16:creationId xmlns:a16="http://schemas.microsoft.com/office/drawing/2014/main" id="{83F10189-76BE-264C-ADD5-B237A85D4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388" y="3863975"/>
              <a:ext cx="1778000" cy="66675"/>
            </a:xfrm>
            <a:prstGeom prst="rect">
              <a:avLst/>
            </a:prstGeom>
            <a:noFill/>
            <a:ln w="0">
              <a:solidFill>
                <a:srgbClr val="242729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64">
              <a:extLst>
                <a:ext uri="{FF2B5EF4-FFF2-40B4-BE49-F238E27FC236}">
                  <a16:creationId xmlns:a16="http://schemas.microsoft.com/office/drawing/2014/main" id="{A1D67050-D52B-824E-AF8E-4BF4A1F48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4875" y="2782888"/>
              <a:ext cx="22225" cy="803275"/>
            </a:xfrm>
            <a:custGeom>
              <a:avLst/>
              <a:gdLst>
                <a:gd name="T0" fmla="*/ 0 w 6"/>
                <a:gd name="T1" fmla="*/ 0 h 215"/>
                <a:gd name="T2" fmla="*/ 2147483647 w 6"/>
                <a:gd name="T3" fmla="*/ 2147483647 h 215"/>
                <a:gd name="T4" fmla="*/ 2147483647 w 6"/>
                <a:gd name="T5" fmla="*/ 2147483647 h 215"/>
                <a:gd name="T6" fmla="*/ 0 w 6"/>
                <a:gd name="T7" fmla="*/ 2147483647 h 215"/>
                <a:gd name="T8" fmla="*/ 0 w 6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215"/>
                <a:gd name="T17" fmla="*/ 6 w 6"/>
                <a:gd name="T18" fmla="*/ 215 h 2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215">
                  <a:moveTo>
                    <a:pt x="0" y="0"/>
                  </a:moveTo>
                  <a:lnTo>
                    <a:pt x="6" y="2"/>
                  </a:lnTo>
                  <a:lnTo>
                    <a:pt x="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65">
              <a:extLst>
                <a:ext uri="{FF2B5EF4-FFF2-40B4-BE49-F238E27FC236}">
                  <a16:creationId xmlns:a16="http://schemas.microsoft.com/office/drawing/2014/main" id="{B5DED58C-4E61-DD43-BD55-FF5EB1FCD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7563" y="2771775"/>
              <a:ext cx="38100" cy="758825"/>
            </a:xfrm>
            <a:custGeom>
              <a:avLst/>
              <a:gdLst>
                <a:gd name="T0" fmla="*/ 0 w 10"/>
                <a:gd name="T1" fmla="*/ 0 h 203"/>
                <a:gd name="T2" fmla="*/ 2147483647 w 10"/>
                <a:gd name="T3" fmla="*/ 2147483647 h 203"/>
                <a:gd name="T4" fmla="*/ 2147483647 w 10"/>
                <a:gd name="T5" fmla="*/ 2147483647 h 203"/>
                <a:gd name="T6" fmla="*/ 0 w 10"/>
                <a:gd name="T7" fmla="*/ 2147483647 h 203"/>
                <a:gd name="T8" fmla="*/ 0 w 10"/>
                <a:gd name="T9" fmla="*/ 0 h 2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203"/>
                <a:gd name="T17" fmla="*/ 10 w 10"/>
                <a:gd name="T18" fmla="*/ 203 h 2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203">
                  <a:moveTo>
                    <a:pt x="0" y="0"/>
                  </a:moveTo>
                  <a:lnTo>
                    <a:pt x="10" y="3"/>
                  </a:lnTo>
                  <a:lnTo>
                    <a:pt x="10" y="203"/>
                  </a:lnTo>
                  <a:lnTo>
                    <a:pt x="0" y="20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66">
              <a:extLst>
                <a:ext uri="{FF2B5EF4-FFF2-40B4-BE49-F238E27FC236}">
                  <a16:creationId xmlns:a16="http://schemas.microsoft.com/office/drawing/2014/main" id="{506DA128-6409-3B43-AE92-F6A458E34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5163" y="3503613"/>
              <a:ext cx="119062" cy="49212"/>
            </a:xfrm>
            <a:custGeom>
              <a:avLst/>
              <a:gdLst>
                <a:gd name="T0" fmla="*/ 0 w 32"/>
                <a:gd name="T1" fmla="*/ 2147483647 h 13"/>
                <a:gd name="T2" fmla="*/ 2147483647 w 32"/>
                <a:gd name="T3" fmla="*/ 0 h 13"/>
                <a:gd name="T4" fmla="*/ 2147483647 w 32"/>
                <a:gd name="T5" fmla="*/ 2147483647 h 13"/>
                <a:gd name="T6" fmla="*/ 2147483647 w 32"/>
                <a:gd name="T7" fmla="*/ 2147483647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13"/>
                <a:gd name="T14" fmla="*/ 32 w 32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13">
                  <a:moveTo>
                    <a:pt x="0" y="6"/>
                  </a:moveTo>
                  <a:lnTo>
                    <a:pt x="1" y="0"/>
                  </a:lnTo>
                  <a:lnTo>
                    <a:pt x="32" y="7"/>
                  </a:lnTo>
                  <a:lnTo>
                    <a:pt x="31" y="13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167">
              <a:extLst>
                <a:ext uri="{FF2B5EF4-FFF2-40B4-BE49-F238E27FC236}">
                  <a16:creationId xmlns:a16="http://schemas.microsoft.com/office/drawing/2014/main" id="{6F2E112A-4A2A-3245-88C9-2CFEAF1EA1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04213" y="3494088"/>
              <a:ext cx="3175" cy="142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168">
              <a:extLst>
                <a:ext uri="{FF2B5EF4-FFF2-40B4-BE49-F238E27FC236}">
                  <a16:creationId xmlns:a16="http://schemas.microsoft.com/office/drawing/2014/main" id="{11340977-EF1E-AA45-918E-41F35CB6B1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93113" y="3516313"/>
              <a:ext cx="4762" cy="14287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69">
              <a:extLst>
                <a:ext uri="{FF2B5EF4-FFF2-40B4-BE49-F238E27FC236}">
                  <a16:creationId xmlns:a16="http://schemas.microsoft.com/office/drawing/2014/main" id="{17158ADD-0A4D-2445-A2E8-A76D8956C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1038" y="3508375"/>
              <a:ext cx="92075" cy="33338"/>
            </a:xfrm>
            <a:custGeom>
              <a:avLst/>
              <a:gdLst>
                <a:gd name="T0" fmla="*/ 2147483647 w 25"/>
                <a:gd name="T1" fmla="*/ 0 h 9"/>
                <a:gd name="T2" fmla="*/ 0 w 25"/>
                <a:gd name="T3" fmla="*/ 2147483647 h 9"/>
                <a:gd name="T4" fmla="*/ 2147483647 w 25"/>
                <a:gd name="T5" fmla="*/ 2147483647 h 9"/>
                <a:gd name="T6" fmla="*/ 2147483647 w 25"/>
                <a:gd name="T7" fmla="*/ 2147483647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9"/>
                <a:gd name="T14" fmla="*/ 25 w 25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9">
                  <a:moveTo>
                    <a:pt x="1" y="0"/>
                  </a:moveTo>
                  <a:lnTo>
                    <a:pt x="0" y="3"/>
                  </a:lnTo>
                  <a:lnTo>
                    <a:pt x="25" y="9"/>
                  </a:lnTo>
                  <a:lnTo>
                    <a:pt x="25" y="6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170">
              <a:extLst>
                <a:ext uri="{FF2B5EF4-FFF2-40B4-BE49-F238E27FC236}">
                  <a16:creationId xmlns:a16="http://schemas.microsoft.com/office/drawing/2014/main" id="{92455518-4D78-CC4A-B2C5-16E596A663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26438" y="3549650"/>
              <a:ext cx="1587" cy="309563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71">
              <a:extLst>
                <a:ext uri="{FF2B5EF4-FFF2-40B4-BE49-F238E27FC236}">
                  <a16:creationId xmlns:a16="http://schemas.microsoft.com/office/drawing/2014/main" id="{372AB797-2F26-A049-A795-F6CB320ECE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51838" y="3552825"/>
              <a:ext cx="1587" cy="311150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Rectangle 173">
              <a:extLst>
                <a:ext uri="{FF2B5EF4-FFF2-40B4-BE49-F238E27FC236}">
                  <a16:creationId xmlns:a16="http://schemas.microsoft.com/office/drawing/2014/main" id="{C7D7BF13-5F95-1749-9026-9E246C3BC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5213" y="2857500"/>
              <a:ext cx="25400" cy="1006475"/>
            </a:xfrm>
            <a:prstGeom prst="rect">
              <a:avLst/>
            </a:prstGeom>
            <a:noFill/>
            <a:ln w="0">
              <a:solidFill>
                <a:srgbClr val="242729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174">
              <a:extLst>
                <a:ext uri="{FF2B5EF4-FFF2-40B4-BE49-F238E27FC236}">
                  <a16:creationId xmlns:a16="http://schemas.microsoft.com/office/drawing/2014/main" id="{41E83924-1F8A-B44F-9D12-0E631E31D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7100" y="2794000"/>
              <a:ext cx="138113" cy="66675"/>
            </a:xfrm>
            <a:custGeom>
              <a:avLst/>
              <a:gdLst>
                <a:gd name="T0" fmla="*/ 0 w 37"/>
                <a:gd name="T1" fmla="*/ 0 h 18"/>
                <a:gd name="T2" fmla="*/ 2147483647 w 37"/>
                <a:gd name="T3" fmla="*/ 2147483647 h 18"/>
                <a:gd name="T4" fmla="*/ 2147483647 w 37"/>
                <a:gd name="T5" fmla="*/ 2147483647 h 18"/>
                <a:gd name="T6" fmla="*/ 2147483647 w 37"/>
                <a:gd name="T7" fmla="*/ 2147483647 h 18"/>
                <a:gd name="T8" fmla="*/ 2147483647 w 37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18"/>
                <a:gd name="T17" fmla="*/ 37 w 3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18">
                  <a:moveTo>
                    <a:pt x="0" y="0"/>
                  </a:moveTo>
                  <a:lnTo>
                    <a:pt x="11" y="2"/>
                  </a:lnTo>
                  <a:lnTo>
                    <a:pt x="22" y="3"/>
                  </a:lnTo>
                  <a:lnTo>
                    <a:pt x="25" y="3"/>
                  </a:lnTo>
                  <a:lnTo>
                    <a:pt x="37" y="18"/>
                  </a:lnTo>
                </a:path>
              </a:pathLst>
            </a:cu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175">
              <a:extLst>
                <a:ext uri="{FF2B5EF4-FFF2-40B4-BE49-F238E27FC236}">
                  <a16:creationId xmlns:a16="http://schemas.microsoft.com/office/drawing/2014/main" id="{3130A222-7ED1-604D-BB35-9C081714B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1457325"/>
              <a:ext cx="82550" cy="74613"/>
            </a:xfrm>
            <a:custGeom>
              <a:avLst/>
              <a:gdLst>
                <a:gd name="T0" fmla="*/ 2147483647 w 22"/>
                <a:gd name="T1" fmla="*/ 0 h 20"/>
                <a:gd name="T2" fmla="*/ 2147483647 w 22"/>
                <a:gd name="T3" fmla="*/ 2147483647 h 20"/>
                <a:gd name="T4" fmla="*/ 2147483647 w 22"/>
                <a:gd name="T5" fmla="*/ 2147483647 h 20"/>
                <a:gd name="T6" fmla="*/ 0 w 22"/>
                <a:gd name="T7" fmla="*/ 2147483647 h 20"/>
                <a:gd name="T8" fmla="*/ 2147483647 w 22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0"/>
                <a:gd name="T17" fmla="*/ 22 w 2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0">
                  <a:moveTo>
                    <a:pt x="16" y="0"/>
                  </a:moveTo>
                  <a:lnTo>
                    <a:pt x="22" y="11"/>
                  </a:lnTo>
                  <a:lnTo>
                    <a:pt x="6" y="20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176">
              <a:extLst>
                <a:ext uri="{FF2B5EF4-FFF2-40B4-BE49-F238E27FC236}">
                  <a16:creationId xmlns:a16="http://schemas.microsoft.com/office/drawing/2014/main" id="{DEFB322F-C0B2-124B-BDE7-8C0F5783B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1490663"/>
              <a:ext cx="82550" cy="77787"/>
            </a:xfrm>
            <a:custGeom>
              <a:avLst/>
              <a:gdLst>
                <a:gd name="T0" fmla="*/ 2147483647 w 22"/>
                <a:gd name="T1" fmla="*/ 0 h 21"/>
                <a:gd name="T2" fmla="*/ 2147483647 w 22"/>
                <a:gd name="T3" fmla="*/ 2147483647 h 21"/>
                <a:gd name="T4" fmla="*/ 2147483647 w 22"/>
                <a:gd name="T5" fmla="*/ 2147483647 h 21"/>
                <a:gd name="T6" fmla="*/ 0 w 22"/>
                <a:gd name="T7" fmla="*/ 2147483647 h 21"/>
                <a:gd name="T8" fmla="*/ 2147483647 w 22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1"/>
                <a:gd name="T17" fmla="*/ 22 w 22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1">
                  <a:moveTo>
                    <a:pt x="15" y="0"/>
                  </a:moveTo>
                  <a:lnTo>
                    <a:pt x="22" y="11"/>
                  </a:lnTo>
                  <a:lnTo>
                    <a:pt x="8" y="21"/>
                  </a:lnTo>
                  <a:lnTo>
                    <a:pt x="0" y="11"/>
                  </a:lnTo>
                  <a:lnTo>
                    <a:pt x="1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177">
              <a:extLst>
                <a:ext uri="{FF2B5EF4-FFF2-40B4-BE49-F238E27FC236}">
                  <a16:creationId xmlns:a16="http://schemas.microsoft.com/office/drawing/2014/main" id="{B3CF93BB-E36F-5C45-B9B2-372A025F5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050" y="1535113"/>
              <a:ext cx="80963" cy="79375"/>
            </a:xfrm>
            <a:custGeom>
              <a:avLst/>
              <a:gdLst>
                <a:gd name="T0" fmla="*/ 2147483647 w 22"/>
                <a:gd name="T1" fmla="*/ 0 h 21"/>
                <a:gd name="T2" fmla="*/ 2147483647 w 22"/>
                <a:gd name="T3" fmla="*/ 2147483647 h 21"/>
                <a:gd name="T4" fmla="*/ 2147483647 w 22"/>
                <a:gd name="T5" fmla="*/ 2147483647 h 21"/>
                <a:gd name="T6" fmla="*/ 0 w 22"/>
                <a:gd name="T7" fmla="*/ 2147483647 h 21"/>
                <a:gd name="T8" fmla="*/ 2147483647 w 22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1"/>
                <a:gd name="T17" fmla="*/ 22 w 22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1">
                  <a:moveTo>
                    <a:pt x="13" y="0"/>
                  </a:moveTo>
                  <a:lnTo>
                    <a:pt x="22" y="9"/>
                  </a:lnTo>
                  <a:lnTo>
                    <a:pt x="8" y="21"/>
                  </a:lnTo>
                  <a:lnTo>
                    <a:pt x="0" y="11"/>
                  </a:lnTo>
                  <a:lnTo>
                    <a:pt x="13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178">
              <a:extLst>
                <a:ext uri="{FF2B5EF4-FFF2-40B4-BE49-F238E27FC236}">
                  <a16:creationId xmlns:a16="http://schemas.microsoft.com/office/drawing/2014/main" id="{D4EFA8C1-44D5-A341-8B4D-B86B12A10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7838" y="1581150"/>
              <a:ext cx="82550" cy="80963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2147483647 w 22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2" y="0"/>
                  </a:moveTo>
                  <a:lnTo>
                    <a:pt x="22" y="9"/>
                  </a:lnTo>
                  <a:lnTo>
                    <a:pt x="9" y="22"/>
                  </a:lnTo>
                  <a:lnTo>
                    <a:pt x="0" y="13"/>
                  </a:lnTo>
                  <a:lnTo>
                    <a:pt x="12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179">
              <a:extLst>
                <a:ext uri="{FF2B5EF4-FFF2-40B4-BE49-F238E27FC236}">
                  <a16:creationId xmlns:a16="http://schemas.microsoft.com/office/drawing/2014/main" id="{155F77DF-FBBB-194C-A791-8FD9FC958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8" y="1631950"/>
              <a:ext cx="82550" cy="82550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2147483647 w 22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2" y="0"/>
                  </a:moveTo>
                  <a:lnTo>
                    <a:pt x="22" y="8"/>
                  </a:lnTo>
                  <a:lnTo>
                    <a:pt x="10" y="22"/>
                  </a:lnTo>
                  <a:lnTo>
                    <a:pt x="0" y="14"/>
                  </a:lnTo>
                  <a:lnTo>
                    <a:pt x="12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180">
              <a:extLst>
                <a:ext uri="{FF2B5EF4-FFF2-40B4-BE49-F238E27FC236}">
                  <a16:creationId xmlns:a16="http://schemas.microsoft.com/office/drawing/2014/main" id="{D949055A-7BA7-D747-8558-217FE7904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1687513"/>
              <a:ext cx="77788" cy="82550"/>
            </a:xfrm>
            <a:custGeom>
              <a:avLst/>
              <a:gdLst>
                <a:gd name="T0" fmla="*/ 2147483647 w 21"/>
                <a:gd name="T1" fmla="*/ 0 h 22"/>
                <a:gd name="T2" fmla="*/ 2147483647 w 21"/>
                <a:gd name="T3" fmla="*/ 2147483647 h 22"/>
                <a:gd name="T4" fmla="*/ 2147483647 w 21"/>
                <a:gd name="T5" fmla="*/ 2147483647 h 22"/>
                <a:gd name="T6" fmla="*/ 0 w 21"/>
                <a:gd name="T7" fmla="*/ 2147483647 h 22"/>
                <a:gd name="T8" fmla="*/ 2147483647 w 2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0" y="0"/>
                  </a:moveTo>
                  <a:lnTo>
                    <a:pt x="21" y="7"/>
                  </a:lnTo>
                  <a:lnTo>
                    <a:pt x="11" y="22"/>
                  </a:lnTo>
                  <a:lnTo>
                    <a:pt x="0" y="15"/>
                  </a:lnTo>
                  <a:lnTo>
                    <a:pt x="10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181">
              <a:extLst>
                <a:ext uri="{FF2B5EF4-FFF2-40B4-BE49-F238E27FC236}">
                  <a16:creationId xmlns:a16="http://schemas.microsoft.com/office/drawing/2014/main" id="{F1209B7E-F307-1B4A-B5C6-DE19E4D5E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950" y="1751013"/>
              <a:ext cx="76200" cy="79375"/>
            </a:xfrm>
            <a:custGeom>
              <a:avLst/>
              <a:gdLst>
                <a:gd name="T0" fmla="*/ 2147483647 w 20"/>
                <a:gd name="T1" fmla="*/ 0 h 21"/>
                <a:gd name="T2" fmla="*/ 2147483647 w 20"/>
                <a:gd name="T3" fmla="*/ 2147483647 h 21"/>
                <a:gd name="T4" fmla="*/ 2147483647 w 20"/>
                <a:gd name="T5" fmla="*/ 2147483647 h 21"/>
                <a:gd name="T6" fmla="*/ 0 w 20"/>
                <a:gd name="T7" fmla="*/ 2147483647 h 21"/>
                <a:gd name="T8" fmla="*/ 2147483647 w 20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1"/>
                <a:gd name="T17" fmla="*/ 20 w 20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1">
                  <a:moveTo>
                    <a:pt x="8" y="0"/>
                  </a:moveTo>
                  <a:lnTo>
                    <a:pt x="20" y="5"/>
                  </a:lnTo>
                  <a:lnTo>
                    <a:pt x="12" y="21"/>
                  </a:lnTo>
                  <a:lnTo>
                    <a:pt x="0" y="16"/>
                  </a:lnTo>
                  <a:lnTo>
                    <a:pt x="8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182">
              <a:extLst>
                <a:ext uri="{FF2B5EF4-FFF2-40B4-BE49-F238E27FC236}">
                  <a16:creationId xmlns:a16="http://schemas.microsoft.com/office/drawing/2014/main" id="{EA1B5786-4B80-F644-90E6-0CF8ADDF8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6550" y="1814513"/>
              <a:ext cx="69850" cy="79375"/>
            </a:xfrm>
            <a:custGeom>
              <a:avLst/>
              <a:gdLst>
                <a:gd name="T0" fmla="*/ 2147483647 w 19"/>
                <a:gd name="T1" fmla="*/ 0 h 21"/>
                <a:gd name="T2" fmla="*/ 2147483647 w 19"/>
                <a:gd name="T3" fmla="*/ 2147483647 h 21"/>
                <a:gd name="T4" fmla="*/ 2147483647 w 19"/>
                <a:gd name="T5" fmla="*/ 2147483647 h 21"/>
                <a:gd name="T6" fmla="*/ 0 w 19"/>
                <a:gd name="T7" fmla="*/ 2147483647 h 21"/>
                <a:gd name="T8" fmla="*/ 2147483647 w 19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21"/>
                <a:gd name="T17" fmla="*/ 19 w 19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21">
                  <a:moveTo>
                    <a:pt x="7" y="0"/>
                  </a:moveTo>
                  <a:lnTo>
                    <a:pt x="19" y="4"/>
                  </a:lnTo>
                  <a:lnTo>
                    <a:pt x="12" y="21"/>
                  </a:lnTo>
                  <a:lnTo>
                    <a:pt x="0" y="17"/>
                  </a:lnTo>
                  <a:lnTo>
                    <a:pt x="7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183">
              <a:extLst>
                <a:ext uri="{FF2B5EF4-FFF2-40B4-BE49-F238E27FC236}">
                  <a16:creationId xmlns:a16="http://schemas.microsoft.com/office/drawing/2014/main" id="{B562402D-41D0-554D-A680-774918E7F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5" y="1951038"/>
              <a:ext cx="60325" cy="73025"/>
            </a:xfrm>
            <a:custGeom>
              <a:avLst/>
              <a:gdLst>
                <a:gd name="T0" fmla="*/ 2147483647 w 16"/>
                <a:gd name="T1" fmla="*/ 0 h 20"/>
                <a:gd name="T2" fmla="*/ 2147483647 w 16"/>
                <a:gd name="T3" fmla="*/ 2147483647 h 20"/>
                <a:gd name="T4" fmla="*/ 2147483647 w 16"/>
                <a:gd name="T5" fmla="*/ 2147483647 h 20"/>
                <a:gd name="T6" fmla="*/ 0 w 16"/>
                <a:gd name="T7" fmla="*/ 2147483647 h 20"/>
                <a:gd name="T8" fmla="*/ 2147483647 w 16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20"/>
                <a:gd name="T17" fmla="*/ 16 w 16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20">
                  <a:moveTo>
                    <a:pt x="3" y="0"/>
                  </a:moveTo>
                  <a:lnTo>
                    <a:pt x="16" y="2"/>
                  </a:lnTo>
                  <a:lnTo>
                    <a:pt x="13" y="20"/>
                  </a:lnTo>
                  <a:lnTo>
                    <a:pt x="0" y="18"/>
                  </a:lnTo>
                  <a:lnTo>
                    <a:pt x="3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184">
              <a:extLst>
                <a:ext uri="{FF2B5EF4-FFF2-40B4-BE49-F238E27FC236}">
                  <a16:creationId xmlns:a16="http://schemas.microsoft.com/office/drawing/2014/main" id="{C8300D15-0907-7146-8BF7-97573D1FA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0" y="1882775"/>
              <a:ext cx="63500" cy="77788"/>
            </a:xfrm>
            <a:custGeom>
              <a:avLst/>
              <a:gdLst>
                <a:gd name="T0" fmla="*/ 2147483647 w 17"/>
                <a:gd name="T1" fmla="*/ 0 h 21"/>
                <a:gd name="T2" fmla="*/ 2147483647 w 17"/>
                <a:gd name="T3" fmla="*/ 2147483647 h 21"/>
                <a:gd name="T4" fmla="*/ 2147483647 w 17"/>
                <a:gd name="T5" fmla="*/ 2147483647 h 21"/>
                <a:gd name="T6" fmla="*/ 0 w 17"/>
                <a:gd name="T7" fmla="*/ 2147483647 h 21"/>
                <a:gd name="T8" fmla="*/ 2147483647 w 17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1"/>
                <a:gd name="T17" fmla="*/ 17 w 17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1">
                  <a:moveTo>
                    <a:pt x="5" y="0"/>
                  </a:moveTo>
                  <a:lnTo>
                    <a:pt x="17" y="3"/>
                  </a:lnTo>
                  <a:lnTo>
                    <a:pt x="12" y="21"/>
                  </a:lnTo>
                  <a:lnTo>
                    <a:pt x="0" y="17"/>
                  </a:lnTo>
                  <a:lnTo>
                    <a:pt x="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185">
              <a:extLst>
                <a:ext uri="{FF2B5EF4-FFF2-40B4-BE49-F238E27FC236}">
                  <a16:creationId xmlns:a16="http://schemas.microsoft.com/office/drawing/2014/main" id="{217A7259-E434-6B42-BF67-C014EAB77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5275" y="2020888"/>
              <a:ext cx="57150" cy="71437"/>
            </a:xfrm>
            <a:custGeom>
              <a:avLst/>
              <a:gdLst>
                <a:gd name="T0" fmla="*/ 2147483647 w 15"/>
                <a:gd name="T1" fmla="*/ 0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2147483647 h 19"/>
                <a:gd name="T8" fmla="*/ 2147483647 w 1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9"/>
                <a:gd name="T17" fmla="*/ 15 w 1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9">
                  <a:moveTo>
                    <a:pt x="2" y="0"/>
                  </a:moveTo>
                  <a:lnTo>
                    <a:pt x="15" y="1"/>
                  </a:lnTo>
                  <a:lnTo>
                    <a:pt x="13" y="19"/>
                  </a:lnTo>
                  <a:lnTo>
                    <a:pt x="0" y="18"/>
                  </a:lnTo>
                  <a:lnTo>
                    <a:pt x="2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186">
              <a:extLst>
                <a:ext uri="{FF2B5EF4-FFF2-40B4-BE49-F238E27FC236}">
                  <a16:creationId xmlns:a16="http://schemas.microsoft.com/office/drawing/2014/main" id="{FB417B16-1616-2D46-B406-DB6C57698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1422400"/>
              <a:ext cx="82550" cy="76200"/>
            </a:xfrm>
            <a:custGeom>
              <a:avLst/>
              <a:gdLst>
                <a:gd name="T0" fmla="*/ 0 w 22"/>
                <a:gd name="T1" fmla="*/ 2147483647 h 20"/>
                <a:gd name="T2" fmla="*/ 2147483647 w 22"/>
                <a:gd name="T3" fmla="*/ 2147483647 h 20"/>
                <a:gd name="T4" fmla="*/ 2147483647 w 22"/>
                <a:gd name="T5" fmla="*/ 2147483647 h 20"/>
                <a:gd name="T6" fmla="*/ 2147483647 w 22"/>
                <a:gd name="T7" fmla="*/ 0 h 20"/>
                <a:gd name="T8" fmla="*/ 0 w 22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0"/>
                <a:gd name="T17" fmla="*/ 22 w 2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0">
                  <a:moveTo>
                    <a:pt x="0" y="8"/>
                  </a:moveTo>
                  <a:lnTo>
                    <a:pt x="6" y="20"/>
                  </a:lnTo>
                  <a:lnTo>
                    <a:pt x="22" y="12"/>
                  </a:lnTo>
                  <a:lnTo>
                    <a:pt x="17" y="0"/>
                  </a:lnTo>
                  <a:lnTo>
                    <a:pt x="0" y="8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187">
              <a:extLst>
                <a:ext uri="{FF2B5EF4-FFF2-40B4-BE49-F238E27FC236}">
                  <a16:creationId xmlns:a16="http://schemas.microsoft.com/office/drawing/2014/main" id="{7C54B68A-D2FB-624D-9835-277BD0786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1250950"/>
              <a:ext cx="68262" cy="79375"/>
            </a:xfrm>
            <a:custGeom>
              <a:avLst/>
              <a:gdLst>
                <a:gd name="T0" fmla="*/ 0 w 18"/>
                <a:gd name="T1" fmla="*/ 2147483647 h 21"/>
                <a:gd name="T2" fmla="*/ 2147483647 w 18"/>
                <a:gd name="T3" fmla="*/ 0 h 21"/>
                <a:gd name="T4" fmla="*/ 2147483647 w 18"/>
                <a:gd name="T5" fmla="*/ 2147483647 h 21"/>
                <a:gd name="T6" fmla="*/ 2147483647 w 18"/>
                <a:gd name="T7" fmla="*/ 2147483647 h 21"/>
                <a:gd name="T8" fmla="*/ 0 w 18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0" y="4"/>
                  </a:moveTo>
                  <a:lnTo>
                    <a:pt x="13" y="0"/>
                  </a:lnTo>
                  <a:lnTo>
                    <a:pt x="18" y="17"/>
                  </a:lnTo>
                  <a:lnTo>
                    <a:pt x="6" y="21"/>
                  </a:lnTo>
                  <a:lnTo>
                    <a:pt x="0" y="4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188">
              <a:extLst>
                <a:ext uri="{FF2B5EF4-FFF2-40B4-BE49-F238E27FC236}">
                  <a16:creationId xmlns:a16="http://schemas.microsoft.com/office/drawing/2014/main" id="{6FEB4C80-B91D-2F4D-ACA1-7384B1D52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1150938"/>
              <a:ext cx="66675" cy="77787"/>
            </a:xfrm>
            <a:custGeom>
              <a:avLst/>
              <a:gdLst>
                <a:gd name="T0" fmla="*/ 0 w 18"/>
                <a:gd name="T1" fmla="*/ 2147483647 h 21"/>
                <a:gd name="T2" fmla="*/ 2147483647 w 18"/>
                <a:gd name="T3" fmla="*/ 0 h 21"/>
                <a:gd name="T4" fmla="*/ 2147483647 w 18"/>
                <a:gd name="T5" fmla="*/ 2147483647 h 21"/>
                <a:gd name="T6" fmla="*/ 2147483647 w 18"/>
                <a:gd name="T7" fmla="*/ 2147483647 h 21"/>
                <a:gd name="T8" fmla="*/ 0 w 18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0" y="4"/>
                  </a:moveTo>
                  <a:lnTo>
                    <a:pt x="12" y="0"/>
                  </a:lnTo>
                  <a:lnTo>
                    <a:pt x="18" y="17"/>
                  </a:lnTo>
                  <a:lnTo>
                    <a:pt x="5" y="21"/>
                  </a:lnTo>
                  <a:lnTo>
                    <a:pt x="0" y="4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191">
              <a:extLst>
                <a:ext uri="{FF2B5EF4-FFF2-40B4-BE49-F238E27FC236}">
                  <a16:creationId xmlns:a16="http://schemas.microsoft.com/office/drawing/2014/main" id="{9B49933B-0B1F-4141-9C61-A46921F7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775" y="1344613"/>
              <a:ext cx="63500" cy="77787"/>
            </a:xfrm>
            <a:custGeom>
              <a:avLst/>
              <a:gdLst>
                <a:gd name="T0" fmla="*/ 0 w 17"/>
                <a:gd name="T1" fmla="*/ 2147483647 h 21"/>
                <a:gd name="T2" fmla="*/ 2147483647 w 17"/>
                <a:gd name="T3" fmla="*/ 0 h 21"/>
                <a:gd name="T4" fmla="*/ 2147483647 w 17"/>
                <a:gd name="T5" fmla="*/ 2147483647 h 21"/>
                <a:gd name="T6" fmla="*/ 2147483647 w 17"/>
                <a:gd name="T7" fmla="*/ 2147483647 h 21"/>
                <a:gd name="T8" fmla="*/ 0 w 17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1"/>
                <a:gd name="T17" fmla="*/ 17 w 17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1">
                  <a:moveTo>
                    <a:pt x="0" y="4"/>
                  </a:moveTo>
                  <a:lnTo>
                    <a:pt x="12" y="0"/>
                  </a:lnTo>
                  <a:lnTo>
                    <a:pt x="17" y="17"/>
                  </a:lnTo>
                  <a:lnTo>
                    <a:pt x="5" y="21"/>
                  </a:lnTo>
                  <a:lnTo>
                    <a:pt x="0" y="4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Rectangle 194">
              <a:extLst>
                <a:ext uri="{FF2B5EF4-FFF2-40B4-BE49-F238E27FC236}">
                  <a16:creationId xmlns:a16="http://schemas.microsoft.com/office/drawing/2014/main" id="{C4D121FD-6DAF-D94F-A56B-BB1D6B979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5275" y="2095500"/>
              <a:ext cx="47625" cy="66675"/>
            </a:xfrm>
            <a:prstGeom prst="rect">
              <a:avLst/>
            </a:prstGeom>
            <a:solidFill>
              <a:srgbClr val="9D3B2A"/>
            </a:solidFill>
            <a:ln w="0">
              <a:solidFill>
                <a:srgbClr val="24272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195">
              <a:extLst>
                <a:ext uri="{FF2B5EF4-FFF2-40B4-BE49-F238E27FC236}">
                  <a16:creationId xmlns:a16="http://schemas.microsoft.com/office/drawing/2014/main" id="{1D5F3EC7-6602-5D46-90A6-883D90BA9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5275" y="2162175"/>
              <a:ext cx="52388" cy="73025"/>
            </a:xfrm>
            <a:custGeom>
              <a:avLst/>
              <a:gdLst>
                <a:gd name="T0" fmla="*/ 2147483647 w 14"/>
                <a:gd name="T1" fmla="*/ 2147483647 h 19"/>
                <a:gd name="T2" fmla="*/ 2147483647 w 14"/>
                <a:gd name="T3" fmla="*/ 2147483647 h 19"/>
                <a:gd name="T4" fmla="*/ 2147483647 w 14"/>
                <a:gd name="T5" fmla="*/ 0 h 19"/>
                <a:gd name="T6" fmla="*/ 0 w 14"/>
                <a:gd name="T7" fmla="*/ 2147483647 h 19"/>
                <a:gd name="T8" fmla="*/ 2147483647 w 14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9"/>
                <a:gd name="T17" fmla="*/ 14 w 14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9">
                  <a:moveTo>
                    <a:pt x="1" y="19"/>
                  </a:moveTo>
                  <a:lnTo>
                    <a:pt x="14" y="18"/>
                  </a:lnTo>
                  <a:lnTo>
                    <a:pt x="13" y="0"/>
                  </a:lnTo>
                  <a:lnTo>
                    <a:pt x="0" y="1"/>
                  </a:lnTo>
                  <a:lnTo>
                    <a:pt x="1" y="19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196">
              <a:extLst>
                <a:ext uri="{FF2B5EF4-FFF2-40B4-BE49-F238E27FC236}">
                  <a16:creationId xmlns:a16="http://schemas.microsoft.com/office/drawing/2014/main" id="{24D0B11F-4A8B-E346-AE5B-41306362F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2298700"/>
              <a:ext cx="63500" cy="77788"/>
            </a:xfrm>
            <a:custGeom>
              <a:avLst/>
              <a:gdLst>
                <a:gd name="T0" fmla="*/ 2147483647 w 17"/>
                <a:gd name="T1" fmla="*/ 2147483647 h 21"/>
                <a:gd name="T2" fmla="*/ 2147483647 w 17"/>
                <a:gd name="T3" fmla="*/ 2147483647 h 21"/>
                <a:gd name="T4" fmla="*/ 2147483647 w 17"/>
                <a:gd name="T5" fmla="*/ 0 h 21"/>
                <a:gd name="T6" fmla="*/ 0 w 17"/>
                <a:gd name="T7" fmla="*/ 2147483647 h 21"/>
                <a:gd name="T8" fmla="*/ 2147483647 w 17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1"/>
                <a:gd name="T17" fmla="*/ 17 w 17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1">
                  <a:moveTo>
                    <a:pt x="5" y="21"/>
                  </a:moveTo>
                  <a:lnTo>
                    <a:pt x="17" y="17"/>
                  </a:lnTo>
                  <a:lnTo>
                    <a:pt x="12" y="0"/>
                  </a:lnTo>
                  <a:lnTo>
                    <a:pt x="0" y="4"/>
                  </a:lnTo>
                  <a:lnTo>
                    <a:pt x="5" y="21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197">
              <a:extLst>
                <a:ext uri="{FF2B5EF4-FFF2-40B4-BE49-F238E27FC236}">
                  <a16:creationId xmlns:a16="http://schemas.microsoft.com/office/drawing/2014/main" id="{A797A1A1-F14A-D349-891C-FA47CE400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5" y="2230438"/>
              <a:ext cx="57150" cy="74612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0 h 20"/>
                <a:gd name="T6" fmla="*/ 0 w 15"/>
                <a:gd name="T7" fmla="*/ 2147483647 h 20"/>
                <a:gd name="T8" fmla="*/ 2147483647 w 1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0"/>
                <a:gd name="T17" fmla="*/ 15 w 1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0">
                  <a:moveTo>
                    <a:pt x="3" y="20"/>
                  </a:moveTo>
                  <a:lnTo>
                    <a:pt x="15" y="18"/>
                  </a:lnTo>
                  <a:lnTo>
                    <a:pt x="12" y="0"/>
                  </a:lnTo>
                  <a:lnTo>
                    <a:pt x="0" y="2"/>
                  </a:lnTo>
                  <a:lnTo>
                    <a:pt x="3" y="2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198">
              <a:extLst>
                <a:ext uri="{FF2B5EF4-FFF2-40B4-BE49-F238E27FC236}">
                  <a16:creationId xmlns:a16="http://schemas.microsoft.com/office/drawing/2014/main" id="{045B372A-4274-8D49-AAD0-79C7ABAEC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775" y="2424113"/>
              <a:ext cx="74613" cy="82550"/>
            </a:xfrm>
            <a:custGeom>
              <a:avLst/>
              <a:gdLst>
                <a:gd name="T0" fmla="*/ 2147483647 w 20"/>
                <a:gd name="T1" fmla="*/ 2147483647 h 22"/>
                <a:gd name="T2" fmla="*/ 2147483647 w 20"/>
                <a:gd name="T3" fmla="*/ 2147483647 h 22"/>
                <a:gd name="T4" fmla="*/ 2147483647 w 20"/>
                <a:gd name="T5" fmla="*/ 0 h 22"/>
                <a:gd name="T6" fmla="*/ 0 w 20"/>
                <a:gd name="T7" fmla="*/ 2147483647 h 22"/>
                <a:gd name="T8" fmla="*/ 2147483647 w 20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2"/>
                <a:gd name="T17" fmla="*/ 20 w 20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2">
                  <a:moveTo>
                    <a:pt x="9" y="22"/>
                  </a:moveTo>
                  <a:lnTo>
                    <a:pt x="20" y="1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9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199">
              <a:extLst>
                <a:ext uri="{FF2B5EF4-FFF2-40B4-BE49-F238E27FC236}">
                  <a16:creationId xmlns:a16="http://schemas.microsoft.com/office/drawing/2014/main" id="{DD0BE6B0-1A52-BF42-81E5-C625BD949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6550" y="2360613"/>
              <a:ext cx="66675" cy="82550"/>
            </a:xfrm>
            <a:custGeom>
              <a:avLst/>
              <a:gdLst>
                <a:gd name="T0" fmla="*/ 2147483647 w 18"/>
                <a:gd name="T1" fmla="*/ 2147483647 h 22"/>
                <a:gd name="T2" fmla="*/ 2147483647 w 18"/>
                <a:gd name="T3" fmla="*/ 2147483647 h 22"/>
                <a:gd name="T4" fmla="*/ 2147483647 w 18"/>
                <a:gd name="T5" fmla="*/ 0 h 22"/>
                <a:gd name="T6" fmla="*/ 0 w 18"/>
                <a:gd name="T7" fmla="*/ 2147483647 h 22"/>
                <a:gd name="T8" fmla="*/ 2147483647 w 18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2"/>
                <a:gd name="T17" fmla="*/ 18 w 18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2">
                  <a:moveTo>
                    <a:pt x="6" y="22"/>
                  </a:moveTo>
                  <a:lnTo>
                    <a:pt x="18" y="17"/>
                  </a:lnTo>
                  <a:lnTo>
                    <a:pt x="12" y="0"/>
                  </a:lnTo>
                  <a:lnTo>
                    <a:pt x="0" y="5"/>
                  </a:lnTo>
                  <a:lnTo>
                    <a:pt x="6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200">
              <a:extLst>
                <a:ext uri="{FF2B5EF4-FFF2-40B4-BE49-F238E27FC236}">
                  <a16:creationId xmlns:a16="http://schemas.microsoft.com/office/drawing/2014/main" id="{06AF7C77-687A-9A44-92AF-C486D3CC4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700" y="2484438"/>
              <a:ext cx="77788" cy="82550"/>
            </a:xfrm>
            <a:custGeom>
              <a:avLst/>
              <a:gdLst>
                <a:gd name="T0" fmla="*/ 2147483647 w 21"/>
                <a:gd name="T1" fmla="*/ 2147483647 h 22"/>
                <a:gd name="T2" fmla="*/ 2147483647 w 21"/>
                <a:gd name="T3" fmla="*/ 2147483647 h 22"/>
                <a:gd name="T4" fmla="*/ 2147483647 w 21"/>
                <a:gd name="T5" fmla="*/ 0 h 22"/>
                <a:gd name="T6" fmla="*/ 0 w 21"/>
                <a:gd name="T7" fmla="*/ 2147483647 h 22"/>
                <a:gd name="T8" fmla="*/ 2147483647 w 21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0" y="22"/>
                  </a:moveTo>
                  <a:lnTo>
                    <a:pt x="21" y="15"/>
                  </a:lnTo>
                  <a:lnTo>
                    <a:pt x="11" y="0"/>
                  </a:lnTo>
                  <a:lnTo>
                    <a:pt x="0" y="7"/>
                  </a:lnTo>
                  <a:lnTo>
                    <a:pt x="10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201">
              <a:extLst>
                <a:ext uri="{FF2B5EF4-FFF2-40B4-BE49-F238E27FC236}">
                  <a16:creationId xmlns:a16="http://schemas.microsoft.com/office/drawing/2014/main" id="{BD5F7148-5EB7-3541-947F-68B0A82FA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0213" y="2540000"/>
              <a:ext cx="77787" cy="82550"/>
            </a:xfrm>
            <a:custGeom>
              <a:avLst/>
              <a:gdLst>
                <a:gd name="T0" fmla="*/ 2147483647 w 21"/>
                <a:gd name="T1" fmla="*/ 2147483647 h 22"/>
                <a:gd name="T2" fmla="*/ 2147483647 w 21"/>
                <a:gd name="T3" fmla="*/ 2147483647 h 22"/>
                <a:gd name="T4" fmla="*/ 2147483647 w 21"/>
                <a:gd name="T5" fmla="*/ 0 h 22"/>
                <a:gd name="T6" fmla="*/ 0 w 21"/>
                <a:gd name="T7" fmla="*/ 2147483647 h 22"/>
                <a:gd name="T8" fmla="*/ 2147483647 w 21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1" y="22"/>
                  </a:moveTo>
                  <a:lnTo>
                    <a:pt x="21" y="14"/>
                  </a:lnTo>
                  <a:lnTo>
                    <a:pt x="10" y="0"/>
                  </a:lnTo>
                  <a:lnTo>
                    <a:pt x="0" y="7"/>
                  </a:lnTo>
                  <a:lnTo>
                    <a:pt x="11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202">
              <a:extLst>
                <a:ext uri="{FF2B5EF4-FFF2-40B4-BE49-F238E27FC236}">
                  <a16:creationId xmlns:a16="http://schemas.microsoft.com/office/drawing/2014/main" id="{53C140E5-228E-0948-BB9C-08FDEAC06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4663" y="2592388"/>
              <a:ext cx="82550" cy="82550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0 h 22"/>
                <a:gd name="T6" fmla="*/ 0 w 22"/>
                <a:gd name="T7" fmla="*/ 2147483647 h 22"/>
                <a:gd name="T8" fmla="*/ 2147483647 w 22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3" y="22"/>
                  </a:moveTo>
                  <a:lnTo>
                    <a:pt x="22" y="13"/>
                  </a:lnTo>
                  <a:lnTo>
                    <a:pt x="9" y="0"/>
                  </a:lnTo>
                  <a:lnTo>
                    <a:pt x="0" y="9"/>
                  </a:lnTo>
                  <a:lnTo>
                    <a:pt x="13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203">
              <a:extLst>
                <a:ext uri="{FF2B5EF4-FFF2-40B4-BE49-F238E27FC236}">
                  <a16:creationId xmlns:a16="http://schemas.microsoft.com/office/drawing/2014/main" id="{C43C044E-79C4-8147-A9AB-ED5FECCF4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6263" y="2686050"/>
              <a:ext cx="85725" cy="77788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0 h 21"/>
                <a:gd name="T6" fmla="*/ 0 w 23"/>
                <a:gd name="T7" fmla="*/ 2147483647 h 21"/>
                <a:gd name="T8" fmla="*/ 2147483647 w 23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1"/>
                <a:gd name="T17" fmla="*/ 23 w 2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1">
                  <a:moveTo>
                    <a:pt x="15" y="21"/>
                  </a:moveTo>
                  <a:lnTo>
                    <a:pt x="23" y="11"/>
                  </a:lnTo>
                  <a:lnTo>
                    <a:pt x="8" y="0"/>
                  </a:lnTo>
                  <a:lnTo>
                    <a:pt x="0" y="11"/>
                  </a:lnTo>
                  <a:lnTo>
                    <a:pt x="15" y="21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204">
              <a:extLst>
                <a:ext uri="{FF2B5EF4-FFF2-40B4-BE49-F238E27FC236}">
                  <a16:creationId xmlns:a16="http://schemas.microsoft.com/office/drawing/2014/main" id="{DF53C312-5AC4-C245-BE50-827F3EF48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2641600"/>
              <a:ext cx="82550" cy="80963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0 h 22"/>
                <a:gd name="T6" fmla="*/ 0 w 22"/>
                <a:gd name="T7" fmla="*/ 2147483647 h 22"/>
                <a:gd name="T8" fmla="*/ 2147483647 w 22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4" y="22"/>
                  </a:moveTo>
                  <a:lnTo>
                    <a:pt x="22" y="12"/>
                  </a:lnTo>
                  <a:lnTo>
                    <a:pt x="9" y="0"/>
                  </a:lnTo>
                  <a:lnTo>
                    <a:pt x="0" y="10"/>
                  </a:lnTo>
                  <a:lnTo>
                    <a:pt x="14" y="22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205">
              <a:extLst>
                <a:ext uri="{FF2B5EF4-FFF2-40B4-BE49-F238E27FC236}">
                  <a16:creationId xmlns:a16="http://schemas.microsoft.com/office/drawing/2014/main" id="{4B5B88DF-DDBF-EC42-BFDE-3ECE7B208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0" y="2727325"/>
              <a:ext cx="82550" cy="74613"/>
            </a:xfrm>
            <a:custGeom>
              <a:avLst/>
              <a:gdLst>
                <a:gd name="T0" fmla="*/ 2147483647 w 22"/>
                <a:gd name="T1" fmla="*/ 2147483647 h 20"/>
                <a:gd name="T2" fmla="*/ 2147483647 w 22"/>
                <a:gd name="T3" fmla="*/ 2147483647 h 20"/>
                <a:gd name="T4" fmla="*/ 2147483647 w 22"/>
                <a:gd name="T5" fmla="*/ 0 h 20"/>
                <a:gd name="T6" fmla="*/ 0 w 22"/>
                <a:gd name="T7" fmla="*/ 2147483647 h 20"/>
                <a:gd name="T8" fmla="*/ 2147483647 w 22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0"/>
                <a:gd name="T17" fmla="*/ 22 w 2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0">
                  <a:moveTo>
                    <a:pt x="16" y="20"/>
                  </a:moveTo>
                  <a:lnTo>
                    <a:pt x="22" y="9"/>
                  </a:lnTo>
                  <a:lnTo>
                    <a:pt x="6" y="0"/>
                  </a:lnTo>
                  <a:lnTo>
                    <a:pt x="0" y="11"/>
                  </a:lnTo>
                  <a:lnTo>
                    <a:pt x="16" y="2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206">
              <a:extLst>
                <a:ext uri="{FF2B5EF4-FFF2-40B4-BE49-F238E27FC236}">
                  <a16:creationId xmlns:a16="http://schemas.microsoft.com/office/drawing/2014/main" id="{9D22C0C3-E1DE-8C48-9727-E22BF87E2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2763838"/>
              <a:ext cx="82550" cy="71437"/>
            </a:xfrm>
            <a:custGeom>
              <a:avLst/>
              <a:gdLst>
                <a:gd name="T0" fmla="*/ 0 w 22"/>
                <a:gd name="T1" fmla="*/ 2147483647 h 19"/>
                <a:gd name="T2" fmla="*/ 2147483647 w 22"/>
                <a:gd name="T3" fmla="*/ 0 h 19"/>
                <a:gd name="T4" fmla="*/ 2147483647 w 22"/>
                <a:gd name="T5" fmla="*/ 2147483647 h 19"/>
                <a:gd name="T6" fmla="*/ 2147483647 w 22"/>
                <a:gd name="T7" fmla="*/ 2147483647 h 19"/>
                <a:gd name="T8" fmla="*/ 0 w 22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9"/>
                <a:gd name="T17" fmla="*/ 22 w 2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9">
                  <a:moveTo>
                    <a:pt x="0" y="11"/>
                  </a:moveTo>
                  <a:lnTo>
                    <a:pt x="6" y="0"/>
                  </a:lnTo>
                  <a:lnTo>
                    <a:pt x="22" y="7"/>
                  </a:lnTo>
                  <a:lnTo>
                    <a:pt x="17" y="19"/>
                  </a:lnTo>
                  <a:lnTo>
                    <a:pt x="0" y="11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207">
              <a:extLst>
                <a:ext uri="{FF2B5EF4-FFF2-40B4-BE49-F238E27FC236}">
                  <a16:creationId xmlns:a16="http://schemas.microsoft.com/office/drawing/2014/main" id="{CC005E4F-A84B-B44B-AA93-6E33DB135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775" y="2835275"/>
              <a:ext cx="63500" cy="79375"/>
            </a:xfrm>
            <a:custGeom>
              <a:avLst/>
              <a:gdLst>
                <a:gd name="T0" fmla="*/ 2147483647 w 17"/>
                <a:gd name="T1" fmla="*/ 0 h 21"/>
                <a:gd name="T2" fmla="*/ 2147483647 w 17"/>
                <a:gd name="T3" fmla="*/ 2147483647 h 21"/>
                <a:gd name="T4" fmla="*/ 2147483647 w 17"/>
                <a:gd name="T5" fmla="*/ 2147483647 h 21"/>
                <a:gd name="T6" fmla="*/ 0 w 17"/>
                <a:gd name="T7" fmla="*/ 2147483647 h 21"/>
                <a:gd name="T8" fmla="*/ 2147483647 w 17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1"/>
                <a:gd name="T17" fmla="*/ 17 w 17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1">
                  <a:moveTo>
                    <a:pt x="5" y="0"/>
                  </a:moveTo>
                  <a:lnTo>
                    <a:pt x="17" y="4"/>
                  </a:lnTo>
                  <a:lnTo>
                    <a:pt x="12" y="21"/>
                  </a:lnTo>
                  <a:lnTo>
                    <a:pt x="0" y="17"/>
                  </a:lnTo>
                  <a:lnTo>
                    <a:pt x="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208">
              <a:extLst>
                <a:ext uri="{FF2B5EF4-FFF2-40B4-BE49-F238E27FC236}">
                  <a16:creationId xmlns:a16="http://schemas.microsoft.com/office/drawing/2014/main" id="{650CC58F-5F9D-BD4B-8030-55BF474E5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8938"/>
              <a:ext cx="68262" cy="77787"/>
            </a:xfrm>
            <a:custGeom>
              <a:avLst/>
              <a:gdLst>
                <a:gd name="T0" fmla="*/ 2147483647 w 18"/>
                <a:gd name="T1" fmla="*/ 0 h 21"/>
                <a:gd name="T2" fmla="*/ 2147483647 w 18"/>
                <a:gd name="T3" fmla="*/ 2147483647 h 21"/>
                <a:gd name="T4" fmla="*/ 2147483647 w 18"/>
                <a:gd name="T5" fmla="*/ 2147483647 h 21"/>
                <a:gd name="T6" fmla="*/ 0 w 18"/>
                <a:gd name="T7" fmla="*/ 2147483647 h 21"/>
                <a:gd name="T8" fmla="*/ 2147483647 w 18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6" y="0"/>
                  </a:moveTo>
                  <a:lnTo>
                    <a:pt x="18" y="3"/>
                  </a:lnTo>
                  <a:lnTo>
                    <a:pt x="13" y="21"/>
                  </a:lnTo>
                  <a:lnTo>
                    <a:pt x="0" y="17"/>
                  </a:lnTo>
                  <a:lnTo>
                    <a:pt x="6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209">
              <a:extLst>
                <a:ext uri="{FF2B5EF4-FFF2-40B4-BE49-F238E27FC236}">
                  <a16:creationId xmlns:a16="http://schemas.microsoft.com/office/drawing/2014/main" id="{C341FF9F-8130-0B46-94F5-243F7444F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213" y="3025775"/>
              <a:ext cx="66675" cy="79375"/>
            </a:xfrm>
            <a:custGeom>
              <a:avLst/>
              <a:gdLst>
                <a:gd name="T0" fmla="*/ 2147483647 w 18"/>
                <a:gd name="T1" fmla="*/ 0 h 21"/>
                <a:gd name="T2" fmla="*/ 2147483647 w 18"/>
                <a:gd name="T3" fmla="*/ 2147483647 h 21"/>
                <a:gd name="T4" fmla="*/ 2147483647 w 18"/>
                <a:gd name="T5" fmla="*/ 2147483647 h 21"/>
                <a:gd name="T6" fmla="*/ 0 w 18"/>
                <a:gd name="T7" fmla="*/ 2147483647 h 21"/>
                <a:gd name="T8" fmla="*/ 2147483647 w 18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5" y="0"/>
                  </a:moveTo>
                  <a:lnTo>
                    <a:pt x="18" y="4"/>
                  </a:lnTo>
                  <a:lnTo>
                    <a:pt x="12" y="21"/>
                  </a:lnTo>
                  <a:lnTo>
                    <a:pt x="0" y="17"/>
                  </a:lnTo>
                  <a:lnTo>
                    <a:pt x="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210">
              <a:extLst>
                <a:ext uri="{FF2B5EF4-FFF2-40B4-BE49-F238E27FC236}">
                  <a16:creationId xmlns:a16="http://schemas.microsoft.com/office/drawing/2014/main" id="{7E4DF213-B042-BB41-B04C-763CBD8AF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8813" y="3119438"/>
              <a:ext cx="63500" cy="77787"/>
            </a:xfrm>
            <a:custGeom>
              <a:avLst/>
              <a:gdLst>
                <a:gd name="T0" fmla="*/ 2147483647 w 17"/>
                <a:gd name="T1" fmla="*/ 0 h 21"/>
                <a:gd name="T2" fmla="*/ 2147483647 w 17"/>
                <a:gd name="T3" fmla="*/ 2147483647 h 21"/>
                <a:gd name="T4" fmla="*/ 2147483647 w 17"/>
                <a:gd name="T5" fmla="*/ 2147483647 h 21"/>
                <a:gd name="T6" fmla="*/ 0 w 17"/>
                <a:gd name="T7" fmla="*/ 2147483647 h 21"/>
                <a:gd name="T8" fmla="*/ 2147483647 w 17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1"/>
                <a:gd name="T17" fmla="*/ 17 w 17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1">
                  <a:moveTo>
                    <a:pt x="5" y="0"/>
                  </a:moveTo>
                  <a:lnTo>
                    <a:pt x="17" y="4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211">
              <a:extLst>
                <a:ext uri="{FF2B5EF4-FFF2-40B4-BE49-F238E27FC236}">
                  <a16:creationId xmlns:a16="http://schemas.microsoft.com/office/drawing/2014/main" id="{FAFA50EF-A405-9C4E-8ABE-740CCC18C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063" y="3221038"/>
              <a:ext cx="68262" cy="77787"/>
            </a:xfrm>
            <a:custGeom>
              <a:avLst/>
              <a:gdLst>
                <a:gd name="T0" fmla="*/ 2147483647 w 18"/>
                <a:gd name="T1" fmla="*/ 0 h 21"/>
                <a:gd name="T2" fmla="*/ 2147483647 w 18"/>
                <a:gd name="T3" fmla="*/ 2147483647 h 21"/>
                <a:gd name="T4" fmla="*/ 2147483647 w 18"/>
                <a:gd name="T5" fmla="*/ 2147483647 h 21"/>
                <a:gd name="T6" fmla="*/ 0 w 18"/>
                <a:gd name="T7" fmla="*/ 2147483647 h 21"/>
                <a:gd name="T8" fmla="*/ 2147483647 w 18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5" y="0"/>
                  </a:moveTo>
                  <a:lnTo>
                    <a:pt x="18" y="4"/>
                  </a:lnTo>
                  <a:lnTo>
                    <a:pt x="12" y="21"/>
                  </a:lnTo>
                  <a:lnTo>
                    <a:pt x="0" y="17"/>
                  </a:lnTo>
                  <a:lnTo>
                    <a:pt x="5" y="0"/>
                  </a:lnTo>
                </a:path>
              </a:pathLst>
            </a:custGeom>
            <a:solidFill>
              <a:srgbClr val="9D3B2A"/>
            </a:solidFill>
            <a:ln w="0">
              <a:solidFill>
                <a:srgbClr val="2427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Rectangle 212">
              <a:extLst>
                <a:ext uri="{FF2B5EF4-FFF2-40B4-BE49-F238E27FC236}">
                  <a16:creationId xmlns:a16="http://schemas.microsoft.com/office/drawing/2014/main" id="{FC71FF01-BB67-F44B-B574-0B300A433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4988" y="3287713"/>
              <a:ext cx="66675" cy="47625"/>
            </a:xfrm>
            <a:prstGeom prst="rect">
              <a:avLst/>
            </a:prstGeom>
            <a:solidFill>
              <a:srgbClr val="9D3B2A"/>
            </a:solidFill>
            <a:ln w="0">
              <a:solidFill>
                <a:srgbClr val="24272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Rectangle 213">
              <a:extLst>
                <a:ext uri="{FF2B5EF4-FFF2-40B4-BE49-F238E27FC236}">
                  <a16:creationId xmlns:a16="http://schemas.microsoft.com/office/drawing/2014/main" id="{96A31D28-A765-F347-99B4-2C760FE37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8150" y="3287713"/>
              <a:ext cx="66675" cy="47625"/>
            </a:xfrm>
            <a:prstGeom prst="rect">
              <a:avLst/>
            </a:prstGeom>
            <a:solidFill>
              <a:srgbClr val="9D3B2A"/>
            </a:solidFill>
            <a:ln w="0">
              <a:solidFill>
                <a:srgbClr val="24272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Rectangle 214">
              <a:extLst>
                <a:ext uri="{FF2B5EF4-FFF2-40B4-BE49-F238E27FC236}">
                  <a16:creationId xmlns:a16="http://schemas.microsoft.com/office/drawing/2014/main" id="{655AA893-58FC-774B-9CB5-2F745A506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5225" y="1814513"/>
              <a:ext cx="3921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242729"/>
                  </a:solidFill>
                  <a:latin typeface="Arial" charset="0"/>
                </a:rPr>
                <a:t>Liq. Xe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173" name="Rectangle 220">
              <a:extLst>
                <a:ext uri="{FF2B5EF4-FFF2-40B4-BE49-F238E27FC236}">
                  <a16:creationId xmlns:a16="http://schemas.microsoft.com/office/drawing/2014/main" id="{B9EF6FE2-6E08-B54A-B346-75BFACD46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2417763"/>
              <a:ext cx="24130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900">
                  <a:solidFill>
                    <a:srgbClr val="242729"/>
                  </a:solidFill>
                  <a:latin typeface="Arial" charset="0"/>
                </a:rPr>
                <a:t>PMT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174" name="Line 227">
              <a:extLst>
                <a:ext uri="{FF2B5EF4-FFF2-40B4-BE49-F238E27FC236}">
                  <a16:creationId xmlns:a16="http://schemas.microsoft.com/office/drawing/2014/main" id="{90AC0F6D-4F4A-F542-A541-48ADEAA8BF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54938" y="2468563"/>
              <a:ext cx="276225" cy="68262"/>
            </a:xfrm>
            <a:prstGeom prst="line">
              <a:avLst/>
            </a:prstGeom>
            <a:noFill/>
            <a:ln w="0">
              <a:solidFill>
                <a:srgbClr val="24272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228">
              <a:extLst>
                <a:ext uri="{FF2B5EF4-FFF2-40B4-BE49-F238E27FC236}">
                  <a16:creationId xmlns:a16="http://schemas.microsoft.com/office/drawing/2014/main" id="{4C69E64F-FD9D-D24F-84D2-C7D22F150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15400" y="2171700"/>
              <a:ext cx="0" cy="1752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Text Box 229">
              <a:extLst>
                <a:ext uri="{FF2B5EF4-FFF2-40B4-BE49-F238E27FC236}">
                  <a16:creationId xmlns:a16="http://schemas.microsoft.com/office/drawing/2014/main" id="{265CD79C-37DA-8440-86EA-82D8274A0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59838" y="3019425"/>
              <a:ext cx="46513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000">
                  <a:latin typeface="Arial" charset="0"/>
                </a:rPr>
                <a:t>1.5m</a:t>
              </a:r>
            </a:p>
          </p:txBody>
        </p:sp>
        <p:sp>
          <p:nvSpPr>
            <p:cNvPr id="177" name="Oval 230">
              <a:extLst>
                <a:ext uri="{FF2B5EF4-FFF2-40B4-BE49-F238E27FC236}">
                  <a16:creationId xmlns:a16="http://schemas.microsoft.com/office/drawing/2014/main" id="{C7A75190-BC15-A143-AB3D-331FDC2E6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525" y="2058988"/>
              <a:ext cx="287338" cy="142875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Text Box 231">
              <a:extLst>
                <a:ext uri="{FF2B5EF4-FFF2-40B4-BE49-F238E27FC236}">
                  <a16:creationId xmlns:a16="http://schemas.microsoft.com/office/drawing/2014/main" id="{BFFF3531-C1B8-474F-81C9-BF23BBEC2D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4450" y="1122363"/>
              <a:ext cx="27781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0000"/>
                  </a:solidFill>
                  <a:latin typeface="Symbol" charset="0"/>
                  <a:ea typeface="ＭＳ Ｐゴシック" charset="0"/>
                  <a:cs typeface="ＭＳ Ｐゴシック" charset="0"/>
                </a:rPr>
                <a:t>g</a:t>
              </a:r>
            </a:p>
          </p:txBody>
        </p:sp>
        <p:sp>
          <p:nvSpPr>
            <p:cNvPr id="179" name="Freeform 232">
              <a:extLst>
                <a:ext uri="{FF2B5EF4-FFF2-40B4-BE49-F238E27FC236}">
                  <a16:creationId xmlns:a16="http://schemas.microsoft.com/office/drawing/2014/main" id="{BD11D7A5-E529-814E-8EA0-7E454B91EBB6}"/>
                </a:ext>
              </a:extLst>
            </p:cNvPr>
            <p:cNvSpPr>
              <a:spLocks/>
            </p:cNvSpPr>
            <p:nvPr/>
          </p:nvSpPr>
          <p:spPr bwMode="auto">
            <a:xfrm rot="13324685">
              <a:off x="7726363" y="1638300"/>
              <a:ext cx="1008062" cy="276225"/>
            </a:xfrm>
            <a:custGeom>
              <a:avLst/>
              <a:gdLst>
                <a:gd name="T0" fmla="*/ 0 w 1815"/>
                <a:gd name="T1" fmla="*/ 2147483647 h 491"/>
                <a:gd name="T2" fmla="*/ 2147483647 w 1815"/>
                <a:gd name="T3" fmla="*/ 2147483647 h 491"/>
                <a:gd name="T4" fmla="*/ 2147483647 w 1815"/>
                <a:gd name="T5" fmla="*/ 2147483647 h 491"/>
                <a:gd name="T6" fmla="*/ 2147483647 w 1815"/>
                <a:gd name="T7" fmla="*/ 2147483647 h 491"/>
                <a:gd name="T8" fmla="*/ 2147483647 w 1815"/>
                <a:gd name="T9" fmla="*/ 2147483647 h 491"/>
                <a:gd name="T10" fmla="*/ 2147483647 w 1815"/>
                <a:gd name="T11" fmla="*/ 2147483647 h 491"/>
                <a:gd name="T12" fmla="*/ 2147483647 w 1815"/>
                <a:gd name="T13" fmla="*/ 2147483647 h 491"/>
                <a:gd name="T14" fmla="*/ 2147483647 w 1815"/>
                <a:gd name="T15" fmla="*/ 2147483647 h 491"/>
                <a:gd name="T16" fmla="*/ 2147483647 w 1815"/>
                <a:gd name="T17" fmla="*/ 2147483647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15"/>
                <a:gd name="T28" fmla="*/ 0 h 491"/>
                <a:gd name="T29" fmla="*/ 1815 w 1815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15" h="491">
                  <a:moveTo>
                    <a:pt x="0" y="264"/>
                  </a:moveTo>
                  <a:cubicBezTo>
                    <a:pt x="38" y="264"/>
                    <a:pt x="151" y="302"/>
                    <a:pt x="227" y="264"/>
                  </a:cubicBezTo>
                  <a:cubicBezTo>
                    <a:pt x="303" y="226"/>
                    <a:pt x="379" y="0"/>
                    <a:pt x="454" y="38"/>
                  </a:cubicBezTo>
                  <a:cubicBezTo>
                    <a:pt x="529" y="76"/>
                    <a:pt x="606" y="491"/>
                    <a:pt x="681" y="491"/>
                  </a:cubicBezTo>
                  <a:cubicBezTo>
                    <a:pt x="756" y="491"/>
                    <a:pt x="832" y="38"/>
                    <a:pt x="907" y="38"/>
                  </a:cubicBezTo>
                  <a:cubicBezTo>
                    <a:pt x="982" y="38"/>
                    <a:pt x="1058" y="491"/>
                    <a:pt x="1134" y="491"/>
                  </a:cubicBezTo>
                  <a:cubicBezTo>
                    <a:pt x="1210" y="491"/>
                    <a:pt x="1286" y="76"/>
                    <a:pt x="1361" y="38"/>
                  </a:cubicBezTo>
                  <a:cubicBezTo>
                    <a:pt x="1436" y="0"/>
                    <a:pt x="1512" y="226"/>
                    <a:pt x="1588" y="264"/>
                  </a:cubicBezTo>
                  <a:cubicBezTo>
                    <a:pt x="1664" y="302"/>
                    <a:pt x="1768" y="264"/>
                    <a:pt x="1815" y="26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Text Box 234">
              <a:extLst>
                <a:ext uri="{FF2B5EF4-FFF2-40B4-BE49-F238E27FC236}">
                  <a16:creationId xmlns:a16="http://schemas.microsoft.com/office/drawing/2014/main" id="{EA56CC43-0DF8-C649-B30A-F2412A419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18525" y="1841500"/>
              <a:ext cx="330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000">
                  <a:latin typeface="Symbol" charset="0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327691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03E2FC-EFBB-AD48-852B-D4A823DB6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MEG vs. MEG II electronics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F4411-8B31-6A4E-9B1D-17EC7D5D61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1C3106-BB11-D643-83E9-2D4720BB4421}"/>
              </a:ext>
            </a:extLst>
          </p:cNvPr>
          <p:cNvSpPr txBox="1">
            <a:spLocks/>
          </p:cNvSpPr>
          <p:nvPr/>
        </p:nvSpPr>
        <p:spPr>
          <a:xfrm>
            <a:off x="1202666" y="764671"/>
            <a:ext cx="7742237" cy="4679951"/>
          </a:xfrm>
          <a:prstGeom prst="rect">
            <a:avLst/>
          </a:prstGeom>
        </p:spPr>
        <p:txBody>
          <a:bodyPr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MEG Experiment 1999-2013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dirty="0">
                <a:latin typeface="Century Gothic" panose="020B0502020202020204" pitchFamily="34" charset="0"/>
              </a:rPr>
              <a:t>Separated DAQ &amp; Trigger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b="1" dirty="0">
                <a:latin typeface="Century Gothic" panose="020B0502020202020204" pitchFamily="34" charset="0"/>
              </a:rPr>
              <a:t>3000 Channels </a:t>
            </a:r>
            <a:r>
              <a:rPr lang="en-US" sz="1400" dirty="0">
                <a:latin typeface="Century Gothic" panose="020B0502020202020204" pitchFamily="34" charset="0"/>
              </a:rPr>
              <a:t>DRS4</a:t>
            </a:r>
            <a:br>
              <a:rPr lang="en-US" sz="1400" dirty="0">
                <a:latin typeface="Century Gothic" panose="020B0502020202020204" pitchFamily="34" charset="0"/>
              </a:rPr>
            </a:br>
            <a:r>
              <a:rPr lang="en-US" sz="1400" dirty="0">
                <a:latin typeface="Century Gothic" panose="020B0502020202020204" pitchFamily="34" charset="0"/>
              </a:rPr>
              <a:t>(0.8 GSPS / 1.6 GSPS)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dirty="0">
                <a:latin typeface="Century Gothic" panose="020B0502020202020204" pitchFamily="34" charset="0"/>
              </a:rPr>
              <a:t>1000 Channels Trigger </a:t>
            </a:r>
            <a:br>
              <a:rPr lang="en-US" sz="1400" dirty="0">
                <a:latin typeface="Century Gothic" panose="020B0502020202020204" pitchFamily="34" charset="0"/>
              </a:rPr>
            </a:br>
            <a:r>
              <a:rPr lang="en-US" sz="1400" dirty="0">
                <a:latin typeface="Century Gothic" panose="020B0502020202020204" pitchFamily="34" charset="0"/>
              </a:rPr>
              <a:t>(100 MSPS)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dirty="0">
                <a:latin typeface="Century Gothic" panose="020B0502020202020204" pitchFamily="34" charset="0"/>
              </a:rPr>
              <a:t>5 Racks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latin typeface="Century Gothic" panose="020B0502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2A02329-E4EB-0240-83EC-98BA8409E063}"/>
              </a:ext>
            </a:extLst>
          </p:cNvPr>
          <p:cNvSpPr/>
          <p:nvPr/>
        </p:nvSpPr>
        <p:spPr>
          <a:xfrm>
            <a:off x="4875493" y="3936786"/>
            <a:ext cx="456199" cy="17262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SiPM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B00CEB1-2810-8846-8EFF-8B750787AF6C}"/>
              </a:ext>
            </a:extLst>
          </p:cNvPr>
          <p:cNvSpPr/>
          <p:nvPr/>
        </p:nvSpPr>
        <p:spPr>
          <a:xfrm>
            <a:off x="7393470" y="3714838"/>
            <a:ext cx="642865" cy="6168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TDAQ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3BD6E66-9110-5D45-BE41-C627EDB21CED}"/>
              </a:ext>
            </a:extLst>
          </p:cNvPr>
          <p:cNvCxnSpPr>
            <a:stCxn id="23" idx="3"/>
            <a:endCxn id="24" idx="1"/>
          </p:cNvCxnSpPr>
          <p:nvPr/>
        </p:nvCxnSpPr>
        <p:spPr>
          <a:xfrm>
            <a:off x="5331692" y="4023099"/>
            <a:ext cx="2061778" cy="158"/>
          </a:xfrm>
          <a:prstGeom prst="lin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7244C29-6F58-3642-8A69-CECE5DFA32E0}"/>
              </a:ext>
            </a:extLst>
          </p:cNvPr>
          <p:cNvSpPr txBox="1">
            <a:spLocks/>
          </p:cNvSpPr>
          <p:nvPr/>
        </p:nvSpPr>
        <p:spPr>
          <a:xfrm>
            <a:off x="1120965" y="3157376"/>
            <a:ext cx="3451036" cy="1862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000090"/>
                </a:solidFill>
                <a:latin typeface="Century Gothic"/>
                <a:ea typeface="+mn-ea"/>
                <a:cs typeface="Century Gothic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000090"/>
                </a:solidFill>
                <a:latin typeface="Century Gothic"/>
                <a:ea typeface="+mn-ea"/>
                <a:cs typeface="Century Gothic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000090"/>
                </a:solidFill>
                <a:latin typeface="Century Gothic"/>
                <a:ea typeface="+mn-ea"/>
                <a:cs typeface="Century Gothic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rgbClr val="000090"/>
                </a:solidFill>
                <a:latin typeface="Century Gothic"/>
                <a:ea typeface="+mn-ea"/>
                <a:cs typeface="Century Gothic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000090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/>
              <a:t>MEG II Experiment 2015-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b="1" dirty="0"/>
              <a:t>9000 Channels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dirty="0"/>
              <a:t>Same rack space</a:t>
            </a:r>
          </a:p>
          <a:p>
            <a:pPr marL="579438" lvl="1" indent="-161925">
              <a:buFontTx/>
              <a:buChar char="-"/>
              <a:tabLst>
                <a:tab pos="180975" algn="l"/>
              </a:tabLst>
            </a:pPr>
            <a:r>
              <a:rPr lang="en-US" sz="1100" dirty="0"/>
              <a:t>Avoid dead space between boards</a:t>
            </a:r>
          </a:p>
          <a:p>
            <a:pPr marL="579438" lvl="1" indent="-161925">
              <a:buFontTx/>
              <a:buChar char="-"/>
              <a:tabLst>
                <a:tab pos="180975" algn="l"/>
              </a:tabLst>
            </a:pPr>
            <a:r>
              <a:rPr lang="en-US" sz="1100" dirty="0"/>
              <a:t>Combine DAQ &amp; Trigger</a:t>
            </a:r>
          </a:p>
          <a:p>
            <a:pPr marL="579438" lvl="1" indent="-161925">
              <a:buFontTx/>
              <a:buChar char="-"/>
              <a:tabLst>
                <a:tab pos="180975" algn="l"/>
              </a:tabLst>
            </a:pPr>
            <a:r>
              <a:rPr lang="en-US" sz="1100" dirty="0"/>
              <a:t>Integrate high voltage</a:t>
            </a:r>
          </a:p>
          <a:p>
            <a:pPr marL="179388" indent="-161925">
              <a:buFontTx/>
              <a:buChar char="-"/>
              <a:tabLst>
                <a:tab pos="180975" algn="l"/>
              </a:tabLst>
            </a:pPr>
            <a:r>
              <a:rPr lang="en-US" sz="1400" dirty="0"/>
              <a:t>Timing requirement</a:t>
            </a:r>
          </a:p>
          <a:p>
            <a:pPr marL="579438" lvl="1" indent="-161925">
              <a:buFontTx/>
              <a:buChar char="-"/>
              <a:tabLst>
                <a:tab pos="180975" algn="l"/>
              </a:tabLst>
            </a:pPr>
            <a:r>
              <a:rPr lang="en-US" sz="1100" dirty="0"/>
              <a:t>O(10 ps) between any two channels</a:t>
            </a:r>
          </a:p>
          <a:p>
            <a:pPr marL="579438" lvl="1" indent="-161925">
              <a:buFontTx/>
              <a:buChar char="-"/>
              <a:tabLst>
                <a:tab pos="180975" algn="l"/>
              </a:tabLst>
            </a:pPr>
            <a:endParaRPr lang="en-US" sz="14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A3A3FBD-38A6-8F4F-878F-17807A0AE4FF}"/>
              </a:ext>
            </a:extLst>
          </p:cNvPr>
          <p:cNvCxnSpPr/>
          <p:nvPr/>
        </p:nvCxnSpPr>
        <p:spPr>
          <a:xfrm>
            <a:off x="86381" y="3075806"/>
            <a:ext cx="8971238" cy="0"/>
          </a:xfrm>
          <a:prstGeom prst="line">
            <a:avLst/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AEBC15F-93B5-4C42-A6C0-CE100C291E6B}"/>
              </a:ext>
            </a:extLst>
          </p:cNvPr>
          <p:cNvGrpSpPr/>
          <p:nvPr/>
        </p:nvGrpSpPr>
        <p:grpSpPr>
          <a:xfrm>
            <a:off x="4824413" y="683103"/>
            <a:ext cx="3722839" cy="2276720"/>
            <a:chOff x="3780143" y="624947"/>
            <a:chExt cx="3945688" cy="241300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868C48-7224-784F-933F-F147080B5ACE}"/>
                </a:ext>
              </a:extLst>
            </p:cNvPr>
            <p:cNvSpPr/>
            <p:nvPr/>
          </p:nvSpPr>
          <p:spPr>
            <a:xfrm>
              <a:off x="3780143" y="1652196"/>
              <a:ext cx="456199" cy="172625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PMT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8637E99-FC0E-3942-86F5-FF4D281DD20D}"/>
                </a:ext>
              </a:extLst>
            </p:cNvPr>
            <p:cNvSpPr/>
            <p:nvPr/>
          </p:nvSpPr>
          <p:spPr>
            <a:xfrm>
              <a:off x="4807950" y="1430248"/>
              <a:ext cx="642865" cy="616838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Active</a:t>
              </a:r>
            </a:p>
            <a:p>
              <a:pPr algn="ctr"/>
              <a:r>
                <a:rPr lang="en-US" sz="1000" dirty="0"/>
                <a:t>Splitter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FBAD98-2471-B149-AE6D-5A5439B06105}"/>
                </a:ext>
              </a:extLst>
            </p:cNvPr>
            <p:cNvSpPr/>
            <p:nvPr/>
          </p:nvSpPr>
          <p:spPr>
            <a:xfrm>
              <a:off x="6298120" y="813410"/>
              <a:ext cx="642865" cy="616838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Trigger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E4537B-3555-134A-B0B1-2F0CB9731E5B}"/>
                </a:ext>
              </a:extLst>
            </p:cNvPr>
            <p:cNvSpPr/>
            <p:nvPr/>
          </p:nvSpPr>
          <p:spPr>
            <a:xfrm>
              <a:off x="6298120" y="2047086"/>
              <a:ext cx="642865" cy="616838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DRS4</a:t>
              </a:r>
            </a:p>
            <a:p>
              <a:pPr algn="ctr"/>
              <a:r>
                <a:rPr lang="en-US" sz="1000" dirty="0"/>
                <a:t>DAQ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0AF695-8CC9-CE44-8D4F-AA361AA1AF45}"/>
                </a:ext>
              </a:extLst>
            </p:cNvPr>
            <p:cNvSpPr/>
            <p:nvPr/>
          </p:nvSpPr>
          <p:spPr>
            <a:xfrm>
              <a:off x="4290103" y="2421114"/>
              <a:ext cx="642865" cy="616838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HV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D74CF8C-75B0-9C40-89C9-0ED069A8F03A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4236342" y="1738509"/>
              <a:ext cx="571608" cy="158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03664D6-B19B-7F49-8657-173118715317}"/>
                </a:ext>
              </a:extLst>
            </p:cNvPr>
            <p:cNvCxnSpPr>
              <a:stCxn id="10" idx="0"/>
            </p:cNvCxnSpPr>
            <p:nvPr/>
          </p:nvCxnSpPr>
          <p:spPr>
            <a:xfrm flipH="1" flipV="1">
              <a:off x="4606232" y="1787833"/>
              <a:ext cx="5304" cy="633281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3778783-5619-AB4A-9718-7953E6ED1B6A}"/>
                </a:ext>
              </a:extLst>
            </p:cNvPr>
            <p:cNvCxnSpPr/>
            <p:nvPr/>
          </p:nvCxnSpPr>
          <p:spPr>
            <a:xfrm>
              <a:off x="4236342" y="1787833"/>
              <a:ext cx="369890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99A6A99A-23D7-E44E-BAB1-59A7A95C282E}"/>
                </a:ext>
              </a:extLst>
            </p:cNvPr>
            <p:cNvCxnSpPr>
              <a:stCxn id="7" idx="0"/>
              <a:endCxn id="8" idx="1"/>
            </p:cNvCxnSpPr>
            <p:nvPr/>
          </p:nvCxnSpPr>
          <p:spPr>
            <a:xfrm rot="5400000" flipH="1" flipV="1">
              <a:off x="5559542" y="691671"/>
              <a:ext cx="308419" cy="1168737"/>
            </a:xfrm>
            <a:prstGeom prst="bentConnector2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BA7F9A59-9113-AC49-863B-F28E41BF2577}"/>
                </a:ext>
              </a:extLst>
            </p:cNvPr>
            <p:cNvCxnSpPr>
              <a:stCxn id="7" idx="2"/>
              <a:endCxn id="9" idx="1"/>
            </p:cNvCxnSpPr>
            <p:nvPr/>
          </p:nvCxnSpPr>
          <p:spPr>
            <a:xfrm rot="16200000" flipH="1">
              <a:off x="5559542" y="1616926"/>
              <a:ext cx="308419" cy="1168737"/>
            </a:xfrm>
            <a:prstGeom prst="bentConnector2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EED4AA-240A-FC48-A2FA-41ED377257DC}"/>
                </a:ext>
              </a:extLst>
            </p:cNvPr>
            <p:cNvCxnSpPr/>
            <p:nvPr/>
          </p:nvCxnSpPr>
          <p:spPr>
            <a:xfrm flipV="1">
              <a:off x="7184332" y="667059"/>
              <a:ext cx="0" cy="2212492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9F4A979-0402-6448-8A5D-4107669A4A92}"/>
                </a:ext>
              </a:extLst>
            </p:cNvPr>
            <p:cNvCxnSpPr>
              <a:stCxn id="8" idx="3"/>
            </p:cNvCxnSpPr>
            <p:nvPr/>
          </p:nvCxnSpPr>
          <p:spPr>
            <a:xfrm>
              <a:off x="6940985" y="1121829"/>
              <a:ext cx="243347" cy="1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A135DFC-093C-AA4E-84FA-F6D3A0BBCE31}"/>
                </a:ext>
              </a:extLst>
            </p:cNvPr>
            <p:cNvCxnSpPr/>
            <p:nvPr/>
          </p:nvCxnSpPr>
          <p:spPr>
            <a:xfrm>
              <a:off x="6940985" y="2355504"/>
              <a:ext cx="243347" cy="1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8620F40-01B9-6D47-B0AC-02DB32C86C6D}"/>
                </a:ext>
              </a:extLst>
            </p:cNvPr>
            <p:cNvCxnSpPr/>
            <p:nvPr/>
          </p:nvCxnSpPr>
          <p:spPr>
            <a:xfrm flipV="1">
              <a:off x="7479607" y="667059"/>
              <a:ext cx="0" cy="2212492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3F4897-0BA4-9E46-83CF-1E779BF661BD}"/>
                </a:ext>
              </a:extLst>
            </p:cNvPr>
            <p:cNvCxnSpPr/>
            <p:nvPr/>
          </p:nvCxnSpPr>
          <p:spPr>
            <a:xfrm>
              <a:off x="6940985" y="2466629"/>
              <a:ext cx="538622" cy="1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0B396D8-AD2D-C84F-9F96-3ADE2E3A02E6}"/>
                </a:ext>
              </a:extLst>
            </p:cNvPr>
            <p:cNvSpPr txBox="1"/>
            <p:nvPr/>
          </p:nvSpPr>
          <p:spPr>
            <a:xfrm rot="5400000">
              <a:off x="6891910" y="1615399"/>
              <a:ext cx="8310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000090"/>
                  </a:solidFill>
                  <a:latin typeface="Century Gothic"/>
                  <a:cs typeface="Century Gothic"/>
                </a:rPr>
                <a:t>Trigger Bus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7D8DFD0-F9BE-DB42-BC19-A303EAE9E21F}"/>
                </a:ext>
              </a:extLst>
            </p:cNvPr>
            <p:cNvSpPr txBox="1"/>
            <p:nvPr/>
          </p:nvSpPr>
          <p:spPr>
            <a:xfrm rot="5400000">
              <a:off x="6978141" y="1352267"/>
              <a:ext cx="12491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000090"/>
                  </a:solidFill>
                  <a:latin typeface="Century Gothic"/>
                  <a:cs typeface="Century Gothic"/>
                </a:rPr>
                <a:t>Clock distribution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082F4DB-88E7-8149-8369-4B95BB856217}"/>
                </a:ext>
              </a:extLst>
            </p:cNvPr>
            <p:cNvSpPr/>
            <p:nvPr/>
          </p:nvSpPr>
          <p:spPr>
            <a:xfrm>
              <a:off x="4290102" y="624947"/>
              <a:ext cx="517847" cy="49688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Power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E807050-04A1-8F4E-898E-6595F1B23D2A}"/>
                </a:ext>
              </a:extLst>
            </p:cNvPr>
            <p:cNvCxnSpPr/>
            <p:nvPr/>
          </p:nvCxnSpPr>
          <p:spPr>
            <a:xfrm flipV="1">
              <a:off x="4549026" y="1320046"/>
              <a:ext cx="427096" cy="1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8D957E8-1AF8-A64A-B99E-1AF3BD7DD84F}"/>
                </a:ext>
              </a:extLst>
            </p:cNvPr>
            <p:cNvCxnSpPr>
              <a:endCxn id="28" idx="2"/>
            </p:cNvCxnSpPr>
            <p:nvPr/>
          </p:nvCxnSpPr>
          <p:spPr>
            <a:xfrm flipV="1">
              <a:off x="4549026" y="1121829"/>
              <a:ext cx="0" cy="201148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0645F72-8055-1641-982F-6E2D4EF4E2AA}"/>
                </a:ext>
              </a:extLst>
            </p:cNvPr>
            <p:cNvCxnSpPr/>
            <p:nvPr/>
          </p:nvCxnSpPr>
          <p:spPr>
            <a:xfrm flipV="1">
              <a:off x="4976122" y="1320047"/>
              <a:ext cx="0" cy="110201"/>
            </a:xfrm>
            <a:prstGeom prst="lin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4E505B5-D9E8-BC42-8F98-909688E45C5D}"/>
              </a:ext>
            </a:extLst>
          </p:cNvPr>
          <p:cNvSpPr txBox="1"/>
          <p:nvPr/>
        </p:nvSpPr>
        <p:spPr>
          <a:xfrm>
            <a:off x="8268651" y="3544694"/>
            <a:ext cx="576064" cy="12961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200" kern="1000" spc="30" dirty="0">
                <a:latin typeface="+mn-lt"/>
                <a:cs typeface="Franklin Gothic Book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339966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EF394A-7295-2A47-A0FE-A450F47A9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WaveDREAM Baord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FD756-176E-ED4B-A1AE-3C0E8241E0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1" descr="waveDAQ_sch.png">
            <a:extLst>
              <a:ext uri="{FF2B5EF4-FFF2-40B4-BE49-F238E27FC236}">
                <a16:creationId xmlns:a16="http://schemas.microsoft.com/office/drawing/2014/main" id="{4F74B47B-F176-A149-B487-E285C18764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" r="-206"/>
          <a:stretch/>
        </p:blipFill>
        <p:spPr bwMode="auto">
          <a:xfrm>
            <a:off x="1940955" y="834226"/>
            <a:ext cx="6387687" cy="311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2015-05-15 12.50.28.jpg">
            <a:extLst>
              <a:ext uri="{FF2B5EF4-FFF2-40B4-BE49-F238E27FC236}">
                <a16:creationId xmlns:a16="http://schemas.microsoft.com/office/drawing/2014/main" id="{10C74BB1-442A-DE48-84B5-DC24E9D76C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62781" y="2966989"/>
            <a:ext cx="1645796" cy="26821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60F8B7-E9CE-9B40-B688-C6763112085E}"/>
              </a:ext>
            </a:extLst>
          </p:cNvPr>
          <p:cNvSpPr txBox="1"/>
          <p:nvPr/>
        </p:nvSpPr>
        <p:spPr>
          <a:xfrm>
            <a:off x="240743" y="4247569"/>
            <a:ext cx="3693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Century Gothic"/>
                <a:cs typeface="Century Gothic"/>
              </a:rPr>
              <a:t>D</a:t>
            </a:r>
            <a:r>
              <a:rPr lang="en-US" sz="2000" dirty="0">
                <a:solidFill>
                  <a:srgbClr val="000090"/>
                </a:solidFill>
                <a:latin typeface="Century Gothic"/>
                <a:cs typeface="Century Gothic"/>
              </a:rPr>
              <a:t>rs4 based </a:t>
            </a:r>
            <a:r>
              <a:rPr lang="en-US" sz="2000" b="1" dirty="0" err="1">
                <a:solidFill>
                  <a:srgbClr val="000090"/>
                </a:solidFill>
                <a:latin typeface="Century Gothic"/>
                <a:cs typeface="Century Gothic"/>
              </a:rPr>
              <a:t>REA</a:t>
            </a:r>
            <a:r>
              <a:rPr lang="en-US" sz="2000" dirty="0" err="1">
                <a:solidFill>
                  <a:srgbClr val="000090"/>
                </a:solidFill>
                <a:latin typeface="Century Gothic"/>
                <a:cs typeface="Century Gothic"/>
              </a:rPr>
              <a:t>dout</a:t>
            </a:r>
            <a:r>
              <a:rPr lang="en-US" sz="2000" dirty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lang="en-US" sz="2000" b="1" dirty="0">
                <a:solidFill>
                  <a:srgbClr val="000090"/>
                </a:solidFill>
                <a:latin typeface="Century Gothic"/>
                <a:cs typeface="Century Gothic"/>
              </a:rPr>
              <a:t>M</a:t>
            </a:r>
            <a:r>
              <a:rPr lang="en-US" sz="2000" dirty="0">
                <a:solidFill>
                  <a:srgbClr val="000090"/>
                </a:solidFill>
                <a:latin typeface="Century Gothic"/>
                <a:cs typeface="Century Gothic"/>
              </a:rPr>
              <a:t>odule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E18EF9-D344-DA4A-B170-E62AE28B0231}"/>
              </a:ext>
            </a:extLst>
          </p:cNvPr>
          <p:cNvSpPr txBox="1"/>
          <p:nvPr/>
        </p:nvSpPr>
        <p:spPr>
          <a:xfrm>
            <a:off x="5501999" y="3210732"/>
            <a:ext cx="914400" cy="3226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80 MSPS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E96A29-6293-0941-AF44-BF47AE9B549A}"/>
              </a:ext>
            </a:extLst>
          </p:cNvPr>
          <p:cNvSpPr txBox="1"/>
          <p:nvPr/>
        </p:nvSpPr>
        <p:spPr>
          <a:xfrm>
            <a:off x="4716016" y="3210732"/>
            <a:ext cx="914400" cy="3226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5 GSPS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E25BA43-5A71-144E-B922-F90511C280CB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5959199" y="2571750"/>
            <a:ext cx="52961" cy="638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F9034A-F7B7-F140-8078-2B1399BDC34E}"/>
              </a:ext>
            </a:extLst>
          </p:cNvPr>
          <p:cNvCxnSpPr>
            <a:cxnSpLocks/>
            <a:stCxn id="10" idx="0"/>
          </p:cNvCxnSpPr>
          <p:nvPr/>
        </p:nvCxnSpPr>
        <p:spPr bwMode="auto">
          <a:xfrm flipV="1">
            <a:off x="5173216" y="2571750"/>
            <a:ext cx="328783" cy="638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8467B9-F60C-584A-8D23-84D2E77F3EB7}"/>
              </a:ext>
            </a:extLst>
          </p:cNvPr>
          <p:cNvCxnSpPr>
            <a:cxnSpLocks/>
            <a:stCxn id="10" idx="2"/>
          </p:cNvCxnSpPr>
          <p:nvPr/>
        </p:nvCxnSpPr>
        <p:spPr bwMode="auto">
          <a:xfrm>
            <a:off x="5173216" y="3533343"/>
            <a:ext cx="747985" cy="478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3D91AFB-05A0-BF41-B885-FFC1BEFAD0F7}"/>
              </a:ext>
            </a:extLst>
          </p:cNvPr>
          <p:cNvCxnSpPr>
            <a:cxnSpLocks/>
            <a:stCxn id="9" idx="2"/>
          </p:cNvCxnSpPr>
          <p:nvPr/>
        </p:nvCxnSpPr>
        <p:spPr bwMode="auto">
          <a:xfrm>
            <a:off x="5959199" y="3533343"/>
            <a:ext cx="165640" cy="478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6207391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EE13FB-90E6-EA41-BEE2-13A23983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Details of the WDB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E4E8B-48E7-984C-92F6-96BA806C17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Picture 1" descr="waveDAQ_sch.png">
            <a:extLst>
              <a:ext uri="{FF2B5EF4-FFF2-40B4-BE49-F238E27FC236}">
                <a16:creationId xmlns:a16="http://schemas.microsoft.com/office/drawing/2014/main" id="{D0960DEA-DBFC-144D-ADDF-4E969E6F34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" r="-206"/>
          <a:stretch/>
        </p:blipFill>
        <p:spPr bwMode="auto">
          <a:xfrm>
            <a:off x="1052156" y="1060450"/>
            <a:ext cx="7834550" cy="382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B89DF1-1ED2-5E4E-B7D3-60B21982A714}"/>
              </a:ext>
            </a:extLst>
          </p:cNvPr>
          <p:cNvSpPr/>
          <p:nvPr/>
        </p:nvSpPr>
        <p:spPr bwMode="auto">
          <a:xfrm>
            <a:off x="1691680" y="1491630"/>
            <a:ext cx="576064" cy="216024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F2153ED-CE38-C347-AEAA-B6F255A8C658}"/>
              </a:ext>
            </a:extLst>
          </p:cNvPr>
          <p:cNvSpPr/>
          <p:nvPr/>
        </p:nvSpPr>
        <p:spPr bwMode="auto">
          <a:xfrm>
            <a:off x="2195736" y="1645432"/>
            <a:ext cx="2520280" cy="56627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435A0F8-C99E-6D4B-828D-D4E8ED93485F}"/>
              </a:ext>
            </a:extLst>
          </p:cNvPr>
          <p:cNvSpPr/>
          <p:nvPr/>
        </p:nvSpPr>
        <p:spPr bwMode="auto">
          <a:xfrm>
            <a:off x="5076056" y="1636080"/>
            <a:ext cx="1372628" cy="57563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451FE74-58D8-4F42-A385-60B6A8BA9ECA}"/>
              </a:ext>
            </a:extLst>
          </p:cNvPr>
          <p:cNvSpPr/>
          <p:nvPr/>
        </p:nvSpPr>
        <p:spPr bwMode="auto">
          <a:xfrm>
            <a:off x="1581430" y="3939902"/>
            <a:ext cx="2871936" cy="102809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9B07629-7B1B-A84A-B87A-61E64DC6940A}"/>
              </a:ext>
            </a:extLst>
          </p:cNvPr>
          <p:cNvSpPr/>
          <p:nvPr/>
        </p:nvSpPr>
        <p:spPr bwMode="auto">
          <a:xfrm>
            <a:off x="7380311" y="978656"/>
            <a:ext cx="1289437" cy="72899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2197785-2967-0548-91CD-52CB429B18E7}"/>
              </a:ext>
            </a:extLst>
          </p:cNvPr>
          <p:cNvSpPr/>
          <p:nvPr/>
        </p:nvSpPr>
        <p:spPr bwMode="auto">
          <a:xfrm>
            <a:off x="8021677" y="2355726"/>
            <a:ext cx="576064" cy="244827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EC9C74-7C50-C547-91AD-9644EE50D52C}"/>
              </a:ext>
            </a:extLst>
          </p:cNvPr>
          <p:cNvGrpSpPr/>
          <p:nvPr/>
        </p:nvGrpSpPr>
        <p:grpSpPr>
          <a:xfrm>
            <a:off x="4708552" y="1101347"/>
            <a:ext cx="1372628" cy="3516048"/>
            <a:chOff x="4708552" y="1101347"/>
            <a:chExt cx="1372628" cy="3516048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9E624D22-FFF2-1849-968E-EEA308D998A7}"/>
                </a:ext>
              </a:extLst>
            </p:cNvPr>
            <p:cNvSpPr/>
            <p:nvPr/>
          </p:nvSpPr>
          <p:spPr bwMode="auto">
            <a:xfrm>
              <a:off x="4708552" y="1101347"/>
              <a:ext cx="1372628" cy="503188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6362768-31CC-A846-BA5E-39A4EB01F098}"/>
                </a:ext>
              </a:extLst>
            </p:cNvPr>
            <p:cNvSpPr/>
            <p:nvPr/>
          </p:nvSpPr>
          <p:spPr bwMode="auto">
            <a:xfrm>
              <a:off x="4708552" y="3417494"/>
              <a:ext cx="1372628" cy="503188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43744F0-2A28-E643-84B1-C9C7CFD2FE18}"/>
                </a:ext>
              </a:extLst>
            </p:cNvPr>
            <p:cNvSpPr txBox="1"/>
            <p:nvPr/>
          </p:nvSpPr>
          <p:spPr>
            <a:xfrm>
              <a:off x="5166780" y="4024669"/>
              <a:ext cx="496931" cy="5927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Trigger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TDC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Scaler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0858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683</TotalTime>
  <Words>613</Words>
  <Application>Microsoft Macintosh PowerPoint</Application>
  <PresentationFormat>On-screen Show (16:9)</PresentationFormat>
  <Paragraphs>184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Narrow</vt:lpstr>
      <vt:lpstr>Calibri</vt:lpstr>
      <vt:lpstr>Century Gothic</vt:lpstr>
      <vt:lpstr>Georgia</vt:lpstr>
      <vt:lpstr>Symbol</vt:lpstr>
      <vt:lpstr>Tahoma</vt:lpstr>
      <vt:lpstr>Times</vt:lpstr>
      <vt:lpstr>PSI-Powerpoint-Master Calibri V2</vt:lpstr>
      <vt:lpstr>The WaveDAQ System</vt:lpstr>
      <vt:lpstr>The Challenge: MEG II @ PSI</vt:lpstr>
      <vt:lpstr>Digitizing detector signals</vt:lpstr>
      <vt:lpstr>DRS4 Chip 2008</vt:lpstr>
      <vt:lpstr>MEG Electronics 2008-2013</vt:lpstr>
      <vt:lpstr>MEG on-line waveform display</vt:lpstr>
      <vt:lpstr>MEG vs. MEG II electronics</vt:lpstr>
      <vt:lpstr>WaveDREAM Baord</vt:lpstr>
      <vt:lpstr>Details of the WDB</vt:lpstr>
      <vt:lpstr>WaveDREAM Board &gt; 2000 parts!</vt:lpstr>
      <vt:lpstr>WaveDREQM High Voltage</vt:lpstr>
      <vt:lpstr>Standalone System</vt:lpstr>
      <vt:lpstr>Web Oscilloscope</vt:lpstr>
      <vt:lpstr>WaveDAQ Crate Standard</vt:lpstr>
      <vt:lpstr>Power Supply (400W) &amp; Crate Controller</vt:lpstr>
      <vt:lpstr>Trigger Scheme</vt:lpstr>
      <vt:lpstr>MEG II System</vt:lpstr>
      <vt:lpstr>Full system ~9000 channels</vt:lpstr>
      <vt:lpstr>MIDAS at work</vt:lpstr>
      <vt:lpstr>Gamma pile-up</vt:lpstr>
      <vt:lpstr>MEG II event gallery</vt:lpstr>
      <vt:lpstr>Beam Profile Monitors using WaveDAQ</vt:lpstr>
      <vt:lpstr>Plans for BPM</vt:lpstr>
      <vt:lpstr>Conclusions</vt:lpstr>
      <vt:lpstr>WaveDAQ @ PSI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stefan.ritt@psi.ch</cp:lastModifiedBy>
  <cp:revision>50</cp:revision>
  <cp:lastPrinted>2015-09-30T13:23:15Z</cp:lastPrinted>
  <dcterms:created xsi:type="dcterms:W3CDTF">2020-10-28T10:35:01Z</dcterms:created>
  <dcterms:modified xsi:type="dcterms:W3CDTF">2021-10-25T11:23:51Z</dcterms:modified>
</cp:coreProperties>
</file>