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9" r:id="rId2"/>
    <p:sldMasterId id="2147483680" r:id="rId3"/>
  </p:sldMasterIdLst>
  <p:notesMasterIdLst>
    <p:notesMasterId r:id="rId19"/>
  </p:notesMasterIdLst>
  <p:sldIdLst>
    <p:sldId id="256" r:id="rId4"/>
    <p:sldId id="353" r:id="rId5"/>
    <p:sldId id="355" r:id="rId6"/>
    <p:sldId id="356" r:id="rId7"/>
    <p:sldId id="383" r:id="rId8"/>
    <p:sldId id="384" r:id="rId9"/>
    <p:sldId id="385" r:id="rId10"/>
    <p:sldId id="371" r:id="rId11"/>
    <p:sldId id="372" r:id="rId12"/>
    <p:sldId id="358" r:id="rId13"/>
    <p:sldId id="359" r:id="rId14"/>
    <p:sldId id="381" r:id="rId15"/>
    <p:sldId id="387" r:id="rId16"/>
    <p:sldId id="389" r:id="rId17"/>
    <p:sldId id="388" r:id="rId1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DD4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32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000">
        <a:latin typeface="+mj-lt"/>
        <a:ea typeface="+mj-ea"/>
        <a:cs typeface="+mj-cs"/>
        <a:sym typeface="Calibri"/>
      </a:defRPr>
    </a:lvl1pPr>
    <a:lvl2pPr indent="228600" latinLnBrk="0">
      <a:defRPr sz="1000">
        <a:latin typeface="+mj-lt"/>
        <a:ea typeface="+mj-ea"/>
        <a:cs typeface="+mj-cs"/>
        <a:sym typeface="Calibri"/>
      </a:defRPr>
    </a:lvl2pPr>
    <a:lvl3pPr indent="457200" latinLnBrk="0">
      <a:defRPr sz="1000">
        <a:latin typeface="+mj-lt"/>
        <a:ea typeface="+mj-ea"/>
        <a:cs typeface="+mj-cs"/>
        <a:sym typeface="Calibri"/>
      </a:defRPr>
    </a:lvl3pPr>
    <a:lvl4pPr indent="685800" latinLnBrk="0">
      <a:defRPr sz="1000">
        <a:latin typeface="+mj-lt"/>
        <a:ea typeface="+mj-ea"/>
        <a:cs typeface="+mj-cs"/>
        <a:sym typeface="Calibri"/>
      </a:defRPr>
    </a:lvl4pPr>
    <a:lvl5pPr indent="914400" latinLnBrk="0">
      <a:defRPr sz="1000">
        <a:latin typeface="+mj-lt"/>
        <a:ea typeface="+mj-ea"/>
        <a:cs typeface="+mj-cs"/>
        <a:sym typeface="Calibri"/>
      </a:defRPr>
    </a:lvl5pPr>
    <a:lvl6pPr indent="1143000" latinLnBrk="0">
      <a:defRPr sz="1000">
        <a:latin typeface="+mj-lt"/>
        <a:ea typeface="+mj-ea"/>
        <a:cs typeface="+mj-cs"/>
        <a:sym typeface="Calibri"/>
      </a:defRPr>
    </a:lvl6pPr>
    <a:lvl7pPr indent="1371600" latinLnBrk="0">
      <a:defRPr sz="1000">
        <a:latin typeface="+mj-lt"/>
        <a:ea typeface="+mj-ea"/>
        <a:cs typeface="+mj-cs"/>
        <a:sym typeface="Calibri"/>
      </a:defRPr>
    </a:lvl7pPr>
    <a:lvl8pPr indent="1600200" latinLnBrk="0">
      <a:defRPr sz="1000">
        <a:latin typeface="+mj-lt"/>
        <a:ea typeface="+mj-ea"/>
        <a:cs typeface="+mj-cs"/>
        <a:sym typeface="Calibri"/>
      </a:defRPr>
    </a:lvl8pPr>
    <a:lvl9pPr indent="1828800" latinLnBrk="0">
      <a:defRPr sz="10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49426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922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1035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Helvetica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Helvetica"/>
              <a:sym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Helvetica"/>
                <a:sym typeface="Calibri"/>
              </a:rPr>
              <a:t>gianluca.orlandi@psi.ch</a:t>
            </a:r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Helvetica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4999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8946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2091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1787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3005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5323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2032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8170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2727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t="3436" b="7666"/>
          <a:stretch>
            <a:fillRect/>
          </a:stretch>
        </p:blipFill>
        <p:spPr>
          <a:xfrm>
            <a:off x="2642400" y="282698"/>
            <a:ext cx="5674016" cy="3361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814387" y="4572000"/>
            <a:ext cx="7969250" cy="1388939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14387" y="4140000"/>
            <a:ext cx="7969251" cy="36452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Rechteck 8"/>
          <p:cNvSpPr/>
          <p:nvPr/>
        </p:nvSpPr>
        <p:spPr>
          <a:xfrm>
            <a:off x="-2" y="282697"/>
            <a:ext cx="2534400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7" name="Bild 24" descr="Bild 2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0262" y="548679"/>
            <a:ext cx="1219201" cy="4349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" name="Rechteck 1"/>
          <p:cNvGrpSpPr/>
          <p:nvPr/>
        </p:nvGrpSpPr>
        <p:grpSpPr>
          <a:xfrm>
            <a:off x="5292080" y="3412619"/>
            <a:ext cx="3024337" cy="232405"/>
            <a:chOff x="0" y="0"/>
            <a:chExt cx="3024336" cy="232404"/>
          </a:xfrm>
        </p:grpSpPr>
        <p:sp>
          <p:nvSpPr>
            <p:cNvPr id="18" name="Rectangle"/>
            <p:cNvSpPr/>
            <p:nvPr/>
          </p:nvSpPr>
          <p:spPr>
            <a:xfrm>
              <a:off x="-1" y="-1"/>
              <a:ext cx="3024338" cy="232406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" name="WIR SCHAFFEN WISSEN – HEUTE FÜR MORGEN"/>
            <p:cNvSpPr txBox="1"/>
            <p:nvPr/>
          </p:nvSpPr>
          <p:spPr>
            <a:xfrm>
              <a:off x="-1" y="33652"/>
              <a:ext cx="302433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r>
                <a:t>WIR SCHAFFEN WISSEN – HEUTE FÜR MORGEN</a:t>
              </a:r>
            </a:p>
          </p:txBody>
        </p:sp>
      </p:grpSp>
      <p:sp>
        <p:nvSpPr>
          <p:cNvPr id="21" name="Rechteck 13"/>
          <p:cNvSpPr/>
          <p:nvPr/>
        </p:nvSpPr>
        <p:spPr>
          <a:xfrm>
            <a:off x="8423999" y="282697"/>
            <a:ext cx="720001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2" name="Rechteck 15"/>
          <p:cNvSpPr/>
          <p:nvPr/>
        </p:nvSpPr>
        <p:spPr>
          <a:xfrm>
            <a:off x="828000" y="6138862"/>
            <a:ext cx="720726" cy="719138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651475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36825359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4424606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0400824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978452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22036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/>
              <a:t>Edit text master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82378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207396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2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8" y="4572002"/>
            <a:ext cx="7969249" cy="1388939"/>
          </a:xfrm>
        </p:spPr>
        <p:txBody>
          <a:bodyPr/>
          <a:lstStyle>
            <a:lvl1pPr>
              <a:defRPr sz="225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9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35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18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2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825" b="1" i="0" kern="0" spc="23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825" b="1" i="0" kern="0" spc="23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18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1" y="6138865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7125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15830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40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Rechteck 1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/>
          </p:nvPr>
        </p:nvSpPr>
        <p:spPr>
          <a:xfrm>
            <a:off x="934838" y="1484782"/>
            <a:ext cx="7885634" cy="460851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0" y="1484782"/>
            <a:ext cx="7885633" cy="4608514"/>
          </a:xfrm>
        </p:spPr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75743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1" y="1337869"/>
            <a:ext cx="3781425" cy="4679950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553580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7" y="1449805"/>
            <a:ext cx="3781425" cy="4571585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9" y="1446234"/>
            <a:ext cx="3781425" cy="4575154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3372126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71176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0436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9" y="1019812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2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33350" indent="-1333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35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1" y="1019813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1490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52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42987" y="1341437"/>
            <a:ext cx="3781426" cy="467995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63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Rechteck 9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38415" y="1449802"/>
            <a:ext cx="3781426" cy="45715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75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85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8" name="Rechteck 6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quare"/>
          <p:cNvSpPr/>
          <p:nvPr/>
        </p:nvSpPr>
        <p:spPr>
          <a:xfrm>
            <a:off x="-1580" y="1916906"/>
            <a:ext cx="540545" cy="545927"/>
          </a:xfrm>
          <a:prstGeom prst="rect">
            <a:avLst/>
          </a:prstGeom>
          <a:solidFill>
            <a:srgbClr val="B9B9B9"/>
          </a:solidFill>
          <a:ln w="3175">
            <a:miter lim="400000"/>
          </a:ln>
        </p:spPr>
        <p:txBody>
          <a:bodyPr lIns="34289" tIns="34289" rIns="34289" bIns="3428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19" name="PSI-Logo_narrow_30k.eps" descr="PSI-Logo_narrow_30k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8020" y="1071562"/>
            <a:ext cx="762001" cy="271463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Body Level One…"/>
          <p:cNvSpPr txBox="1">
            <a:spLocks noGrp="1"/>
          </p:cNvSpPr>
          <p:nvPr>
            <p:ph type="body" idx="1"/>
          </p:nvPr>
        </p:nvSpPr>
        <p:spPr>
          <a:xfrm>
            <a:off x="780661" y="1863328"/>
            <a:ext cx="8007141" cy="350996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xfrm>
            <a:off x="1556320" y="1075950"/>
            <a:ext cx="7164289" cy="7003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73297" y="5828143"/>
            <a:ext cx="154311" cy="165101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3" name="Text"/>
          <p:cNvSpPr txBox="1">
            <a:spLocks noGrp="1"/>
          </p:cNvSpPr>
          <p:nvPr>
            <p:ph type="body" sz="quarter" idx="13"/>
          </p:nvPr>
        </p:nvSpPr>
        <p:spPr>
          <a:xfrm>
            <a:off x="3465370" y="5783098"/>
            <a:ext cx="5411898" cy="218679"/>
          </a:xfrm>
          <a:prstGeom prst="rect">
            <a:avLst/>
          </a:prstGeom>
        </p:spPr>
        <p:txBody>
          <a:bodyPr lIns="26789" tIns="26789" rIns="26789" bIns="26789" anchor="ctr">
            <a:spAutoFit/>
          </a:bodyPr>
          <a:lstStyle/>
          <a:p>
            <a:pPr marL="0" indent="0" algn="r" defTabSz="292100">
              <a:lnSpc>
                <a:spcPct val="100000"/>
              </a:lnSpc>
              <a:buClrTx/>
              <a:buSzTx/>
              <a:buFontTx/>
              <a:buNone/>
              <a:defRPr sz="11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hteck 12"/>
          <p:cNvSpPr/>
          <p:nvPr/>
        </p:nvSpPr>
        <p:spPr>
          <a:xfrm>
            <a:off x="12" y="1916908"/>
            <a:ext cx="612000" cy="612001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 defTabSz="1219200">
              <a:spcBef>
                <a:spcPts val="0"/>
              </a:spcBef>
              <a:defRPr sz="32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31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8000" y="1071567"/>
            <a:ext cx="1015200" cy="361412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Body Level One…"/>
          <p:cNvSpPr txBox="1">
            <a:spLocks noGrp="1"/>
          </p:cNvSpPr>
          <p:nvPr>
            <p:ph type="body" idx="1"/>
          </p:nvPr>
        </p:nvSpPr>
        <p:spPr>
          <a:xfrm>
            <a:off x="1042999" y="1863332"/>
            <a:ext cx="7742238" cy="3509963"/>
          </a:xfrm>
          <a:prstGeom prst="rect">
            <a:avLst/>
          </a:prstGeom>
        </p:spPr>
        <p:txBody>
          <a:bodyPr/>
          <a:lstStyle>
            <a:lvl1pPr marL="230083" indent="-230083" defTabSz="1219138">
              <a:defRPr sz="2200"/>
            </a:lvl1pPr>
            <a:lvl2pPr marL="407873" indent="-230083" defTabSz="1219138">
              <a:defRPr sz="2200"/>
            </a:lvl2pPr>
            <a:lvl3pPr marL="593883" indent="-238301" defTabSz="1219138">
              <a:defRPr sz="2200"/>
            </a:lvl3pPr>
            <a:lvl4pPr marL="769806" indent="-230083" defTabSz="1219138">
              <a:defRPr sz="2200"/>
            </a:lvl4pPr>
            <a:lvl5pPr marL="947597" indent="-230083" defTabSz="1219138"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Title Text"/>
          <p:cNvSpPr txBox="1">
            <a:spLocks noGrp="1"/>
          </p:cNvSpPr>
          <p:nvPr>
            <p:ph type="title"/>
          </p:nvPr>
        </p:nvSpPr>
        <p:spPr>
          <a:xfrm>
            <a:off x="2077211" y="1073249"/>
            <a:ext cx="6708025" cy="381376"/>
          </a:xfrm>
          <a:prstGeom prst="rect">
            <a:avLst/>
          </a:prstGeom>
        </p:spPr>
        <p:txBody>
          <a:bodyPr/>
          <a:lstStyle>
            <a:lvl1pPr defTabSz="1219200"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5825249"/>
            <a:ext cx="141437" cy="165101"/>
          </a:xfrm>
          <a:prstGeom prst="rect">
            <a:avLst/>
          </a:prstGeom>
        </p:spPr>
        <p:txBody>
          <a:bodyPr/>
          <a:lstStyle>
            <a:lvl1pPr defTabSz="1219200"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title master format by clicking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subtitle master style sheet by clicking on it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8491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3.emf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Bild 14" descr="Bild 14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042987" y="1341437"/>
            <a:ext cx="7742238" cy="4679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6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6661150"/>
            <a:ext cx="128563" cy="1397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8" r:id="rId7"/>
    <p:sldLayoutId id="2147483659" r:id="rId8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12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Enter slide title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73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9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1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675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412877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9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365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75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9pPr>
    </p:titleStyle>
    <p:bodyStyle>
      <a:lvl1pPr marL="133350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266700" indent="1381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538163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671513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806054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6pPr>
      <a:lvl7pPr marL="942975" indent="-13692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7pPr>
      <a:lvl8pPr marL="1077516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8pPr>
      <a:lvl9pPr marL="1210866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el 4"/>
          <p:cNvSpPr txBox="1">
            <a:spLocks noGrp="1"/>
          </p:cNvSpPr>
          <p:nvPr>
            <p:ph type="title"/>
          </p:nvPr>
        </p:nvSpPr>
        <p:spPr>
          <a:xfrm>
            <a:off x="1707275" y="4566189"/>
            <a:ext cx="4750675" cy="80591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1500"/>
            </a:pPr>
            <a:r>
              <a:rPr lang="en-US" sz="2400" b="1" dirty="0"/>
              <a:t>Charge </a:t>
            </a:r>
            <a:r>
              <a:rPr lang="en-US" sz="2400" b="1" dirty="0" smtClean="0"/>
              <a:t>Monitors at SwissFEL</a:t>
            </a:r>
            <a:endParaRPr sz="2400" b="1" dirty="0"/>
          </a:p>
        </p:txBody>
      </p:sp>
      <p:sp>
        <p:nvSpPr>
          <p:cNvPr id="144" name="Untertitel 5"/>
          <p:cNvSpPr txBox="1">
            <a:spLocks noGrp="1"/>
          </p:cNvSpPr>
          <p:nvPr>
            <p:ph type="body" sz="quarter" idx="1"/>
          </p:nvPr>
        </p:nvSpPr>
        <p:spPr>
          <a:xfrm>
            <a:off x="618160" y="3920106"/>
            <a:ext cx="7969251" cy="36452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G. L. </a:t>
            </a:r>
            <a:r>
              <a:rPr lang="en-US" dirty="0" smtClean="0"/>
              <a:t>Orlandi (*)</a:t>
            </a:r>
            <a:endParaRPr dirty="0"/>
          </a:p>
        </p:txBody>
      </p:sp>
      <p:sp>
        <p:nvSpPr>
          <p:cNvPr id="145" name="Textfeld 6"/>
          <p:cNvSpPr txBox="1"/>
          <p:nvPr/>
        </p:nvSpPr>
        <p:spPr>
          <a:xfrm>
            <a:off x="309560" y="5462739"/>
            <a:ext cx="8396289" cy="3046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 sz="1800" b="1">
                <a:solidFill>
                  <a:srgbClr val="969696"/>
                </a:solidFill>
              </a:defRPr>
            </a:pPr>
            <a:r>
              <a:rPr lang="en-US" dirty="0"/>
              <a:t>SwissFEL Electron Diagnostics Review Workshop</a:t>
            </a:r>
            <a:r>
              <a:rPr dirty="0"/>
              <a:t>	           </a:t>
            </a:r>
            <a:r>
              <a:rPr lang="en-US" dirty="0" smtClean="0"/>
              <a:t>PSI (Remote), 18-21 October </a:t>
            </a:r>
            <a:r>
              <a:rPr lang="en-US" dirty="0"/>
              <a:t>2021</a:t>
            </a:r>
            <a:endParaRPr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553200" y="6353175"/>
            <a:ext cx="1538883" cy="3000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gianluca.orlandi@psi.ch</a:t>
            </a:r>
            <a:endParaRPr kumimoji="0" lang="de-CH" sz="12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78725" y="6337786"/>
            <a:ext cx="4036361" cy="3308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(*) in charge of the present diagnostics since July 2019</a:t>
            </a:r>
            <a:endParaRPr kumimoji="0" lang="de-CH" sz="14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BPM: for absolute charge measurements</a:t>
            </a:r>
            <a:endParaRPr lang="en-GB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453" y="1167514"/>
            <a:ext cx="5723053" cy="2385159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00" y="3623312"/>
            <a:ext cx="5686079" cy="27857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9366" y="814696"/>
            <a:ext cx="789321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>
                <a:latin typeface="+mn-lt"/>
              </a:rPr>
              <a:t>high Q (left) and </a:t>
            </a:r>
            <a:r>
              <a:rPr lang="en-US" sz="1800" dirty="0" smtClean="0">
                <a:latin typeface="+mn-lt"/>
              </a:rPr>
              <a:t>low </a:t>
            </a:r>
            <a:r>
              <a:rPr lang="en-US" sz="1800" dirty="0">
                <a:latin typeface="+mn-lt"/>
              </a:rPr>
              <a:t>Q (right) </a:t>
            </a:r>
            <a:r>
              <a:rPr lang="en-US" sz="1800" dirty="0" smtClean="0">
                <a:latin typeface="+mn-lt"/>
              </a:rPr>
              <a:t>BPM: waveforms </a:t>
            </a:r>
            <a:r>
              <a:rPr lang="en-US" sz="1800" dirty="0">
                <a:latin typeface="+mn-lt"/>
              </a:rPr>
              <a:t>measured with the </a:t>
            </a:r>
            <a:r>
              <a:rPr lang="en-US" sz="1800" dirty="0" smtClean="0">
                <a:latin typeface="+mn-lt"/>
              </a:rPr>
              <a:t>oscilloscope and fit results</a:t>
            </a:r>
            <a:endParaRPr lang="de-CH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042563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50"/>
            <a:ext cx="5558589" cy="4168941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Beam charge measurements at SwissFEL 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734" y="676588"/>
            <a:ext cx="3527176" cy="26453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3774" y="5460902"/>
            <a:ext cx="8402027" cy="11003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b="1" dirty="0" smtClean="0">
                <a:latin typeface="+mn-lt"/>
              </a:rPr>
              <a:t>Left</a:t>
            </a:r>
            <a:r>
              <a:rPr lang="en-US" dirty="0" smtClean="0">
                <a:latin typeface="+mn-lt"/>
              </a:rPr>
              <a:t>: Charge measurements (B1, B2) of cavity BPMs and closest ICT in ARAMIS and ATHOS (measurements not synchronous but simultaneous) </a:t>
            </a:r>
          </a:p>
          <a:p>
            <a:pPr marL="0" indent="0" algn="l">
              <a:buNone/>
            </a:pPr>
            <a:r>
              <a:rPr lang="en-US" b="1" dirty="0" smtClean="0">
                <a:latin typeface="+mn-lt"/>
              </a:rPr>
              <a:t>Right</a:t>
            </a:r>
            <a:r>
              <a:rPr lang="en-US" dirty="0" smtClean="0">
                <a:latin typeface="+mn-lt"/>
              </a:rPr>
              <a:t>: charge measurements (B1) of cavity BPMs in high energy part of ARAMIS compared with average value of charge readout from the first Turbo-ICT-2 at the gun  </a:t>
            </a:r>
            <a:endParaRPr lang="de-CH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58588" y="3583523"/>
            <a:ext cx="3223466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sz="1800" b="1" dirty="0" smtClean="0">
                <a:latin typeface="+mn-lt"/>
              </a:rPr>
              <a:t>With respect to first ICT (~200 </a:t>
            </a:r>
            <a:r>
              <a:rPr lang="en-US" sz="1800" b="1" dirty="0" err="1" smtClean="0">
                <a:latin typeface="+mn-lt"/>
              </a:rPr>
              <a:t>pC</a:t>
            </a:r>
            <a:r>
              <a:rPr lang="en-US" sz="1800" b="1" dirty="0" smtClean="0">
                <a:latin typeface="+mn-lt"/>
              </a:rPr>
              <a:t>) about 20pC smaller mean charge readout from cavity BPMs:</a:t>
            </a:r>
          </a:p>
          <a:p>
            <a:pPr marL="0" indent="0" algn="l">
              <a:buNone/>
            </a:pPr>
            <a:r>
              <a:rPr lang="en-US" sz="1800" b="1" dirty="0" smtClean="0">
                <a:latin typeface="+mn-lt"/>
              </a:rPr>
              <a:t>Left (B1)</a:t>
            </a:r>
            <a:r>
              <a:rPr lang="en-US" sz="1800" b="1" dirty="0" smtClean="0">
                <a:latin typeface="+mn-lt"/>
                <a:sym typeface="Wingdings" panose="05000000000000000000" pitchFamily="2" charset="2"/>
              </a:rPr>
              <a:t>   </a:t>
            </a:r>
            <a:r>
              <a:rPr lang="en-US" sz="1800" b="1" dirty="0" smtClean="0">
                <a:latin typeface="+mn-lt"/>
              </a:rPr>
              <a:t>(10+/-3)%</a:t>
            </a:r>
          </a:p>
          <a:p>
            <a:pPr marL="0" indent="0" algn="l">
              <a:buNone/>
            </a:pPr>
            <a:r>
              <a:rPr lang="en-US" sz="1800" b="1" dirty="0" smtClean="0">
                <a:latin typeface="+mn-lt"/>
              </a:rPr>
              <a:t>Right (B1)</a:t>
            </a:r>
            <a:r>
              <a:rPr lang="en-US" sz="1800" b="1" dirty="0" smtClean="0">
                <a:latin typeface="+mn-lt"/>
                <a:sym typeface="Wingdings" panose="05000000000000000000" pitchFamily="2" charset="2"/>
              </a:rPr>
              <a:t> </a:t>
            </a:r>
            <a:r>
              <a:rPr lang="en-US" sz="1800" b="1" dirty="0" smtClean="0">
                <a:latin typeface="+mn-lt"/>
              </a:rPr>
              <a:t>(10+/-2)%</a:t>
            </a:r>
            <a:r>
              <a:rPr lang="en-US" sz="1800" dirty="0" smtClean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893514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453073" y="800100"/>
            <a:ext cx="8416777" cy="714375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b="1" dirty="0" smtClean="0"/>
              <a:t>Alignment procedure</a:t>
            </a:r>
            <a:r>
              <a:rPr lang="en-GB" sz="1600" dirty="0" smtClean="0"/>
              <a:t>: </a:t>
            </a:r>
            <a:r>
              <a:rPr lang="en-GB" sz="1600" dirty="0"/>
              <a:t>10</a:t>
            </a:r>
            <a:r>
              <a:rPr lang="en-GB" sz="1600" dirty="0" smtClean="0"/>
              <a:t>% </a:t>
            </a:r>
            <a:r>
              <a:rPr lang="en-GB" sz="1600" dirty="0"/>
              <a:t>reduction (software channel) </a:t>
            </a:r>
            <a:r>
              <a:rPr lang="en-GB" sz="1600" dirty="0" smtClean="0"/>
              <a:t>of the charge readout of first Turbo ICT and alignment of all the charge monitors (DICT, DBPM, DWCM)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Alignment of the SwissFEL charge monitor (*)</a:t>
            </a:r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74" y="1598420"/>
            <a:ext cx="6692821" cy="19871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574" y="3946588"/>
            <a:ext cx="6692821" cy="19543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7574" y="1370541"/>
            <a:ext cx="242534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b="1" dirty="0">
                <a:latin typeface="+mn-lt"/>
              </a:rPr>
              <a:t>B</a:t>
            </a:r>
            <a:r>
              <a:rPr lang="en-US" b="1" dirty="0" smtClean="0">
                <a:latin typeface="+mn-lt"/>
              </a:rPr>
              <a:t>efore the charge alignment</a:t>
            </a:r>
            <a:endParaRPr lang="de-CH" b="1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7574" y="3700367"/>
            <a:ext cx="229229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b="1" dirty="0" smtClean="0">
                <a:latin typeface="+mn-lt"/>
              </a:rPr>
              <a:t>After the charge alignment</a:t>
            </a:r>
            <a:endParaRPr lang="de-CH" b="1" dirty="0" smtClean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3073" y="6147137"/>
            <a:ext cx="832898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latin typeface="+mn-lt"/>
              </a:rPr>
              <a:t>(*) G.L. Orlandi et </a:t>
            </a:r>
            <a:r>
              <a:rPr lang="en-US" sz="1200" dirty="0">
                <a:latin typeface="+mn-lt"/>
              </a:rPr>
              <a:t>al, </a:t>
            </a:r>
            <a:r>
              <a:rPr lang="en-US" sz="1200" i="1" dirty="0">
                <a:latin typeface="+mn-lt"/>
              </a:rPr>
              <a:t>Charge Measurements in </a:t>
            </a:r>
            <a:r>
              <a:rPr lang="en-US" sz="1200" i="1" dirty="0" smtClean="0">
                <a:latin typeface="+mn-lt"/>
              </a:rPr>
              <a:t>SwissFEL </a:t>
            </a:r>
            <a:r>
              <a:rPr lang="en-US" sz="1200" i="1" dirty="0">
                <a:latin typeface="+mn-lt"/>
              </a:rPr>
              <a:t>and Results of an Absolute Charge Measurement </a:t>
            </a:r>
            <a:r>
              <a:rPr lang="en-US" sz="1200" i="1" dirty="0" smtClean="0">
                <a:latin typeface="+mn-lt"/>
              </a:rPr>
              <a:t>Method</a:t>
            </a:r>
            <a:r>
              <a:rPr lang="en-US" sz="1200" dirty="0" smtClean="0">
                <a:latin typeface="+mn-lt"/>
              </a:rPr>
              <a:t>, Talk and Proceeding IBIC2021  </a:t>
            </a:r>
            <a:endParaRPr lang="de-CH" sz="12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515309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08664" y="792365"/>
            <a:ext cx="8282733" cy="5517238"/>
          </a:xfrm>
        </p:spPr>
        <p:txBody>
          <a:bodyPr/>
          <a:lstStyle/>
          <a:p>
            <a:pPr marL="0" indent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Turbo ICT</a:t>
            </a:r>
            <a:endParaRPr lang="en-US" sz="16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The correction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by means of software channels of the Turbo-ICT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readings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was the most realistic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and practical solution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to correct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a long-time standing systematic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relative mismatch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of the charge readout 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cross-talk of bunch-2 against bunch-1 charge readout occurring when rep rate and/or bunch-1 and bunch-2 charge are different (design feature of the logarithmic amplifier working point setting)  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The solution of the ICT systematic mismatch and the consequent software alignment of all the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S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wissFEL charge monitors were possible thanks to the absolute charge measurement method based on the cavity BPM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Reliability of the EPICS interface should be increased (Controls and AEK are on it)</a:t>
            </a:r>
          </a:p>
          <a:p>
            <a:pPr marL="0" indent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endParaRPr lang="en-US" sz="1600" b="1" dirty="0" smtClean="0">
              <a:solidFill>
                <a:srgbClr val="000000"/>
              </a:solidFill>
              <a:sym typeface="Calibri"/>
            </a:endParaRPr>
          </a:p>
          <a:p>
            <a:pPr marL="0" indent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Cavity BPM</a:t>
            </a: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Cav-BPM method (monopole mode) for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absolute charge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measurements at SwissFEL: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robust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and statistically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consistent results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Would be really useful to have a few cavity-BPMs in </a:t>
            </a:r>
            <a:r>
              <a:rPr lang="en-US" sz="1400" dirty="0" err="1" smtClean="0">
                <a:solidFill>
                  <a:srgbClr val="000000"/>
                </a:solidFill>
                <a:sym typeface="Calibri"/>
              </a:rPr>
              <a:t>SwissFEL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dedicated to the routine absolute measurement of the charge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Alignment of the charge monitors </a:t>
            </a:r>
            <a:r>
              <a:rPr lang="en-US" sz="1600" b="1" dirty="0">
                <a:solidFill>
                  <a:srgbClr val="000000"/>
                </a:solidFill>
                <a:sym typeface="Calibri"/>
              </a:rPr>
              <a:t>(ICT, BPM, WCM) </a:t>
            </a: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of </a:t>
            </a:r>
            <a:r>
              <a:rPr lang="en-US" sz="1600" b="1" dirty="0" err="1" smtClean="0">
                <a:solidFill>
                  <a:srgbClr val="000000"/>
                </a:solidFill>
                <a:sym typeface="Calibri"/>
              </a:rPr>
              <a:t>SwissFEL</a:t>
            </a: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Implemented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on the last October 1: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study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the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long term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time stability to observe possible drifts of the ICT w.r.t. BPM readout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marL="28575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endParaRPr lang="en-US" dirty="0" smtClean="0">
              <a:solidFill>
                <a:srgbClr val="000000"/>
              </a:solidFill>
              <a:sym typeface="Calibri"/>
            </a:endParaRPr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84205" y="170004"/>
            <a:ext cx="6708025" cy="508500"/>
          </a:xfrm>
        </p:spPr>
        <p:txBody>
          <a:bodyPr/>
          <a:lstStyle/>
          <a:p>
            <a:r>
              <a:rPr lang="en-US" dirty="0"/>
              <a:t>Conclusions and Outlook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35116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26499" y="885183"/>
            <a:ext cx="8282733" cy="5160557"/>
          </a:xfrm>
        </p:spPr>
        <p:txBody>
          <a:bodyPr/>
          <a:lstStyle/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WCM: presently, </a:t>
            </a:r>
            <a:r>
              <a:rPr lang="en-US" sz="1600" b="1" dirty="0">
                <a:solidFill>
                  <a:srgbClr val="000000"/>
                </a:solidFill>
                <a:sym typeface="Calibri"/>
              </a:rPr>
              <a:t>the transfer impedance is known with an uncertainty of 5% at </a:t>
            </a: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least. </a:t>
            </a:r>
          </a:p>
          <a:p>
            <a:pPr marL="0" indent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    Possible actions:</a:t>
            </a: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In principle two identical WCMs are available: one (spare WCM) fully characterized on a test bench; the other (SwissFEL WCM) installed in SwissFEL</a:t>
            </a:r>
          </a:p>
          <a:p>
            <a:pPr marL="0" indent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the possibility to replace the SwissFEL WCM with the spare one should be considered to allow a full characterization and maintenance of the SwissFEL WCM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Design and built a new WCM:</a:t>
            </a:r>
          </a:p>
          <a:p>
            <a:pPr lvl="1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to correct the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already observed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design imperfections (resonances in the frequency response of the spare WCM)</a:t>
            </a:r>
          </a:p>
          <a:p>
            <a:pPr lvl="1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to fully characterize the magnetic property of the ferrite and possibly consider new ferrite materials</a:t>
            </a:r>
          </a:p>
          <a:p>
            <a:pPr lvl="1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ideally, redesign the WCM with the goal to get the DC component of the beam current coupled with the WCM signal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Future diagnostics for absolute charge measurements (in perspective, for the new </a:t>
            </a:r>
            <a:r>
              <a:rPr lang="en-US" sz="1600" b="1" dirty="0" err="1" smtClean="0">
                <a:solidFill>
                  <a:srgbClr val="000000"/>
                </a:solidFill>
                <a:sym typeface="Calibri"/>
              </a:rPr>
              <a:t>Porthos</a:t>
            </a: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 beam line, 3</a:t>
            </a:r>
            <a:r>
              <a:rPr lang="en-US" sz="1600" b="1" baseline="30000" dirty="0" smtClean="0">
                <a:solidFill>
                  <a:srgbClr val="000000"/>
                </a:solidFill>
                <a:sym typeface="Calibri"/>
              </a:rPr>
              <a:t>rd</a:t>
            </a: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  <a:sym typeface="Calibri"/>
              </a:rPr>
              <a:t>undulator</a:t>
            </a: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 line in </a:t>
            </a:r>
            <a:r>
              <a:rPr lang="en-US" sz="1600" b="1" dirty="0" err="1" smtClean="0">
                <a:solidFill>
                  <a:srgbClr val="000000"/>
                </a:solidFill>
                <a:sym typeface="Calibri"/>
              </a:rPr>
              <a:t>SwissFEL</a:t>
            </a:r>
            <a:r>
              <a:rPr lang="en-US" sz="1600" b="1" dirty="0" smtClean="0">
                <a:solidFill>
                  <a:srgbClr val="000000"/>
                </a:solidFill>
                <a:sym typeface="Calibri"/>
              </a:rPr>
              <a:t>):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ICT, WCM, Cavity-BPM?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What is the best strategy for absolute charge measurements at </a:t>
            </a:r>
            <a:r>
              <a:rPr lang="en-US" sz="1400" dirty="0" err="1" smtClean="0">
                <a:solidFill>
                  <a:srgbClr val="000000"/>
                </a:solidFill>
                <a:sym typeface="Calibri"/>
              </a:rPr>
              <a:t>SwissFEL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in the near and long term?</a:t>
            </a:r>
          </a:p>
          <a:p>
            <a:pPr marL="28575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endParaRPr lang="en-US" dirty="0" smtClean="0">
              <a:solidFill>
                <a:srgbClr val="000000"/>
              </a:solidFill>
              <a:sym typeface="Calibri"/>
            </a:endParaRPr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84205" y="170004"/>
            <a:ext cx="6708025" cy="508500"/>
          </a:xfrm>
        </p:spPr>
        <p:txBody>
          <a:bodyPr/>
          <a:lstStyle/>
          <a:p>
            <a:r>
              <a:rPr lang="en-US" dirty="0"/>
              <a:t>Conclusions and Outlook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0694926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Many thanks to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C.Ozkan</a:t>
            </a:r>
            <a:r>
              <a:rPr lang="en-US" dirty="0" smtClean="0"/>
              <a:t>-Loch</a:t>
            </a:r>
          </a:p>
          <a:p>
            <a:pPr marL="0" indent="0" algn="ctr">
              <a:buNone/>
            </a:pPr>
            <a:r>
              <a:rPr lang="en-US" dirty="0" err="1" smtClean="0"/>
              <a:t>A.Alarcon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M.Baldinger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K.Bitterli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P.Craievich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M.Daellenbach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E.Divall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M.Dehler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R.Ischebeck</a:t>
            </a:r>
            <a:endParaRPr lang="en-US" dirty="0" smtClean="0"/>
          </a:p>
          <a:p>
            <a:pPr marL="0" indent="0" algn="ctr">
              <a:buNone/>
            </a:pPr>
            <a:r>
              <a:rPr lang="en-US" smtClean="0"/>
              <a:t>F.Loehl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D.Llorente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F.Marcellini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P. </a:t>
            </a:r>
            <a:r>
              <a:rPr lang="en-US" dirty="0" smtClean="0"/>
              <a:t>Pollet</a:t>
            </a:r>
          </a:p>
          <a:p>
            <a:pPr marL="0" indent="0" algn="ctr">
              <a:buNone/>
            </a:pPr>
            <a:r>
              <a:rPr lang="en-US" dirty="0" err="1" smtClean="0"/>
              <a:t>M.Roggli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V. Schlott</a:t>
            </a:r>
          </a:p>
          <a:p>
            <a:pPr marL="0" indent="0" algn="ctr">
              <a:buNone/>
            </a:pPr>
            <a:r>
              <a:rPr lang="en-US" dirty="0"/>
              <a:t>D. </a:t>
            </a:r>
            <a:r>
              <a:rPr lang="en-US" dirty="0" err="1" smtClean="0"/>
              <a:t>Staeger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D. Voulot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…and </a:t>
            </a:r>
            <a:r>
              <a:rPr lang="en-US" dirty="0"/>
              <a:t>many other colleagues…</a:t>
            </a:r>
            <a:endParaRPr lang="de-CH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4193958" y="1850324"/>
            <a:ext cx="3186354" cy="2700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ctr" defTabSz="6858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1000" cap="none" spc="23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/>
                <a:cs typeface="Franklin Gothic Book"/>
                <a:sym typeface="Calibri"/>
              </a:rPr>
              <a:t>Thank you for your attention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7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67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675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95080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123189" y="1095640"/>
            <a:ext cx="6881812" cy="4565421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2000" noProof="0" dirty="0" smtClean="0"/>
              <a:t>Overview of the SwissFEL charge monitors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0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Milestones towards an absolute measurement of the beam charge in </a:t>
            </a:r>
            <a:r>
              <a:rPr lang="en-GB" sz="2000" dirty="0" err="1" smtClean="0"/>
              <a:t>SwissFEL</a:t>
            </a:r>
            <a:r>
              <a:rPr lang="en-GB" sz="2000" dirty="0" smtClean="0"/>
              <a:t>: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Wall Current Monitor (WCM): experimental characterization and numerical modelling to determine the transfer impedance</a:t>
            </a:r>
            <a:endParaRPr lang="en-GB" dirty="0"/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Cavity Beam Position Monitor (Cav-BPM): fit of the measured monopole cavity waveform for an absolute measurement of the charge</a:t>
            </a:r>
            <a:endParaRPr lang="en-GB" noProof="0" dirty="0"/>
          </a:p>
          <a:p>
            <a:pPr marL="0" indent="0">
              <a:lnSpc>
                <a:spcPct val="100000"/>
              </a:lnSpc>
              <a:buNone/>
            </a:pPr>
            <a:endParaRPr lang="en-GB" noProof="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Procedure for </a:t>
            </a:r>
            <a:r>
              <a:rPr lang="en-GB" sz="2000" noProof="0" dirty="0" smtClean="0"/>
              <a:t>calibration of the SwissFEL charge monitors </a:t>
            </a:r>
            <a:endParaRPr lang="en-GB" sz="20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2000" dirty="0" smtClean="0"/>
              <a:t>Conclusions and outlook</a:t>
            </a:r>
            <a:endParaRPr lang="en-GB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Contents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049252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54796" y="810316"/>
            <a:ext cx="7651058" cy="5719021"/>
          </a:xfrm>
        </p:spPr>
        <p:txBody>
          <a:bodyPr/>
          <a:lstStyle/>
          <a:p>
            <a:pPr marL="285750" indent="-28575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0000"/>
                </a:solidFill>
                <a:sym typeface="Calibri"/>
              </a:rPr>
              <a:t>Turbo 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ICT 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(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Integrating-Current-Transformer): 4 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in Aramis and 2 in 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Athos</a:t>
            </a:r>
          </a:p>
          <a:p>
            <a:pPr marL="0" indent="0">
              <a:buNone/>
            </a:pPr>
            <a:endParaRPr lang="en-US" sz="1600" dirty="0" smtClean="0"/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dirty="0" smtClean="0"/>
              <a:t>Standard ICT: 1 in the gun section </a:t>
            </a:r>
          </a:p>
          <a:p>
            <a:pPr marL="0" indent="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None/>
            </a:pPr>
            <a:endParaRPr lang="en-US" sz="1600" dirty="0" smtClean="0"/>
          </a:p>
          <a:p>
            <a:pPr marL="28575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sz="1600" dirty="0" smtClean="0"/>
              <a:t>Cavity-BPM </a:t>
            </a:r>
            <a:r>
              <a:rPr lang="en-US" sz="1600" dirty="0"/>
              <a:t>(</a:t>
            </a:r>
            <a:r>
              <a:rPr lang="en-US" sz="1600" dirty="0" smtClean="0"/>
              <a:t>Beam-Position-Monitor</a:t>
            </a:r>
            <a:r>
              <a:rPr lang="en-US" sz="1600" dirty="0"/>
              <a:t>): </a:t>
            </a:r>
          </a:p>
          <a:p>
            <a:pPr marL="216000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600" dirty="0"/>
              <a:t>~200 units distributed all along Aramis and </a:t>
            </a:r>
            <a:r>
              <a:rPr lang="en-US" sz="1600" dirty="0" smtClean="0"/>
              <a:t>Athos</a:t>
            </a:r>
          </a:p>
          <a:p>
            <a:pPr marL="216000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600" dirty="0"/>
              <a:t>Charge </a:t>
            </a:r>
            <a:r>
              <a:rPr lang="en-US" sz="1600" dirty="0" smtClean="0"/>
              <a:t>measurement </a:t>
            </a:r>
            <a:r>
              <a:rPr lang="en-US" sz="1600" dirty="0"/>
              <a:t>by calibrating the monopole cavity signal against charge readout of a reference </a:t>
            </a:r>
            <a:r>
              <a:rPr lang="en-US" sz="1600" dirty="0" smtClean="0"/>
              <a:t>ICT</a:t>
            </a:r>
          </a:p>
          <a:p>
            <a:pPr marL="0" indent="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None/>
            </a:pPr>
            <a:endParaRPr lang="en-US" sz="1600" dirty="0" smtClean="0"/>
          </a:p>
          <a:p>
            <a:pPr marL="28575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sz="1600" dirty="0" smtClean="0"/>
              <a:t>Wall-Current-Monitor </a:t>
            </a:r>
            <a:r>
              <a:rPr lang="en-US" sz="1600" dirty="0"/>
              <a:t>(WCM, </a:t>
            </a:r>
            <a:r>
              <a:rPr lang="en-US" sz="1600" dirty="0" smtClean="0"/>
              <a:t>1 </a:t>
            </a:r>
            <a:r>
              <a:rPr lang="en-US" sz="1600" dirty="0"/>
              <a:t>in the </a:t>
            </a:r>
            <a:r>
              <a:rPr lang="en-US" sz="1600" dirty="0" smtClean="0"/>
              <a:t>gun </a:t>
            </a:r>
            <a:r>
              <a:rPr lang="en-US" sz="1600" dirty="0"/>
              <a:t>section): </a:t>
            </a:r>
          </a:p>
          <a:p>
            <a:pPr marL="216000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600" dirty="0"/>
              <a:t>coarse synchronization photocathode laser timing and RF gun phase</a:t>
            </a:r>
          </a:p>
          <a:p>
            <a:pPr marL="216000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600" dirty="0"/>
              <a:t>2-bunch charge monitoring @100 Hz</a:t>
            </a:r>
          </a:p>
          <a:p>
            <a:pPr marL="28575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rgbClr val="000000"/>
              </a:solidFill>
              <a:sym typeface="Calibri"/>
            </a:endParaRPr>
          </a:p>
          <a:p>
            <a:pPr marL="28575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Faraday-Cup 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(one unit in the Gun section): </a:t>
            </a:r>
          </a:p>
          <a:p>
            <a:pPr marL="2160000" lvl="3" indent="-285750">
              <a:buFont typeface="Wingdings" panose="05000000000000000000" pitchFamily="2" charset="2"/>
              <a:buChar char="§"/>
            </a:pPr>
            <a:r>
              <a:rPr lang="en-US" sz="1600" dirty="0"/>
              <a:t>Dark </a:t>
            </a:r>
            <a:r>
              <a:rPr lang="en-US" sz="1600" dirty="0" smtClean="0"/>
              <a:t>current measurements</a:t>
            </a:r>
          </a:p>
          <a:p>
            <a:pPr marL="2160000" lvl="3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Systematic error in the charge determination probably due to containment and confinement issues </a:t>
            </a:r>
            <a:endParaRPr lang="en-US" sz="1600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84205" y="170004"/>
            <a:ext cx="6708025" cy="508500"/>
          </a:xfrm>
        </p:spPr>
        <p:txBody>
          <a:bodyPr/>
          <a:lstStyle/>
          <a:p>
            <a:r>
              <a:rPr lang="en-GB" dirty="0"/>
              <a:t>Charge Monitor in SwissFEL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2588333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SwissFEL and Charge Monitors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642" y="750735"/>
            <a:ext cx="7474344" cy="18716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09474" y="800100"/>
            <a:ext cx="447520" cy="31520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non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18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ICT</a:t>
            </a:r>
            <a:endParaRPr lang="de-CH" sz="2000" b="1" dirty="0" smtClean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1420484" y="842580"/>
            <a:ext cx="2188990" cy="8439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3340766" y="1105067"/>
            <a:ext cx="268710" cy="6872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3934326" y="1105067"/>
            <a:ext cx="2105527" cy="4349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045120" y="952500"/>
            <a:ext cx="399941" cy="299591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non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 ICT</a:t>
            </a:r>
            <a:endParaRPr lang="de-CH" sz="2000" b="1" dirty="0" smtClean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>
            <a:off x="7255042" y="952500"/>
            <a:ext cx="790079" cy="3049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7736305" y="1257467"/>
            <a:ext cx="308816" cy="6555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8206312" y="1257467"/>
            <a:ext cx="163661" cy="7332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 flipH="1">
            <a:off x="1137836" y="781769"/>
            <a:ext cx="939361" cy="323298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non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+mn-lt"/>
              </a:rPr>
              <a:t> WCM, </a:t>
            </a:r>
            <a:r>
              <a:rPr lang="en-US" sz="1800" b="1" dirty="0" smtClean="0">
                <a:solidFill>
                  <a:srgbClr val="00B050"/>
                </a:solidFill>
                <a:latin typeface="+mn-lt"/>
              </a:rPr>
              <a:t>FC</a:t>
            </a:r>
            <a:endParaRPr lang="de-CH" sz="2000" b="1" dirty="0" smtClean="0">
              <a:solidFill>
                <a:srgbClr val="00B050"/>
              </a:solidFill>
              <a:latin typeface="+mn-lt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1376855" y="1115309"/>
            <a:ext cx="303553" cy="5640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710264" y="6434259"/>
            <a:ext cx="1089556" cy="35663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1200" dirty="0" smtClean="0">
                <a:latin typeface="+mn-lt"/>
              </a:rPr>
              <a:t>Courtesy </a:t>
            </a:r>
            <a:r>
              <a:rPr lang="en-US" sz="1200" dirty="0" err="1" smtClean="0">
                <a:latin typeface="+mn-lt"/>
              </a:rPr>
              <a:t>Bergoz</a:t>
            </a:r>
            <a:endParaRPr lang="de-CH" sz="1200" dirty="0" smtClean="0">
              <a:latin typeface="+mn-lt"/>
            </a:endParaRPr>
          </a:p>
        </p:txBody>
      </p:sp>
      <p:sp>
        <p:nvSpPr>
          <p:cNvPr id="22" name="Inhaltsplatzhalter 1"/>
          <p:cNvSpPr>
            <a:spLocks noGrp="1"/>
          </p:cNvSpPr>
          <p:nvPr>
            <p:ph sz="quarter" idx="13"/>
          </p:nvPr>
        </p:nvSpPr>
        <p:spPr>
          <a:xfrm>
            <a:off x="763348" y="3422385"/>
            <a:ext cx="7842565" cy="3011874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noProof="0" dirty="0" smtClean="0"/>
              <a:t>Beam energy:	 	6.2 GeV and 3.3 GeV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Beam charge: 		10-200 </a:t>
            </a:r>
            <a:r>
              <a:rPr lang="en-GB" dirty="0" err="1" smtClean="0"/>
              <a:t>pC</a:t>
            </a:r>
            <a:r>
              <a:rPr lang="en-GB" dirty="0"/>
              <a:t> </a:t>
            </a:r>
            <a:r>
              <a:rPr lang="en-GB" dirty="0" smtClean="0"/>
              <a:t>@100Hz, 28 </a:t>
            </a:r>
            <a:r>
              <a:rPr lang="en-GB" dirty="0"/>
              <a:t>ns </a:t>
            </a:r>
            <a:r>
              <a:rPr lang="en-GB" dirty="0" smtClean="0"/>
              <a:t>2-bunch time structure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Emittance:		0.4/0.2 mm </a:t>
            </a:r>
            <a:r>
              <a:rPr lang="en-GB" dirty="0" err="1" smtClean="0"/>
              <a:t>mrad</a:t>
            </a: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noProof="0" dirty="0" smtClean="0"/>
              <a:t>Bunch length: 		from a 3 </a:t>
            </a:r>
            <a:r>
              <a:rPr lang="en-GB" noProof="0" dirty="0" err="1" smtClean="0"/>
              <a:t>ps</a:t>
            </a:r>
            <a:r>
              <a:rPr lang="en-GB" noProof="0" dirty="0" smtClean="0"/>
              <a:t> up to a few fs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noProof="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Photon wavelength: 	0.1-0.7 nm and 0.7-7.0 nm</a:t>
            </a:r>
            <a:endParaRPr lang="en-GB" dirty="0"/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553321" y="2813278"/>
            <a:ext cx="3547446" cy="276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sz="1800" b="1" dirty="0" smtClean="0">
                <a:solidFill>
                  <a:srgbClr val="7030A0"/>
                </a:solidFill>
                <a:latin typeface="+mn-lt"/>
              </a:rPr>
              <a:t>BPM~200 units all along the machine</a:t>
            </a:r>
            <a:endParaRPr lang="de-CH" sz="1800" b="1" dirty="0" smtClean="0">
              <a:solidFill>
                <a:srgbClr val="7030A0"/>
              </a:solidFill>
              <a:latin typeface="+mn-lt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 flipV="1">
            <a:off x="1320229" y="2286000"/>
            <a:ext cx="1233092" cy="527278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6039853" y="2411633"/>
            <a:ext cx="2005267" cy="401645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61101252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968340" y="758336"/>
            <a:ext cx="8096254" cy="3814655"/>
          </a:xfrm>
        </p:spPr>
        <p:txBody>
          <a:bodyPr/>
          <a:lstStyle/>
          <a:p>
            <a:pPr marL="0" indent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sym typeface="Calibri"/>
              </a:rPr>
              <a:t>Standard ICT (</a:t>
            </a:r>
            <a:r>
              <a:rPr lang="en-US" dirty="0" err="1">
                <a:solidFill>
                  <a:srgbClr val="000000"/>
                </a:solidFill>
                <a:sym typeface="Calibri"/>
              </a:rPr>
              <a:t>Bergoz</a:t>
            </a:r>
            <a:r>
              <a:rPr lang="en-US" dirty="0">
                <a:solidFill>
                  <a:srgbClr val="000000"/>
                </a:solidFill>
                <a:sym typeface="Calibri"/>
              </a:rPr>
              <a:t>, BCM-IHR readout electronics):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 </a:t>
            </a:r>
            <a:endParaRPr lang="en-US" sz="1600" dirty="0" smtClean="0">
              <a:solidFill>
                <a:srgbClr val="000000"/>
              </a:solidFill>
              <a:sym typeface="Calibri"/>
            </a:endParaRPr>
          </a:p>
          <a:p>
            <a:pPr lvl="5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sym typeface="Calibri"/>
              </a:rPr>
              <a:t>Charge readout from time integration (5</a:t>
            </a:r>
            <a:r>
              <a:rPr lang="en-US" dirty="0">
                <a:solidFill>
                  <a:srgbClr val="000000"/>
                </a:solidFill>
                <a:latin typeface="Symbol" panose="05050102010706020507" pitchFamily="18" charset="2"/>
                <a:sym typeface="Calibri"/>
              </a:rPr>
              <a:t>m</a:t>
            </a:r>
            <a:r>
              <a:rPr lang="en-US" dirty="0">
                <a:solidFill>
                  <a:srgbClr val="000000"/>
                </a:solidFill>
                <a:sym typeface="Calibri"/>
              </a:rPr>
              <a:t>s) of the </a:t>
            </a:r>
            <a:r>
              <a:rPr lang="en-US" dirty="0" smtClean="0">
                <a:solidFill>
                  <a:srgbClr val="000000"/>
                </a:solidFill>
                <a:sym typeface="Calibri"/>
              </a:rPr>
              <a:t>transformer current</a:t>
            </a:r>
            <a:endParaRPr lang="en-US" dirty="0">
              <a:solidFill>
                <a:srgbClr val="000000"/>
              </a:solidFill>
              <a:sym typeface="Calibri"/>
            </a:endParaRPr>
          </a:p>
          <a:p>
            <a:pPr lvl="5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sym typeface="Calibri"/>
              </a:rPr>
              <a:t>Broad-band frequency response of </a:t>
            </a:r>
            <a:r>
              <a:rPr lang="en-US" dirty="0" smtClean="0">
                <a:solidFill>
                  <a:srgbClr val="000000"/>
                </a:solidFill>
                <a:sym typeface="Calibri"/>
              </a:rPr>
              <a:t>the </a:t>
            </a:r>
            <a:r>
              <a:rPr lang="en-US" dirty="0">
                <a:solidFill>
                  <a:srgbClr val="000000"/>
                </a:solidFill>
                <a:sym typeface="Calibri"/>
              </a:rPr>
              <a:t>transformer (</a:t>
            </a:r>
            <a:r>
              <a:rPr lang="en-US" dirty="0" smtClean="0">
                <a:solidFill>
                  <a:srgbClr val="000000"/>
                </a:solidFill>
                <a:sym typeface="Calibri"/>
              </a:rPr>
              <a:t>kHz</a:t>
            </a:r>
            <a:r>
              <a:rPr lang="en-US" dirty="0" smtClean="0">
                <a:solidFill>
                  <a:srgbClr val="000000"/>
                </a:solidFill>
                <a:sym typeface="Wingdings" panose="05000000000000000000" pitchFamily="2" charset="2"/>
              </a:rPr>
              <a:t></a:t>
            </a:r>
            <a:r>
              <a:rPr lang="en-US" dirty="0" smtClean="0">
                <a:solidFill>
                  <a:srgbClr val="000000"/>
                </a:solidFill>
                <a:sym typeface="Calibri"/>
              </a:rPr>
              <a:t>10 </a:t>
            </a:r>
            <a:r>
              <a:rPr lang="en-US" dirty="0">
                <a:solidFill>
                  <a:srgbClr val="000000"/>
                </a:solidFill>
                <a:sym typeface="Calibri"/>
              </a:rPr>
              <a:t>MHz)</a:t>
            </a:r>
          </a:p>
          <a:p>
            <a:pPr lvl="5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  <a:sym typeface="Calibri"/>
              </a:rPr>
              <a:t>no 2-bunch time structure resolution and dark current </a:t>
            </a:r>
            <a:r>
              <a:rPr lang="en-US" dirty="0" smtClean="0">
                <a:solidFill>
                  <a:srgbClr val="000000"/>
                </a:solidFill>
                <a:sym typeface="Calibri"/>
              </a:rPr>
              <a:t>sensitivity</a:t>
            </a:r>
          </a:p>
          <a:p>
            <a:pPr marL="28575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sym typeface="Calibri"/>
              </a:rPr>
              <a:t>Turbo </a:t>
            </a:r>
            <a:r>
              <a:rPr lang="en-US" dirty="0">
                <a:solidFill>
                  <a:srgbClr val="000000"/>
                </a:solidFill>
                <a:sym typeface="Calibri"/>
              </a:rPr>
              <a:t>ICT (</a:t>
            </a:r>
            <a:r>
              <a:rPr lang="en-US" dirty="0" err="1" smtClean="0">
                <a:solidFill>
                  <a:srgbClr val="000000"/>
                </a:solidFill>
                <a:sym typeface="Calibri"/>
              </a:rPr>
              <a:t>Bergoz</a:t>
            </a:r>
            <a:r>
              <a:rPr lang="en-US" dirty="0" smtClean="0">
                <a:solidFill>
                  <a:srgbClr val="000000"/>
                </a:solidFill>
                <a:sym typeface="Calibri"/>
              </a:rPr>
              <a:t>, BCM-RF </a:t>
            </a:r>
            <a:r>
              <a:rPr lang="en-US" dirty="0">
                <a:solidFill>
                  <a:srgbClr val="000000"/>
                </a:solidFill>
                <a:sym typeface="Calibri"/>
              </a:rPr>
              <a:t>readout electronics):</a:t>
            </a:r>
          </a:p>
          <a:p>
            <a:pPr marL="1263062" lvl="2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Output 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signal is a 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resonance of the transformer current filtered 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by 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narrow </a:t>
            </a:r>
            <a:r>
              <a:rPr lang="en-US" sz="1600" dirty="0" err="1" smtClean="0">
                <a:solidFill>
                  <a:srgbClr val="000000"/>
                </a:solidFill>
                <a:sym typeface="Calibri"/>
              </a:rPr>
              <a:t>bandpass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filter centered at around 180 MHz </a:t>
            </a:r>
            <a:endParaRPr lang="en-US" sz="1600" dirty="0" smtClean="0">
              <a:solidFill>
                <a:srgbClr val="000000"/>
              </a:solidFill>
              <a:sym typeface="Calibri"/>
            </a:endParaRPr>
          </a:p>
          <a:p>
            <a:pPr marL="1263062" lvl="2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resonance 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quality factor reduced to discriminate the 2 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bunches</a:t>
            </a:r>
            <a:endParaRPr lang="en-US" sz="1600" dirty="0">
              <a:solidFill>
                <a:srgbClr val="000000"/>
              </a:solidFill>
              <a:sym typeface="Calibri"/>
            </a:endParaRPr>
          </a:p>
          <a:p>
            <a:pPr marL="1263062" lvl="2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Beam 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charge determined by measuring the apex of the resonance (sample-and-hold electronics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)</a:t>
            </a:r>
            <a:endParaRPr lang="en-US" sz="1600" dirty="0">
              <a:solidFill>
                <a:srgbClr val="000000"/>
              </a:solidFill>
              <a:sym typeface="Calibri"/>
            </a:endParaRPr>
          </a:p>
          <a:p>
            <a:pPr marL="1263062" lvl="2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  <a:sym typeface="Calibri"/>
              </a:rPr>
              <a:t>28 ns 2-bunch time structure 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discrimination, 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dark current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 immunity</a:t>
            </a:r>
            <a:endParaRPr lang="en-US" sz="1600" dirty="0">
              <a:solidFill>
                <a:srgbClr val="000000"/>
              </a:solidFill>
              <a:sym typeface="Calibri"/>
            </a:endParaRPr>
          </a:p>
          <a:p>
            <a:pPr marL="1263062" lvl="2" indent="-285750"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srgbClr val="000000"/>
                </a:solidFill>
                <a:sym typeface="Calibri"/>
              </a:rPr>
              <a:t>rms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resolution 0.6% (sensitivity 1.1 </a:t>
            </a:r>
            <a:r>
              <a:rPr lang="en-US" sz="1600" dirty="0" err="1" smtClean="0">
                <a:solidFill>
                  <a:srgbClr val="000000"/>
                </a:solidFill>
                <a:sym typeface="Calibri"/>
              </a:rPr>
              <a:t>pC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 @180 </a:t>
            </a:r>
            <a:r>
              <a:rPr lang="en-US" sz="1600" dirty="0" err="1" smtClean="0">
                <a:solidFill>
                  <a:srgbClr val="000000"/>
                </a:solidFill>
                <a:sym typeface="Calibri"/>
              </a:rPr>
              <a:t>pC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)</a:t>
            </a:r>
            <a:endParaRPr lang="en-US" sz="1600" dirty="0" smtClean="0">
              <a:solidFill>
                <a:srgbClr val="000000"/>
              </a:solidFill>
              <a:sym typeface="Calibri"/>
            </a:endParaRPr>
          </a:p>
          <a:p>
            <a:pPr marL="1263062" lvl="2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0000"/>
                </a:solidFill>
                <a:sym typeface="Calibri"/>
              </a:rPr>
              <a:t>d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esign problem: crosstalk of the bunch-2 against bunch-1 readout because working point of the logarithmic amplifier set by the bunch-1 charge value </a:t>
            </a:r>
            <a:endParaRPr lang="en-US" sz="1600" dirty="0">
              <a:solidFill>
                <a:srgbClr val="000000"/>
              </a:solidFill>
              <a:sym typeface="Calibri"/>
            </a:endParaRPr>
          </a:p>
          <a:p>
            <a:pPr marL="2160000" lvl="7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rgbClr val="000000"/>
              </a:solidFill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84204" y="170004"/>
            <a:ext cx="6708025" cy="508500"/>
          </a:xfrm>
        </p:spPr>
        <p:txBody>
          <a:bodyPr/>
          <a:lstStyle/>
          <a:p>
            <a:r>
              <a:rPr lang="en-GB" dirty="0" smtClean="0"/>
              <a:t>Integrating Current Transformer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81" y="4746698"/>
            <a:ext cx="3731075" cy="16033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6046" y="4825606"/>
            <a:ext cx="3406423" cy="17551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984" y="6408536"/>
            <a:ext cx="2564252" cy="25261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1200" dirty="0" smtClean="0">
                <a:latin typeface="+mn-lt"/>
              </a:rPr>
              <a:t>Courtesy </a:t>
            </a:r>
            <a:r>
              <a:rPr lang="en-US" sz="1200" dirty="0" err="1" smtClean="0">
                <a:latin typeface="+mn-lt"/>
              </a:rPr>
              <a:t>Bergoz</a:t>
            </a:r>
            <a:r>
              <a:rPr lang="en-US" sz="1200" dirty="0" smtClean="0">
                <a:latin typeface="+mn-lt"/>
              </a:rPr>
              <a:t>, Artinian et al IBIC2012</a:t>
            </a:r>
            <a:endParaRPr lang="de-CH" sz="120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38217" y="6580762"/>
            <a:ext cx="2564252" cy="25261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1200" dirty="0" smtClean="0">
                <a:latin typeface="+mn-lt"/>
              </a:rPr>
              <a:t>F. </a:t>
            </a:r>
            <a:r>
              <a:rPr lang="en-US" sz="1200" dirty="0" err="1" smtClean="0">
                <a:latin typeface="+mn-lt"/>
              </a:rPr>
              <a:t>Stulle</a:t>
            </a:r>
            <a:r>
              <a:rPr lang="en-US" sz="1200" dirty="0" smtClean="0">
                <a:latin typeface="+mn-lt"/>
              </a:rPr>
              <a:t>, J. </a:t>
            </a:r>
            <a:r>
              <a:rPr lang="en-US" sz="1200" dirty="0" err="1" smtClean="0">
                <a:latin typeface="+mn-lt"/>
              </a:rPr>
              <a:t>Bergoz</a:t>
            </a:r>
            <a:r>
              <a:rPr lang="en-US" sz="1200" dirty="0" smtClean="0">
                <a:latin typeface="+mn-lt"/>
              </a:rPr>
              <a:t>, Proc. FEL2015</a:t>
            </a:r>
            <a:endParaRPr lang="de-CH" sz="12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155577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95976" y="678503"/>
            <a:ext cx="8096254" cy="4150671"/>
          </a:xfrm>
        </p:spPr>
        <p:txBody>
          <a:bodyPr/>
          <a:lstStyle/>
          <a:p>
            <a:pPr marL="0" indent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Turbo ICT at </a:t>
            </a:r>
            <a:r>
              <a:rPr lang="en-US" sz="1600" dirty="0" err="1" smtClean="0">
                <a:solidFill>
                  <a:srgbClr val="000000"/>
                </a:solidFill>
                <a:sym typeface="Calibri"/>
              </a:rPr>
              <a:t>SwissFEL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:</a:t>
            </a:r>
          </a:p>
          <a:p>
            <a:pPr marL="0" indent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Calibration of the sensor and backend electronics under responsibility of </a:t>
            </a:r>
            <a:r>
              <a:rPr lang="en-US" sz="1400" dirty="0" err="1" smtClean="0">
                <a:solidFill>
                  <a:srgbClr val="000000"/>
                </a:solidFill>
                <a:sym typeface="Calibri"/>
              </a:rPr>
              <a:t>Bergoz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; frontend electronics as well as calibration (attenuation measurement) of the RF cable under responsibility of PSI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Calibri"/>
              </a:rPr>
              <a:t>P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rimary instrument for legal certification of the total charge accelerated per hour in SwissFEL (BAG, Federal Department of Health)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Turbo-ICT interfaced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with MPS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(Machine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Protection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System):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MPS Alarm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level enabled when readings of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shot-to-shot and integrated charge (per-hour) above a pre-defined signal threshold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Reference instrument for the calibration of other charge monitors in </a:t>
            </a:r>
            <a:r>
              <a:rPr lang="en-US" sz="1400" dirty="0" err="1" smtClean="0">
                <a:solidFill>
                  <a:srgbClr val="000000"/>
                </a:solidFill>
                <a:sym typeface="Calibri"/>
              </a:rPr>
              <a:t>SwissFEL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, e.g., cavity BPM (calibration of the monopole cavity signal against the charge readout of a reference Turbo-ICT) </a:t>
            </a:r>
          </a:p>
          <a:p>
            <a:pPr marL="0" indent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 </a:t>
            </a:r>
            <a:endParaRPr lang="en-US" sz="1400" dirty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Since the very beginning of the SwissFEL project, the Turbo-ICT showed a relative systematic mismatch of the charge readout (see picture)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July 2019: campaign of charge measurements started with the aim to define a procedure for the absolute measurement of the beam charge at SwissFEL (in collaboration with P. Craievich and F. Marcellini)</a:t>
            </a:r>
            <a:endParaRPr lang="en-US" dirty="0">
              <a:solidFill>
                <a:srgbClr val="000000"/>
              </a:solidFill>
              <a:sym typeface="Calibri"/>
            </a:endParaRPr>
          </a:p>
          <a:p>
            <a:pPr marL="28575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endParaRPr lang="en-US" dirty="0" smtClean="0">
              <a:solidFill>
                <a:srgbClr val="000000"/>
              </a:solidFill>
              <a:sym typeface="Calibri"/>
            </a:endParaRPr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84205" y="170004"/>
            <a:ext cx="6708025" cy="508500"/>
          </a:xfrm>
        </p:spPr>
        <p:txBody>
          <a:bodyPr/>
          <a:lstStyle/>
          <a:p>
            <a:r>
              <a:rPr lang="en-GB" dirty="0"/>
              <a:t>Charge </a:t>
            </a:r>
            <a:r>
              <a:rPr lang="en-GB" dirty="0" smtClean="0"/>
              <a:t>Measurements in </a:t>
            </a:r>
            <a:r>
              <a:rPr lang="en-GB" dirty="0" err="1" smtClean="0"/>
              <a:t>SwissFEL</a:t>
            </a:r>
            <a:endParaRPr lang="en-GB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113" y="4909050"/>
            <a:ext cx="6428212" cy="180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74264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43589" y="873766"/>
            <a:ext cx="8305162" cy="5498459"/>
          </a:xfrm>
        </p:spPr>
        <p:txBody>
          <a:bodyPr/>
          <a:lstStyle/>
          <a:p>
            <a:pPr marL="0" indent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WCM characterization (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David </a:t>
            </a:r>
            <a:r>
              <a:rPr lang="en-US" sz="1600" dirty="0" err="1" smtClean="0">
                <a:solidFill>
                  <a:srgbClr val="000000"/>
                </a:solidFill>
                <a:sym typeface="Calibri"/>
              </a:rPr>
              <a:t>Staeger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, Summer 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student 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traineeship (*), </a:t>
            </a:r>
            <a:r>
              <a:rPr lang="en-US" sz="1600" dirty="0">
                <a:solidFill>
                  <a:srgbClr val="000000"/>
                </a:solidFill>
                <a:sym typeface="Calibri"/>
              </a:rPr>
              <a:t>April-July </a:t>
            </a:r>
            <a:r>
              <a:rPr lang="en-US" sz="1600" dirty="0" smtClean="0">
                <a:solidFill>
                  <a:srgbClr val="000000"/>
                </a:solidFill>
                <a:sym typeface="Calibri"/>
              </a:rPr>
              <a:t>2021): </a:t>
            </a:r>
          </a:p>
          <a:p>
            <a:pPr marL="0" indent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CST modelling of the WCM to simulate the time and frequency response 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Define a method for fitting the time integral of the WCM waveform (no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coupling with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DC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component of input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current and integration of the background machine RF noise) 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Study of the effect on the charge determination of a dispersive model for the ferrite permeability: overestimation of the transfer impedance simply based on the value of the gap resistance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Calibri"/>
              </a:rPr>
              <a:t>VNA measurements of the reflection coefficient S11 at the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SMA output port of the WCM: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confirmed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nominal value of the gap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resistance </a:t>
            </a:r>
            <a:r>
              <a:rPr lang="en-US" sz="1400" dirty="0" err="1">
                <a:solidFill>
                  <a:srgbClr val="000000"/>
                </a:solidFill>
                <a:sym typeface="Calibri"/>
              </a:rPr>
              <a:t>Rgap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=3.0 </a:t>
            </a:r>
            <a:r>
              <a:rPr lang="en-US" sz="1400" dirty="0" smtClean="0">
                <a:solidFill>
                  <a:srgbClr val="000000"/>
                </a:solidFill>
                <a:latin typeface="Symbol" panose="05050102010706020507" pitchFamily="18" charset="2"/>
                <a:sym typeface="Calibri"/>
              </a:rPr>
              <a:t>W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for the spare WCM; </a:t>
            </a:r>
            <a:r>
              <a:rPr lang="en-US" sz="1400" dirty="0" err="1" smtClean="0">
                <a:solidFill>
                  <a:srgbClr val="000000"/>
                </a:solidFill>
                <a:sym typeface="Calibri"/>
              </a:rPr>
              <a:t>Rgap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=3.55 </a:t>
            </a:r>
            <a:r>
              <a:rPr lang="en-US" sz="1400" dirty="0" smtClean="0">
                <a:solidFill>
                  <a:srgbClr val="000000"/>
                </a:solidFill>
                <a:latin typeface="Symbol" panose="05050102010706020507" pitchFamily="18" charset="2"/>
                <a:sym typeface="Calibri"/>
              </a:rPr>
              <a:t>W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for the </a:t>
            </a:r>
            <a:r>
              <a:rPr lang="en-US" sz="1400" dirty="0" err="1" smtClean="0">
                <a:solidFill>
                  <a:srgbClr val="000000"/>
                </a:solidFill>
                <a:sym typeface="Calibri"/>
              </a:rPr>
              <a:t>SwissFEL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WCM (possible explanation: 2 resistors disconnected)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sym typeface="Calibri"/>
              </a:rPr>
              <a:t>Transfer impedance measurements of spare WCM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on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a test-bench (coaxial wire method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): measured transfer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impedance 5-6%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smaller than the nominal value of the gap resistance (effect of the ferrite dispersion confirmed)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Transfer impedance estimates for the SwissFEL WCM (parallel with 50 </a:t>
            </a:r>
            <a:r>
              <a:rPr lang="en-US" sz="1400" dirty="0" smtClean="0">
                <a:solidFill>
                  <a:srgbClr val="000000"/>
                </a:solidFill>
                <a:latin typeface="Symbol" panose="05050102010706020507" pitchFamily="18" charset="2"/>
                <a:sym typeface="Calibri"/>
              </a:rPr>
              <a:t>W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included): 3.26 </a:t>
            </a:r>
            <a:r>
              <a:rPr lang="en-US" sz="1400" dirty="0" smtClean="0">
                <a:solidFill>
                  <a:srgbClr val="000000"/>
                </a:solidFill>
                <a:latin typeface="Symbol" panose="05050102010706020507" pitchFamily="18" charset="2"/>
                <a:sym typeface="Calibri"/>
              </a:rPr>
              <a:t>W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400" dirty="0">
                <a:solidFill>
                  <a:srgbClr val="000000"/>
                </a:solidFill>
                <a:sym typeface="Calibri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CST results) and 3.11</a:t>
            </a:r>
            <a:r>
              <a:rPr lang="en-US" sz="1400" dirty="0" smtClean="0">
                <a:solidFill>
                  <a:srgbClr val="000000"/>
                </a:solidFill>
                <a:latin typeface="Symbol" panose="05050102010706020507" pitchFamily="18" charset="2"/>
                <a:sym typeface="Calibri"/>
              </a:rPr>
              <a:t>W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(6% ferrite dispersion correction of the measured gap resistance </a:t>
            </a:r>
            <a:r>
              <a:rPr lang="nn-NO" sz="1400" dirty="0" err="1" smtClean="0">
                <a:solidFill>
                  <a:srgbClr val="000000"/>
                </a:solidFill>
                <a:sym typeface="Calibri"/>
              </a:rPr>
              <a:t>Rgap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  </a:t>
            </a:r>
            <a:r>
              <a:rPr lang="nn-NO" sz="1400" dirty="0">
                <a:solidFill>
                  <a:srgbClr val="000000"/>
                </a:solidFill>
                <a:sym typeface="Calibri"/>
              </a:rPr>
              <a:t>= 1/(1/3.55+1/50) = 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3.31Ω)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nn-NO" sz="1400" dirty="0" smtClean="0">
              <a:solidFill>
                <a:srgbClr val="000000"/>
              </a:solidFill>
              <a:sym typeface="Calibri"/>
            </a:endParaRP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r>
              <a:rPr lang="nn-NO" sz="1400" dirty="0" err="1" smtClean="0">
                <a:solidFill>
                  <a:srgbClr val="000000"/>
                </a:solidFill>
                <a:sym typeface="Calibri"/>
              </a:rPr>
              <a:t>Conclusion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: </a:t>
            </a:r>
          </a:p>
          <a:p>
            <a:pPr lvl="2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nn-NO" sz="1400" dirty="0" err="1" smtClean="0">
                <a:solidFill>
                  <a:srgbClr val="000000"/>
                </a:solidFill>
                <a:sym typeface="Calibri"/>
              </a:rPr>
              <a:t>the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 present </a:t>
            </a:r>
            <a:r>
              <a:rPr lang="nn-NO" sz="1400" dirty="0" err="1" smtClean="0">
                <a:solidFill>
                  <a:srgbClr val="000000"/>
                </a:solidFill>
                <a:sym typeface="Calibri"/>
              </a:rPr>
              <a:t>estimate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 </a:t>
            </a:r>
            <a:r>
              <a:rPr lang="nn-NO" sz="1400" dirty="0" err="1" smtClean="0">
                <a:solidFill>
                  <a:srgbClr val="000000"/>
                </a:solidFill>
                <a:sym typeface="Calibri"/>
              </a:rPr>
              <a:t>of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 </a:t>
            </a:r>
            <a:r>
              <a:rPr lang="nn-NO" sz="1400" dirty="0" err="1" smtClean="0">
                <a:solidFill>
                  <a:srgbClr val="000000"/>
                </a:solidFill>
                <a:sym typeface="Calibri"/>
              </a:rPr>
              <a:t>the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 transfer </a:t>
            </a:r>
            <a:r>
              <a:rPr lang="nn-NO" sz="1400" dirty="0" err="1" smtClean="0">
                <a:solidFill>
                  <a:srgbClr val="000000"/>
                </a:solidFill>
                <a:sym typeface="Calibri"/>
              </a:rPr>
              <a:t>impedance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 </a:t>
            </a:r>
            <a:r>
              <a:rPr lang="nn-NO" sz="1400" dirty="0" err="1" smtClean="0">
                <a:solidFill>
                  <a:srgbClr val="000000"/>
                </a:solidFill>
                <a:sym typeface="Calibri"/>
              </a:rPr>
              <a:t>of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 </a:t>
            </a:r>
            <a:r>
              <a:rPr lang="nn-NO" sz="1400" dirty="0" err="1" smtClean="0">
                <a:solidFill>
                  <a:srgbClr val="000000"/>
                </a:solidFill>
                <a:sym typeface="Calibri"/>
              </a:rPr>
              <a:t>the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 </a:t>
            </a:r>
            <a:r>
              <a:rPr lang="nn-NO" sz="1400" dirty="0" err="1" smtClean="0">
                <a:solidFill>
                  <a:srgbClr val="000000"/>
                </a:solidFill>
                <a:sym typeface="Calibri"/>
              </a:rPr>
              <a:t>SwissFEL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 </a:t>
            </a:r>
            <a:r>
              <a:rPr lang="nn-NO" sz="1400" dirty="0">
                <a:solidFill>
                  <a:srgbClr val="000000"/>
                </a:solidFill>
                <a:sym typeface="Calibri"/>
              </a:rPr>
              <a:t>WCM </a:t>
            </a:r>
            <a:r>
              <a:rPr lang="nn-NO" sz="1400" dirty="0" smtClean="0">
                <a:solidFill>
                  <a:srgbClr val="000000"/>
                </a:solidFill>
                <a:sym typeface="Calibri"/>
              </a:rPr>
              <a:t>is 3.26 </a:t>
            </a:r>
            <a:r>
              <a:rPr lang="nn-NO" sz="1400" dirty="0">
                <a:solidFill>
                  <a:srgbClr val="000000"/>
                </a:solidFill>
                <a:latin typeface="Symbol" panose="05050102010706020507" pitchFamily="18" charset="2"/>
                <a:sym typeface="Calibri"/>
              </a:rPr>
              <a:t>W</a:t>
            </a:r>
            <a:r>
              <a:rPr lang="nn-NO" sz="14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with a very optimistic 5% uncertainty</a:t>
            </a:r>
          </a:p>
          <a:p>
            <a:pPr lvl="2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On the basis of the present characterization results, the </a:t>
            </a:r>
            <a:r>
              <a:rPr lang="en-US" sz="1400" dirty="0" err="1" smtClean="0">
                <a:solidFill>
                  <a:srgbClr val="000000"/>
                </a:solidFill>
                <a:sym typeface="Calibri"/>
              </a:rPr>
              <a:t>SwissFEL</a:t>
            </a:r>
            <a:r>
              <a:rPr lang="en-US" sz="1400" dirty="0" smtClean="0">
                <a:solidFill>
                  <a:srgbClr val="000000"/>
                </a:solidFill>
                <a:sym typeface="Calibri"/>
              </a:rPr>
              <a:t> WCM cannot be considered an instrument for the absolute measurement of charge</a:t>
            </a:r>
          </a:p>
          <a:p>
            <a:pPr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  <a:sym typeface="Calibri"/>
            </a:endParaRPr>
          </a:p>
          <a:p>
            <a:pPr marL="285750" indent="-285750" fontAlgn="auto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endParaRPr lang="en-US" dirty="0" smtClean="0">
              <a:solidFill>
                <a:srgbClr val="000000"/>
              </a:solidFill>
              <a:sym typeface="Calibri"/>
            </a:endParaRPr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184205" y="170004"/>
            <a:ext cx="6708025" cy="508500"/>
          </a:xfrm>
        </p:spPr>
        <p:txBody>
          <a:bodyPr/>
          <a:lstStyle/>
          <a:p>
            <a:r>
              <a:rPr lang="en-US" sz="2300" dirty="0"/>
              <a:t>WCM in </a:t>
            </a:r>
            <a:r>
              <a:rPr lang="en-US" sz="2300" dirty="0" err="1"/>
              <a:t>SwissFEL</a:t>
            </a:r>
            <a:r>
              <a:rPr lang="en-US" sz="2300" dirty="0"/>
              <a:t>: characterization and modelling </a:t>
            </a:r>
            <a:endParaRPr lang="en-GB" sz="2300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787941" y="6424354"/>
            <a:ext cx="339035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sz="1200" dirty="0" smtClean="0">
                <a:latin typeface="+mn-lt"/>
              </a:rPr>
              <a:t>(*) Co-supervisors, P. Craievich, </a:t>
            </a:r>
            <a:r>
              <a:rPr lang="en-US" sz="1200" dirty="0" err="1" smtClean="0">
                <a:latin typeface="+mn-lt"/>
              </a:rPr>
              <a:t>M.Dehler</a:t>
            </a:r>
            <a:r>
              <a:rPr lang="en-US" sz="1200" dirty="0" smtClean="0">
                <a:latin typeface="+mn-lt"/>
              </a:rPr>
              <a:t>, </a:t>
            </a:r>
            <a:r>
              <a:rPr lang="en-US" sz="1200" dirty="0" err="1" smtClean="0">
                <a:latin typeface="+mn-lt"/>
              </a:rPr>
              <a:t>F.Marcellini</a:t>
            </a:r>
            <a:endParaRPr lang="de-CH" sz="12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120260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793034"/>
          </a:xfrm>
        </p:spPr>
        <p:txBody>
          <a:bodyPr/>
          <a:lstStyle/>
          <a:p>
            <a:r>
              <a:rPr lang="en-US" sz="2300" dirty="0" smtClean="0"/>
              <a:t>Cavity BPM: for absolute charge measurements (*)</a:t>
            </a:r>
            <a:endParaRPr lang="de-CH" sz="23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32" y="1009722"/>
            <a:ext cx="2609314" cy="25788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59546" y="875962"/>
            <a:ext cx="6384454" cy="2269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hangingPunct="1">
              <a:spcBef>
                <a:spcPts val="0"/>
              </a:spcBef>
            </a:pPr>
            <a:endParaRPr lang="de-CH"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285750" indent="-285750" defTabSz="685800" hangingPunct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Two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cavity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device</a:t>
            </a:r>
            <a:endParaRPr lang="de-CH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285750" indent="-285750" defTabSz="685800" hangingPunct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Reference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cavity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is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designed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to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get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an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output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signal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proportional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to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the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beam </a:t>
            </a:r>
            <a:r>
              <a:rPr lang="de-CH" kern="120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charge</a:t>
            </a:r>
            <a:r>
              <a:rPr lang="de-CH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(</a:t>
            </a:r>
            <a:r>
              <a:rPr lang="de-CH" kern="120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monopole</a:t>
            </a:r>
            <a:r>
              <a:rPr lang="de-CH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mode</a:t>
            </a:r>
            <a:r>
              <a:rPr lang="de-CH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).</a:t>
            </a:r>
            <a:endParaRPr lang="de-CH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285750" indent="-285750" defTabSz="685800" hangingPunct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Dependence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on beam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position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is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negligible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(TM010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mode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).</a:t>
            </a:r>
          </a:p>
          <a:p>
            <a:pPr marL="214313" indent="-214313" defTabSz="68580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CH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285750" indent="-285750" defTabSz="685800" hangingPunct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We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used</a:t>
            </a:r>
            <a:r>
              <a:rPr lang="de-CH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214313" lvl="3" indent="-214313" defTabSz="68580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CBPM16 type (</a:t>
            </a:r>
            <a:r>
              <a:rPr lang="de-CH" kern="120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low</a:t>
            </a:r>
            <a:r>
              <a:rPr lang="de-CH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-Q). </a:t>
            </a:r>
            <a:endParaRPr lang="de-CH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214313" indent="-214313" defTabSz="685800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CBPM8 type (high-Q)</a:t>
            </a:r>
            <a:endParaRPr lang="de-CH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889" y="3588554"/>
            <a:ext cx="3194581" cy="23349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6732" y="3548926"/>
            <a:ext cx="3670110" cy="24142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4204" y="6230565"/>
            <a:ext cx="355706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sz="1200" dirty="0" smtClean="0"/>
              <a:t>(*) </a:t>
            </a:r>
            <a:r>
              <a:rPr lang="en-US" sz="1200" dirty="0" smtClean="0">
                <a:latin typeface="+mn-lt"/>
              </a:rPr>
              <a:t>Method proposed and implemented by F. </a:t>
            </a:r>
            <a:r>
              <a:rPr lang="en-US" sz="1200" dirty="0" smtClean="0">
                <a:latin typeface="+mn-lt"/>
              </a:rPr>
              <a:t>Marcellini</a:t>
            </a:r>
            <a:endParaRPr lang="de-CH" sz="12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74441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</a:t>
            </a:r>
            <a:r>
              <a:rPr lang="en-US" dirty="0"/>
              <a:t>BPM: for absolute charge measurements</a:t>
            </a:r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1536915" y="1011413"/>
            <a:ext cx="64935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hangingPunct="1">
              <a:spcBef>
                <a:spcPts val="0"/>
              </a:spcBef>
            </a:pP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BPM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output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signal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measured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with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a 16GHz, 40Gs/s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oscilloscope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defTabSz="685800" hangingPunct="1">
              <a:spcBef>
                <a:spcPts val="0"/>
              </a:spcBef>
            </a:pPr>
            <a:endParaRPr lang="de-CH"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hangingPunct="1">
              <a:spcBef>
                <a:spcPts val="0"/>
              </a:spcBef>
            </a:pP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Bandpass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filter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at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the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BPM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output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to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isolate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the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cavity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fundamental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mode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(TM010)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signal</a:t>
            </a:r>
            <a:r>
              <a:rPr lang="en-US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defTabSz="685800" hangingPunct="1">
              <a:spcBef>
                <a:spcPts val="0"/>
              </a:spcBef>
            </a:pPr>
            <a:endParaRPr lang="de-CH"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985315"/>
              </p:ext>
            </p:extLst>
          </p:nvPr>
        </p:nvGraphicFramePr>
        <p:xfrm>
          <a:off x="1875597" y="1939373"/>
          <a:ext cx="5196255" cy="1059180"/>
        </p:xfrm>
        <a:graphic>
          <a:graphicData uri="http://schemas.openxmlformats.org/drawingml/2006/table">
            <a:tbl>
              <a:tblPr firstRow="1" bandRow="1"/>
              <a:tblGrid>
                <a:gridCol w="857045">
                  <a:extLst>
                    <a:ext uri="{9D8B030D-6E8A-4147-A177-3AD203B41FA5}">
                      <a16:colId xmlns:a16="http://schemas.microsoft.com/office/drawing/2014/main" val="4025220699"/>
                    </a:ext>
                  </a:extLst>
                </a:gridCol>
                <a:gridCol w="1692725">
                  <a:extLst>
                    <a:ext uri="{9D8B030D-6E8A-4147-A177-3AD203B41FA5}">
                      <a16:colId xmlns:a16="http://schemas.microsoft.com/office/drawing/2014/main" val="4092445806"/>
                    </a:ext>
                  </a:extLst>
                </a:gridCol>
                <a:gridCol w="2646485">
                  <a:extLst>
                    <a:ext uri="{9D8B030D-6E8A-4147-A177-3AD203B41FA5}">
                      <a16:colId xmlns:a16="http://schemas.microsoft.com/office/drawing/2014/main" val="2368698928"/>
                    </a:ext>
                  </a:extLst>
                </a:gridCol>
              </a:tblGrid>
              <a:tr h="278130">
                <a:tc>
                  <a:txBody>
                    <a:bodyPr/>
                    <a:lstStyle>
                      <a:lvl1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1pPr>
                      <a:lvl2pPr marL="0" marR="0" indent="457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2pPr>
                      <a:lvl3pPr marL="0" marR="0" indent="914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3pPr>
                      <a:lvl4pPr marL="0" marR="0" indent="1371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4pPr>
                      <a:lvl5pPr marL="0" marR="0" indent="1828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5pPr>
                      <a:lvl6pPr marL="0" marR="0" indent="22860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6pPr>
                      <a:lvl7pPr marL="0" marR="0" indent="2743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7pPr>
                      <a:lvl8pPr marL="0" marR="0" indent="3200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8pPr>
                      <a:lvl9pPr marL="0" marR="0" indent="3657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9pPr>
                    </a:lstStyle>
                    <a:p>
                      <a:r>
                        <a:rPr lang="de-CH" sz="1400" dirty="0" smtClean="0"/>
                        <a:t>BPM</a:t>
                      </a:r>
                      <a:r>
                        <a:rPr lang="de-CH" sz="1400" baseline="0" dirty="0" smtClean="0"/>
                        <a:t> type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1pPr>
                      <a:lvl2pPr marL="0" marR="0" indent="457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2pPr>
                      <a:lvl3pPr marL="0" marR="0" indent="914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3pPr>
                      <a:lvl4pPr marL="0" marR="0" indent="1371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4pPr>
                      <a:lvl5pPr marL="0" marR="0" indent="1828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5pPr>
                      <a:lvl6pPr marL="0" marR="0" indent="22860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6pPr>
                      <a:lvl7pPr marL="0" marR="0" indent="2743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7pPr>
                      <a:lvl8pPr marL="0" marR="0" indent="3200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8pPr>
                      <a:lvl9pPr marL="0" marR="0" indent="3657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9pPr>
                    </a:lstStyle>
                    <a:p>
                      <a:r>
                        <a:rPr lang="de-CH" sz="1400" dirty="0" smtClean="0"/>
                        <a:t>TM010 </a:t>
                      </a:r>
                      <a:r>
                        <a:rPr lang="de-CH" sz="1400" dirty="0" err="1" smtClean="0"/>
                        <a:t>frequency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1pPr>
                      <a:lvl2pPr marL="0" marR="0" indent="457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2pPr>
                      <a:lvl3pPr marL="0" marR="0" indent="914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3pPr>
                      <a:lvl4pPr marL="0" marR="0" indent="1371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4pPr>
                      <a:lvl5pPr marL="0" marR="0" indent="1828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5pPr>
                      <a:lvl6pPr marL="0" marR="0" indent="22860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6pPr>
                      <a:lvl7pPr marL="0" marR="0" indent="2743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7pPr>
                      <a:lvl8pPr marL="0" marR="0" indent="3200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8pPr>
                      <a:lvl9pPr marL="0" marR="0" indent="3657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1" i="0" u="none" strike="noStrike" cap="none" spc="0" baseline="0">
                          <a:solidFill>
                            <a:schemeClr val="lt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9pPr>
                    </a:lstStyle>
                    <a:p>
                      <a:r>
                        <a:rPr lang="de-CH" sz="1400" dirty="0" smtClean="0"/>
                        <a:t>Low-pass </a:t>
                      </a:r>
                      <a:r>
                        <a:rPr lang="de-CH" sz="1400" dirty="0" err="1" smtClean="0"/>
                        <a:t>filter</a:t>
                      </a:r>
                      <a:r>
                        <a:rPr lang="de-CH" sz="1400" dirty="0" smtClean="0"/>
                        <a:t> </a:t>
                      </a:r>
                      <a:r>
                        <a:rPr lang="de-CH" sz="1400" dirty="0" err="1" smtClean="0"/>
                        <a:t>cutoff</a:t>
                      </a:r>
                      <a:r>
                        <a:rPr lang="de-CH" sz="1400" dirty="0" smtClean="0"/>
                        <a:t> </a:t>
                      </a:r>
                      <a:r>
                        <a:rPr lang="de-CH" sz="1400" dirty="0" err="1" smtClean="0"/>
                        <a:t>frequency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167979"/>
                  </a:ext>
                </a:extLst>
              </a:tr>
              <a:tr h="278130">
                <a:tc>
                  <a:txBody>
                    <a:bodyPr/>
                    <a:lstStyle>
                      <a:lvl1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1pPr>
                      <a:lvl2pPr marL="0" marR="0" indent="457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2pPr>
                      <a:lvl3pPr marL="0" marR="0" indent="914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3pPr>
                      <a:lvl4pPr marL="0" marR="0" indent="1371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4pPr>
                      <a:lvl5pPr marL="0" marR="0" indent="1828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5pPr>
                      <a:lvl6pPr marL="0" marR="0" indent="22860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6pPr>
                      <a:lvl7pPr marL="0" marR="0" indent="2743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7pPr>
                      <a:lvl8pPr marL="0" marR="0" indent="3200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8pPr>
                      <a:lvl9pPr marL="0" marR="0" indent="3657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9pPr>
                    </a:lstStyle>
                    <a:p>
                      <a:r>
                        <a:rPr lang="de-CH" sz="1400" dirty="0" smtClean="0"/>
                        <a:t>CBPM16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1pPr>
                      <a:lvl2pPr marL="0" marR="0" indent="457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2pPr>
                      <a:lvl3pPr marL="0" marR="0" indent="914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3pPr>
                      <a:lvl4pPr marL="0" marR="0" indent="1371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4pPr>
                      <a:lvl5pPr marL="0" marR="0" indent="1828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5pPr>
                      <a:lvl6pPr marL="0" marR="0" indent="22860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6pPr>
                      <a:lvl7pPr marL="0" marR="0" indent="2743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7pPr>
                      <a:lvl8pPr marL="0" marR="0" indent="3200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8pPr>
                      <a:lvl9pPr marL="0" marR="0" indent="3657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9pPr>
                    </a:lstStyle>
                    <a:p>
                      <a:r>
                        <a:rPr lang="de-CH" sz="1400" dirty="0" smtClean="0"/>
                        <a:t>3.284 GHz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1pPr>
                      <a:lvl2pPr marL="0" marR="0" indent="457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2pPr>
                      <a:lvl3pPr marL="0" marR="0" indent="914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3pPr>
                      <a:lvl4pPr marL="0" marR="0" indent="1371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4pPr>
                      <a:lvl5pPr marL="0" marR="0" indent="1828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5pPr>
                      <a:lvl6pPr marL="0" marR="0" indent="22860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6pPr>
                      <a:lvl7pPr marL="0" marR="0" indent="2743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7pPr>
                      <a:lvl8pPr marL="0" marR="0" indent="3200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8pPr>
                      <a:lvl9pPr marL="0" marR="0" indent="3657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9pPr>
                    </a:lstStyle>
                    <a:p>
                      <a:r>
                        <a:rPr lang="de-CH" sz="1400" dirty="0" smtClean="0"/>
                        <a:t>4.8 GHz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779656"/>
                  </a:ext>
                </a:extLst>
              </a:tr>
              <a:tr h="278130">
                <a:tc>
                  <a:txBody>
                    <a:bodyPr/>
                    <a:lstStyle>
                      <a:lvl1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1pPr>
                      <a:lvl2pPr marL="0" marR="0" indent="457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2pPr>
                      <a:lvl3pPr marL="0" marR="0" indent="914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3pPr>
                      <a:lvl4pPr marL="0" marR="0" indent="1371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4pPr>
                      <a:lvl5pPr marL="0" marR="0" indent="1828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5pPr>
                      <a:lvl6pPr marL="0" marR="0" indent="22860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6pPr>
                      <a:lvl7pPr marL="0" marR="0" indent="2743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7pPr>
                      <a:lvl8pPr marL="0" marR="0" indent="3200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8pPr>
                      <a:lvl9pPr marL="0" marR="0" indent="3657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9pPr>
                    </a:lstStyle>
                    <a:p>
                      <a:r>
                        <a:rPr lang="de-CH" sz="1400" dirty="0" smtClean="0"/>
                        <a:t>CBPM8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1pPr>
                      <a:lvl2pPr marL="0" marR="0" indent="457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2pPr>
                      <a:lvl3pPr marL="0" marR="0" indent="914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3pPr>
                      <a:lvl4pPr marL="0" marR="0" indent="1371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4pPr>
                      <a:lvl5pPr marL="0" marR="0" indent="1828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5pPr>
                      <a:lvl6pPr marL="0" marR="0" indent="22860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6pPr>
                      <a:lvl7pPr marL="0" marR="0" indent="2743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7pPr>
                      <a:lvl8pPr marL="0" marR="0" indent="3200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8pPr>
                      <a:lvl9pPr marL="0" marR="0" indent="3657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9pPr>
                    </a:lstStyle>
                    <a:p>
                      <a:r>
                        <a:rPr lang="de-CH" sz="1400" dirty="0" smtClean="0"/>
                        <a:t>4.926 GHz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1pPr>
                      <a:lvl2pPr marL="0" marR="0" indent="457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2pPr>
                      <a:lvl3pPr marL="0" marR="0" indent="914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3pPr>
                      <a:lvl4pPr marL="0" marR="0" indent="1371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4pPr>
                      <a:lvl5pPr marL="0" marR="0" indent="1828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5pPr>
                      <a:lvl6pPr marL="0" marR="0" indent="22860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6pPr>
                      <a:lvl7pPr marL="0" marR="0" indent="27432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7pPr>
                      <a:lvl8pPr marL="0" marR="0" indent="32004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8pPr>
                      <a:lvl9pPr marL="0" marR="0" indent="36576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900" b="0" i="0" u="none" strike="noStrike" cap="none" spc="0" baseline="0">
                          <a:solidFill>
                            <a:schemeClr val="dk1"/>
                          </a:solidFill>
                          <a:uFillTx/>
                          <a:latin typeface="Calibri" panose="020F0502020204030204"/>
                          <a:sym typeface="Calibri"/>
                        </a:defRPr>
                      </a:lvl9pPr>
                    </a:lstStyle>
                    <a:p>
                      <a:r>
                        <a:rPr lang="de-CH" sz="1400" dirty="0" smtClean="0"/>
                        <a:t>6.0 GHz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73938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1475" y="3468161"/>
            <a:ext cx="8875379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hangingPunct="1">
              <a:spcBef>
                <a:spcPts val="0"/>
              </a:spcBef>
            </a:pP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Voltage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induced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in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the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TM010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cavity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mode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and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available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at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the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cavity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output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port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is</a:t>
            </a:r>
            <a:r>
              <a:rPr lang="de-CH" sz="135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defTabSz="685800" hangingPunct="1">
              <a:spcBef>
                <a:spcPts val="0"/>
              </a:spcBef>
            </a:pPr>
            <a:endParaRPr lang="de-CH"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hangingPunct="1">
              <a:spcBef>
                <a:spcPts val="0"/>
              </a:spcBef>
            </a:pPr>
            <a:endParaRPr lang="en-US" sz="1350" kern="1200" dirty="0" smtClean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hangingPunct="1">
              <a:spcBef>
                <a:spcPts val="0"/>
              </a:spcBef>
            </a:pPr>
            <a:r>
              <a:rPr lang="en-US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	</a:t>
            </a:r>
            <a:r>
              <a:rPr lang="en-US" sz="135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						(e.g. see : </a:t>
            </a:r>
            <a:r>
              <a:rPr lang="en-US" sz="1350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Cavity Beam Position Monitors, </a:t>
            </a:r>
            <a:r>
              <a:rPr lang="en-US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R. Lorenz)</a:t>
            </a:r>
          </a:p>
          <a:p>
            <a:pPr defTabSz="685800" hangingPunct="1">
              <a:spcBef>
                <a:spcPts val="0"/>
              </a:spcBef>
            </a:pPr>
            <a:endParaRPr lang="en-US"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hangingPunct="1">
              <a:spcBef>
                <a:spcPts val="0"/>
              </a:spcBef>
            </a:pPr>
            <a:endParaRPr lang="de-CH" sz="1350" kern="1200" dirty="0" smtClean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hangingPunct="1">
              <a:spcBef>
                <a:spcPts val="0"/>
              </a:spcBef>
            </a:pPr>
            <a:endParaRPr lang="de-CH" sz="1350" kern="1200" dirty="0" smtClean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hangingPunct="1">
              <a:spcBef>
                <a:spcPts val="0"/>
              </a:spcBef>
            </a:pPr>
            <a:r>
              <a:rPr lang="en-US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q</a:t>
            </a:r>
            <a:r>
              <a:rPr lang="en-US" sz="135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(charge); Z(50</a:t>
            </a:r>
            <a:r>
              <a:rPr lang="en-US" sz="1350" kern="1200" dirty="0" smtClean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+mn-cs"/>
              </a:rPr>
              <a:t>W</a:t>
            </a:r>
            <a:r>
              <a:rPr lang="en-US" sz="135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,impedance cavity output line); </a:t>
            </a:r>
            <a:r>
              <a:rPr lang="en-US" sz="1350" kern="1200" dirty="0" smtClean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+mn-cs"/>
              </a:rPr>
              <a:t>w</a:t>
            </a:r>
            <a:r>
              <a:rPr lang="en-US" sz="135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(frequency of cavity mode TM010); R/Q (parameter depending on cavity geometry); </a:t>
            </a:r>
            <a:r>
              <a:rPr lang="en-US" sz="1350" kern="120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Qe</a:t>
            </a:r>
            <a:r>
              <a:rPr lang="en-US" sz="135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(external  quality factor); QL (loaded quality factor)</a:t>
            </a:r>
          </a:p>
          <a:p>
            <a:pPr defTabSz="685800" hangingPunct="1">
              <a:spcBef>
                <a:spcPts val="0"/>
              </a:spcBef>
            </a:pPr>
            <a:endParaRPr lang="de-CH" sz="1350" kern="1200" dirty="0" smtClean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hangingPunct="1">
              <a:spcBef>
                <a:spcPts val="0"/>
              </a:spcBef>
            </a:pPr>
            <a:r>
              <a:rPr lang="de-CH" sz="1350" kern="120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For</a:t>
            </a:r>
            <a:r>
              <a:rPr lang="de-CH" sz="135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every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single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BPM </a:t>
            </a:r>
            <a:r>
              <a:rPr lang="el-GR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ω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,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Qe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and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QL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have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been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measured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with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VNA.</a:t>
            </a:r>
          </a:p>
          <a:p>
            <a:pPr defTabSz="685800" hangingPunct="1">
              <a:spcBef>
                <a:spcPts val="0"/>
              </a:spcBef>
            </a:pP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R/Q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is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estimated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with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reliable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numerical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codes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(HFSS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and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CST, same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result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).</a:t>
            </a:r>
          </a:p>
          <a:p>
            <a:pPr defTabSz="685800" hangingPunct="1">
              <a:spcBef>
                <a:spcPts val="0"/>
              </a:spcBef>
            </a:pPr>
            <a:endParaRPr lang="de-CH" sz="135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defTabSz="685800" hangingPunct="1">
              <a:spcBef>
                <a:spcPts val="0"/>
              </a:spcBef>
            </a:pP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To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better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reproduce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the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measured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signal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,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the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expression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above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is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also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convolved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with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a </a:t>
            </a:r>
            <a:r>
              <a:rPr lang="de-CH" sz="1350" kern="1200" dirty="0" err="1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low</a:t>
            </a:r>
            <a:r>
              <a:rPr lang="de-CH" sz="1350" kern="12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-pass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filter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function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, same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cutoff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frequency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as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the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filter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used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for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de-CH" sz="135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measurements</a:t>
            </a:r>
            <a:r>
              <a:rPr lang="de-CH" sz="135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57" y="3831220"/>
            <a:ext cx="407670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7056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PSI PowerPoint Master englis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 PowerPoint Master englis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 marL="0" indent="0" algn="l">
          <a:buNone/>
          <a:defRPr sz="2000" dirty="0" smtClean="0"/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3.xml><?xml version="1.0" encoding="utf-8"?>
<a:theme xmlns:a="http://schemas.openxmlformats.org/drawingml/2006/main" name="1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4.xml><?xml version="1.0" encoding="utf-8"?>
<a:theme xmlns:a="http://schemas.openxmlformats.org/drawingml/2006/main" name="PSI PowerPoint Master english">
  <a:themeElements>
    <a:clrScheme name="PSI PowerPoint Master englis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 PowerPoint Master englis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1800</Words>
  <Application>Microsoft Office PowerPoint</Application>
  <PresentationFormat>On-screen Show (4:3)</PresentationFormat>
  <Paragraphs>243</Paragraphs>
  <Slides>15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31" baseType="lpstr">
      <vt:lpstr>ＭＳ Ｐゴシック</vt:lpstr>
      <vt:lpstr>Arial</vt:lpstr>
      <vt:lpstr>Arial Narrow</vt:lpstr>
      <vt:lpstr>Calibri</vt:lpstr>
      <vt:lpstr>Franklin Gothic Book</vt:lpstr>
      <vt:lpstr>Georgia</vt:lpstr>
      <vt:lpstr>Helvetica</vt:lpstr>
      <vt:lpstr>Lucida Grande</vt:lpstr>
      <vt:lpstr>Rockwell</vt:lpstr>
      <vt:lpstr>Symbol</vt:lpstr>
      <vt:lpstr>Times</vt:lpstr>
      <vt:lpstr>Wingdings</vt:lpstr>
      <vt:lpstr>ヒラギノ角ゴ Pro W3</vt:lpstr>
      <vt:lpstr>PSI PowerPoint Master english</vt:lpstr>
      <vt:lpstr>1_PSI-Powerpoint-Master Calibri V2</vt:lpstr>
      <vt:lpstr>1_PSI PowerPoint Master english</vt:lpstr>
      <vt:lpstr>Charge Monitors at SwissFEL</vt:lpstr>
      <vt:lpstr>Contents</vt:lpstr>
      <vt:lpstr>Charge Monitor in SwissFEL</vt:lpstr>
      <vt:lpstr>SwissFEL and Charge Monitors</vt:lpstr>
      <vt:lpstr>Integrating Current Transformer</vt:lpstr>
      <vt:lpstr>Charge Measurements in SwissFEL</vt:lpstr>
      <vt:lpstr>WCM in SwissFEL: characterization and modelling </vt:lpstr>
      <vt:lpstr>Cavity BPM: for absolute charge measurements (*)</vt:lpstr>
      <vt:lpstr>Cavity BPM: for absolute charge measurements</vt:lpstr>
      <vt:lpstr>Cavity BPM: for absolute charge measurements</vt:lpstr>
      <vt:lpstr>Beam charge measurements at SwissFEL </vt:lpstr>
      <vt:lpstr>Alignment of the SwissFEL charge monitor (*)</vt:lpstr>
      <vt:lpstr>Conclusions and Outlook</vt:lpstr>
      <vt:lpstr>Conclusions and Outlook</vt:lpstr>
      <vt:lpstr>Wir schaffen Wissen – heute für morgen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Beam Instrumentation: Status, plan and requirements</dc:title>
  <dc:creator>Orlandi Gian Luca</dc:creator>
  <cp:lastModifiedBy>Orlandi Gian Luca</cp:lastModifiedBy>
  <cp:revision>567</cp:revision>
  <dcterms:modified xsi:type="dcterms:W3CDTF">2021-10-18T12:22:10Z</dcterms:modified>
</cp:coreProperties>
</file>