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  <p:sldMasterId id="2147483679" r:id="rId3"/>
  </p:sldMasterIdLst>
  <p:notesMasterIdLst>
    <p:notesMasterId r:id="rId17"/>
  </p:notesMasterIdLst>
  <p:sldIdLst>
    <p:sldId id="256" r:id="rId4"/>
    <p:sldId id="354" r:id="rId5"/>
    <p:sldId id="353" r:id="rId6"/>
    <p:sldId id="381" r:id="rId7"/>
    <p:sldId id="385" r:id="rId8"/>
    <p:sldId id="384" r:id="rId9"/>
    <p:sldId id="386" r:id="rId10"/>
    <p:sldId id="387" r:id="rId11"/>
    <p:sldId id="383" r:id="rId12"/>
    <p:sldId id="382" r:id="rId13"/>
    <p:sldId id="388" r:id="rId14"/>
    <p:sldId id="389" r:id="rId15"/>
    <p:sldId id="390" r:id="rId1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DD4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2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0036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4858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735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Helvetica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Helvetica"/>
              <a:sym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Helvetica"/>
                <a:sym typeface="Calibri"/>
              </a:rPr>
              <a:t>gianluca.orlandi@psi.ch</a:t>
            </a:r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7265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4942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9187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1729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MPS consists of 3 layers:</a:t>
            </a:r>
          </a:p>
          <a:p>
            <a:r>
              <a:rPr lang="en-US" dirty="0" smtClean="0"/>
              <a:t>Layer 1 is responsible for collecting alarms from different monitors, each of which provide at least 2 signals for level1 and level 2 alarm. Layer</a:t>
            </a:r>
            <a:r>
              <a:rPr lang="en-US" baseline="0" dirty="0" smtClean="0"/>
              <a:t> 1 collects the alarms and calculates the sum alarms for generating level 1 or level 2 alarms. Then these two alarms are sent to the timing system which then distributes the alarms signals to all systems that are connected to the timing system. </a:t>
            </a:r>
          </a:p>
          <a:p>
            <a:r>
              <a:rPr lang="en-US" baseline="0" dirty="0" smtClean="0"/>
              <a:t>Layers 3 consists of monitors that will be used to detect </a:t>
            </a:r>
            <a:r>
              <a:rPr lang="en-US" baseline="0" dirty="0" err="1" smtClean="0"/>
              <a:t>improtper</a:t>
            </a:r>
            <a:r>
              <a:rPr lang="en-US" baseline="0" dirty="0" smtClean="0"/>
              <a:t> states of the machine Each monitor provides its measurement result to layer 2 that is responsible for the generation of alarms from the monitor readings. Layers 2 &amp; 3 can be on different platforms. </a:t>
            </a:r>
            <a:endParaRPr lang="de-CH" dirty="0" smtClean="0"/>
          </a:p>
          <a:p>
            <a:r>
              <a:rPr lang="de-CH" dirty="0" smtClean="0"/>
              <a:t>PLC </a:t>
            </a:r>
            <a:r>
              <a:rPr lang="de-CH" dirty="0" err="1" smtClean="0"/>
              <a:t>response</a:t>
            </a:r>
            <a:r>
              <a:rPr lang="de-CH" dirty="0" smtClean="0"/>
              <a:t> ~ 1ms </a:t>
            </a:r>
            <a:r>
              <a:rPr lang="de-CH" dirty="0" err="1" smtClean="0"/>
              <a:t>within</a:t>
            </a:r>
            <a:r>
              <a:rPr lang="de-CH" dirty="0" smtClean="0"/>
              <a:t> 1 </a:t>
            </a:r>
            <a:r>
              <a:rPr lang="de-CH" dirty="0" err="1" smtClean="0"/>
              <a:t>shot</a:t>
            </a:r>
            <a:r>
              <a:rPr lang="de-CH" dirty="0" smtClean="0"/>
              <a:t> so </a:t>
            </a:r>
            <a:r>
              <a:rPr lang="de-CH" dirty="0" err="1" smtClean="0"/>
              <a:t>drops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next</a:t>
            </a:r>
            <a:r>
              <a:rPr lang="de-CH" baseline="0" dirty="0" smtClean="0"/>
              <a:t> </a:t>
            </a:r>
            <a:r>
              <a:rPr lang="de-CH" baseline="0" dirty="0" err="1" smtClean="0"/>
              <a:t>shot</a:t>
            </a:r>
            <a:endParaRPr lang="de-CH" dirty="0" smtClean="0"/>
          </a:p>
          <a:p>
            <a:r>
              <a:rPr lang="de-CH" dirty="0" err="1" smtClean="0"/>
              <a:t>Hw</a:t>
            </a:r>
            <a:r>
              <a:rPr lang="de-CH" baseline="0" dirty="0" smtClean="0"/>
              <a:t> </a:t>
            </a:r>
            <a:r>
              <a:rPr lang="de-CH" baseline="0" dirty="0" err="1" smtClean="0"/>
              <a:t>connection</a:t>
            </a:r>
            <a:r>
              <a:rPr lang="de-CH" baseline="0" dirty="0" smtClean="0"/>
              <a:t> </a:t>
            </a:r>
            <a:r>
              <a:rPr lang="de-CH" baseline="0" dirty="0" err="1" smtClean="0"/>
              <a:t>to</a:t>
            </a:r>
            <a:r>
              <a:rPr lang="de-CH" baseline="0" dirty="0" smtClean="0"/>
              <a:t> </a:t>
            </a:r>
            <a:r>
              <a:rPr lang="de-CH" baseline="0" dirty="0" err="1" smtClean="0"/>
              <a:t>plc</a:t>
            </a:r>
            <a:r>
              <a:rPr lang="de-CH" baseline="0" dirty="0" smtClean="0"/>
              <a:t> </a:t>
            </a:r>
            <a:r>
              <a:rPr lang="de-CH" baseline="0" dirty="0" err="1" smtClean="0"/>
              <a:t>system</a:t>
            </a:r>
            <a:endParaRPr lang="de-CH" baseline="0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017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7436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5214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8228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557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t="3436" b="7666"/>
          <a:stretch>
            <a:fillRect/>
          </a:stretch>
        </p:blipFill>
        <p:spPr>
          <a:xfrm>
            <a:off x="2642400" y="282698"/>
            <a:ext cx="5674016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814387" y="4572000"/>
            <a:ext cx="7969250" cy="1388939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Rechteck 8"/>
          <p:cNvSpPr/>
          <p:nvPr/>
        </p:nvSpPr>
        <p:spPr>
          <a:xfrm>
            <a:off x="-2" y="282697"/>
            <a:ext cx="25344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7" name="Bild 24" descr="Bild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262" y="548679"/>
            <a:ext cx="12192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Rechteck 1"/>
          <p:cNvGrpSpPr/>
          <p:nvPr/>
        </p:nvGrpSpPr>
        <p:grpSpPr>
          <a:xfrm>
            <a:off x="5292080" y="3412619"/>
            <a:ext cx="3024337" cy="232405"/>
            <a:chOff x="0" y="0"/>
            <a:chExt cx="3024336" cy="232404"/>
          </a:xfrm>
        </p:grpSpPr>
        <p:sp>
          <p:nvSpPr>
            <p:cNvPr id="18" name="Rectangle"/>
            <p:cNvSpPr/>
            <p:nvPr/>
          </p:nvSpPr>
          <p:spPr>
            <a:xfrm>
              <a:off x="-1" y="-1"/>
              <a:ext cx="3024338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WIR SCHAFFEN WISSEN – HEUTE FÜR MORGEN"/>
            <p:cNvSpPr txBox="1"/>
            <p:nvPr/>
          </p:nvSpPr>
          <p:spPr>
            <a:xfrm>
              <a:off x="-1" y="33652"/>
              <a:ext cx="302433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1" name="Rechteck 13"/>
          <p:cNvSpPr/>
          <p:nvPr/>
        </p:nvSpPr>
        <p:spPr>
          <a:xfrm>
            <a:off x="8423999" y="282697"/>
            <a:ext cx="72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2" name="Rechteck 15"/>
          <p:cNvSpPr/>
          <p:nvPr/>
        </p:nvSpPr>
        <p:spPr>
          <a:xfrm>
            <a:off x="828000" y="6138862"/>
            <a:ext cx="720726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51475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6825359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4424606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0400824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978452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203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/>
              <a:t>Edit text master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23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883720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2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8" y="4572002"/>
            <a:ext cx="7969249" cy="1388939"/>
          </a:xfrm>
        </p:spPr>
        <p:txBody>
          <a:bodyPr/>
          <a:lstStyle>
            <a:lvl1pPr>
              <a:defRPr sz="225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9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35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2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825" b="1" i="0" kern="0" spc="23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825" b="1" i="0" kern="0" spc="23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1" y="6138865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6203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3364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40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hteck 1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/>
          </p:nvPr>
        </p:nvSpPr>
        <p:spPr>
          <a:xfrm>
            <a:off x="934838" y="1484782"/>
            <a:ext cx="7885634" cy="460851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0" y="1484782"/>
            <a:ext cx="7885633" cy="4608514"/>
          </a:xfrm>
        </p:spPr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80263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1" y="1337869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794978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7" y="1449805"/>
            <a:ext cx="3781425" cy="4571585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9" y="1446234"/>
            <a:ext cx="3781425" cy="4575154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01583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79987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4088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9" y="1019812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2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3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735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52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42987" y="1341437"/>
            <a:ext cx="3781426" cy="467995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63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hteck 9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38415" y="1449802"/>
            <a:ext cx="3781426" cy="45715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7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8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8" name="Rechteck 6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quare"/>
          <p:cNvSpPr/>
          <p:nvPr/>
        </p:nvSpPr>
        <p:spPr>
          <a:xfrm>
            <a:off x="-1580" y="1916906"/>
            <a:ext cx="540545" cy="545927"/>
          </a:xfrm>
          <a:prstGeom prst="rect">
            <a:avLst/>
          </a:prstGeom>
          <a:solidFill>
            <a:srgbClr val="B9B9B9"/>
          </a:solidFill>
          <a:ln w="3175">
            <a:miter lim="400000"/>
          </a:ln>
        </p:spPr>
        <p:txBody>
          <a:bodyPr lIns="34289" tIns="34289" rIns="34289" bIns="3428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19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020" y="1071562"/>
            <a:ext cx="762001" cy="271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780661" y="1863328"/>
            <a:ext cx="8007141" cy="350996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1556320" y="1075950"/>
            <a:ext cx="7164289" cy="7003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73297" y="5828143"/>
            <a:ext cx="154311" cy="165101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3" name="Text"/>
          <p:cNvSpPr txBox="1">
            <a:spLocks noGrp="1"/>
          </p:cNvSpPr>
          <p:nvPr>
            <p:ph type="body" sz="quarter" idx="13"/>
          </p:nvPr>
        </p:nvSpPr>
        <p:spPr>
          <a:xfrm>
            <a:off x="3465370" y="5783098"/>
            <a:ext cx="5411898" cy="218679"/>
          </a:xfrm>
          <a:prstGeom prst="rect">
            <a:avLst/>
          </a:prstGeom>
        </p:spPr>
        <p:txBody>
          <a:bodyPr lIns="26789" tIns="26789" rIns="26789" bIns="26789" anchor="ctr">
            <a:spAutoFit/>
          </a:bodyPr>
          <a:lstStyle/>
          <a:p>
            <a:pPr marL="0" indent="0" algn="r" defTabSz="292100">
              <a:lnSpc>
                <a:spcPct val="100000"/>
              </a:lnSpc>
              <a:buClrTx/>
              <a:buSzTx/>
              <a:buFontTx/>
              <a:buNone/>
              <a:defRPr sz="11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hteck 12"/>
          <p:cNvSpPr/>
          <p:nvPr/>
        </p:nvSpPr>
        <p:spPr>
          <a:xfrm>
            <a:off x="12" y="1916908"/>
            <a:ext cx="612000" cy="612001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 defTabSz="1219200">
              <a:spcBef>
                <a:spcPts val="0"/>
              </a:spcBef>
              <a:defRPr sz="32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31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8000" y="1071567"/>
            <a:ext cx="1015200" cy="36141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99" y="1863332"/>
            <a:ext cx="7742238" cy="3509963"/>
          </a:xfrm>
          <a:prstGeom prst="rect">
            <a:avLst/>
          </a:prstGeom>
        </p:spPr>
        <p:txBody>
          <a:bodyPr/>
          <a:lstStyle>
            <a:lvl1pPr marL="230083" indent="-230083" defTabSz="1219138">
              <a:defRPr sz="2200"/>
            </a:lvl1pPr>
            <a:lvl2pPr marL="407873" indent="-230083" defTabSz="1219138">
              <a:defRPr sz="2200"/>
            </a:lvl2pPr>
            <a:lvl3pPr marL="593883" indent="-238301" defTabSz="1219138">
              <a:defRPr sz="2200"/>
            </a:lvl3pPr>
            <a:lvl4pPr marL="769806" indent="-230083" defTabSz="1219138">
              <a:defRPr sz="2200"/>
            </a:lvl4pPr>
            <a:lvl5pPr marL="947597" indent="-230083" defTabSz="1219138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2077211" y="1073249"/>
            <a:ext cx="6708025" cy="381376"/>
          </a:xfrm>
          <a:prstGeom prst="rect">
            <a:avLst/>
          </a:prstGeom>
        </p:spPr>
        <p:txBody>
          <a:bodyPr/>
          <a:lstStyle>
            <a:lvl1pPr defTabSz="1219200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5825249"/>
            <a:ext cx="141437" cy="165101"/>
          </a:xfrm>
          <a:prstGeom prst="rect">
            <a:avLst/>
          </a:prstGeom>
        </p:spPr>
        <p:txBody>
          <a:bodyPr/>
          <a:lstStyle>
            <a:lvl1pPr defTabSz="1219200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title master format by clicking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subtitle master style sheet by clicking on it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8491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8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6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8563" cy="1397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59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Enter slide title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73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5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7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3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53816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67151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el 4"/>
          <p:cNvSpPr txBox="1">
            <a:spLocks noGrp="1"/>
          </p:cNvSpPr>
          <p:nvPr>
            <p:ph type="title"/>
          </p:nvPr>
        </p:nvSpPr>
        <p:spPr>
          <a:xfrm>
            <a:off x="1707275" y="4566189"/>
            <a:ext cx="5865708" cy="80591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500"/>
            </a:pPr>
            <a:r>
              <a:rPr lang="en-US" sz="2400" b="1" smtClean="0"/>
              <a:t>Beam </a:t>
            </a:r>
            <a:r>
              <a:rPr lang="en-US" sz="2400" b="1" dirty="0" smtClean="0"/>
              <a:t>Loss Monitors at SwissFEL</a:t>
            </a:r>
            <a:endParaRPr sz="2400" b="1" dirty="0"/>
          </a:p>
        </p:txBody>
      </p:sp>
      <p:sp>
        <p:nvSpPr>
          <p:cNvPr id="144" name="Untertitel 5"/>
          <p:cNvSpPr txBox="1">
            <a:spLocks noGrp="1"/>
          </p:cNvSpPr>
          <p:nvPr>
            <p:ph type="body" sz="quarter" idx="1"/>
          </p:nvPr>
        </p:nvSpPr>
        <p:spPr>
          <a:xfrm>
            <a:off x="618160" y="3920106"/>
            <a:ext cx="7969251" cy="3645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G. L. </a:t>
            </a:r>
            <a:r>
              <a:rPr lang="en-US" dirty="0" smtClean="0"/>
              <a:t>Orlandi (*)</a:t>
            </a:r>
            <a:endParaRPr dirty="0"/>
          </a:p>
        </p:txBody>
      </p:sp>
      <p:sp>
        <p:nvSpPr>
          <p:cNvPr id="145" name="Textfeld 6"/>
          <p:cNvSpPr txBox="1"/>
          <p:nvPr/>
        </p:nvSpPr>
        <p:spPr>
          <a:xfrm>
            <a:off x="309560" y="5462739"/>
            <a:ext cx="8396289" cy="304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 sz="1800" b="1">
                <a:solidFill>
                  <a:srgbClr val="969696"/>
                </a:solidFill>
              </a:defRPr>
            </a:pPr>
            <a:r>
              <a:rPr lang="en-US" dirty="0"/>
              <a:t>SwissFEL Electron Diagnostics Review Workshop</a:t>
            </a:r>
            <a:r>
              <a:rPr dirty="0"/>
              <a:t>	           </a:t>
            </a:r>
            <a:r>
              <a:rPr lang="en-US" dirty="0" smtClean="0"/>
              <a:t>PSI (Remote), 18-21 October </a:t>
            </a:r>
            <a:r>
              <a:rPr lang="en-US" dirty="0"/>
              <a:t>2021</a:t>
            </a:r>
            <a:endParaRPr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6353175"/>
            <a:ext cx="1538883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gianluca.orlandi@psi.ch</a:t>
            </a:r>
            <a:endParaRPr kumimoji="0" lang="de-CH" sz="1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707275" y="6337786"/>
            <a:ext cx="4036361" cy="3308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0" tIns="0" rIns="0" bIns="0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(*) in charge of the present diagnostics since July 2019</a:t>
            </a:r>
            <a:endParaRPr kumimoji="0" lang="de-CH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</a:t>
            </a:r>
            <a:r>
              <a:rPr lang="en-US" dirty="0"/>
              <a:t>Rate Monitor (DDRM): </a:t>
            </a:r>
            <a:r>
              <a:rPr lang="en-US" dirty="0" err="1"/>
              <a:t>RadFET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01" y="960356"/>
            <a:ext cx="3203674" cy="2875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362" y="962273"/>
            <a:ext cx="3507979" cy="28732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146" y="4172985"/>
            <a:ext cx="6163069" cy="222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6156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11349" y="800102"/>
            <a:ext cx="8210501" cy="3257548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DBLM (50 units)</a:t>
            </a:r>
            <a:r>
              <a:rPr lang="en-GB" sz="1600" dirty="0" smtClean="0"/>
              <a:t>: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Critical points of the machine (</a:t>
            </a:r>
            <a:r>
              <a:rPr lang="en-US" sz="1600" dirty="0" err="1" smtClean="0"/>
              <a:t>undulators,chicanes</a:t>
            </a:r>
            <a:r>
              <a:rPr lang="en-US" sz="1600" dirty="0" smtClean="0"/>
              <a:t>, laser heater, RF cavity, collimators, switch-yard).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Downstream of wire-scanners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15 DBLMs for 13 Aramis </a:t>
            </a:r>
            <a:r>
              <a:rPr lang="en-US" sz="1600" dirty="0" err="1" smtClean="0"/>
              <a:t>undulators</a:t>
            </a:r>
            <a:r>
              <a:rPr lang="en-US" sz="1600" dirty="0" smtClean="0"/>
              <a:t>: DBLMs in front and behind each </a:t>
            </a:r>
            <a:r>
              <a:rPr lang="en-US" sz="1600" dirty="0" err="1" smtClean="0"/>
              <a:t>undulator</a:t>
            </a:r>
            <a:endParaRPr lang="en-US" sz="1600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3 DBLMs for 16 Athos </a:t>
            </a:r>
            <a:r>
              <a:rPr lang="en-US" sz="1600" dirty="0" err="1" smtClean="0"/>
              <a:t>undulators</a:t>
            </a:r>
            <a:r>
              <a:rPr lang="en-US" sz="1600" dirty="0" smtClean="0"/>
              <a:t>: one at the beginning, one at the middle and one at the end of the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line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DLLM (8 units in Aramis+3 units in Athos)</a:t>
            </a:r>
            <a:r>
              <a:rPr lang="en-GB" sz="1600" dirty="0" smtClean="0"/>
              <a:t>:</a:t>
            </a:r>
            <a:r>
              <a:rPr lang="en-GB" dirty="0" smtClean="0"/>
              <a:t>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Quartz Cherenkov </a:t>
            </a:r>
            <a:r>
              <a:rPr lang="en-GB" sz="1600" dirty="0" err="1" smtClean="0"/>
              <a:t>fibers</a:t>
            </a:r>
            <a:r>
              <a:rPr lang="en-GB" sz="1600" dirty="0" smtClean="0"/>
              <a:t> covering all the length of the electron beam lines (Aramis and Athos) by means of several independent fractional sections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DDRM (60 units): most of them in the </a:t>
            </a:r>
            <a:r>
              <a:rPr lang="en-GB" dirty="0" err="1" smtClean="0"/>
              <a:t>undulator</a:t>
            </a:r>
            <a:r>
              <a:rPr lang="en-GB" dirty="0" smtClean="0"/>
              <a:t> lines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noProof="0" dirty="0" smtClean="0"/>
              <a:t>DBLM, DLLM DDRM in Aramis and Athos</a:t>
            </a:r>
            <a:endParaRPr lang="en-GB" sz="2200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56" y="4248818"/>
            <a:ext cx="8404698" cy="20136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4541" y="6376257"/>
            <a:ext cx="32653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C.Ozkan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Loch et al., Phys. Rev. </a:t>
            </a:r>
            <a:r>
              <a:rPr kumimoji="0" 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Accel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. Beams 23, 102804 (2020)</a:t>
            </a:r>
            <a:endParaRPr kumimoji="0" lang="de-CH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96940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63672" y="944596"/>
            <a:ext cx="8700365" cy="5402702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DBLM/DLLM</a:t>
            </a:r>
            <a:r>
              <a:rPr lang="en-GB" sz="1600" dirty="0" smtClean="0"/>
              <a:t>: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Number of DBLMs in the Athos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line is insufficient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The beam based alignment of the Athos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suffers from a lack of DBLMs (DDRM too slow for a fast reaction and correction of the orbit)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PSI allocated money in the 2022 budget to increase number of DBLMs in Athos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DBLM/DLLM (open </a:t>
            </a:r>
            <a:r>
              <a:rPr lang="en-US" sz="1600" dirty="0" smtClean="0"/>
              <a:t>issues </a:t>
            </a:r>
            <a:r>
              <a:rPr lang="en-US" sz="1600" dirty="0"/>
              <a:t>to be scheduled</a:t>
            </a:r>
            <a:r>
              <a:rPr lang="en-US" sz="1600" dirty="0" smtClean="0"/>
              <a:t>): 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Insufficient resolution of the FPGA digital readout of the waveform integration in the ROI</a:t>
            </a:r>
            <a:endParaRPr lang="en-US" sz="1400" dirty="0"/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MPS Alarm level calculation suffers from a lack of fine granularity of the FPGA waveform integration    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low charge wire-scanner measurements also affected by this issue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increase of the significant digits in the FPGA calculation is needed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DBLM/DLLM (open issue, solution to be scheduled) </a:t>
            </a:r>
            <a:r>
              <a:rPr lang="en-US" sz="1600" dirty="0" smtClean="0"/>
              <a:t>: </a:t>
            </a:r>
          </a:p>
          <a:p>
            <a:pPr lvl="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PMT gain dependence of the DBLM sensitivity prevents an homogeneous and quantitatively consistent determination of the MPS Alarm threshold along the machine</a:t>
            </a:r>
          </a:p>
          <a:p>
            <a:pPr lvl="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Loss signal should be scaled w.r.t. the attenuation filter and PMT gain for an uniform settings of the MPS alarm level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DBLM/DLLM:</a:t>
            </a:r>
            <a:r>
              <a:rPr lang="en-US" sz="1600" dirty="0"/>
              <a:t> </a:t>
            </a:r>
            <a:r>
              <a:rPr lang="en-US" sz="1600" dirty="0" smtClean="0"/>
              <a:t>any change </a:t>
            </a:r>
            <a:r>
              <a:rPr lang="en-US" sz="1600" dirty="0"/>
              <a:t>of the machine timing </a:t>
            </a:r>
            <a:r>
              <a:rPr lang="en-US" sz="1600" dirty="0" smtClean="0">
                <a:sym typeface="Wingdings" panose="05000000000000000000" pitchFamily="2" charset="2"/>
              </a:rPr>
              <a:t></a:t>
            </a:r>
            <a:r>
              <a:rPr lang="en-US" sz="1600" dirty="0" smtClean="0"/>
              <a:t> </a:t>
            </a:r>
            <a:r>
              <a:rPr lang="en-US" sz="1600" dirty="0"/>
              <a:t>shift of the ADC acquisition window </a:t>
            </a:r>
            <a:r>
              <a:rPr lang="en-US" sz="1600" dirty="0" smtClean="0">
                <a:sym typeface="Wingdings" panose="05000000000000000000" pitchFamily="2" charset="2"/>
              </a:rPr>
              <a:t> shift of the ROI (Region-of-Interest for the time integration) w.r.t. signal waveform. (open issue: no automatized check/adjustment of the ROI) </a:t>
            </a:r>
            <a:endParaRPr lang="en-US" sz="1600" dirty="0" smtClean="0"/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DDRM</a:t>
            </a:r>
            <a:r>
              <a:rPr lang="en-GB" sz="1600" dirty="0" smtClean="0"/>
              <a:t>: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 accumulated dose rate of 20s</a:t>
            </a:r>
            <a:r>
              <a:rPr lang="en-GB" sz="1600" dirty="0"/>
              <a:t> </a:t>
            </a:r>
            <a:r>
              <a:rPr lang="en-GB" sz="1600" dirty="0" smtClean="0"/>
              <a:t>makes this calibrated monitor not suitable for fast tuning of the beam orbit in the </a:t>
            </a:r>
            <a:r>
              <a:rPr lang="en-GB" sz="1600" dirty="0" err="1" smtClean="0"/>
              <a:t>undulator</a:t>
            </a:r>
            <a:r>
              <a:rPr lang="en-GB" sz="1600" dirty="0"/>
              <a:t> </a:t>
            </a:r>
            <a:r>
              <a:rPr lang="en-GB" sz="1600" dirty="0" smtClean="0"/>
              <a:t>line.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noProof="0" dirty="0" smtClean="0"/>
              <a:t>Conclusions and Outlook</a:t>
            </a:r>
            <a:endParaRPr lang="en-GB" sz="2200" noProof="0" dirty="0"/>
          </a:p>
        </p:txBody>
      </p:sp>
    </p:spTree>
    <p:extLst>
      <p:ext uri="{BB962C8B-B14F-4D97-AF65-F5344CB8AC3E}">
        <p14:creationId xmlns:p14="http://schemas.microsoft.com/office/powerpoint/2010/main" val="1923849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de-CH" dirty="0" smtClean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en-US" dirty="0" smtClean="0"/>
              <a:t>Many thanks to</a:t>
            </a:r>
          </a:p>
          <a:p>
            <a:pPr marL="0" indent="0" algn="ctr">
              <a:buNone/>
            </a:pPr>
            <a:r>
              <a:rPr lang="en-US" dirty="0" smtClean="0"/>
              <a:t>C. Ozkan-Loch</a:t>
            </a:r>
          </a:p>
          <a:p>
            <a:pPr marL="0" indent="0" algn="ctr">
              <a:buNone/>
            </a:pPr>
            <a:r>
              <a:rPr lang="en-US" dirty="0" err="1" smtClean="0"/>
              <a:t>A.Alarcon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M.Baldinger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K. </a:t>
            </a:r>
            <a:r>
              <a:rPr lang="en-US" dirty="0" smtClean="0"/>
              <a:t>Bitterli</a:t>
            </a:r>
          </a:p>
          <a:p>
            <a:pPr marL="0" indent="0" algn="ctr">
              <a:buNone/>
            </a:pPr>
            <a:r>
              <a:rPr lang="en-US" dirty="0" smtClean="0"/>
              <a:t>A. </a:t>
            </a:r>
            <a:r>
              <a:rPr lang="en-US" smtClean="0"/>
              <a:t>Di Giovanna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E.Divall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E. Ebner</a:t>
            </a:r>
          </a:p>
          <a:p>
            <a:pPr marL="0" indent="0" algn="ctr">
              <a:buNone/>
            </a:pPr>
            <a:r>
              <a:rPr lang="en-US" dirty="0" smtClean="0"/>
              <a:t>R. Ischebeck</a:t>
            </a:r>
          </a:p>
          <a:p>
            <a:pPr marL="0" indent="0" algn="ctr">
              <a:buNone/>
            </a:pPr>
            <a:r>
              <a:rPr lang="en-US" dirty="0" smtClean="0"/>
              <a:t>D. Llorente</a:t>
            </a:r>
          </a:p>
          <a:p>
            <a:pPr marL="0" indent="0" algn="ctr">
              <a:buNone/>
            </a:pPr>
            <a:r>
              <a:rPr lang="en-US" dirty="0" err="1" smtClean="0"/>
              <a:t>F.Loehl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P. Pollet</a:t>
            </a:r>
          </a:p>
          <a:p>
            <a:pPr marL="0" indent="0" algn="ctr">
              <a:buNone/>
            </a:pPr>
            <a:r>
              <a:rPr lang="en-US" dirty="0" smtClean="0"/>
              <a:t>M. Roggli </a:t>
            </a:r>
          </a:p>
          <a:p>
            <a:pPr marL="0" indent="0" algn="ctr">
              <a:buNone/>
            </a:pPr>
            <a:r>
              <a:rPr lang="en-US" dirty="0" smtClean="0"/>
              <a:t>V. Schlott</a:t>
            </a:r>
          </a:p>
          <a:p>
            <a:pPr marL="0" indent="0" algn="ctr">
              <a:buNone/>
            </a:pPr>
            <a:r>
              <a:rPr lang="en-US" dirty="0" smtClean="0"/>
              <a:t>..and many other colleagues</a:t>
            </a: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4193958" y="1850324"/>
            <a:ext cx="3186354" cy="270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6858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000" cap="none" spc="23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/>
                <a:cs typeface="Franklin Gothic Book"/>
                <a:sym typeface="Calibri"/>
              </a:rPr>
              <a:t>Thank you 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6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675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67555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SwissFEL in a sketch</a:t>
            </a:r>
            <a:endParaRPr lang="en-GB" noProof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116957" y="800100"/>
            <a:ext cx="7474366" cy="1868591"/>
          </a:xfrm>
          <a:prstGeom prst="rect">
            <a:avLst/>
          </a:prstGeom>
        </p:spPr>
      </p:pic>
      <p:sp>
        <p:nvSpPr>
          <p:cNvPr id="11" name="Inhaltsplatzhalter 1"/>
          <p:cNvSpPr>
            <a:spLocks noGrp="1"/>
          </p:cNvSpPr>
          <p:nvPr>
            <p:ph sz="quarter" idx="13"/>
          </p:nvPr>
        </p:nvSpPr>
        <p:spPr>
          <a:xfrm>
            <a:off x="748757" y="3220760"/>
            <a:ext cx="7842565" cy="3011874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Beam energy:	 	6.2 GeV and 3.3 GeV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Beam charge: 		10-200 </a:t>
            </a:r>
            <a:r>
              <a:rPr lang="en-GB" dirty="0" err="1" smtClean="0"/>
              <a:t>pC</a:t>
            </a:r>
            <a:r>
              <a:rPr lang="en-GB" dirty="0"/>
              <a:t> </a:t>
            </a:r>
            <a:r>
              <a:rPr lang="en-GB" dirty="0" smtClean="0"/>
              <a:t>@100Hz, 28 </a:t>
            </a:r>
            <a:r>
              <a:rPr lang="en-GB" dirty="0"/>
              <a:t>ns </a:t>
            </a:r>
            <a:r>
              <a:rPr lang="en-GB" dirty="0" smtClean="0"/>
              <a:t>2-bunch time structure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Emittance:		0.4/0.2 mm </a:t>
            </a:r>
            <a:r>
              <a:rPr lang="en-GB" dirty="0" err="1" smtClean="0"/>
              <a:t>mrad</a:t>
            </a: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Bunch length: 		from a 3 </a:t>
            </a:r>
            <a:r>
              <a:rPr lang="en-GB" noProof="0" dirty="0" err="1" smtClean="0"/>
              <a:t>ps</a:t>
            </a:r>
            <a:r>
              <a:rPr lang="en-GB" noProof="0" dirty="0" smtClean="0"/>
              <a:t> up to a few fs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Photon wavelength: 	0.1-0.7 nm and 0.7-7.0 nm</a:t>
            </a:r>
            <a:endParaRPr lang="en-GB" dirty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89616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56914" y="1493866"/>
            <a:ext cx="7660982" cy="416216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Beam Loss Monitors at SwissFEL, 3 different systems for machine operations (*):</a:t>
            </a:r>
            <a:r>
              <a:rPr lang="en-GB" noProof="0" dirty="0" smtClean="0"/>
              <a:t>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DBLM. Beam Loss Monitor: localized (~cm) scintillator </a:t>
            </a:r>
            <a:r>
              <a:rPr lang="en-GB" dirty="0" err="1" smtClean="0"/>
              <a:t>fiber</a:t>
            </a:r>
            <a:r>
              <a:rPr lang="en-GB" dirty="0" smtClean="0"/>
              <a:t> wrapped around the beam pipe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noProof="0" dirty="0" smtClean="0"/>
              <a:t>DLLM. Longitudinal Loss Monitors: Cherenkov </a:t>
            </a:r>
            <a:r>
              <a:rPr lang="en-GB" noProof="0" dirty="0" err="1" smtClean="0"/>
              <a:t>fiber</a:t>
            </a:r>
            <a:r>
              <a:rPr lang="en-GB" noProof="0" dirty="0" smtClean="0"/>
              <a:t> stretched all along the beam pipe (~ several 10m)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noProof="0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DDRM. Dose Rate Monitor: </a:t>
            </a:r>
            <a:r>
              <a:rPr lang="en-GB" dirty="0" err="1" smtClean="0"/>
              <a:t>RadFET</a:t>
            </a:r>
            <a:r>
              <a:rPr lang="en-GB" dirty="0" smtClean="0"/>
              <a:t> for a localized and cumulative monitoring of the radiation release on sensitive machine components (mainly </a:t>
            </a:r>
            <a:r>
              <a:rPr lang="en-GB" dirty="0" err="1" smtClean="0"/>
              <a:t>undulators</a:t>
            </a:r>
            <a:r>
              <a:rPr lang="en-GB" dirty="0" smtClean="0"/>
              <a:t>)</a:t>
            </a:r>
            <a:r>
              <a:rPr lang="en-GB" noProof="0" dirty="0" smtClean="0"/>
              <a:t> 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noProof="0" dirty="0" smtClean="0"/>
              <a:t>(*) DRPS. Dose Rate Protection System: array of calibrated dosimeters for personnel protection, out of the subject of the present talk  </a:t>
            </a:r>
            <a:endParaRPr lang="en-GB" noProof="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Contents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04925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534664" y="873057"/>
            <a:ext cx="8030539" cy="5401283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Beam Loss Monitor (BLM) classification: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DDRM (</a:t>
            </a:r>
            <a:r>
              <a:rPr lang="en-GB" dirty="0" err="1" smtClean="0"/>
              <a:t>RadFET</a:t>
            </a:r>
            <a:r>
              <a:rPr lang="en-GB" dirty="0" smtClean="0"/>
              <a:t>): calibrated </a:t>
            </a:r>
            <a:r>
              <a:rPr lang="en-GB" dirty="0"/>
              <a:t>(slow time </a:t>
            </a:r>
            <a:r>
              <a:rPr lang="en-GB" dirty="0" smtClean="0"/>
              <a:t>response, 20</a:t>
            </a:r>
            <a:r>
              <a:rPr lang="en-GB" noProof="0" dirty="0" smtClean="0"/>
              <a:t>s):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DBLM and DLLM: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noProof="0" dirty="0" smtClean="0"/>
              <a:t>not-calibrated (single shot response, 100Hz)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noProof="0" dirty="0" smtClean="0"/>
              <a:t>PMT-gain and attenuation filter dependent signal response</a:t>
            </a:r>
            <a:endParaRPr lang="en-GB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BLM requirements, functionality and machine operation applications: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Beam loss measurement feature: relative (DBLM, DLLM), absolute (DDRM)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Beam loss localization along the machine: local positioning (DBLM, DDRM) and linearly distributed positioning (DLLM)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DBLM sensitivity: to a </a:t>
            </a:r>
            <a:r>
              <a:rPr lang="en-GB" dirty="0"/>
              <a:t>few </a:t>
            </a:r>
            <a:r>
              <a:rPr lang="en-GB" dirty="0" smtClean="0"/>
              <a:t>percent of beam losses </a:t>
            </a:r>
            <a:r>
              <a:rPr lang="en-GB" dirty="0"/>
              <a:t>in the charge range 10-200pC and to dark </a:t>
            </a:r>
            <a:r>
              <a:rPr lang="en-GB" dirty="0" smtClean="0"/>
              <a:t>current.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DBLM signal </a:t>
            </a:r>
            <a:r>
              <a:rPr lang="en-GB" dirty="0"/>
              <a:t>complement </a:t>
            </a:r>
            <a:r>
              <a:rPr lang="en-GB" dirty="0" smtClean="0"/>
              <a:t>to other diagnostics (wire-scanner). Estimated charge loss sensitivity of 0.01pC in sub-</a:t>
            </a:r>
            <a:r>
              <a:rPr lang="en-GB" dirty="0" err="1" smtClean="0"/>
              <a:t>micrometer</a:t>
            </a:r>
            <a:r>
              <a:rPr lang="en-GB" dirty="0" smtClean="0"/>
              <a:t> WS </a:t>
            </a:r>
            <a:r>
              <a:rPr lang="en-GB" dirty="0" err="1" smtClean="0"/>
              <a:t>meas</a:t>
            </a:r>
            <a:r>
              <a:rPr lang="en-GB" dirty="0"/>
              <a:t> </a:t>
            </a:r>
            <a:r>
              <a:rPr lang="en-GB" dirty="0" smtClean="0"/>
              <a:t>(maximum </a:t>
            </a:r>
            <a:r>
              <a:rPr lang="en-GB" dirty="0"/>
              <a:t>PMT gain</a:t>
            </a:r>
            <a:r>
              <a:rPr lang="en-GB" dirty="0" smtClean="0"/>
              <a:t>)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/>
              <a:t>BLM signals input to Machine Protection System (MPS): processed beam losses compared with alarm thresholds to protect sensitive machine components and to keep the losses below the DRPS limits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Beam Loss Monitor at </a:t>
            </a:r>
            <a:r>
              <a:rPr lang="en-GB" noProof="0" dirty="0" err="1" smtClean="0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685065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71855" y="697358"/>
            <a:ext cx="8210501" cy="4278339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BLM signals and MPS interface</a:t>
            </a:r>
            <a:r>
              <a:rPr lang="en-GB" sz="1600" dirty="0" smtClean="0"/>
              <a:t>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Alarm calculation (@100Hz): processed beam loss signals (DBLM,DLLM,DDRM) compared with reference thresholds and generation of alarm signal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MPS interface (programmable logic controller, PLC): collect alarm states and calculate 3 machine alarm levels: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Alarm Level 0:</a:t>
            </a:r>
            <a:r>
              <a:rPr lang="en-GB" dirty="0" smtClean="0"/>
              <a:t> 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dynamically slow down of the machine repetition up to 1 Hz to contain the losses below the Alarm Level 1 threshold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Alarm Level 0 </a:t>
            </a:r>
            <a:r>
              <a:rPr lang="en-GB" sz="1400" dirty="0" smtClean="0"/>
              <a:t>automatically enabled at 1 Hz while a view screen is on the beam line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Alarm Level 1:</a:t>
            </a:r>
            <a:r>
              <a:rPr lang="en-GB" dirty="0" smtClean="0"/>
              <a:t> </a:t>
            </a:r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stop the beam in Aramis and/or Athos to make the machine </a:t>
            </a:r>
            <a:r>
              <a:rPr lang="en-GB" sz="1400" dirty="0"/>
              <a:t>to recover </a:t>
            </a:r>
            <a:r>
              <a:rPr lang="en-GB" sz="1400" dirty="0" smtClean="0"/>
              <a:t>when beam </a:t>
            </a:r>
            <a:r>
              <a:rPr lang="en-GB" sz="1400" dirty="0"/>
              <a:t>losses </a:t>
            </a:r>
            <a:r>
              <a:rPr lang="en-GB" sz="1400" dirty="0" smtClean="0"/>
              <a:t>are systematically </a:t>
            </a:r>
            <a:r>
              <a:rPr lang="en-GB" sz="1400" dirty="0"/>
              <a:t>exceeding the warning threshold </a:t>
            </a:r>
            <a:endParaRPr lang="en-GB" sz="1400" dirty="0" smtClean="0"/>
          </a:p>
          <a:p>
            <a:pPr lvl="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Alarm Level 1 </a:t>
            </a:r>
            <a:r>
              <a:rPr lang="en-GB" sz="1400" dirty="0" smtClean="0"/>
              <a:t>automatically enabled while a view screen is being inserted into the beam line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Alarm Level 2: enabled for mean beam losses highly exceeding the warning threshold, laser shutter closed and/or switch off RF gun, operator intervention required to reset the alarm</a:t>
            </a:r>
            <a:r>
              <a:rPr lang="en-GB" dirty="0" smtClean="0"/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 Monitor and MPS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824" y="4732596"/>
            <a:ext cx="6320394" cy="1719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2824" y="6507262"/>
            <a:ext cx="359233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100" dirty="0" err="1" smtClean="0">
                <a:latin typeface="+mn-lt"/>
              </a:rPr>
              <a:t>C.Ozkan</a:t>
            </a:r>
            <a:r>
              <a:rPr lang="en-US" sz="1100" dirty="0" smtClean="0">
                <a:latin typeface="+mn-lt"/>
              </a:rPr>
              <a:t> Loch et al., Phys. Rev. </a:t>
            </a:r>
            <a:r>
              <a:rPr lang="en-US" sz="1100" dirty="0" err="1" smtClean="0">
                <a:latin typeface="+mn-lt"/>
              </a:rPr>
              <a:t>Accel</a:t>
            </a:r>
            <a:r>
              <a:rPr lang="en-US" sz="1100" dirty="0" smtClean="0">
                <a:latin typeface="+mn-lt"/>
              </a:rPr>
              <a:t>. Beams 23, 102804 (2020)</a:t>
            </a:r>
            <a:endParaRPr lang="de-CH" sz="11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9396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Operation </a:t>
            </a:r>
            <a:r>
              <a:rPr lang="de-CH" dirty="0" err="1" smtClean="0"/>
              <a:t>Principle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MPS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46" name="Rounded Rectangle 45"/>
          <p:cNvSpPr>
            <a:spLocks noChangeArrowheads="1"/>
          </p:cNvSpPr>
          <p:nvPr/>
        </p:nvSpPr>
        <p:spPr bwMode="auto">
          <a:xfrm>
            <a:off x="1580417" y="5575300"/>
            <a:ext cx="1651000" cy="662012"/>
          </a:xfrm>
          <a:prstGeom prst="roundRect">
            <a:avLst>
              <a:gd name="adj" fmla="val 16667"/>
            </a:avLst>
          </a:prstGeom>
          <a:solidFill>
            <a:srgbClr val="D1D1F0"/>
          </a:soli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monitor 1</a:t>
            </a:r>
          </a:p>
        </p:txBody>
      </p:sp>
      <p:sp>
        <p:nvSpPr>
          <p:cNvPr id="52" name="Rounded Rectangle 51"/>
          <p:cNvSpPr>
            <a:spLocks noChangeArrowheads="1"/>
          </p:cNvSpPr>
          <p:nvPr/>
        </p:nvSpPr>
        <p:spPr bwMode="auto">
          <a:xfrm>
            <a:off x="4955293" y="5615136"/>
            <a:ext cx="1651000" cy="622176"/>
          </a:xfrm>
          <a:prstGeom prst="roundRect">
            <a:avLst>
              <a:gd name="adj" fmla="val 16667"/>
            </a:avLst>
          </a:prstGeom>
          <a:solidFill>
            <a:srgbClr val="D1D1F0"/>
          </a:soli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monitor n</a:t>
            </a:r>
          </a:p>
        </p:txBody>
      </p:sp>
      <p:sp>
        <p:nvSpPr>
          <p:cNvPr id="42" name="Rounded Rectangle 41"/>
          <p:cNvSpPr>
            <a:spLocks noChangeArrowheads="1"/>
          </p:cNvSpPr>
          <p:nvPr/>
        </p:nvSpPr>
        <p:spPr bwMode="auto">
          <a:xfrm>
            <a:off x="1231607" y="3003403"/>
            <a:ext cx="5500633" cy="774731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PLC system collecting alarms</a:t>
            </a:r>
          </a:p>
        </p:txBody>
      </p:sp>
      <p:sp>
        <p:nvSpPr>
          <p:cNvPr id="43" name="Rounded Rectangle 42"/>
          <p:cNvSpPr>
            <a:spLocks noChangeArrowheads="1"/>
          </p:cNvSpPr>
          <p:nvPr/>
        </p:nvSpPr>
        <p:spPr bwMode="auto">
          <a:xfrm>
            <a:off x="1574592" y="4271144"/>
            <a:ext cx="1673323" cy="774731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alarm calculation 1</a:t>
            </a:r>
          </a:p>
        </p:txBody>
      </p:sp>
      <p:sp>
        <p:nvSpPr>
          <p:cNvPr id="44" name="TextBox 1"/>
          <p:cNvSpPr txBox="1">
            <a:spLocks noChangeArrowheads="1"/>
          </p:cNvSpPr>
          <p:nvPr/>
        </p:nvSpPr>
        <p:spPr bwMode="auto">
          <a:xfrm>
            <a:off x="6773250" y="3186815"/>
            <a:ext cx="8556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Layer 1</a:t>
            </a:r>
          </a:p>
        </p:txBody>
      </p:sp>
      <p:sp>
        <p:nvSpPr>
          <p:cNvPr id="45" name="TextBox 37"/>
          <p:cNvSpPr txBox="1">
            <a:spLocks noChangeArrowheads="1"/>
          </p:cNvSpPr>
          <p:nvPr/>
        </p:nvSpPr>
        <p:spPr bwMode="auto">
          <a:xfrm>
            <a:off x="6773250" y="4482434"/>
            <a:ext cx="8556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Layer 2</a:t>
            </a:r>
          </a:p>
        </p:txBody>
      </p:sp>
      <p:cxnSp>
        <p:nvCxnSpPr>
          <p:cNvPr id="47" name="Straight Arrow Connector 46"/>
          <p:cNvCxnSpPr>
            <a:cxnSpLocks noChangeShapeType="1"/>
          </p:cNvCxnSpPr>
          <p:nvPr/>
        </p:nvCxnSpPr>
        <p:spPr bwMode="auto">
          <a:xfrm flipV="1">
            <a:off x="2548387" y="3785470"/>
            <a:ext cx="0" cy="4343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Arrow Connector 47"/>
          <p:cNvCxnSpPr>
            <a:cxnSpLocks noChangeShapeType="1"/>
          </p:cNvCxnSpPr>
          <p:nvPr/>
        </p:nvCxnSpPr>
        <p:spPr bwMode="auto">
          <a:xfrm flipV="1">
            <a:off x="2749242" y="3785470"/>
            <a:ext cx="0" cy="4343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Arrow Connector 48"/>
          <p:cNvCxnSpPr>
            <a:cxnSpLocks noChangeShapeType="1"/>
            <a:stCxn id="46" idx="0"/>
            <a:endCxn id="43" idx="2"/>
          </p:cNvCxnSpPr>
          <p:nvPr/>
        </p:nvCxnSpPr>
        <p:spPr bwMode="auto">
          <a:xfrm flipV="1">
            <a:off x="2405917" y="5045875"/>
            <a:ext cx="5337" cy="5294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TextBox 53"/>
          <p:cNvSpPr txBox="1">
            <a:spLocks noChangeArrowheads="1"/>
          </p:cNvSpPr>
          <p:nvPr/>
        </p:nvSpPr>
        <p:spPr bwMode="auto">
          <a:xfrm>
            <a:off x="2516528" y="5139781"/>
            <a:ext cx="12049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measurement</a:t>
            </a:r>
          </a:p>
        </p:txBody>
      </p:sp>
      <p:sp>
        <p:nvSpPr>
          <p:cNvPr id="51" name="Rounded Rectangle 50"/>
          <p:cNvSpPr>
            <a:spLocks noChangeArrowheads="1"/>
          </p:cNvSpPr>
          <p:nvPr/>
        </p:nvSpPr>
        <p:spPr bwMode="auto">
          <a:xfrm>
            <a:off x="4944785" y="4271144"/>
            <a:ext cx="1673323" cy="774731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alarm calculation n</a:t>
            </a:r>
          </a:p>
        </p:txBody>
      </p:sp>
      <p:cxnSp>
        <p:nvCxnSpPr>
          <p:cNvPr id="53" name="Straight Arrow Connector 52"/>
          <p:cNvCxnSpPr>
            <a:cxnSpLocks noChangeShapeType="1"/>
            <a:stCxn id="52" idx="0"/>
            <a:endCxn id="51" idx="2"/>
          </p:cNvCxnSpPr>
          <p:nvPr/>
        </p:nvCxnSpPr>
        <p:spPr bwMode="auto">
          <a:xfrm flipV="1">
            <a:off x="5780793" y="5045875"/>
            <a:ext cx="654" cy="56926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Straight Arrow Connector 53"/>
          <p:cNvCxnSpPr>
            <a:cxnSpLocks noChangeShapeType="1"/>
            <a:endCxn id="43" idx="3"/>
          </p:cNvCxnSpPr>
          <p:nvPr/>
        </p:nvCxnSpPr>
        <p:spPr bwMode="auto">
          <a:xfrm flipH="1">
            <a:off x="3247914" y="4658509"/>
            <a:ext cx="36569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TextBox 70"/>
          <p:cNvSpPr txBox="1">
            <a:spLocks noChangeArrowheads="1"/>
          </p:cNvSpPr>
          <p:nvPr/>
        </p:nvSpPr>
        <p:spPr bwMode="auto">
          <a:xfrm>
            <a:off x="3591444" y="4505910"/>
            <a:ext cx="13092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thresholds, etc.</a:t>
            </a:r>
            <a:endParaRPr lang="en-US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56" name="TextBox 73"/>
          <p:cNvSpPr txBox="1">
            <a:spLocks noChangeArrowheads="1"/>
          </p:cNvSpPr>
          <p:nvPr/>
        </p:nvSpPr>
        <p:spPr bwMode="auto">
          <a:xfrm>
            <a:off x="6773250" y="5703221"/>
            <a:ext cx="8556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Layer 3</a:t>
            </a:r>
          </a:p>
        </p:txBody>
      </p:sp>
      <p:sp>
        <p:nvSpPr>
          <p:cNvPr id="57" name="Rounded Rectangle 56"/>
          <p:cNvSpPr>
            <a:spLocks noChangeArrowheads="1"/>
          </p:cNvSpPr>
          <p:nvPr/>
        </p:nvSpPr>
        <p:spPr bwMode="auto">
          <a:xfrm>
            <a:off x="1475028" y="1313082"/>
            <a:ext cx="2016852" cy="774731"/>
          </a:xfrm>
          <a:prstGeom prst="roundRect">
            <a:avLst>
              <a:gd name="adj" fmla="val 16667"/>
            </a:avLst>
          </a:prstGeom>
          <a:solidFill>
            <a:srgbClr val="58B3F7"/>
          </a:solidFill>
          <a:ln w="9525">
            <a:solidFill>
              <a:srgbClr val="58B3F7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Timing system</a:t>
            </a:r>
          </a:p>
        </p:txBody>
      </p:sp>
      <p:cxnSp>
        <p:nvCxnSpPr>
          <p:cNvPr id="58" name="Straight Arrow Connector 57"/>
          <p:cNvCxnSpPr>
            <a:cxnSpLocks noChangeShapeType="1"/>
          </p:cNvCxnSpPr>
          <p:nvPr/>
        </p:nvCxnSpPr>
        <p:spPr bwMode="auto">
          <a:xfrm flipV="1">
            <a:off x="2305978" y="2111289"/>
            <a:ext cx="0" cy="88037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Straight Arrow Connector 58"/>
          <p:cNvCxnSpPr>
            <a:cxnSpLocks noChangeShapeType="1"/>
          </p:cNvCxnSpPr>
          <p:nvPr/>
        </p:nvCxnSpPr>
        <p:spPr bwMode="auto">
          <a:xfrm flipV="1">
            <a:off x="2494365" y="2111289"/>
            <a:ext cx="0" cy="88037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TextBox 78"/>
          <p:cNvSpPr txBox="1">
            <a:spLocks noChangeArrowheads="1"/>
          </p:cNvSpPr>
          <p:nvPr/>
        </p:nvSpPr>
        <p:spPr bwMode="auto">
          <a:xfrm>
            <a:off x="1164572" y="2105420"/>
            <a:ext cx="11562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um 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alarms: level 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0</a:t>
            </a:r>
            <a:b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level 1</a:t>
            </a:r>
            <a:b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level 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</a:p>
        </p:txBody>
      </p:sp>
      <p:cxnSp>
        <p:nvCxnSpPr>
          <p:cNvPr id="61" name="Straight Arrow Connector 60"/>
          <p:cNvCxnSpPr>
            <a:cxnSpLocks noChangeShapeType="1"/>
          </p:cNvCxnSpPr>
          <p:nvPr/>
        </p:nvCxnSpPr>
        <p:spPr bwMode="auto">
          <a:xfrm flipV="1">
            <a:off x="4514579" y="2123027"/>
            <a:ext cx="0" cy="88037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" name="Rounded Rectangle 61"/>
          <p:cNvSpPr>
            <a:spLocks noChangeArrowheads="1"/>
          </p:cNvSpPr>
          <p:nvPr/>
        </p:nvSpPr>
        <p:spPr bwMode="auto">
          <a:xfrm>
            <a:off x="3949417" y="1559587"/>
            <a:ext cx="1141406" cy="528225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58B3F7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laser shutter</a:t>
            </a:r>
          </a:p>
        </p:txBody>
      </p:sp>
      <p:cxnSp>
        <p:nvCxnSpPr>
          <p:cNvPr id="63" name="Straight Arrow Connector 62"/>
          <p:cNvCxnSpPr>
            <a:cxnSpLocks noChangeShapeType="1"/>
          </p:cNvCxnSpPr>
          <p:nvPr/>
        </p:nvCxnSpPr>
        <p:spPr bwMode="auto">
          <a:xfrm flipV="1">
            <a:off x="5761259" y="2123027"/>
            <a:ext cx="0" cy="88037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" name="Rounded Rectangle 63"/>
          <p:cNvSpPr>
            <a:spLocks noChangeArrowheads="1"/>
          </p:cNvSpPr>
          <p:nvPr/>
        </p:nvSpPr>
        <p:spPr bwMode="auto">
          <a:xfrm>
            <a:off x="5196098" y="1559587"/>
            <a:ext cx="1141406" cy="528225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58B3F7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gun RF inhibit</a:t>
            </a:r>
          </a:p>
        </p:txBody>
      </p:sp>
      <p:cxnSp>
        <p:nvCxnSpPr>
          <p:cNvPr id="65" name="Straight Arrow Connector 64"/>
          <p:cNvCxnSpPr>
            <a:cxnSpLocks noChangeShapeType="1"/>
          </p:cNvCxnSpPr>
          <p:nvPr/>
        </p:nvCxnSpPr>
        <p:spPr bwMode="auto">
          <a:xfrm flipV="1">
            <a:off x="2682752" y="2106887"/>
            <a:ext cx="0" cy="88037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Straight Arrow Connector 65"/>
          <p:cNvCxnSpPr>
            <a:cxnSpLocks noChangeShapeType="1"/>
          </p:cNvCxnSpPr>
          <p:nvPr/>
        </p:nvCxnSpPr>
        <p:spPr bwMode="auto">
          <a:xfrm flipV="1">
            <a:off x="2360000" y="3785470"/>
            <a:ext cx="0" cy="4343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Straight Arrow Connector 66"/>
          <p:cNvCxnSpPr>
            <a:cxnSpLocks noChangeShapeType="1"/>
          </p:cNvCxnSpPr>
          <p:nvPr/>
        </p:nvCxnSpPr>
        <p:spPr bwMode="auto">
          <a:xfrm flipV="1">
            <a:off x="5755128" y="3785470"/>
            <a:ext cx="0" cy="4343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Straight Arrow Connector 67"/>
          <p:cNvCxnSpPr>
            <a:cxnSpLocks noChangeShapeType="1"/>
          </p:cNvCxnSpPr>
          <p:nvPr/>
        </p:nvCxnSpPr>
        <p:spPr bwMode="auto">
          <a:xfrm flipV="1">
            <a:off x="5954597" y="3785470"/>
            <a:ext cx="0" cy="4343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Straight Arrow Connector 68"/>
          <p:cNvCxnSpPr>
            <a:cxnSpLocks noChangeShapeType="1"/>
          </p:cNvCxnSpPr>
          <p:nvPr/>
        </p:nvCxnSpPr>
        <p:spPr bwMode="auto">
          <a:xfrm flipV="1">
            <a:off x="5565355" y="3785470"/>
            <a:ext cx="0" cy="4343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1"/>
          <p:cNvSpPr>
            <a:spLocks noChangeArrowheads="1"/>
          </p:cNvSpPr>
          <p:nvPr/>
        </p:nvSpPr>
        <p:spPr bwMode="auto">
          <a:xfrm>
            <a:off x="3823364" y="1456876"/>
            <a:ext cx="2640193" cy="865703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1" name="TextBox 78"/>
          <p:cNvSpPr txBox="1">
            <a:spLocks noChangeArrowheads="1"/>
          </p:cNvSpPr>
          <p:nvPr/>
        </p:nvSpPr>
        <p:spPr bwMode="auto">
          <a:xfrm>
            <a:off x="4593535" y="2388608"/>
            <a:ext cx="1052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um alarm:</a:t>
            </a:r>
            <a:b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level 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</a:p>
        </p:txBody>
      </p:sp>
      <p:sp>
        <p:nvSpPr>
          <p:cNvPr id="72" name="TextBox 78"/>
          <p:cNvSpPr txBox="1">
            <a:spLocks noChangeArrowheads="1"/>
          </p:cNvSpPr>
          <p:nvPr/>
        </p:nvSpPr>
        <p:spPr bwMode="auto">
          <a:xfrm>
            <a:off x="3634976" y="1189829"/>
            <a:ext cx="29532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additional actuators for level 2 alarm </a:t>
            </a:r>
          </a:p>
        </p:txBody>
      </p:sp>
      <p:sp>
        <p:nvSpPr>
          <p:cNvPr id="73" name="TextBox 1"/>
          <p:cNvSpPr txBox="1">
            <a:spLocks noChangeArrowheads="1"/>
          </p:cNvSpPr>
          <p:nvPr/>
        </p:nvSpPr>
        <p:spPr bwMode="auto">
          <a:xfrm>
            <a:off x="6773250" y="1591691"/>
            <a:ext cx="18311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Actuators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of MPS</a:t>
            </a:r>
          </a:p>
        </p:txBody>
      </p:sp>
      <p:sp>
        <p:nvSpPr>
          <p:cNvPr id="74" name="TextBox 2"/>
          <p:cNvSpPr txBox="1">
            <a:spLocks noChangeArrowheads="1"/>
          </p:cNvSpPr>
          <p:nvPr/>
        </p:nvSpPr>
        <p:spPr bwMode="auto">
          <a:xfrm>
            <a:off x="3687022" y="5550623"/>
            <a:ext cx="5597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…….</a:t>
            </a:r>
          </a:p>
        </p:txBody>
      </p:sp>
      <p:sp>
        <p:nvSpPr>
          <p:cNvPr id="75" name="Right Brace 18431"/>
          <p:cNvSpPr>
            <a:spLocks/>
          </p:cNvSpPr>
          <p:nvPr/>
        </p:nvSpPr>
        <p:spPr bwMode="auto">
          <a:xfrm>
            <a:off x="7625149" y="4517649"/>
            <a:ext cx="126053" cy="1531854"/>
          </a:xfrm>
          <a:prstGeom prst="rightBrace">
            <a:avLst>
              <a:gd name="adj1" fmla="val 8339"/>
              <a:gd name="adj2" fmla="val 50000"/>
            </a:avLst>
          </a:prstGeom>
          <a:noFill/>
          <a:ln w="254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6" name="TextBox 37"/>
          <p:cNvSpPr txBox="1">
            <a:spLocks noChangeArrowheads="1"/>
          </p:cNvSpPr>
          <p:nvPr/>
        </p:nvSpPr>
        <p:spPr bwMode="auto">
          <a:xfrm>
            <a:off x="7771980" y="5050277"/>
            <a:ext cx="1120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combined</a:t>
            </a:r>
          </a:p>
        </p:txBody>
      </p:sp>
      <p:sp>
        <p:nvSpPr>
          <p:cNvPr id="77" name="TextBox 53"/>
          <p:cNvSpPr txBox="1">
            <a:spLocks noChangeArrowheads="1"/>
          </p:cNvSpPr>
          <p:nvPr/>
        </p:nvSpPr>
        <p:spPr bwMode="auto">
          <a:xfrm>
            <a:off x="939432" y="3861048"/>
            <a:ext cx="14003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1pPr>
            <a:lvl2pPr marL="742950" indent="-28575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2pPr>
            <a:lvl3pPr marL="11430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3pPr>
            <a:lvl4pPr marL="16002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4pPr>
            <a:lvl5pPr marL="2057400" indent="-228600" eaLnBrk="0" hangingPunct="0"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rgbClr val="000000"/>
                </a:solidFill>
                <a:latin typeface="Gill Sans" charset="0"/>
                <a:ea typeface="MS PGothic" pitchFamily="34" charset="-128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Alarms: level 0-2</a:t>
            </a:r>
            <a:endParaRPr lang="en-US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1" name="Foliennummernplatzhalter 4"/>
          <p:cNvSpPr txBox="1">
            <a:spLocks/>
          </p:cNvSpPr>
          <p:nvPr/>
        </p:nvSpPr>
        <p:spPr>
          <a:xfrm>
            <a:off x="6337503" y="6595616"/>
            <a:ext cx="2122929" cy="262384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sz="1200" dirty="0" err="1" smtClean="0">
                <a:latin typeface="+mn-lt"/>
                <a:cs typeface="Times" panose="02020603050405020304" pitchFamily="18" charset="0"/>
              </a:rPr>
              <a:t>Courtesy</a:t>
            </a:r>
            <a:r>
              <a:rPr lang="de-DE" sz="1200" dirty="0" smtClean="0">
                <a:latin typeface="+mn-lt"/>
                <a:cs typeface="Times" panose="02020603050405020304" pitchFamily="18" charset="0"/>
              </a:rPr>
              <a:t> </a:t>
            </a:r>
            <a:r>
              <a:rPr lang="de-DE" sz="1200" dirty="0" err="1" smtClean="0">
                <a:latin typeface="+mn-lt"/>
                <a:cs typeface="Times" panose="02020603050405020304" pitchFamily="18" charset="0"/>
              </a:rPr>
              <a:t>of</a:t>
            </a:r>
            <a:r>
              <a:rPr lang="de-DE" sz="1200" dirty="0" smtClean="0">
                <a:latin typeface="+mn-lt"/>
                <a:cs typeface="Times" panose="02020603050405020304" pitchFamily="18" charset="0"/>
              </a:rPr>
              <a:t> F. </a:t>
            </a:r>
            <a:r>
              <a:rPr lang="de-DE" sz="1200" dirty="0" err="1" smtClean="0">
                <a:latin typeface="+mn-lt"/>
                <a:cs typeface="Times" panose="02020603050405020304" pitchFamily="18" charset="0"/>
              </a:rPr>
              <a:t>Loehl</a:t>
            </a:r>
            <a:endParaRPr lang="de-DE" sz="1200" dirty="0">
              <a:latin typeface="+mn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96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11349" y="800100"/>
            <a:ext cx="8210501" cy="5805583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DBLM</a:t>
            </a:r>
            <a:r>
              <a:rPr lang="en-GB" sz="1600" dirty="0" smtClean="0"/>
              <a:t>: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Organic scintillator </a:t>
            </a:r>
            <a:r>
              <a:rPr lang="en-US" sz="1600" dirty="0"/>
              <a:t>fiber (Saint </a:t>
            </a:r>
            <a:r>
              <a:rPr lang="en-US" sz="1600" dirty="0" err="1"/>
              <a:t>Gobain</a:t>
            </a:r>
            <a:r>
              <a:rPr lang="en-US" sz="1600" dirty="0"/>
              <a:t> BCF-20, decay time 2.7 </a:t>
            </a:r>
            <a:r>
              <a:rPr lang="en-US" sz="1600" dirty="0" smtClean="0"/>
              <a:t>ns, 2m long, diameter 1mm) wrapped </a:t>
            </a:r>
            <a:r>
              <a:rPr lang="en-US" sz="1600" dirty="0"/>
              <a:t>around the vacuum pipe. </a:t>
            </a:r>
            <a:endParaRPr lang="en-US" sz="1600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The two ends of the scintillator fiber matched by a </a:t>
            </a:r>
            <a:r>
              <a:rPr lang="en-US" sz="1600" dirty="0"/>
              <a:t>plastic optical fiber (POF) with </a:t>
            </a:r>
            <a:r>
              <a:rPr lang="en-US" sz="1600" dirty="0" smtClean="0"/>
              <a:t>a photomultiplier </a:t>
            </a:r>
            <a:r>
              <a:rPr lang="en-US" sz="1600" dirty="0"/>
              <a:t>(PMT) having a remotely adjustable gain </a:t>
            </a:r>
            <a:r>
              <a:rPr lang="en-US" sz="1600" dirty="0" smtClean="0"/>
              <a:t>(5*10^3</a:t>
            </a:r>
            <a:r>
              <a:rPr lang="en-US" sz="1600" dirty="0"/>
              <a:t>−</a:t>
            </a:r>
            <a:r>
              <a:rPr lang="en-US" sz="1600" dirty="0" smtClean="0"/>
              <a:t>4*10^6) and with a pulsed light-emitting diode (LED), respectively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PMT signal digitized by </a:t>
            </a:r>
            <a:r>
              <a:rPr lang="en-US" sz="1600" dirty="0"/>
              <a:t>an </a:t>
            </a:r>
            <a:r>
              <a:rPr lang="en-US" sz="1600" dirty="0" smtClean="0"/>
              <a:t>analog-to-digital converter </a:t>
            </a:r>
            <a:r>
              <a:rPr lang="en-US" sz="1600" dirty="0"/>
              <a:t>(</a:t>
            </a:r>
            <a:r>
              <a:rPr lang="en-US" sz="1600" dirty="0" smtClean="0"/>
              <a:t>ADC,12 bit, 428.4 </a:t>
            </a:r>
            <a:r>
              <a:rPr lang="en-US" sz="1600" dirty="0" err="1" smtClean="0"/>
              <a:t>MSa</a:t>
            </a:r>
            <a:r>
              <a:rPr lang="en-US" sz="1600" dirty="0" smtClean="0"/>
              <a:t>/s, waveform digitization over 2048 sample </a:t>
            </a:r>
            <a:r>
              <a:rPr lang="en-US" sz="1600" smtClean="0">
                <a:sym typeface="Wingdings" panose="05000000000000000000" pitchFamily="2" charset="2"/>
              </a:rPr>
              <a:t></a:t>
            </a:r>
            <a:r>
              <a:rPr lang="en-US" sz="1600" smtClean="0">
                <a:sym typeface="Wingdings" panose="05000000000000000000" pitchFamily="2" charset="2"/>
              </a:rPr>
              <a:t>4</a:t>
            </a:r>
            <a:r>
              <a:rPr lang="en-US" sz="160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1600" smtClean="0">
                <a:sym typeface="Wingdings" panose="05000000000000000000" pitchFamily="2" charset="2"/>
              </a:rPr>
              <a:t>s </a:t>
            </a:r>
            <a:r>
              <a:rPr lang="en-US" sz="1600" dirty="0" smtClean="0">
                <a:sym typeface="Wingdings" panose="05000000000000000000" pitchFamily="2" charset="2"/>
              </a:rPr>
              <a:t>time windowing</a:t>
            </a:r>
            <a:r>
              <a:rPr lang="en-US" sz="1600" dirty="0" smtClean="0"/>
              <a:t>)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ADC synchronized with the machine trigger; a field programmable gate array (FPGA) integrates (@100Hz) the </a:t>
            </a:r>
            <a:r>
              <a:rPr lang="en-US" sz="1600" dirty="0"/>
              <a:t>Bunch-1 and Bunch-2 </a:t>
            </a:r>
            <a:r>
              <a:rPr lang="en-US" sz="1600" dirty="0" smtClean="0"/>
              <a:t>signal waveforms contained into two ROIs (Region-of-Interest) of the whole digitization interval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DLLM</a:t>
            </a:r>
            <a:r>
              <a:rPr lang="en-GB" sz="1600" dirty="0" smtClean="0"/>
              <a:t>:</a:t>
            </a:r>
            <a:r>
              <a:rPr lang="en-GB" dirty="0" smtClean="0"/>
              <a:t>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Quartz Cherenkov </a:t>
            </a:r>
            <a:r>
              <a:rPr lang="en-GB" sz="1600" dirty="0" err="1" smtClean="0"/>
              <a:t>fibers</a:t>
            </a:r>
            <a:r>
              <a:rPr lang="en-GB" sz="1600" dirty="0" smtClean="0"/>
              <a:t> covering all the length of the electron beam lines (Aramis and Athos) by means of several independent fractional sections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Photon-to-Photon-Electron conversion and ADC identical to the DBLM case but ADC digitation interval fractioned into 8 ROIs where the time to position conversion has been suitably obtained by means of an on-purpose and localized production of beam losses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DBLM and DLLM not calibrated monitors, PMT gain and attenuation filter dependent response: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PMT gain set to ensure detection of maximum beam loss allowed by Alarm Level 1 without saturation of the ADC dynamic range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Alarm threshold of DBLM and DLLM in the </a:t>
            </a:r>
            <a:r>
              <a:rPr lang="en-GB" sz="1600" dirty="0" err="1" smtClean="0"/>
              <a:t>undulator</a:t>
            </a:r>
            <a:r>
              <a:rPr lang="en-GB" sz="1600" dirty="0" smtClean="0"/>
              <a:t> regions set against the maximum dose rate recorded by the </a:t>
            </a:r>
            <a:r>
              <a:rPr lang="en-GB" sz="1600" dirty="0" err="1" smtClean="0"/>
              <a:t>RadFET</a:t>
            </a:r>
            <a:r>
              <a:rPr lang="en-GB" sz="1600" dirty="0" smtClean="0"/>
              <a:t> 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noProof="0" dirty="0" smtClean="0"/>
              <a:t>DBLM and DLLM: scintillator and Cherenkov </a:t>
            </a:r>
            <a:r>
              <a:rPr lang="en-GB" sz="2200" noProof="0" dirty="0" err="1" smtClean="0"/>
              <a:t>fibers</a:t>
            </a:r>
            <a:endParaRPr lang="en-GB" sz="2200" noProof="0" dirty="0"/>
          </a:p>
        </p:txBody>
      </p:sp>
    </p:spTree>
    <p:extLst>
      <p:ext uri="{BB962C8B-B14F-4D97-AF65-F5344CB8AC3E}">
        <p14:creationId xmlns:p14="http://schemas.microsoft.com/office/powerpoint/2010/main" val="38704925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DBLM </a:t>
            </a:r>
            <a:r>
              <a:rPr lang="en-US" sz="2200" dirty="0"/>
              <a:t>and DLLM: scintillator and Cherenkov fibers</a:t>
            </a:r>
            <a:endParaRPr lang="en-GB" sz="2200" noProof="0" dirty="0"/>
          </a:p>
        </p:txBody>
      </p:sp>
      <p:sp>
        <p:nvSpPr>
          <p:cNvPr id="8" name="TextBox 7"/>
          <p:cNvSpPr txBox="1"/>
          <p:nvPr/>
        </p:nvSpPr>
        <p:spPr>
          <a:xfrm>
            <a:off x="444541" y="6376257"/>
            <a:ext cx="32653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C.Ozkan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Loch et al., Phys. Rev. </a:t>
            </a:r>
            <a:r>
              <a:rPr kumimoji="0" 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Accel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. Beams 23, 102804 (2020)</a:t>
            </a:r>
            <a:endParaRPr kumimoji="0" lang="de-CH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9" y="3826166"/>
            <a:ext cx="3269351" cy="24539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153" y="3826166"/>
            <a:ext cx="3300343" cy="2495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33" y="800100"/>
            <a:ext cx="3346911" cy="25101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563" y="3364993"/>
            <a:ext cx="2166903" cy="31651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970" y="790647"/>
            <a:ext cx="5171360" cy="2519636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flipH="1">
            <a:off x="2810674" y="1181680"/>
            <a:ext cx="287822" cy="8452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839921" y="902318"/>
            <a:ext cx="591685" cy="26404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lIns="0" tIns="0" rIns="0" bIns="0" rtlCol="0">
            <a:normAutofit lnSpcReduction="10000"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DBLM</a:t>
            </a:r>
            <a:endParaRPr lang="de-CH" sz="1800" b="1" dirty="0" smtClean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9973" y="1204359"/>
            <a:ext cx="591685" cy="26404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lIns="0" tIns="0" rIns="0" bIns="0" rtlCol="0">
            <a:normAutofit lnSpcReduction="10000"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DBLM</a:t>
            </a:r>
            <a:endParaRPr lang="de-CH" sz="1800" b="1" dirty="0" smtClean="0">
              <a:latin typeface="+mn-lt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7381268" y="1488767"/>
            <a:ext cx="8608" cy="5037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389876" y="5074874"/>
            <a:ext cx="549017" cy="26404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lIns="0" tIns="0" rIns="0" bIns="0" rtlCol="0">
            <a:normAutofit lnSpcReduction="10000"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DLLM</a:t>
            </a:r>
            <a:endParaRPr lang="de-CH" sz="1800" b="1" dirty="0" smtClean="0">
              <a:latin typeface="+mn-lt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7938893" y="5337902"/>
            <a:ext cx="267419" cy="5455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7450618" y="4273066"/>
            <a:ext cx="359882" cy="7797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444541" y="3534117"/>
            <a:ext cx="4379495" cy="264694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/>
          <a:p>
            <a:pPr marL="0" indent="0" algn="l">
              <a:buNone/>
            </a:pPr>
            <a:r>
              <a:rPr lang="en-US" b="1" dirty="0" smtClean="0">
                <a:latin typeface="+mn-lt"/>
              </a:rPr>
              <a:t>ADC traces of DBLM (2 ROI) and DLLM (8 ROI) signals</a:t>
            </a:r>
            <a:endParaRPr lang="de-CH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86852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335605" y="731337"/>
            <a:ext cx="8759757" cy="2055637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dirty="0" err="1"/>
              <a:t>RadFET</a:t>
            </a:r>
            <a:r>
              <a:rPr lang="en-GB" sz="1600" dirty="0"/>
              <a:t>:</a:t>
            </a:r>
            <a:r>
              <a:rPr lang="en-GB" sz="1600" noProof="0" dirty="0" smtClean="0"/>
              <a:t> 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radiation-sensing field-effect </a:t>
            </a:r>
            <a:r>
              <a:rPr lang="en-GB" sz="1600" dirty="0" smtClean="0"/>
              <a:t>transistor (p-channel MOSFET): high sensitivity to beam losses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calibrated </a:t>
            </a:r>
            <a:r>
              <a:rPr lang="en-US" sz="1600" dirty="0" smtClean="0"/>
              <a:t>detectors for a </a:t>
            </a:r>
            <a:r>
              <a:rPr lang="en-US" sz="1600" dirty="0"/>
              <a:t>cumulative </a:t>
            </a:r>
            <a:r>
              <a:rPr lang="en-US" sz="1600" dirty="0" smtClean="0"/>
              <a:t>recording of the measured radiation-dose</a:t>
            </a:r>
            <a:endParaRPr lang="en-GB" sz="1600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Controller DOSFET-L02, Ethernet readout of the integrated dose over 20s and software interface </a:t>
            </a:r>
            <a:r>
              <a:rPr lang="en-GB" sz="1600" dirty="0"/>
              <a:t>to MPS</a:t>
            </a:r>
            <a:endParaRPr lang="en-GB" sz="1600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MPS Alarm Level 1 </a:t>
            </a:r>
            <a:r>
              <a:rPr lang="en-GB" sz="1600" dirty="0"/>
              <a:t>enabled </a:t>
            </a:r>
            <a:r>
              <a:rPr lang="en-GB" sz="1600" dirty="0" smtClean="0"/>
              <a:t>for dose </a:t>
            </a:r>
            <a:r>
              <a:rPr lang="en-GB" sz="1600" dirty="0"/>
              <a:t>exceeding </a:t>
            </a:r>
            <a:r>
              <a:rPr lang="en-GB" sz="1600" dirty="0" smtClean="0"/>
              <a:t>0.05Gy/20s or daily limit (operator intervention needed) 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60 </a:t>
            </a:r>
            <a:r>
              <a:rPr lang="en-US" sz="1600" dirty="0" err="1"/>
              <a:t>RadFETs</a:t>
            </a:r>
            <a:r>
              <a:rPr lang="en-US" sz="1600" dirty="0"/>
              <a:t> installed in </a:t>
            </a:r>
            <a:r>
              <a:rPr lang="en-US" sz="1600" dirty="0" err="1"/>
              <a:t>SwissFEL</a:t>
            </a:r>
            <a:r>
              <a:rPr lang="en-US" sz="1600" dirty="0"/>
              <a:t>, mainly in the </a:t>
            </a:r>
            <a:r>
              <a:rPr lang="en-US" sz="1600" dirty="0" err="1" smtClean="0"/>
              <a:t>undulators</a:t>
            </a:r>
            <a:r>
              <a:rPr lang="en-US" sz="1600" dirty="0" smtClean="0"/>
              <a:t> (25V bias voltage, high sensitivity)</a:t>
            </a:r>
            <a:endParaRPr lang="en-GB" sz="1600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Rate Monitor (DDRM): </a:t>
            </a:r>
            <a:r>
              <a:rPr lang="en-US" dirty="0" err="1"/>
              <a:t>RadFET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800" y="2903795"/>
            <a:ext cx="6478780" cy="36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386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 marL="0" indent="0" algn="l">
          <a:buNone/>
          <a:defRPr sz="2000" dirty="0" smtClean="0"/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3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1616</Words>
  <Application>Microsoft Office PowerPoint</Application>
  <PresentationFormat>On-screen Show (4:3)</PresentationFormat>
  <Paragraphs>181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31" baseType="lpstr">
      <vt:lpstr>ＭＳ Ｐゴシック</vt:lpstr>
      <vt:lpstr>ＭＳ Ｐゴシック</vt:lpstr>
      <vt:lpstr>Arial</vt:lpstr>
      <vt:lpstr>Arial Narrow</vt:lpstr>
      <vt:lpstr>Calibri</vt:lpstr>
      <vt:lpstr>Franklin Gothic Book</vt:lpstr>
      <vt:lpstr>Georgia</vt:lpstr>
      <vt:lpstr>Gill Sans</vt:lpstr>
      <vt:lpstr>Helvetica</vt:lpstr>
      <vt:lpstr>Lucida Grande</vt:lpstr>
      <vt:lpstr>Rockwell</vt:lpstr>
      <vt:lpstr>Symbol</vt:lpstr>
      <vt:lpstr>Times</vt:lpstr>
      <vt:lpstr>Wingdings</vt:lpstr>
      <vt:lpstr>ヒラギノ角ゴ Pro W3</vt:lpstr>
      <vt:lpstr>PSI PowerPoint Master english</vt:lpstr>
      <vt:lpstr>1_PSI-Powerpoint-Master Calibri V2</vt:lpstr>
      <vt:lpstr>1_PSI PowerPoint Master english</vt:lpstr>
      <vt:lpstr>Beam Loss Monitors at SwissFEL</vt:lpstr>
      <vt:lpstr>SwissFEL in a sketch</vt:lpstr>
      <vt:lpstr>Contents</vt:lpstr>
      <vt:lpstr>Beam Loss Monitor at SwissFEL</vt:lpstr>
      <vt:lpstr>Beam Loss Monitor and MPS</vt:lpstr>
      <vt:lpstr>Operation Principle of MPS</vt:lpstr>
      <vt:lpstr>DBLM and DLLM: scintillator and Cherenkov fibers</vt:lpstr>
      <vt:lpstr>DBLM and DLLM: scintillator and Cherenkov fibers</vt:lpstr>
      <vt:lpstr>Dose Rate Monitor (DDRM): RadFET</vt:lpstr>
      <vt:lpstr>Dose Rate Monitor (DDRM): RadFET</vt:lpstr>
      <vt:lpstr>DBLM, DLLM DDRM in Aramis and Athos</vt:lpstr>
      <vt:lpstr>Conclusions and Outlook</vt:lpstr>
      <vt:lpstr>Wir schaffen Wissen – heute für morgen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Beam Instrumentation: Status, plan and requirements</dc:title>
  <dc:creator>Orlandi Gian Luca</dc:creator>
  <cp:lastModifiedBy>Orlandi Gian Luca</cp:lastModifiedBy>
  <cp:revision>600</cp:revision>
  <dcterms:modified xsi:type="dcterms:W3CDTF">2021-10-20T12:19:26Z</dcterms:modified>
</cp:coreProperties>
</file>