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9"/>
  </p:notesMasterIdLst>
  <p:handoutMasterIdLst>
    <p:handoutMasterId r:id="rId20"/>
  </p:handoutMasterIdLst>
  <p:sldIdLst>
    <p:sldId id="330" r:id="rId2"/>
    <p:sldId id="331" r:id="rId3"/>
    <p:sldId id="332" r:id="rId4"/>
    <p:sldId id="339" r:id="rId5"/>
    <p:sldId id="347" r:id="rId6"/>
    <p:sldId id="340" r:id="rId7"/>
    <p:sldId id="341" r:id="rId8"/>
    <p:sldId id="342" r:id="rId9"/>
    <p:sldId id="345" r:id="rId10"/>
    <p:sldId id="346" r:id="rId11"/>
    <p:sldId id="350" r:id="rId12"/>
    <p:sldId id="352" r:id="rId13"/>
    <p:sldId id="353" r:id="rId14"/>
    <p:sldId id="348" r:id="rId15"/>
    <p:sldId id="349" r:id="rId16"/>
    <p:sldId id="351" r:id="rId17"/>
    <p:sldId id="338" r:id="rId18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CA00"/>
    <a:srgbClr val="EF5B00"/>
    <a:srgbClr val="010000"/>
    <a:srgbClr val="FFFFFF"/>
    <a:srgbClr val="808080"/>
    <a:srgbClr val="0000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7274" autoAdjust="0"/>
  </p:normalViewPr>
  <p:slideViewPr>
    <p:cSldViewPr snapToObjects="1">
      <p:cViewPr varScale="1">
        <p:scale>
          <a:sx n="161" d="100"/>
          <a:sy n="161" d="100"/>
        </p:scale>
        <p:origin x="156" y="342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Insert the title of your </a:t>
            </a:r>
            <a:br>
              <a:rPr lang="en-GB" noProof="0" dirty="0" smtClean="0"/>
            </a:br>
            <a:r>
              <a:rPr lang="en-GB" noProof="0" dirty="0" smtClean="0"/>
              <a:t>presentation here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 smtClean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900" b="1" i="0" kern="0" spc="31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 smtClean="0"/>
              <a:t>Insert the occasion and date of your presentation here</a:t>
            </a:r>
          </a:p>
        </p:txBody>
      </p:sp>
    </p:spTree>
    <p:extLst/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4D57-7F82-48EF-AB24-BEDD2FE02E60}" type="datetimeFigureOut">
              <a:rPr lang="de-CH" smtClean="0"/>
              <a:t>19.10.2021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CA62A-E737-4F55-B96D-300F877E5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12236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  <a:endParaRPr lang="de-DE" dirty="0" smtClean="0"/>
          </a:p>
          <a:p>
            <a:pPr lvl="2"/>
            <a:r>
              <a:rPr lang="en-GB" noProof="0" dirty="0" smtClean="0"/>
              <a:t>Third level</a:t>
            </a:r>
            <a:endParaRPr lang="de-DE" dirty="0" smtClean="0"/>
          </a:p>
          <a:p>
            <a:pPr lvl="3"/>
            <a:r>
              <a:rPr lang="en-GB" noProof="0" dirty="0" smtClean="0"/>
              <a:t>Fourth level</a:t>
            </a:r>
            <a:endParaRPr lang="de-DE" dirty="0" smtClean="0"/>
          </a:p>
          <a:p>
            <a:pPr lvl="4"/>
            <a:r>
              <a:rPr lang="en-GB" noProof="0" dirty="0" smtClean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4D57-7F82-48EF-AB24-BEDD2FE02E60}" type="datetimeFigureOut">
              <a:rPr lang="de-CH" smtClean="0"/>
              <a:t>19.10.2021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CA62A-E737-4F55-B96D-300F877E5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31195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>
                <a:effectLst/>
              </a:rPr>
              <a:t>Enter </a:t>
            </a:r>
            <a:r>
              <a:rPr lang="de-CH" dirty="0" err="1" smtClean="0">
                <a:effectLst/>
              </a:rPr>
              <a:t>slide</a:t>
            </a:r>
            <a:r>
              <a:rPr lang="de-CH" dirty="0" smtClean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90" r:id="rId9"/>
    <p:sldLayoutId id="2147483991" r:id="rId10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 screens at SwissFEL: experience and outlook</a:t>
            </a:r>
            <a:endParaRPr lang="en-GB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dirty="0" smtClean="0"/>
              <a:t>Pavle </a:t>
            </a:r>
            <a:r>
              <a:rPr lang="en-GB" dirty="0" err="1" smtClean="0"/>
              <a:t>Juranić</a:t>
            </a:r>
            <a:r>
              <a:rPr lang="en-GB" noProof="0" dirty="0" smtClean="0"/>
              <a:t>  ::  </a:t>
            </a:r>
            <a:r>
              <a:rPr lang="en-GB" dirty="0" smtClean="0"/>
              <a:t>Staff Scientist</a:t>
            </a:r>
            <a:r>
              <a:rPr lang="en-GB" noProof="0" dirty="0" smtClean="0"/>
              <a:t>  ::  Paul Scherrer Institute</a:t>
            </a:r>
            <a:endParaRPr lang="en-GB" noProof="0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19.10.2021, SwissFEL Diagnostics Review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44" y="1131590"/>
            <a:ext cx="2326488" cy="3509963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2267744" y="3990111"/>
            <a:ext cx="1175111" cy="923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442855" y="3851610"/>
            <a:ext cx="14667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New, </a:t>
            </a:r>
            <a:r>
              <a:rPr lang="en-US" sz="1200" dirty="0">
                <a:solidFill>
                  <a:srgbClr val="FF0000"/>
                </a:solidFill>
              </a:rPr>
              <a:t>better quality glass filters</a:t>
            </a:r>
            <a:endParaRPr lang="de-CH" sz="12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741189" y="2643758"/>
            <a:ext cx="1678683" cy="1129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442855" y="2424592"/>
            <a:ext cx="15101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Stage to compensate for lensing effect on filters</a:t>
            </a:r>
            <a:endParaRPr lang="de-CH" sz="12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95455" y="771550"/>
            <a:ext cx="340821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Two screens, SARCL01-DSCR170 </a:t>
            </a:r>
            <a:r>
              <a:rPr lang="en-US" sz="1400"/>
              <a:t>and </a:t>
            </a:r>
            <a:r>
              <a:rPr lang="en-US" sz="1400" smtClean="0"/>
              <a:t>SATBD01-DSCR120</a:t>
            </a:r>
            <a:r>
              <a:rPr lang="en-US" sz="1400" dirty="0"/>
              <a:t>, have been upgraded with the new design that uses a </a:t>
            </a:r>
            <a:r>
              <a:rPr lang="en-US" sz="1400" dirty="0" err="1"/>
              <a:t>Kohzu</a:t>
            </a:r>
            <a:r>
              <a:rPr lang="en-US" sz="1400" dirty="0"/>
              <a:t> stage, Schneider motor, and an non-absolute linear encoder.  </a:t>
            </a:r>
          </a:p>
          <a:p>
            <a:endParaRPr lang="en-US" sz="1400" dirty="0"/>
          </a:p>
          <a:p>
            <a:r>
              <a:rPr lang="en-US" sz="1400" dirty="0"/>
              <a:t>The response from the operators and beam dynamics has been extremely positive, with emittance measurements and beam profile measurements improving markedly, helping speed up set-up and characterizations of the electron beam.</a:t>
            </a:r>
          </a:p>
          <a:p>
            <a:endParaRPr lang="en-US" sz="1400" dirty="0"/>
          </a:p>
          <a:p>
            <a:r>
              <a:rPr lang="en-US" sz="1400" dirty="0"/>
              <a:t>They would like to have more such screens.</a:t>
            </a:r>
            <a:endParaRPr lang="de-CH" sz="1400" dirty="0"/>
          </a:p>
        </p:txBody>
      </p:sp>
      <p:sp>
        <p:nvSpPr>
          <p:cNvPr id="9" name="Titel 2"/>
          <p:cNvSpPr txBox="1">
            <a:spLocks/>
          </p:cNvSpPr>
          <p:nvPr/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4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algn="l"/>
            <a:r>
              <a:rPr lang="en-GB" sz="2400" dirty="0" smtClean="0"/>
              <a:t>Redesign of the optics box and prototypes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755576" y="4780052"/>
            <a:ext cx="2411397" cy="27953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Image courtesy of Goran Kotrle</a:t>
            </a:r>
            <a:endParaRPr lang="de-CH" sz="12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809071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635947"/>
            <a:ext cx="6975658" cy="431206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Slice emittance </a:t>
            </a:r>
            <a:r>
              <a:rPr lang="en-US" smtClean="0"/>
              <a:t>measurement improvement</a:t>
            </a:r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6055207" y="3795886"/>
            <a:ext cx="1656184" cy="71926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From around 300 to around 240 nm</a:t>
            </a:r>
            <a:endParaRPr lang="de-CH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19864" y="3651870"/>
            <a:ext cx="1224136" cy="40575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Courtesy of E. Prat</a:t>
            </a:r>
            <a:endParaRPr lang="de-CH" sz="12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1781076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475656" y="1059582"/>
            <a:ext cx="6067425" cy="252412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Resolution improvement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sp>
        <p:nvSpPr>
          <p:cNvPr id="6" name="Oval 5"/>
          <p:cNvSpPr/>
          <p:nvPr/>
        </p:nvSpPr>
        <p:spPr bwMode="auto">
          <a:xfrm>
            <a:off x="3275856" y="1419622"/>
            <a:ext cx="864096" cy="432048"/>
          </a:xfrm>
          <a:prstGeom prst="ellipse">
            <a:avLst/>
          </a:prstGeom>
          <a:noFill/>
          <a:ln w="28575" cap="flat" cmpd="sng" algn="ctr">
            <a:solidFill>
              <a:srgbClr val="FDCA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3795886"/>
            <a:ext cx="5688632" cy="62178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Resolution improved to a bit better than 15 </a:t>
            </a:r>
            <a:r>
              <a:rPr lang="en-US" sz="1800" dirty="0" smtClean="0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m for an e-beam of 4-5 </a:t>
            </a:r>
            <a:r>
              <a:rPr lang="en-US" sz="1800" dirty="0" smtClean="0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m.  Can measure emittance that is 80% smaller than before.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68344" y="3380827"/>
            <a:ext cx="1224136" cy="40575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Courtesy of E. Prat</a:t>
            </a:r>
            <a:endParaRPr lang="de-CH" sz="12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2383572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043608" y="1027706"/>
            <a:ext cx="3110885" cy="350996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Sacrifices were made . . .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4644008" y="1059582"/>
            <a:ext cx="3456384" cy="72008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Eduard Prat set up a very small size beam to evaluate the real resolution.  Burned some holes in the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Ce:Yag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. . .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It was due for a replacement anyway!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6870224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4748" y="776486"/>
            <a:ext cx="829072" cy="82907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Upgrade priority (according to beam dynamics)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sp>
        <p:nvSpPr>
          <p:cNvPr id="7" name="Rectangle 6"/>
          <p:cNvSpPr/>
          <p:nvPr/>
        </p:nvSpPr>
        <p:spPr>
          <a:xfrm>
            <a:off x="683568" y="997682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1) SARCL01.DSCR170 and SATBD01.DSCR120 (slice and projected emittance measurements at high energy, already there)</a:t>
            </a:r>
            <a:endParaRPr lang="de-CH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2)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SATMA01.DSCR030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(projected emittance measurements at Athos)</a:t>
            </a:r>
            <a:endParaRPr lang="de-CH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3) S10BD01.DSCR030 (longitudinal phase space measurements at the injector)</a:t>
            </a:r>
            <a:endParaRPr lang="de-CH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4) SARBD02.DSCR050/SATBD02.DSCR050 (long. phase space measurements after Aramis/Athos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undulators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) </a:t>
            </a:r>
            <a:endParaRPr lang="de-CH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5) SARCL02.DSCR280 (long. phase space measurements after BC2). </a:t>
            </a:r>
            <a:endParaRPr lang="de-CH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6) S10MA01-DSCR090, all in Athos switchyard, S10DI01.DSCR020, SINDI02,DSCR075, etc. </a:t>
            </a:r>
            <a:endParaRPr lang="en-US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7) All others.  There are 28 DSCR screens in total.</a:t>
            </a:r>
            <a:endParaRPr lang="de-CH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948264" y="1131590"/>
            <a:ext cx="288032" cy="288032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956648" y="1605558"/>
            <a:ext cx="288032" cy="288032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968797" y="2027797"/>
            <a:ext cx="288032" cy="288032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965268" y="2613741"/>
            <a:ext cx="288032" cy="288032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968797" y="3179996"/>
            <a:ext cx="288032" cy="288032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968797" y="3621924"/>
            <a:ext cx="288032" cy="288032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956648" y="4155926"/>
            <a:ext cx="288032" cy="288032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05275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To minimize issues with startup and setup, we will implement absolute linear encoders for the focusing stages on the DSCR.</a:t>
            </a:r>
          </a:p>
          <a:p>
            <a:endParaRPr lang="en-US" dirty="0"/>
          </a:p>
          <a:p>
            <a:r>
              <a:rPr lang="en-US" dirty="0" smtClean="0"/>
              <a:t>We are creating an upgrade kit that we can implement one-by-one to all of the existing DSCRs for all camera configurations.</a:t>
            </a:r>
          </a:p>
          <a:p>
            <a:endParaRPr lang="en-US" dirty="0"/>
          </a:p>
          <a:p>
            <a:r>
              <a:rPr lang="en-US" dirty="0" smtClean="0"/>
              <a:t>Due to long lead times, need to pull additional motor control cables, and few access days to the SwissFEL tunnel, we hope to upgrade five to ten screens a year starting next year.</a:t>
            </a:r>
            <a:endParaRPr lang="en-US" dirty="0"/>
          </a:p>
          <a:p>
            <a:endParaRPr lang="de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 and further improvements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8741143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General problem with beam loss for inserting devices into the electron beam.  Biggest cause is the regulatory setup from the </a:t>
            </a:r>
            <a:r>
              <a:rPr lang="en-US" dirty="0"/>
              <a:t>S</a:t>
            </a:r>
            <a:r>
              <a:rPr lang="en-US" dirty="0" smtClean="0"/>
              <a:t>wiss BAG.</a:t>
            </a:r>
          </a:p>
          <a:p>
            <a:endParaRPr lang="en-US" dirty="0"/>
          </a:p>
          <a:p>
            <a:r>
              <a:rPr lang="en-US" dirty="0" smtClean="0"/>
              <a:t>1 Hz operation of screens is standard, which slows things down.</a:t>
            </a:r>
          </a:p>
          <a:p>
            <a:endParaRPr lang="en-US" dirty="0"/>
          </a:p>
          <a:p>
            <a:r>
              <a:rPr lang="en-US" dirty="0" smtClean="0"/>
              <a:t>Even at 1 Hz, high-energy e-beams sometime cause beam losses that threaten to trigger the safety systems.</a:t>
            </a:r>
          </a:p>
          <a:p>
            <a:endParaRPr lang="en-US" dirty="0"/>
          </a:p>
          <a:p>
            <a:r>
              <a:rPr lang="en-US" dirty="0" smtClean="0"/>
              <a:t>Started contacting our experts for radiation modeling to figure out what the radiation profile is to see where to put most effective shielding.</a:t>
            </a:r>
          </a:p>
          <a:p>
            <a:endParaRPr lang="en-US" dirty="0"/>
          </a:p>
          <a:p>
            <a:r>
              <a:rPr lang="en-US" dirty="0" smtClean="0"/>
              <a:t>Open to other suggestions.</a:t>
            </a:r>
            <a:endParaRPr lang="de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issue: beam losses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3470554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Wir</a:t>
            </a:r>
            <a:r>
              <a:rPr lang="en-GB" noProof="0" dirty="0" smtClean="0"/>
              <a:t> </a:t>
            </a:r>
            <a:r>
              <a:rPr lang="en-GB" noProof="0" dirty="0" err="1" smtClean="0"/>
              <a:t>schaffen</a:t>
            </a:r>
            <a:r>
              <a:rPr lang="en-GB" noProof="0" dirty="0" smtClean="0"/>
              <a:t> </a:t>
            </a:r>
            <a:r>
              <a:rPr lang="en-GB" noProof="0" dirty="0" err="1" smtClean="0"/>
              <a:t>Wissen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heute</a:t>
            </a:r>
            <a:r>
              <a:rPr lang="en-GB" noProof="0" dirty="0" smtClean="0"/>
              <a:t> </a:t>
            </a:r>
            <a:r>
              <a:rPr lang="en-GB" noProof="0" dirty="0" err="1" smtClean="0"/>
              <a:t>für</a:t>
            </a:r>
            <a:r>
              <a:rPr lang="en-GB" noProof="0" dirty="0" smtClean="0"/>
              <a:t> morgen</a:t>
            </a:r>
            <a:endParaRPr lang="en-GB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noProof="0" dirty="0" smtClean="0"/>
              <a:t>My thanks go to</a:t>
            </a:r>
          </a:p>
          <a:p>
            <a:pPr marL="0" indent="0">
              <a:buNone/>
            </a:pPr>
            <a:endParaRPr lang="en-GB" noProof="0" dirty="0" smtClean="0"/>
          </a:p>
          <a:p>
            <a:r>
              <a:rPr lang="en-GB" dirty="0" smtClean="0"/>
              <a:t>Rasmus Ischebeck, Gianluca Orlandi, Cigdem Ozkan, Markus Baldinger, Goran Kotrle, Arturo Alarcon, Niko Kivel, Kurt Bitterli, Eduard Prat, Lukas Schmid, Björn </a:t>
            </a:r>
            <a:r>
              <a:rPr lang="en-GB" dirty="0" err="1" smtClean="0"/>
              <a:t>Finsterbuch</a:t>
            </a:r>
            <a:r>
              <a:rPr lang="en-GB" dirty="0" smtClean="0"/>
              <a:t>, Giancarlo </a:t>
            </a:r>
            <a:r>
              <a:rPr lang="en-GB" dirty="0" err="1" smtClean="0"/>
              <a:t>Vallero</a:t>
            </a:r>
            <a:r>
              <a:rPr lang="en-GB" dirty="0" smtClean="0"/>
              <a:t>, and many more PSI staff.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1347682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defTabSz="914400">
              <a:buClr>
                <a:srgbClr val="000000"/>
              </a:buClr>
            </a:pPr>
            <a:r>
              <a:rPr lang="en-GB" sz="1800" dirty="0" smtClean="0">
                <a:solidFill>
                  <a:srgbClr val="000000"/>
                </a:solidFill>
              </a:rPr>
              <a:t>Original</a:t>
            </a:r>
            <a:r>
              <a:rPr lang="en-GB" sz="1800" noProof="0" dirty="0" smtClean="0">
                <a:solidFill>
                  <a:srgbClr val="000000"/>
                </a:solidFill>
              </a:rPr>
              <a:t> design</a:t>
            </a:r>
          </a:p>
          <a:p>
            <a:pPr defTabSz="914400">
              <a:buClr>
                <a:srgbClr val="000000"/>
              </a:buClr>
            </a:pPr>
            <a:endParaRPr lang="en-GB" sz="1800" dirty="0">
              <a:solidFill>
                <a:srgbClr val="000000"/>
              </a:solidFill>
            </a:endParaRPr>
          </a:p>
          <a:p>
            <a:pPr defTabSz="914400">
              <a:buClr>
                <a:srgbClr val="000000"/>
              </a:buClr>
            </a:pPr>
            <a:r>
              <a:rPr lang="en-GB" sz="1800" noProof="0" dirty="0" smtClean="0">
                <a:solidFill>
                  <a:srgbClr val="000000"/>
                </a:solidFill>
              </a:rPr>
              <a:t>Experience and results</a:t>
            </a:r>
          </a:p>
          <a:p>
            <a:pPr defTabSz="914400">
              <a:buClr>
                <a:srgbClr val="000000"/>
              </a:buClr>
            </a:pPr>
            <a:endParaRPr lang="en-GB" sz="1800" dirty="0">
              <a:solidFill>
                <a:srgbClr val="000000"/>
              </a:solidFill>
            </a:endParaRPr>
          </a:p>
          <a:p>
            <a:pPr defTabSz="914400">
              <a:buClr>
                <a:srgbClr val="000000"/>
              </a:buClr>
            </a:pPr>
            <a:r>
              <a:rPr lang="en-GB" sz="1800" noProof="0" dirty="0" smtClean="0">
                <a:solidFill>
                  <a:srgbClr val="000000"/>
                </a:solidFill>
              </a:rPr>
              <a:t>Recent improvements, prototypes, and new results</a:t>
            </a:r>
          </a:p>
          <a:p>
            <a:pPr defTabSz="914400">
              <a:buClr>
                <a:srgbClr val="000000"/>
              </a:buClr>
            </a:pPr>
            <a:endParaRPr lang="en-GB" sz="1800" dirty="0">
              <a:solidFill>
                <a:srgbClr val="000000"/>
              </a:solidFill>
            </a:endParaRPr>
          </a:p>
          <a:p>
            <a:pPr defTabSz="914400">
              <a:buClr>
                <a:srgbClr val="000000"/>
              </a:buClr>
            </a:pPr>
            <a:r>
              <a:rPr lang="en-GB" sz="1800" noProof="0" dirty="0" smtClean="0">
                <a:solidFill>
                  <a:srgbClr val="000000"/>
                </a:solidFill>
              </a:rPr>
              <a:t>Outlook and conclusion</a:t>
            </a:r>
          </a:p>
          <a:p>
            <a:pPr marL="0" indent="0">
              <a:buNone/>
            </a:pPr>
            <a:endParaRPr lang="en-GB" noProof="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046575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90922"/>
            <a:ext cx="4936826" cy="3509963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Diagnostics Screens (DSCR) Original design</a:t>
            </a:r>
            <a:endParaRPr lang="en-GB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6" name="Rectangle 5"/>
          <p:cNvSpPr/>
          <p:nvPr/>
        </p:nvSpPr>
        <p:spPr bwMode="auto">
          <a:xfrm>
            <a:off x="683568" y="1620565"/>
            <a:ext cx="5710336" cy="296740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491880" y="699542"/>
            <a:ext cx="2902024" cy="921023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44816" y="4313110"/>
            <a:ext cx="914400" cy="41034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Optics box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flipH="1" flipV="1">
            <a:off x="4499992" y="1382137"/>
            <a:ext cx="2858616" cy="63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7459216" y="1197211"/>
            <a:ext cx="914400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e-beam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36279" y="888755"/>
            <a:ext cx="1605297" cy="39830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Vacuum chamber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609928" y="1948466"/>
            <a:ext cx="2347664" cy="155618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Uses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Scheimpflug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geometry to </a:t>
            </a:r>
            <a:r>
              <a:rPr lang="en-US" sz="1800" smtClean="0">
                <a:solidFill>
                  <a:srgbClr val="000000"/>
                </a:solidFill>
                <a:latin typeface="Calibri"/>
              </a:rPr>
              <a:t>protect mirrors, 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look at </a:t>
            </a:r>
            <a:r>
              <a:rPr lang="en-US" sz="1800" smtClean="0">
                <a:solidFill>
                  <a:srgbClr val="000000"/>
                </a:solidFill>
                <a:latin typeface="Calibri"/>
              </a:rPr>
              <a:t>only scintillation, 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and avoid COTR or OTR radiation.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839341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Implementation: 28 DSCR in SwissFEL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13" name="TextBox 12"/>
          <p:cNvSpPr txBox="1"/>
          <p:nvPr/>
        </p:nvSpPr>
        <p:spPr>
          <a:xfrm>
            <a:off x="486753" y="419471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Scheimpflug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setup in vacuum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51920" y="422910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Complete setup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32240" y="4241145"/>
            <a:ext cx="1872208" cy="45203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Layout of optics box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14" y="893124"/>
            <a:ext cx="2473634" cy="32914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830876"/>
            <a:ext cx="2124529" cy="33638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835437"/>
            <a:ext cx="2602940" cy="33936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3035" y="4706018"/>
            <a:ext cx="3168352" cy="27953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Images courtesy of Goran Kotrle</a:t>
            </a:r>
            <a:endParaRPr lang="de-CH" sz="12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149462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788024" y="990907"/>
            <a:ext cx="3781189" cy="3509963"/>
          </a:xfrm>
        </p:spPr>
        <p:txBody>
          <a:bodyPr/>
          <a:lstStyle/>
          <a:p>
            <a:r>
              <a:rPr lang="en-US" dirty="0" smtClean="0"/>
              <a:t>Camera images are processed through a camera server.  They can be accessed by a controls-developed screen panel to visualize the e-beam profile.</a:t>
            </a:r>
          </a:p>
          <a:p>
            <a:endParaRPr lang="en-US" dirty="0"/>
          </a:p>
          <a:p>
            <a:r>
              <a:rPr lang="en-US" dirty="0" smtClean="0"/>
              <a:t>It is often used for alignment and observation, but an important function is supposed to be the measurement of slice emittance.</a:t>
            </a:r>
            <a:endParaRPr lang="de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Visualization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990907"/>
            <a:ext cx="3500275" cy="3977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87985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Filters for 10%, 1%, and 0.1% attenuation of scintillating light set up to avoid saturation.  Most measurements are done with attenuated scintillation light.</a:t>
            </a:r>
          </a:p>
          <a:p>
            <a:r>
              <a:rPr lang="en-US" dirty="0" smtClean="0"/>
              <a:t>Expected resolution of about 15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m.  Real resolution of 25-30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m.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912827"/>
            <a:ext cx="4865030" cy="26032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35696" y="4584294"/>
            <a:ext cx="3816424" cy="33936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200" dirty="0"/>
              <a:t>E. </a:t>
            </a:r>
            <a:r>
              <a:rPr lang="de-CH" sz="1200" dirty="0" smtClean="0"/>
              <a:t>Prat et. </a:t>
            </a:r>
            <a:r>
              <a:rPr lang="de-CH" sz="1200" dirty="0"/>
              <a:t>a</a:t>
            </a:r>
            <a:r>
              <a:rPr lang="de-CH" sz="1200" dirty="0" smtClean="0"/>
              <a:t>l. </a:t>
            </a:r>
            <a:r>
              <a:rPr lang="en-US" sz="1200" dirty="0" smtClean="0">
                <a:latin typeface="+mn-lt"/>
                <a:ea typeface="+mn-ea"/>
                <a:cs typeface="+mn-cs"/>
              </a:rPr>
              <a:t>PHYSICAL </a:t>
            </a:r>
            <a:r>
              <a:rPr lang="en-US" sz="1200" dirty="0">
                <a:latin typeface="+mn-lt"/>
                <a:ea typeface="+mn-ea"/>
                <a:cs typeface="+mn-cs"/>
              </a:rPr>
              <a:t>REVIEW LETTERS 123, 234801 (2019)</a:t>
            </a:r>
            <a:endParaRPr lang="de-CH" sz="1200" dirty="0">
              <a:latin typeface="+mn-lt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4427984" y="3466464"/>
            <a:ext cx="1003239" cy="432048"/>
          </a:xfrm>
          <a:prstGeom prst="ellipse">
            <a:avLst/>
          </a:prstGeom>
          <a:solidFill>
            <a:schemeClr val="accent1">
              <a:alpha val="6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5431223" y="3280979"/>
            <a:ext cx="1301017" cy="4320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6769621" y="1866389"/>
            <a:ext cx="2088232" cy="27179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Screens not reaching the predicted resolution, forcing correction evaluations by comparison with wire scanner.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Also means no direct slice emittance measurements.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921543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Re-created the setup in lab, test components one by one.</a:t>
            </a:r>
            <a:endParaRPr lang="de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works, so hunt down the error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5" name="Rectangle 4"/>
          <p:cNvSpPr/>
          <p:nvPr/>
        </p:nvSpPr>
        <p:spPr>
          <a:xfrm>
            <a:off x="1178170" y="2069123"/>
            <a:ext cx="52754" cy="7444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6" name="Oval 5"/>
          <p:cNvSpPr/>
          <p:nvPr/>
        </p:nvSpPr>
        <p:spPr>
          <a:xfrm>
            <a:off x="4777155" y="1837593"/>
            <a:ext cx="34289" cy="12074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7" name="Rectangle 6"/>
          <p:cNvSpPr/>
          <p:nvPr/>
        </p:nvSpPr>
        <p:spPr>
          <a:xfrm>
            <a:off x="6717323" y="2139462"/>
            <a:ext cx="1271954" cy="72097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8" name="TextBox 7"/>
          <p:cNvSpPr txBox="1"/>
          <p:nvPr/>
        </p:nvSpPr>
        <p:spPr>
          <a:xfrm>
            <a:off x="826477" y="3311770"/>
            <a:ext cx="67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Screen</a:t>
            </a:r>
            <a:endParaRPr lang="de-CH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4314984" y="3223846"/>
            <a:ext cx="9701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Lens (front)</a:t>
            </a:r>
          </a:p>
          <a:p>
            <a:r>
              <a:rPr lang="en-US" sz="1200" dirty="0"/>
              <a:t>200 mm</a:t>
            </a:r>
            <a:endParaRPr lang="de-CH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984023" y="3118338"/>
            <a:ext cx="102143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Camera</a:t>
            </a:r>
          </a:p>
          <a:p>
            <a:r>
              <a:rPr lang="en-US" sz="1200" dirty="0"/>
              <a:t>(PCO Edge)</a:t>
            </a:r>
            <a:endParaRPr lang="de-CH" sz="12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289539" y="2499946"/>
            <a:ext cx="348761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1230924" y="1696162"/>
            <a:ext cx="5486399" cy="368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86054" y="2246394"/>
            <a:ext cx="11833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About 288 mm</a:t>
            </a:r>
            <a:endParaRPr lang="de-CH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3352229" y="1419163"/>
            <a:ext cx="11833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About 513 mm</a:t>
            </a:r>
            <a:endParaRPr lang="de-CH" sz="12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3883867" y="1931437"/>
            <a:ext cx="6998" cy="12924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352229" y="3281768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Filter foil</a:t>
            </a:r>
            <a:endParaRPr lang="de-CH" sz="12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3712449"/>
            <a:ext cx="2900331" cy="1376285"/>
          </a:xfrm>
          <a:prstGeom prst="rect">
            <a:avLst/>
          </a:prstGeom>
        </p:spPr>
      </p:pic>
      <p:cxnSp>
        <p:nvCxnSpPr>
          <p:cNvPr id="18" name="Straight Arrow Connector 17"/>
          <p:cNvCxnSpPr>
            <a:endCxn id="17" idx="3"/>
          </p:cNvCxnSpPr>
          <p:nvPr/>
        </p:nvCxnSpPr>
        <p:spPr bwMode="auto">
          <a:xfrm flipH="1">
            <a:off x="3223859" y="4390293"/>
            <a:ext cx="844085" cy="102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4176045" y="4248806"/>
            <a:ext cx="4608512" cy="4320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Final setup by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Riccarda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Bohren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(student apprentice)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447533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15" y="1778140"/>
            <a:ext cx="2787665" cy="20896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7872" y="1792137"/>
            <a:ext cx="2768993" cy="20756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100" y="1778141"/>
            <a:ext cx="2787665" cy="208969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4690" y="1401052"/>
            <a:ext cx="2099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 filter, exposure =1000 us</a:t>
            </a:r>
            <a:endParaRPr lang="de-CH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3465939" y="1401052"/>
            <a:ext cx="2406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Kodak N2 foil, exposure =1e5 us</a:t>
            </a:r>
            <a:endParaRPr lang="de-CH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142734" y="1401052"/>
            <a:ext cx="30295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Edmund </a:t>
            </a:r>
            <a:r>
              <a:rPr lang="en-US" sz="1200"/>
              <a:t>N2 glass filter</a:t>
            </a:r>
            <a:r>
              <a:rPr lang="en-US" sz="1200" dirty="0"/>
              <a:t>, exposure =1e5 us</a:t>
            </a:r>
            <a:endParaRPr lang="de-CH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3280592" y="3981917"/>
            <a:ext cx="29803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Bad resolution!  This is what we use right now.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11" name="Title 2"/>
          <p:cNvSpPr txBox="1">
            <a:spLocks/>
          </p:cNvSpPr>
          <p:nvPr/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4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algn="l"/>
            <a:r>
              <a:rPr lang="en-US" sz="2400" dirty="0" smtClean="0"/>
              <a:t>The filters are at fault</a:t>
            </a:r>
            <a:endParaRPr lang="de-CH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6436224" y="3981917"/>
            <a:ext cx="2592288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Glass filters show much better resolution preservation</a:t>
            </a:r>
            <a:endParaRPr lang="de-CH" dirty="0" err="1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564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843" y="2135616"/>
            <a:ext cx="3084508" cy="23990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3907" y="1091682"/>
            <a:ext cx="36748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/>
              <a:t>Thin films: </a:t>
            </a:r>
          </a:p>
          <a:p>
            <a:r>
              <a:rPr lang="en-US" sz="1200" dirty="0"/>
              <a:t>Nice: camera does not need refocusing, one optical setup for everything.</a:t>
            </a:r>
          </a:p>
          <a:p>
            <a:r>
              <a:rPr lang="en-US" sz="1200" dirty="0"/>
              <a:t>Not nice: may cause resolution issues</a:t>
            </a:r>
            <a:endParaRPr lang="de-CH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3132" y="2043404"/>
            <a:ext cx="3270342" cy="2543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96671" y="1091682"/>
            <a:ext cx="37537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/>
              <a:t>Glass filters:</a:t>
            </a:r>
          </a:p>
          <a:p>
            <a:r>
              <a:rPr lang="en-US" sz="1200" dirty="0"/>
              <a:t>Nice: do not cause resolution issues.</a:t>
            </a:r>
          </a:p>
          <a:p>
            <a:r>
              <a:rPr lang="en-US" sz="1200" dirty="0"/>
              <a:t>Not nice: need to refocus when putting a new filter in.</a:t>
            </a:r>
            <a:endParaRPr lang="de-CH" sz="1200" dirty="0"/>
          </a:p>
        </p:txBody>
      </p:sp>
      <p:sp>
        <p:nvSpPr>
          <p:cNvPr id="8" name="Titel 2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/>
              <a:t>Change filters</a:t>
            </a:r>
            <a:endParaRPr lang="en-GB" noProof="0" dirty="0"/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4283968" y="3363838"/>
            <a:ext cx="912703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4380502" y="3003798"/>
            <a:ext cx="914400" cy="50405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FF0000"/>
                </a:solidFill>
                <a:latin typeface="Calibri"/>
              </a:rPr>
              <a:t>Switch!</a:t>
            </a:r>
            <a:endParaRPr lang="de-CH" sz="1800" dirty="0" err="1" smtClean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4774477"/>
      </p:ext>
    </p:extLst>
  </p:cSld>
  <p:clrMapOvr>
    <a:masterClrMapping/>
  </p:clrMapOvr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PowerPoint-Vorlage Format 16_9 (EN)_VO-9713-102</Template>
  <TotalTime>0</TotalTime>
  <Words>910</Words>
  <Application>Microsoft Office PowerPoint</Application>
  <PresentationFormat>On-screen Show (16:9)</PresentationFormat>
  <Paragraphs>116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ＭＳ Ｐゴシック</vt:lpstr>
      <vt:lpstr>Arial</vt:lpstr>
      <vt:lpstr>Arial Narrow</vt:lpstr>
      <vt:lpstr>Calibri</vt:lpstr>
      <vt:lpstr>Georgia</vt:lpstr>
      <vt:lpstr>Symbol</vt:lpstr>
      <vt:lpstr>Times</vt:lpstr>
      <vt:lpstr>Times New Roman</vt:lpstr>
      <vt:lpstr>ヒラギノ角ゴ Pro W3</vt:lpstr>
      <vt:lpstr>PSI-Powerpoint-Master Calibri V2</vt:lpstr>
      <vt:lpstr>Electron screens at SwissFEL: experience and outlook</vt:lpstr>
      <vt:lpstr>Outline</vt:lpstr>
      <vt:lpstr>Diagnostics Screens (DSCR) Original design</vt:lpstr>
      <vt:lpstr>Implementation: 28 DSCR in SwissFEL</vt:lpstr>
      <vt:lpstr>Visualization</vt:lpstr>
      <vt:lpstr>Performance</vt:lpstr>
      <vt:lpstr>Physics works, so hunt down the error</vt:lpstr>
      <vt:lpstr>PowerPoint Presentation</vt:lpstr>
      <vt:lpstr>Change filters</vt:lpstr>
      <vt:lpstr>PowerPoint Presentation</vt:lpstr>
      <vt:lpstr>Slice emittance measurement improvement</vt:lpstr>
      <vt:lpstr>Resolution improvement</vt:lpstr>
      <vt:lpstr>Sacrifices were made . . .</vt:lpstr>
      <vt:lpstr>Upgrade priority (according to beam dynamics)</vt:lpstr>
      <vt:lpstr>Outlook and further improvements</vt:lpstr>
      <vt:lpstr>Other issue: beam losses</vt:lpstr>
      <vt:lpstr>Wir schaffen Wissen – heute für morgen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Juranic Pavle</dc:creator>
  <cp:lastModifiedBy>Juranic Pavle</cp:lastModifiedBy>
  <cp:revision>55</cp:revision>
  <cp:lastPrinted>2015-09-30T13:23:15Z</cp:lastPrinted>
  <dcterms:created xsi:type="dcterms:W3CDTF">2021-09-20T08:47:21Z</dcterms:created>
  <dcterms:modified xsi:type="dcterms:W3CDTF">2021-10-19T07:54:07Z</dcterms:modified>
</cp:coreProperties>
</file>