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9" r:id="rId2"/>
    <p:sldMasterId id="2147483679" r:id="rId3"/>
  </p:sldMasterIdLst>
  <p:notesMasterIdLst>
    <p:notesMasterId r:id="rId20"/>
  </p:notesMasterIdLst>
  <p:handoutMasterIdLst>
    <p:handoutMasterId r:id="rId21"/>
  </p:handoutMasterIdLst>
  <p:sldIdLst>
    <p:sldId id="302" r:id="rId4"/>
    <p:sldId id="296" r:id="rId5"/>
    <p:sldId id="303" r:id="rId6"/>
    <p:sldId id="312" r:id="rId7"/>
    <p:sldId id="313" r:id="rId8"/>
    <p:sldId id="314" r:id="rId9"/>
    <p:sldId id="305" r:id="rId10"/>
    <p:sldId id="315" r:id="rId11"/>
    <p:sldId id="316" r:id="rId12"/>
    <p:sldId id="317" r:id="rId13"/>
    <p:sldId id="320" r:id="rId14"/>
    <p:sldId id="321" r:id="rId15"/>
    <p:sldId id="322" r:id="rId16"/>
    <p:sldId id="324" r:id="rId17"/>
    <p:sldId id="325" r:id="rId18"/>
    <p:sldId id="260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39" autoAdjust="0"/>
    <p:restoredTop sz="94660"/>
  </p:normalViewPr>
  <p:slideViewPr>
    <p:cSldViewPr snapToGrid="0">
      <p:cViewPr varScale="1">
        <p:scale>
          <a:sx n="81" d="100"/>
          <a:sy n="81" d="100"/>
        </p:scale>
        <p:origin x="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AE4FB2-D9B4-40BE-BA9B-7790D70E0E64}" type="datetimeFigureOut">
              <a:rPr lang="de-CH" smtClean="0"/>
              <a:t>20.10.2021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 smtClean="0"/>
              <a:t>gianluca.orlandi@psi.ch</a:t>
            </a:r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8F593-1C97-4E1B-965D-133F1B2E2B8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6911817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15050C-1196-4F90-922F-5AD07026643C}" type="datetimeFigureOut">
              <a:rPr lang="de-CH" smtClean="0"/>
              <a:t>20.10.2021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 smtClean="0"/>
              <a:t>gianluca.orlandi@psi.ch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D5CFE0-DBEE-49CD-BF01-4A00BFCE13A9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3871085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55672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C696245-F065-0B47-B74E-D5003861FD61}" type="slidenum">
              <a:rPr kumimoji="0" lang="de-DE" sz="10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55672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gianluca.orlandi@psi.ch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81187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3523202" y="282698"/>
            <a:ext cx="7565353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1085850" y="4572001"/>
            <a:ext cx="10625665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085852" y="4140000"/>
            <a:ext cx="10625665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3" y="282698"/>
            <a:ext cx="33792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7017" y="548681"/>
            <a:ext cx="16256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7056107" y="3412620"/>
            <a:ext cx="403244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11232000" y="282698"/>
            <a:ext cx="96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1104001" y="6138864"/>
            <a:ext cx="960967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65906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0398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1102785" y="141287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1246453" y="1484782"/>
            <a:ext cx="10514177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88923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390651" y="1341438"/>
            <a:ext cx="5041900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6671734" y="1337869"/>
            <a:ext cx="5041900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35793917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1102785" y="141287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1251222" y="1449804"/>
            <a:ext cx="5041900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6532305" y="1446234"/>
            <a:ext cx="5041900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4221436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8361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1102785" y="141287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1281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1260" y="1019811"/>
            <a:ext cx="11088624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1101261" y="5013177"/>
            <a:ext cx="11088624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" y="285750"/>
            <a:ext cx="1354667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1" y="1019812"/>
            <a:ext cx="960967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07317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783" y="1019811"/>
            <a:ext cx="11087100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1102784" y="1019811"/>
            <a:ext cx="3052949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" y="285750"/>
            <a:ext cx="1354667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1" y="1019812"/>
            <a:ext cx="960967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4563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t="3436" b="7666"/>
          <a:stretch>
            <a:fillRect/>
          </a:stretch>
        </p:blipFill>
        <p:spPr>
          <a:xfrm>
            <a:off x="3523200" y="282699"/>
            <a:ext cx="7565355" cy="3361903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itle Text"/>
          <p:cNvSpPr txBox="1">
            <a:spLocks noGrp="1"/>
          </p:cNvSpPr>
          <p:nvPr>
            <p:ph type="title"/>
          </p:nvPr>
        </p:nvSpPr>
        <p:spPr>
          <a:xfrm>
            <a:off x="1085849" y="4572001"/>
            <a:ext cx="10625667" cy="1388939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t>Title Text</a:t>
            </a:r>
          </a:p>
        </p:txBody>
      </p:sp>
      <p:sp>
        <p:nvSpPr>
          <p:cNvPr id="1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085850" y="4140001"/>
            <a:ext cx="10625668" cy="364521"/>
          </a:xfrm>
          <a:prstGeom prst="rect">
            <a:avLst/>
          </a:prstGeom>
        </p:spPr>
        <p:txBody>
          <a:bodyPr/>
          <a:lstStyle>
            <a:lvl1pPr marL="0" indent="0">
              <a:buClrTx/>
              <a:buSzTx/>
              <a:buFontTx/>
              <a:buNone/>
              <a:defRPr b="1">
                <a:solidFill>
                  <a:srgbClr val="969696"/>
                </a:solidFill>
              </a:defRPr>
            </a:lvl1pPr>
            <a:lvl2pPr>
              <a:buClrTx/>
              <a:buFontTx/>
              <a:defRPr b="1">
                <a:solidFill>
                  <a:srgbClr val="969696"/>
                </a:solidFill>
              </a:defRPr>
            </a:lvl2pPr>
            <a:lvl3pPr>
              <a:buClrTx/>
              <a:buFontTx/>
              <a:defRPr b="1">
                <a:solidFill>
                  <a:srgbClr val="969696"/>
                </a:solidFill>
              </a:defRPr>
            </a:lvl3pPr>
            <a:lvl4pPr>
              <a:buClrTx/>
              <a:buFontTx/>
              <a:defRPr b="1">
                <a:solidFill>
                  <a:srgbClr val="969696"/>
                </a:solidFill>
              </a:defRPr>
            </a:lvl4pPr>
            <a:lvl5pPr>
              <a:buClrTx/>
              <a:buFontTx/>
              <a:defRPr b="1">
                <a:solidFill>
                  <a:srgbClr val="96969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Rechteck 8"/>
          <p:cNvSpPr/>
          <p:nvPr/>
        </p:nvSpPr>
        <p:spPr>
          <a:xfrm>
            <a:off x="-3" y="282697"/>
            <a:ext cx="3379200" cy="3362328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n w="9525" cap="flat">
                  <a:solidFill>
                    <a:srgbClr val="FFFFFF"/>
                  </a:solidFill>
                  <a:prstDash val="solid"/>
                  <a:round/>
                </a:ln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pic>
        <p:nvPicPr>
          <p:cNvPr id="17" name="Bild 24" descr="Bild 2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07017" y="548679"/>
            <a:ext cx="1625601" cy="4349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0" name="Rechteck 1"/>
          <p:cNvGrpSpPr/>
          <p:nvPr/>
        </p:nvGrpSpPr>
        <p:grpSpPr>
          <a:xfrm>
            <a:off x="7056106" y="3412618"/>
            <a:ext cx="4032452" cy="232407"/>
            <a:chOff x="-1" y="-1"/>
            <a:chExt cx="3024338" cy="232406"/>
          </a:xfrm>
        </p:grpSpPr>
        <p:sp>
          <p:nvSpPr>
            <p:cNvPr id="18" name="Rectangle"/>
            <p:cNvSpPr/>
            <p:nvPr/>
          </p:nvSpPr>
          <p:spPr>
            <a:xfrm>
              <a:off x="-1" y="-1"/>
              <a:ext cx="3024338" cy="232406"/>
            </a:xfrm>
            <a:prstGeom prst="rect">
              <a:avLst/>
            </a:prstGeom>
            <a:solidFill>
              <a:srgbClr val="FFFFFF">
                <a:alpha val="7411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spcBef>
                  <a:spcPts val="0"/>
                </a:spcBef>
                <a:defRPr>
                  <a:latin typeface="Arial"/>
                  <a:ea typeface="Arial"/>
                  <a:cs typeface="Arial"/>
                  <a:sym typeface="Arial"/>
                </a:defRPr>
              </a:pPr>
              <a:endParaRPr sz="1800"/>
            </a:p>
          </p:txBody>
        </p:sp>
        <p:sp>
          <p:nvSpPr>
            <p:cNvPr id="19" name="WIR SCHAFFEN WISSEN – HEUTE FÜR MORGEN"/>
            <p:cNvSpPr txBox="1"/>
            <p:nvPr/>
          </p:nvSpPr>
          <p:spPr>
            <a:xfrm>
              <a:off x="-1" y="31564"/>
              <a:ext cx="3024338" cy="16927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spcBef>
                  <a:spcPts val="0"/>
                </a:spcBef>
                <a:defRPr sz="1100" b="1" spc="30">
                  <a:solidFill>
                    <a:srgbClr val="505150"/>
                  </a:solidFill>
                </a:defRPr>
              </a:lvl1pPr>
            </a:lstStyle>
            <a:p>
              <a:r>
                <a:rPr sz="1100"/>
                <a:t>WIR SCHAFFEN WISSEN – HEUTE FÜR MORGEN</a:t>
              </a:r>
            </a:p>
          </p:txBody>
        </p:sp>
      </p:grpSp>
      <p:sp>
        <p:nvSpPr>
          <p:cNvPr id="21" name="Rechteck 13"/>
          <p:cNvSpPr/>
          <p:nvPr/>
        </p:nvSpPr>
        <p:spPr>
          <a:xfrm>
            <a:off x="11232000" y="282697"/>
            <a:ext cx="960001" cy="3362328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n w="9525" cap="flat">
                  <a:solidFill>
                    <a:srgbClr val="FFFFFF"/>
                  </a:solidFill>
                  <a:prstDash val="solid"/>
                  <a:round/>
                </a:ln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sp>
        <p:nvSpPr>
          <p:cNvPr id="22" name="Rechteck 15"/>
          <p:cNvSpPr/>
          <p:nvPr/>
        </p:nvSpPr>
        <p:spPr>
          <a:xfrm>
            <a:off x="1104000" y="6138862"/>
            <a:ext cx="960968" cy="719138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37600" y="6356350"/>
            <a:ext cx="141064" cy="1384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361718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hteck 12"/>
          <p:cNvSpPr/>
          <p:nvPr/>
        </p:nvSpPr>
        <p:spPr>
          <a:xfrm>
            <a:off x="1" y="1412875"/>
            <a:ext cx="960967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pic>
        <p:nvPicPr>
          <p:cNvPr id="40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3733" y="285750"/>
            <a:ext cx="1354667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Rechteck 1"/>
          <p:cNvSpPr/>
          <p:nvPr/>
        </p:nvSpPr>
        <p:spPr>
          <a:xfrm>
            <a:off x="1102784" y="1412876"/>
            <a:ext cx="10754781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sp>
        <p:nvSpPr>
          <p:cNvPr id="4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/>
          </p:nvPr>
        </p:nvSpPr>
        <p:spPr>
          <a:xfrm>
            <a:off x="1246451" y="1484783"/>
            <a:ext cx="10514179" cy="4608515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20585972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39837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hteck 12"/>
          <p:cNvSpPr/>
          <p:nvPr/>
        </p:nvSpPr>
        <p:spPr>
          <a:xfrm>
            <a:off x="1" y="1412875"/>
            <a:ext cx="960967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pic>
        <p:nvPicPr>
          <p:cNvPr id="52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3733" y="285750"/>
            <a:ext cx="1354667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5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90650" y="1341438"/>
            <a:ext cx="5041901" cy="467995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1530905285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hteck 12"/>
          <p:cNvSpPr/>
          <p:nvPr/>
        </p:nvSpPr>
        <p:spPr>
          <a:xfrm>
            <a:off x="1" y="1412875"/>
            <a:ext cx="960967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pic>
        <p:nvPicPr>
          <p:cNvPr id="63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3733" y="285750"/>
            <a:ext cx="1354667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Rechteck 9"/>
          <p:cNvSpPr/>
          <p:nvPr/>
        </p:nvSpPr>
        <p:spPr>
          <a:xfrm>
            <a:off x="1102784" y="1412876"/>
            <a:ext cx="10754781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251220" y="1449802"/>
            <a:ext cx="5041901" cy="4571586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04502099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hteck 12"/>
          <p:cNvSpPr/>
          <p:nvPr/>
        </p:nvSpPr>
        <p:spPr>
          <a:xfrm>
            <a:off x="1" y="1412875"/>
            <a:ext cx="960967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pic>
        <p:nvPicPr>
          <p:cNvPr id="75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3733" y="285750"/>
            <a:ext cx="1354667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24102059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hteck 12"/>
          <p:cNvSpPr/>
          <p:nvPr/>
        </p:nvSpPr>
        <p:spPr>
          <a:xfrm>
            <a:off x="1" y="1412875"/>
            <a:ext cx="960967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pic>
        <p:nvPicPr>
          <p:cNvPr id="85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83733" y="285750"/>
            <a:ext cx="1354667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8" name="Rechteck 6"/>
          <p:cNvSpPr/>
          <p:nvPr/>
        </p:nvSpPr>
        <p:spPr>
          <a:xfrm>
            <a:off x="1102784" y="1412876"/>
            <a:ext cx="10754781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944846612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quare"/>
          <p:cNvSpPr/>
          <p:nvPr/>
        </p:nvSpPr>
        <p:spPr>
          <a:xfrm>
            <a:off x="-2106" y="1916907"/>
            <a:ext cx="720727" cy="545927"/>
          </a:xfrm>
          <a:prstGeom prst="rect">
            <a:avLst/>
          </a:prstGeom>
          <a:solidFill>
            <a:srgbClr val="B9B9B9"/>
          </a:solidFill>
          <a:ln w="3175">
            <a:miter lim="400000"/>
          </a:ln>
        </p:spPr>
        <p:txBody>
          <a:bodyPr lIns="34289" tIns="34289" rIns="34289" bIns="3428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pic>
        <p:nvPicPr>
          <p:cNvPr id="119" name="PSI-Logo_narrow_30k.eps" descr="PSI-Logo_narrow_30k.eps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10694" y="1071563"/>
            <a:ext cx="1016001" cy="271463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Body Level One…"/>
          <p:cNvSpPr txBox="1">
            <a:spLocks noGrp="1"/>
          </p:cNvSpPr>
          <p:nvPr>
            <p:ph type="body" idx="1"/>
          </p:nvPr>
        </p:nvSpPr>
        <p:spPr>
          <a:xfrm>
            <a:off x="1040882" y="1863328"/>
            <a:ext cx="10676188" cy="3509964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xfrm>
            <a:off x="2075094" y="1075950"/>
            <a:ext cx="9552385" cy="70030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</a:lstStyle>
          <a:p>
            <a:r>
              <a:t>Title Text</a:t>
            </a:r>
          </a:p>
        </p:txBody>
      </p:sp>
      <p:sp>
        <p:nvSpPr>
          <p:cNvPr id="1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64397" y="5828144"/>
            <a:ext cx="171522" cy="169277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3" name="Text"/>
          <p:cNvSpPr txBox="1">
            <a:spLocks noGrp="1"/>
          </p:cNvSpPr>
          <p:nvPr>
            <p:ph type="body" sz="quarter" idx="13"/>
          </p:nvPr>
        </p:nvSpPr>
        <p:spPr>
          <a:xfrm>
            <a:off x="4620493" y="5780749"/>
            <a:ext cx="7215864" cy="223378"/>
          </a:xfrm>
          <a:prstGeom prst="rect">
            <a:avLst/>
          </a:prstGeom>
        </p:spPr>
        <p:txBody>
          <a:bodyPr lIns="26789" tIns="26789" rIns="26789" bIns="26789" anchor="ctr">
            <a:spAutoFit/>
          </a:bodyPr>
          <a:lstStyle>
            <a:lvl1pPr marL="0" indent="0" algn="r" defTabSz="292100">
              <a:lnSpc>
                <a:spcPct val="100000"/>
              </a:lnSpc>
              <a:buClrTx/>
              <a:buSzTx/>
              <a:buFontTx/>
              <a:buNone/>
              <a:defRPr sz="1100">
                <a:solidFill>
                  <a:srgbClr val="919191"/>
                </a:solidFill>
                <a:latin typeface="Lucida Grande"/>
                <a:sym typeface="Lucida Grande"/>
              </a:defRPr>
            </a:lvl1pPr>
          </a:lstStyle>
          <a:p>
            <a:pPr marL="0" indent="0" algn="r" defTabSz="292100">
              <a:lnSpc>
                <a:spcPct val="100000"/>
              </a:lnSpc>
              <a:buClrTx/>
              <a:buSzTx/>
              <a:buFontTx/>
              <a:buNone/>
              <a:defRPr sz="1100">
                <a:solidFill>
                  <a:srgbClr val="919191"/>
                </a:solidFill>
                <a:latin typeface="Lucida Grande"/>
                <a:ea typeface="Lucida Grande"/>
                <a:cs typeface="Lucida Grande"/>
                <a:sym typeface="Lucida Grande"/>
              </a:defRPr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4716949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hteck 12"/>
          <p:cNvSpPr/>
          <p:nvPr/>
        </p:nvSpPr>
        <p:spPr>
          <a:xfrm>
            <a:off x="16" y="1916909"/>
            <a:ext cx="816000" cy="612001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 defTabSz="1219200">
              <a:spcBef>
                <a:spcPts val="0"/>
              </a:spcBef>
              <a:defRPr sz="3200">
                <a:latin typeface="Times"/>
                <a:ea typeface="Times"/>
                <a:cs typeface="Times"/>
                <a:sym typeface="Times"/>
              </a:defRPr>
            </a:pPr>
            <a:endParaRPr sz="3200"/>
          </a:p>
        </p:txBody>
      </p:sp>
      <p:pic>
        <p:nvPicPr>
          <p:cNvPr id="131" name="Bild 14" descr="Bild 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04000" y="1071567"/>
            <a:ext cx="1353600" cy="361412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Body Level One…"/>
          <p:cNvSpPr txBox="1">
            <a:spLocks noGrp="1"/>
          </p:cNvSpPr>
          <p:nvPr>
            <p:ph type="body" idx="1"/>
          </p:nvPr>
        </p:nvSpPr>
        <p:spPr>
          <a:xfrm>
            <a:off x="1390665" y="1863332"/>
            <a:ext cx="10322984" cy="3509963"/>
          </a:xfrm>
          <a:prstGeom prst="rect">
            <a:avLst/>
          </a:prstGeom>
        </p:spPr>
        <p:txBody>
          <a:bodyPr/>
          <a:lstStyle>
            <a:lvl1pPr marL="230083" indent="-230083" defTabSz="1219138">
              <a:defRPr sz="2200"/>
            </a:lvl1pPr>
            <a:lvl2pPr marL="407873" indent="-230083" defTabSz="1219138">
              <a:defRPr sz="2200"/>
            </a:lvl2pPr>
            <a:lvl3pPr marL="593883" indent="-238301" defTabSz="1219138">
              <a:defRPr sz="2200"/>
            </a:lvl3pPr>
            <a:lvl4pPr marL="769806" indent="-230083" defTabSz="1219138">
              <a:defRPr sz="2200"/>
            </a:lvl4pPr>
            <a:lvl5pPr marL="947597" indent="-230083" defTabSz="1219138">
              <a:defRPr sz="2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3" name="Title Text"/>
          <p:cNvSpPr txBox="1">
            <a:spLocks noGrp="1"/>
          </p:cNvSpPr>
          <p:nvPr>
            <p:ph type="title"/>
          </p:nvPr>
        </p:nvSpPr>
        <p:spPr>
          <a:xfrm>
            <a:off x="2769615" y="1073249"/>
            <a:ext cx="8944033" cy="381376"/>
          </a:xfrm>
          <a:prstGeom prst="rect">
            <a:avLst/>
          </a:prstGeom>
        </p:spPr>
        <p:txBody>
          <a:bodyPr/>
          <a:lstStyle>
            <a:lvl1pPr defTabSz="1219200"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1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941750" y="5825250"/>
            <a:ext cx="157094" cy="153888"/>
          </a:xfrm>
          <a:prstGeom prst="rect">
            <a:avLst/>
          </a:prstGeom>
        </p:spPr>
        <p:txBody>
          <a:bodyPr/>
          <a:lstStyle>
            <a:lvl1pPr defTabSz="1219200">
              <a:defRPr sz="10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1938982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1102785" y="141287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1246453" y="1484782"/>
            <a:ext cx="10514177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07101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390651" y="1341438"/>
            <a:ext cx="5041900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6671734" y="1337869"/>
            <a:ext cx="5041900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231764576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1102785" y="141287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1251222" y="1449804"/>
            <a:ext cx="5041900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6532305" y="1446234"/>
            <a:ext cx="5041900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18595153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0715594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1102785" y="141287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3809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785" y="1019812"/>
            <a:ext cx="11161004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1102784" y="1019811"/>
            <a:ext cx="3052949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" y="285750"/>
            <a:ext cx="1354667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1" y="1019812"/>
            <a:ext cx="960967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0501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106" y="1773238"/>
            <a:ext cx="10009452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7017" y="414339"/>
            <a:ext cx="16256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9"/>
            <a:ext cx="958851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11231034" y="969964"/>
            <a:ext cx="960967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1085850" y="4608000"/>
            <a:ext cx="10625665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085852" y="4068001"/>
            <a:ext cx="10625665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6671733" y="1772816"/>
            <a:ext cx="4439824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CH" sz="1200" b="1" kern="0" spc="30" dirty="0">
                <a:solidFill>
                  <a:srgbClr val="505150"/>
                </a:solidFill>
                <a:cs typeface="Arial" charset="0"/>
              </a:rPr>
              <a:t>WIR SCHAFFEN WISSEN – HEUTE FÜR MORGEN</a:t>
            </a:r>
          </a:p>
        </p:txBody>
      </p:sp>
    </p:spTree>
    <p:extLst>
      <p:ext uri="{BB962C8B-B14F-4D97-AF65-F5344CB8AC3E}">
        <p14:creationId xmlns:p14="http://schemas.microsoft.com/office/powerpoint/2010/main" val="18766318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10" Type="http://schemas.openxmlformats.org/officeDocument/2006/relationships/image" Target="../media/image6.png"/><Relationship Id="rId4" Type="http://schemas.openxmlformats.org/officeDocument/2006/relationships/slideLayout" Target="../slideLayouts/slideLayout21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69601" y="291600"/>
            <a:ext cx="8944033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749" y="6661150"/>
            <a:ext cx="767656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" y="1412876"/>
            <a:ext cx="960967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0651" y="1341438"/>
            <a:ext cx="10322983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" y="285750"/>
            <a:ext cx="1354667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8268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69601" y="291600"/>
            <a:ext cx="8944033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749" y="6661150"/>
            <a:ext cx="767656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 eaLnBrk="0" fontAlgn="base" hangingPunct="0">
              <a:spcAft>
                <a:spcPct val="0"/>
              </a:spcAft>
              <a:defRPr/>
            </a:pPr>
            <a:r>
              <a:rPr lang="de-DE" dirty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 eaLnBrk="0" fontAlgn="base" hangingPunct="0">
                <a:spcAft>
                  <a:spcPct val="0"/>
                </a:spcAft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" y="1412876"/>
            <a:ext cx="960967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0651" y="1341438"/>
            <a:ext cx="10322983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" y="285750"/>
            <a:ext cx="1354667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8327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2"/>
          <p:cNvSpPr/>
          <p:nvPr/>
        </p:nvSpPr>
        <p:spPr>
          <a:xfrm>
            <a:off x="1" y="1412875"/>
            <a:ext cx="960967" cy="727903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9" rIns="45719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 sz="2400"/>
          </a:p>
        </p:txBody>
      </p:sp>
      <p:pic>
        <p:nvPicPr>
          <p:cNvPr id="3" name="Bild 14" descr="Bild 14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083733" y="285750"/>
            <a:ext cx="1354667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1390649" y="1341437"/>
            <a:ext cx="10322984" cy="46799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2769599" y="291601"/>
            <a:ext cx="8944035" cy="50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0941750" y="6661150"/>
            <a:ext cx="141064" cy="13849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spcBef>
                <a:spcPts val="0"/>
              </a:spcBef>
              <a:defRPr sz="9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29415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5pPr>
      <a:lvl6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6pPr>
      <a:lvl7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7pPr>
      <a:lvl8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8pPr>
      <a:lvl9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9pPr>
    </p:titleStyle>
    <p:bodyStyle>
      <a:lvl1pPr marL="1778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3556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539750" marR="0" indent="-18415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7175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8953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09716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1280120" marR="0" indent="-205383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145911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1636712" marR="0" indent="-200024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hysRevAccelBeams.24.022802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03/PhysRevAccelBeams.24.022802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itel 4"/>
          <p:cNvSpPr txBox="1">
            <a:spLocks noGrp="1"/>
          </p:cNvSpPr>
          <p:nvPr>
            <p:ph type="title"/>
          </p:nvPr>
        </p:nvSpPr>
        <p:spPr>
          <a:xfrm>
            <a:off x="3231276" y="4566190"/>
            <a:ext cx="6257108" cy="805911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1500"/>
            </a:pPr>
            <a:r>
              <a:rPr lang="en-US" sz="2400" b="1" dirty="0"/>
              <a:t>Profile monitors: wire-scanners</a:t>
            </a:r>
            <a:endParaRPr sz="2400" b="1" dirty="0"/>
          </a:p>
        </p:txBody>
      </p:sp>
      <p:sp>
        <p:nvSpPr>
          <p:cNvPr id="144" name="Untertitel 5"/>
          <p:cNvSpPr txBox="1">
            <a:spLocks noGrp="1"/>
          </p:cNvSpPr>
          <p:nvPr>
            <p:ph type="body" sz="quarter" idx="1"/>
          </p:nvPr>
        </p:nvSpPr>
        <p:spPr>
          <a:xfrm>
            <a:off x="990254" y="3908801"/>
            <a:ext cx="7969251" cy="36452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G. L. </a:t>
            </a:r>
            <a:r>
              <a:rPr lang="en-US" dirty="0" smtClean="0"/>
              <a:t>Orlandi</a:t>
            </a:r>
            <a:endParaRPr dirty="0"/>
          </a:p>
        </p:txBody>
      </p:sp>
      <p:sp>
        <p:nvSpPr>
          <p:cNvPr id="145" name="Textfeld 6"/>
          <p:cNvSpPr txBox="1"/>
          <p:nvPr/>
        </p:nvSpPr>
        <p:spPr>
          <a:xfrm>
            <a:off x="1833561" y="5462740"/>
            <a:ext cx="8396289" cy="3046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/>
          <a:p>
            <a:pPr hangingPunct="0">
              <a:lnSpc>
                <a:spcPct val="110000"/>
              </a:lnSpc>
              <a:defRPr sz="1800" b="1">
                <a:solidFill>
                  <a:srgbClr val="969696"/>
                </a:solidFill>
              </a:defRPr>
            </a:pPr>
            <a:r>
              <a:rPr lang="en-US" b="1" kern="0" dirty="0">
                <a:solidFill>
                  <a:srgbClr val="969696"/>
                </a:solidFill>
                <a:latin typeface="Calibri"/>
                <a:cs typeface="Calibri"/>
                <a:sym typeface="Calibri"/>
              </a:rPr>
              <a:t>SwissFEL Electron Diagnostics Review Workshop</a:t>
            </a:r>
            <a:r>
              <a:rPr b="1" kern="0" dirty="0">
                <a:solidFill>
                  <a:srgbClr val="969696"/>
                </a:solidFill>
                <a:latin typeface="Calibri"/>
                <a:cs typeface="Calibri"/>
                <a:sym typeface="Calibri"/>
              </a:rPr>
              <a:t>	           </a:t>
            </a:r>
            <a:r>
              <a:rPr lang="en-US" b="1" kern="0" dirty="0">
                <a:solidFill>
                  <a:srgbClr val="969696"/>
                </a:solidFill>
                <a:latin typeface="Calibri"/>
                <a:cs typeface="Calibri"/>
                <a:sym typeface="Calibri"/>
              </a:rPr>
              <a:t>PSI (Remote), 18-21 October 2021</a:t>
            </a:r>
            <a:endParaRPr sz="1600" b="1" kern="0" dirty="0">
              <a:solidFill>
                <a:srgbClr val="969696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77201" y="6353175"/>
            <a:ext cx="1538883" cy="30008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hangingPunct="0">
              <a:spcBef>
                <a:spcPts val="900"/>
              </a:spcBef>
            </a:pPr>
            <a:r>
              <a:rPr lang="en-US" sz="1200" kern="0" dirty="0">
                <a:solidFill>
                  <a:srgbClr val="000000"/>
                </a:solidFill>
                <a:latin typeface="Calibri"/>
                <a:ea typeface="+mj-ea"/>
                <a:cs typeface="Calibri"/>
                <a:sym typeface="Calibri"/>
              </a:rPr>
              <a:t>gianluca.orlandi@psi.ch</a:t>
            </a:r>
            <a:endParaRPr lang="de-CH" sz="1200" kern="0" dirty="0">
              <a:solidFill>
                <a:srgbClr val="000000"/>
              </a:solidFill>
              <a:latin typeface="Calibri"/>
              <a:ea typeface="+mj-ea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56469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PSI and FERMI </a:t>
            </a:r>
            <a:r>
              <a:rPr lang="en-US" dirty="0" err="1" smtClean="0"/>
              <a:t>nano</a:t>
            </a:r>
            <a:r>
              <a:rPr lang="en-US" dirty="0" smtClean="0"/>
              <a:t>-fabricated free-standing WS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2467" y="1705197"/>
            <a:ext cx="3728295" cy="342373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42234" y="5097437"/>
            <a:ext cx="6623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6mm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829" y="1561482"/>
            <a:ext cx="3248282" cy="371116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02597" y="957466"/>
            <a:ext cx="4385263" cy="5416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FERMI WS chip: sandwich Au/Si3N4/Au;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thickness ~3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cs typeface="Franklin Gothic Book"/>
              </a:rPr>
              <a:t>m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m [Au(1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cs typeface="Franklin Gothic Book"/>
              </a:rPr>
              <a:t>m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m),Si3N4(2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cs typeface="Franklin Gothic Book"/>
              </a:rPr>
              <a:t>m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m),</a:t>
            </a:r>
            <a:r>
              <a:rPr kumimoji="0" lang="en-US" sz="1600" b="1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Ti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(20nm)]</a:t>
            </a:r>
            <a:endParaRPr kumimoji="0" lang="de-CH" sz="1600" b="1" i="0" u="none" strike="noStrike" kern="1000" cap="none" spc="3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42467" y="994574"/>
            <a:ext cx="4048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PSI WS chip: bulk Au stripe; width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  <a:t>800nm and 500nm; thickness ~2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Wingdings" panose="05000000000000000000" pitchFamily="2" charset="2"/>
              </a:rPr>
              <a:t>m</a:t>
            </a:r>
            <a:endParaRPr kumimoji="0" lang="de-CH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1583" y="1673706"/>
            <a:ext cx="1897879" cy="315667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91206" y="5556518"/>
            <a:ext cx="9333449" cy="9140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Bulk Au vs sandwich Au/Si3N4/Au:</a:t>
            </a:r>
          </a:p>
          <a:p>
            <a:pPr marL="1200150" marR="0" lvl="2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Higher signal-to-noise ratio (see WS measurement slide)</a:t>
            </a:r>
          </a:p>
          <a:p>
            <a:pPr marL="1200150" marR="0" lvl="2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Possible minor mechanical stability when increasing the beam clearance </a:t>
            </a:r>
            <a:endParaRPr kumimoji="0" lang="de-CH" sz="1800" b="0" i="0" u="none" strike="noStrike" kern="1000" cap="none" spc="3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4099804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Free-standing sub-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 WS: experimental test at </a:t>
            </a:r>
            <a:r>
              <a:rPr lang="en-US" dirty="0" err="1" smtClean="0"/>
              <a:t>SwissFEL</a:t>
            </a:r>
            <a:r>
              <a:rPr lang="en-US" dirty="0" smtClean="0"/>
              <a:t> (*)</a:t>
            </a:r>
            <a:r>
              <a:rPr lang="en-US" dirty="0"/>
              <a:t/>
            </a:r>
            <a:br>
              <a:rPr lang="en-US" dirty="0"/>
            </a:b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954" y="1833308"/>
            <a:ext cx="5468309" cy="43798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8978" y="844407"/>
            <a:ext cx="10510427" cy="1015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259" y="4469840"/>
            <a:ext cx="4569751" cy="67257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8259" y="3739614"/>
            <a:ext cx="4982684" cy="5416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Error-function-fit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: convolution of Gaussian distribution with rectangular shaped distribution with a width w:</a:t>
            </a:r>
            <a:endParaRPr kumimoji="0" lang="de-CH" sz="1600" b="1" i="0" u="none" strike="noStrike" kern="1000" cap="none" spc="3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88608" y="2044765"/>
            <a:ext cx="4874430" cy="13542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Beam profiles acquired with PSI (1) and FERMI (2) WS in two different measurement sessions (a, b):</a:t>
            </a:r>
          </a:p>
          <a:p>
            <a:pPr marL="742950" marR="0" lvl="1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low-charge (&lt;1pC)</a:t>
            </a:r>
          </a:p>
          <a:p>
            <a:pPr marL="742950" marR="0" lvl="1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low emittance (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cs typeface="Franklin Gothic Book"/>
              </a:rPr>
              <a:t>e</a:t>
            </a:r>
            <a:r>
              <a:rPr kumimoji="0" lang="en-US" sz="1600" b="1" i="0" u="none" strike="noStrike" kern="1000" cap="none" spc="30" normalizeH="0" baseline="-25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y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~55 nm) 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  <a:sym typeface="Wingdings" panose="05000000000000000000" pitchFamily="2" charset="2"/>
              </a:rPr>
              <a:t></a:t>
            </a:r>
            <a:r>
              <a:rPr kumimoji="0" lang="en-US" sz="1600" b="1" i="0" u="sng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  <a:sym typeface="Wingdings" panose="05000000000000000000" pitchFamily="2" charset="2"/>
              </a:rPr>
              <a:t>beam size~500nm</a:t>
            </a:r>
            <a:endParaRPr kumimoji="0" lang="en-US" sz="1600" b="1" i="0" u="none" strike="noStrike" kern="1000" cap="none" spc="3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beam energy ~300 MeV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8259" y="5449263"/>
            <a:ext cx="4982684" cy="5416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Heat-loading resilience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test (200 </a:t>
            </a:r>
            <a:r>
              <a:rPr kumimoji="0" lang="en-US" sz="1600" b="1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pC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, 1Hz): </a:t>
            </a:r>
            <a:r>
              <a:rPr kumimoji="0" lang="en-US" sz="1600" b="1" i="0" u="sng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no damage observed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in WS structures</a:t>
            </a:r>
            <a:endParaRPr kumimoji="0" lang="de-CH" sz="1600" b="1" i="0" u="none" strike="noStrike" kern="1000" cap="none" spc="3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4705" y="6310372"/>
            <a:ext cx="11264558" cy="4621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(*) G.L. Orlandi et </a:t>
            </a:r>
            <a:r>
              <a:rPr kumimoji="0" lang="en-US" sz="14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al., </a:t>
            </a:r>
            <a:r>
              <a:rPr kumimoji="0" lang="en-US" sz="1400" b="0" i="1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Nanofabricated free-standing wire scanners for beam diagnostics </a:t>
            </a:r>
            <a:r>
              <a:rPr kumimoji="0" lang="en-US" sz="14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with </a:t>
            </a:r>
            <a:r>
              <a:rPr kumimoji="0" lang="en-US" sz="14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submicrometer</a:t>
            </a:r>
            <a:r>
              <a:rPr kumimoji="0" lang="en-US" sz="14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en-US" sz="1400" b="0" i="1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resolution</a:t>
            </a:r>
            <a:r>
              <a:rPr kumimoji="0" lang="en-US" sz="14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,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PHYSICAL </a:t>
            </a:r>
            <a:r>
              <a:rPr kumimoji="0" lang="en-US" sz="14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REVIEW ACCELERATORS AND BEAMS 23, 042802 (2020)</a:t>
            </a:r>
            <a:endParaRPr kumimoji="0" lang="de-CH" sz="1400" b="0" i="0" u="none" strike="noStrike" kern="1000" cap="none" spc="3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5962863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9601" y="291599"/>
            <a:ext cx="8944033" cy="998581"/>
          </a:xfrm>
        </p:spPr>
        <p:txBody>
          <a:bodyPr/>
          <a:lstStyle/>
          <a:p>
            <a:r>
              <a:rPr lang="en-US" dirty="0"/>
              <a:t>Beam Profile Diagnostics with Nanofabricated Wire Scanner - Tomography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060" y="2122865"/>
            <a:ext cx="4972540" cy="3870447"/>
          </a:xfrm>
          <a:prstGeom prst="rect">
            <a:avLst/>
          </a:prstGeom>
        </p:spPr>
      </p:pic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6838041" y="1900546"/>
            <a:ext cx="4871364" cy="4150238"/>
          </a:xfrm>
        </p:spPr>
        <p:txBody>
          <a:bodyPr/>
          <a:lstStyle/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en-US" sz="2000" dirty="0" smtClean="0">
                <a:solidFill>
                  <a:srgbClr val="000000"/>
                </a:solidFill>
              </a:rPr>
              <a:t>9 Gold </a:t>
            </a:r>
            <a:r>
              <a:rPr lang="en-US" sz="2000" dirty="0">
                <a:solidFill>
                  <a:srgbClr val="000000"/>
                </a:solidFill>
              </a:rPr>
              <a:t>wires oriented at different </a:t>
            </a:r>
            <a:r>
              <a:rPr lang="en-US" sz="2000" dirty="0" smtClean="0">
                <a:solidFill>
                  <a:srgbClr val="000000"/>
                </a:solidFill>
              </a:rPr>
              <a:t>angles</a:t>
            </a:r>
            <a:endParaRPr lang="en-US" sz="2000" dirty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en-US" sz="2000" dirty="0" smtClean="0">
                <a:solidFill>
                  <a:srgbClr val="000000"/>
                </a:solidFill>
              </a:rPr>
              <a:t>Wire width: 1 </a:t>
            </a:r>
            <a:r>
              <a:rPr lang="el-GR" sz="2000" dirty="0">
                <a:solidFill>
                  <a:srgbClr val="000000"/>
                </a:solidFill>
              </a:rPr>
              <a:t>μ</a:t>
            </a:r>
            <a:r>
              <a:rPr lang="en-US" sz="2000" dirty="0" smtClean="0">
                <a:solidFill>
                  <a:srgbClr val="000000"/>
                </a:solidFill>
              </a:rPr>
              <a:t>m</a:t>
            </a:r>
          </a:p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en-US" sz="2000" dirty="0" smtClean="0">
                <a:solidFill>
                  <a:srgbClr val="000000"/>
                </a:solidFill>
              </a:rPr>
              <a:t>Free-standing spider web</a:t>
            </a:r>
            <a:endParaRPr lang="en-US" sz="2000" dirty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en-US" sz="2000" dirty="0">
                <a:solidFill>
                  <a:srgbClr val="000000"/>
                </a:solidFill>
              </a:rPr>
              <a:t>Fabricated </a:t>
            </a:r>
            <a:r>
              <a:rPr lang="en-US" sz="2000" dirty="0" smtClean="0">
                <a:solidFill>
                  <a:srgbClr val="000000"/>
                </a:solidFill>
              </a:rPr>
              <a:t>at PSI by Laboratory for Micro- and Nanotechnology with e-Beam lithography</a:t>
            </a:r>
            <a:endParaRPr lang="en-US" sz="2000" dirty="0">
              <a:solidFill>
                <a:srgbClr val="000000"/>
              </a:solidFill>
            </a:endParaRPr>
          </a:p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en-US" sz="2000" dirty="0" smtClean="0">
                <a:solidFill>
                  <a:srgbClr val="000000"/>
                </a:solidFill>
              </a:rPr>
              <a:t>Measure 1D beam projections with downstream loss monitor </a:t>
            </a:r>
          </a:p>
          <a:p>
            <a:pPr>
              <a:spcBef>
                <a:spcPct val="0"/>
              </a:spcBef>
              <a:buClr>
                <a:srgbClr val="000000"/>
              </a:buClr>
            </a:pPr>
            <a:r>
              <a:rPr lang="en-US" sz="2000" dirty="0" smtClean="0">
                <a:solidFill>
                  <a:srgbClr val="000000"/>
                </a:solidFill>
              </a:rPr>
              <a:t>4D Beam tomography:</a:t>
            </a:r>
            <a:r>
              <a:rPr lang="en-US" sz="1600" dirty="0" smtClean="0">
                <a:solidFill>
                  <a:srgbClr val="000000"/>
                </a:solidFill>
              </a:rPr>
              <a:t/>
            </a:r>
            <a:br>
              <a:rPr lang="en-US" sz="1600" dirty="0" smtClean="0">
                <a:solidFill>
                  <a:srgbClr val="000000"/>
                </a:solidFill>
              </a:rPr>
            </a:br>
            <a:r>
              <a:rPr lang="en-US" sz="1400" dirty="0" smtClean="0">
                <a:solidFill>
                  <a:srgbClr val="000000"/>
                </a:solidFill>
              </a:rPr>
              <a:t>B. Hermann, et al., 2021, PRAB </a:t>
            </a:r>
            <a:r>
              <a:rPr lang="en-US" sz="1400" dirty="0" smtClean="0">
                <a:hlinkClick r:id="rId3"/>
              </a:rPr>
              <a:t>https</a:t>
            </a:r>
            <a:r>
              <a:rPr lang="en-US" sz="1400" dirty="0">
                <a:hlinkClick r:id="rId3"/>
              </a:rPr>
              <a:t>://doi.org/10.1103/PhysRevAccelBeams.24.022802</a:t>
            </a:r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1594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69601" y="291599"/>
            <a:ext cx="8944033" cy="910899"/>
          </a:xfrm>
        </p:spPr>
        <p:txBody>
          <a:bodyPr/>
          <a:lstStyle/>
          <a:p>
            <a:r>
              <a:rPr lang="en-US" dirty="0"/>
              <a:t>Beam Profile Diagnostics with Nanofabricated Wire Scanner - Tomography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71" y="2431587"/>
            <a:ext cx="11490934" cy="34511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1157784" y="1861629"/>
            <a:ext cx="2880320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Charge: 10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pC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Energy: 3 GeV</a:t>
            </a:r>
          </a:p>
        </p:txBody>
      </p:sp>
      <p:sp>
        <p:nvSpPr>
          <p:cNvPr id="7" name="Rechteck 4"/>
          <p:cNvSpPr/>
          <p:nvPr/>
        </p:nvSpPr>
        <p:spPr>
          <a:xfrm>
            <a:off x="522412" y="5942507"/>
            <a:ext cx="46337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B.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Hermann,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et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al.,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2021, PRAB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hlinkClick r:id="rId3"/>
              </a:rPr>
              <a:t>https://doi.org/10.1103/PhysRevAccelBeams.24.022802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079508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35717" y="224980"/>
            <a:ext cx="8944033" cy="508500"/>
          </a:xfrm>
        </p:spPr>
        <p:txBody>
          <a:bodyPr/>
          <a:lstStyle/>
          <a:p>
            <a:pPr algn="ctr"/>
            <a:r>
              <a:rPr lang="de-CH" dirty="0" err="1" smtClean="0"/>
              <a:t>Conclusions</a:t>
            </a:r>
            <a:r>
              <a:rPr lang="de-CH" dirty="0" smtClean="0"/>
              <a:t> </a:t>
            </a:r>
            <a:r>
              <a:rPr lang="de-CH" dirty="0" err="1"/>
              <a:t>and</a:t>
            </a:r>
            <a:r>
              <a:rPr lang="de-CH" dirty="0"/>
              <a:t> Outlook</a:t>
            </a:r>
            <a:br>
              <a:rPr lang="de-CH" dirty="0"/>
            </a:b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13811" y="183842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1000" cap="none" spc="3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1190" y="964192"/>
            <a:ext cx="11295498" cy="4875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r>
              <a:rPr lang="en-US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SwissFEL WS based on conventional technique (5um W wire, resolution 1.25um, double pair of wires in the same fork) fulfil the resolution constraint and design requirements of SwissFEL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endParaRPr lang="en-US" kern="1000" spc="30" dirty="0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r>
              <a:rPr lang="en-US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Determination of resolution limit of the screen possible thanks to the </a:t>
            </a:r>
            <a:r>
              <a:rPr lang="en-US" kern="1000" spc="30" dirty="0" err="1" smtClean="0">
                <a:solidFill>
                  <a:srgbClr val="000000"/>
                </a:solidFill>
                <a:latin typeface="Calibri"/>
                <a:cs typeface="Franklin Gothic Book"/>
              </a:rPr>
              <a:t>SwissFEL</a:t>
            </a:r>
            <a:r>
              <a:rPr lang="en-US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 WS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endParaRPr kumimoji="0" lang="en-US" sz="18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r>
              <a:rPr lang="en-US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WS operated by means of a High-Level Application (</a:t>
            </a:r>
            <a:r>
              <a:rPr lang="en-US" kern="1000" spc="30" dirty="0" err="1" smtClean="0">
                <a:solidFill>
                  <a:srgbClr val="000000"/>
                </a:solidFill>
                <a:latin typeface="Calibri"/>
                <a:cs typeface="Franklin Gothic Book"/>
              </a:rPr>
              <a:t>pshell</a:t>
            </a:r>
            <a:r>
              <a:rPr lang="en-US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 script): beam profile measurements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endParaRPr kumimoji="0" lang="en-US" sz="1800" b="0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r>
              <a:rPr lang="en-US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WS High-Level Application (HL-App) interfaced with the </a:t>
            </a:r>
            <a:r>
              <a:rPr lang="en-US" kern="1000" spc="30" dirty="0" err="1" smtClean="0">
                <a:solidFill>
                  <a:srgbClr val="000000"/>
                </a:solidFill>
                <a:latin typeface="Calibri"/>
                <a:cs typeface="Franklin Gothic Book"/>
              </a:rPr>
              <a:t>pyscan</a:t>
            </a:r>
            <a:r>
              <a:rPr lang="en-US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 routine for emittance measurements: minimal emittance measurements possible thanks to WS and HL-App (PRL publication)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endParaRPr lang="en-US" kern="1000" spc="30" dirty="0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r>
              <a:rPr lang="en-US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Users judged too slow and not perfectly matched the combination WS HL-App and </a:t>
            </a:r>
            <a:r>
              <a:rPr lang="en-US" kern="1000" spc="30" dirty="0" err="1" smtClean="0">
                <a:solidFill>
                  <a:srgbClr val="000000"/>
                </a:solidFill>
                <a:latin typeface="Calibri"/>
                <a:cs typeface="Franklin Gothic Book"/>
              </a:rPr>
              <a:t>pyscan</a:t>
            </a:r>
            <a:r>
              <a:rPr lang="en-US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 routine.  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endParaRPr lang="en-US" kern="1000" spc="30" dirty="0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r>
              <a:rPr lang="en-US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HL-App is still normally used for profile measurements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endParaRPr lang="en-US" kern="1000" spc="30" dirty="0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r>
              <a:rPr lang="en-US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A new WS EPICS server developed, managed and maintained by Beam-Dynamics for beam profile and emittance measurements recently tested</a:t>
            </a:r>
          </a:p>
        </p:txBody>
      </p:sp>
    </p:spTree>
    <p:extLst>
      <p:ext uri="{BB962C8B-B14F-4D97-AF65-F5344CB8AC3E}">
        <p14:creationId xmlns:p14="http://schemas.microsoft.com/office/powerpoint/2010/main" val="10725517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81544" y="225653"/>
            <a:ext cx="8944033" cy="508500"/>
          </a:xfrm>
        </p:spPr>
        <p:txBody>
          <a:bodyPr/>
          <a:lstStyle/>
          <a:p>
            <a:pPr algn="ctr"/>
            <a:r>
              <a:rPr lang="de-CH" dirty="0" err="1" smtClean="0"/>
              <a:t>Conclusions</a:t>
            </a:r>
            <a:r>
              <a:rPr lang="de-CH" dirty="0" smtClean="0"/>
              <a:t> </a:t>
            </a:r>
            <a:r>
              <a:rPr lang="de-CH" dirty="0" err="1"/>
              <a:t>and</a:t>
            </a:r>
            <a:r>
              <a:rPr lang="de-CH" dirty="0"/>
              <a:t> Outlook</a:t>
            </a:r>
            <a:br>
              <a:rPr lang="de-CH" dirty="0"/>
            </a:b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13811" y="183842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1000" cap="none" spc="3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6061" y="920627"/>
            <a:ext cx="10984675" cy="4875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r>
              <a:rPr lang="en-US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Nano-fabricated WS with sub-micrometer resolution have been successfully developed and tested at PSI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endParaRPr lang="en-US" kern="1000" spc="30" dirty="0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r>
              <a:rPr lang="en-US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Fruitful collaboration with FERMI on nanofabricated WS (independent fabrication project between FERMI and PSI) and room for further joint development are welcome and can be envisaged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endParaRPr lang="en-US" kern="1000" spc="30" dirty="0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r>
              <a:rPr lang="en-US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Nano-fabricated WS joint two relevant features: sub-micrometer resolution and minimal invasiveness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endParaRPr lang="en-US" kern="1000" spc="30" dirty="0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r>
              <a:rPr lang="en-US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Minimal invasiveness of the </a:t>
            </a:r>
            <a:r>
              <a:rPr lang="en-US" kern="1000" spc="30" dirty="0" err="1" smtClean="0">
                <a:solidFill>
                  <a:srgbClr val="000000"/>
                </a:solidFill>
                <a:cs typeface="Franklin Gothic Book"/>
              </a:rPr>
              <a:t>nano</a:t>
            </a:r>
            <a:r>
              <a:rPr lang="en-US" kern="1000" spc="30" dirty="0" smtClean="0">
                <a:solidFill>
                  <a:srgbClr val="000000"/>
                </a:solidFill>
                <a:cs typeface="Franklin Gothic Book"/>
              </a:rPr>
              <a:t>-fabricated </a:t>
            </a:r>
            <a:r>
              <a:rPr lang="en-US" kern="1000" spc="30" dirty="0">
                <a:solidFill>
                  <a:srgbClr val="000000"/>
                </a:solidFill>
                <a:cs typeface="Franklin Gothic Book"/>
              </a:rPr>
              <a:t>WS</a:t>
            </a:r>
            <a:r>
              <a:rPr lang="en-US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 can be exploited in the FODO WS stations of SwissFEL for routine emittance measurements during normal machine operations. 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endParaRPr lang="en-US" kern="1000" spc="30" dirty="0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r>
              <a:rPr lang="en-US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Preliminary agreement </a:t>
            </a:r>
            <a:r>
              <a:rPr lang="en-US" kern="1000" spc="30" dirty="0">
                <a:solidFill>
                  <a:srgbClr val="000000"/>
                </a:solidFill>
                <a:cs typeface="Franklin Gothic Book"/>
              </a:rPr>
              <a:t>with Laboratory for Micro- and Nanotechnology (LMN, PSI</a:t>
            </a:r>
            <a:r>
              <a:rPr lang="en-US" kern="1000" spc="30" dirty="0" smtClean="0">
                <a:solidFill>
                  <a:srgbClr val="000000"/>
                </a:solidFill>
                <a:cs typeface="Franklin Gothic Book"/>
              </a:rPr>
              <a:t>) for </a:t>
            </a:r>
            <a:r>
              <a:rPr lang="en-US" kern="1000" spc="30" dirty="0" err="1" smtClean="0">
                <a:solidFill>
                  <a:srgbClr val="000000"/>
                </a:solidFill>
                <a:cs typeface="Franklin Gothic Book"/>
              </a:rPr>
              <a:t>nano</a:t>
            </a:r>
            <a:r>
              <a:rPr lang="en-US" kern="1000" spc="30" dirty="0" smtClean="0">
                <a:solidFill>
                  <a:srgbClr val="000000"/>
                </a:solidFill>
                <a:cs typeface="Franklin Gothic Book"/>
              </a:rPr>
              <a:t>-fabrication of WS (beam clearance larger than 2mm). Possible collaboration with </a:t>
            </a:r>
            <a:r>
              <a:rPr lang="en-US" kern="1000" spc="30" dirty="0">
                <a:cs typeface="Franklin Gothic Book"/>
              </a:rPr>
              <a:t>FERMI and </a:t>
            </a:r>
            <a:r>
              <a:rPr lang="en-US" kern="1000" spc="30" dirty="0" smtClean="0">
                <a:cs typeface="Franklin Gothic Book"/>
              </a:rPr>
              <a:t>IOM-CNR (Trieste) on this project would be very welcome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endParaRPr lang="en-US" kern="1000" spc="30" dirty="0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r>
              <a:rPr lang="en-US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Tomographic reconstruction of the beam profile with </a:t>
            </a:r>
            <a:r>
              <a:rPr lang="en-US" kern="1000" spc="30" dirty="0" err="1" smtClean="0">
                <a:solidFill>
                  <a:srgbClr val="000000"/>
                </a:solidFill>
                <a:latin typeface="Calibri"/>
                <a:cs typeface="Franklin Gothic Book"/>
              </a:rPr>
              <a:t>nano</a:t>
            </a:r>
            <a:r>
              <a:rPr lang="en-US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-fabricated WS is also a further method that can be extended from the experiments to the conventional diagnostics of SwissFEL </a:t>
            </a:r>
            <a:endParaRPr lang="en-US" kern="1000" spc="30" dirty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8329685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1400" dirty="0" smtClean="0"/>
              <a:t>Many thanks to</a:t>
            </a:r>
          </a:p>
          <a:p>
            <a:pPr marL="0" indent="0" algn="ctr">
              <a:buNone/>
            </a:pPr>
            <a:r>
              <a:rPr lang="en-US" sz="1400" dirty="0" err="1" smtClean="0"/>
              <a:t>A.Alarcon</a:t>
            </a:r>
            <a:endParaRPr lang="en-US" sz="1400" dirty="0" smtClean="0"/>
          </a:p>
          <a:p>
            <a:pPr marL="0" indent="0" algn="ctr">
              <a:buNone/>
            </a:pPr>
            <a:r>
              <a:rPr lang="en-US" sz="1400" dirty="0" err="1"/>
              <a:t>S.Borrelli</a:t>
            </a:r>
            <a:endParaRPr lang="en-US" sz="1400" dirty="0"/>
          </a:p>
          <a:p>
            <a:pPr marL="0" indent="0" algn="ctr">
              <a:buNone/>
            </a:pPr>
            <a:r>
              <a:rPr lang="en-US" sz="1400" dirty="0" smtClean="0"/>
              <a:t>H</a:t>
            </a:r>
            <a:r>
              <a:rPr lang="en-US" sz="1400" dirty="0"/>
              <a:t>. Brands</a:t>
            </a:r>
          </a:p>
          <a:p>
            <a:pPr marL="0" indent="0" algn="ctr">
              <a:buNone/>
            </a:pPr>
            <a:r>
              <a:rPr lang="en-US" sz="1400" dirty="0" err="1" smtClean="0"/>
              <a:t>M.Baldinger</a:t>
            </a:r>
            <a:endParaRPr lang="en-US" sz="1400" dirty="0" smtClean="0"/>
          </a:p>
          <a:p>
            <a:pPr marL="0" indent="0" algn="ctr">
              <a:buNone/>
            </a:pPr>
            <a:r>
              <a:rPr lang="en-US" sz="1400" dirty="0" err="1"/>
              <a:t>S.Dal</a:t>
            </a:r>
            <a:r>
              <a:rPr lang="en-US" sz="1400" dirty="0"/>
              <a:t> </a:t>
            </a:r>
            <a:r>
              <a:rPr lang="en-US" sz="1400" dirty="0" err="1" smtClean="0"/>
              <a:t>Zilio</a:t>
            </a:r>
            <a:r>
              <a:rPr lang="en-US" sz="1400" dirty="0"/>
              <a:t> (</a:t>
            </a:r>
            <a:r>
              <a:rPr lang="en-US" sz="1400" dirty="0" smtClean="0"/>
              <a:t>IOM-</a:t>
            </a:r>
            <a:r>
              <a:rPr lang="en-US" sz="1400" smtClean="0"/>
              <a:t>CNR,Trieste</a:t>
            </a:r>
            <a:r>
              <a:rPr lang="en-US" sz="1400" dirty="0" smtClean="0"/>
              <a:t>)</a:t>
            </a:r>
            <a:endParaRPr lang="en-US" sz="1400" dirty="0"/>
          </a:p>
          <a:p>
            <a:pPr marL="0" indent="0" algn="ctr">
              <a:buNone/>
            </a:pPr>
            <a:r>
              <a:rPr lang="en-US" sz="1400" dirty="0" err="1" smtClean="0"/>
              <a:t>C.David</a:t>
            </a:r>
            <a:endParaRPr lang="en-US" sz="1400" dirty="0"/>
          </a:p>
          <a:p>
            <a:pPr marL="0" indent="0" algn="ctr">
              <a:buNone/>
            </a:pPr>
            <a:r>
              <a:rPr lang="en-US" sz="1400" dirty="0" err="1" smtClean="0"/>
              <a:t>S.Ebner</a:t>
            </a:r>
            <a:endParaRPr lang="en-US" sz="1400" dirty="0" smtClean="0"/>
          </a:p>
          <a:p>
            <a:pPr marL="0" indent="0" algn="ctr">
              <a:buNone/>
            </a:pPr>
            <a:r>
              <a:rPr lang="en-US" sz="1400" dirty="0" err="1" smtClean="0"/>
              <a:t>M.Ferianis</a:t>
            </a:r>
            <a:r>
              <a:rPr lang="en-US" sz="1400" dirty="0" smtClean="0"/>
              <a:t> (FERMI)</a:t>
            </a:r>
          </a:p>
          <a:p>
            <a:pPr marL="0" indent="0" algn="ctr">
              <a:buNone/>
            </a:pPr>
            <a:r>
              <a:rPr lang="en-US" sz="1400" dirty="0" err="1"/>
              <a:t>E.Ferrari</a:t>
            </a:r>
            <a:endParaRPr lang="en-US" sz="1400" dirty="0"/>
          </a:p>
          <a:p>
            <a:pPr marL="0" indent="0" algn="ctr">
              <a:buNone/>
            </a:pPr>
            <a:r>
              <a:rPr lang="en-US" sz="1400" dirty="0" err="1" smtClean="0"/>
              <a:t>A.Gobbo</a:t>
            </a:r>
            <a:endParaRPr lang="en-US" sz="1400" dirty="0" smtClean="0"/>
          </a:p>
          <a:p>
            <a:pPr marL="0" indent="0" algn="ctr">
              <a:buNone/>
            </a:pPr>
            <a:r>
              <a:rPr lang="en-US" sz="1400" dirty="0" err="1" smtClean="0"/>
              <a:t>V.Guzenko</a:t>
            </a:r>
            <a:endParaRPr lang="en-US" sz="1400" dirty="0" smtClean="0"/>
          </a:p>
          <a:p>
            <a:pPr marL="0" indent="0" algn="ctr">
              <a:buNone/>
            </a:pPr>
            <a:r>
              <a:rPr lang="en-US" sz="1400" dirty="0" err="1" smtClean="0"/>
              <a:t>P.Heimgartner</a:t>
            </a:r>
            <a:endParaRPr lang="en-US" sz="1400" dirty="0" smtClean="0"/>
          </a:p>
          <a:p>
            <a:pPr marL="0" indent="0" algn="ctr">
              <a:buNone/>
            </a:pPr>
            <a:r>
              <a:rPr lang="en-US" sz="1400" dirty="0"/>
              <a:t>B. </a:t>
            </a:r>
            <a:r>
              <a:rPr lang="en-US" sz="1400" dirty="0" smtClean="0"/>
              <a:t>Hermann</a:t>
            </a:r>
          </a:p>
          <a:p>
            <a:pPr marL="0" indent="0" algn="ctr">
              <a:buNone/>
            </a:pPr>
            <a:r>
              <a:rPr lang="en-US" sz="1400" dirty="0" err="1" smtClean="0"/>
              <a:t>R.Ischebeck</a:t>
            </a:r>
            <a:endParaRPr lang="en-US" sz="1400" dirty="0" smtClean="0"/>
          </a:p>
          <a:p>
            <a:pPr marL="0" indent="0" algn="ctr">
              <a:buNone/>
            </a:pPr>
            <a:r>
              <a:rPr lang="en-US" sz="1400" dirty="0" err="1" smtClean="0"/>
              <a:t>C.Ozkan</a:t>
            </a:r>
            <a:r>
              <a:rPr lang="en-US" sz="1400" dirty="0" smtClean="0"/>
              <a:t>-Loch</a:t>
            </a:r>
          </a:p>
          <a:p>
            <a:pPr marL="0" indent="0" algn="ctr">
              <a:buNone/>
            </a:pPr>
            <a:r>
              <a:rPr lang="en-US" sz="1400" dirty="0" err="1" smtClean="0"/>
              <a:t>E.Prat</a:t>
            </a:r>
            <a:endParaRPr lang="en-US" sz="1400" dirty="0" smtClean="0"/>
          </a:p>
          <a:p>
            <a:pPr marL="0" indent="0" algn="ctr">
              <a:buNone/>
            </a:pPr>
            <a:r>
              <a:rPr lang="en-US" sz="1400" dirty="0" err="1" smtClean="0"/>
              <a:t>B.Rippstein</a:t>
            </a:r>
            <a:endParaRPr lang="en-US" sz="1400" dirty="0"/>
          </a:p>
          <a:p>
            <a:pPr marL="0" indent="0" algn="ctr">
              <a:buNone/>
            </a:pPr>
            <a:r>
              <a:rPr lang="en-US" sz="1400" dirty="0" err="1"/>
              <a:t>V.Schlott</a:t>
            </a:r>
            <a:endParaRPr lang="en-US" sz="1400" dirty="0"/>
          </a:p>
          <a:p>
            <a:pPr marL="0" indent="0" algn="ctr">
              <a:buNone/>
            </a:pPr>
            <a:r>
              <a:rPr lang="en-US" sz="1400" dirty="0" err="1" smtClean="0"/>
              <a:t>M.Veronese</a:t>
            </a:r>
            <a:r>
              <a:rPr lang="en-US" sz="1400" dirty="0" smtClean="0"/>
              <a:t> (FERMI)</a:t>
            </a:r>
          </a:p>
          <a:p>
            <a:pPr marL="0" indent="0" algn="ctr">
              <a:buNone/>
            </a:pPr>
            <a:r>
              <a:rPr lang="en-US" sz="1400" dirty="0" err="1" smtClean="0"/>
              <a:t>R.Vintar</a:t>
            </a:r>
            <a:r>
              <a:rPr lang="en-US" sz="1400" dirty="0" smtClean="0"/>
              <a:t>(</a:t>
            </a:r>
            <a:r>
              <a:rPr lang="en-US" sz="1400" dirty="0" err="1" smtClean="0"/>
              <a:t>Cosy</a:t>
            </a:r>
            <a:r>
              <a:rPr lang="en-US" sz="1400" dirty="0" smtClean="0"/>
              <a:t> lab)</a:t>
            </a:r>
          </a:p>
          <a:p>
            <a:pPr marL="0" indent="0" algn="ctr">
              <a:buNone/>
            </a:pPr>
            <a:r>
              <a:rPr lang="en-US" sz="1400" dirty="0" smtClean="0"/>
              <a:t>…and </a:t>
            </a:r>
            <a:r>
              <a:rPr lang="en-US" sz="1400" dirty="0"/>
              <a:t>many other colleagues…</a:t>
            </a:r>
            <a:endParaRPr lang="de-CH" sz="1400" dirty="0"/>
          </a:p>
          <a:p>
            <a:pPr marL="0" indent="0" algn="ctr">
              <a:buNone/>
            </a:pPr>
            <a:endParaRPr lang="en-US" sz="1400" dirty="0"/>
          </a:p>
          <a:p>
            <a:pPr marL="0" indent="0" algn="ctr">
              <a:buNone/>
            </a:pPr>
            <a:endParaRPr lang="en-US" sz="1400" dirty="0"/>
          </a:p>
          <a:p>
            <a:pPr marL="0" indent="0" algn="ctr">
              <a:buNone/>
            </a:pPr>
            <a:endParaRPr lang="en-US" sz="1400" dirty="0" smtClean="0"/>
          </a:p>
          <a:p>
            <a:pPr marL="342900" indent="-342900" algn="ctr">
              <a:buAutoNum type="alphaUcPeriod"/>
            </a:pPr>
            <a:endParaRPr lang="en-US" sz="1400" dirty="0"/>
          </a:p>
          <a:p>
            <a:pPr marL="0" indent="0" algn="ctr">
              <a:buNone/>
            </a:pPr>
            <a:endParaRPr lang="de-CH" sz="1400" dirty="0"/>
          </a:p>
          <a:p>
            <a:pPr marL="0" indent="0" algn="ctr">
              <a:buNone/>
            </a:pPr>
            <a:endParaRPr lang="en-US" sz="1400" dirty="0"/>
          </a:p>
          <a:p>
            <a:pPr marL="0" indent="0" algn="ctr">
              <a:buNone/>
            </a:pPr>
            <a:endParaRPr lang="en-US" sz="1400" dirty="0" smtClean="0"/>
          </a:p>
          <a:p>
            <a:pPr marL="0" indent="0" algn="ctr">
              <a:buNone/>
            </a:pPr>
            <a:endParaRPr lang="en-US" sz="1400" dirty="0"/>
          </a:p>
          <a:p>
            <a:pPr marL="0" indent="0" algn="ctr">
              <a:buNone/>
            </a:pPr>
            <a:endParaRPr lang="de-CH" sz="1400" dirty="0"/>
          </a:p>
          <a:p>
            <a:pPr marL="0" indent="0" algn="ctr">
              <a:buNone/>
            </a:pPr>
            <a:endParaRPr lang="de-CH" sz="1400" dirty="0" smtClean="0"/>
          </a:p>
          <a:p>
            <a:pPr marL="0" indent="0">
              <a:buNone/>
            </a:pPr>
            <a:endParaRPr lang="de-CH" dirty="0" smtClean="0"/>
          </a:p>
          <a:p>
            <a:endParaRPr lang="de-CH" dirty="0"/>
          </a:p>
        </p:txBody>
      </p:sp>
      <p:sp>
        <p:nvSpPr>
          <p:cNvPr id="2" name="TextBox 1"/>
          <p:cNvSpPr txBox="1"/>
          <p:nvPr/>
        </p:nvSpPr>
        <p:spPr>
          <a:xfrm>
            <a:off x="5591944" y="1324099"/>
            <a:ext cx="4248472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0" fontAlgn="base" hangingPunct="0">
              <a:lnSpc>
                <a:spcPct val="110000"/>
              </a:lnSpc>
              <a:spcAft>
                <a:spcPct val="0"/>
              </a:spcAft>
            </a:pPr>
            <a:r>
              <a:rPr lang="en-US" sz="2000" b="1" kern="1000" spc="30" dirty="0">
                <a:solidFill>
                  <a:srgbClr val="0070C0"/>
                </a:solidFill>
                <a:latin typeface="Georgia"/>
                <a:cs typeface="Franklin Gothic Book"/>
              </a:rPr>
              <a:t>Thank you for your attention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92692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31964" y="366550"/>
            <a:ext cx="8944033" cy="508500"/>
          </a:xfrm>
        </p:spPr>
        <p:txBody>
          <a:bodyPr/>
          <a:lstStyle/>
          <a:p>
            <a:pPr algn="ctr"/>
            <a:r>
              <a:rPr lang="en-US" dirty="0" smtClean="0"/>
              <a:t>Contents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2" name="Rectangle 1"/>
          <p:cNvSpPr/>
          <p:nvPr/>
        </p:nvSpPr>
        <p:spPr>
          <a:xfrm>
            <a:off x="1056696" y="1806009"/>
            <a:ext cx="10367365" cy="2445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00150" lvl="2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000" kern="1000" spc="30" dirty="0" smtClean="0">
                <a:cs typeface="Franklin Gothic Book"/>
              </a:rPr>
              <a:t>SwissFEL WS: a standard solution with a micrometer resolution  </a:t>
            </a:r>
            <a:endParaRPr lang="en-US" sz="2000" kern="1000" spc="30" dirty="0">
              <a:cs typeface="Franklin Gothic Book"/>
            </a:endParaRPr>
          </a:p>
          <a:p>
            <a:pPr marL="2114550" lvl="4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endParaRPr lang="en-US" sz="2000" kern="1000" spc="30" dirty="0">
              <a:cs typeface="Franklin Gothic Book"/>
            </a:endParaRPr>
          </a:p>
          <a:p>
            <a:pPr marL="1200150" lvl="2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000" kern="1000" spc="30" dirty="0" smtClean="0">
                <a:cs typeface="Franklin Gothic Book"/>
              </a:rPr>
              <a:t>Nano-fabricated WS: minimal invasive solution with a sub-micrometer resolution</a:t>
            </a:r>
            <a:endParaRPr lang="en-US" sz="2000" kern="1000" spc="30" dirty="0">
              <a:cs typeface="Franklin Gothic Book"/>
            </a:endParaRPr>
          </a:p>
          <a:p>
            <a:pPr lvl="4">
              <a:lnSpc>
                <a:spcPct val="110000"/>
              </a:lnSpc>
            </a:pPr>
            <a:endParaRPr lang="en-US" sz="2000" kern="1000" spc="30" dirty="0">
              <a:cs typeface="Franklin Gothic Book"/>
            </a:endParaRPr>
          </a:p>
          <a:p>
            <a:pPr marL="1200150" lvl="2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000" kern="1000" spc="30" dirty="0">
                <a:cs typeface="Franklin Gothic Book"/>
              </a:rPr>
              <a:t>Beam profile tomography with </a:t>
            </a:r>
            <a:r>
              <a:rPr lang="en-US" sz="2000" kern="1000" spc="30" dirty="0" err="1">
                <a:cs typeface="Franklin Gothic Book"/>
              </a:rPr>
              <a:t>nano</a:t>
            </a:r>
            <a:r>
              <a:rPr lang="en-US" sz="2000" kern="1000" spc="30" dirty="0">
                <a:cs typeface="Franklin Gothic Book"/>
              </a:rPr>
              <a:t>-fabricated WS </a:t>
            </a:r>
            <a:endParaRPr lang="en-US" sz="2000" kern="1000" spc="30" dirty="0" smtClean="0">
              <a:cs typeface="Franklin Gothic Book"/>
            </a:endParaRPr>
          </a:p>
          <a:p>
            <a:pPr marL="2114550" lvl="4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endParaRPr lang="en-US" sz="2000" kern="1000" spc="30" dirty="0">
              <a:cs typeface="Franklin Gothic Book"/>
            </a:endParaRPr>
          </a:p>
          <a:p>
            <a:pPr marL="1200150" lvl="2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000" kern="1000" spc="30" dirty="0" smtClean="0">
                <a:cs typeface="Franklin Gothic Book"/>
              </a:rPr>
              <a:t>Conclusions and outlook</a:t>
            </a:r>
            <a:endParaRPr lang="en-US" sz="2000" kern="1000" spc="30" dirty="0"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69317501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557596" y="272662"/>
            <a:ext cx="7904566" cy="508500"/>
          </a:xfrm>
        </p:spPr>
        <p:txBody>
          <a:bodyPr/>
          <a:lstStyle/>
          <a:p>
            <a:pPr algn="ctr"/>
            <a:r>
              <a:rPr lang="en-US" dirty="0" err="1"/>
              <a:t>SwissFEL</a:t>
            </a:r>
            <a:r>
              <a:rPr lang="en-US" dirty="0"/>
              <a:t> WS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2" name="TextBox 1"/>
          <p:cNvSpPr txBox="1"/>
          <p:nvPr/>
        </p:nvSpPr>
        <p:spPr>
          <a:xfrm>
            <a:off x="964102" y="888040"/>
            <a:ext cx="11091553" cy="54845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latin typeface="+mn-lt"/>
                <a:cs typeface="Franklin Gothic Book"/>
              </a:rPr>
              <a:t>Summer 2012</a:t>
            </a:r>
            <a:r>
              <a:rPr lang="en-US" sz="1800" kern="1000" spc="30" dirty="0" smtClean="0">
                <a:latin typeface="+mn-lt"/>
                <a:cs typeface="Franklin Gothic Book"/>
              </a:rPr>
              <a:t>: </a:t>
            </a:r>
            <a:r>
              <a:rPr lang="en-US" kern="1000" spc="30" dirty="0" smtClean="0">
                <a:cs typeface="Franklin Gothic Book"/>
              </a:rPr>
              <a:t>preliminary </a:t>
            </a:r>
            <a:r>
              <a:rPr lang="en-US" sz="1800" kern="1000" spc="30" dirty="0" smtClean="0">
                <a:latin typeface="+mn-lt"/>
                <a:cs typeface="Franklin Gothic Book"/>
              </a:rPr>
              <a:t>study of the wire mechanical stability (wire-vibration measurements,</a:t>
            </a:r>
            <a:r>
              <a:rPr lang="en-US" kern="1000" spc="30" dirty="0" smtClean="0">
                <a:cs typeface="Franklin Gothic Book"/>
              </a:rPr>
              <a:t>3-phase motor)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kern="1000" spc="30" dirty="0"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 smtClean="0">
                <a:cs typeface="Franklin Gothic Book"/>
              </a:rPr>
              <a:t>Apr-May </a:t>
            </a:r>
            <a:r>
              <a:rPr lang="en-US" b="1" kern="1000" spc="30" dirty="0">
                <a:cs typeface="Franklin Gothic Book"/>
              </a:rPr>
              <a:t>2014</a:t>
            </a:r>
            <a:r>
              <a:rPr lang="en-US" kern="1000" spc="30" dirty="0" smtClean="0">
                <a:cs typeface="Franklin Gothic Book"/>
              </a:rPr>
              <a:t>: </a:t>
            </a:r>
            <a:r>
              <a:rPr lang="en-US" kern="1000" spc="30" dirty="0" err="1" smtClean="0">
                <a:cs typeface="Franklin Gothic Book"/>
              </a:rPr>
              <a:t>SwissFEL</a:t>
            </a:r>
            <a:r>
              <a:rPr lang="en-US" kern="1000" spc="30" dirty="0" smtClean="0">
                <a:cs typeface="Franklin Gothic Book"/>
              </a:rPr>
              <a:t> WS prototype fabricated by UHV-Design Ltd and wire-vibration measurements (Delta-Tau </a:t>
            </a:r>
            <a:r>
              <a:rPr lang="en-US" kern="1000" spc="30" dirty="0" err="1" smtClean="0">
                <a:cs typeface="Franklin Gothic Book"/>
              </a:rPr>
              <a:t>PowerBrick</a:t>
            </a:r>
            <a:r>
              <a:rPr lang="en-US" kern="1000" spc="30" dirty="0" smtClean="0">
                <a:cs typeface="Franklin Gothic Book"/>
              </a:rPr>
              <a:t> motor controller </a:t>
            </a:r>
            <a:r>
              <a:rPr lang="en-US" kern="1000" spc="30" dirty="0">
                <a:cs typeface="Franklin Gothic Book"/>
              </a:rPr>
              <a:t>+ 2-phase Oriental Motor PK269 </a:t>
            </a:r>
            <a:r>
              <a:rPr lang="en-US" kern="1000" spc="30" dirty="0" smtClean="0">
                <a:cs typeface="Franklin Gothic Book"/>
              </a:rPr>
              <a:t>JDB).</a:t>
            </a:r>
            <a:endParaRPr lang="en-US" kern="1000" spc="30" dirty="0"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kern="1000" spc="30" dirty="0"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>
                <a:cs typeface="Franklin Gothic Book"/>
              </a:rPr>
              <a:t>June 2014</a:t>
            </a:r>
            <a:r>
              <a:rPr lang="en-US" kern="1000" spc="30" dirty="0">
                <a:cs typeface="Franklin Gothic Book"/>
              </a:rPr>
              <a:t>: Final Acceptance Review Meeting. </a:t>
            </a:r>
            <a:r>
              <a:rPr lang="en-US" kern="1000" spc="30" dirty="0" smtClean="0">
                <a:cs typeface="Franklin Gothic Book"/>
              </a:rPr>
              <a:t>Improvement </a:t>
            </a:r>
            <a:r>
              <a:rPr lang="en-US" kern="1000" spc="30" dirty="0">
                <a:cs typeface="Franklin Gothic Book"/>
              </a:rPr>
              <a:t>r</a:t>
            </a:r>
            <a:r>
              <a:rPr lang="en-US" kern="1000" spc="30" dirty="0" smtClean="0">
                <a:cs typeface="Franklin Gothic Book"/>
              </a:rPr>
              <a:t>equests</a:t>
            </a:r>
            <a:r>
              <a:rPr lang="en-US" kern="1000" spc="30" dirty="0">
                <a:cs typeface="Franklin Gothic Book"/>
              </a:rPr>
              <a:t>: mechanics </a:t>
            </a:r>
            <a:r>
              <a:rPr lang="en-US" kern="1000" spc="30" dirty="0" smtClean="0">
                <a:cs typeface="Franklin Gothic Book"/>
              </a:rPr>
              <a:t>of UHV-Linear-Stage  </a:t>
            </a:r>
            <a:r>
              <a:rPr lang="en-US" kern="1000" spc="30" dirty="0">
                <a:cs typeface="Franklin Gothic Book"/>
              </a:rPr>
              <a:t>(frame, </a:t>
            </a:r>
            <a:r>
              <a:rPr lang="en-US" kern="1000" spc="30" dirty="0" smtClean="0">
                <a:cs typeface="Franklin Gothic Book"/>
              </a:rPr>
              <a:t>bellow) </a:t>
            </a:r>
            <a:r>
              <a:rPr lang="en-US" kern="1000" spc="30" dirty="0">
                <a:cs typeface="Franklin Gothic Book"/>
              </a:rPr>
              <a:t>and </a:t>
            </a:r>
            <a:r>
              <a:rPr lang="en-US" kern="1000" spc="30" dirty="0" smtClean="0">
                <a:cs typeface="Franklin Gothic Book"/>
              </a:rPr>
              <a:t>gearbox </a:t>
            </a:r>
            <a:r>
              <a:rPr lang="en-US" kern="1000" spc="30" dirty="0">
                <a:cs typeface="Franklin Gothic Book"/>
              </a:rPr>
              <a:t>(ball-screw 1:25, 6.0 mm </a:t>
            </a:r>
            <a:r>
              <a:rPr lang="en-US" kern="1000" spc="30" dirty="0" smtClean="0">
                <a:cs typeface="Franklin Gothic Book"/>
              </a:rPr>
              <a:t>Lead-Screw-Pitch)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cs typeface="Franklin Gothic Book"/>
              </a:rPr>
              <a:t>New motor request OM </a:t>
            </a:r>
            <a:r>
              <a:rPr lang="en-US" kern="1000" spc="30" dirty="0">
                <a:cs typeface="Franklin Gothic Book"/>
              </a:rPr>
              <a:t>PK268DB (2-phase, 1.8deg/step, 200steps/turn) </a:t>
            </a:r>
            <a:r>
              <a:rPr lang="en-US" kern="1000" spc="30" dirty="0" smtClean="0">
                <a:cs typeface="Franklin Gothic Book"/>
              </a:rPr>
              <a:t>to fix a torque </a:t>
            </a:r>
            <a:r>
              <a:rPr lang="en-US" kern="1000" spc="30" dirty="0">
                <a:cs typeface="Franklin Gothic Book"/>
              </a:rPr>
              <a:t>limitation above 6 </a:t>
            </a:r>
            <a:r>
              <a:rPr lang="en-US" kern="1000" spc="30" dirty="0" smtClean="0">
                <a:cs typeface="Franklin Gothic Book"/>
              </a:rPr>
              <a:t>mm/s</a:t>
            </a:r>
            <a:endParaRPr lang="en-US" kern="1000" spc="30" dirty="0"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kern="1000" spc="30" dirty="0"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 smtClean="0">
                <a:cs typeface="Franklin Gothic Book"/>
              </a:rPr>
              <a:t>Mar-Apr </a:t>
            </a:r>
            <a:r>
              <a:rPr lang="en-US" b="1" kern="1000" spc="30" dirty="0">
                <a:cs typeface="Franklin Gothic Book"/>
              </a:rPr>
              <a:t>2015</a:t>
            </a:r>
            <a:r>
              <a:rPr lang="en-US" kern="1000" spc="30" dirty="0">
                <a:cs typeface="Franklin Gothic Book"/>
              </a:rPr>
              <a:t>: tests of </a:t>
            </a:r>
            <a:r>
              <a:rPr lang="en-US" kern="1000" spc="30" dirty="0" smtClean="0">
                <a:cs typeface="Franklin Gothic Book"/>
              </a:rPr>
              <a:t>BSREAD, beam synchronous acquisition of the encoder </a:t>
            </a:r>
            <a:r>
              <a:rPr lang="en-US" kern="1000" spc="30" dirty="0">
                <a:cs typeface="Franklin Gothic Book"/>
              </a:rPr>
              <a:t>readout (jitter </a:t>
            </a:r>
            <a:r>
              <a:rPr lang="en-US" kern="1000" spc="30" dirty="0" smtClean="0">
                <a:cs typeface="Franklin Gothic Book"/>
              </a:rPr>
              <a:t>0.1ms) </a:t>
            </a:r>
            <a:endParaRPr lang="en-US" kern="1000" spc="30" dirty="0"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kern="1000" spc="30" dirty="0"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>
                <a:cs typeface="Franklin Gothic Book"/>
              </a:rPr>
              <a:t>July 2015</a:t>
            </a:r>
            <a:r>
              <a:rPr lang="en-US" kern="1000" spc="30" dirty="0">
                <a:cs typeface="Franklin Gothic Book"/>
              </a:rPr>
              <a:t>: </a:t>
            </a:r>
            <a:r>
              <a:rPr lang="en-US" kern="1000" spc="30" dirty="0" smtClean="0">
                <a:cs typeface="Franklin Gothic Book"/>
              </a:rPr>
              <a:t>wire vibration measurement on 2</a:t>
            </a:r>
            <a:r>
              <a:rPr lang="en-US" kern="1000" spc="30" baseline="30000" dirty="0" smtClean="0">
                <a:cs typeface="Franklin Gothic Book"/>
              </a:rPr>
              <a:t>nd</a:t>
            </a:r>
            <a:r>
              <a:rPr lang="en-US" kern="1000" spc="30" dirty="0" smtClean="0">
                <a:cs typeface="Franklin Gothic Book"/>
              </a:rPr>
              <a:t> prototype and Site </a:t>
            </a:r>
            <a:r>
              <a:rPr lang="en-US" kern="1000" spc="30" dirty="0">
                <a:cs typeface="Franklin Gothic Book"/>
              </a:rPr>
              <a:t>Acceptance Test (SAT) </a:t>
            </a:r>
            <a:endParaRPr lang="en-US" kern="1000" spc="30" dirty="0" smtClean="0"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kern="1000" spc="30" dirty="0"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 smtClean="0">
                <a:cs typeface="Franklin Gothic Book"/>
              </a:rPr>
              <a:t>Jan &amp; Oct 2015</a:t>
            </a:r>
            <a:r>
              <a:rPr lang="en-US" kern="1000" spc="30" dirty="0">
                <a:cs typeface="Franklin Gothic Book"/>
              </a:rPr>
              <a:t>: </a:t>
            </a:r>
            <a:r>
              <a:rPr lang="en-US" kern="1000" spc="30" dirty="0" smtClean="0">
                <a:cs typeface="Franklin Gothic Book"/>
              </a:rPr>
              <a:t>Beam tests at FERMI of WS prototype (5um W and 12.5 um Al(99):Si(1) wires)+BLM</a:t>
            </a:r>
            <a:endParaRPr lang="en-US" kern="1000" spc="30" dirty="0"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kern="1000" spc="30" dirty="0" smtClean="0"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 smtClean="0">
                <a:cs typeface="Franklin Gothic Book"/>
              </a:rPr>
              <a:t>Nov </a:t>
            </a:r>
            <a:r>
              <a:rPr lang="en-US" b="1" kern="1000" spc="30" dirty="0">
                <a:cs typeface="Franklin Gothic Book"/>
              </a:rPr>
              <a:t>2015</a:t>
            </a:r>
            <a:r>
              <a:rPr lang="en-US" kern="1000" spc="30" dirty="0">
                <a:cs typeface="Franklin Gothic Book"/>
              </a:rPr>
              <a:t>: SAT Meeting with the company and </a:t>
            </a:r>
            <a:r>
              <a:rPr lang="en-US" kern="1000" spc="30" dirty="0" smtClean="0">
                <a:cs typeface="Franklin Gothic Book"/>
              </a:rPr>
              <a:t>start of series production</a:t>
            </a:r>
            <a:endParaRPr lang="en-US" kern="1000" spc="30" dirty="0"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kern="1000" spc="30" dirty="0"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>
                <a:cs typeface="Franklin Gothic Book"/>
              </a:rPr>
              <a:t>July 2016</a:t>
            </a:r>
            <a:r>
              <a:rPr lang="en-US" kern="1000" spc="30" dirty="0">
                <a:cs typeface="Franklin Gothic Book"/>
              </a:rPr>
              <a:t>: 24 UHV-Linear-Stage of SwissFEL WSC </a:t>
            </a:r>
            <a:r>
              <a:rPr lang="en-US" kern="1000" spc="30" dirty="0" smtClean="0">
                <a:cs typeface="Franklin Gothic Book"/>
              </a:rPr>
              <a:t>delivered and ready </a:t>
            </a:r>
            <a:r>
              <a:rPr lang="en-US" kern="1000" spc="30" dirty="0">
                <a:cs typeface="Franklin Gothic Book"/>
              </a:rPr>
              <a:t>to be </a:t>
            </a:r>
            <a:r>
              <a:rPr lang="en-US" kern="1000" spc="30" dirty="0" smtClean="0">
                <a:cs typeface="Franklin Gothic Book"/>
              </a:rPr>
              <a:t>installed in SwissFEL </a:t>
            </a:r>
            <a:endParaRPr lang="en-US" kern="1000" spc="30" dirty="0"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43956850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47967" y="259787"/>
            <a:ext cx="8944033" cy="456619"/>
          </a:xfrm>
        </p:spPr>
        <p:txBody>
          <a:bodyPr/>
          <a:lstStyle/>
          <a:p>
            <a:r>
              <a:rPr lang="en-US" dirty="0" smtClean="0"/>
              <a:t>SwissFEL WS: metallic wire stretched onto a fork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77929" y="728396"/>
            <a:ext cx="9297555" cy="24375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sz="1600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18 WS stations in Aramis, 3 in Athos</a:t>
            </a:r>
            <a:r>
              <a:rPr kumimoji="0" lang="en-US" sz="16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WS</a:t>
            </a:r>
          </a:p>
          <a:p>
            <a:pPr marL="742950" marR="0" lvl="1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2 pairs of wires : </a:t>
            </a:r>
            <a:r>
              <a:rPr kumimoji="0" lang="en-US" sz="16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5 </a:t>
            </a:r>
            <a:r>
              <a:rPr kumimoji="0" lang="en-US" sz="16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cs typeface="Franklin Gothic Book"/>
              </a:rPr>
              <a:t>m</a:t>
            </a:r>
            <a:r>
              <a:rPr kumimoji="0" lang="en-US" sz="16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m W and 12.5 </a:t>
            </a:r>
            <a:r>
              <a:rPr kumimoji="0" lang="en-US" sz="16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cs typeface="Franklin Gothic Book"/>
              </a:rPr>
              <a:t>m</a:t>
            </a:r>
            <a:r>
              <a:rPr kumimoji="0" lang="en-US" sz="16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m Al(99):Si(1) wires.</a:t>
            </a:r>
            <a:r>
              <a:rPr kumimoji="0" lang="en-US" sz="1600" b="0" i="0" u="none" strike="noStrike" kern="1000" cap="none" spc="3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endParaRPr kumimoji="0" lang="en-US" sz="1600" b="0" i="0" u="none" strike="noStrike" kern="1000" cap="none" spc="3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  <a:p>
            <a:pPr marL="742950" lvl="1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r>
              <a:rPr kumimoji="0" lang="en-US" sz="1600" b="0" i="0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Resolution</a:t>
            </a:r>
            <a:r>
              <a:rPr lang="en-US" sz="1600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: wire (</a:t>
            </a:r>
            <a:r>
              <a:rPr kumimoji="0" lang="en-US" sz="1600" b="0" i="0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1.25 </a:t>
            </a:r>
            <a:r>
              <a:rPr kumimoji="0" lang="en-US" sz="1600" b="0" i="0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cs typeface="Franklin Gothic Book"/>
              </a:rPr>
              <a:t>m</a:t>
            </a:r>
            <a:r>
              <a:rPr kumimoji="0" lang="en-US" sz="1600" b="0" i="0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m), encoder (0.1 </a:t>
            </a:r>
            <a:r>
              <a:rPr kumimoji="0" lang="en-US" sz="1600" b="0" i="0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cs typeface="Franklin Gothic Book"/>
              </a:rPr>
              <a:t>m</a:t>
            </a:r>
            <a:r>
              <a:rPr kumimoji="0" lang="en-US" sz="1600" b="0" i="0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m), wire</a:t>
            </a:r>
            <a:r>
              <a:rPr kumimoji="0" lang="en-US" sz="1600" b="0" i="0" strike="noStrike" kern="1000" cap="none" spc="3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vibration (&lt;1.3 </a:t>
            </a:r>
            <a:r>
              <a:rPr kumimoji="0" lang="en-US" sz="1600" b="0" i="0" strike="noStrike" kern="1000" cap="none" spc="3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cs typeface="Franklin Gothic Book"/>
              </a:rPr>
              <a:t>m</a:t>
            </a:r>
            <a:r>
              <a:rPr kumimoji="0" lang="en-US" sz="1600" b="0" i="0" strike="noStrike" kern="1000" cap="none" spc="3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m, in </a:t>
            </a:r>
            <a:r>
              <a:rPr lang="en-US" sz="1600" kern="1000" spc="30" dirty="0">
                <a:solidFill>
                  <a:srgbClr val="000000"/>
                </a:solidFill>
                <a:cs typeface="Franklin Gothic Book"/>
              </a:rPr>
              <a:t>the </a:t>
            </a:r>
            <a:r>
              <a:rPr lang="en-US" sz="1600" kern="1000" spc="30" dirty="0" smtClean="0">
                <a:solidFill>
                  <a:srgbClr val="000000"/>
                </a:solidFill>
                <a:cs typeface="Franklin Gothic Book"/>
              </a:rPr>
              <a:t>range </a:t>
            </a:r>
            <a:r>
              <a:rPr lang="en-US" sz="1600" kern="1000" spc="30" dirty="0">
                <a:solidFill>
                  <a:srgbClr val="000000"/>
                </a:solidFill>
                <a:cs typeface="Franklin Gothic Book"/>
              </a:rPr>
              <a:t>0.1-3 </a:t>
            </a:r>
            <a:r>
              <a:rPr lang="en-US" sz="1600" kern="1000" spc="30" dirty="0" smtClean="0">
                <a:solidFill>
                  <a:srgbClr val="000000"/>
                </a:solidFill>
                <a:cs typeface="Franklin Gothic Book"/>
              </a:rPr>
              <a:t>mm/s)</a:t>
            </a:r>
            <a:endParaRPr kumimoji="0" lang="en-US" sz="1600" b="0" i="0" strike="noStrike" kern="1000" cap="none" spc="3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  <a:p>
            <a:pPr marL="742950" lvl="1" indent="-285750">
              <a:lnSpc>
                <a:spcPct val="110000"/>
              </a:lnSpc>
              <a:buFont typeface="Wingdings" panose="05000000000000000000" pitchFamily="2" charset="2"/>
              <a:buChar char="Ø"/>
              <a:defRPr/>
            </a:pPr>
            <a:r>
              <a:rPr lang="en-US" sz="1600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WS signal: </a:t>
            </a:r>
            <a:r>
              <a:rPr lang="en-US" sz="1600" kern="1000" spc="30" dirty="0">
                <a:solidFill>
                  <a:srgbClr val="000000"/>
                </a:solidFill>
                <a:cs typeface="Franklin Gothic Book"/>
              </a:rPr>
              <a:t>beam </a:t>
            </a:r>
            <a:r>
              <a:rPr lang="en-US" sz="1600" kern="1000" spc="30" dirty="0" smtClean="0">
                <a:solidFill>
                  <a:srgbClr val="000000"/>
                </a:solidFill>
                <a:cs typeface="Franklin Gothic Book"/>
              </a:rPr>
              <a:t>loss </a:t>
            </a:r>
            <a:r>
              <a:rPr lang="en-US" sz="1600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detection via </a:t>
            </a:r>
            <a:r>
              <a:rPr lang="en-US" sz="1600" kern="1000" spc="30" dirty="0">
                <a:solidFill>
                  <a:srgbClr val="000000"/>
                </a:solidFill>
                <a:cs typeface="Franklin Gothic Book"/>
              </a:rPr>
              <a:t>DBLM </a:t>
            </a:r>
            <a:r>
              <a:rPr lang="en-US" sz="1600" kern="1000" spc="30" dirty="0" smtClean="0">
                <a:solidFill>
                  <a:srgbClr val="000000"/>
                </a:solidFill>
                <a:cs typeface="Franklin Gothic Book"/>
              </a:rPr>
              <a:t>[scintillator </a:t>
            </a:r>
            <a:r>
              <a:rPr lang="en-US" sz="1600" kern="1000" spc="30" dirty="0" err="1">
                <a:solidFill>
                  <a:srgbClr val="000000"/>
                </a:solidFill>
                <a:cs typeface="Franklin Gothic Book"/>
              </a:rPr>
              <a:t>fiber+POF+PMT+ADC+FPGA</a:t>
            </a:r>
            <a:r>
              <a:rPr lang="en-US" sz="1600" kern="1000" spc="30" dirty="0">
                <a:solidFill>
                  <a:srgbClr val="000000"/>
                </a:solidFill>
                <a:cs typeface="Franklin Gothic Book"/>
              </a:rPr>
              <a:t>(time integration of the waveform</a:t>
            </a:r>
            <a:r>
              <a:rPr lang="en-US" sz="1600" kern="1000" spc="30" dirty="0" smtClean="0">
                <a:solidFill>
                  <a:srgbClr val="000000"/>
                </a:solidFill>
                <a:cs typeface="Franklin Gothic Book"/>
              </a:rPr>
              <a:t>)]; possibility to by-pass the MPS for dedicated DBLMs </a:t>
            </a:r>
            <a:endParaRPr lang="en-US" sz="1600" kern="1000" spc="30" dirty="0" smtClean="0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Beam profile reconstruction</a:t>
            </a:r>
            <a:r>
              <a:rPr kumimoji="0" lang="en-US" sz="16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: beam synchronous acquisition (BR_READ) of encoder position and DBLM signal</a:t>
            </a:r>
          </a:p>
          <a:p>
            <a:pPr marL="742950" marR="0" lvl="1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sz="1600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WS operations via High-Level Application(</a:t>
            </a:r>
            <a:r>
              <a:rPr lang="en-US" sz="1600" kern="1000" spc="30" dirty="0" err="1" smtClean="0">
                <a:solidFill>
                  <a:srgbClr val="000000"/>
                </a:solidFill>
                <a:latin typeface="Calibri"/>
                <a:cs typeface="Franklin Gothic Book"/>
              </a:rPr>
              <a:t>pshell</a:t>
            </a:r>
            <a:r>
              <a:rPr lang="en-US" sz="1600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):motion control, signal acquisition (encoder, DBLM, DBPM), profile fit (Gaussian and </a:t>
            </a:r>
            <a:r>
              <a:rPr lang="en-US" sz="1600" kern="1000" spc="30" dirty="0" err="1" smtClean="0">
                <a:solidFill>
                  <a:srgbClr val="000000"/>
                </a:solidFill>
                <a:latin typeface="Calibri"/>
                <a:cs typeface="Franklin Gothic Book"/>
              </a:rPr>
              <a:t>rms</a:t>
            </a:r>
            <a:r>
              <a:rPr lang="en-US" sz="1600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), optimization (scanning range, wire speed</a:t>
            </a:r>
            <a:r>
              <a:rPr lang="en-US" sz="1600" kern="1000" spc="30" smtClean="0">
                <a:solidFill>
                  <a:srgbClr val="000000"/>
                </a:solidFill>
                <a:latin typeface="Calibri"/>
                <a:cs typeface="Franklin Gothic Book"/>
              </a:rPr>
              <a:t>, PMT </a:t>
            </a:r>
            <a:r>
              <a:rPr lang="en-US" sz="1600" kern="1000" spc="30" dirty="0" smtClean="0">
                <a:solidFill>
                  <a:srgbClr val="000000"/>
                </a:solidFill>
                <a:latin typeface="Calibri"/>
                <a:cs typeface="Franklin Gothic Book"/>
              </a:rPr>
              <a:t>gain)</a:t>
            </a:r>
            <a:endParaRPr kumimoji="0" lang="en-US" sz="1600" b="0" i="0" u="none" strike="noStrike" kern="1000" cap="none" spc="3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370" y="3578648"/>
            <a:ext cx="2280356" cy="30301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51" y="3578647"/>
            <a:ext cx="2257880" cy="300812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60913" y="3656109"/>
            <a:ext cx="201701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BLM: scintillator fiber</a:t>
            </a:r>
            <a:endParaRPr kumimoji="0" lang="de-CH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1857873" y="4029254"/>
            <a:ext cx="1925" cy="974065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142" y="3578647"/>
            <a:ext cx="2463816" cy="30360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69390" y="3524025"/>
            <a:ext cx="3643210" cy="24375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License Agreement between PSI and UHV-Design Ltd. for the commercialization of the vacuum </a:t>
            </a:r>
            <a:r>
              <a:rPr kumimoji="0" lang="en-US" sz="18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chamber+wire</a:t>
            </a:r>
            <a:r>
              <a:rPr kumimoji="0" lang="en-US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fork.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000" cap="none" spc="3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Fully equipped motorized feedthrough produced by UHV-Design </a:t>
            </a:r>
            <a:endParaRPr kumimoji="0" lang="de-CH" sz="1800" b="0" i="0" u="none" strike="noStrike" kern="1000" cap="none" spc="3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93" y="716406"/>
            <a:ext cx="2892251" cy="245450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60913" y="3235217"/>
            <a:ext cx="1558119" cy="2031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kern="1000" spc="30" dirty="0" smtClean="0">
                <a:latin typeface="+mn-lt"/>
                <a:cs typeface="Franklin Gothic Book"/>
              </a:rPr>
              <a:t>Courtesy </a:t>
            </a:r>
            <a:r>
              <a:rPr lang="en-US" sz="1200" kern="1000" spc="30" dirty="0" err="1" smtClean="0">
                <a:latin typeface="+mn-lt"/>
                <a:cs typeface="Franklin Gothic Book"/>
              </a:rPr>
              <a:t>P.Heimgartner</a:t>
            </a:r>
            <a:endParaRPr lang="de-CH" sz="12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5873549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4315" y="1416055"/>
            <a:ext cx="5341824" cy="296574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150814" y="825574"/>
            <a:ext cx="6131320" cy="2572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Beam charge 10 </a:t>
            </a:r>
            <a:r>
              <a:rPr kumimoji="0" lang="en-US" sz="1600" b="1" i="0" u="sng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pC</a:t>
            </a:r>
            <a:r>
              <a:rPr kumimoji="0" lang="en-US" sz="1600" b="1" i="0" u="sng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, beam energy after BC1 ~300MeV, BC2~5.8 GeV </a:t>
            </a:r>
            <a:endParaRPr kumimoji="0" lang="de-CH" sz="1600" b="1" i="0" u="sng" strike="noStrike" kern="1000" cap="none" spc="3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78453" y="4613190"/>
            <a:ext cx="5527686" cy="9479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Emittance measurements at </a:t>
            </a:r>
            <a:r>
              <a:rPr kumimoji="0" lang="en-US" sz="1400" b="1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SwissFEL</a:t>
            </a:r>
            <a:r>
              <a:rPr kumimoji="0" lang="en-US" sz="14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: WS vs YAG screen</a:t>
            </a:r>
            <a:r>
              <a:rPr kumimoji="0" lang="en-US" sz="14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,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E.Prat</a:t>
            </a:r>
            <a:r>
              <a:rPr kumimoji="0" lang="en-US" sz="14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, et al.,</a:t>
            </a:r>
            <a:r>
              <a:rPr kumimoji="0" lang="en-US" sz="14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en-US" sz="1400" b="0" i="1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Generation and Characterization of Intense Ultralow-Emittance Electron Beams </a:t>
            </a:r>
            <a:r>
              <a:rPr kumimoji="0" lang="en-US" sz="14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for Compact </a:t>
            </a:r>
            <a:r>
              <a:rPr kumimoji="0" lang="en-US" sz="1400" b="0" i="1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X-Ray Free-Electron </a:t>
            </a:r>
            <a:r>
              <a:rPr kumimoji="0" lang="en-US" sz="14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Lasers, PHYSICAL </a:t>
            </a:r>
            <a:r>
              <a:rPr kumimoji="0" lang="en-US" sz="1400" b="0" i="1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REVIEW LETTERS 123, 234801 (2019</a:t>
            </a:r>
            <a:r>
              <a:rPr kumimoji="0" lang="en-US" sz="14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)</a:t>
            </a:r>
            <a:endParaRPr kumimoji="0" lang="de-CH" sz="1400" b="0" i="1" u="none" strike="noStrike" kern="1000" cap="none" spc="3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sp>
        <p:nvSpPr>
          <p:cNvPr id="17" name="Title 2"/>
          <p:cNvSpPr>
            <a:spLocks noGrp="1"/>
          </p:cNvSpPr>
          <p:nvPr>
            <p:ph type="title"/>
          </p:nvPr>
        </p:nvSpPr>
        <p:spPr>
          <a:xfrm>
            <a:off x="2675442" y="235817"/>
            <a:ext cx="8944033" cy="508500"/>
          </a:xfrm>
        </p:spPr>
        <p:txBody>
          <a:bodyPr/>
          <a:lstStyle/>
          <a:p>
            <a:r>
              <a:rPr lang="en-US" dirty="0" smtClean="0"/>
              <a:t>Conventional WS: resolution and invasiveness constraints (2/3)</a:t>
            </a:r>
            <a:endParaRPr lang="de-CH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67" y="1846332"/>
            <a:ext cx="5591388" cy="448611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49315" y="695247"/>
            <a:ext cx="4863319" cy="10833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sng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Beam profile measurements at </a:t>
            </a:r>
            <a:r>
              <a:rPr kumimoji="0" lang="en-US" sz="1600" b="1" i="0" u="sng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</a:t>
            </a:r>
            <a:r>
              <a:rPr kumimoji="0" lang="en-US" sz="1600" b="1" i="0" u="sng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wissFEL</a:t>
            </a:r>
            <a:endParaRPr kumimoji="0" lang="en-US" sz="1600" b="1" i="0" u="sng" strike="noStrike" kern="1000" cap="none" spc="3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Beam energy 300 MeV, charge 20 </a:t>
            </a:r>
            <a:r>
              <a:rPr kumimoji="0" lang="en-US" sz="1600" b="1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pC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, </a:t>
            </a:r>
            <a:r>
              <a:rPr kumimoji="0" lang="en-US" sz="1600" b="1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rep.rate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10Hz 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5 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cs typeface="Franklin Gothic Book"/>
              </a:rPr>
              <a:t>m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m W wire: </a:t>
            </a:r>
            <a:r>
              <a:rPr kumimoji="0" lang="en-US" sz="1600" b="1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scan_X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(b) ; </a:t>
            </a:r>
            <a:r>
              <a:rPr kumimoji="0" lang="en-US" sz="1600" b="1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scan_Y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(d)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12.5 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cs typeface="Franklin Gothic Book"/>
              </a:rPr>
              <a:t>m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m Al(99):Si(1) wire: </a:t>
            </a:r>
            <a:r>
              <a:rPr kumimoji="0" lang="en-US" sz="1600" b="1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scan_X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(a) ; </a:t>
            </a:r>
            <a:r>
              <a:rPr kumimoji="0" lang="en-US" sz="1600" b="1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scan_Y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(c)</a:t>
            </a:r>
            <a:endParaRPr kumimoji="0" lang="de-CH" sz="1600" b="1" i="0" u="none" strike="noStrike" kern="1000" cap="none" spc="3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6858" y="6356451"/>
            <a:ext cx="11602193" cy="23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G.L. Orlandi, et al., </a:t>
            </a:r>
            <a:r>
              <a:rPr kumimoji="0" lang="en-US" sz="14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First experimental results of the commissioning of the </a:t>
            </a:r>
            <a:r>
              <a:rPr kumimoji="0" lang="en-US" sz="1400" b="0" i="1" u="none" strike="noStrike" kern="1000" cap="none" spc="3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</a:t>
            </a:r>
            <a:r>
              <a:rPr kumimoji="0" lang="en-US" sz="14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wissFEL</a:t>
            </a:r>
            <a:r>
              <a:rPr kumimoji="0" lang="en-US" sz="14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wire-scanners</a:t>
            </a:r>
            <a:r>
              <a:rPr kumimoji="0" lang="en-US" sz="14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, IBIC2017, Grand </a:t>
            </a:r>
            <a:r>
              <a:rPr kumimoji="0" lang="en-US" sz="14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R</a:t>
            </a:r>
            <a:r>
              <a:rPr kumimoji="0" lang="en-US" sz="14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apids. </a:t>
            </a:r>
            <a:r>
              <a:rPr kumimoji="0" lang="en-US" sz="14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Mi</a:t>
            </a:r>
            <a:r>
              <a:rPr kumimoji="0" lang="en-US" sz="14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, USA </a:t>
            </a:r>
            <a:endParaRPr kumimoji="0" lang="de-CH" sz="1400" b="0" i="0" u="none" strike="noStrike" kern="1000" cap="none" spc="3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9832077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Conventional WS: resolution and </a:t>
            </a:r>
            <a:r>
              <a:rPr lang="en-US" dirty="0" smtClean="0"/>
              <a:t>invasiveness </a:t>
            </a:r>
            <a:r>
              <a:rPr lang="en-US" dirty="0"/>
              <a:t>constraints </a:t>
            </a:r>
            <a:r>
              <a:rPr lang="en-US" dirty="0" smtClean="0"/>
              <a:t>(3/3)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911" y="2254210"/>
            <a:ext cx="7531157" cy="27727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8200" y="5102486"/>
            <a:ext cx="8590930" cy="11695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Beam-synchronous measurements of laser pulse energy (Gas-Detector) and e-beam profile (WS):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Both"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5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</a:rPr>
              <a:t>m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m W wire;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lphaLcParenBoth"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12.5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</a:rPr>
              <a:t>m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m Al(99):Si(1) wire.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Bunch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charge ~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200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pC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beam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energy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~300 MeV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at the WS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location, 2.6 GeV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at the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undulator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beamline, photon energy 2.488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keV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(wavelength=4.983A) .</a:t>
            </a:r>
            <a:endParaRPr kumimoji="0" lang="de-CH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0342" y="3313592"/>
            <a:ext cx="1273700" cy="8253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4411" y="4181852"/>
            <a:ext cx="2864994" cy="6616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16874" y="4981718"/>
            <a:ext cx="1324875" cy="2921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56044" y="5703841"/>
            <a:ext cx="1309456" cy="2421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32292" y="5348312"/>
            <a:ext cx="1309457" cy="24189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16120" y="783810"/>
            <a:ext cx="10885768" cy="13542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Simultaneous WS and laser pulse energy measurements with gas detector (*):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Scan electron beam with 5</a:t>
            </a:r>
            <a:r>
              <a:rPr kumimoji="0" lang="en-US" sz="16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cs typeface="Franklin Gothic Book"/>
              </a:rPr>
              <a:t>m</a:t>
            </a:r>
            <a:r>
              <a:rPr kumimoji="0" lang="en-US" sz="16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m W wire and 12.5</a:t>
            </a:r>
            <a:r>
              <a:rPr kumimoji="0" lang="en-US" sz="16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cs typeface="Franklin Gothic Book"/>
              </a:rPr>
              <a:t>m</a:t>
            </a:r>
            <a:r>
              <a:rPr kumimoji="0" lang="en-US" sz="16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m Al(99):Si(1) wire and, in parallel, measure laser pulse energy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Al(99):Si(1) </a:t>
            </a:r>
            <a:r>
              <a:rPr kumimoji="0" lang="en-US" sz="16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vs W wire</a:t>
            </a:r>
            <a:r>
              <a:rPr kumimoji="0" lang="en-US" sz="16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  <a:sym typeface="Wingdings" panose="05000000000000000000" pitchFamily="2" charset="2"/>
              </a:rPr>
              <a:t></a:t>
            </a:r>
            <a:r>
              <a:rPr kumimoji="0" lang="en-US" sz="16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beam-loss reduction by a factor 3-4 (beneficial to machine protection)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Al(99):Si(1) </a:t>
            </a:r>
            <a:r>
              <a:rPr kumimoji="0" lang="en-US" sz="16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vs </a:t>
            </a:r>
            <a:r>
              <a:rPr kumimoji="0" lang="en-US" sz="16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W </a:t>
            </a:r>
            <a:r>
              <a:rPr kumimoji="0" lang="en-US" sz="16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wire </a:t>
            </a:r>
            <a:r>
              <a:rPr kumimoji="0" lang="en-US" sz="16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  <a:sym typeface="Wingdings" panose="05000000000000000000" pitchFamily="2" charset="2"/>
              </a:rPr>
              <a:t></a:t>
            </a:r>
            <a:r>
              <a:rPr kumimoji="0" lang="en-US" sz="16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en-US" sz="16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despite lower density and atomic </a:t>
            </a:r>
            <a:r>
              <a:rPr kumimoji="0" lang="en-US" sz="16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number, larger impact surface detrimental to lasing transparency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Higher WS geometrical resolution of the wire 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  <a:sym typeface="Wingdings" panose="05000000000000000000" pitchFamily="2" charset="2"/>
              </a:rPr>
              <a:t>  better wire transparency to the lasing </a:t>
            </a:r>
            <a:endParaRPr kumimoji="0" lang="en-US" sz="1600" b="1" i="0" u="none" strike="noStrike" kern="1000" cap="none" spc="3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359551" y="2371830"/>
            <a:ext cx="3642337" cy="8125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Energy (</a:t>
            </a:r>
            <a:r>
              <a:rPr kumimoji="0" lang="en-US" sz="1600" b="1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dE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) radiated by single electron with energy E in a thickness </a:t>
            </a:r>
            <a:r>
              <a:rPr kumimoji="0" lang="en-US" sz="1600" b="1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dX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of matter with radiation length L</a:t>
            </a:r>
            <a:r>
              <a:rPr kumimoji="0" lang="en-US" sz="1600" b="1" i="0" u="none" strike="noStrike" kern="1000" cap="none" spc="30" normalizeH="0" baseline="-25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R</a:t>
            </a:r>
            <a:r>
              <a:rPr kumimoji="0" lang="en-US" sz="16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endParaRPr kumimoji="0" lang="de-CH" sz="1600" b="1" i="0" u="none" strike="noStrike" kern="1000" cap="none" spc="3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199" y="6391166"/>
            <a:ext cx="11010628" cy="2251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(*) P. </a:t>
            </a:r>
            <a:r>
              <a:rPr kumimoji="0" lang="en-US" sz="14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Juranic, et al., </a:t>
            </a:r>
            <a:r>
              <a:rPr kumimoji="0" lang="en-US" sz="14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SwissFEL</a:t>
            </a:r>
            <a:r>
              <a:rPr kumimoji="0" lang="en-US" sz="1400" b="0" i="1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</a:t>
            </a:r>
            <a:r>
              <a:rPr kumimoji="0" lang="en-US" sz="1400" b="0" i="1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Aramis beamline photon </a:t>
            </a:r>
            <a:r>
              <a:rPr kumimoji="0" lang="en-US" sz="1400" b="0" i="1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diagnostics</a:t>
            </a:r>
            <a:r>
              <a:rPr kumimoji="0" lang="en-US" sz="1400" b="0" i="0" u="none" strike="noStrike" kern="1000" cap="none" spc="3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,J</a:t>
            </a:r>
            <a:r>
              <a:rPr kumimoji="0" lang="en-US" sz="1400" b="0" i="0" u="none" strike="noStrike" kern="1000" cap="none" spc="3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. Synchrotron Rad. (2018). 25, 1238-1248.</a:t>
            </a:r>
            <a:endParaRPr kumimoji="0" lang="de-CH" sz="1400" b="0" i="0" u="none" strike="noStrike" kern="1000" cap="none" spc="3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1602398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381544" y="134075"/>
            <a:ext cx="8944033" cy="826819"/>
          </a:xfrm>
        </p:spPr>
        <p:txBody>
          <a:bodyPr/>
          <a:lstStyle/>
          <a:p>
            <a:pPr algn="ctr"/>
            <a:r>
              <a:rPr lang="en-US" dirty="0" smtClean="0"/>
              <a:t>Nano-fabricated WS with sub-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 resolution: a fruitful collaboration between SwissFEL and FERMI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1282735" y="883292"/>
            <a:ext cx="10786821" cy="59246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b="1" kern="1000" spc="30" dirty="0" smtClean="0">
                <a:cs typeface="Franklin Gothic Book"/>
              </a:rPr>
              <a:t>2017-18</a:t>
            </a:r>
            <a:r>
              <a:rPr lang="en-US" kern="1000" spc="30" dirty="0" smtClean="0">
                <a:cs typeface="Franklin Gothic Book"/>
              </a:rPr>
              <a:t>. Nano-fabricated WS with sub-micrometer resolution “on a membrane”:</a:t>
            </a:r>
          </a:p>
          <a:p>
            <a:pPr marL="742950" lvl="1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1600" kern="1000" spc="30" dirty="0" smtClean="0">
                <a:cs typeface="Franklin Gothic Book"/>
              </a:rPr>
              <a:t>Production at Laboratory </a:t>
            </a:r>
            <a:r>
              <a:rPr lang="en-US" sz="1600" kern="1000" spc="30" dirty="0">
                <a:cs typeface="Franklin Gothic Book"/>
              </a:rPr>
              <a:t>for Micro- and Nanotechnology (LMN, PSI</a:t>
            </a:r>
            <a:r>
              <a:rPr lang="en-US" sz="1600" kern="1000" spc="30" dirty="0" smtClean="0">
                <a:cs typeface="Franklin Gothic Book"/>
              </a:rPr>
              <a:t>); experimental test at </a:t>
            </a:r>
            <a:r>
              <a:rPr lang="en-US" sz="1600" kern="1000" spc="30" dirty="0">
                <a:cs typeface="Franklin Gothic Book"/>
              </a:rPr>
              <a:t>S</a:t>
            </a:r>
            <a:r>
              <a:rPr lang="en-US" sz="1600" kern="1000" spc="30" dirty="0" smtClean="0">
                <a:cs typeface="Franklin Gothic Book"/>
              </a:rPr>
              <a:t>wissFEL</a:t>
            </a:r>
          </a:p>
          <a:p>
            <a:pPr marL="742950" lvl="1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1600" kern="1000" spc="30" dirty="0" smtClean="0">
                <a:cs typeface="Franklin Gothic Book"/>
              </a:rPr>
              <a:t>S. </a:t>
            </a:r>
            <a:r>
              <a:rPr lang="en-US" sz="1600" kern="1000" spc="30" dirty="0" err="1" smtClean="0">
                <a:cs typeface="Franklin Gothic Book"/>
              </a:rPr>
              <a:t>Borrelli</a:t>
            </a:r>
            <a:r>
              <a:rPr lang="en-US" sz="1600" i="1" kern="1000" spc="30" dirty="0" smtClean="0">
                <a:cs typeface="Franklin Gothic Book"/>
              </a:rPr>
              <a:t>, </a:t>
            </a:r>
            <a:r>
              <a:rPr lang="en-US" sz="1600" i="1" kern="1000" spc="30" dirty="0">
                <a:cs typeface="Franklin Gothic Book"/>
              </a:rPr>
              <a:t>Master </a:t>
            </a:r>
            <a:r>
              <a:rPr lang="en-US" sz="1600" i="1" kern="1000" spc="30" dirty="0" smtClean="0">
                <a:cs typeface="Franklin Gothic Book"/>
              </a:rPr>
              <a:t>thesis, </a:t>
            </a:r>
            <a:r>
              <a:rPr lang="en-US" sz="1600" i="1" kern="1000" spc="30" dirty="0" err="1" smtClean="0">
                <a:cs typeface="Franklin Gothic Book"/>
              </a:rPr>
              <a:t>Universita</a:t>
            </a:r>
            <a:r>
              <a:rPr lang="en-US" sz="1600" i="1" kern="1000" spc="30" dirty="0" smtClean="0">
                <a:cs typeface="Franklin Gothic Book"/>
              </a:rPr>
              <a:t>’ </a:t>
            </a:r>
            <a:r>
              <a:rPr lang="en-US" sz="1600" i="1" kern="1000" spc="30" dirty="0" err="1" smtClean="0">
                <a:cs typeface="Franklin Gothic Book"/>
              </a:rPr>
              <a:t>degli</a:t>
            </a:r>
            <a:r>
              <a:rPr lang="en-US" sz="1600" i="1" kern="1000" spc="30" dirty="0" smtClean="0">
                <a:cs typeface="Franklin Gothic Book"/>
              </a:rPr>
              <a:t> </a:t>
            </a:r>
            <a:r>
              <a:rPr lang="en-US" sz="1600" i="1" kern="1000" spc="30" dirty="0" err="1" smtClean="0">
                <a:cs typeface="Franklin Gothic Book"/>
              </a:rPr>
              <a:t>Studi</a:t>
            </a:r>
            <a:r>
              <a:rPr lang="en-US" sz="1600" i="1" kern="1000" spc="30" dirty="0" smtClean="0">
                <a:cs typeface="Franklin Gothic Book"/>
              </a:rPr>
              <a:t> di Pisa.</a:t>
            </a:r>
          </a:p>
          <a:p>
            <a:pPr marL="742950" lvl="1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1600" kern="1000" spc="30" dirty="0" smtClean="0">
                <a:cs typeface="Franklin Gothic Book"/>
              </a:rPr>
              <a:t>S. </a:t>
            </a:r>
            <a:r>
              <a:rPr lang="en-US" sz="1600" kern="1000" spc="30" dirty="0" err="1" smtClean="0">
                <a:cs typeface="Franklin Gothic Book"/>
              </a:rPr>
              <a:t>Borrelli</a:t>
            </a:r>
            <a:r>
              <a:rPr lang="en-US" sz="1600" kern="1000" spc="30" dirty="0" smtClean="0">
                <a:cs typeface="Franklin Gothic Book"/>
              </a:rPr>
              <a:t>, et al</a:t>
            </a:r>
            <a:r>
              <a:rPr lang="en-US" sz="1600" i="1" kern="1000" spc="30" dirty="0" smtClean="0">
                <a:cs typeface="Franklin Gothic Book"/>
              </a:rPr>
              <a:t>., Generation </a:t>
            </a:r>
            <a:r>
              <a:rPr lang="en-US" sz="1600" i="1" kern="1000" spc="30" dirty="0">
                <a:cs typeface="Franklin Gothic Book"/>
              </a:rPr>
              <a:t>and Measurement of Sub-Micrometer Relativistic Electron Beams,</a:t>
            </a:r>
            <a:r>
              <a:rPr lang="en-US" sz="1600" kern="1000" spc="30" dirty="0">
                <a:cs typeface="Franklin Gothic Book"/>
              </a:rPr>
              <a:t> </a:t>
            </a:r>
            <a:r>
              <a:rPr lang="en-US" sz="1600" kern="1000" spc="30" dirty="0" smtClean="0">
                <a:cs typeface="Franklin Gothic Book"/>
              </a:rPr>
              <a:t>Communications </a:t>
            </a:r>
            <a:r>
              <a:rPr lang="en-US" sz="1600" kern="1000" spc="30" dirty="0">
                <a:cs typeface="Franklin Gothic Book"/>
              </a:rPr>
              <a:t>Physics-Nature, 1, 52 (2018</a:t>
            </a:r>
            <a:r>
              <a:rPr lang="en-US" sz="1600" kern="1000" spc="30" dirty="0" smtClean="0">
                <a:cs typeface="Franklin Gothic Book"/>
              </a:rPr>
              <a:t>)</a:t>
            </a:r>
            <a:r>
              <a:rPr lang="en-US" sz="1600" i="1" kern="1000" spc="30" dirty="0" smtClean="0">
                <a:cs typeface="Franklin Gothic Book"/>
              </a:rPr>
              <a:t>.</a:t>
            </a:r>
          </a:p>
          <a:p>
            <a:pPr marL="742950" lvl="1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endParaRPr lang="en-US" sz="1600" i="1" kern="1000" spc="30" dirty="0">
              <a:cs typeface="Franklin Gothic Book"/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b="1" kern="1000" spc="30" dirty="0" smtClean="0">
                <a:cs typeface="Franklin Gothic Book"/>
              </a:rPr>
              <a:t>2017-2018</a:t>
            </a:r>
            <a:r>
              <a:rPr lang="en-US" kern="1000" spc="30" dirty="0" smtClean="0">
                <a:cs typeface="Franklin Gothic Book"/>
              </a:rPr>
              <a:t>. “Free-standing</a:t>
            </a:r>
            <a:r>
              <a:rPr lang="en-US" kern="1000" spc="30" dirty="0">
                <a:cs typeface="Franklin Gothic Book"/>
              </a:rPr>
              <a:t>” </a:t>
            </a:r>
            <a:r>
              <a:rPr lang="en-US" kern="1000" spc="30" dirty="0" err="1">
                <a:cs typeface="Franklin Gothic Book"/>
              </a:rPr>
              <a:t>nano</a:t>
            </a:r>
            <a:r>
              <a:rPr lang="en-US" kern="1000" spc="30" dirty="0">
                <a:cs typeface="Franklin Gothic Book"/>
              </a:rPr>
              <a:t>-fabricated WS with </a:t>
            </a:r>
            <a:r>
              <a:rPr lang="en-US" kern="1000" spc="30" dirty="0" smtClean="0">
                <a:cs typeface="Franklin Gothic Book"/>
              </a:rPr>
              <a:t>micrometer resolution (FERMI and IOM-CNR, Trieste):</a:t>
            </a:r>
          </a:p>
          <a:p>
            <a:pPr marL="742950" lvl="1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kern="1000" spc="30" dirty="0">
                <a:cs typeface="Franklin Gothic Book"/>
              </a:rPr>
              <a:t> </a:t>
            </a:r>
            <a:r>
              <a:rPr lang="en-US" sz="1600" kern="1000" spc="30" dirty="0" smtClean="0">
                <a:cs typeface="Franklin Gothic Book"/>
              </a:rPr>
              <a:t>M</a:t>
            </a:r>
            <a:r>
              <a:rPr lang="en-US" sz="1600" kern="1000" spc="30" dirty="0">
                <a:cs typeface="Franklin Gothic Book"/>
              </a:rPr>
              <a:t>. Veronese, </a:t>
            </a:r>
            <a:r>
              <a:rPr lang="en-US" sz="1600" kern="1000" spc="30" dirty="0" smtClean="0">
                <a:cs typeface="Franklin Gothic Book"/>
              </a:rPr>
              <a:t>et al. , </a:t>
            </a:r>
            <a:r>
              <a:rPr lang="en-US" sz="1600" i="1" kern="1000" spc="30" dirty="0" smtClean="0">
                <a:cs typeface="Franklin Gothic Book"/>
              </a:rPr>
              <a:t>A </a:t>
            </a:r>
            <a:r>
              <a:rPr lang="en-US" sz="1600" i="1" kern="1000" spc="30" dirty="0">
                <a:cs typeface="Franklin Gothic Book"/>
              </a:rPr>
              <a:t>nanofabricated </a:t>
            </a:r>
            <a:r>
              <a:rPr lang="en-US" sz="1600" i="1" kern="1000" spc="30" dirty="0" err="1">
                <a:cs typeface="Franklin Gothic Book"/>
              </a:rPr>
              <a:t>wirescanner</a:t>
            </a:r>
            <a:r>
              <a:rPr lang="en-US" sz="1600" i="1" kern="1000" spc="30" dirty="0">
                <a:cs typeface="Franklin Gothic Book"/>
              </a:rPr>
              <a:t> with free standing wires: Design, fabrication and experimental </a:t>
            </a:r>
            <a:r>
              <a:rPr lang="en-US" sz="1600" i="1" kern="1000" spc="30" dirty="0" smtClean="0">
                <a:cs typeface="Franklin Gothic Book"/>
              </a:rPr>
              <a:t>results</a:t>
            </a:r>
            <a:r>
              <a:rPr lang="en-US" sz="1600" kern="1000" spc="30" dirty="0" smtClean="0">
                <a:cs typeface="Franklin Gothic Book"/>
              </a:rPr>
              <a:t>, NIM </a:t>
            </a:r>
            <a:r>
              <a:rPr lang="en-US" sz="1600" kern="1000" spc="30" dirty="0">
                <a:cs typeface="Franklin Gothic Book"/>
              </a:rPr>
              <a:t>A, 891, 32-36 (2018</a:t>
            </a:r>
            <a:r>
              <a:rPr lang="en-US" sz="1600" kern="1000" spc="30" dirty="0" smtClean="0">
                <a:cs typeface="Franklin Gothic Book"/>
              </a:rPr>
              <a:t>).</a:t>
            </a:r>
          </a:p>
          <a:p>
            <a:pPr marL="742950" lvl="1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1600" kern="1000" spc="30" dirty="0" smtClean="0">
                <a:cs typeface="Franklin Gothic Book"/>
              </a:rPr>
              <a:t>Nano-fabrication of the WS and experimental test carried out at FERMI</a:t>
            </a:r>
            <a:endParaRPr lang="en-US" sz="1600" kern="1000" spc="30" dirty="0"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18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b="1" kern="1000" spc="30" dirty="0" smtClean="0">
                <a:cs typeface="Franklin Gothic Book"/>
              </a:rPr>
              <a:t>2019-20</a:t>
            </a:r>
            <a:r>
              <a:rPr lang="en-US" kern="1000" spc="30" dirty="0" smtClean="0">
                <a:cs typeface="Franklin Gothic Book"/>
              </a:rPr>
              <a:t>. “Free-standing” </a:t>
            </a:r>
            <a:r>
              <a:rPr lang="en-US" kern="1000" spc="30" dirty="0" err="1" smtClean="0">
                <a:cs typeface="Franklin Gothic Book"/>
              </a:rPr>
              <a:t>nano</a:t>
            </a:r>
            <a:r>
              <a:rPr lang="en-US" kern="1000" spc="30" dirty="0" smtClean="0">
                <a:cs typeface="Franklin Gothic Book"/>
              </a:rPr>
              <a:t>-fabricated WS with sub-micrometer resolution:</a:t>
            </a:r>
          </a:p>
          <a:p>
            <a:pPr marL="742950" lvl="1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1600" kern="1000" spc="30" dirty="0" smtClean="0">
                <a:cs typeface="Franklin Gothic Book"/>
              </a:rPr>
              <a:t>LMN-SwissFEL and FERMI-IOM-CNR: nanofabrication independently carried out by the two laboratories</a:t>
            </a:r>
          </a:p>
          <a:p>
            <a:pPr marL="742950" lvl="1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1600" kern="1000" spc="30" dirty="0" smtClean="0">
                <a:cs typeface="Franklin Gothic Book"/>
              </a:rPr>
              <a:t>Joint experimental test at SwissFEL</a:t>
            </a:r>
          </a:p>
          <a:p>
            <a:pPr marL="742950" lvl="1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1600" kern="1000" spc="30" dirty="0">
                <a:cs typeface="Franklin Gothic Book"/>
              </a:rPr>
              <a:t>G.L. </a:t>
            </a:r>
            <a:r>
              <a:rPr lang="en-US" sz="1600" kern="1000" spc="30" dirty="0" smtClean="0">
                <a:cs typeface="Franklin Gothic Book"/>
              </a:rPr>
              <a:t>Orlandi, </a:t>
            </a:r>
            <a:r>
              <a:rPr lang="en-US" sz="1600" kern="1000" spc="30" dirty="0">
                <a:cs typeface="Franklin Gothic Book"/>
              </a:rPr>
              <a:t>et al., </a:t>
            </a:r>
            <a:r>
              <a:rPr lang="en-US" sz="1600" i="1" kern="1000" spc="30" dirty="0">
                <a:cs typeface="Franklin Gothic Book"/>
              </a:rPr>
              <a:t>Nanofabricated free-standing wire scanners for beam diagnostics with </a:t>
            </a:r>
            <a:r>
              <a:rPr lang="en-US" sz="1600" i="1" kern="1000" spc="30" dirty="0" err="1">
                <a:cs typeface="Franklin Gothic Book"/>
              </a:rPr>
              <a:t>submicrometer</a:t>
            </a:r>
            <a:r>
              <a:rPr lang="en-US" sz="1600" i="1" kern="1000" spc="30" dirty="0">
                <a:cs typeface="Franklin Gothic Book"/>
              </a:rPr>
              <a:t> </a:t>
            </a:r>
            <a:r>
              <a:rPr lang="en-US" sz="1600" i="1" kern="1000" spc="30" dirty="0" smtClean="0">
                <a:cs typeface="Franklin Gothic Book"/>
              </a:rPr>
              <a:t>resolution</a:t>
            </a:r>
            <a:r>
              <a:rPr lang="en-US" sz="1600" kern="1000" spc="30" dirty="0" smtClean="0">
                <a:cs typeface="Franklin Gothic Book"/>
              </a:rPr>
              <a:t>, PRAB 23</a:t>
            </a:r>
            <a:r>
              <a:rPr lang="en-US" sz="1600" kern="1000" spc="30" dirty="0">
                <a:cs typeface="Franklin Gothic Book"/>
              </a:rPr>
              <a:t>, 042802 (2020</a:t>
            </a:r>
            <a:r>
              <a:rPr lang="en-US" sz="1600" kern="1000" spc="30" dirty="0" smtClean="0">
                <a:cs typeface="Franklin Gothic Book"/>
              </a:rPr>
              <a:t>)</a:t>
            </a:r>
            <a:endParaRPr lang="en-US" kern="1000" spc="30" dirty="0" smtClean="0"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kern="1000" spc="30" dirty="0" smtClean="0"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b="1" kern="1000" spc="30" dirty="0" smtClean="0">
                <a:cs typeface="Franklin Gothic Book"/>
              </a:rPr>
              <a:t>2020-21</a:t>
            </a:r>
            <a:r>
              <a:rPr lang="en-US" kern="1000" spc="30" dirty="0" smtClean="0">
                <a:cs typeface="Franklin Gothic Book"/>
              </a:rPr>
              <a:t>. Beam </a:t>
            </a:r>
            <a:r>
              <a:rPr lang="en-US" kern="1000" spc="30" dirty="0">
                <a:cs typeface="Franklin Gothic Book"/>
              </a:rPr>
              <a:t>profile tomography with </a:t>
            </a:r>
            <a:r>
              <a:rPr lang="en-US" kern="1000" spc="30" dirty="0" err="1" smtClean="0">
                <a:cs typeface="Franklin Gothic Book"/>
              </a:rPr>
              <a:t>nano</a:t>
            </a:r>
            <a:r>
              <a:rPr lang="en-US" kern="1000" spc="30" dirty="0" smtClean="0">
                <a:cs typeface="Franklin Gothic Book"/>
              </a:rPr>
              <a:t>-fabricated WS with sub-micrometer resolution (LMN-PSI):</a:t>
            </a:r>
          </a:p>
          <a:p>
            <a:pPr marL="742950" lvl="1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1600" kern="1000" spc="30" dirty="0" smtClean="0">
                <a:cs typeface="Franklin Gothic Book"/>
              </a:rPr>
              <a:t>B. Hermann,</a:t>
            </a:r>
            <a:r>
              <a:rPr lang="en-US" sz="1600" i="1" kern="1000" spc="30" dirty="0" smtClean="0">
                <a:cs typeface="Franklin Gothic Book"/>
              </a:rPr>
              <a:t> PhD thesis, PSI and University of Bern</a:t>
            </a:r>
          </a:p>
          <a:p>
            <a:pPr marL="742950" lvl="1" indent="-285750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en-US" sz="1600" kern="1000" spc="30" dirty="0">
                <a:cs typeface="Franklin Gothic Book"/>
              </a:rPr>
              <a:t>B. </a:t>
            </a:r>
            <a:r>
              <a:rPr lang="en-US" sz="1600" kern="1000" spc="30" dirty="0" smtClean="0">
                <a:cs typeface="Franklin Gothic Book"/>
              </a:rPr>
              <a:t>Hermann, et. </a:t>
            </a:r>
            <a:r>
              <a:rPr lang="en-US" sz="1600" kern="1000" spc="30" dirty="0">
                <a:cs typeface="Franklin Gothic Book"/>
              </a:rPr>
              <a:t>al, </a:t>
            </a:r>
            <a:r>
              <a:rPr lang="en-US" sz="1600" i="1" kern="1000" spc="30" dirty="0">
                <a:cs typeface="Franklin Gothic Book"/>
              </a:rPr>
              <a:t>Electron beam transverse phase space tomography using </a:t>
            </a:r>
            <a:r>
              <a:rPr lang="en-US" sz="1600" i="1" kern="1000" spc="30" dirty="0" smtClean="0">
                <a:cs typeface="Franklin Gothic Book"/>
              </a:rPr>
              <a:t>nanofabricated wire </a:t>
            </a:r>
            <a:r>
              <a:rPr lang="en-US" sz="1600" i="1" kern="1000" spc="30" dirty="0">
                <a:cs typeface="Franklin Gothic Book"/>
              </a:rPr>
              <a:t>scanners with </a:t>
            </a:r>
            <a:r>
              <a:rPr lang="en-US" sz="1600" i="1" kern="1000" spc="30" dirty="0" err="1">
                <a:cs typeface="Franklin Gothic Book"/>
              </a:rPr>
              <a:t>submicrometer</a:t>
            </a:r>
            <a:r>
              <a:rPr lang="en-US" sz="1600" i="1" kern="1000" spc="30" dirty="0">
                <a:cs typeface="Franklin Gothic Book"/>
              </a:rPr>
              <a:t> </a:t>
            </a:r>
            <a:r>
              <a:rPr lang="en-US" sz="1600" i="1" kern="1000" spc="30" dirty="0" smtClean="0">
                <a:cs typeface="Franklin Gothic Book"/>
              </a:rPr>
              <a:t>resolution</a:t>
            </a:r>
            <a:r>
              <a:rPr lang="en-US" sz="1600" kern="1000" spc="30" dirty="0" smtClean="0">
                <a:cs typeface="Franklin Gothic Book"/>
              </a:rPr>
              <a:t>, PRAB </a:t>
            </a:r>
            <a:r>
              <a:rPr lang="en-US" sz="1600" kern="1000" spc="30" dirty="0">
                <a:cs typeface="Franklin Gothic Book"/>
              </a:rPr>
              <a:t>24, 022802 (2021</a:t>
            </a:r>
            <a:r>
              <a:rPr lang="en-US" sz="1600" kern="1000" spc="30" dirty="0" smtClean="0">
                <a:cs typeface="Franklin Gothic Book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91926296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488" y="1292454"/>
            <a:ext cx="3970594" cy="310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1488" y="5181064"/>
            <a:ext cx="9877551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WS 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nano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-fabrication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at Laboratory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for Micro- and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Nanotechnology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(LMN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PSI):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(a) Si3N4 membrane + Cr-Au-Cr coating + PMMA resist spin-coating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(b) e-beam lithography of PMMA to write parallel stripes (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isopropanol+water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treatment to develop exposed resist)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(c) Developed membrane trenches filled with Au by electroplating (PMMA resist removed by oxygen-plasma)</a:t>
            </a:r>
            <a:endParaRPr kumimoji="0" lang="de-CH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065" y="1090184"/>
            <a:ext cx="4112289" cy="317380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2529444" y="291600"/>
            <a:ext cx="9524011" cy="567577"/>
          </a:xfrm>
        </p:spPr>
        <p:txBody>
          <a:bodyPr/>
          <a:lstStyle/>
          <a:p>
            <a:r>
              <a:rPr lang="de-CH" sz="2100" dirty="0" smtClean="0"/>
              <a:t>First nano-</a:t>
            </a:r>
            <a:r>
              <a:rPr lang="de-CH" sz="2100" dirty="0" err="1" smtClean="0"/>
              <a:t>fabricated</a:t>
            </a:r>
            <a:r>
              <a:rPr lang="de-CH" sz="2100" dirty="0" smtClean="0"/>
              <a:t> WS at PSI: WS on-a-membrane </a:t>
            </a:r>
            <a:r>
              <a:rPr lang="de-CH" sz="2100" dirty="0" err="1" smtClean="0"/>
              <a:t>with</a:t>
            </a:r>
            <a:r>
              <a:rPr lang="de-CH" sz="2100" dirty="0" smtClean="0"/>
              <a:t> </a:t>
            </a:r>
            <a:r>
              <a:rPr lang="de-CH" sz="2100" dirty="0"/>
              <a:t>sub-</a:t>
            </a:r>
            <a:r>
              <a:rPr lang="de-CH" sz="2100" dirty="0">
                <a:latin typeface="Symbol" panose="05050102010706020507" pitchFamily="18" charset="2"/>
              </a:rPr>
              <a:t>m</a:t>
            </a:r>
            <a:r>
              <a:rPr lang="de-CH" sz="2100" dirty="0"/>
              <a:t>m </a:t>
            </a:r>
            <a:r>
              <a:rPr lang="de-CH" sz="2100" dirty="0" err="1" smtClean="0"/>
              <a:t>resolution</a:t>
            </a:r>
            <a:r>
              <a:rPr lang="de-CH" sz="2100" dirty="0" smtClean="0"/>
              <a:t> </a:t>
            </a:r>
            <a:r>
              <a:rPr lang="de-CH" sz="2100" dirty="0"/>
              <a:t/>
            </a:r>
            <a:br>
              <a:rPr lang="de-CH" sz="2100" dirty="0"/>
            </a:br>
            <a:endParaRPr lang="de-CH" sz="21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259" y="772109"/>
            <a:ext cx="3111246" cy="380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236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008" y="1581561"/>
            <a:ext cx="4105575" cy="2855610"/>
          </a:xfrm>
          <a:prstGeom prst="rect">
            <a:avLst/>
          </a:prstGeom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616" y="1502522"/>
            <a:ext cx="4686300" cy="2937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11281" y="903744"/>
            <a:ext cx="10723419" cy="71251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Low charge and emittance machine setting: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330MeV, &lt;1pC, emittance ~50 nm,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vertical beam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size ~500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nm</a:t>
            </a:r>
          </a:p>
          <a:p>
            <a:pPr marL="285750" marR="0" lvl="0" indent="-2857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Beam profile analysis: fit with a Gaussian profile convoluted with a rectangular shaped distribution function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1000" cap="none" spc="3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0566" y="4435393"/>
            <a:ext cx="4757164" cy="1359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32432" y="6064571"/>
            <a:ext cx="10473276" cy="40039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(*) S</a:t>
            </a:r>
            <a:r>
              <a:rPr kumimoji="0" lang="de-CH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. Borrelli, </a:t>
            </a:r>
            <a:r>
              <a:rPr kumimoji="0" lang="de-CH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et al., </a:t>
            </a:r>
            <a:r>
              <a:rPr kumimoji="0" lang="en-US" sz="1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Generation </a:t>
            </a:r>
            <a:r>
              <a:rPr kumimoji="0" lang="en-US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and Measurement of Sub-Micrometer Relativistic Electron Beams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Communications </a:t>
            </a:r>
            <a:r>
              <a:rPr kumimoji="0" lang="de-CH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Physics</a:t>
            </a:r>
            <a:r>
              <a:rPr kumimoji="0" lang="de-CH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-Nature</a:t>
            </a:r>
            <a:r>
              <a:rPr kumimoji="0" lang="de-CH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, 1, 52 (2018).</a:t>
            </a:r>
            <a:endParaRPr kumimoji="0" lang="de-CH" sz="1400" b="0" i="0" u="none" strike="noStrike" kern="1000" cap="none" spc="3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Page </a:t>
            </a:r>
            <a:fld id="{EBC07571-3134-BB4B-B83F-1A9FE18D34F3}" type="slidenum">
              <a:rPr kumimoji="0" lang="de-DE" sz="9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2769601" y="291600"/>
            <a:ext cx="8944033" cy="508500"/>
          </a:xfrm>
        </p:spPr>
        <p:txBody>
          <a:bodyPr/>
          <a:lstStyle/>
          <a:p>
            <a:r>
              <a:rPr lang="en-US" dirty="0" smtClean="0"/>
              <a:t>Sub-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 </a:t>
            </a:r>
            <a:r>
              <a:rPr lang="en-US" dirty="0"/>
              <a:t>WS on-a-membrane: e-beam test at </a:t>
            </a:r>
            <a:r>
              <a:rPr lang="en-US" dirty="0" err="1"/>
              <a:t>SwissFEL</a:t>
            </a:r>
            <a:r>
              <a:rPr lang="en-US" dirty="0"/>
              <a:t> (*)</a:t>
            </a:r>
            <a:br>
              <a:rPr lang="en-US" dirty="0"/>
            </a:br>
            <a:endParaRPr lang="de-CH" dirty="0"/>
          </a:p>
        </p:txBody>
      </p:sp>
      <p:sp>
        <p:nvSpPr>
          <p:cNvPr id="2" name="TextBox 1"/>
          <p:cNvSpPr txBox="1"/>
          <p:nvPr/>
        </p:nvSpPr>
        <p:spPr>
          <a:xfrm>
            <a:off x="2027475" y="1874766"/>
            <a:ext cx="786049" cy="23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5</a:t>
            </a:r>
            <a:r>
              <a:rPr kumimoji="0" lang="en-US" sz="14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cs typeface="Franklin Gothic Book"/>
              </a:rPr>
              <a:t>m</a:t>
            </a:r>
            <a:r>
              <a:rPr kumimoji="0" lang="en-US" sz="14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m wire</a:t>
            </a:r>
            <a:endParaRPr kumimoji="0" lang="de-CH" sz="1400" b="1" i="0" u="none" strike="noStrike" kern="1000" cap="none" spc="3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2805226" y="2110056"/>
            <a:ext cx="412986" cy="18402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4215179" y="1965736"/>
            <a:ext cx="786049" cy="2232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2</a:t>
            </a:r>
            <a:r>
              <a:rPr kumimoji="0" lang="en-US" sz="14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cs typeface="Franklin Gothic Book"/>
              </a:rPr>
              <a:t>m</a:t>
            </a:r>
            <a:r>
              <a:rPr kumimoji="0" lang="en-US" sz="14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m wire</a:t>
            </a:r>
            <a:endParaRPr kumimoji="0" lang="de-CH" sz="1400" b="1" i="0" u="none" strike="noStrike" kern="1000" cap="none" spc="3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>
            <a:off x="3729932" y="2202068"/>
            <a:ext cx="543185" cy="9201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4287539" y="2787215"/>
            <a:ext cx="786049" cy="2232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1</a:t>
            </a:r>
            <a:r>
              <a:rPr kumimoji="0" lang="en-US" sz="14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cs typeface="Franklin Gothic Book"/>
              </a:rPr>
              <a:t>m</a:t>
            </a:r>
            <a:r>
              <a:rPr kumimoji="0" lang="en-US" sz="14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m wire</a:t>
            </a:r>
            <a:endParaRPr kumimoji="0" lang="de-CH" sz="1400" b="1" i="0" u="none" strike="noStrike" kern="1000" cap="none" spc="3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flipH="1">
            <a:off x="3362795" y="3046491"/>
            <a:ext cx="910322" cy="20661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7364870" y="1854183"/>
            <a:ext cx="829971" cy="2369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 1 </a:t>
            </a:r>
            <a:r>
              <a:rPr kumimoji="0" lang="en-US" sz="14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ymbol" panose="05050102010706020507" pitchFamily="18" charset="2"/>
                <a:cs typeface="Franklin Gothic Book"/>
              </a:rPr>
              <a:t>m</a:t>
            </a:r>
            <a:r>
              <a:rPr kumimoji="0" lang="en-US" sz="1400" b="1" i="0" u="none" strike="noStrike" kern="1000" cap="none" spc="3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cs typeface="Franklin Gothic Book"/>
              </a:rPr>
              <a:t>m wire</a:t>
            </a:r>
            <a:endParaRPr kumimoji="0" lang="de-CH" sz="1400" b="1" i="0" u="none" strike="noStrike" kern="1000" cap="none" spc="30" normalizeH="0" baseline="0" noProof="0" dirty="0" err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9562859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1_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3.xml><?xml version="1.0" encoding="utf-8"?>
<a:theme xmlns:a="http://schemas.openxmlformats.org/drawingml/2006/main" name="2_PSI PowerPoint Master english">
  <a:themeElements>
    <a:clrScheme name="PSI PowerPoint Master english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 PowerPoint Master english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SI PowerPoint Master english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1793</Words>
  <Application>Microsoft Office PowerPoint</Application>
  <PresentationFormat>Widescreen</PresentationFormat>
  <Paragraphs>197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16</vt:i4>
      </vt:variant>
    </vt:vector>
  </HeadingPairs>
  <TitlesOfParts>
    <vt:vector size="32" baseType="lpstr">
      <vt:lpstr>ＭＳ Ｐゴシック</vt:lpstr>
      <vt:lpstr>Arial</vt:lpstr>
      <vt:lpstr>Arial Narrow</vt:lpstr>
      <vt:lpstr>Calibri</vt:lpstr>
      <vt:lpstr>Franklin Gothic Book</vt:lpstr>
      <vt:lpstr>Georgia</vt:lpstr>
      <vt:lpstr>Helvetica</vt:lpstr>
      <vt:lpstr>Lucida Grande</vt:lpstr>
      <vt:lpstr>Rockwell</vt:lpstr>
      <vt:lpstr>Symbol</vt:lpstr>
      <vt:lpstr>Times</vt:lpstr>
      <vt:lpstr>Wingdings</vt:lpstr>
      <vt:lpstr>ヒラギノ角ゴ Pro W3</vt:lpstr>
      <vt:lpstr>PSI PowerPoint Master english</vt:lpstr>
      <vt:lpstr>1_PSI PowerPoint Master english</vt:lpstr>
      <vt:lpstr>2_PSI PowerPoint Master english</vt:lpstr>
      <vt:lpstr>Profile monitors: wire-scanners</vt:lpstr>
      <vt:lpstr>Contents</vt:lpstr>
      <vt:lpstr>SwissFEL WS</vt:lpstr>
      <vt:lpstr>SwissFEL WS: metallic wire stretched onto a fork</vt:lpstr>
      <vt:lpstr>Conventional WS: resolution and invasiveness constraints (2/3)</vt:lpstr>
      <vt:lpstr>Conventional WS: resolution and invasiveness constraints (3/3)</vt:lpstr>
      <vt:lpstr>Nano-fabricated WS with sub-mm resolution: a fruitful collaboration between SwissFEL and FERMI</vt:lpstr>
      <vt:lpstr>First nano-fabricated WS at PSI: WS on-a-membrane with sub-mm resolution  </vt:lpstr>
      <vt:lpstr>Sub-mm WS on-a-membrane: e-beam test at SwissFEL (*) </vt:lpstr>
      <vt:lpstr>PSI and FERMI nano-fabricated free-standing WS</vt:lpstr>
      <vt:lpstr>Free-standing sub-mm WS: experimental test at SwissFEL (*) </vt:lpstr>
      <vt:lpstr>Beam Profile Diagnostics with Nanofabricated Wire Scanner - Tomography</vt:lpstr>
      <vt:lpstr>Beam Profile Diagnostics with Nanofabricated Wire Scanner - Tomography</vt:lpstr>
      <vt:lpstr>Conclusions and Outlook </vt:lpstr>
      <vt:lpstr>Conclusions and Outlook </vt:lpstr>
      <vt:lpstr>Wir schaffen Wissen – heute für morgen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Orlandi Gian Luca</dc:creator>
  <cp:lastModifiedBy>Orlandi Gian Luca</cp:lastModifiedBy>
  <cp:revision>510</cp:revision>
  <dcterms:created xsi:type="dcterms:W3CDTF">2019-01-17T12:37:58Z</dcterms:created>
  <dcterms:modified xsi:type="dcterms:W3CDTF">2021-10-20T12:20:40Z</dcterms:modified>
</cp:coreProperties>
</file>