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9" r:id="rId2"/>
    <p:sldMasterId id="2147483678" r:id="rId3"/>
  </p:sldMasterIdLst>
  <p:notesMasterIdLst>
    <p:notesMasterId r:id="rId18"/>
  </p:notesMasterIdLst>
  <p:sldIdLst>
    <p:sldId id="256" r:id="rId4"/>
    <p:sldId id="353" r:id="rId5"/>
    <p:sldId id="354" r:id="rId6"/>
    <p:sldId id="390" r:id="rId7"/>
    <p:sldId id="389" r:id="rId8"/>
    <p:sldId id="396" r:id="rId9"/>
    <p:sldId id="388" r:id="rId10"/>
    <p:sldId id="395" r:id="rId11"/>
    <p:sldId id="398" r:id="rId12"/>
    <p:sldId id="397" r:id="rId13"/>
    <p:sldId id="399" r:id="rId14"/>
    <p:sldId id="400" r:id="rId15"/>
    <p:sldId id="401" r:id="rId16"/>
    <p:sldId id="402" r:id="rId17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DD4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5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5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5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ACACA"/>
          </a:solidFill>
        </a:fill>
      </a:tcStyle>
    </a:wholeTbl>
    <a:band2H>
      <a:tcTxStyle/>
      <a:tcStyle>
        <a:tcBdr/>
        <a:fill>
          <a:solidFill>
            <a:srgbClr val="F5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EECCA"/>
          </a:solidFill>
        </a:fill>
      </a:tcStyle>
    </a:wholeTbl>
    <a:band2H>
      <a:tcTxStyle/>
      <a:tcStyle>
        <a:tcBdr/>
        <a:fill>
          <a:solidFill>
            <a:srgbClr val="FFF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D5CB"/>
          </a:solidFill>
        </a:fill>
      </a:tcStyle>
    </a:wholeTbl>
    <a:band2H>
      <a:tcTxStyle/>
      <a:tcStyle>
        <a:tcBdr/>
        <a:fill>
          <a:solidFill>
            <a:srgbClr val="E7EB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09" autoAdjust="0"/>
    <p:restoredTop sz="94660"/>
  </p:normalViewPr>
  <p:slideViewPr>
    <p:cSldViewPr snapToGrid="0">
      <p:cViewPr varScale="1">
        <p:scale>
          <a:sx n="98" d="100"/>
          <a:sy n="98" d="100"/>
        </p:scale>
        <p:origin x="429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1" name="Shape 14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000">
        <a:latin typeface="+mj-lt"/>
        <a:ea typeface="+mj-ea"/>
        <a:cs typeface="+mj-cs"/>
        <a:sym typeface="Calibri"/>
      </a:defRPr>
    </a:lvl1pPr>
    <a:lvl2pPr indent="228600" latinLnBrk="0">
      <a:defRPr sz="1000">
        <a:latin typeface="+mj-lt"/>
        <a:ea typeface="+mj-ea"/>
        <a:cs typeface="+mj-cs"/>
        <a:sym typeface="Calibri"/>
      </a:defRPr>
    </a:lvl2pPr>
    <a:lvl3pPr indent="457200" latinLnBrk="0">
      <a:defRPr sz="1000">
        <a:latin typeface="+mj-lt"/>
        <a:ea typeface="+mj-ea"/>
        <a:cs typeface="+mj-cs"/>
        <a:sym typeface="Calibri"/>
      </a:defRPr>
    </a:lvl3pPr>
    <a:lvl4pPr indent="685800" latinLnBrk="0">
      <a:defRPr sz="1000">
        <a:latin typeface="+mj-lt"/>
        <a:ea typeface="+mj-ea"/>
        <a:cs typeface="+mj-cs"/>
        <a:sym typeface="Calibri"/>
      </a:defRPr>
    </a:lvl4pPr>
    <a:lvl5pPr indent="914400" latinLnBrk="0">
      <a:defRPr sz="1000">
        <a:latin typeface="+mj-lt"/>
        <a:ea typeface="+mj-ea"/>
        <a:cs typeface="+mj-cs"/>
        <a:sym typeface="Calibri"/>
      </a:defRPr>
    </a:lvl5pPr>
    <a:lvl6pPr indent="1143000" latinLnBrk="0">
      <a:defRPr sz="1000">
        <a:latin typeface="+mj-lt"/>
        <a:ea typeface="+mj-ea"/>
        <a:cs typeface="+mj-cs"/>
        <a:sym typeface="Calibri"/>
      </a:defRPr>
    </a:lvl6pPr>
    <a:lvl7pPr indent="1371600" latinLnBrk="0">
      <a:defRPr sz="1000">
        <a:latin typeface="+mj-lt"/>
        <a:ea typeface="+mj-ea"/>
        <a:cs typeface="+mj-cs"/>
        <a:sym typeface="Calibri"/>
      </a:defRPr>
    </a:lvl7pPr>
    <a:lvl8pPr indent="1600200" latinLnBrk="0">
      <a:defRPr sz="1000">
        <a:latin typeface="+mj-lt"/>
        <a:ea typeface="+mj-ea"/>
        <a:cs typeface="+mj-cs"/>
        <a:sym typeface="Calibri"/>
      </a:defRPr>
    </a:lvl8pPr>
    <a:lvl9pPr indent="1828800" latinLnBrk="0">
      <a:defRPr sz="10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49426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50674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050846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94790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gianluca.orlandi@psi.ch</a:t>
            </a:r>
            <a:endParaRPr kumimoji="0" lang="de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8908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10036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56315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91598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379504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94605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640089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43204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93552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rcRect t="3436" b="7666"/>
          <a:stretch>
            <a:fillRect/>
          </a:stretch>
        </p:blipFill>
        <p:spPr>
          <a:xfrm>
            <a:off x="2642400" y="282698"/>
            <a:ext cx="5674016" cy="3361903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Title Text"/>
          <p:cNvSpPr txBox="1">
            <a:spLocks noGrp="1"/>
          </p:cNvSpPr>
          <p:nvPr>
            <p:ph type="title"/>
          </p:nvPr>
        </p:nvSpPr>
        <p:spPr>
          <a:xfrm>
            <a:off x="814387" y="4572000"/>
            <a:ext cx="7969250" cy="1388939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t>Title Text</a:t>
            </a:r>
          </a:p>
        </p:txBody>
      </p:sp>
      <p:sp>
        <p:nvSpPr>
          <p:cNvPr id="1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14387" y="4140000"/>
            <a:ext cx="7969251" cy="364521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FontTx/>
              <a:buNone/>
              <a:defRPr b="1">
                <a:solidFill>
                  <a:srgbClr val="969696"/>
                </a:solidFill>
              </a:defRPr>
            </a:lvl1pPr>
            <a:lvl2pPr>
              <a:buClrTx/>
              <a:buFontTx/>
              <a:defRPr b="1">
                <a:solidFill>
                  <a:srgbClr val="969696"/>
                </a:solidFill>
              </a:defRPr>
            </a:lvl2pPr>
            <a:lvl3pPr>
              <a:buClrTx/>
              <a:buFontTx/>
              <a:defRPr b="1">
                <a:solidFill>
                  <a:srgbClr val="969696"/>
                </a:solidFill>
              </a:defRPr>
            </a:lvl3pPr>
            <a:lvl4pPr>
              <a:buClrTx/>
              <a:buFontTx/>
              <a:defRPr b="1">
                <a:solidFill>
                  <a:srgbClr val="969696"/>
                </a:solidFill>
              </a:defRPr>
            </a:lvl4pPr>
            <a:lvl5pPr>
              <a:buClrTx/>
              <a:buFontTx/>
              <a:defRPr b="1">
                <a:solidFill>
                  <a:srgbClr val="969696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" name="Rechteck 8"/>
          <p:cNvSpPr/>
          <p:nvPr/>
        </p:nvSpPr>
        <p:spPr>
          <a:xfrm>
            <a:off x="-2" y="282697"/>
            <a:ext cx="2534400" cy="3362328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n w="9525" cap="flat">
                  <a:solidFill>
                    <a:srgbClr val="FFFFFF"/>
                  </a:solidFill>
                  <a:prstDash val="solid"/>
                  <a:round/>
                </a:ln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17" name="Bild 24" descr="Bild 2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0262" y="548679"/>
            <a:ext cx="1219201" cy="43497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0" name="Rechteck 1"/>
          <p:cNvGrpSpPr/>
          <p:nvPr/>
        </p:nvGrpSpPr>
        <p:grpSpPr>
          <a:xfrm>
            <a:off x="5292080" y="3412619"/>
            <a:ext cx="3024337" cy="232405"/>
            <a:chOff x="0" y="0"/>
            <a:chExt cx="3024336" cy="232404"/>
          </a:xfrm>
        </p:grpSpPr>
        <p:sp>
          <p:nvSpPr>
            <p:cNvPr id="18" name="Rectangle"/>
            <p:cNvSpPr/>
            <p:nvPr/>
          </p:nvSpPr>
          <p:spPr>
            <a:xfrm>
              <a:off x="-1" y="-1"/>
              <a:ext cx="3024338" cy="232406"/>
            </a:xfrm>
            <a:prstGeom prst="rect">
              <a:avLst/>
            </a:prstGeom>
            <a:solidFill>
              <a:srgbClr val="FFFFFF">
                <a:alpha val="7411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spcBef>
                  <a:spcPts val="0"/>
                </a:spcBef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9" name="WIR SCHAFFEN WISSEN – HEUTE FÜR MORGEN"/>
            <p:cNvSpPr txBox="1"/>
            <p:nvPr/>
          </p:nvSpPr>
          <p:spPr>
            <a:xfrm>
              <a:off x="-1" y="33652"/>
              <a:ext cx="3024338" cy="165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spcBef>
                  <a:spcPts val="0"/>
                </a:spcBef>
                <a:defRPr sz="1100" b="1" spc="30">
                  <a:solidFill>
                    <a:srgbClr val="505150"/>
                  </a:solidFill>
                </a:defRPr>
              </a:lvl1pPr>
            </a:lstStyle>
            <a:p>
              <a:r>
                <a:t>WIR SCHAFFEN WISSEN – HEUTE FÜR MORGEN</a:t>
              </a:r>
            </a:p>
          </p:txBody>
        </p:sp>
      </p:grpSp>
      <p:sp>
        <p:nvSpPr>
          <p:cNvPr id="21" name="Rechteck 13"/>
          <p:cNvSpPr/>
          <p:nvPr/>
        </p:nvSpPr>
        <p:spPr>
          <a:xfrm>
            <a:off x="8423999" y="282697"/>
            <a:ext cx="720001" cy="3362328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n w="9525" cap="flat">
                  <a:solidFill>
                    <a:srgbClr val="FFFFFF"/>
                  </a:solidFill>
                  <a:prstDash val="solid"/>
                  <a:round/>
                </a:ln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22" name="Rechteck 15"/>
          <p:cNvSpPr/>
          <p:nvPr/>
        </p:nvSpPr>
        <p:spPr>
          <a:xfrm>
            <a:off x="828000" y="6138862"/>
            <a:ext cx="720726" cy="719138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53200" y="6356350"/>
            <a:ext cx="2133600" cy="3683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/>
              <a:t>Edit title master format by clicking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6514758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336825359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4424606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304008243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978452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22036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GB" noProof="0" dirty="0"/>
              <a:t>Edit text master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82378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2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8" y="4572002"/>
            <a:ext cx="7969249" cy="1388939"/>
          </a:xfrm>
        </p:spPr>
        <p:txBody>
          <a:bodyPr/>
          <a:lstStyle>
            <a:lvl1pPr>
              <a:defRPr sz="225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9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35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18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2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825" b="1" i="0" kern="0" spc="23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825" b="1" i="0" kern="0" spc="23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18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1" y="6138865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18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6441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3335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26670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404813" marR="0" indent="-138113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53816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67151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806054" indent="-134541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200"/>
            </a:lvl6pPr>
            <a:lvl7pPr marL="942975" indent="-136922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7pPr>
            <a:lvl8pPr marL="1077516" indent="-134541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8pPr>
            <a:lvl9pPr marL="1210866" indent="-133350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3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65389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9" y="1412877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0" y="1484782"/>
            <a:ext cx="7885633" cy="4608514"/>
          </a:xfrm>
        </p:spPr>
        <p:txBody>
          <a:bodyPr/>
          <a:lstStyle>
            <a:lvl1pPr marL="13335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26670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404813" marR="0" indent="-138113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53816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67151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806054" indent="-134541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200"/>
            </a:lvl6pPr>
            <a:lvl7pPr marL="942975" indent="-136922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7pPr>
            <a:lvl8pPr marL="1077516" indent="-134541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8pPr>
            <a:lvl9pPr marL="1210866" indent="-133350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3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60110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hteck 12"/>
          <p:cNvSpPr/>
          <p:nvPr/>
        </p:nvSpPr>
        <p:spPr>
          <a:xfrm>
            <a:off x="0" y="1412874"/>
            <a:ext cx="720725" cy="727903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40" name="Bild 14" descr="Bild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Rechteck 1"/>
          <p:cNvSpPr/>
          <p:nvPr/>
        </p:nvSpPr>
        <p:spPr>
          <a:xfrm>
            <a:off x="827088" y="1412875"/>
            <a:ext cx="8066086" cy="5184775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4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/>
          </p:nvPr>
        </p:nvSpPr>
        <p:spPr>
          <a:xfrm>
            <a:off x="934838" y="1484782"/>
            <a:ext cx="7885634" cy="4608515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33350" indent="-13335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266700" indent="-133350">
              <a:buSzPct val="100000"/>
              <a:buFont typeface="Symbol" panose="05050102010706020507" pitchFamily="18" charset="2"/>
              <a:buChar char="-"/>
              <a:defRPr/>
            </a:lvl2pPr>
            <a:lvl3pPr marL="404813" indent="-138113">
              <a:buFont typeface="Symbol" panose="05050102010706020507" pitchFamily="18" charset="2"/>
              <a:buChar char="-"/>
              <a:defRPr/>
            </a:lvl3pPr>
            <a:lvl4pPr marL="538163" indent="-133350">
              <a:buFont typeface="Symbol" panose="05050102010706020507" pitchFamily="18" charset="2"/>
              <a:buChar char="-"/>
              <a:defRPr/>
            </a:lvl4pPr>
            <a:lvl5pPr marL="671513" indent="-133350">
              <a:buFont typeface="Symbol" panose="05050102010706020507" pitchFamily="18" charset="2"/>
              <a:buChar char="-"/>
              <a:defRPr/>
            </a:lvl5pPr>
            <a:lvl6pPr marL="806054" indent="-134541">
              <a:buFont typeface="Symbol" panose="05050102010706020507" pitchFamily="18" charset="2"/>
              <a:buChar char="-"/>
              <a:defRPr sz="1200"/>
            </a:lvl6pPr>
            <a:lvl7pPr marL="942975" indent="-136922">
              <a:buFont typeface="Symbol" panose="05050102010706020507" pitchFamily="18" charset="2"/>
              <a:buChar char="-"/>
              <a:defRPr sz="1200"/>
            </a:lvl7pPr>
            <a:lvl8pPr marL="1077516" indent="-134541">
              <a:buFont typeface="Symbol" panose="05050102010706020507" pitchFamily="18" charset="2"/>
              <a:buChar char="-"/>
              <a:defRPr sz="1200"/>
            </a:lvl8pPr>
            <a:lvl9pPr marL="1210866" indent="-133350"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1" y="1337869"/>
            <a:ext cx="3781425" cy="4679950"/>
          </a:xfrm>
        </p:spPr>
        <p:txBody>
          <a:bodyPr/>
          <a:lstStyle>
            <a:lvl1pPr marL="133350" indent="-13335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266700" indent="-133350">
              <a:buSzPct val="100000"/>
              <a:buFont typeface="Symbol" panose="05050102010706020507" pitchFamily="18" charset="2"/>
              <a:buChar char="-"/>
              <a:defRPr/>
            </a:lvl2pPr>
            <a:lvl3pPr marL="404813" indent="-138113">
              <a:buFont typeface="Symbol" panose="05050102010706020507" pitchFamily="18" charset="2"/>
              <a:buChar char="-"/>
              <a:defRPr/>
            </a:lvl3pPr>
            <a:lvl4pPr marL="538163" indent="-133350">
              <a:buFont typeface="Symbol" panose="05050102010706020507" pitchFamily="18" charset="2"/>
              <a:buChar char="-"/>
              <a:defRPr/>
            </a:lvl4pPr>
            <a:lvl5pPr marL="671513" indent="-133350">
              <a:buFont typeface="Symbol" panose="05050102010706020507" pitchFamily="18" charset="2"/>
              <a:buChar char="-"/>
              <a:defRPr/>
            </a:lvl5pPr>
            <a:lvl6pPr marL="806054" indent="-134541">
              <a:buFont typeface="Symbol" panose="05050102010706020507" pitchFamily="18" charset="2"/>
              <a:buChar char="-"/>
              <a:defRPr sz="1200"/>
            </a:lvl6pPr>
            <a:lvl7pPr marL="942975" indent="-136922">
              <a:buFont typeface="Symbol" panose="05050102010706020507" pitchFamily="18" charset="2"/>
              <a:buChar char="-"/>
              <a:defRPr sz="1200"/>
            </a:lvl7pPr>
            <a:lvl8pPr marL="1077516" indent="-134541">
              <a:buFont typeface="Symbol" panose="05050102010706020507" pitchFamily="18" charset="2"/>
              <a:buChar char="-"/>
              <a:defRPr sz="1200"/>
            </a:lvl8pPr>
            <a:lvl9pPr marL="1210866" indent="-133350"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34696386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9" y="1412877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7" y="1449805"/>
            <a:ext cx="3781425" cy="4571585"/>
          </a:xfrm>
        </p:spPr>
        <p:txBody>
          <a:bodyPr/>
          <a:lstStyle>
            <a:lvl1pPr marL="133350" indent="-13335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266700" indent="-133350">
              <a:buSzPct val="100000"/>
              <a:buFont typeface="Symbol" panose="05050102010706020507" pitchFamily="18" charset="2"/>
              <a:buChar char="-"/>
              <a:defRPr/>
            </a:lvl2pPr>
            <a:lvl3pPr marL="404813" indent="-138113">
              <a:buFont typeface="Symbol" panose="05050102010706020507" pitchFamily="18" charset="2"/>
              <a:buChar char="-"/>
              <a:defRPr/>
            </a:lvl3pPr>
            <a:lvl4pPr marL="538163" indent="-133350">
              <a:buFont typeface="Symbol" panose="05050102010706020507" pitchFamily="18" charset="2"/>
              <a:buChar char="-"/>
              <a:defRPr/>
            </a:lvl4pPr>
            <a:lvl5pPr marL="671513" indent="-133350">
              <a:buFont typeface="Symbol" panose="05050102010706020507" pitchFamily="18" charset="2"/>
              <a:buChar char="-"/>
              <a:defRPr/>
            </a:lvl5pPr>
            <a:lvl6pPr marL="806054" indent="-134541">
              <a:buFont typeface="Symbol" panose="05050102010706020507" pitchFamily="18" charset="2"/>
              <a:buChar char="-"/>
              <a:defRPr sz="1200"/>
            </a:lvl6pPr>
            <a:lvl7pPr marL="942975" indent="-136922">
              <a:buFont typeface="Symbol" panose="05050102010706020507" pitchFamily="18" charset="2"/>
              <a:buChar char="-"/>
              <a:defRPr sz="1200"/>
            </a:lvl7pPr>
            <a:lvl8pPr marL="1077516" indent="-134541">
              <a:buFont typeface="Symbol" panose="05050102010706020507" pitchFamily="18" charset="2"/>
              <a:buChar char="-"/>
              <a:defRPr sz="1200"/>
            </a:lvl8pPr>
            <a:lvl9pPr marL="1210866" indent="-133350"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9" y="1446234"/>
            <a:ext cx="3781425" cy="4575154"/>
          </a:xfrm>
        </p:spPr>
        <p:txBody>
          <a:bodyPr/>
          <a:lstStyle>
            <a:lvl1pPr marL="133350" indent="-13335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266700" indent="-133350">
              <a:buSzPct val="100000"/>
              <a:buFont typeface="Symbol" panose="05050102010706020507" pitchFamily="18" charset="2"/>
              <a:buChar char="-"/>
              <a:defRPr/>
            </a:lvl2pPr>
            <a:lvl3pPr marL="404813" indent="-138113">
              <a:buFont typeface="Symbol" panose="05050102010706020507" pitchFamily="18" charset="2"/>
              <a:buChar char="-"/>
              <a:defRPr/>
            </a:lvl3pPr>
            <a:lvl4pPr marL="538163" indent="-133350">
              <a:buFont typeface="Symbol" panose="05050102010706020507" pitchFamily="18" charset="2"/>
              <a:buChar char="-"/>
              <a:defRPr/>
            </a:lvl4pPr>
            <a:lvl5pPr marL="671513" indent="-133350">
              <a:buFont typeface="Symbol" panose="05050102010706020507" pitchFamily="18" charset="2"/>
              <a:buChar char="-"/>
              <a:defRPr/>
            </a:lvl5pPr>
            <a:lvl6pPr marL="806054" indent="-134541">
              <a:buFont typeface="Symbol" panose="05050102010706020507" pitchFamily="18" charset="2"/>
              <a:buChar char="-"/>
              <a:defRPr sz="1200"/>
            </a:lvl6pPr>
            <a:lvl7pPr marL="942975" indent="-136922">
              <a:buFont typeface="Symbol" panose="05050102010706020507" pitchFamily="18" charset="2"/>
              <a:buChar char="-"/>
              <a:defRPr sz="1200"/>
            </a:lvl7pPr>
            <a:lvl8pPr marL="1077516" indent="-134541">
              <a:buFont typeface="Symbol" panose="05050102010706020507" pitchFamily="18" charset="2"/>
              <a:buChar char="-"/>
              <a:defRPr sz="1200"/>
            </a:lvl8pPr>
            <a:lvl9pPr marL="1210866" indent="-133350"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38533420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28324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9" y="1412877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2744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9" y="1019812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2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33350" indent="-13335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35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35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35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35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35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1" y="1019813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18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5237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hteck 12"/>
          <p:cNvSpPr/>
          <p:nvPr/>
        </p:nvSpPr>
        <p:spPr>
          <a:xfrm>
            <a:off x="0" y="1412874"/>
            <a:ext cx="720725" cy="727903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52" name="Bild 14" descr="Bild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042987" y="1341437"/>
            <a:ext cx="3781426" cy="4679951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hteck 12"/>
          <p:cNvSpPr/>
          <p:nvPr/>
        </p:nvSpPr>
        <p:spPr>
          <a:xfrm>
            <a:off x="0" y="1412874"/>
            <a:ext cx="720725" cy="727903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63" name="Bild 14" descr="Bild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Rechteck 9"/>
          <p:cNvSpPr/>
          <p:nvPr/>
        </p:nvSpPr>
        <p:spPr>
          <a:xfrm>
            <a:off x="827088" y="1412875"/>
            <a:ext cx="8066086" cy="5184775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38415" y="1449802"/>
            <a:ext cx="3781426" cy="457158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hteck 12"/>
          <p:cNvSpPr/>
          <p:nvPr/>
        </p:nvSpPr>
        <p:spPr>
          <a:xfrm>
            <a:off x="0" y="1412874"/>
            <a:ext cx="720725" cy="727903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75" name="Bild 14" descr="Bild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hteck 12"/>
          <p:cNvSpPr/>
          <p:nvPr/>
        </p:nvSpPr>
        <p:spPr>
          <a:xfrm>
            <a:off x="0" y="1412874"/>
            <a:ext cx="720725" cy="727903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85" name="Bild 14" descr="Bild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8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8" name="Rechteck 6"/>
          <p:cNvSpPr/>
          <p:nvPr/>
        </p:nvSpPr>
        <p:spPr>
          <a:xfrm>
            <a:off x="827088" y="1412875"/>
            <a:ext cx="8066086" cy="5184775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quare"/>
          <p:cNvSpPr/>
          <p:nvPr/>
        </p:nvSpPr>
        <p:spPr>
          <a:xfrm>
            <a:off x="-1580" y="1916906"/>
            <a:ext cx="540545" cy="545927"/>
          </a:xfrm>
          <a:prstGeom prst="rect">
            <a:avLst/>
          </a:prstGeom>
          <a:solidFill>
            <a:srgbClr val="B9B9B9"/>
          </a:solidFill>
          <a:ln w="3175">
            <a:miter lim="400000"/>
          </a:ln>
        </p:spPr>
        <p:txBody>
          <a:bodyPr lIns="34289" tIns="34289" rIns="34289" bIns="3428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119" name="PSI-Logo_narrow_30k.eps" descr="PSI-Logo_narrow_30k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8020" y="1071562"/>
            <a:ext cx="762001" cy="271463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Body Level One…"/>
          <p:cNvSpPr txBox="1">
            <a:spLocks noGrp="1"/>
          </p:cNvSpPr>
          <p:nvPr>
            <p:ph type="body" idx="1"/>
          </p:nvPr>
        </p:nvSpPr>
        <p:spPr>
          <a:xfrm>
            <a:off x="780661" y="1863328"/>
            <a:ext cx="8007141" cy="3509964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xfrm>
            <a:off x="1556320" y="1075950"/>
            <a:ext cx="7164289" cy="70030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r>
              <a:t>Title Text</a:t>
            </a:r>
          </a:p>
        </p:txBody>
      </p:sp>
      <p:sp>
        <p:nvSpPr>
          <p:cNvPr id="1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73297" y="5828143"/>
            <a:ext cx="154311" cy="165101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3" name="Text"/>
          <p:cNvSpPr txBox="1">
            <a:spLocks noGrp="1"/>
          </p:cNvSpPr>
          <p:nvPr>
            <p:ph type="body" sz="quarter" idx="13"/>
          </p:nvPr>
        </p:nvSpPr>
        <p:spPr>
          <a:xfrm>
            <a:off x="3465370" y="5783098"/>
            <a:ext cx="5411898" cy="218679"/>
          </a:xfrm>
          <a:prstGeom prst="rect">
            <a:avLst/>
          </a:prstGeom>
        </p:spPr>
        <p:txBody>
          <a:bodyPr lIns="26789" tIns="26789" rIns="26789" bIns="26789" anchor="ctr">
            <a:spAutoFit/>
          </a:bodyPr>
          <a:lstStyle/>
          <a:p>
            <a:pPr marL="0" indent="0" algn="r" defTabSz="292100">
              <a:lnSpc>
                <a:spcPct val="100000"/>
              </a:lnSpc>
              <a:buClrTx/>
              <a:buSzTx/>
              <a:buFontTx/>
              <a:buNone/>
              <a:defRPr sz="1100">
                <a:solidFill>
                  <a:srgbClr val="919191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echteck 12"/>
          <p:cNvSpPr/>
          <p:nvPr/>
        </p:nvSpPr>
        <p:spPr>
          <a:xfrm>
            <a:off x="12" y="1916908"/>
            <a:ext cx="612000" cy="612001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 defTabSz="1219200">
              <a:spcBef>
                <a:spcPts val="0"/>
              </a:spcBef>
              <a:defRPr sz="32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131" name="Bild 14" descr="Bild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8000" y="1071567"/>
            <a:ext cx="1015200" cy="361412"/>
          </a:xfrm>
          <a:prstGeom prst="rect">
            <a:avLst/>
          </a:prstGeom>
          <a:ln w="12700">
            <a:miter lim="400000"/>
          </a:ln>
        </p:spPr>
      </p:pic>
      <p:sp>
        <p:nvSpPr>
          <p:cNvPr id="132" name="Body Level One…"/>
          <p:cNvSpPr txBox="1">
            <a:spLocks noGrp="1"/>
          </p:cNvSpPr>
          <p:nvPr>
            <p:ph type="body" idx="1"/>
          </p:nvPr>
        </p:nvSpPr>
        <p:spPr>
          <a:xfrm>
            <a:off x="1042999" y="1863332"/>
            <a:ext cx="7742238" cy="3509963"/>
          </a:xfrm>
          <a:prstGeom prst="rect">
            <a:avLst/>
          </a:prstGeom>
        </p:spPr>
        <p:txBody>
          <a:bodyPr/>
          <a:lstStyle>
            <a:lvl1pPr marL="230083" indent="-230083" defTabSz="1219138">
              <a:defRPr sz="2200"/>
            </a:lvl1pPr>
            <a:lvl2pPr marL="407873" indent="-230083" defTabSz="1219138">
              <a:defRPr sz="2200"/>
            </a:lvl2pPr>
            <a:lvl3pPr marL="593883" indent="-238301" defTabSz="1219138">
              <a:defRPr sz="2200"/>
            </a:lvl3pPr>
            <a:lvl4pPr marL="769806" indent="-230083" defTabSz="1219138">
              <a:defRPr sz="2200"/>
            </a:lvl4pPr>
            <a:lvl5pPr marL="947597" indent="-230083" defTabSz="1219138">
              <a:defRPr sz="2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3" name="Title Text"/>
          <p:cNvSpPr txBox="1">
            <a:spLocks noGrp="1"/>
          </p:cNvSpPr>
          <p:nvPr>
            <p:ph type="title"/>
          </p:nvPr>
        </p:nvSpPr>
        <p:spPr>
          <a:xfrm>
            <a:off x="2077211" y="1073249"/>
            <a:ext cx="6708025" cy="381376"/>
          </a:xfrm>
          <a:prstGeom prst="rect">
            <a:avLst/>
          </a:prstGeom>
        </p:spPr>
        <p:txBody>
          <a:bodyPr/>
          <a:lstStyle>
            <a:lvl1pPr defTabSz="1219200"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13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06312" y="5825249"/>
            <a:ext cx="141437" cy="165101"/>
          </a:xfrm>
          <a:prstGeom prst="rect">
            <a:avLst/>
          </a:prstGeom>
        </p:spPr>
        <p:txBody>
          <a:bodyPr/>
          <a:lstStyle>
            <a:lvl1pPr defTabSz="1219200">
              <a:defRPr sz="10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Edit title master format by clicking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Edit subtitle master style sheet by clicking on it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84915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3.emf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10" Type="http://schemas.openxmlformats.org/officeDocument/2006/relationships/image" Target="../media/image3.emf"/><Relationship Id="rId4" Type="http://schemas.openxmlformats.org/officeDocument/2006/relationships/slideLayout" Target="../slideLayouts/slideLayout20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2"/>
          <p:cNvSpPr/>
          <p:nvPr/>
        </p:nvSpPr>
        <p:spPr>
          <a:xfrm>
            <a:off x="0" y="1412874"/>
            <a:ext cx="720725" cy="727903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3" name="Bild 14" descr="Bild 14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1042987" y="1341437"/>
            <a:ext cx="7742238" cy="4679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2077199" y="291600"/>
            <a:ext cx="6708026" cy="508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06312" y="6661150"/>
            <a:ext cx="128563" cy="13970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spcBef>
                <a:spcPts val="0"/>
              </a:spcBef>
              <a:defRPr sz="9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8" r:id="rId7"/>
    <p:sldLayoutId id="2147483659" r:id="rId8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5pPr>
      <a:lvl6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6pPr>
      <a:lvl7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7pPr>
      <a:lvl8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8pPr>
      <a:lvl9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9pPr>
    </p:titleStyle>
    <p:bodyStyle>
      <a:lvl1pPr marL="17780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35560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539750" marR="0" indent="-18415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71755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89535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1097161" marR="0" indent="-201811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1280120" marR="0" indent="-205383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1459111" marR="0" indent="-201811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1636712" marR="0" indent="-200024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Enter slide title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0737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1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675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" y="1412877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18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9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1139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75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875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875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875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875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9pPr>
    </p:titleStyle>
    <p:bodyStyle>
      <a:lvl1pPr marL="133350" indent="-1333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35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1333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35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266700" indent="1381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538163" indent="-1333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671513" indent="-1333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806054" indent="-134541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6pPr>
      <a:lvl7pPr marL="942975" indent="-13692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7pPr>
      <a:lvl8pPr marL="1077516" indent="-134541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8pPr>
      <a:lvl9pPr marL="1210866" indent="-1333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10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60.png"/><Relationship Id="rId20" Type="http://schemas.openxmlformats.org/officeDocument/2006/relationships/image" Target="../media/image140.png"/><Relationship Id="rId1" Type="http://schemas.openxmlformats.org/officeDocument/2006/relationships/slideLayout" Target="../slideLayouts/slideLayout12.xml"/><Relationship Id="rId15" Type="http://schemas.openxmlformats.org/officeDocument/2006/relationships/image" Target="../media/image180.png"/><Relationship Id="rId14" Type="http://schemas.openxmlformats.org/officeDocument/2006/relationships/image" Target="../media/image10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itel 4"/>
          <p:cNvSpPr txBox="1">
            <a:spLocks noGrp="1"/>
          </p:cNvSpPr>
          <p:nvPr>
            <p:ph type="title"/>
          </p:nvPr>
        </p:nvSpPr>
        <p:spPr>
          <a:xfrm>
            <a:off x="932047" y="4474046"/>
            <a:ext cx="7507102" cy="805911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1500"/>
            </a:pPr>
            <a:r>
              <a:rPr lang="en-US" sz="2400" b="1" dirty="0"/>
              <a:t>Synchrotron Radiation </a:t>
            </a:r>
            <a:r>
              <a:rPr lang="en-US" sz="2400" b="1" dirty="0" smtClean="0"/>
              <a:t>Monitors at SwissFEL</a:t>
            </a:r>
            <a:endParaRPr sz="2400" b="1" dirty="0"/>
          </a:p>
        </p:txBody>
      </p:sp>
      <p:sp>
        <p:nvSpPr>
          <p:cNvPr id="144" name="Untertitel 5"/>
          <p:cNvSpPr txBox="1">
            <a:spLocks noGrp="1"/>
          </p:cNvSpPr>
          <p:nvPr>
            <p:ph type="body" sz="quarter" idx="1"/>
          </p:nvPr>
        </p:nvSpPr>
        <p:spPr>
          <a:xfrm>
            <a:off x="618160" y="3920106"/>
            <a:ext cx="7969251" cy="36452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/>
              <a:t>G. L. </a:t>
            </a:r>
            <a:r>
              <a:rPr lang="en-US" dirty="0" smtClean="0"/>
              <a:t>Orlandi</a:t>
            </a:r>
            <a:endParaRPr dirty="0"/>
          </a:p>
        </p:txBody>
      </p:sp>
      <p:sp>
        <p:nvSpPr>
          <p:cNvPr id="145" name="Textfeld 6"/>
          <p:cNvSpPr txBox="1"/>
          <p:nvPr/>
        </p:nvSpPr>
        <p:spPr>
          <a:xfrm>
            <a:off x="309560" y="5462739"/>
            <a:ext cx="8396289" cy="3046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defRPr sz="1800" b="1">
                <a:solidFill>
                  <a:srgbClr val="969696"/>
                </a:solidFill>
              </a:defRPr>
            </a:pPr>
            <a:r>
              <a:rPr lang="en-US" dirty="0"/>
              <a:t>SwissFEL Electron Diagnostics Review Workshop</a:t>
            </a:r>
            <a:r>
              <a:rPr dirty="0"/>
              <a:t>	           </a:t>
            </a:r>
            <a:r>
              <a:rPr lang="en-US" dirty="0" smtClean="0"/>
              <a:t>PSI (Remote), 18-21 October </a:t>
            </a:r>
            <a:r>
              <a:rPr lang="en-US" dirty="0"/>
              <a:t>2021</a:t>
            </a:r>
            <a:endParaRPr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6553200" y="6353175"/>
            <a:ext cx="1538883" cy="3000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gianluca.orlandi@psi.ch</a:t>
            </a:r>
            <a:endParaRPr kumimoji="0" lang="de-CH" sz="12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283682" y="6183929"/>
            <a:ext cx="8210501" cy="397700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sz="1200" dirty="0" smtClean="0"/>
              <a:t>(*) G</a:t>
            </a:r>
            <a:r>
              <a:rPr lang="en-US" sz="1200" dirty="0"/>
              <a:t>. L. </a:t>
            </a:r>
            <a:r>
              <a:rPr lang="en-US" sz="1200" dirty="0" smtClean="0"/>
              <a:t>Orlandi, et al., </a:t>
            </a:r>
            <a:r>
              <a:rPr lang="en-US" sz="1200" i="1" dirty="0"/>
              <a:t>Bunch length and energy measurements in the bunch </a:t>
            </a:r>
            <a:r>
              <a:rPr lang="en-US" sz="1200" i="1" dirty="0" smtClean="0"/>
              <a:t>compressor of </a:t>
            </a:r>
            <a:r>
              <a:rPr lang="en-US" sz="1200" i="1" dirty="0"/>
              <a:t>a free-electron laser</a:t>
            </a:r>
            <a:r>
              <a:rPr lang="en-US" sz="1200" dirty="0"/>
              <a:t>, PHYSICAL REVIEW ACCELERATORS AND BEAMS 22, 072803 (2019)</a:t>
            </a:r>
            <a:endParaRPr lang="en-US" sz="120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072763" y="212218"/>
            <a:ext cx="6708025" cy="689475"/>
          </a:xfrm>
        </p:spPr>
        <p:txBody>
          <a:bodyPr/>
          <a:lstStyle/>
          <a:p>
            <a:r>
              <a:rPr lang="en-GB" sz="2300" dirty="0" smtClean="0"/>
              <a:t>BC1 SRM:</a:t>
            </a:r>
            <a:r>
              <a:rPr lang="en-US" sz="2300" dirty="0"/>
              <a:t>non-invasive and shot-to shot monitoring of the electron </a:t>
            </a:r>
            <a:r>
              <a:rPr lang="en-US" sz="2300" dirty="0" smtClean="0"/>
              <a:t>bunch-length (*)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GB" sz="2200" dirty="0" smtClean="0"/>
              <a:t> </a:t>
            </a:r>
            <a:endParaRPr lang="en-GB" sz="2200" noProof="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42458" y="1096151"/>
            <a:ext cx="8532658" cy="3878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Modelling of the RF Chirp: Linear Approximation</a:t>
            </a:r>
            <a:endParaRPr lang="en-US" sz="1800" b="1" dirty="0">
              <a:solidFill>
                <a:sysClr val="windowText" lastClr="000000"/>
              </a:solidFill>
              <a:latin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728" y="1471661"/>
            <a:ext cx="3737172" cy="1877731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8249841"/>
              </p:ext>
            </p:extLst>
          </p:nvPr>
        </p:nvGraphicFramePr>
        <p:xfrm>
          <a:off x="351402" y="3563599"/>
          <a:ext cx="3679892" cy="2103120"/>
        </p:xfrm>
        <a:graphic>
          <a:graphicData uri="http://schemas.openxmlformats.org/drawingml/2006/table">
            <a:tbl>
              <a:tblPr firstRow="1" bandRow="1"/>
              <a:tblGrid>
                <a:gridCol w="9921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92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37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47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3693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Setup</a:t>
                      </a:r>
                      <a:endParaRPr lang="de-CH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4F81BD"/>
                      </a:solidFill>
                    </a:lnT>
                    <a:lnB w="12700" cmpd="sng">
                      <a:solidFill>
                        <a:srgbClr val="4F81B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Frequency (GHz)</a:t>
                      </a:r>
                      <a:endParaRPr lang="de-CH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4F81BD"/>
                      </a:solidFill>
                    </a:lnT>
                    <a:lnB w="12700" cmpd="sng">
                      <a:solidFill>
                        <a:srgbClr val="4F81B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Phase</a:t>
                      </a:r>
                      <a:r>
                        <a:rPr lang="en-US" sz="1200" baseline="0" dirty="0" smtClean="0"/>
                        <a:t> (</a:t>
                      </a:r>
                      <a:r>
                        <a:rPr lang="en-US" sz="1200" baseline="0" dirty="0" err="1" smtClean="0"/>
                        <a:t>deg</a:t>
                      </a:r>
                      <a:r>
                        <a:rPr lang="en-US" sz="1200" baseline="0" dirty="0" smtClean="0"/>
                        <a:t>)</a:t>
                      </a:r>
                      <a:endParaRPr lang="de-CH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4F81BD"/>
                      </a:solidFill>
                    </a:lnT>
                    <a:lnB w="12700" cmpd="sng">
                      <a:solidFill>
                        <a:srgbClr val="4F81B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Amplitude</a:t>
                      </a:r>
                      <a:endParaRPr lang="de-CH" sz="1200" dirty="0" smtClean="0"/>
                    </a:p>
                    <a:p>
                      <a:pPr algn="ctr"/>
                      <a:r>
                        <a:rPr lang="en-US" sz="1200" dirty="0" smtClean="0"/>
                        <a:t>(MV)</a:t>
                      </a:r>
                      <a:endParaRPr lang="de-CH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4F81BD"/>
                      </a:solidFill>
                    </a:lnT>
                    <a:lnB w="12700" cmpd="sng">
                      <a:solidFill>
                        <a:srgbClr val="4F81B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SINEG01</a:t>
                      </a:r>
                      <a:endParaRPr lang="de-CH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4F81BD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de-CH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4F81BD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90</a:t>
                      </a:r>
                      <a:endParaRPr lang="de-CH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4F81BD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7.5</a:t>
                      </a:r>
                      <a:endParaRPr lang="de-CH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4F81BD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SINSB01</a:t>
                      </a:r>
                      <a:endParaRPr lang="de-CH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de-CH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90</a:t>
                      </a:r>
                      <a:endParaRPr lang="de-CH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65.5</a:t>
                      </a:r>
                      <a:endParaRPr lang="de-CH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SINSB02</a:t>
                      </a:r>
                      <a:endParaRPr lang="de-CH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de-CH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90</a:t>
                      </a:r>
                      <a:endParaRPr lang="de-CH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68.5</a:t>
                      </a:r>
                      <a:endParaRPr lang="de-CH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SINSB03</a:t>
                      </a:r>
                      <a:endParaRPr lang="de-CH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de-CH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69.7</a:t>
                      </a:r>
                      <a:endParaRPr lang="de-CH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96.2</a:t>
                      </a:r>
                      <a:endParaRPr lang="de-CH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SINSB04</a:t>
                      </a:r>
                      <a:endParaRPr lang="de-CH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de-CH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69.7</a:t>
                      </a:r>
                      <a:endParaRPr lang="de-CH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96.2</a:t>
                      </a:r>
                      <a:endParaRPr lang="de-CH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SINXB01</a:t>
                      </a:r>
                      <a:endParaRPr lang="de-CH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4F81B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de-CH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4F81B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269.7</a:t>
                      </a:r>
                      <a:endParaRPr lang="de-CH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4F81B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19.3</a:t>
                      </a:r>
                      <a:endParaRPr lang="de-CH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4F81B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42458" y="3164726"/>
            <a:ext cx="1837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hangingPunct="1">
              <a:spcBef>
                <a:spcPts val="0"/>
              </a:spcBef>
            </a:pPr>
            <a:r>
              <a:rPr lang="en-US" sz="1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Nominal Settings:</a:t>
            </a:r>
            <a:endParaRPr lang="de-CH" sz="1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213743" y="1437789"/>
            <a:ext cx="5172775" cy="2649449"/>
            <a:chOff x="2317719" y="940836"/>
            <a:chExt cx="5172775" cy="2649449"/>
          </a:xfrm>
        </p:grpSpPr>
        <p:sp>
          <p:nvSpPr>
            <p:cNvPr id="11" name="Down Arrow 10"/>
            <p:cNvSpPr/>
            <p:nvPr/>
          </p:nvSpPr>
          <p:spPr>
            <a:xfrm>
              <a:off x="2931636" y="2010363"/>
              <a:ext cx="207767" cy="252028"/>
            </a:xfrm>
            <a:prstGeom prst="downArrow">
              <a:avLst/>
            </a:prstGeom>
            <a:solidFill>
              <a:srgbClr val="1F497D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1800" b="0" i="0" u="none" strike="noStrike" kern="1200" cap="none" spc="0" normalizeH="0" baseline="0" noProof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2427472" y="1240425"/>
                  <a:ext cx="2523511" cy="7223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𝐸</m:t>
                        </m:r>
                        <m:d>
                          <m:dPr>
                            <m:ctrlP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kumimoji="0" lang="el-GR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Δ</m:t>
                            </m:r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𝑧</m:t>
                            </m:r>
                          </m:e>
                        </m:d>
                        <m:r>
                          <a:rPr kumimoji="0" lang="en-US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=</m:t>
                        </m:r>
                        <m:nary>
                          <m:naryPr>
                            <m:chr m:val="∑"/>
                            <m:ctrlP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naryPr>
                          <m:sub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𝑗</m:t>
                            </m:r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=1</m:t>
                            </m:r>
                          </m:sub>
                          <m:sup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6</m:t>
                            </m:r>
                          </m:sup>
                          <m:e>
                            <m:sSub>
                              <m:sSubPr>
                                <m:ctrlP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𝑗</m:t>
                                </m:r>
                              </m:sub>
                            </m:sSub>
                            <m:func>
                              <m:funcPr>
                                <m:ctrlP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/>
                                    <a:cs typeface="+mn-cs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kumimoji="0" lang="en-US" sz="14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sin</m:t>
                                </m:r>
                              </m:fName>
                              <m:e>
                                <m: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kumimoji="0" lang="en-US" sz="1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US" sz="1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Cambria Math"/>
                                        <a:cs typeface="+mn-cs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kumimoji="0" lang="en-US" sz="1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Cambria Math"/>
                                        <a:cs typeface="+mn-cs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kumimoji="0" lang="en-US" sz="1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US" sz="1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Cambria Math"/>
                                        <a:cs typeface="+mn-cs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kumimoji="0" lang="en-US" sz="1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Cambria Math"/>
                                        <a:cs typeface="+mn-cs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m:rPr>
                                    <m:sty m:val="p"/>
                                  </m:rPr>
                                  <a:rPr kumimoji="0" lang="el-GR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Δ</m:t>
                                </m:r>
                                <m: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𝑧</m:t>
                                </m:r>
                                <m: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)</m:t>
                                </m:r>
                              </m:e>
                            </m:func>
                          </m:e>
                        </m:nary>
                      </m:oMath>
                    </m:oMathPara>
                  </a14:m>
                  <a:endParaRPr kumimoji="0" lang="de-CH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27472" y="1240425"/>
                  <a:ext cx="2523511" cy="72237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2362748" y="2437021"/>
                  <a:ext cx="5127746" cy="115326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𝐸</m:t>
                        </m:r>
                        <m:d>
                          <m:dPr>
                            <m:ctrlP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kumimoji="0" lang="el-GR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Δ</m:t>
                            </m:r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𝑧</m:t>
                            </m:r>
                          </m:e>
                        </m:d>
                        <m:r>
                          <a:rPr kumimoji="0" lang="en-US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=</m:t>
                        </m:r>
                        <m:nary>
                          <m:naryPr>
                            <m:chr m:val="∑"/>
                            <m:ctrlP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naryPr>
                          <m:sub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𝑗</m:t>
                            </m:r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=1</m:t>
                            </m:r>
                          </m:sub>
                          <m:sup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6</m:t>
                            </m:r>
                          </m:sup>
                          <m:e>
                            <m:sSub>
                              <m:sSubPr>
                                <m:ctrlP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[</m:t>
                                </m:r>
                                <m: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𝑗</m:t>
                                </m:r>
                              </m:sub>
                            </m:sSub>
                            <m:func>
                              <m:funcPr>
                                <m:ctrlP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/>
                                    <a:cs typeface="+mn-cs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kumimoji="0" lang="en-US" sz="14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sin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kumimoji="0" lang="en-US" sz="1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US" sz="1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Cambria Math"/>
                                        <a:cs typeface="+mn-cs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kumimoji="0" lang="en-US" sz="1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Cambria Math"/>
                                        <a:cs typeface="+mn-cs"/>
                                      </a:rPr>
                                      <m:t>𝑗</m:t>
                                    </m:r>
                                  </m:sub>
                                </m:sSub>
                              </m:e>
                            </m:func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+</m:t>
                            </m:r>
                          </m:e>
                        </m:nary>
                        <m:sSub>
                          <m:sSubPr>
                            <m:ctrlP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𝐴</m:t>
                            </m:r>
                          </m:e>
                          <m:sub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𝑗</m:t>
                            </m:r>
                          </m:sub>
                        </m:sSub>
                        <m:func>
                          <m:funcPr>
                            <m:ctrlP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kumimoji="0" lang="en-US" sz="1400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cos</m:t>
                            </m:r>
                          </m:fName>
                          <m:e>
                            <m:sSub>
                              <m:sSubPr>
                                <m:ctrlP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𝜑</m:t>
                                </m:r>
                              </m:e>
                              <m:sub>
                                <m: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𝑗</m:t>
                                </m:r>
                              </m:sub>
                            </m:sSub>
                          </m:e>
                        </m:func>
                        <m:sSub>
                          <m:sSubPr>
                            <m:ctrlP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𝑘</m:t>
                            </m:r>
                          </m:e>
                          <m:sub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𝑗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kumimoji="0" lang="el-GR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Δ</m:t>
                        </m:r>
                        <m:r>
                          <a:rPr kumimoji="0" lang="en-US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𝑧</m:t>
                        </m:r>
                        <m:r>
                          <a:rPr kumimoji="0" lang="en-US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+</m:t>
                        </m:r>
                        <m:r>
                          <a:rPr kumimoji="0" lang="en-US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𝒪</m:t>
                        </m:r>
                        <m:d>
                          <m:dPr>
                            <m:ctrlP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kumimoji="0" lang="el-GR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Δ</m:t>
                                </m:r>
                                <m: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𝑧</m:t>
                                </m:r>
                              </m:e>
                              <m:sup>
                                <m:r>
                                  <a:rPr kumimoji="0" lang="en-US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  <m:r>
                          <a:rPr kumimoji="0" lang="en-US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]</m:t>
                        </m:r>
                      </m:oMath>
                    </m:oMathPara>
                  </a14:m>
                  <a:endParaRPr kumimoji="0" lang="en-US" sz="14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/>
                    <a:ea typeface="Cambria Math"/>
                    <a:cs typeface="+mn-cs"/>
                  </a:endParaRP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4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/>
                    <a:ea typeface="Cambria Math"/>
                    <a:cs typeface="+mn-cs"/>
                  </a:endParaRP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kumimoji="0" lang="en-US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               =</m:t>
                        </m:r>
                        <m:sSub>
                          <m:sSubPr>
                            <m:ctrlP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𝐸</m:t>
                            </m:r>
                          </m:e>
                          <m:sub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0</m:t>
                            </m:r>
                          </m:sub>
                        </m:sSub>
                        <m:r>
                          <a:rPr kumimoji="0" lang="en-US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+</m:t>
                        </m:r>
                        <m:sSub>
                          <m:sSubPr>
                            <m:ctrlP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𝑇</m:t>
                            </m:r>
                          </m:e>
                          <m:sub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kumimoji="0" lang="el-GR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Δ</m:t>
                        </m:r>
                        <m:r>
                          <a:rPr kumimoji="0" lang="en-US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𝑧</m:t>
                        </m:r>
                        <m:r>
                          <a:rPr kumimoji="0" lang="en-US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+…</m:t>
                        </m:r>
                      </m:oMath>
                    </m:oMathPara>
                  </a14:m>
                  <a:endParaRPr kumimoji="0" lang="en-US" sz="14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/>
                    <a:ea typeface="Cambria Math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62748" y="2437021"/>
                  <a:ext cx="5127746" cy="1153264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TextBox 13"/>
            <p:cNvSpPr txBox="1"/>
            <p:nvPr/>
          </p:nvSpPr>
          <p:spPr>
            <a:xfrm>
              <a:off x="2317719" y="940836"/>
              <a:ext cx="28158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Energy gain in the </a:t>
              </a:r>
              <a:r>
                <a:rPr kumimoji="0" lang="en-US" sz="1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SwissFEL</a:t>
              </a: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injector:</a:t>
              </a:r>
              <a:endParaRPr kumimoji="0" lang="de-CH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89227" y="1950465"/>
              <a:ext cx="12277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Taylor Expansion</a:t>
              </a:r>
              <a:endParaRPr kumimoji="0" lang="de-CH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673759" y="4336664"/>
            <a:ext cx="3309113" cy="369332"/>
            <a:chOff x="4392359" y="5950276"/>
            <a:chExt cx="3309113" cy="369332"/>
          </a:xfrm>
        </p:grpSpPr>
        <p:sp>
          <p:nvSpPr>
            <p:cNvPr id="17" name="Right Arrow 16"/>
            <p:cNvSpPr/>
            <p:nvPr/>
          </p:nvSpPr>
          <p:spPr>
            <a:xfrm>
              <a:off x="4392359" y="6026930"/>
              <a:ext cx="610682" cy="216024"/>
            </a:xfrm>
            <a:prstGeom prst="rightArrow">
              <a:avLst/>
            </a:prstGeom>
            <a:solidFill>
              <a:srgbClr val="1F497D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1800" b="0" i="0" u="none" strike="noStrike" kern="1200" cap="none" spc="0" normalizeH="0" baseline="0" noProof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5003041" y="5950276"/>
                  <a:ext cx="2698431" cy="369332"/>
                </a:xfrm>
                <a:prstGeom prst="rect">
                  <a:avLst/>
                </a:prstGeom>
                <a:solidFill>
                  <a:sysClr val="window" lastClr="FFFFFF"/>
                </a:solidFill>
                <a:ln w="25400" cap="flat" cmpd="sng" algn="ctr">
                  <a:solidFill>
                    <a:srgbClr val="1F497D">
                      <a:lumMod val="60000"/>
                      <a:lumOff val="40000"/>
                    </a:srgbClr>
                  </a:solidFill>
                  <a:prstDash val="solid"/>
                </a:ln>
                <a:effectLst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Linear approx.: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0" lang="el-G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Δ</m:t>
                      </m:r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𝐸</m:t>
                      </m:r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𝑇</m:t>
                          </m:r>
                        </m:e>
                        <m:sub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1</m:t>
                          </m:r>
                        </m:sub>
                      </m:sSub>
                      <m:r>
                        <m:rPr>
                          <m:sty m:val="p"/>
                        </m:rPr>
                        <a:rPr kumimoji="0" lang="el-G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Δ</m:t>
                      </m:r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𝑧</m:t>
                      </m:r>
                    </m:oMath>
                  </a14:m>
                  <a:endParaRPr kumimoji="0" lang="de-CH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03041" y="5950276"/>
                  <a:ext cx="2698431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l="-1570" t="-4615" b="-20000"/>
                  </a:stretch>
                </a:blip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5245531" y="4955422"/>
                <a:ext cx="2158732" cy="9024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hangingPunct="1">
                  <a:spcBef>
                    <a:spcPts val="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kern="120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sSubPr>
                        <m:e>
                          <m:r>
                            <a:rPr lang="en-US" sz="1800" i="1" kern="120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  <a:cs typeface="+mn-cs"/>
                            </a:rPr>
                            <m:t>𝑇</m:t>
                          </m:r>
                        </m:e>
                        <m:sub>
                          <m:r>
                            <a:rPr lang="en-US" sz="1800" i="1" kern="120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  <a:cs typeface="+mn-cs"/>
                            </a:rPr>
                            <m:t>1</m:t>
                          </m:r>
                        </m:sub>
                      </m:sSub>
                      <m:r>
                        <a:rPr lang="en-US" sz="1800" i="1" kern="1200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  <a:cs typeface="+mn-cs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i="1" kern="12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naryPr>
                        <m:sub>
                          <m:r>
                            <a:rPr lang="en-US" sz="1800" i="1" kern="120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  <a:cs typeface="+mn-cs"/>
                            </a:rPr>
                            <m:t>𝑗</m:t>
                          </m:r>
                          <m:r>
                            <a:rPr lang="en-US" sz="1800" i="1" kern="120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  <a:cs typeface="+mn-cs"/>
                            </a:rPr>
                            <m:t>=1</m:t>
                          </m:r>
                        </m:sub>
                        <m:sup>
                          <m:r>
                            <a:rPr lang="en-US" sz="1800" i="1" kern="120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  <a:cs typeface="+mn-cs"/>
                            </a:rPr>
                            <m:t>6</m:t>
                          </m:r>
                        </m:sup>
                        <m:e>
                          <m:sSub>
                            <m:sSubPr>
                              <m:ctrlPr>
                                <a:rPr lang="en-US" sz="1800" i="1" kern="12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1800" i="1" kern="120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+mn-cs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800" i="1" kern="120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+mn-cs"/>
                                </a:rPr>
                                <m:t>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i="1" kern="12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1800" i="1" kern="120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+mn-cs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800" i="1" kern="120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+mn-cs"/>
                                </a:rPr>
                                <m:t>𝑗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sz="1800" i="1" kern="12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+mn-cs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800" kern="1200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+mn-cs"/>
                                </a:rPr>
                                <m:t>cos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sz="1800" i="1" kern="120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kern="120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US" sz="1800" i="1" kern="120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func>
                        </m:e>
                      </m:nary>
                    </m:oMath>
                  </m:oMathPara>
                </a14:m>
                <a:endParaRPr lang="de-CH" sz="1800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5531" y="4955422"/>
                <a:ext cx="2158732" cy="90242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1700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300" dirty="0" smtClean="0"/>
              <a:t>BC1 </a:t>
            </a:r>
            <a:r>
              <a:rPr lang="en-GB" sz="2300" dirty="0" err="1" smtClean="0"/>
              <a:t>SRM:bunch</a:t>
            </a:r>
            <a:r>
              <a:rPr lang="en-GB" sz="2300" dirty="0" smtClean="0"/>
              <a:t> length</a:t>
            </a:r>
            <a:r>
              <a:rPr lang="en-US" sz="2300" dirty="0" smtClean="0"/>
              <a:t> monitoring…</a:t>
            </a:r>
            <a:r>
              <a:rPr lang="en-US" sz="2300" dirty="0"/>
              <a:t/>
            </a:r>
            <a:br>
              <a:rPr lang="en-US" sz="2300" dirty="0"/>
            </a:br>
            <a:endParaRPr lang="en-GB" sz="2300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6653" y="950285"/>
            <a:ext cx="6336955" cy="2450140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47185" y="3678096"/>
            <a:ext cx="4607946" cy="1388202"/>
            <a:chOff x="986684" y="1584508"/>
            <a:chExt cx="4607946" cy="1388202"/>
          </a:xfrm>
        </p:grpSpPr>
        <p:sp>
          <p:nvSpPr>
            <p:cNvPr id="8" name="TextBox 7"/>
            <p:cNvSpPr txBox="1"/>
            <p:nvPr/>
          </p:nvSpPr>
          <p:spPr>
            <a:xfrm>
              <a:off x="986684" y="1633426"/>
              <a:ext cx="27609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hangingPunct="1">
                <a:spcBef>
                  <a:spcPts val="0"/>
                </a:spcBef>
              </a:pPr>
              <a:r>
                <a:rPr lang="en-US" sz="1800" kern="12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Relative </a:t>
              </a:r>
              <a:r>
                <a:rPr lang="en-US" sz="1800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e</a:t>
              </a:r>
              <a:r>
                <a:rPr lang="en-US" sz="1800" kern="12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nergy spread @Injector:</a:t>
              </a:r>
              <a:endParaRPr lang="de-CH" sz="1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/>
                <p:cNvSpPr/>
                <p:nvPr/>
              </p:nvSpPr>
              <p:spPr>
                <a:xfrm>
                  <a:off x="3747650" y="1584508"/>
                  <a:ext cx="1846980" cy="65979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hangingPunct="1">
                    <a:spcBef>
                      <a:spcPts val="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800" i="1" kern="1200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𝛿</m:t>
                        </m:r>
                        <m:r>
                          <a:rPr lang="en-US" sz="1800" i="1" kern="1200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=</m:t>
                        </m:r>
                        <m:f>
                          <m:fPr>
                            <m:ctrlPr>
                              <a:rPr lang="en-US" sz="1800" i="1" kern="120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l-GR" sz="1800" i="1" kern="120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Δ</m:t>
                            </m:r>
                            <m:r>
                              <a:rPr lang="en-US" sz="1800" i="1" kern="120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𝐸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1800" i="1" kern="120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lang="en-US" sz="1800" i="1" kern="1200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1800" i="1" kern="1200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r>
                          <a:rPr lang="en-US" sz="1800" i="1" kern="120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= </m:t>
                        </m:r>
                        <m:f>
                          <m:fPr>
                            <m:ctrlPr>
                              <a:rPr lang="en-US" sz="1800" i="1" kern="120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800" i="1" kern="120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lang="en-US" sz="1800" i="1" kern="1200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1800" i="1" kern="1200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800" i="1" kern="120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lang="en-US" sz="1800" i="1" kern="1200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1800" i="1" kern="1200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r>
                          <m:rPr>
                            <m:sty m:val="p"/>
                          </m:rPr>
                          <a:rPr lang="el-GR" sz="1800" i="1" kern="120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Δ</m:t>
                        </m:r>
                        <m:r>
                          <a:rPr lang="en-US" sz="1800" i="1" kern="1200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𝑧</m:t>
                        </m:r>
                      </m:oMath>
                    </m:oMathPara>
                  </a14:m>
                  <a:endParaRPr lang="de-CH" sz="1800" kern="1200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47650" y="1584508"/>
                  <a:ext cx="1846980" cy="659796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TextBox 9"/>
            <p:cNvSpPr txBox="1"/>
            <p:nvPr/>
          </p:nvSpPr>
          <p:spPr>
            <a:xfrm>
              <a:off x="1381547" y="2303773"/>
              <a:ext cx="23638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hangingPunct="1">
                <a:spcBef>
                  <a:spcPts val="0"/>
                </a:spcBef>
              </a:pPr>
              <a:r>
                <a:rPr lang="en-US" sz="1800" kern="12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Relative energy spread @BC1-SRM:</a:t>
              </a:r>
              <a:endParaRPr lang="de-CH" sz="1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3747650" y="2312914"/>
                  <a:ext cx="1532214" cy="65979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hangingPunct="1">
                    <a:spcBef>
                      <a:spcPts val="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800" i="1" kern="1200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𝛿</m:t>
                        </m:r>
                        <m:r>
                          <a:rPr lang="en-US" sz="1800" i="1" kern="1200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=</m:t>
                        </m:r>
                        <m:f>
                          <m:fPr>
                            <m:ctrlPr>
                              <a:rPr lang="en-US" sz="18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l-GR" sz="1800" i="1" kern="120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Δ</m:t>
                            </m:r>
                            <m:r>
                              <a:rPr lang="en-US" sz="1800" i="1" kern="120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𝐸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1800" i="1" kern="120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lang="en-US" sz="1800" i="1" kern="1200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+mn-ea"/>
                                    <a:cs typeface="+mn-cs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1800" i="1" kern="1200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+mn-ea"/>
                                    <a:cs typeface="+mn-cs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r>
                          <a:rPr lang="en-US" sz="1800" i="1" kern="1200" smtClean="0">
                            <a:solidFill>
                              <a:prstClr val="black"/>
                            </a:solidFill>
                            <a:latin typeface="Cambria Math"/>
                            <a:ea typeface="+mn-ea"/>
                            <a:cs typeface="+mn-cs"/>
                          </a:rPr>
                          <m:t>=</m:t>
                        </m:r>
                        <m:f>
                          <m:fPr>
                            <m:ctrlPr>
                              <a:rPr lang="de-CH" sz="18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l-GR" sz="1800" i="1" kern="120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Δ</m:t>
                            </m:r>
                            <m:r>
                              <a:rPr lang="en-US" sz="1800" i="1" kern="1200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𝑥</m:t>
                            </m:r>
                          </m:num>
                          <m:den>
                            <m:r>
                              <a:rPr lang="de-CH" sz="1800" i="1" kern="1200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𝜂</m:t>
                            </m:r>
                          </m:den>
                        </m:f>
                      </m:oMath>
                    </m:oMathPara>
                  </a14:m>
                  <a:endParaRPr lang="de-CH" sz="1800" kern="1200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47650" y="2312914"/>
                  <a:ext cx="1532214" cy="659796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" name="Group 11"/>
          <p:cNvGrpSpPr/>
          <p:nvPr/>
        </p:nvGrpSpPr>
        <p:grpSpPr>
          <a:xfrm>
            <a:off x="5207414" y="4016975"/>
            <a:ext cx="2284426" cy="659604"/>
            <a:chOff x="5506109" y="4017822"/>
            <a:chExt cx="2284426" cy="659604"/>
          </a:xfrm>
        </p:grpSpPr>
        <p:sp>
          <p:nvSpPr>
            <p:cNvPr id="13" name="Right Arrow 12"/>
            <p:cNvSpPr/>
            <p:nvPr/>
          </p:nvSpPr>
          <p:spPr>
            <a:xfrm>
              <a:off x="5506109" y="4239612"/>
              <a:ext cx="610682" cy="216024"/>
            </a:xfrm>
            <a:prstGeom prst="rightArrow">
              <a:avLst/>
            </a:prstGeom>
            <a:solidFill>
              <a:srgbClr val="1F497D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1800" b="0" i="0" u="none" strike="noStrike" kern="1200" cap="none" spc="0" normalizeH="0" baseline="0" noProof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/>
                <p:cNvSpPr/>
                <p:nvPr/>
              </p:nvSpPr>
              <p:spPr>
                <a:xfrm>
                  <a:off x="6451579" y="4017822"/>
                  <a:ext cx="1338956" cy="659604"/>
                </a:xfrm>
                <a:prstGeom prst="rect">
                  <a:avLst/>
                </a:prstGeom>
                <a:solidFill>
                  <a:sysClr val="window" lastClr="FFFFFF"/>
                </a:solidFill>
                <a:ln w="25400" cap="flat" cmpd="sng" algn="ctr">
                  <a:solidFill>
                    <a:srgbClr val="4F81BD"/>
                  </a:solidFill>
                  <a:prstDash val="solid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0" lang="el-G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Δ</m:t>
                        </m:r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𝑧</m:t>
                        </m:r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=</m:t>
                        </m:r>
                        <m:f>
                          <m:fPr>
                            <m:ctrlPr>
                              <a:rPr kumimoji="0" lang="en-US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f>
                          <m:fPr>
                            <m:ctrlPr>
                              <a:rPr kumimoji="0" lang="de-CH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kumimoji="0" lang="el-GR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Δ</m:t>
                            </m:r>
                            <m:r>
                              <a:rPr kumimoji="0" lang="en-US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+mn-ea"/>
                                <a:cs typeface="+mn-cs"/>
                              </a:rPr>
                              <m:t>𝑥</m:t>
                            </m:r>
                          </m:num>
                          <m:den>
                            <m:r>
                              <a:rPr kumimoji="0" lang="de-CH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𝜂</m:t>
                            </m:r>
                          </m:den>
                        </m:f>
                      </m:oMath>
                    </m:oMathPara>
                  </a14:m>
                  <a:endParaRPr kumimoji="0" lang="de-CH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72" name="Rectangle 17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51579" y="4017822"/>
                  <a:ext cx="1338956" cy="659604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" name="Group 17"/>
          <p:cNvGrpSpPr/>
          <p:nvPr/>
        </p:nvGrpSpPr>
        <p:grpSpPr>
          <a:xfrm>
            <a:off x="4992945" y="4841314"/>
            <a:ext cx="3449278" cy="1347210"/>
            <a:chOff x="5324052" y="4911760"/>
            <a:chExt cx="3449278" cy="134721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ctangle 18"/>
                <p:cNvSpPr/>
                <p:nvPr/>
              </p:nvSpPr>
              <p:spPr>
                <a:xfrm>
                  <a:off x="5324052" y="5592184"/>
                  <a:ext cx="3449278" cy="666786"/>
                </a:xfrm>
                <a:prstGeom prst="rect">
                  <a:avLst/>
                </a:prstGeom>
                <a:solidFill>
                  <a:sysClr val="window" lastClr="FFFFFF"/>
                </a:solidFill>
                <a:ln w="25400" cap="flat" cmpd="sng" algn="ctr">
                  <a:solidFill>
                    <a:srgbClr val="4F81BD"/>
                  </a:solidFill>
                  <a:prstDash val="solid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l-GR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l-GR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𝜎</m:t>
                            </m:r>
                          </m:e>
                          <m:sub>
                            <m:r>
                              <a:rPr kumimoji="0" lang="en-US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𝑧𝑖</m:t>
                            </m:r>
                          </m:sub>
                        </m:sSub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(@</m:t>
                        </m:r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𝐼𝑛𝑗𝑒𝑐𝑡𝑜𝑟</m:t>
                        </m:r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)=</m:t>
                        </m:r>
                        <m:f>
                          <m:fPr>
                            <m:ctrlPr>
                              <a:rPr kumimoji="0" lang="en-US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f>
                          <m:fPr>
                            <m:ctrlPr>
                              <a:rPr kumimoji="0" lang="de-CH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kumimoji="0" lang="de-CH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0" lang="de-CH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kumimoji="0" lang="en-US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+mn-ea"/>
                                <a:cs typeface="+mn-cs"/>
                              </a:rPr>
                              <m:t>(@</m:t>
                            </m:r>
                            <m:r>
                              <a:rPr kumimoji="0" lang="en-US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+mn-ea"/>
                                <a:cs typeface="+mn-cs"/>
                              </a:rPr>
                              <m:t>𝑆𝑅𝑀</m:t>
                            </m:r>
                            <m:r>
                              <a:rPr kumimoji="0" lang="en-US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+mn-ea"/>
                                <a:cs typeface="+mn-cs"/>
                              </a:rPr>
                              <m:t>)</m:t>
                            </m:r>
                          </m:num>
                          <m:den>
                            <m:r>
                              <a:rPr kumimoji="0" lang="de-CH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𝜂</m:t>
                            </m:r>
                          </m:den>
                        </m:f>
                      </m:oMath>
                    </m:oMathPara>
                  </a14:m>
                  <a:endParaRPr kumimoji="0" lang="de-CH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79" name="Rectangle 7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24052" y="5592184"/>
                  <a:ext cx="3449278" cy="666786"/>
                </a:xfrm>
                <a:prstGeom prst="rect">
                  <a:avLst/>
                </a:prstGeom>
                <a:blipFill rotWithShape="1">
                  <a:blip r:embed="rId2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Right Arrow 19"/>
            <p:cNvSpPr/>
            <p:nvPr/>
          </p:nvSpPr>
          <p:spPr>
            <a:xfrm rot="5400000">
              <a:off x="6870202" y="5109089"/>
              <a:ext cx="610682" cy="216024"/>
            </a:xfrm>
            <a:prstGeom prst="rightArrow">
              <a:avLst/>
            </a:prstGeom>
            <a:solidFill>
              <a:srgbClr val="1F497D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1800" b="0" i="0" u="none" strike="noStrike" kern="1200" cap="none" spc="0" normalizeH="0" baseline="0" noProof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7593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300" dirty="0"/>
              <a:t>BC1 SRM</a:t>
            </a:r>
            <a:r>
              <a:rPr lang="en-GB" sz="2300" dirty="0" smtClean="0"/>
              <a:t>: bunch </a:t>
            </a:r>
            <a:r>
              <a:rPr lang="en-GB" sz="2300" dirty="0"/>
              <a:t>length monitoring…</a:t>
            </a:r>
            <a:endParaRPr lang="en-GB" sz="2300" noProof="0" dirty="0"/>
          </a:p>
        </p:txBody>
      </p:sp>
      <p:grpSp>
        <p:nvGrpSpPr>
          <p:cNvPr id="7" name="Group 6"/>
          <p:cNvGrpSpPr/>
          <p:nvPr/>
        </p:nvGrpSpPr>
        <p:grpSpPr>
          <a:xfrm>
            <a:off x="852242" y="828033"/>
            <a:ext cx="6091926" cy="479490"/>
            <a:chOff x="4392359" y="5950276"/>
            <a:chExt cx="6091926" cy="479490"/>
          </a:xfrm>
        </p:grpSpPr>
        <p:sp>
          <p:nvSpPr>
            <p:cNvPr id="8" name="Right Arrow 7"/>
            <p:cNvSpPr/>
            <p:nvPr/>
          </p:nvSpPr>
          <p:spPr>
            <a:xfrm>
              <a:off x="4392359" y="6026930"/>
              <a:ext cx="610682" cy="216024"/>
            </a:xfrm>
            <a:prstGeom prst="rightArrow">
              <a:avLst/>
            </a:prstGeom>
            <a:solidFill>
              <a:srgbClr val="1F497D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1800" b="0" i="0" u="none" strike="noStrike" kern="1200" cap="none" spc="0" normalizeH="0" baseline="0" noProof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5003041" y="5950276"/>
                  <a:ext cx="5481244" cy="479490"/>
                </a:xfrm>
                <a:prstGeom prst="rect">
                  <a:avLst/>
                </a:prstGeom>
                <a:solidFill>
                  <a:sysClr val="window" lastClr="FFFFFF"/>
                </a:solidFill>
                <a:ln w="25400" cap="flat" cmpd="sng" algn="ctr">
                  <a:solidFill>
                    <a:srgbClr val="1F497D">
                      <a:lumMod val="60000"/>
                      <a:lumOff val="40000"/>
                    </a:srgbClr>
                  </a:solidFill>
                  <a:prstDash val="solid"/>
                </a:ln>
                <a:effectLst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Linear approximation of energy chirp at the injector: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kumimoji="0" lang="en-US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kumimoji="0" lang="el-GR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Δ</m:t>
                          </m:r>
                          <m:r>
                            <a:rPr kumimoji="0" lang="en-US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𝐸</m:t>
                          </m:r>
                        </m:num>
                        <m:den>
                          <m:sSub>
                            <m:sSubPr>
                              <m:ctrlPr>
                                <a:rPr kumimoji="0" lang="en-US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𝐸</m:t>
                              </m:r>
                            </m:e>
                            <m:sub>
                              <m:r>
                                <a:rPr kumimoji="0" lang="en-US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kumimoji="0" lang="en-US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US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US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𝑇</m:t>
                              </m:r>
                            </m:e>
                            <m:sub>
                              <m:r>
                                <a:rPr kumimoji="0" lang="en-US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0" lang="en-US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𝐸</m:t>
                              </m:r>
                            </m:e>
                            <m:sub>
                              <m:r>
                                <a:rPr kumimoji="0" lang="en-US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m:rPr>
                          <m:sty m:val="p"/>
                        </m:rPr>
                        <a:rPr kumimoji="0" lang="el-GR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Δ</m:t>
                      </m:r>
                      <m:r>
                        <a:rPr kumimoji="0" lang="en-US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𝑧</m:t>
                      </m:r>
                    </m:oMath>
                  </a14:m>
                  <a:endParaRPr kumimoji="0" lang="de-CH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03041" y="5950276"/>
                  <a:ext cx="5481244" cy="479490"/>
                </a:xfrm>
                <a:prstGeom prst="rect">
                  <a:avLst/>
                </a:prstGeom>
                <a:blipFill>
                  <a:blip r:embed="rId3"/>
                  <a:stretch>
                    <a:fillRect l="-443"/>
                  </a:stretch>
                </a:blipFill>
                <a:ln w="25400" cap="flat" cmpd="sng" algn="ctr">
                  <a:solidFill>
                    <a:srgbClr val="1F497D">
                      <a:lumMod val="60000"/>
                      <a:lumOff val="40000"/>
                    </a:srgbClr>
                  </a:solidFill>
                  <a:prstDash val="solid"/>
                </a:ln>
                <a:effectLst/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" name="Group 9"/>
          <p:cNvGrpSpPr/>
          <p:nvPr/>
        </p:nvGrpSpPr>
        <p:grpSpPr>
          <a:xfrm>
            <a:off x="852242" y="1496264"/>
            <a:ext cx="5881549" cy="484363"/>
            <a:chOff x="4392358" y="5950276"/>
            <a:chExt cx="5881549" cy="484363"/>
          </a:xfrm>
        </p:grpSpPr>
        <p:sp>
          <p:nvSpPr>
            <p:cNvPr id="11" name="Right Arrow 10"/>
            <p:cNvSpPr/>
            <p:nvPr/>
          </p:nvSpPr>
          <p:spPr>
            <a:xfrm>
              <a:off x="4392358" y="6108939"/>
              <a:ext cx="610682" cy="216024"/>
            </a:xfrm>
            <a:prstGeom prst="rightArrow">
              <a:avLst/>
            </a:prstGeom>
            <a:solidFill>
              <a:srgbClr val="1F497D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1800" b="0" i="0" u="none" strike="noStrike" kern="1200" cap="none" spc="0" normalizeH="0" baseline="0" noProof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5003041" y="5950276"/>
                  <a:ext cx="5270866" cy="484363"/>
                </a:xfrm>
                <a:prstGeom prst="rect">
                  <a:avLst/>
                </a:prstGeom>
                <a:solidFill>
                  <a:sysClr val="window" lastClr="FFFFFF"/>
                </a:solidFill>
                <a:ln w="25400" cap="flat" cmpd="sng" algn="ctr">
                  <a:solidFill>
                    <a:srgbClr val="1F497D">
                      <a:lumMod val="60000"/>
                      <a:lumOff val="40000"/>
                    </a:srgbClr>
                  </a:solidFill>
                  <a:prstDash val="solid"/>
                </a:ln>
                <a:effectLst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Cambria Math"/>
                      <a:cs typeface="+mn-cs"/>
                    </a:rPr>
                    <a:t>Bunch length after BC: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0" lang="en-US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𝜎</m:t>
                          </m:r>
                        </m:e>
                        <m:sub>
                          <m:r>
                            <a:rPr kumimoji="0" lang="en-US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𝑧𝑓</m:t>
                          </m:r>
                        </m:sub>
                      </m:sSub>
                      <m:r>
                        <a:rPr kumimoji="0" lang="en-US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kumimoji="0" lang="de-CH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1+</m:t>
                          </m:r>
                          <m:sSub>
                            <m:sSubPr>
                              <m:ctrlPr>
                                <a:rPr kumimoji="0" lang="en-US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𝐴𝑅</m:t>
                              </m:r>
                            </m:e>
                            <m:sub>
                              <m:r>
                                <a:rPr kumimoji="0" lang="en-US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56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kumimoji="0" lang="en-US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𝜎</m:t>
                          </m:r>
                        </m:e>
                        <m:sub>
                          <m:r>
                            <a:rPr kumimoji="0" lang="en-US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𝑧𝑖</m:t>
                          </m:r>
                        </m:sub>
                      </m:sSub>
                      <m:r>
                        <a:rPr kumimoji="0" lang="en-US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kumimoji="0" lang="de-CH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1+</m:t>
                          </m:r>
                          <m:f>
                            <m:fPr>
                              <m:ctrlPr>
                                <a:rPr kumimoji="0" lang="en-US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kumimoji="0" lang="en-US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kumimoji="0" lang="en-US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kumimoji="0" lang="en-US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kumimoji="0" lang="en-US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  <m:t>56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kumimoji="0" lang="en-US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kumimoji="0" lang="en-US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sSub>
                        <m:sSubPr>
                          <m:ctrlPr>
                            <a:rPr kumimoji="0" lang="en-US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𝜎</m:t>
                          </m:r>
                        </m:e>
                        <m:sub>
                          <m:r>
                            <a:rPr kumimoji="0" lang="en-US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𝑧𝑖</m:t>
                          </m:r>
                        </m:sub>
                      </m:sSub>
                    </m:oMath>
                  </a14:m>
                  <a:endParaRPr kumimoji="0" lang="de-CH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03041" y="5950276"/>
                  <a:ext cx="5270866" cy="484363"/>
                </a:xfrm>
                <a:prstGeom prst="rect">
                  <a:avLst/>
                </a:prstGeom>
                <a:blipFill>
                  <a:blip r:embed="rId4"/>
                  <a:stretch>
                    <a:fillRect l="-460"/>
                  </a:stretch>
                </a:blipFill>
                <a:ln w="25400" cap="flat" cmpd="sng" algn="ctr">
                  <a:solidFill>
                    <a:srgbClr val="1F497D">
                      <a:lumMod val="60000"/>
                      <a:lumOff val="40000"/>
                    </a:srgbClr>
                  </a:solidFill>
                  <a:prstDash val="solid"/>
                </a:ln>
                <a:effectLst/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852242" y="2223647"/>
                <a:ext cx="6924678" cy="728982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rgbClr val="F79646"/>
                </a:solidFill>
                <a:prstDash val="solid"/>
              </a:ln>
              <a:effectLst/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Cambria Math"/>
                    <a:cs typeface="+mn-cs"/>
                  </a:rPr>
                  <a:t>According to the linear model, the </a:t>
                </a:r>
                <a:r>
                  <a:rPr kumimoji="0" lang="en-US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Cambria Math"/>
                    <a:cs typeface="+mn-cs"/>
                  </a:rPr>
                  <a:t>rms</a:t>
                </a:r>
                <a:r>
                  <a:rPr kumimoji="0" lang="en-US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Cambria Math"/>
                    <a:cs typeface="+mn-cs"/>
                  </a:rPr>
                  <a:t> size of light spot @SRM and initial bunch length are related by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l-GR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</m:ctrlPr>
                      </m:sSubPr>
                      <m:e>
                        <m:r>
                          <a:rPr kumimoji="0" lang="el-GR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𝜎</m:t>
                        </m:r>
                      </m:e>
                      <m:sub>
                        <m:r>
                          <a:rPr kumimoji="0" lang="en-US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𝑧𝑖</m:t>
                        </m:r>
                      </m:sub>
                    </m:sSub>
                    <m:r>
                      <a:rPr kumimoji="0" lang="en-US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ea typeface="Cambria Math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𝐸</m:t>
                            </m:r>
                          </m:e>
                          <m:sub>
                            <m:r>
                              <a:rPr kumimoji="0" lang="en-US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kumimoji="0" lang="en-US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𝑇</m:t>
                            </m:r>
                          </m:e>
                          <m:sub>
                            <m:r>
                              <a:rPr kumimoji="0" lang="en-US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1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kumimoji="0" lang="de-CH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de-CH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de-CH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𝜎</m:t>
                            </m:r>
                          </m:e>
                          <m:sub>
                            <m:r>
                              <a:rPr kumimoji="0" lang="en-US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+mn-ea"/>
                                <a:cs typeface="+mn-cs"/>
                              </a:rPr>
                              <m:t>𝑥</m:t>
                            </m:r>
                          </m:sub>
                        </m:sSub>
                        <m:r>
                          <a:rPr kumimoji="0" lang="en-US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(@</m:t>
                        </m:r>
                        <m:r>
                          <a:rPr kumimoji="0" lang="en-US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𝑆𝑅𝑀</m:t>
                        </m:r>
                        <m:r>
                          <a:rPr kumimoji="0" lang="en-US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)</m:t>
                        </m:r>
                      </m:num>
                      <m:den>
                        <m:r>
                          <a:rPr kumimoji="0" lang="de-CH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𝜂</m:t>
                        </m:r>
                      </m:den>
                    </m:f>
                  </m:oMath>
                </a14:m>
                <a:endParaRPr kumimoji="0" lang="de-CH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2242" y="2223647"/>
                <a:ext cx="6924678" cy="728982"/>
              </a:xfrm>
              <a:prstGeom prst="rect">
                <a:avLst/>
              </a:prstGeom>
              <a:blipFill>
                <a:blip r:embed="rId5"/>
                <a:stretch>
                  <a:fillRect l="-351" t="-813"/>
                </a:stretch>
              </a:blipFill>
              <a:ln w="25400" cap="flat" cmpd="sng" algn="ctr">
                <a:solidFill>
                  <a:srgbClr val="F79646"/>
                </a:solidFill>
                <a:prstDash val="solid"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Striped Right Arrow 13"/>
          <p:cNvSpPr/>
          <p:nvPr/>
        </p:nvSpPr>
        <p:spPr>
          <a:xfrm>
            <a:off x="862699" y="3049603"/>
            <a:ext cx="482408" cy="511444"/>
          </a:xfrm>
          <a:prstGeom prst="stripedRightArrow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56586" y="3128227"/>
            <a:ext cx="2831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hangingPunct="1">
              <a:spcBef>
                <a:spcPts val="0"/>
              </a:spcBef>
            </a:pPr>
            <a:r>
              <a:rPr lang="en-US" sz="1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Bunch length at exit of BC1: </a:t>
            </a:r>
            <a:endParaRPr lang="de-CH" sz="1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4487796" y="3049603"/>
                <a:ext cx="2580385" cy="708592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rgbClr val="9BBB59"/>
                </a:solidFill>
                <a:prstDash val="solid"/>
              </a:ln>
              <a:effectLst/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de-CH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de-CH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𝜎</m:t>
                          </m:r>
                        </m:e>
                        <m:sub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𝑡</m:t>
                          </m:r>
                        </m:sub>
                      </m:sSub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𝑐</m:t>
                          </m:r>
                        </m:den>
                      </m:f>
                      <m:d>
                        <m:dPr>
                          <m:begChr m:val="|"/>
                          <m:endChr m:val="|"/>
                          <m:ctrlPr>
                            <a:rPr kumimoji="0" lang="de-CH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1+</m:t>
                          </m:r>
                          <m:f>
                            <m:fPr>
                              <m:ctrlP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  <m:t>56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f>
                        <m:fPr>
                          <m:ctrlPr>
                            <a:rPr kumimoji="0" lang="de-CH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de-CH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𝐸</m:t>
                              </m:r>
                            </m:e>
                            <m:sub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𝑇</m:t>
                              </m:r>
                            </m:e>
                            <m:sub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kumimoji="0" lang="de-CH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de-CH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de-CH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kumimoji="0" lang="de-CH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𝜂</m:t>
                          </m:r>
                        </m:den>
                      </m:f>
                    </m:oMath>
                  </m:oMathPara>
                </a14:m>
                <a:endParaRPr kumimoji="0" lang="de-CH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7796" y="3049603"/>
                <a:ext cx="2580385" cy="70859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25400" cap="flat" cmpd="sng" algn="ctr">
                <a:solidFill>
                  <a:srgbClr val="9BBB59"/>
                </a:solidFill>
                <a:prstDash val="solid"/>
              </a:ln>
              <a:effec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43" y="3979688"/>
            <a:ext cx="3840038" cy="287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514506" y="3868753"/>
            <a:ext cx="349188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1">
              <a:spcBef>
                <a:spcPts val="0"/>
              </a:spcBef>
            </a:pPr>
            <a:r>
              <a:rPr lang="en-US" b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BC1-SRM measurements</a:t>
            </a:r>
            <a:r>
              <a:rPr lang="en-US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:</a:t>
            </a:r>
          </a:p>
          <a:p>
            <a:pPr marL="285750" indent="-285750" hangingPunct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b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mean energy and energy spread of the beam</a:t>
            </a:r>
            <a:r>
              <a:rPr lang="en-US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, from the knowledge of the dispersion </a:t>
            </a:r>
            <a:r>
              <a:rPr lang="en-US" kern="1200" dirty="0" smtClean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+mn-cs"/>
              </a:rPr>
              <a:t>h</a:t>
            </a:r>
            <a:r>
              <a:rPr lang="en-US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;</a:t>
            </a:r>
          </a:p>
          <a:p>
            <a:pPr marL="285750" indent="-285750" hangingPunct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</a:t>
            </a:r>
            <a:r>
              <a:rPr lang="en-US" b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bsolute measurement of the bunch-length </a:t>
            </a:r>
            <a:r>
              <a:rPr lang="en-US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from R</a:t>
            </a:r>
            <a:r>
              <a:rPr lang="en-US" kern="1200" baseline="-250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56</a:t>
            </a:r>
            <a:r>
              <a:rPr lang="en-US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and BS-READ of RF parameters of the injector (“energy chirp”T</a:t>
            </a:r>
            <a:r>
              <a:rPr lang="en-US" kern="1200" baseline="-250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</a:t>
            </a:r>
            <a:r>
              <a:rPr lang="en-US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/E</a:t>
            </a:r>
            <a:r>
              <a:rPr lang="en-US" kern="1200" baseline="-250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0</a:t>
            </a:r>
            <a:r>
              <a:rPr lang="en-US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) and the camera images.</a:t>
            </a:r>
          </a:p>
          <a:p>
            <a:pPr marL="285750" indent="-285750" hangingPunct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b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Comparison </a:t>
            </a:r>
            <a:r>
              <a:rPr lang="en-US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with TDS bunch length measurements at </a:t>
            </a:r>
            <a:r>
              <a:rPr lang="en-US" b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injector</a:t>
            </a:r>
            <a:endParaRPr lang="de-CH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9664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832944" y="690799"/>
            <a:ext cx="8210501" cy="5970351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1600" b="1" dirty="0" smtClean="0"/>
              <a:t>BC </a:t>
            </a:r>
            <a:r>
              <a:rPr lang="en-US" sz="1600" b="1" dirty="0"/>
              <a:t>SRM </a:t>
            </a:r>
            <a:r>
              <a:rPr lang="en-US" sz="1600" b="1" dirty="0" smtClean="0"/>
              <a:t>in SwissFEL</a:t>
            </a:r>
            <a:r>
              <a:rPr lang="en-US" sz="1600" dirty="0" smtClean="0"/>
              <a:t>: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BC1 SRM (</a:t>
            </a:r>
            <a:r>
              <a:rPr lang="en-US" sz="1600" dirty="0" err="1"/>
              <a:t>PCO.Dicam</a:t>
            </a:r>
            <a:r>
              <a:rPr lang="en-US" sz="1600" dirty="0"/>
              <a:t> C1 camera) discriminate bunch-1 or bunch-2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US" sz="1600" dirty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BC2 SRM (</a:t>
            </a:r>
            <a:r>
              <a:rPr lang="en-US" sz="1600" dirty="0" err="1"/>
              <a:t>sCMOS</a:t>
            </a:r>
            <a:r>
              <a:rPr lang="en-US" sz="1600" dirty="0"/>
              <a:t> </a:t>
            </a:r>
            <a:r>
              <a:rPr lang="en-US" sz="1600" dirty="0" err="1"/>
              <a:t>PCO.Edge</a:t>
            </a:r>
            <a:r>
              <a:rPr lang="en-US" sz="1600" dirty="0"/>
              <a:t> camera) measure the 2 bunch superposition</a:t>
            </a:r>
          </a:p>
          <a:p>
            <a:pPr marL="177800" lvl="1" indent="0">
              <a:lnSpc>
                <a:spcPct val="100000"/>
              </a:lnSpc>
              <a:buNone/>
            </a:pPr>
            <a:endParaRPr lang="en-US" sz="1600" dirty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BC1 </a:t>
            </a:r>
            <a:r>
              <a:rPr lang="en-US" sz="1600" dirty="0" smtClean="0"/>
              <a:t>SRM: non-invasive, shot-to-shot (100Hz) determination </a:t>
            </a:r>
            <a:r>
              <a:rPr lang="en-US" sz="1600" dirty="0"/>
              <a:t>of the </a:t>
            </a:r>
            <a:r>
              <a:rPr lang="en-US" sz="1600" dirty="0" smtClean="0"/>
              <a:t>mean </a:t>
            </a:r>
            <a:r>
              <a:rPr lang="en-US" sz="1600" dirty="0"/>
              <a:t>energy and energy spread </a:t>
            </a:r>
            <a:r>
              <a:rPr lang="en-US" sz="1600" dirty="0" smtClean="0"/>
              <a:t>for bunch-1 or bunch-2 </a:t>
            </a:r>
          </a:p>
          <a:p>
            <a:pPr marL="177800" lvl="1" indent="0">
              <a:lnSpc>
                <a:spcPct val="100000"/>
              </a:lnSpc>
              <a:buNone/>
            </a:pPr>
            <a:r>
              <a:rPr lang="en-US" sz="1600" dirty="0"/>
              <a:t> </a:t>
            </a:r>
            <a:r>
              <a:rPr lang="en-US" sz="1600" dirty="0" smtClean="0"/>
              <a:t>   (functionality implemented: normalization </a:t>
            </a:r>
            <a:r>
              <a:rPr lang="en-US" sz="1600" dirty="0"/>
              <a:t>w.r.t. chicane dispersion to be </a:t>
            </a:r>
            <a:r>
              <a:rPr lang="en-US" sz="1600" dirty="0" smtClean="0"/>
              <a:t>applied to the measured beam size) </a:t>
            </a:r>
            <a:endParaRPr lang="en-US" sz="1600" dirty="0"/>
          </a:p>
          <a:p>
            <a:pPr marL="177800" lvl="1" indent="0">
              <a:lnSpc>
                <a:spcPct val="100000"/>
              </a:lnSpc>
              <a:buNone/>
            </a:pPr>
            <a:endParaRPr lang="en-US" sz="1600" dirty="0" smtClean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BC1 </a:t>
            </a:r>
            <a:r>
              <a:rPr lang="en-US" sz="1600" dirty="0" smtClean="0"/>
              <a:t>camera: </a:t>
            </a:r>
            <a:r>
              <a:rPr lang="en-US" sz="1600" dirty="0"/>
              <a:t>potentialities </a:t>
            </a:r>
            <a:r>
              <a:rPr lang="en-US" sz="1600" dirty="0" smtClean="0"/>
              <a:t>for feedback the phase and amplitude of the injector RF </a:t>
            </a:r>
            <a:r>
              <a:rPr lang="en-US" sz="1600" dirty="0" smtClean="0"/>
              <a:t>structures…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...</a:t>
            </a:r>
            <a:r>
              <a:rPr lang="en-US" sz="1600" dirty="0" smtClean="0"/>
              <a:t>BPM </a:t>
            </a:r>
            <a:r>
              <a:rPr lang="en-US" sz="1600" dirty="0" smtClean="0"/>
              <a:t>spatial resolution higher than BC1 SRM resolution for determining mean energy </a:t>
            </a:r>
            <a:r>
              <a:rPr lang="en-US" sz="1600" dirty="0" smtClean="0"/>
              <a:t>jitter…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…the non-invasive determination of the beam energy spread is instead a peculiar feature of the BC-SRM…an online monitoring of the bunch length could be for instance a chance to exploit such a  feature…   </a:t>
            </a:r>
            <a:r>
              <a:rPr lang="en-US" sz="1600" dirty="0" smtClean="0"/>
              <a:t> </a:t>
            </a:r>
            <a:endParaRPr lang="en-US" sz="1600" dirty="0" smtClean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Method for a non invasive and 100Hz monitoring of the bunch </a:t>
            </a:r>
            <a:r>
              <a:rPr lang="en-US" sz="1600" dirty="0"/>
              <a:t>length </a:t>
            </a:r>
            <a:r>
              <a:rPr lang="en-US" sz="1600" dirty="0" smtClean="0"/>
              <a:t>after BC1:</a:t>
            </a:r>
          </a:p>
          <a:p>
            <a:pPr lvl="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Beam synchronous acquisition of the BC1-SRM camera image and the parameters of the injector RF </a:t>
            </a:r>
            <a:r>
              <a:rPr lang="en-US" sz="1600" dirty="0"/>
              <a:t>structures (phase and amplitude) </a:t>
            </a:r>
            <a:endParaRPr lang="en-US" sz="1600" dirty="0" smtClean="0"/>
          </a:p>
          <a:p>
            <a:pPr lvl="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Linear approximation of energy chirp at the </a:t>
            </a:r>
            <a:r>
              <a:rPr lang="en-US" sz="1600" dirty="0" smtClean="0"/>
              <a:t>injector</a:t>
            </a:r>
          </a:p>
          <a:p>
            <a:pPr lvl="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(functionality not yet implemented in BC1-SRM)</a:t>
            </a:r>
          </a:p>
          <a:p>
            <a:pPr marL="539750" lvl="3" indent="0">
              <a:lnSpc>
                <a:spcPct val="100000"/>
              </a:lnSpc>
              <a:buNone/>
            </a:pPr>
            <a:endParaRPr lang="en-US" sz="16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and Outlook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820980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schaffen Wissen – heute für morgen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ctr">
              <a:buNone/>
            </a:pPr>
            <a:endParaRPr lang="de-CH" dirty="0" smtClean="0"/>
          </a:p>
          <a:p>
            <a:pPr marL="0" indent="0" algn="ctr">
              <a:buNone/>
            </a:pPr>
            <a:endParaRPr lang="de-CH" dirty="0"/>
          </a:p>
          <a:p>
            <a:pPr marL="0" indent="0" algn="ctr">
              <a:buNone/>
            </a:pPr>
            <a:r>
              <a:rPr lang="en-US" dirty="0" smtClean="0"/>
              <a:t>Many thanks to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A.Alarcon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M.Baldinger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err="1"/>
              <a:t>S.Bettoni</a:t>
            </a:r>
            <a:endParaRPr lang="en-US" dirty="0"/>
          </a:p>
          <a:p>
            <a:pPr marL="0" indent="0" algn="ctr">
              <a:buNone/>
            </a:pPr>
            <a:r>
              <a:rPr lang="en-US" dirty="0" err="1" smtClean="0"/>
              <a:t>H.Brands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S.Ebner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C. </a:t>
            </a:r>
            <a:r>
              <a:rPr lang="en-US" dirty="0" err="1" smtClean="0"/>
              <a:t>Gerth</a:t>
            </a:r>
            <a:r>
              <a:rPr lang="en-US" dirty="0" smtClean="0"/>
              <a:t> (DESY)</a:t>
            </a:r>
          </a:p>
          <a:p>
            <a:pPr marL="0" indent="0" algn="ctr">
              <a:buNone/>
            </a:pPr>
            <a:r>
              <a:rPr lang="en-US" dirty="0" err="1" smtClean="0"/>
              <a:t>P.Heimgartner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/>
              <a:t>N. </a:t>
            </a:r>
            <a:r>
              <a:rPr lang="en-US" dirty="0" smtClean="0"/>
              <a:t>Hiller</a:t>
            </a:r>
            <a:endParaRPr lang="en-US" dirty="0"/>
          </a:p>
          <a:p>
            <a:pPr marL="0" indent="0" algn="ctr">
              <a:buNone/>
            </a:pPr>
            <a:r>
              <a:rPr lang="en-US" dirty="0" err="1" smtClean="0"/>
              <a:t>R.Ischebeck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N.Kivel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V.Schlott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T.Stapf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/>
              <a:t>R. </a:t>
            </a:r>
            <a:r>
              <a:rPr lang="en-US" dirty="0" err="1"/>
              <a:t>Xue</a:t>
            </a: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..and many other colleagues…</a:t>
            </a:r>
            <a:endParaRPr lang="de-CH" dirty="0" smtClean="0"/>
          </a:p>
          <a:p>
            <a:pPr marL="0" indent="0">
              <a:buNone/>
            </a:pPr>
            <a:endParaRPr lang="de-CH" dirty="0" smtClean="0"/>
          </a:p>
          <a:p>
            <a:endParaRPr lang="de-CH" dirty="0"/>
          </a:p>
        </p:txBody>
      </p:sp>
      <p:sp>
        <p:nvSpPr>
          <p:cNvPr id="2" name="TextBox 1"/>
          <p:cNvSpPr txBox="1"/>
          <p:nvPr/>
        </p:nvSpPr>
        <p:spPr>
          <a:xfrm>
            <a:off x="4193958" y="1850324"/>
            <a:ext cx="3186354" cy="27003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defTabSz="685800" eaLnBrk="0" fontAlgn="base">
              <a:lnSpc>
                <a:spcPct val="110000"/>
              </a:lnSpc>
              <a:spcBef>
                <a:spcPts val="0"/>
              </a:spcBef>
              <a:spcAft>
                <a:spcPct val="0"/>
              </a:spcAft>
            </a:pPr>
            <a:r>
              <a:rPr lang="en-US" sz="1500" b="1" kern="1000" spc="23" dirty="0">
                <a:solidFill>
                  <a:srgbClr val="0070C0"/>
                </a:solidFill>
                <a:latin typeface="Georgia"/>
                <a:cs typeface="Franklin Gothic Book"/>
              </a:rPr>
              <a:t>Thank you for your attention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685800" hangingPunct="1">
              <a:defRPr/>
            </a:pPr>
            <a:r>
              <a:rPr lang="de-DE" kern="1200">
                <a:latin typeface="Calibri"/>
              </a:rPr>
              <a:t>Page </a:t>
            </a:r>
            <a:fld id="{EBC07571-3134-BB4B-B83F-1A9FE18D34F3}" type="slidenum">
              <a:rPr lang="de-DE" kern="1200">
                <a:latin typeface="Calibri"/>
              </a:rPr>
              <a:pPr algn="r" defTabSz="685800" hangingPunct="1">
                <a:defRPr/>
              </a:pPr>
              <a:t>14</a:t>
            </a:fld>
            <a:endParaRPr lang="de-DE" kern="1200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037708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997243" y="1362340"/>
            <a:ext cx="7660982" cy="3419210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Synchrotron </a:t>
            </a:r>
            <a:r>
              <a:rPr lang="en-GB" dirty="0"/>
              <a:t>R</a:t>
            </a:r>
            <a:r>
              <a:rPr lang="en-GB" dirty="0" smtClean="0"/>
              <a:t>adiation Monitor (SRM) in SwissFEL </a:t>
            </a:r>
            <a:endParaRPr lang="en-GB" noProof="0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noProof="0" dirty="0" smtClean="0"/>
          </a:p>
          <a:p>
            <a:pPr lvl="4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Specifications</a:t>
            </a:r>
          </a:p>
          <a:p>
            <a:pPr lvl="4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GB" dirty="0" smtClean="0"/>
          </a:p>
          <a:p>
            <a:pPr lvl="4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Design applications: non-invasive and shot-to shot measurements of the energy and energy spread of the electron beam</a:t>
            </a:r>
          </a:p>
          <a:p>
            <a:pPr lvl="4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GB" dirty="0" smtClean="0"/>
          </a:p>
          <a:p>
            <a:pPr lvl="4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Special applications: </a:t>
            </a:r>
            <a:r>
              <a:rPr lang="en-US" dirty="0" smtClean="0"/>
              <a:t>non-invasive </a:t>
            </a:r>
            <a:r>
              <a:rPr lang="en-US" dirty="0"/>
              <a:t>and shot-to shot </a:t>
            </a:r>
            <a:r>
              <a:rPr lang="en-US" dirty="0" smtClean="0"/>
              <a:t>monitoring of the electron bunch-length (thanks to Beam synchronous acquisition of camera images and RF parameters)</a:t>
            </a:r>
            <a:endParaRPr lang="en-GB" dirty="0" smtClean="0"/>
          </a:p>
          <a:p>
            <a:pPr lvl="4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GB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Conclusions and Outlook</a:t>
            </a:r>
          </a:p>
          <a:p>
            <a:pPr lvl="4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GB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dirty="0" smtClean="0"/>
          </a:p>
          <a:p>
            <a:pPr marL="0" indent="0">
              <a:lnSpc>
                <a:spcPct val="200000"/>
              </a:lnSpc>
              <a:buNone/>
            </a:pP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Contents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049252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982579" cy="508500"/>
          </a:xfrm>
        </p:spPr>
        <p:txBody>
          <a:bodyPr/>
          <a:lstStyle/>
          <a:p>
            <a:r>
              <a:rPr lang="en-GB" sz="2300" noProof="0" dirty="0" smtClean="0"/>
              <a:t>Synchrotron Radiation Monitor (SRM) in SwissFEL</a:t>
            </a:r>
            <a:r>
              <a:rPr lang="en-GB" noProof="0" dirty="0" smtClean="0"/>
              <a:t> </a:t>
            </a:r>
            <a:endParaRPr lang="en-GB" noProof="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1116957" y="800100"/>
            <a:ext cx="7474366" cy="1868591"/>
          </a:xfrm>
          <a:prstGeom prst="rect">
            <a:avLst/>
          </a:prstGeom>
        </p:spPr>
      </p:pic>
      <p:sp>
        <p:nvSpPr>
          <p:cNvPr id="11" name="Inhaltsplatzhalter 1"/>
          <p:cNvSpPr>
            <a:spLocks noGrp="1"/>
          </p:cNvSpPr>
          <p:nvPr>
            <p:ph sz="quarter" idx="13"/>
          </p:nvPr>
        </p:nvSpPr>
        <p:spPr>
          <a:xfrm>
            <a:off x="98940" y="3077072"/>
            <a:ext cx="8960839" cy="3011874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1600" noProof="0" dirty="0" smtClean="0"/>
              <a:t>Beam energy:	 			6.2 GeV and 3.3 GeV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sz="1600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1600" dirty="0" smtClean="0"/>
              <a:t>Beam charge: 				10-200 </a:t>
            </a:r>
            <a:r>
              <a:rPr lang="en-GB" sz="1600" dirty="0" err="1" smtClean="0"/>
              <a:t>pC</a:t>
            </a:r>
            <a:r>
              <a:rPr lang="en-GB" sz="1600" dirty="0"/>
              <a:t> </a:t>
            </a:r>
            <a:r>
              <a:rPr lang="en-GB" sz="1600" dirty="0" smtClean="0"/>
              <a:t>@100Hz, 28 </a:t>
            </a:r>
            <a:r>
              <a:rPr lang="en-GB" sz="1600" dirty="0"/>
              <a:t>ns </a:t>
            </a:r>
            <a:r>
              <a:rPr lang="en-GB" sz="1600" dirty="0" smtClean="0"/>
              <a:t>2-bunch time structure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sz="16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1600" dirty="0" smtClean="0"/>
              <a:t>Emittance:				0.4/0.2 mm </a:t>
            </a:r>
            <a:r>
              <a:rPr lang="en-GB" sz="1600" dirty="0" err="1" smtClean="0"/>
              <a:t>mrad</a:t>
            </a:r>
            <a:endParaRPr lang="en-GB" sz="1600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sz="1600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1600" noProof="0" dirty="0" smtClean="0"/>
              <a:t>Bunch length: 				from a 3 </a:t>
            </a:r>
            <a:r>
              <a:rPr lang="en-GB" sz="1600" noProof="0" dirty="0" err="1" smtClean="0"/>
              <a:t>ps</a:t>
            </a:r>
            <a:r>
              <a:rPr lang="en-GB" sz="1600" noProof="0" dirty="0" smtClean="0"/>
              <a:t> up to a few fs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sz="16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1600" dirty="0" smtClean="0"/>
              <a:t>Bunch Compression factors (BC1+BC2): 		~150 (@200pC) and ~300 (@10pC)</a:t>
            </a:r>
            <a:endParaRPr lang="en-GB" sz="1600" noProof="0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sz="1600" noProof="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1600" dirty="0" smtClean="0"/>
              <a:t>Photon wavelength: 			0.1-0.7 nm and 0.7-7.0 nm</a:t>
            </a:r>
            <a:endParaRPr lang="en-GB" sz="1600" dirty="0"/>
          </a:p>
          <a:p>
            <a:pPr marL="0" indent="0">
              <a:lnSpc>
                <a:spcPct val="200000"/>
              </a:lnSpc>
              <a:buNone/>
            </a:pP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5051258" y="800100"/>
            <a:ext cx="514350" cy="27622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non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en-US" sz="1800" b="1" dirty="0" smtClean="0">
                <a:latin typeface="+mn-lt"/>
              </a:rPr>
              <a:t> SRM</a:t>
            </a:r>
            <a:endParaRPr lang="de-CH" sz="1800" b="1" dirty="0" smtClean="0">
              <a:latin typeface="+mn-lt"/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>
            <a:off x="3320716" y="1076325"/>
            <a:ext cx="1730542" cy="65807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H="1">
            <a:off x="5051258" y="1087414"/>
            <a:ext cx="514350" cy="65807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20589616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696757" y="872453"/>
            <a:ext cx="8210501" cy="4983597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1600" b="1" dirty="0" smtClean="0"/>
              <a:t>SRM set-up in the Aramis phase (single bunch operations)</a:t>
            </a:r>
            <a:r>
              <a:rPr lang="en-US" sz="1600" dirty="0" smtClean="0"/>
              <a:t>: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BC1</a:t>
            </a:r>
            <a:r>
              <a:rPr lang="en-US" sz="1600" dirty="0"/>
              <a:t>: </a:t>
            </a:r>
            <a:r>
              <a:rPr lang="en-US" sz="1600" dirty="0" smtClean="0"/>
              <a:t>bending-angle 0</a:t>
            </a:r>
            <a:r>
              <a:rPr lang="en-US" sz="1600" dirty="0" smtClean="0">
                <a:sym typeface="Wingdings" panose="05000000000000000000" pitchFamily="2" charset="2"/>
              </a:rPr>
              <a:t></a:t>
            </a:r>
            <a:r>
              <a:rPr lang="en-US" sz="1600" dirty="0" smtClean="0"/>
              <a:t>4.6deg, operation setting: 300MeV and 4.1 </a:t>
            </a:r>
            <a:r>
              <a:rPr lang="en-US" sz="1600" dirty="0" err="1" smtClean="0"/>
              <a:t>deg</a:t>
            </a:r>
            <a:r>
              <a:rPr lang="en-US" sz="1600" dirty="0" smtClean="0"/>
              <a:t> (</a:t>
            </a:r>
            <a:r>
              <a:rPr lang="en-US" sz="1600" dirty="0" smtClean="0">
                <a:latin typeface="Symbol" panose="05050102010706020507" pitchFamily="18" charset="2"/>
              </a:rPr>
              <a:t>h</a:t>
            </a:r>
            <a:r>
              <a:rPr lang="en-US" sz="1600" dirty="0" smtClean="0"/>
              <a:t>=-448mm)</a:t>
            </a:r>
            <a:endParaRPr lang="en-US" sz="1600" dirty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BC2: </a:t>
            </a:r>
            <a:r>
              <a:rPr lang="en-US" sz="1600" dirty="0" smtClean="0"/>
              <a:t>bending </a:t>
            </a:r>
            <a:r>
              <a:rPr lang="en-US" sz="1600" dirty="0"/>
              <a:t>angle </a:t>
            </a:r>
            <a:r>
              <a:rPr lang="en-US" sz="1600" dirty="0" smtClean="0"/>
              <a:t>0</a:t>
            </a:r>
            <a:r>
              <a:rPr lang="en-US" sz="1600" dirty="0" smtClean="0">
                <a:sym typeface="Wingdings" panose="05000000000000000000" pitchFamily="2" charset="2"/>
              </a:rPr>
              <a:t></a:t>
            </a:r>
            <a:r>
              <a:rPr lang="en-US" sz="1600" dirty="0" smtClean="0"/>
              <a:t>3.8-deg, operation settings: 2.2GeV and 2.1 </a:t>
            </a:r>
            <a:r>
              <a:rPr lang="en-US" sz="1600" dirty="0" err="1" smtClean="0"/>
              <a:t>deg</a:t>
            </a:r>
            <a:r>
              <a:rPr lang="en-US" sz="1600" dirty="0" smtClean="0"/>
              <a:t> (</a:t>
            </a:r>
            <a:r>
              <a:rPr lang="en-US" sz="1600" dirty="0" smtClean="0">
                <a:latin typeface="Symbol" panose="05050102010706020507" pitchFamily="18" charset="2"/>
              </a:rPr>
              <a:t>h</a:t>
            </a:r>
            <a:r>
              <a:rPr lang="en-US" sz="1600" dirty="0" smtClean="0"/>
              <a:t>=-280mm)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err="1"/>
              <a:t>SwissFEL</a:t>
            </a:r>
            <a:r>
              <a:rPr lang="en-US" sz="1600" dirty="0"/>
              <a:t> BC1 </a:t>
            </a:r>
            <a:r>
              <a:rPr lang="en-US" sz="1600" dirty="0" smtClean="0"/>
              <a:t>SRM set-up same as the 250MeV SITF one (SwissFEL injector Test Facility)</a:t>
            </a:r>
            <a:endParaRPr lang="en-US" sz="1600" dirty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err="1" smtClean="0"/>
              <a:t>sCMOS</a:t>
            </a:r>
            <a:r>
              <a:rPr lang="en-US" sz="1600" dirty="0" smtClean="0"/>
              <a:t> </a:t>
            </a:r>
            <a:r>
              <a:rPr lang="en-US" sz="1600" dirty="0" err="1" smtClean="0"/>
              <a:t>PCO.Edge</a:t>
            </a:r>
            <a:r>
              <a:rPr lang="en-US" sz="1600" dirty="0" smtClean="0"/>
              <a:t> camera (100fps, Optical Fiber Camera Link)+300 mm </a:t>
            </a:r>
            <a:r>
              <a:rPr lang="en-US" sz="1600" dirty="0" err="1" smtClean="0"/>
              <a:t>lens+BW</a:t>
            </a:r>
            <a:r>
              <a:rPr lang="en-US" sz="1600" dirty="0" smtClean="0"/>
              <a:t> UV/IR cut filter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Visible Edge Synchrotron Radiation from </a:t>
            </a:r>
            <a:r>
              <a:rPr lang="en-US" sz="1600" dirty="0"/>
              <a:t>the </a:t>
            </a:r>
            <a:r>
              <a:rPr lang="en-US" sz="1600" dirty="0" smtClean="0"/>
              <a:t>entrance edge of the 3rd </a:t>
            </a:r>
            <a:r>
              <a:rPr lang="en-US" sz="1600" dirty="0"/>
              <a:t>dipole of the </a:t>
            </a:r>
            <a:r>
              <a:rPr lang="en-US" sz="1600" dirty="0" smtClean="0"/>
              <a:t>chicane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Charge sensitivity range 10-200 </a:t>
            </a:r>
            <a:r>
              <a:rPr lang="en-US" sz="1600" dirty="0" err="1" smtClean="0"/>
              <a:t>pC</a:t>
            </a:r>
            <a:r>
              <a:rPr lang="en-US" sz="1600" dirty="0" smtClean="0"/>
              <a:t>, beam size 6.0mm (</a:t>
            </a:r>
            <a:r>
              <a:rPr lang="en-US" sz="1600" dirty="0" err="1" smtClean="0"/>
              <a:t>rms</a:t>
            </a:r>
            <a:r>
              <a:rPr lang="en-US" sz="1600" dirty="0" smtClean="0"/>
              <a:t>, @BC1), 1.2 mm (</a:t>
            </a:r>
            <a:r>
              <a:rPr lang="en-US" sz="1600" dirty="0" err="1" smtClean="0"/>
              <a:t>rms</a:t>
            </a:r>
            <a:r>
              <a:rPr lang="en-US" sz="1600" dirty="0" smtClean="0"/>
              <a:t>, @BC2)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Monitor the beam transverse profile over the entire range of the </a:t>
            </a:r>
            <a:r>
              <a:rPr lang="en-US" sz="1600" dirty="0" smtClean="0"/>
              <a:t>bunch-compressor </a:t>
            </a:r>
            <a:r>
              <a:rPr lang="en-US" sz="1600" dirty="0"/>
              <a:t>bending angle to determine </a:t>
            </a:r>
            <a:r>
              <a:rPr lang="en-US" sz="1600" dirty="0" smtClean="0"/>
              <a:t>the beam </a:t>
            </a:r>
            <a:r>
              <a:rPr lang="en-US" sz="1600" dirty="0"/>
              <a:t>energy and relative energy </a:t>
            </a:r>
            <a:r>
              <a:rPr lang="en-US" sz="1600" dirty="0" smtClean="0"/>
              <a:t>spread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Relative energy spread resolution </a:t>
            </a:r>
            <a:r>
              <a:rPr lang="pl-PL" sz="1600" dirty="0"/>
              <a:t>BC1= </a:t>
            </a:r>
            <a:r>
              <a:rPr lang="pl-PL" sz="1600" dirty="0" smtClean="0"/>
              <a:t>1.</a:t>
            </a:r>
            <a:r>
              <a:rPr lang="en-US" sz="1600" dirty="0" smtClean="0"/>
              <a:t>4</a:t>
            </a:r>
            <a:r>
              <a:rPr lang="pl-PL" sz="1600" dirty="0" smtClean="0"/>
              <a:t>x10</a:t>
            </a:r>
            <a:r>
              <a:rPr lang="pl-PL" sz="1600" dirty="0"/>
              <a:t>^-4 ; BC2= </a:t>
            </a:r>
            <a:r>
              <a:rPr lang="pl-PL" sz="1600" dirty="0" smtClean="0"/>
              <a:t>1.</a:t>
            </a:r>
            <a:r>
              <a:rPr lang="en-US" sz="1600" dirty="0" smtClean="0"/>
              <a:t>8</a:t>
            </a:r>
            <a:r>
              <a:rPr lang="pl-PL" sz="1600" dirty="0" smtClean="0"/>
              <a:t>x10</a:t>
            </a:r>
            <a:r>
              <a:rPr lang="pl-PL" sz="1600" dirty="0"/>
              <a:t>^-</a:t>
            </a:r>
            <a:r>
              <a:rPr lang="pl-PL" sz="1600" dirty="0" smtClean="0"/>
              <a:t>4</a:t>
            </a:r>
            <a:endParaRPr lang="en-US" sz="1600" dirty="0" smtClean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Real time (100Hz) processing of the images with </a:t>
            </a:r>
            <a:r>
              <a:rPr lang="en-US" sz="1600" dirty="0" smtClean="0"/>
              <a:t>C/C</a:t>
            </a:r>
            <a:r>
              <a:rPr lang="en-US" sz="1600" dirty="0"/>
              <a:t>++ analysis </a:t>
            </a:r>
            <a:r>
              <a:rPr lang="en-US" sz="1600" dirty="0" smtClean="0"/>
              <a:t>algorithm </a:t>
            </a:r>
            <a:r>
              <a:rPr lang="en-US" sz="1600" dirty="0"/>
              <a:t>running on the camera server and interfacing </a:t>
            </a:r>
            <a:r>
              <a:rPr lang="en-US" sz="1600" dirty="0" smtClean="0"/>
              <a:t>the IOC/EPICS channels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US" sz="1600" dirty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1600" b="1" dirty="0"/>
              <a:t>SRM </a:t>
            </a:r>
            <a:r>
              <a:rPr lang="en-US" sz="1600" b="1" dirty="0" smtClean="0"/>
              <a:t>operations </a:t>
            </a:r>
            <a:r>
              <a:rPr lang="en-US" sz="1600" b="1" dirty="0"/>
              <a:t>in the </a:t>
            </a:r>
            <a:r>
              <a:rPr lang="en-US" sz="1600" b="1" dirty="0" err="1" smtClean="0"/>
              <a:t>Aramis+Athos</a:t>
            </a:r>
            <a:r>
              <a:rPr lang="en-US" sz="1600" b="1" dirty="0" smtClean="0"/>
              <a:t> </a:t>
            </a:r>
            <a:r>
              <a:rPr lang="en-US" sz="1600" b="1" dirty="0"/>
              <a:t>phase </a:t>
            </a:r>
            <a:r>
              <a:rPr lang="en-US" sz="1600" b="1" dirty="0" smtClean="0"/>
              <a:t>(2 bunch </a:t>
            </a:r>
            <a:r>
              <a:rPr lang="en-US" sz="1600" b="1" dirty="0"/>
              <a:t>operations</a:t>
            </a:r>
            <a:r>
              <a:rPr lang="en-US" sz="1600" b="1" dirty="0" smtClean="0"/>
              <a:t>):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US" sz="1600" b="1" dirty="0" smtClean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BC1 SRM: </a:t>
            </a:r>
            <a:r>
              <a:rPr lang="en-US" sz="1600" dirty="0" err="1" smtClean="0"/>
              <a:t>sCMOS</a:t>
            </a:r>
            <a:r>
              <a:rPr lang="en-US" sz="1600" dirty="0" smtClean="0"/>
              <a:t> camera replaced with </a:t>
            </a:r>
            <a:r>
              <a:rPr lang="en-US" sz="1600" dirty="0" err="1" smtClean="0"/>
              <a:t>PCO.Dicam</a:t>
            </a:r>
            <a:r>
              <a:rPr lang="en-US" sz="1600" dirty="0" smtClean="0"/>
              <a:t> C1, fast gated MCP camera to resolve Bunch-1 or Bunch-2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BC1 SRM resolution: same as in previous phase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BC2 no camera upgrade, camera image superposition of Bunch-1 and Bunch-2 </a:t>
            </a:r>
            <a:endParaRPr lang="en-US" sz="1600" dirty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US" sz="1600" dirty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pl-PL" sz="1600" dirty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GB" sz="1600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sz="160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SRM in SwissFEL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722203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BC1 SRM set-up at SwissFEL</a:t>
            </a:r>
            <a:endParaRPr lang="en-GB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65" y="4247918"/>
            <a:ext cx="3664735" cy="22445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65" y="1205857"/>
            <a:ext cx="2407435" cy="25996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667" y="4258706"/>
            <a:ext cx="2487233" cy="22337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99870" y="1210005"/>
            <a:ext cx="4982184" cy="258699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722317" y="799730"/>
            <a:ext cx="377186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800" b="1" dirty="0">
                <a:latin typeface="+mn-lt"/>
              </a:rPr>
              <a:t>2-bunch camera set-up: </a:t>
            </a:r>
            <a:r>
              <a:rPr lang="en-US" sz="1800" b="1" dirty="0" err="1">
                <a:latin typeface="+mn-lt"/>
              </a:rPr>
              <a:t>PCO.Dicam</a:t>
            </a:r>
            <a:r>
              <a:rPr lang="en-US" sz="1800" b="1" dirty="0">
                <a:latin typeface="+mn-lt"/>
              </a:rPr>
              <a:t> C1  </a:t>
            </a:r>
            <a:endParaRPr lang="de-CH" sz="1800" b="1" dirty="0" smtClean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33155" y="3805527"/>
            <a:ext cx="450764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800" b="1" dirty="0" smtClean="0">
                <a:latin typeface="+mn-lt"/>
              </a:rPr>
              <a:t>Single bunch </a:t>
            </a:r>
            <a:r>
              <a:rPr lang="en-US" sz="1800" b="1" dirty="0">
                <a:latin typeface="+mn-lt"/>
              </a:rPr>
              <a:t>camera set-up</a:t>
            </a:r>
            <a:r>
              <a:rPr lang="en-US" sz="1800" b="1" dirty="0" smtClean="0">
                <a:latin typeface="+mn-lt"/>
              </a:rPr>
              <a:t>: </a:t>
            </a:r>
            <a:r>
              <a:rPr lang="en-US" sz="1800" b="1" dirty="0" err="1" smtClean="0">
                <a:latin typeface="+mn-lt"/>
              </a:rPr>
              <a:t>sCMOS</a:t>
            </a:r>
            <a:r>
              <a:rPr lang="en-US" sz="1800" b="1" dirty="0" smtClean="0">
                <a:latin typeface="+mn-lt"/>
              </a:rPr>
              <a:t> </a:t>
            </a:r>
            <a:r>
              <a:rPr lang="en-US" sz="1800" b="1" dirty="0" err="1">
                <a:latin typeface="+mn-lt"/>
              </a:rPr>
              <a:t>PCO.Edge</a:t>
            </a:r>
            <a:r>
              <a:rPr lang="en-US" sz="1800" b="1" dirty="0">
                <a:latin typeface="+mn-lt"/>
              </a:rPr>
              <a:t>  </a:t>
            </a:r>
            <a:endParaRPr lang="de-CH" sz="1800" b="1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015702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403725"/>
          </a:xfrm>
        </p:spPr>
        <p:txBody>
          <a:bodyPr/>
          <a:lstStyle/>
          <a:p>
            <a:r>
              <a:rPr lang="en-GB" sz="2000" noProof="0" dirty="0" smtClean="0"/>
              <a:t>SRM BC1: mean energy and energy spread characterization</a:t>
            </a:r>
            <a:endParaRPr lang="en-GB" sz="2000" noProof="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2055" y="3283898"/>
            <a:ext cx="4608975" cy="34567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881278" y="3886533"/>
                <a:ext cx="1622205" cy="84895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2400" i="1">
                              <a:latin typeface="Cambria Math"/>
                              <a:ea typeface="Cambria Math"/>
                            </a:rPr>
                            <m:t>Δ</m:t>
                          </m:r>
                          <m:r>
                            <a:rPr lang="en-US" sz="2400" i="1">
                              <a:latin typeface="Cambria Math"/>
                              <a:ea typeface="Cambria Math"/>
                            </a:rPr>
                            <m:t>𝐸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CH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2400" i="1">
                              <a:latin typeface="Cambria Math"/>
                              <a:ea typeface="Cambria Math"/>
                            </a:rPr>
                            <m:t>Δ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de-CH" sz="2400" i="1" smtClean="0">
                              <a:latin typeface="Cambria Math"/>
                              <a:ea typeface="Cambria Math"/>
                            </a:rPr>
                            <m:t>𝜂</m:t>
                          </m:r>
                        </m:den>
                      </m:f>
                    </m:oMath>
                  </m:oMathPara>
                </a14:m>
                <a:endParaRPr lang="de-CH" sz="2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278" y="3886533"/>
                <a:ext cx="1622205" cy="84895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851356" y="4366151"/>
                <a:ext cx="3704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</m:oMath>
                  </m:oMathPara>
                </a14:m>
                <a:endParaRPr lang="de-CH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1356" y="4366151"/>
                <a:ext cx="370421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/>
          <p:cNvCxnSpPr/>
          <p:nvPr/>
        </p:nvCxnSpPr>
        <p:spPr>
          <a:xfrm>
            <a:off x="5056300" y="5105834"/>
            <a:ext cx="1960535" cy="1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5801632" y="5223204"/>
                <a:ext cx="46987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1632" y="5223204"/>
                <a:ext cx="469872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734438" y="851907"/>
            <a:ext cx="8229600" cy="2423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en-US" sz="1400" dirty="0" smtClean="0">
                <a:latin typeface="+mn-lt"/>
              </a:rPr>
              <a:t>shot to shot and not invasive monitor of the beam transverse profile</a:t>
            </a:r>
            <a:r>
              <a:rPr lang="en-US" sz="1400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</a:rPr>
              <a:t>Mean energy (</a:t>
            </a:r>
            <a:r>
              <a:rPr lang="en-US" sz="1400" dirty="0" smtClean="0">
                <a:latin typeface="+mn-lt"/>
              </a:rPr>
              <a:t>E</a:t>
            </a:r>
            <a:r>
              <a:rPr lang="en-US" sz="1400" baseline="-25000" dirty="0" smtClean="0">
                <a:latin typeface="+mn-lt"/>
              </a:rPr>
              <a:t>0</a:t>
            </a:r>
            <a:r>
              <a:rPr lang="en-US" sz="1400" dirty="0" smtClean="0">
                <a:latin typeface="+mn-lt"/>
              </a:rPr>
              <a:t>)</a:t>
            </a:r>
            <a:r>
              <a:rPr lang="en-US" sz="1400" dirty="0" smtClean="0">
                <a:latin typeface="+mn-lt"/>
                <a:sym typeface="Wingdings" panose="05000000000000000000" pitchFamily="2" charset="2"/>
              </a:rPr>
              <a:t> </a:t>
            </a:r>
            <a:r>
              <a:rPr lang="en-US" sz="1400" dirty="0">
                <a:latin typeface="+mn-lt"/>
              </a:rPr>
              <a:t>c</a:t>
            </a:r>
            <a:r>
              <a:rPr lang="en-US" sz="1400" dirty="0" smtClean="0">
                <a:latin typeface="+mn-lt"/>
              </a:rPr>
              <a:t>entroid </a:t>
            </a:r>
            <a:r>
              <a:rPr lang="en-US" sz="1400" dirty="0">
                <a:latin typeface="+mn-lt"/>
              </a:rPr>
              <a:t>of the SR light distribution </a:t>
            </a:r>
            <a:endParaRPr lang="en-US" sz="1400" dirty="0" smtClean="0"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>
                <a:latin typeface="+mn-lt"/>
              </a:rPr>
              <a:t>Energy spread (</a:t>
            </a:r>
            <a:r>
              <a:rPr lang="en-US" sz="1400" dirty="0" smtClean="0">
                <a:latin typeface="Symbol" panose="05050102010706020507" pitchFamily="18" charset="2"/>
              </a:rPr>
              <a:t>D</a:t>
            </a:r>
            <a:r>
              <a:rPr lang="en-US" sz="1400" dirty="0" smtClean="0">
                <a:latin typeface="+mn-lt"/>
              </a:rPr>
              <a:t>E/E</a:t>
            </a:r>
            <a:r>
              <a:rPr lang="en-US" sz="1400" baseline="-25000" dirty="0" smtClean="0">
                <a:latin typeface="+mn-lt"/>
              </a:rPr>
              <a:t>0</a:t>
            </a:r>
            <a:r>
              <a:rPr lang="en-US" sz="1400" dirty="0" smtClean="0">
                <a:latin typeface="+mn-lt"/>
              </a:rPr>
              <a:t>) </a:t>
            </a:r>
            <a:r>
              <a:rPr lang="en-US" sz="1400" dirty="0" smtClean="0">
                <a:latin typeface="+mn-lt"/>
                <a:sym typeface="Wingdings" panose="05000000000000000000" pitchFamily="2" charset="2"/>
              </a:rPr>
              <a:t> sigma (</a:t>
            </a:r>
            <a:r>
              <a:rPr lang="en-US" sz="1400" dirty="0" err="1" smtClean="0">
                <a:latin typeface="+mn-lt"/>
                <a:sym typeface="Wingdings" panose="05000000000000000000" pitchFamily="2" charset="2"/>
              </a:rPr>
              <a:t>rms</a:t>
            </a:r>
            <a:r>
              <a:rPr lang="en-US" sz="1400" dirty="0" smtClean="0">
                <a:latin typeface="+mn-lt"/>
                <a:sym typeface="Wingdings" panose="05000000000000000000" pitchFamily="2" charset="2"/>
              </a:rPr>
              <a:t>) of the horizontal distribution of the SR light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>
                <a:latin typeface="+mn-lt"/>
                <a:sym typeface="Wingdings" panose="05000000000000000000" pitchFamily="2" charset="2"/>
              </a:rPr>
              <a:t>beam synchronous acquisition of the camera images at SwissFEL (time stamp and ID number)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>
                <a:latin typeface="+mn-lt"/>
                <a:sym typeface="Wingdings" panose="05000000000000000000" pitchFamily="2" charset="2"/>
              </a:rPr>
              <a:t>Centroid and sigma (</a:t>
            </a:r>
            <a:r>
              <a:rPr lang="en-US" sz="1400" dirty="0" err="1" smtClean="0">
                <a:latin typeface="+mn-lt"/>
                <a:sym typeface="Wingdings" panose="05000000000000000000" pitchFamily="2" charset="2"/>
              </a:rPr>
              <a:t>rms</a:t>
            </a:r>
            <a:r>
              <a:rPr lang="en-US" sz="1400" dirty="0" smtClean="0">
                <a:latin typeface="+mn-lt"/>
                <a:sym typeface="Wingdings" panose="05000000000000000000" pitchFamily="2" charset="2"/>
              </a:rPr>
              <a:t>) ( mean energy and spread) can be processed in real time @</a:t>
            </a:r>
            <a:r>
              <a:rPr lang="en-US" sz="1400" dirty="0">
                <a:latin typeface="+mn-lt"/>
                <a:sym typeface="Wingdings" panose="05000000000000000000" pitchFamily="2" charset="2"/>
              </a:rPr>
              <a:t>100Hz </a:t>
            </a:r>
            <a:r>
              <a:rPr lang="en-US" sz="1400" dirty="0" smtClean="0">
                <a:latin typeface="+mn-lt"/>
                <a:sym typeface="Wingdings" panose="05000000000000000000" pitchFamily="2" charset="2"/>
              </a:rPr>
              <a:t>by means of a C/C</a:t>
            </a:r>
            <a:r>
              <a:rPr lang="en-US" sz="1400" dirty="0">
                <a:latin typeface="+mn-lt"/>
                <a:sym typeface="Wingdings" panose="05000000000000000000" pitchFamily="2" charset="2"/>
              </a:rPr>
              <a:t>++ analysis algorithm running on the camera server and interfacing the </a:t>
            </a:r>
            <a:r>
              <a:rPr lang="en-US" sz="1400" dirty="0" smtClean="0">
                <a:latin typeface="+mn-lt"/>
                <a:sym typeface="Wingdings" panose="05000000000000000000" pitchFamily="2" charset="2"/>
              </a:rPr>
              <a:t>IOC/EPICS</a:t>
            </a:r>
            <a:r>
              <a:rPr lang="de-CH" dirty="0">
                <a:latin typeface="+mn-lt"/>
              </a:rPr>
              <a:t> </a:t>
            </a:r>
            <a:r>
              <a:rPr lang="de-CH" sz="1400" dirty="0" smtClean="0">
                <a:latin typeface="+mn-lt"/>
              </a:rPr>
              <a:t>(</a:t>
            </a:r>
            <a:r>
              <a:rPr lang="de-CH" sz="1400" dirty="0" err="1" smtClean="0">
                <a:latin typeface="+mn-lt"/>
              </a:rPr>
              <a:t>function</a:t>
            </a:r>
            <a:r>
              <a:rPr lang="de-CH" sz="1400" dirty="0" smtClean="0">
                <a:latin typeface="+mn-lt"/>
              </a:rPr>
              <a:t> </a:t>
            </a:r>
            <a:r>
              <a:rPr lang="de-CH" sz="1400" dirty="0" err="1" smtClean="0">
                <a:latin typeface="+mn-lt"/>
              </a:rPr>
              <a:t>developed</a:t>
            </a:r>
            <a:r>
              <a:rPr lang="de-CH" sz="1400" dirty="0" smtClean="0">
                <a:latin typeface="+mn-lt"/>
              </a:rPr>
              <a:t> </a:t>
            </a:r>
            <a:r>
              <a:rPr lang="de-CH" sz="1400" dirty="0" err="1" smtClean="0">
                <a:latin typeface="+mn-lt"/>
              </a:rPr>
              <a:t>and</a:t>
            </a:r>
            <a:r>
              <a:rPr lang="de-CH" sz="1400" dirty="0" smtClean="0">
                <a:latin typeface="+mn-lt"/>
              </a:rPr>
              <a:t> </a:t>
            </a:r>
            <a:r>
              <a:rPr lang="de-CH" sz="1400" dirty="0" err="1" smtClean="0">
                <a:latin typeface="+mn-lt"/>
              </a:rPr>
              <a:t>tested</a:t>
            </a:r>
            <a:r>
              <a:rPr lang="de-CH" sz="1400" dirty="0" smtClean="0">
                <a:latin typeface="+mn-lt"/>
              </a:rPr>
              <a:t> </a:t>
            </a:r>
            <a:r>
              <a:rPr lang="de-CH" sz="1400" dirty="0" err="1" smtClean="0">
                <a:latin typeface="+mn-lt"/>
              </a:rPr>
              <a:t>for</a:t>
            </a:r>
            <a:r>
              <a:rPr lang="de-CH" sz="1400" dirty="0" smtClean="0">
                <a:latin typeface="+mn-lt"/>
              </a:rPr>
              <a:t> </a:t>
            </a:r>
            <a:r>
              <a:rPr lang="de-CH" sz="1400" dirty="0" err="1" smtClean="0">
                <a:latin typeface="+mn-lt"/>
              </a:rPr>
              <a:t>single</a:t>
            </a:r>
            <a:r>
              <a:rPr lang="de-CH" sz="1400" dirty="0" smtClean="0">
                <a:latin typeface="+mn-lt"/>
              </a:rPr>
              <a:t> </a:t>
            </a:r>
            <a:r>
              <a:rPr lang="de-CH" sz="1400" dirty="0" err="1" smtClean="0">
                <a:latin typeface="+mn-lt"/>
              </a:rPr>
              <a:t>bunch</a:t>
            </a:r>
            <a:r>
              <a:rPr lang="de-CH" sz="1400" dirty="0" smtClean="0">
                <a:latin typeface="+mn-lt"/>
              </a:rPr>
              <a:t> </a:t>
            </a:r>
            <a:r>
              <a:rPr lang="de-CH" sz="1400" dirty="0" err="1" smtClean="0">
                <a:latin typeface="+mn-lt"/>
              </a:rPr>
              <a:t>camera</a:t>
            </a:r>
            <a:r>
              <a:rPr lang="de-CH" sz="1400" dirty="0" smtClean="0">
                <a:latin typeface="+mn-lt"/>
              </a:rPr>
              <a:t> but not </a:t>
            </a:r>
            <a:r>
              <a:rPr lang="de-CH" sz="1400" dirty="0" err="1" smtClean="0">
                <a:latin typeface="+mn-lt"/>
              </a:rPr>
              <a:t>yet</a:t>
            </a:r>
            <a:r>
              <a:rPr lang="de-CH" sz="1400" dirty="0" smtClean="0">
                <a:latin typeface="+mn-lt"/>
              </a:rPr>
              <a:t> </a:t>
            </a:r>
            <a:r>
              <a:rPr lang="de-CH" sz="1400" dirty="0" err="1" smtClean="0">
                <a:latin typeface="+mn-lt"/>
              </a:rPr>
              <a:t>implemented</a:t>
            </a:r>
            <a:r>
              <a:rPr lang="de-CH" sz="1400" dirty="0" smtClean="0">
                <a:latin typeface="+mn-lt"/>
              </a:rPr>
              <a:t> in </a:t>
            </a:r>
            <a:r>
              <a:rPr lang="de-CH" sz="1400" dirty="0" err="1" smtClean="0">
                <a:latin typeface="+mn-lt"/>
              </a:rPr>
              <a:t>the</a:t>
            </a:r>
            <a:r>
              <a:rPr lang="de-CH" sz="1400" dirty="0" smtClean="0">
                <a:latin typeface="+mn-lt"/>
              </a:rPr>
              <a:t> 2-bunch </a:t>
            </a:r>
            <a:r>
              <a:rPr lang="de-CH" sz="1400" dirty="0" err="1" smtClean="0">
                <a:latin typeface="+mn-lt"/>
              </a:rPr>
              <a:t>camera</a:t>
            </a:r>
            <a:r>
              <a:rPr lang="de-CH" sz="1400" dirty="0" smtClean="0">
                <a:latin typeface="+mn-lt"/>
              </a:rPr>
              <a:t>)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>
                <a:latin typeface="+mn-lt"/>
              </a:rPr>
              <a:t>Possibility to use the shot-to-shot </a:t>
            </a:r>
            <a:r>
              <a:rPr lang="en-US" sz="1400" dirty="0">
                <a:latin typeface="+mn-lt"/>
              </a:rPr>
              <a:t>processed </a:t>
            </a:r>
            <a:r>
              <a:rPr lang="en-US" sz="1400" dirty="0" smtClean="0">
                <a:latin typeface="+mn-lt"/>
              </a:rPr>
              <a:t>SR light centroid </a:t>
            </a:r>
            <a:r>
              <a:rPr lang="en-US" sz="1400" dirty="0">
                <a:latin typeface="+mn-lt"/>
              </a:rPr>
              <a:t>and sigma (</a:t>
            </a:r>
            <a:r>
              <a:rPr lang="en-US" sz="1400" dirty="0" err="1">
                <a:latin typeface="+mn-lt"/>
              </a:rPr>
              <a:t>rms</a:t>
            </a:r>
            <a:r>
              <a:rPr lang="en-US" sz="1400" dirty="0">
                <a:latin typeface="+mn-lt"/>
              </a:rPr>
              <a:t>) </a:t>
            </a:r>
            <a:r>
              <a:rPr lang="en-US" sz="1400" dirty="0" smtClean="0">
                <a:latin typeface="+mn-lt"/>
              </a:rPr>
              <a:t>for feedback of the RF</a:t>
            </a:r>
            <a:endParaRPr lang="en-US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096895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933499" y="800101"/>
            <a:ext cx="8210501" cy="1123950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noProof="0" dirty="0" smtClean="0"/>
              <a:t>SRM 2-bunch camera commissioning: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noProof="0" dirty="0" smtClean="0"/>
          </a:p>
          <a:p>
            <a:pPr marL="0" indent="0">
              <a:lnSpc>
                <a:spcPct val="100000"/>
              </a:lnSpc>
              <a:buNone/>
            </a:pPr>
            <a:endParaRPr lang="en-GB" dirty="0" smtClean="0"/>
          </a:p>
          <a:p>
            <a:pPr marL="0" indent="0">
              <a:lnSpc>
                <a:spcPct val="100000"/>
              </a:lnSpc>
              <a:buNone/>
            </a:pPr>
            <a:endParaRPr lang="en-GB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BC1 SRM: 2-bunch camera </a:t>
            </a:r>
            <a:r>
              <a:rPr lang="en-GB" dirty="0" smtClean="0"/>
              <a:t>images</a:t>
            </a:r>
            <a:endParaRPr lang="en-GB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462" y="1170769"/>
            <a:ext cx="4552088" cy="15729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52602" y="1170769"/>
            <a:ext cx="14189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B1 ON, B2 OFF</a:t>
            </a:r>
            <a:endParaRPr lang="de-CH" b="1" dirty="0"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1462" y="3151170"/>
            <a:ext cx="4552088" cy="156951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52602" y="3156586"/>
            <a:ext cx="24336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B1 ON, B2 ON (B1 imaged)</a:t>
            </a:r>
            <a:endParaRPr lang="de-CH" b="1" dirty="0">
              <a:latin typeface="+mn-l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1462" y="5034774"/>
            <a:ext cx="4552088" cy="155782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52602" y="5034774"/>
            <a:ext cx="24336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B1 ON, B2 ON (B2 imaged)</a:t>
            </a:r>
            <a:endParaRPr lang="de-CH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668020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SRM BC1: Energy spread characterization</a:t>
            </a:r>
            <a:endParaRPr lang="en-GB" noProof="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4486" y="1362076"/>
            <a:ext cx="3122935" cy="493507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588541" y="1046519"/>
            <a:ext cx="24574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CH" b="1" dirty="0" smtClean="0">
                <a:solidFill>
                  <a:srgbClr val="C00000"/>
                </a:solidFill>
                <a:latin typeface="+mn-lt"/>
              </a:rPr>
              <a:t>250MeV SITF:230MeV</a:t>
            </a:r>
            <a:r>
              <a:rPr lang="de-CH" b="1" dirty="0">
                <a:solidFill>
                  <a:srgbClr val="C00000"/>
                </a:solidFill>
                <a:latin typeface="+mn-lt"/>
              </a:rPr>
              <a:t>, 12 </a:t>
            </a:r>
            <a:r>
              <a:rPr lang="de-CH" b="1" dirty="0" err="1">
                <a:solidFill>
                  <a:srgbClr val="C00000"/>
                </a:solidFill>
                <a:latin typeface="+mn-lt"/>
              </a:rPr>
              <a:t>pC</a:t>
            </a:r>
            <a:endParaRPr lang="de-CH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2977" y="1362076"/>
            <a:ext cx="3197242" cy="493507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617765" y="1046520"/>
            <a:ext cx="2561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CH" b="1" dirty="0" smtClean="0">
                <a:solidFill>
                  <a:srgbClr val="C00000"/>
                </a:solidFill>
                <a:latin typeface="+mn-lt"/>
              </a:rPr>
              <a:t>250MeV SITF: 200MeV, 180pC</a:t>
            </a:r>
            <a:endParaRPr lang="de-CH" b="1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70940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775200"/>
          </a:xfrm>
        </p:spPr>
        <p:txBody>
          <a:bodyPr/>
          <a:lstStyle/>
          <a:p>
            <a:r>
              <a:rPr lang="en-GB" sz="2300" noProof="0" dirty="0" smtClean="0"/>
              <a:t>SwissFEL SRM BC1: Mean energy and spread characterization vs compression</a:t>
            </a:r>
            <a:endParaRPr lang="en-GB" sz="2300" noProof="0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208707" y="1186888"/>
            <a:ext cx="6544644" cy="1373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 lnSpcReduction="10000"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+mn-lt"/>
              </a:rPr>
              <a:t>BC1-SRM measurements vs S-Bands Phase (SINSB03/04) at SwissFEL:</a:t>
            </a:r>
          </a:p>
          <a:p>
            <a:endParaRPr lang="en-US" sz="1600" dirty="0" smtClean="0">
              <a:latin typeface="+mn-lt"/>
            </a:endParaRPr>
          </a:p>
          <a:p>
            <a:pPr marL="342900" lvl="2" indent="-342900"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+mn-lt"/>
              </a:rPr>
              <a:t>single </a:t>
            </a:r>
            <a:r>
              <a:rPr lang="en-US" sz="1600" dirty="0">
                <a:latin typeface="+mn-lt"/>
              </a:rPr>
              <a:t>bunch camera </a:t>
            </a:r>
            <a:r>
              <a:rPr lang="en-US" sz="1600" dirty="0" smtClean="0">
                <a:latin typeface="+mn-lt"/>
              </a:rPr>
              <a:t>(July,2018</a:t>
            </a:r>
            <a:r>
              <a:rPr lang="en-US" sz="1600" dirty="0">
                <a:latin typeface="+mn-lt"/>
              </a:rPr>
              <a:t>)</a:t>
            </a:r>
            <a:endParaRPr lang="en-US" sz="1600" dirty="0" smtClean="0"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+mn-lt"/>
              </a:rPr>
              <a:t>Energy </a:t>
            </a:r>
            <a:r>
              <a:rPr lang="en-US" sz="1600" dirty="0">
                <a:latin typeface="+mn-lt"/>
              </a:rPr>
              <a:t>feedback – OFF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600" dirty="0">
                <a:latin typeface="+mn-lt"/>
              </a:rPr>
              <a:t>Compression feedback – </a:t>
            </a:r>
            <a:r>
              <a:rPr lang="en-US" sz="1600" dirty="0" smtClean="0">
                <a:latin typeface="+mn-lt"/>
              </a:rPr>
              <a:t>OFF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+mn-lt"/>
              </a:rPr>
              <a:t>SINSB03/04: off-crest nominal phase setting 69.7 </a:t>
            </a:r>
            <a:r>
              <a:rPr lang="en-US" sz="1600" dirty="0" err="1" smtClean="0">
                <a:latin typeface="+mn-lt"/>
              </a:rPr>
              <a:t>deg</a:t>
            </a:r>
            <a:endParaRPr lang="en-US" sz="1600" dirty="0" smtClean="0">
              <a:latin typeface="+mn-lt"/>
            </a:endParaRPr>
          </a:p>
          <a:p>
            <a:endParaRPr lang="de-CH" sz="2000" dirty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900" y="2879723"/>
            <a:ext cx="4224409" cy="343535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309" y="2999811"/>
            <a:ext cx="4382364" cy="331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8516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 PowerPoint Master english">
  <a:themeElements>
    <a:clrScheme name="PSI PowerPoint Master english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PSI PowerPoint Master english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PSI PowerPoint Master english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none" lIns="0" tIns="0" rIns="0" bIns="0" rtlCol="0">
        <a:noAutofit/>
      </a:bodyPr>
      <a:lstStyle>
        <a:defPPr marL="0" indent="0" algn="l">
          <a:buNone/>
          <a:defRPr sz="2000" dirty="0" smtClean="0"/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4_3.potx" id="{5765F3A5-C807-40A8-A02D-92727387B257}" vid="{056310D9-9A79-47DB-A30C-49EEDD3FB39B}"/>
    </a:ext>
  </a:extLst>
</a:theme>
</file>

<file path=ppt/theme/theme3.xml><?xml version="1.0" encoding="utf-8"?>
<a:theme xmlns:a="http://schemas.openxmlformats.org/drawingml/2006/main" name="1_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4.xml><?xml version="1.0" encoding="utf-8"?>
<a:theme xmlns:a="http://schemas.openxmlformats.org/drawingml/2006/main" name="PSI PowerPoint Master english">
  <a:themeElements>
    <a:clrScheme name="PSI PowerPoint Master english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PSI PowerPoint Master english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PSI PowerPoint Master english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1617</Words>
  <Application>Microsoft Office PowerPoint</Application>
  <PresentationFormat>On-screen Show (4:3)</PresentationFormat>
  <Paragraphs>204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31" baseType="lpstr">
      <vt:lpstr>ＭＳ Ｐゴシック</vt:lpstr>
      <vt:lpstr>Arial</vt:lpstr>
      <vt:lpstr>Arial Narrow</vt:lpstr>
      <vt:lpstr>Calibri</vt:lpstr>
      <vt:lpstr>Cambria Math</vt:lpstr>
      <vt:lpstr>Franklin Gothic Book</vt:lpstr>
      <vt:lpstr>Georgia</vt:lpstr>
      <vt:lpstr>Helvetica</vt:lpstr>
      <vt:lpstr>Lucida Grande</vt:lpstr>
      <vt:lpstr>Rockwell</vt:lpstr>
      <vt:lpstr>Symbol</vt:lpstr>
      <vt:lpstr>Times</vt:lpstr>
      <vt:lpstr>Wingdings</vt:lpstr>
      <vt:lpstr>ヒラギノ角ゴ Pro W3</vt:lpstr>
      <vt:lpstr>PSI PowerPoint Master english</vt:lpstr>
      <vt:lpstr>1_PSI-Powerpoint-Master Calibri V2</vt:lpstr>
      <vt:lpstr>1_PSI PowerPoint Master english</vt:lpstr>
      <vt:lpstr>Synchrotron Radiation Monitors at SwissFEL</vt:lpstr>
      <vt:lpstr>Contents</vt:lpstr>
      <vt:lpstr>Synchrotron Radiation Monitor (SRM) in SwissFEL </vt:lpstr>
      <vt:lpstr>SRM in SwissFEL</vt:lpstr>
      <vt:lpstr>BC1 SRM set-up at SwissFEL</vt:lpstr>
      <vt:lpstr>SRM BC1: mean energy and energy spread characterization</vt:lpstr>
      <vt:lpstr>BC1 SRM: 2-bunch camera images</vt:lpstr>
      <vt:lpstr>SRM BC1: Energy spread characterization</vt:lpstr>
      <vt:lpstr>SwissFEL SRM BC1: Mean energy and spread characterization vs compression</vt:lpstr>
      <vt:lpstr>BC1 SRM:non-invasive and shot-to shot monitoring of the electron bunch-length (*)  </vt:lpstr>
      <vt:lpstr>BC1 SRM:bunch length monitoring… </vt:lpstr>
      <vt:lpstr>BC1 SRM: bunch length monitoring…</vt:lpstr>
      <vt:lpstr>Conclusions and Outlook</vt:lpstr>
      <vt:lpstr>Wir schaffen Wissen – heute für morgen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 Beam Instrumentation: Status, plan and requirements</dc:title>
  <dc:creator>Orlandi Gian Luca</dc:creator>
  <cp:lastModifiedBy>Orlandi Gian Luca</cp:lastModifiedBy>
  <cp:revision>651</cp:revision>
  <dcterms:modified xsi:type="dcterms:W3CDTF">2021-10-19T10:18:19Z</dcterms:modified>
</cp:coreProperties>
</file>