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9" d="100"/>
          <a:sy n="39" d="100"/>
        </p:scale>
        <p:origin x="132" y="4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 name="Shape 108"/>
          <p:cNvSpPr>
            <a:spLocks noGrp="1" noRot="1" noChangeAspect="1"/>
          </p:cNvSpPr>
          <p:nvPr>
            <p:ph type="sldImg"/>
          </p:nvPr>
        </p:nvSpPr>
        <p:spPr>
          <a:xfrm>
            <a:off x="1143000" y="685800"/>
            <a:ext cx="4572000" cy="3429000"/>
          </a:xfrm>
          <a:prstGeom prst="rect">
            <a:avLst/>
          </a:prstGeom>
        </p:spPr>
        <p:txBody>
          <a:bodyPr/>
          <a:lstStyle/>
          <a:p>
            <a:endParaRPr/>
          </a:p>
        </p:txBody>
      </p:sp>
      <p:sp>
        <p:nvSpPr>
          <p:cNvPr id="109" name="Shape 10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elfolie">
    <p:spTree>
      <p:nvGrpSpPr>
        <p:cNvPr id="1" name=""/>
        <p:cNvGrpSpPr/>
        <p:nvPr/>
      </p:nvGrpSpPr>
      <p:grpSpPr>
        <a:xfrm>
          <a:off x="0" y="0"/>
          <a:ext cx="0" cy="0"/>
          <a:chOff x="0" y="0"/>
          <a:chExt cx="0" cy="0"/>
        </a:xfrm>
      </p:grpSpPr>
      <p:pic>
        <p:nvPicPr>
          <p:cNvPr id="11" name="U:\20160506_PSI_Luftbild_0292.jpg" descr="U:\20160506_PSI_Luftbild_0292.jpg"/>
          <p:cNvPicPr>
            <a:picLocks noChangeAspect="1"/>
          </p:cNvPicPr>
          <p:nvPr/>
        </p:nvPicPr>
        <p:blipFill>
          <a:blip r:embed="rId2">
            <a:extLst/>
          </a:blip>
          <a:srcRect t="17593" b="11055"/>
          <a:stretch>
            <a:fillRect/>
          </a:stretch>
        </p:blipFill>
        <p:spPr>
          <a:xfrm>
            <a:off x="5280590" y="573343"/>
            <a:ext cx="17451604" cy="8299221"/>
          </a:xfrm>
          <a:prstGeom prst="rect">
            <a:avLst/>
          </a:prstGeom>
          <a:ln w="12700">
            <a:miter lim="400000"/>
          </a:ln>
        </p:spPr>
      </p:pic>
      <p:sp>
        <p:nvSpPr>
          <p:cNvPr id="12" name="Title Text"/>
          <p:cNvSpPr txBox="1">
            <a:spLocks noGrp="1"/>
          </p:cNvSpPr>
          <p:nvPr>
            <p:ph type="title"/>
          </p:nvPr>
        </p:nvSpPr>
        <p:spPr>
          <a:xfrm>
            <a:off x="1798974" y="9948271"/>
            <a:ext cx="20933401" cy="2235226"/>
          </a:xfrm>
          <a:prstGeom prst="rect">
            <a:avLst/>
          </a:prstGeom>
        </p:spPr>
        <p:txBody>
          <a:bodyPr lIns="0" tIns="0" rIns="0" bIns="0" anchor="t"/>
          <a:lstStyle>
            <a:lvl1pPr algn="l" defTabSz="1828800">
              <a:defRPr sz="6000">
                <a:solidFill>
                  <a:srgbClr val="686868"/>
                </a:solidFill>
                <a:latin typeface="Georgia"/>
                <a:ea typeface="Georgia"/>
                <a:cs typeface="Georgia"/>
                <a:sym typeface="Georgia"/>
              </a:defRPr>
            </a:lvl1pPr>
          </a:lstStyle>
          <a:p>
            <a:r>
              <a:t>Title Text</a:t>
            </a:r>
          </a:p>
        </p:txBody>
      </p:sp>
      <p:sp>
        <p:nvSpPr>
          <p:cNvPr id="13" name="Body Level One…"/>
          <p:cNvSpPr txBox="1">
            <a:spLocks noGrp="1"/>
          </p:cNvSpPr>
          <p:nvPr>
            <p:ph type="body" sz="quarter" idx="1"/>
          </p:nvPr>
        </p:nvSpPr>
        <p:spPr>
          <a:xfrm>
            <a:off x="1798974" y="9125001"/>
            <a:ext cx="20933401" cy="729042"/>
          </a:xfrm>
          <a:prstGeom prst="rect">
            <a:avLst/>
          </a:prstGeom>
        </p:spPr>
        <p:txBody>
          <a:bodyPr lIns="0" tIns="0" rIns="0" bIns="0" anchor="t"/>
          <a:lstStyle>
            <a:lvl1pPr marL="0" indent="0" defTabSz="1828800">
              <a:lnSpc>
                <a:spcPct val="110000"/>
              </a:lnSpc>
              <a:spcBef>
                <a:spcPts val="0"/>
              </a:spcBef>
              <a:buSzTx/>
              <a:buNone/>
              <a:defRPr sz="3600" b="1">
                <a:solidFill>
                  <a:srgbClr val="969696"/>
                </a:solidFill>
                <a:latin typeface="Calibri"/>
                <a:ea typeface="Calibri"/>
                <a:cs typeface="Calibri"/>
                <a:sym typeface="Calibri"/>
              </a:defRPr>
            </a:lvl1pPr>
            <a:lvl2pPr marL="533400" indent="-355600" defTabSz="1828800">
              <a:lnSpc>
                <a:spcPct val="110000"/>
              </a:lnSpc>
              <a:spcBef>
                <a:spcPts val="0"/>
              </a:spcBef>
              <a:buSzPct val="100000"/>
              <a:buChar char="−"/>
              <a:defRPr sz="3600" b="1">
                <a:solidFill>
                  <a:srgbClr val="969696"/>
                </a:solidFill>
                <a:latin typeface="Calibri"/>
                <a:ea typeface="Calibri"/>
                <a:cs typeface="Calibri"/>
                <a:sym typeface="Calibri"/>
              </a:defRPr>
            </a:lvl2pPr>
            <a:lvl3pPr marL="723900" indent="-368300" defTabSz="1828800">
              <a:lnSpc>
                <a:spcPct val="110000"/>
              </a:lnSpc>
              <a:spcBef>
                <a:spcPts val="0"/>
              </a:spcBef>
              <a:buSzPct val="100000"/>
              <a:buChar char="−"/>
              <a:defRPr sz="3600" b="1">
                <a:solidFill>
                  <a:srgbClr val="969696"/>
                </a:solidFill>
                <a:latin typeface="Calibri"/>
                <a:ea typeface="Calibri"/>
                <a:cs typeface="Calibri"/>
                <a:sym typeface="Calibri"/>
              </a:defRPr>
            </a:lvl3pPr>
            <a:lvl4pPr marL="895350" indent="-355600" defTabSz="1828800">
              <a:lnSpc>
                <a:spcPct val="110000"/>
              </a:lnSpc>
              <a:spcBef>
                <a:spcPts val="0"/>
              </a:spcBef>
              <a:buSzPct val="100000"/>
              <a:buChar char="−"/>
              <a:defRPr sz="3600" b="1">
                <a:solidFill>
                  <a:srgbClr val="969696"/>
                </a:solidFill>
                <a:latin typeface="Calibri"/>
                <a:ea typeface="Calibri"/>
                <a:cs typeface="Calibri"/>
                <a:sym typeface="Calibri"/>
              </a:defRPr>
            </a:lvl4pPr>
            <a:lvl5pPr marL="1073150" indent="-355600" defTabSz="1828800">
              <a:lnSpc>
                <a:spcPct val="110000"/>
              </a:lnSpc>
              <a:spcBef>
                <a:spcPts val="0"/>
              </a:spcBef>
              <a:buSzPct val="100000"/>
              <a:buChar char="−"/>
              <a:defRPr sz="3600" b="1">
                <a:solidFill>
                  <a:srgbClr val="969696"/>
                </a:solidFill>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4" name="Rectangle"/>
          <p:cNvSpPr/>
          <p:nvPr/>
        </p:nvSpPr>
        <p:spPr>
          <a:xfrm>
            <a:off x="-4216" y="565395"/>
            <a:ext cx="5068801" cy="8309124"/>
          </a:xfrm>
          <a:prstGeom prst="rect">
            <a:avLst/>
          </a:prstGeom>
          <a:solidFill>
            <a:srgbClr val="E5E5E5"/>
          </a:solidFill>
          <a:ln w="12700">
            <a:miter lim="400000"/>
          </a:ln>
        </p:spPr>
        <p:txBody>
          <a:bodyPr tIns="91439" bIns="91439"/>
          <a:lstStyle/>
          <a:p>
            <a:pPr algn="l" defTabSz="1828800">
              <a:defRPr sz="4800" b="0">
                <a:latin typeface="Times Roman"/>
                <a:ea typeface="Times Roman"/>
                <a:cs typeface="Times Roman"/>
                <a:sym typeface="Times Roman"/>
              </a:defRPr>
            </a:pPr>
            <a:endParaRPr/>
          </a:p>
        </p:txBody>
      </p:sp>
      <p:pic>
        <p:nvPicPr>
          <p:cNvPr id="15" name="PSI-Logo_narrow_30k.eps" descr="PSI-Logo_narrow_30k.eps"/>
          <p:cNvPicPr>
            <a:picLocks noChangeAspect="1"/>
          </p:cNvPicPr>
          <p:nvPr/>
        </p:nvPicPr>
        <p:blipFill>
          <a:blip r:embed="rId3">
            <a:extLst/>
          </a:blip>
          <a:stretch>
            <a:fillRect/>
          </a:stretch>
        </p:blipFill>
        <p:spPr>
          <a:xfrm>
            <a:off x="1656314" y="1097359"/>
            <a:ext cx="2438401" cy="869951"/>
          </a:xfrm>
          <a:prstGeom prst="rect">
            <a:avLst/>
          </a:prstGeom>
          <a:ln w="12700">
            <a:miter lim="400000"/>
          </a:ln>
        </p:spPr>
      </p:pic>
      <p:grpSp>
        <p:nvGrpSpPr>
          <p:cNvPr id="18" name="Group"/>
          <p:cNvGrpSpPr/>
          <p:nvPr/>
        </p:nvGrpSpPr>
        <p:grpSpPr>
          <a:xfrm>
            <a:off x="16683533" y="8416680"/>
            <a:ext cx="6048673" cy="464809"/>
            <a:chOff x="0" y="0"/>
            <a:chExt cx="6048672" cy="464808"/>
          </a:xfrm>
        </p:grpSpPr>
        <p:sp>
          <p:nvSpPr>
            <p:cNvPr id="16" name="Rectangle"/>
            <p:cNvSpPr/>
            <p:nvPr/>
          </p:nvSpPr>
          <p:spPr>
            <a:xfrm>
              <a:off x="-1" y="-1"/>
              <a:ext cx="6048674" cy="464810"/>
            </a:xfrm>
            <a:prstGeom prst="rect">
              <a:avLst/>
            </a:prstGeom>
            <a:solidFill>
              <a:srgbClr val="FFFFFF">
                <a:alpha val="74117"/>
              </a:srgbClr>
            </a:solidFill>
            <a:ln w="12700" cap="flat">
              <a:noFill/>
              <a:miter lim="400000"/>
            </a:ln>
            <a:effectLst/>
          </p:spPr>
          <p:txBody>
            <a:bodyPr wrap="square" lIns="91439" tIns="91439" rIns="91439" bIns="91439" numCol="1" anchor="ctr">
              <a:noAutofit/>
            </a:bodyPr>
            <a:lstStyle/>
            <a:p>
              <a:pPr defTabSz="1828800">
                <a:defRPr sz="2200" spc="60">
                  <a:solidFill>
                    <a:srgbClr val="505150"/>
                  </a:solidFill>
                  <a:latin typeface="Calibri"/>
                  <a:ea typeface="Calibri"/>
                  <a:cs typeface="Calibri"/>
                  <a:sym typeface="Calibri"/>
                </a:defRPr>
              </a:pPr>
              <a:endParaRPr/>
            </a:p>
          </p:txBody>
        </p:sp>
        <p:sp>
          <p:nvSpPr>
            <p:cNvPr id="17" name="WIR SCHAFFEN WISSEN – HEUTE FÜR MORGEN"/>
            <p:cNvSpPr txBox="1"/>
            <p:nvPr/>
          </p:nvSpPr>
          <p:spPr>
            <a:xfrm>
              <a:off x="-1" y="60954"/>
              <a:ext cx="6048674" cy="3429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spAutoFit/>
            </a:bodyPr>
            <a:lstStyle>
              <a:lvl1pPr defTabSz="1828800">
                <a:defRPr sz="2200" spc="60">
                  <a:solidFill>
                    <a:srgbClr val="505150"/>
                  </a:solidFill>
                  <a:latin typeface="Calibri"/>
                  <a:ea typeface="Calibri"/>
                  <a:cs typeface="Calibri"/>
                  <a:sym typeface="Calibri"/>
                </a:defRPr>
              </a:lvl1pPr>
            </a:lstStyle>
            <a:p>
              <a:r>
                <a:t>WIR SCHAFFEN WISSEN – HEUTE FÜR MORGEN</a:t>
              </a:r>
            </a:p>
          </p:txBody>
        </p:sp>
      </p:grpSp>
      <p:sp>
        <p:nvSpPr>
          <p:cNvPr id="19" name="Rectangle"/>
          <p:cNvSpPr/>
          <p:nvPr/>
        </p:nvSpPr>
        <p:spPr>
          <a:xfrm>
            <a:off x="22948211" y="565395"/>
            <a:ext cx="1440001" cy="8309124"/>
          </a:xfrm>
          <a:prstGeom prst="rect">
            <a:avLst/>
          </a:prstGeom>
          <a:solidFill>
            <a:srgbClr val="E5E5E5"/>
          </a:solidFill>
          <a:ln w="12700">
            <a:miter lim="400000"/>
          </a:ln>
        </p:spPr>
        <p:txBody>
          <a:bodyPr tIns="91439" bIns="91439"/>
          <a:lstStyle/>
          <a:p>
            <a:pPr algn="l" defTabSz="1828800">
              <a:defRPr sz="4800" b="0">
                <a:latin typeface="Times Roman"/>
                <a:ea typeface="Times Roman"/>
                <a:cs typeface="Times Roman"/>
                <a:sym typeface="Times Roman"/>
              </a:defRPr>
            </a:pPr>
            <a:endParaRPr/>
          </a:p>
        </p:txBody>
      </p:sp>
      <p:sp>
        <p:nvSpPr>
          <p:cNvPr id="20" name="Rectangle"/>
          <p:cNvSpPr/>
          <p:nvPr/>
        </p:nvSpPr>
        <p:spPr>
          <a:xfrm>
            <a:off x="1809459" y="12277725"/>
            <a:ext cx="1441451" cy="1438275"/>
          </a:xfrm>
          <a:prstGeom prst="rect">
            <a:avLst/>
          </a:prstGeom>
          <a:solidFill>
            <a:srgbClr val="B9B9B9"/>
          </a:solidFill>
          <a:ln w="12700">
            <a:miter lim="400000"/>
          </a:ln>
        </p:spPr>
        <p:txBody>
          <a:bodyPr tIns="91439" bIns="91439"/>
          <a:lstStyle/>
          <a:p>
            <a:pPr algn="l" defTabSz="1828800">
              <a:defRPr sz="4800" b="0">
                <a:latin typeface="Times Roman"/>
                <a:ea typeface="Times Roman"/>
                <a:cs typeface="Times Roman"/>
                <a:sym typeface="Times Roman"/>
              </a:defRPr>
            </a:pPr>
            <a:endParaRPr/>
          </a:p>
        </p:txBody>
      </p:sp>
      <p:sp>
        <p:nvSpPr>
          <p:cNvPr id="21" name="Slide Number"/>
          <p:cNvSpPr txBox="1">
            <a:spLocks noGrp="1"/>
          </p:cNvSpPr>
          <p:nvPr>
            <p:ph type="sldNum" sz="quarter" idx="2"/>
          </p:nvPr>
        </p:nvSpPr>
        <p:spPr>
          <a:xfrm>
            <a:off x="16154400" y="12712700"/>
            <a:ext cx="4267200" cy="736600"/>
          </a:xfrm>
          <a:prstGeom prst="rect">
            <a:avLst/>
          </a:prstGeom>
        </p:spPr>
        <p:txBody>
          <a:bodyPr lIns="0" tIns="0" rIns="0" bIns="0"/>
          <a:lstStyle>
            <a:lvl1pPr algn="l" defTabSz="1828800">
              <a:defRPr sz="1800">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el und Inhalt">
    <p:spTree>
      <p:nvGrpSpPr>
        <p:cNvPr id="1" name=""/>
        <p:cNvGrpSpPr/>
        <p:nvPr/>
      </p:nvGrpSpPr>
      <p:grpSpPr>
        <a:xfrm>
          <a:off x="0" y="0"/>
          <a:ext cx="0" cy="0"/>
          <a:chOff x="0" y="0"/>
          <a:chExt cx="0" cy="0"/>
        </a:xfrm>
      </p:grpSpPr>
      <p:sp>
        <p:nvSpPr>
          <p:cNvPr id="28" name="Rectangle"/>
          <p:cNvSpPr/>
          <p:nvPr/>
        </p:nvSpPr>
        <p:spPr>
          <a:xfrm>
            <a:off x="-4212" y="2825750"/>
            <a:ext cx="1441451" cy="1455803"/>
          </a:xfrm>
          <a:prstGeom prst="rect">
            <a:avLst/>
          </a:prstGeom>
          <a:solidFill>
            <a:srgbClr val="B9B9B9"/>
          </a:solidFill>
          <a:ln w="12700">
            <a:miter lim="400000"/>
          </a:ln>
        </p:spPr>
        <p:txBody>
          <a:bodyPr tIns="91439" bIns="91439"/>
          <a:lstStyle/>
          <a:p>
            <a:pPr algn="l" defTabSz="1828800">
              <a:defRPr sz="4800" b="0">
                <a:latin typeface="Times Roman"/>
                <a:ea typeface="Times Roman"/>
                <a:cs typeface="Times Roman"/>
                <a:sym typeface="Times Roman"/>
              </a:defRPr>
            </a:pPr>
            <a:endParaRPr/>
          </a:p>
        </p:txBody>
      </p:sp>
      <p:pic>
        <p:nvPicPr>
          <p:cNvPr id="29" name="PSI-Logo_narrow_30k.eps" descr="PSI-Logo_narrow_30k.eps"/>
          <p:cNvPicPr>
            <a:picLocks noChangeAspect="1"/>
          </p:cNvPicPr>
          <p:nvPr/>
        </p:nvPicPr>
        <p:blipFill>
          <a:blip r:embed="rId2">
            <a:extLst/>
          </a:blip>
          <a:stretch>
            <a:fillRect/>
          </a:stretch>
        </p:blipFill>
        <p:spPr>
          <a:xfrm>
            <a:off x="1621388" y="571500"/>
            <a:ext cx="2032001" cy="723900"/>
          </a:xfrm>
          <a:prstGeom prst="rect">
            <a:avLst/>
          </a:prstGeom>
          <a:ln w="12700">
            <a:miter lim="400000"/>
          </a:ln>
        </p:spPr>
      </p:pic>
      <p:sp>
        <p:nvSpPr>
          <p:cNvPr id="30" name="Body Level One…"/>
          <p:cNvSpPr txBox="1">
            <a:spLocks noGrp="1"/>
          </p:cNvSpPr>
          <p:nvPr>
            <p:ph type="body" idx="1"/>
          </p:nvPr>
        </p:nvSpPr>
        <p:spPr>
          <a:xfrm>
            <a:off x="2081764" y="2682875"/>
            <a:ext cx="21352373" cy="9359904"/>
          </a:xfrm>
          <a:prstGeom prst="rect">
            <a:avLst/>
          </a:prstGeom>
        </p:spPr>
        <p:txBody>
          <a:bodyPr lIns="0" tIns="0" rIns="0" bIns="0" anchor="t"/>
          <a:lstStyle>
            <a:lvl1pPr marL="355600" indent="-355600" defTabSz="1828800">
              <a:lnSpc>
                <a:spcPct val="110000"/>
              </a:lnSpc>
              <a:spcBef>
                <a:spcPts val="0"/>
              </a:spcBef>
              <a:buClr>
                <a:srgbClr val="000000"/>
              </a:buClr>
              <a:buSzPct val="100000"/>
              <a:buFont typeface="Arial"/>
              <a:defRPr sz="3600">
                <a:latin typeface="Calibri"/>
                <a:ea typeface="Calibri"/>
                <a:cs typeface="Calibri"/>
                <a:sym typeface="Calibri"/>
              </a:defRPr>
            </a:lvl1pPr>
            <a:lvl2pPr marL="533400" indent="-355600" defTabSz="1828800">
              <a:lnSpc>
                <a:spcPct val="110000"/>
              </a:lnSpc>
              <a:spcBef>
                <a:spcPts val="0"/>
              </a:spcBef>
              <a:buClr>
                <a:srgbClr val="000000"/>
              </a:buClr>
              <a:buSzPct val="100000"/>
              <a:buFont typeface="Arial"/>
              <a:buChar char="−"/>
              <a:defRPr sz="3600">
                <a:latin typeface="Calibri"/>
                <a:ea typeface="Calibri"/>
                <a:cs typeface="Calibri"/>
                <a:sym typeface="Calibri"/>
              </a:defRPr>
            </a:lvl2pPr>
            <a:lvl3pPr marL="723900" indent="-368300" defTabSz="1828800">
              <a:lnSpc>
                <a:spcPct val="110000"/>
              </a:lnSpc>
              <a:spcBef>
                <a:spcPts val="0"/>
              </a:spcBef>
              <a:buClr>
                <a:srgbClr val="000000"/>
              </a:buClr>
              <a:buSzPct val="100000"/>
              <a:buFont typeface="Arial"/>
              <a:buChar char="−"/>
              <a:defRPr sz="3600">
                <a:latin typeface="Calibri"/>
                <a:ea typeface="Calibri"/>
                <a:cs typeface="Calibri"/>
                <a:sym typeface="Calibri"/>
              </a:defRPr>
            </a:lvl3pPr>
            <a:lvl4pPr marL="895350" indent="-355600" defTabSz="1828800">
              <a:lnSpc>
                <a:spcPct val="110000"/>
              </a:lnSpc>
              <a:spcBef>
                <a:spcPts val="0"/>
              </a:spcBef>
              <a:buClr>
                <a:srgbClr val="000000"/>
              </a:buClr>
              <a:buSzPct val="100000"/>
              <a:buFont typeface="Arial"/>
              <a:buChar char="−"/>
              <a:defRPr sz="3600">
                <a:latin typeface="Calibri"/>
                <a:ea typeface="Calibri"/>
                <a:cs typeface="Calibri"/>
                <a:sym typeface="Calibri"/>
              </a:defRPr>
            </a:lvl4pPr>
            <a:lvl5pPr marL="1073150" indent="-355600" defTabSz="1828800">
              <a:lnSpc>
                <a:spcPct val="110000"/>
              </a:lnSpc>
              <a:spcBef>
                <a:spcPts val="0"/>
              </a:spcBef>
              <a:buClr>
                <a:srgbClr val="000000"/>
              </a:buClr>
              <a:buSzPct val="100000"/>
              <a:buFont typeface="Arial"/>
              <a:buChar char="−"/>
              <a:defRPr sz="36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4150188" y="583200"/>
            <a:ext cx="19104769" cy="1867487"/>
          </a:xfrm>
          <a:prstGeom prst="rect">
            <a:avLst/>
          </a:prstGeom>
        </p:spPr>
        <p:txBody>
          <a:bodyPr lIns="0" tIns="0" rIns="0" bIns="0" anchor="t"/>
          <a:lstStyle>
            <a:lvl1pPr algn="l" defTabSz="1828800">
              <a:defRPr sz="5000">
                <a:solidFill>
                  <a:srgbClr val="686868"/>
                </a:solidFill>
                <a:latin typeface="Georgia"/>
                <a:ea typeface="Georgia"/>
                <a:cs typeface="Georgia"/>
                <a:sym typeface="Georgia"/>
              </a:defRPr>
            </a:lvl1pPr>
          </a:lstStyle>
          <a:p>
            <a:r>
              <a:t>Title Text</a:t>
            </a:r>
          </a:p>
        </p:txBody>
      </p:sp>
      <p:sp>
        <p:nvSpPr>
          <p:cNvPr id="32" name="Slide Number"/>
          <p:cNvSpPr txBox="1">
            <a:spLocks noGrp="1"/>
          </p:cNvSpPr>
          <p:nvPr>
            <p:ph type="sldNum" sz="quarter" idx="2"/>
          </p:nvPr>
        </p:nvSpPr>
        <p:spPr>
          <a:xfrm>
            <a:off x="23928792" y="13255716"/>
            <a:ext cx="295921" cy="342901"/>
          </a:xfrm>
          <a:prstGeom prst="rect">
            <a:avLst/>
          </a:prstGeom>
        </p:spPr>
        <p:txBody>
          <a:bodyPr lIns="0" tIns="0" rIns="0" bIns="0"/>
          <a:lstStyle>
            <a:lvl1pPr algn="l" defTabSz="1828800">
              <a:defRPr sz="2200">
                <a:latin typeface="Calibri"/>
                <a:ea typeface="Calibri"/>
                <a:cs typeface="Calibri"/>
                <a:sym typeface="Calibri"/>
              </a:defRPr>
            </a:lvl1pPr>
          </a:lstStyle>
          <a:p>
            <a:fld id="{86CB4B4D-7CA3-9044-876B-883B54F8677D}" type="slidenum">
              <a:t>‹#›</a:t>
            </a:fld>
            <a:endParaRPr/>
          </a:p>
        </p:txBody>
      </p:sp>
      <p:sp>
        <p:nvSpPr>
          <p:cNvPr id="33" name="Text"/>
          <p:cNvSpPr txBox="1">
            <a:spLocks noGrp="1"/>
          </p:cNvSpPr>
          <p:nvPr>
            <p:ph type="body" sz="quarter" idx="21"/>
          </p:nvPr>
        </p:nvSpPr>
        <p:spPr>
          <a:xfrm>
            <a:off x="9240988" y="13190628"/>
            <a:ext cx="14431726" cy="473076"/>
          </a:xfrm>
          <a:prstGeom prst="rect">
            <a:avLst/>
          </a:prstGeom>
        </p:spPr>
        <p:txBody>
          <a:bodyPr lIns="71437" tIns="71437" rIns="71437" bIns="71437">
            <a:spAutoFit/>
          </a:bodyPr>
          <a:lstStyle/>
          <a:p>
            <a:pPr marL="0" indent="0" algn="r" defTabSz="584200">
              <a:spcBef>
                <a:spcPts val="0"/>
              </a:spcBef>
              <a:buSzTx/>
              <a:buNone/>
              <a:defRPr sz="2200">
                <a:solidFill>
                  <a:srgbClr val="919191"/>
                </a:solidFill>
                <a:latin typeface="Lucida Grande"/>
                <a:ea typeface="Lucida Grande"/>
                <a:cs typeface="Lucida Grande"/>
                <a:sym typeface="Lucida Grande"/>
              </a:defRPr>
            </a:pPr>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White">
    <p:spTree>
      <p:nvGrpSpPr>
        <p:cNvPr id="1" name=""/>
        <p:cNvGrpSpPr/>
        <p:nvPr/>
      </p:nvGrpSpPr>
      <p:grpSpPr>
        <a:xfrm>
          <a:off x="0" y="0"/>
          <a:ext cx="0" cy="0"/>
          <a:chOff x="0" y="0"/>
          <a:chExt cx="0" cy="0"/>
        </a:xfrm>
      </p:grpSpPr>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lack">
    <p:bg>
      <p:bgPr>
        <a:solidFill>
          <a:srgbClr val="000000"/>
        </a:solidFill>
        <a:effectLst/>
      </p:bgPr>
    </p:bg>
    <p:spTree>
      <p:nvGrpSpPr>
        <p:cNvPr id="1" name=""/>
        <p:cNvGrpSpPr/>
        <p:nvPr/>
      </p:nvGrpSpPr>
      <p:grpSpPr>
        <a:xfrm>
          <a:off x="0" y="0"/>
          <a:ext cx="0" cy="0"/>
          <a:chOff x="0" y="0"/>
          <a:chExt cx="0" cy="0"/>
        </a:xfrm>
      </p:grpSpPr>
      <p:sp>
        <p:nvSpPr>
          <p:cNvPr id="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el und Inhalt">
    <p:spTree>
      <p:nvGrpSpPr>
        <p:cNvPr id="1" name=""/>
        <p:cNvGrpSpPr/>
        <p:nvPr/>
      </p:nvGrpSpPr>
      <p:grpSpPr>
        <a:xfrm>
          <a:off x="0" y="0"/>
          <a:ext cx="0" cy="0"/>
          <a:chOff x="0" y="0"/>
          <a:chExt cx="0" cy="0"/>
        </a:xfrm>
      </p:grpSpPr>
      <p:sp>
        <p:nvSpPr>
          <p:cNvPr id="54" name="Rechteck 12"/>
          <p:cNvSpPr/>
          <p:nvPr/>
        </p:nvSpPr>
        <p:spPr>
          <a:xfrm>
            <a:off x="31" y="2825757"/>
            <a:ext cx="1632001" cy="1632001"/>
          </a:xfrm>
          <a:prstGeom prst="rect">
            <a:avLst/>
          </a:prstGeom>
          <a:solidFill>
            <a:srgbClr val="B9B9B9"/>
          </a:solidFill>
          <a:ln w="12700">
            <a:miter lim="400000"/>
          </a:ln>
        </p:spPr>
        <p:txBody>
          <a:bodyPr lIns="121919" tIns="121919" rIns="121919" bIns="121919"/>
          <a:lstStyle/>
          <a:p>
            <a:pPr algn="l" defTabSz="2438400">
              <a:defRPr sz="6400" b="0">
                <a:latin typeface="Times Roman"/>
                <a:ea typeface="Times Roman"/>
                <a:cs typeface="Times Roman"/>
                <a:sym typeface="Times Roman"/>
              </a:defRPr>
            </a:pPr>
            <a:endParaRPr/>
          </a:p>
        </p:txBody>
      </p:sp>
      <p:pic>
        <p:nvPicPr>
          <p:cNvPr id="55" name="Bild 14" descr="Bild 14"/>
          <p:cNvPicPr>
            <a:picLocks noChangeAspect="1"/>
          </p:cNvPicPr>
          <p:nvPr/>
        </p:nvPicPr>
        <p:blipFill>
          <a:blip r:embed="rId2">
            <a:extLst/>
          </a:blip>
          <a:stretch>
            <a:fillRect/>
          </a:stretch>
        </p:blipFill>
        <p:spPr>
          <a:xfrm>
            <a:off x="2207999" y="571511"/>
            <a:ext cx="2707201" cy="963764"/>
          </a:xfrm>
          <a:prstGeom prst="rect">
            <a:avLst/>
          </a:prstGeom>
          <a:ln w="12700">
            <a:miter lim="400000"/>
          </a:ln>
        </p:spPr>
      </p:pic>
      <p:sp>
        <p:nvSpPr>
          <p:cNvPr id="56" name="Body Level One…"/>
          <p:cNvSpPr txBox="1">
            <a:spLocks noGrp="1"/>
          </p:cNvSpPr>
          <p:nvPr>
            <p:ph type="body" idx="1" hasCustomPrompt="1"/>
          </p:nvPr>
        </p:nvSpPr>
        <p:spPr>
          <a:xfrm>
            <a:off x="2781333" y="2682885"/>
            <a:ext cx="20645965" cy="9359902"/>
          </a:xfrm>
          <a:prstGeom prst="rect">
            <a:avLst/>
          </a:prstGeom>
        </p:spPr>
        <p:txBody>
          <a:bodyPr lIns="0" tIns="0" rIns="0" bIns="0" anchor="t"/>
          <a:lstStyle>
            <a:lvl1pPr marL="345141" indent="-345141" defTabSz="1828800">
              <a:lnSpc>
                <a:spcPct val="110000"/>
              </a:lnSpc>
              <a:spcBef>
                <a:spcPts val="0"/>
              </a:spcBef>
              <a:buClr>
                <a:srgbClr val="000000"/>
              </a:buClr>
              <a:buSzPct val="100000"/>
              <a:buFont typeface="Arial"/>
              <a:defRPr sz="4400">
                <a:latin typeface="Calibri"/>
                <a:ea typeface="Calibri"/>
                <a:cs typeface="Calibri"/>
                <a:sym typeface="Calibri"/>
              </a:defRPr>
            </a:lvl1pPr>
            <a:lvl2pPr marL="478491" indent="-345141" defTabSz="1828800">
              <a:lnSpc>
                <a:spcPct val="110000"/>
              </a:lnSpc>
              <a:spcBef>
                <a:spcPts val="0"/>
              </a:spcBef>
              <a:buClr>
                <a:srgbClr val="000000"/>
              </a:buClr>
              <a:buSzPct val="100000"/>
              <a:buFont typeface="Arial"/>
              <a:buChar char="−"/>
              <a:defRPr sz="4400">
                <a:latin typeface="Calibri"/>
                <a:ea typeface="Calibri"/>
                <a:cs typeface="Calibri"/>
                <a:sym typeface="Calibri"/>
              </a:defRPr>
            </a:lvl2pPr>
            <a:lvl3pPr marL="624168" indent="-357468" defTabSz="1828800">
              <a:lnSpc>
                <a:spcPct val="110000"/>
              </a:lnSpc>
              <a:spcBef>
                <a:spcPts val="0"/>
              </a:spcBef>
              <a:buClr>
                <a:srgbClr val="000000"/>
              </a:buClr>
              <a:buSzPct val="100000"/>
              <a:buFont typeface="Arial"/>
              <a:buChar char="−"/>
              <a:defRPr sz="4400">
                <a:latin typeface="Calibri"/>
                <a:ea typeface="Calibri"/>
                <a:cs typeface="Calibri"/>
                <a:sym typeface="Calibri"/>
              </a:defRPr>
            </a:lvl3pPr>
            <a:lvl4pPr marL="749954" indent="-345141" defTabSz="1828800">
              <a:lnSpc>
                <a:spcPct val="110000"/>
              </a:lnSpc>
              <a:spcBef>
                <a:spcPts val="0"/>
              </a:spcBef>
              <a:buClr>
                <a:srgbClr val="000000"/>
              </a:buClr>
              <a:buSzPct val="100000"/>
              <a:buFont typeface="Arial"/>
              <a:buChar char="−"/>
              <a:defRPr sz="4400">
                <a:latin typeface="Calibri"/>
                <a:ea typeface="Calibri"/>
                <a:cs typeface="Calibri"/>
                <a:sym typeface="Calibri"/>
              </a:defRPr>
            </a:lvl4pPr>
            <a:lvl5pPr marL="883304" indent="-345141" defTabSz="1828800">
              <a:lnSpc>
                <a:spcPct val="110000"/>
              </a:lnSpc>
              <a:spcBef>
                <a:spcPts val="0"/>
              </a:spcBef>
              <a:buClr>
                <a:srgbClr val="000000"/>
              </a:buClr>
              <a:buSzPct val="100000"/>
              <a:buFont typeface="Arial"/>
              <a:buChar char="−"/>
              <a:defRPr sz="4400">
                <a:latin typeface="Calibri"/>
                <a:ea typeface="Calibri"/>
                <a:cs typeface="Calibri"/>
                <a:sym typeface="Calibri"/>
              </a:defRPr>
            </a:lvl5pPr>
          </a:lstStyle>
          <a:p>
            <a:r>
              <a:t>Mastertextformat bearbeiten</a:t>
            </a:r>
          </a:p>
          <a:p>
            <a:pPr lvl="1"/>
            <a:endParaRPr/>
          </a:p>
          <a:p>
            <a:pPr lvl="2"/>
            <a:endParaRPr/>
          </a:p>
          <a:p>
            <a:pPr lvl="3"/>
            <a:endParaRPr/>
          </a:p>
          <a:p>
            <a:pPr lvl="4"/>
            <a:endParaRPr/>
          </a:p>
        </p:txBody>
      </p:sp>
      <p:sp>
        <p:nvSpPr>
          <p:cNvPr id="57" name="Title Text"/>
          <p:cNvSpPr txBox="1">
            <a:spLocks noGrp="1"/>
          </p:cNvSpPr>
          <p:nvPr>
            <p:ph type="title"/>
          </p:nvPr>
        </p:nvSpPr>
        <p:spPr>
          <a:xfrm>
            <a:off x="5539228" y="575999"/>
            <a:ext cx="17888068" cy="1017001"/>
          </a:xfrm>
          <a:prstGeom prst="rect">
            <a:avLst/>
          </a:prstGeom>
        </p:spPr>
        <p:txBody>
          <a:bodyPr lIns="0" tIns="0" rIns="0" bIns="0" anchor="t"/>
          <a:lstStyle>
            <a:lvl1pPr algn="l" defTabSz="2438400">
              <a:defRPr sz="6400">
                <a:solidFill>
                  <a:srgbClr val="686868"/>
                </a:solidFill>
                <a:latin typeface="Georgia"/>
                <a:ea typeface="Georgia"/>
                <a:cs typeface="Georgia"/>
                <a:sym typeface="Georgia"/>
              </a:defRPr>
            </a:lvl1pPr>
          </a:lstStyle>
          <a:p>
            <a:r>
              <a:t>Title Text</a:t>
            </a:r>
          </a:p>
        </p:txBody>
      </p:sp>
      <p:sp>
        <p:nvSpPr>
          <p:cNvPr id="58" name="Slide Number"/>
          <p:cNvSpPr txBox="1">
            <a:spLocks noGrp="1"/>
          </p:cNvSpPr>
          <p:nvPr>
            <p:ph type="sldNum" sz="quarter" idx="2"/>
          </p:nvPr>
        </p:nvSpPr>
        <p:spPr>
          <a:xfrm>
            <a:off x="21883499" y="13247999"/>
            <a:ext cx="270174" cy="304801"/>
          </a:xfrm>
          <a:prstGeom prst="rect">
            <a:avLst/>
          </a:prstGeom>
        </p:spPr>
        <p:txBody>
          <a:bodyPr lIns="0" tIns="0" rIns="0" bIns="0"/>
          <a:lstStyle>
            <a:lvl1pPr algn="l" defTabSz="2438400">
              <a:defRPr sz="2000">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65" name="Rechteck 12"/>
          <p:cNvSpPr/>
          <p:nvPr/>
        </p:nvSpPr>
        <p:spPr>
          <a:xfrm>
            <a:off x="31" y="2825757"/>
            <a:ext cx="1632001" cy="1632001"/>
          </a:xfrm>
          <a:prstGeom prst="rect">
            <a:avLst/>
          </a:prstGeom>
          <a:solidFill>
            <a:srgbClr val="B9B9B9"/>
          </a:solidFill>
          <a:ln w="12700">
            <a:miter lim="400000"/>
          </a:ln>
        </p:spPr>
        <p:txBody>
          <a:bodyPr lIns="121919" tIns="121919" rIns="121919" bIns="121919"/>
          <a:lstStyle/>
          <a:p>
            <a:pPr algn="l" defTabSz="2438400">
              <a:defRPr sz="6400" b="0">
                <a:latin typeface="Times Roman"/>
                <a:ea typeface="Times Roman"/>
                <a:cs typeface="Times Roman"/>
                <a:sym typeface="Times Roman"/>
              </a:defRPr>
            </a:pPr>
            <a:endParaRPr/>
          </a:p>
        </p:txBody>
      </p:sp>
      <p:pic>
        <p:nvPicPr>
          <p:cNvPr id="66" name="Bild 14" descr="Bild 14"/>
          <p:cNvPicPr>
            <a:picLocks noChangeAspect="1"/>
          </p:cNvPicPr>
          <p:nvPr/>
        </p:nvPicPr>
        <p:blipFill>
          <a:blip r:embed="rId2">
            <a:extLst/>
          </a:blip>
          <a:stretch>
            <a:fillRect/>
          </a:stretch>
        </p:blipFill>
        <p:spPr>
          <a:xfrm>
            <a:off x="2207999" y="571511"/>
            <a:ext cx="2707201" cy="963764"/>
          </a:xfrm>
          <a:prstGeom prst="rect">
            <a:avLst/>
          </a:prstGeom>
          <a:ln w="12700">
            <a:miter lim="400000"/>
          </a:ln>
        </p:spPr>
      </p:pic>
      <p:sp>
        <p:nvSpPr>
          <p:cNvPr id="67" name="Body Level One…"/>
          <p:cNvSpPr txBox="1">
            <a:spLocks noGrp="1"/>
          </p:cNvSpPr>
          <p:nvPr>
            <p:ph type="body" idx="1" hasCustomPrompt="1"/>
          </p:nvPr>
        </p:nvSpPr>
        <p:spPr>
          <a:xfrm>
            <a:off x="2781333" y="2682885"/>
            <a:ext cx="20645965" cy="9359902"/>
          </a:xfrm>
          <a:prstGeom prst="rect">
            <a:avLst/>
          </a:prstGeom>
        </p:spPr>
        <p:txBody>
          <a:bodyPr lIns="0" tIns="0" rIns="0" bIns="0" anchor="t"/>
          <a:lstStyle>
            <a:lvl1pPr marL="460167" indent="-460167" defTabSz="2438277">
              <a:lnSpc>
                <a:spcPct val="110000"/>
              </a:lnSpc>
              <a:spcBef>
                <a:spcPts val="0"/>
              </a:spcBef>
              <a:buClr>
                <a:srgbClr val="000000"/>
              </a:buClr>
              <a:buSzPct val="100000"/>
              <a:buFont typeface="Arial"/>
              <a:defRPr sz="4400">
                <a:latin typeface="Calibri"/>
                <a:ea typeface="Calibri"/>
                <a:cs typeface="Calibri"/>
                <a:sym typeface="Calibri"/>
              </a:defRPr>
            </a:lvl1pPr>
            <a:lvl2pPr marL="637957" indent="-460167" defTabSz="2438277">
              <a:lnSpc>
                <a:spcPct val="110000"/>
              </a:lnSpc>
              <a:spcBef>
                <a:spcPts val="0"/>
              </a:spcBef>
              <a:buClr>
                <a:srgbClr val="000000"/>
              </a:buClr>
              <a:buSzPct val="100000"/>
              <a:buFont typeface="Arial"/>
              <a:buChar char="−"/>
              <a:defRPr sz="4400">
                <a:latin typeface="Calibri"/>
                <a:ea typeface="Calibri"/>
                <a:cs typeface="Calibri"/>
                <a:sym typeface="Calibri"/>
              </a:defRPr>
            </a:lvl2pPr>
            <a:lvl3pPr marL="832184" indent="-476602" defTabSz="2438277">
              <a:lnSpc>
                <a:spcPct val="110000"/>
              </a:lnSpc>
              <a:spcBef>
                <a:spcPts val="0"/>
              </a:spcBef>
              <a:buClr>
                <a:srgbClr val="000000"/>
              </a:buClr>
              <a:buSzPct val="100000"/>
              <a:buFont typeface="Arial"/>
              <a:buChar char="−"/>
              <a:defRPr sz="4400">
                <a:latin typeface="Calibri"/>
                <a:ea typeface="Calibri"/>
                <a:cs typeface="Calibri"/>
                <a:sym typeface="Calibri"/>
              </a:defRPr>
            </a:lvl3pPr>
            <a:lvl4pPr marL="999890" indent="-460167" defTabSz="2438277">
              <a:lnSpc>
                <a:spcPct val="110000"/>
              </a:lnSpc>
              <a:spcBef>
                <a:spcPts val="0"/>
              </a:spcBef>
              <a:buClr>
                <a:srgbClr val="000000"/>
              </a:buClr>
              <a:buSzPct val="100000"/>
              <a:buFont typeface="Arial"/>
              <a:buChar char="−"/>
              <a:defRPr sz="4400">
                <a:latin typeface="Calibri"/>
                <a:ea typeface="Calibri"/>
                <a:cs typeface="Calibri"/>
                <a:sym typeface="Calibri"/>
              </a:defRPr>
            </a:lvl4pPr>
            <a:lvl5pPr marL="1177681" indent="-460167" defTabSz="2438277">
              <a:lnSpc>
                <a:spcPct val="110000"/>
              </a:lnSpc>
              <a:spcBef>
                <a:spcPts val="0"/>
              </a:spcBef>
              <a:buClr>
                <a:srgbClr val="000000"/>
              </a:buClr>
              <a:buSzPct val="100000"/>
              <a:buFont typeface="Arial"/>
              <a:buChar char="−"/>
              <a:defRPr sz="4400">
                <a:latin typeface="Calibri"/>
                <a:ea typeface="Calibri"/>
                <a:cs typeface="Calibri"/>
                <a:sym typeface="Calibri"/>
              </a:defRPr>
            </a:lvl5pPr>
          </a:lstStyle>
          <a:p>
            <a:r>
              <a:t>Edit master text format</a:t>
            </a:r>
          </a:p>
          <a:p>
            <a:pPr lvl="1"/>
            <a:endParaRPr/>
          </a:p>
          <a:p>
            <a:pPr lvl="2"/>
            <a:endParaRPr/>
          </a:p>
          <a:p>
            <a:pPr lvl="3"/>
            <a:endParaRPr/>
          </a:p>
          <a:p>
            <a:pPr lvl="4"/>
            <a:endParaRPr/>
          </a:p>
        </p:txBody>
      </p:sp>
      <p:sp>
        <p:nvSpPr>
          <p:cNvPr id="68" name="Enter slide title"/>
          <p:cNvSpPr txBox="1">
            <a:spLocks noGrp="1"/>
          </p:cNvSpPr>
          <p:nvPr>
            <p:ph type="title" hasCustomPrompt="1"/>
          </p:nvPr>
        </p:nvSpPr>
        <p:spPr>
          <a:xfrm>
            <a:off x="5539228" y="575999"/>
            <a:ext cx="17888068" cy="1017001"/>
          </a:xfrm>
          <a:prstGeom prst="rect">
            <a:avLst/>
          </a:prstGeom>
        </p:spPr>
        <p:txBody>
          <a:bodyPr lIns="0" tIns="0" rIns="0" bIns="0" anchor="t"/>
          <a:lstStyle>
            <a:lvl1pPr algn="l" defTabSz="2438400">
              <a:defRPr sz="6400">
                <a:solidFill>
                  <a:srgbClr val="686868"/>
                </a:solidFill>
                <a:latin typeface="Georgia"/>
                <a:ea typeface="Georgia"/>
                <a:cs typeface="Georgia"/>
                <a:sym typeface="Georgia"/>
              </a:defRPr>
            </a:lvl1pPr>
          </a:lstStyle>
          <a:p>
            <a:r>
              <a:t>Enter slide title</a:t>
            </a:r>
          </a:p>
        </p:txBody>
      </p:sp>
      <p:sp>
        <p:nvSpPr>
          <p:cNvPr id="69" name="Slide Number"/>
          <p:cNvSpPr txBox="1">
            <a:spLocks noGrp="1"/>
          </p:cNvSpPr>
          <p:nvPr>
            <p:ph type="sldNum" sz="quarter" idx="2"/>
          </p:nvPr>
        </p:nvSpPr>
        <p:spPr>
          <a:xfrm>
            <a:off x="21883499" y="13247999"/>
            <a:ext cx="270174" cy="304801"/>
          </a:xfrm>
          <a:prstGeom prst="rect">
            <a:avLst/>
          </a:prstGeom>
        </p:spPr>
        <p:txBody>
          <a:bodyPr lIns="0" tIns="0" rIns="0" bIns="0"/>
          <a:lstStyle>
            <a:lvl1pPr algn="l" defTabSz="2438400">
              <a:defRPr sz="2000">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76" name="Rechteck 12"/>
          <p:cNvSpPr/>
          <p:nvPr/>
        </p:nvSpPr>
        <p:spPr>
          <a:xfrm>
            <a:off x="31" y="2825757"/>
            <a:ext cx="1632001" cy="1632001"/>
          </a:xfrm>
          <a:prstGeom prst="rect">
            <a:avLst/>
          </a:prstGeom>
          <a:solidFill>
            <a:srgbClr val="B9B9B9"/>
          </a:solidFill>
          <a:ln w="12700">
            <a:miter lim="400000"/>
          </a:ln>
        </p:spPr>
        <p:txBody>
          <a:bodyPr lIns="121919" tIns="121919" rIns="121919" bIns="121919"/>
          <a:lstStyle/>
          <a:p>
            <a:pPr algn="l" defTabSz="2438400">
              <a:defRPr sz="6400" b="0">
                <a:latin typeface="Times Roman"/>
                <a:ea typeface="Times Roman"/>
                <a:cs typeface="Times Roman"/>
                <a:sym typeface="Times Roman"/>
              </a:defRPr>
            </a:pPr>
            <a:endParaRPr/>
          </a:p>
        </p:txBody>
      </p:sp>
      <p:pic>
        <p:nvPicPr>
          <p:cNvPr id="77" name="Bild 14" descr="Bild 14"/>
          <p:cNvPicPr>
            <a:picLocks noChangeAspect="1"/>
          </p:cNvPicPr>
          <p:nvPr/>
        </p:nvPicPr>
        <p:blipFill>
          <a:blip r:embed="rId2">
            <a:extLst/>
          </a:blip>
          <a:stretch>
            <a:fillRect/>
          </a:stretch>
        </p:blipFill>
        <p:spPr>
          <a:xfrm>
            <a:off x="2207999" y="571511"/>
            <a:ext cx="2707201" cy="963764"/>
          </a:xfrm>
          <a:prstGeom prst="rect">
            <a:avLst/>
          </a:prstGeom>
          <a:ln w="12700">
            <a:miter lim="400000"/>
          </a:ln>
        </p:spPr>
      </p:pic>
      <p:sp>
        <p:nvSpPr>
          <p:cNvPr id="78" name="Body Level One…"/>
          <p:cNvSpPr txBox="1">
            <a:spLocks noGrp="1"/>
          </p:cNvSpPr>
          <p:nvPr>
            <p:ph type="body" idx="1" hasCustomPrompt="1"/>
          </p:nvPr>
        </p:nvSpPr>
        <p:spPr>
          <a:xfrm>
            <a:off x="2781333" y="2682885"/>
            <a:ext cx="20645966" cy="9359902"/>
          </a:xfrm>
          <a:prstGeom prst="rect">
            <a:avLst/>
          </a:prstGeom>
        </p:spPr>
        <p:txBody>
          <a:bodyPr lIns="0" tIns="0" rIns="0" bIns="0" anchor="t"/>
          <a:lstStyle>
            <a:lvl1pPr marL="460167" indent="-460167" defTabSz="2438277">
              <a:lnSpc>
                <a:spcPct val="110000"/>
              </a:lnSpc>
              <a:spcBef>
                <a:spcPts val="0"/>
              </a:spcBef>
              <a:buClr>
                <a:srgbClr val="000000"/>
              </a:buClr>
              <a:buSzPct val="100000"/>
              <a:buFont typeface="Arial"/>
              <a:defRPr sz="4400">
                <a:latin typeface="Calibri"/>
                <a:ea typeface="Calibri"/>
                <a:cs typeface="Calibri"/>
                <a:sym typeface="Calibri"/>
              </a:defRPr>
            </a:lvl1pPr>
            <a:lvl2pPr marL="637957" indent="-460167" defTabSz="2438277">
              <a:lnSpc>
                <a:spcPct val="110000"/>
              </a:lnSpc>
              <a:spcBef>
                <a:spcPts val="0"/>
              </a:spcBef>
              <a:buClr>
                <a:srgbClr val="000000"/>
              </a:buClr>
              <a:buSzPct val="100000"/>
              <a:buFont typeface="Arial"/>
              <a:buChar char="−"/>
              <a:defRPr sz="4400">
                <a:latin typeface="Calibri"/>
                <a:ea typeface="Calibri"/>
                <a:cs typeface="Calibri"/>
                <a:sym typeface="Calibri"/>
              </a:defRPr>
            </a:lvl2pPr>
            <a:lvl3pPr marL="832184" indent="-476602" defTabSz="2438277">
              <a:lnSpc>
                <a:spcPct val="110000"/>
              </a:lnSpc>
              <a:spcBef>
                <a:spcPts val="0"/>
              </a:spcBef>
              <a:buClr>
                <a:srgbClr val="000000"/>
              </a:buClr>
              <a:buSzPct val="100000"/>
              <a:buFont typeface="Arial"/>
              <a:buChar char="−"/>
              <a:defRPr sz="4400">
                <a:latin typeface="Calibri"/>
                <a:ea typeface="Calibri"/>
                <a:cs typeface="Calibri"/>
                <a:sym typeface="Calibri"/>
              </a:defRPr>
            </a:lvl3pPr>
            <a:lvl4pPr marL="999890" indent="-460167" defTabSz="2438277">
              <a:lnSpc>
                <a:spcPct val="110000"/>
              </a:lnSpc>
              <a:spcBef>
                <a:spcPts val="0"/>
              </a:spcBef>
              <a:buClr>
                <a:srgbClr val="000000"/>
              </a:buClr>
              <a:buSzPct val="100000"/>
              <a:buFont typeface="Arial"/>
              <a:buChar char="−"/>
              <a:defRPr sz="4400">
                <a:latin typeface="Calibri"/>
                <a:ea typeface="Calibri"/>
                <a:cs typeface="Calibri"/>
                <a:sym typeface="Calibri"/>
              </a:defRPr>
            </a:lvl4pPr>
            <a:lvl5pPr marL="1177681" indent="-460167" defTabSz="2438277">
              <a:lnSpc>
                <a:spcPct val="110000"/>
              </a:lnSpc>
              <a:spcBef>
                <a:spcPts val="0"/>
              </a:spcBef>
              <a:buClr>
                <a:srgbClr val="000000"/>
              </a:buClr>
              <a:buSzPct val="100000"/>
              <a:buFont typeface="Arial"/>
              <a:buChar char="−"/>
              <a:defRPr sz="4400">
                <a:latin typeface="Calibri"/>
                <a:ea typeface="Calibri"/>
                <a:cs typeface="Calibri"/>
                <a:sym typeface="Calibri"/>
              </a:defRPr>
            </a:lvl5pPr>
          </a:lstStyle>
          <a:p>
            <a:r>
              <a:t>Edit master text format</a:t>
            </a:r>
          </a:p>
          <a:p>
            <a:pPr lvl="1"/>
            <a:endParaRPr/>
          </a:p>
          <a:p>
            <a:pPr lvl="2"/>
            <a:endParaRPr/>
          </a:p>
          <a:p>
            <a:pPr lvl="3"/>
            <a:endParaRPr/>
          </a:p>
          <a:p>
            <a:pPr lvl="4"/>
            <a:endParaRPr/>
          </a:p>
        </p:txBody>
      </p:sp>
      <p:sp>
        <p:nvSpPr>
          <p:cNvPr id="79" name="Enter slide title"/>
          <p:cNvSpPr txBox="1">
            <a:spLocks noGrp="1"/>
          </p:cNvSpPr>
          <p:nvPr>
            <p:ph type="title" hasCustomPrompt="1"/>
          </p:nvPr>
        </p:nvSpPr>
        <p:spPr>
          <a:xfrm>
            <a:off x="5539229" y="575999"/>
            <a:ext cx="17888067" cy="1017001"/>
          </a:xfrm>
          <a:prstGeom prst="rect">
            <a:avLst/>
          </a:prstGeom>
        </p:spPr>
        <p:txBody>
          <a:bodyPr lIns="0" tIns="0" rIns="0" bIns="0" anchor="t"/>
          <a:lstStyle>
            <a:lvl1pPr algn="l" defTabSz="2438400">
              <a:defRPr sz="6400">
                <a:solidFill>
                  <a:srgbClr val="686868"/>
                </a:solidFill>
                <a:latin typeface="Georgia"/>
                <a:ea typeface="Georgia"/>
                <a:cs typeface="Georgia"/>
                <a:sym typeface="Georgia"/>
              </a:defRPr>
            </a:lvl1pPr>
          </a:lstStyle>
          <a:p>
            <a:r>
              <a:t>Enter slide title</a:t>
            </a:r>
          </a:p>
        </p:txBody>
      </p:sp>
      <p:sp>
        <p:nvSpPr>
          <p:cNvPr id="80" name="Slide Number"/>
          <p:cNvSpPr txBox="1">
            <a:spLocks noGrp="1"/>
          </p:cNvSpPr>
          <p:nvPr>
            <p:ph type="sldNum" sz="quarter" idx="2"/>
          </p:nvPr>
        </p:nvSpPr>
        <p:spPr>
          <a:xfrm>
            <a:off x="21883499" y="13247999"/>
            <a:ext cx="270174" cy="304801"/>
          </a:xfrm>
          <a:prstGeom prst="rect">
            <a:avLst/>
          </a:prstGeom>
        </p:spPr>
        <p:txBody>
          <a:bodyPr lIns="0" tIns="0" rIns="0" bIns="0"/>
          <a:lstStyle>
            <a:lvl1pPr algn="l" defTabSz="2438400">
              <a:defRPr sz="2000">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 two contents">
    <p:spTree>
      <p:nvGrpSpPr>
        <p:cNvPr id="1" name=""/>
        <p:cNvGrpSpPr/>
        <p:nvPr/>
      </p:nvGrpSpPr>
      <p:grpSpPr>
        <a:xfrm>
          <a:off x="0" y="0"/>
          <a:ext cx="0" cy="0"/>
          <a:chOff x="0" y="0"/>
          <a:chExt cx="0" cy="0"/>
        </a:xfrm>
      </p:grpSpPr>
      <p:sp>
        <p:nvSpPr>
          <p:cNvPr id="87" name="Rechteck 12"/>
          <p:cNvSpPr/>
          <p:nvPr/>
        </p:nvSpPr>
        <p:spPr>
          <a:xfrm>
            <a:off x="3048000" y="2825750"/>
            <a:ext cx="1441450" cy="1455803"/>
          </a:xfrm>
          <a:prstGeom prst="rect">
            <a:avLst/>
          </a:prstGeom>
          <a:solidFill>
            <a:srgbClr val="B9B9B9"/>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pic>
        <p:nvPicPr>
          <p:cNvPr id="88" name="Bild 14" descr="Bild 14"/>
          <p:cNvPicPr>
            <a:picLocks noChangeAspect="1"/>
          </p:cNvPicPr>
          <p:nvPr/>
        </p:nvPicPr>
        <p:blipFill>
          <a:blip r:embed="rId2">
            <a:extLst/>
          </a:blip>
          <a:stretch>
            <a:fillRect/>
          </a:stretch>
        </p:blipFill>
        <p:spPr>
          <a:xfrm>
            <a:off x="4673600" y="571500"/>
            <a:ext cx="2032000" cy="723900"/>
          </a:xfrm>
          <a:prstGeom prst="rect">
            <a:avLst/>
          </a:prstGeom>
          <a:ln w="12700">
            <a:miter lim="400000"/>
          </a:ln>
        </p:spPr>
      </p:pic>
      <p:sp>
        <p:nvSpPr>
          <p:cNvPr id="89" name="Body Level One…"/>
          <p:cNvSpPr txBox="1">
            <a:spLocks noGrp="1"/>
          </p:cNvSpPr>
          <p:nvPr>
            <p:ph type="body" sz="half" idx="1" hasCustomPrompt="1"/>
          </p:nvPr>
        </p:nvSpPr>
        <p:spPr>
          <a:xfrm>
            <a:off x="5133975" y="2682875"/>
            <a:ext cx="7562851" cy="9359901"/>
          </a:xfrm>
          <a:prstGeom prst="rect">
            <a:avLst/>
          </a:prstGeom>
        </p:spPr>
        <p:txBody>
          <a:bodyPr lIns="0" tIns="0" rIns="0" bIns="0" anchor="t"/>
          <a:lstStyle>
            <a:lvl1pPr marL="355600" indent="-355600" defTabSz="1828800">
              <a:lnSpc>
                <a:spcPct val="110000"/>
              </a:lnSpc>
              <a:spcBef>
                <a:spcPts val="0"/>
              </a:spcBef>
              <a:buClr>
                <a:srgbClr val="000000"/>
              </a:buClr>
              <a:buSzPct val="100000"/>
              <a:buFont typeface="Arial"/>
              <a:defRPr sz="3600">
                <a:latin typeface="Calibri"/>
                <a:ea typeface="Calibri"/>
                <a:cs typeface="Calibri"/>
                <a:sym typeface="Calibri"/>
              </a:defRPr>
            </a:lvl1pPr>
            <a:lvl2pPr marL="533400" indent="-355600" defTabSz="1828800">
              <a:lnSpc>
                <a:spcPct val="110000"/>
              </a:lnSpc>
              <a:spcBef>
                <a:spcPts val="0"/>
              </a:spcBef>
              <a:buClr>
                <a:srgbClr val="000000"/>
              </a:buClr>
              <a:buSzPct val="100000"/>
              <a:buFont typeface="Arial"/>
              <a:buChar char="−"/>
              <a:defRPr sz="3600">
                <a:latin typeface="Calibri"/>
                <a:ea typeface="Calibri"/>
                <a:cs typeface="Calibri"/>
                <a:sym typeface="Calibri"/>
              </a:defRPr>
            </a:lvl2pPr>
            <a:lvl3pPr marL="723900" indent="-368300" defTabSz="1828800">
              <a:lnSpc>
                <a:spcPct val="110000"/>
              </a:lnSpc>
              <a:spcBef>
                <a:spcPts val="0"/>
              </a:spcBef>
              <a:buClr>
                <a:srgbClr val="000000"/>
              </a:buClr>
              <a:buSzPct val="100000"/>
              <a:buFont typeface="Arial"/>
              <a:buChar char="−"/>
              <a:defRPr sz="3600">
                <a:latin typeface="Calibri"/>
                <a:ea typeface="Calibri"/>
                <a:cs typeface="Calibri"/>
                <a:sym typeface="Calibri"/>
              </a:defRPr>
            </a:lvl3pPr>
            <a:lvl4pPr marL="895350" indent="-355600" defTabSz="1828800">
              <a:lnSpc>
                <a:spcPct val="110000"/>
              </a:lnSpc>
              <a:spcBef>
                <a:spcPts val="0"/>
              </a:spcBef>
              <a:buClr>
                <a:srgbClr val="000000"/>
              </a:buClr>
              <a:buSzPct val="100000"/>
              <a:buFont typeface="Arial"/>
              <a:buChar char="−"/>
              <a:defRPr sz="3600">
                <a:latin typeface="Calibri"/>
                <a:ea typeface="Calibri"/>
                <a:cs typeface="Calibri"/>
                <a:sym typeface="Calibri"/>
              </a:defRPr>
            </a:lvl4pPr>
            <a:lvl5pPr marL="1073150" indent="-355600" defTabSz="1828800">
              <a:lnSpc>
                <a:spcPct val="110000"/>
              </a:lnSpc>
              <a:spcBef>
                <a:spcPts val="0"/>
              </a:spcBef>
              <a:buClr>
                <a:srgbClr val="000000"/>
              </a:buClr>
              <a:buSzPct val="100000"/>
              <a:buFont typeface="Arial"/>
              <a:buChar char="−"/>
              <a:defRPr sz="3600">
                <a:latin typeface="Calibri"/>
                <a:ea typeface="Calibri"/>
                <a:cs typeface="Calibri"/>
                <a:sym typeface="Calibri"/>
              </a:defRPr>
            </a:lvl5pPr>
          </a:lstStyle>
          <a:p>
            <a:r>
              <a:t>Edit master text format</a:t>
            </a:r>
          </a:p>
          <a:p>
            <a:pPr lvl="1"/>
            <a:endParaRPr/>
          </a:p>
          <a:p>
            <a:pPr lvl="2"/>
            <a:endParaRPr/>
          </a:p>
          <a:p>
            <a:pPr lvl="3"/>
            <a:endParaRPr/>
          </a:p>
          <a:p>
            <a:pPr lvl="4"/>
            <a:endParaRPr/>
          </a:p>
        </p:txBody>
      </p:sp>
      <p:sp>
        <p:nvSpPr>
          <p:cNvPr id="90" name="Slide Number"/>
          <p:cNvSpPr txBox="1">
            <a:spLocks noGrp="1"/>
          </p:cNvSpPr>
          <p:nvPr>
            <p:ph type="sldNum" sz="quarter" idx="2"/>
          </p:nvPr>
        </p:nvSpPr>
        <p:spPr>
          <a:xfrm>
            <a:off x="19460624" y="13322300"/>
            <a:ext cx="244426" cy="279400"/>
          </a:xfrm>
          <a:prstGeom prst="rect">
            <a:avLst/>
          </a:prstGeom>
        </p:spPr>
        <p:txBody>
          <a:bodyPr lIns="0" tIns="0" rIns="0" bIns="0"/>
          <a:lstStyle>
            <a:lvl1pPr algn="l" defTabSz="1828800">
              <a:defRPr sz="1800">
                <a:latin typeface="Calibri"/>
                <a:ea typeface="Calibri"/>
                <a:cs typeface="Calibri"/>
                <a:sym typeface="Calibri"/>
              </a:defRPr>
            </a:lvl1pPr>
          </a:lstStyle>
          <a:p>
            <a:fld id="{86CB4B4D-7CA3-9044-876B-883B54F8677D}" type="slidenum">
              <a:t>‹#›</a:t>
            </a:fld>
            <a:endParaRPr/>
          </a:p>
        </p:txBody>
      </p:sp>
      <p:sp>
        <p:nvSpPr>
          <p:cNvPr id="91" name="Edit title master format by clicking"/>
          <p:cNvSpPr txBox="1">
            <a:spLocks noGrp="1"/>
          </p:cNvSpPr>
          <p:nvPr>
            <p:ph type="title" hasCustomPrompt="1"/>
          </p:nvPr>
        </p:nvSpPr>
        <p:spPr>
          <a:xfrm>
            <a:off x="7202399" y="583200"/>
            <a:ext cx="13416051" cy="1017001"/>
          </a:xfrm>
          <a:prstGeom prst="rect">
            <a:avLst/>
          </a:prstGeom>
        </p:spPr>
        <p:txBody>
          <a:bodyPr lIns="0" tIns="0" rIns="0" bIns="0" anchor="t"/>
          <a:lstStyle>
            <a:lvl1pPr algn="l" defTabSz="1828800">
              <a:defRPr sz="5000">
                <a:solidFill>
                  <a:srgbClr val="686868"/>
                </a:solidFill>
                <a:latin typeface="Georgia"/>
                <a:ea typeface="Georgia"/>
                <a:cs typeface="Georgia"/>
                <a:sym typeface="Georgia"/>
              </a:defRPr>
            </a:lvl1pPr>
          </a:lstStyle>
          <a:p>
            <a:r>
              <a:t>Edit title master format by clicking</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el und Inhalt">
    <p:spTree>
      <p:nvGrpSpPr>
        <p:cNvPr id="1" name=""/>
        <p:cNvGrpSpPr/>
        <p:nvPr/>
      </p:nvGrpSpPr>
      <p:grpSpPr>
        <a:xfrm>
          <a:off x="0" y="0"/>
          <a:ext cx="0" cy="0"/>
          <a:chOff x="0" y="0"/>
          <a:chExt cx="0" cy="0"/>
        </a:xfrm>
      </p:grpSpPr>
      <p:sp>
        <p:nvSpPr>
          <p:cNvPr id="98" name="Rechteck 12"/>
          <p:cNvSpPr/>
          <p:nvPr/>
        </p:nvSpPr>
        <p:spPr>
          <a:xfrm>
            <a:off x="3048024" y="2825757"/>
            <a:ext cx="1224000" cy="1632001"/>
          </a:xfrm>
          <a:prstGeom prst="rect">
            <a:avLst/>
          </a:prstGeom>
          <a:solidFill>
            <a:srgbClr val="B9B9B9"/>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pic>
        <p:nvPicPr>
          <p:cNvPr id="99" name="Bild 14" descr="Bild 14"/>
          <p:cNvPicPr>
            <a:picLocks noChangeAspect="1"/>
          </p:cNvPicPr>
          <p:nvPr/>
        </p:nvPicPr>
        <p:blipFill>
          <a:blip r:embed="rId2">
            <a:extLst/>
          </a:blip>
          <a:stretch>
            <a:fillRect/>
          </a:stretch>
        </p:blipFill>
        <p:spPr>
          <a:xfrm>
            <a:off x="4704000" y="571514"/>
            <a:ext cx="2030400" cy="963763"/>
          </a:xfrm>
          <a:prstGeom prst="rect">
            <a:avLst/>
          </a:prstGeom>
          <a:ln w="12700">
            <a:miter lim="400000"/>
          </a:ln>
        </p:spPr>
      </p:pic>
      <p:sp>
        <p:nvSpPr>
          <p:cNvPr id="100" name="Body Level One…"/>
          <p:cNvSpPr txBox="1">
            <a:spLocks noGrp="1"/>
          </p:cNvSpPr>
          <p:nvPr>
            <p:ph type="body" idx="1" hasCustomPrompt="1"/>
          </p:nvPr>
        </p:nvSpPr>
        <p:spPr>
          <a:xfrm>
            <a:off x="5134001" y="2682886"/>
            <a:ext cx="15484475" cy="9359903"/>
          </a:xfrm>
          <a:prstGeom prst="rect">
            <a:avLst/>
          </a:prstGeom>
        </p:spPr>
        <p:txBody>
          <a:bodyPr lIns="0" tIns="0" rIns="0" bIns="0" anchor="t"/>
          <a:lstStyle>
            <a:lvl1pPr marL="266700" indent="-266700" defTabSz="1371600">
              <a:lnSpc>
                <a:spcPct val="110000"/>
              </a:lnSpc>
              <a:spcBef>
                <a:spcPts val="0"/>
              </a:spcBef>
              <a:buClr>
                <a:srgbClr val="000000"/>
              </a:buClr>
              <a:buSzPct val="100000"/>
              <a:buFont typeface="Arial"/>
              <a:defRPr sz="3400">
                <a:latin typeface="Calibri"/>
                <a:ea typeface="Calibri"/>
                <a:cs typeface="Calibri"/>
                <a:sym typeface="Calibri"/>
              </a:defRPr>
            </a:lvl1pPr>
            <a:lvl2pPr marL="400050" indent="-266700" defTabSz="1371600">
              <a:lnSpc>
                <a:spcPct val="110000"/>
              </a:lnSpc>
              <a:spcBef>
                <a:spcPts val="0"/>
              </a:spcBef>
              <a:buClr>
                <a:srgbClr val="000000"/>
              </a:buClr>
              <a:buSzPct val="100000"/>
              <a:buFont typeface="Arial"/>
              <a:buChar char="−"/>
              <a:defRPr sz="3400">
                <a:latin typeface="Calibri"/>
                <a:ea typeface="Calibri"/>
                <a:cs typeface="Calibri"/>
                <a:sym typeface="Calibri"/>
              </a:defRPr>
            </a:lvl2pPr>
            <a:lvl3pPr marL="542926" indent="-276226" defTabSz="1371600">
              <a:lnSpc>
                <a:spcPct val="110000"/>
              </a:lnSpc>
              <a:spcBef>
                <a:spcPts val="0"/>
              </a:spcBef>
              <a:buClr>
                <a:srgbClr val="000000"/>
              </a:buClr>
              <a:buSzPct val="100000"/>
              <a:buFont typeface="Arial"/>
              <a:buChar char="−"/>
              <a:defRPr sz="3400">
                <a:latin typeface="Calibri"/>
                <a:ea typeface="Calibri"/>
                <a:cs typeface="Calibri"/>
                <a:sym typeface="Calibri"/>
              </a:defRPr>
            </a:lvl3pPr>
            <a:lvl4pPr marL="671512" indent="-266700" defTabSz="1371600">
              <a:lnSpc>
                <a:spcPct val="110000"/>
              </a:lnSpc>
              <a:spcBef>
                <a:spcPts val="0"/>
              </a:spcBef>
              <a:buClr>
                <a:srgbClr val="000000"/>
              </a:buClr>
              <a:buSzPct val="100000"/>
              <a:buFont typeface="Arial"/>
              <a:buChar char="−"/>
              <a:defRPr sz="3400">
                <a:latin typeface="Calibri"/>
                <a:ea typeface="Calibri"/>
                <a:cs typeface="Calibri"/>
                <a:sym typeface="Calibri"/>
              </a:defRPr>
            </a:lvl4pPr>
            <a:lvl5pPr marL="804862" indent="-266700" defTabSz="1371600">
              <a:lnSpc>
                <a:spcPct val="110000"/>
              </a:lnSpc>
              <a:spcBef>
                <a:spcPts val="0"/>
              </a:spcBef>
              <a:buClr>
                <a:srgbClr val="000000"/>
              </a:buClr>
              <a:buSzPct val="100000"/>
              <a:buFont typeface="Arial"/>
              <a:buChar char="−"/>
              <a:defRPr sz="3400">
                <a:latin typeface="Calibri"/>
                <a:ea typeface="Calibri"/>
                <a:cs typeface="Calibri"/>
                <a:sym typeface="Calibri"/>
              </a:defRPr>
            </a:lvl5pPr>
          </a:lstStyle>
          <a:p>
            <a:r>
              <a:t>Mastertextformat bearbeiten</a:t>
            </a:r>
          </a:p>
          <a:p>
            <a:pPr lvl="1"/>
            <a:endParaRPr/>
          </a:p>
          <a:p>
            <a:pPr lvl="2"/>
            <a:endParaRPr/>
          </a:p>
          <a:p>
            <a:pPr lvl="3"/>
            <a:endParaRPr/>
          </a:p>
          <a:p>
            <a:pPr lvl="4"/>
            <a:endParaRPr/>
          </a:p>
        </p:txBody>
      </p:sp>
      <p:sp>
        <p:nvSpPr>
          <p:cNvPr id="101" name="Title Text"/>
          <p:cNvSpPr txBox="1">
            <a:spLocks noGrp="1"/>
          </p:cNvSpPr>
          <p:nvPr>
            <p:ph type="title"/>
          </p:nvPr>
        </p:nvSpPr>
        <p:spPr>
          <a:xfrm>
            <a:off x="7202422" y="576002"/>
            <a:ext cx="13416050" cy="1017001"/>
          </a:xfrm>
          <a:prstGeom prst="rect">
            <a:avLst/>
          </a:prstGeom>
        </p:spPr>
        <p:txBody>
          <a:bodyPr lIns="0" tIns="0" rIns="0" bIns="0" anchor="t"/>
          <a:lstStyle>
            <a:lvl1pPr algn="l" defTabSz="1828800">
              <a:defRPr sz="4800">
                <a:solidFill>
                  <a:srgbClr val="686868"/>
                </a:solidFill>
                <a:latin typeface="Georgia"/>
                <a:ea typeface="Georgia"/>
                <a:cs typeface="Georgia"/>
                <a:sym typeface="Georgia"/>
              </a:defRPr>
            </a:lvl1pPr>
          </a:lstStyle>
          <a:p>
            <a:r>
              <a:t>Title Text</a:t>
            </a:r>
          </a:p>
        </p:txBody>
      </p:sp>
      <p:sp>
        <p:nvSpPr>
          <p:cNvPr id="102" name="Slide Number"/>
          <p:cNvSpPr txBox="1">
            <a:spLocks noGrp="1"/>
          </p:cNvSpPr>
          <p:nvPr>
            <p:ph type="sldNum" sz="quarter" idx="2"/>
          </p:nvPr>
        </p:nvSpPr>
        <p:spPr>
          <a:xfrm>
            <a:off x="19460624" y="13248000"/>
            <a:ext cx="218679" cy="241301"/>
          </a:xfrm>
          <a:prstGeom prst="rect">
            <a:avLst/>
          </a:prstGeom>
        </p:spPr>
        <p:txBody>
          <a:bodyPr lIns="0" tIns="0" rIns="0" bIns="0"/>
          <a:lstStyle>
            <a:lvl1pPr algn="l" defTabSz="1828800">
              <a:defRPr sz="1600">
                <a:latin typeface="Calibri"/>
                <a:ea typeface="Calibri"/>
                <a:cs typeface="Calibri"/>
                <a:sym typeface="Calibri"/>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689100" y="355600"/>
            <a:ext cx="21005800" cy="2286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1689100" y="3149600"/>
            <a:ext cx="21005800" cy="9296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959031" y="13081000"/>
            <a:ext cx="453238" cy="461059"/>
          </a:xfrm>
          <a:prstGeom prst="rect">
            <a:avLst/>
          </a:prstGeom>
          <a:ln w="12700">
            <a:miter lim="400000"/>
          </a:ln>
        </p:spPr>
        <p:txBody>
          <a:bodyPr wrap="none" lIns="50800" tIns="50800" rIns="50800" bIns="50800">
            <a:spAutoFit/>
          </a:bodyPr>
          <a:lstStyle>
            <a:lvl1pPr>
              <a:defRPr sz="24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p:titleStyle>
    <p:bodyStyle>
      <a:lvl1pPr marL="63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1pPr>
      <a:lvl2pPr marL="127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2pPr>
      <a:lvl3pPr marL="190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3pPr>
      <a:lvl4pPr marL="254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4pPr>
      <a:lvl5pPr marL="317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5pPr>
      <a:lvl6pPr marL="381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6pPr>
      <a:lvl7pPr marL="444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7pPr>
      <a:lvl8pPr marL="5080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8pPr>
      <a:lvl9pPr marL="5715000" marR="0" indent="-635000" algn="l" defTabSz="825500" rtl="0" latinLnBrk="0">
        <a:lnSpc>
          <a:spcPct val="100000"/>
        </a:lnSpc>
        <a:spcBef>
          <a:spcPts val="5900"/>
        </a:spcBef>
        <a:spcAft>
          <a:spcPts val="0"/>
        </a:spcAft>
        <a:buClrTx/>
        <a:buSzPct val="125000"/>
        <a:buFontTx/>
        <a:buChar char="•"/>
        <a:tabLst/>
        <a:defRPr sz="48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8.t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Positron Production Instrumentation"/>
          <p:cNvSpPr txBox="1">
            <a:spLocks noGrp="1"/>
          </p:cNvSpPr>
          <p:nvPr>
            <p:ph type="title"/>
          </p:nvPr>
        </p:nvSpPr>
        <p:spPr>
          <a:prstGeom prst="rect">
            <a:avLst/>
          </a:prstGeom>
        </p:spPr>
        <p:txBody>
          <a:bodyPr/>
          <a:lstStyle/>
          <a:p>
            <a:r>
              <a:t>Positron Production Instrumentation</a:t>
            </a:r>
          </a:p>
        </p:txBody>
      </p:sp>
      <p:sp>
        <p:nvSpPr>
          <p:cNvPr id="112" name="Rasmus, Pavle, Gian Luca"/>
          <p:cNvSpPr txBox="1">
            <a:spLocks noGrp="1"/>
          </p:cNvSpPr>
          <p:nvPr>
            <p:ph type="body" sz="quarter" idx="1"/>
          </p:nvPr>
        </p:nvSpPr>
        <p:spPr>
          <a:prstGeom prst="rect">
            <a:avLst/>
          </a:prstGeom>
        </p:spPr>
        <p:txBody>
          <a:bodyPr/>
          <a:lstStyle/>
          <a:p>
            <a:r>
              <a:t>Rasmus, Pavle, Gian Luca</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Title 2"/>
          <p:cNvSpPr txBox="1">
            <a:spLocks noGrp="1"/>
          </p:cNvSpPr>
          <p:nvPr>
            <p:ph type="title"/>
          </p:nvPr>
        </p:nvSpPr>
        <p:spPr>
          <a:xfrm>
            <a:off x="5539229" y="575999"/>
            <a:ext cx="17888065" cy="1017001"/>
          </a:xfrm>
          <a:prstGeom prst="rect">
            <a:avLst/>
          </a:prstGeom>
        </p:spPr>
        <p:txBody>
          <a:bodyPr/>
          <a:lstStyle/>
          <a:p>
            <a:r>
              <a:t>Gamma Spectrometer</a:t>
            </a:r>
          </a:p>
        </p:txBody>
      </p:sp>
      <p:sp>
        <p:nvSpPr>
          <p:cNvPr id="193" name="Slide Number Placeholder 3"/>
          <p:cNvSpPr txBox="1">
            <a:spLocks noGrp="1"/>
          </p:cNvSpPr>
          <p:nvPr>
            <p:ph type="sldNum" sz="quarter" idx="2"/>
          </p:nvPr>
        </p:nvSpPr>
        <p:spPr>
          <a:xfrm>
            <a:off x="23148640" y="13247999"/>
            <a:ext cx="270173" cy="304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r"/>
          </a:lstStyle>
          <a:p>
            <a:fld id="{86CB4B4D-7CA3-9044-876B-883B54F8677D}" type="slidenum">
              <a:t>10</a:t>
            </a:fld>
            <a:endParaRPr/>
          </a:p>
        </p:txBody>
      </p:sp>
      <p:pic>
        <p:nvPicPr>
          <p:cNvPr id="194" name="Picture 4" descr="Picture 4"/>
          <p:cNvPicPr>
            <a:picLocks noChangeAspect="1"/>
          </p:cNvPicPr>
          <p:nvPr/>
        </p:nvPicPr>
        <p:blipFill>
          <a:blip r:embed="rId2">
            <a:extLst/>
          </a:blip>
          <a:stretch>
            <a:fillRect/>
          </a:stretch>
        </p:blipFill>
        <p:spPr>
          <a:xfrm>
            <a:off x="1630826" y="2249490"/>
            <a:ext cx="15937772" cy="7666497"/>
          </a:xfrm>
          <a:prstGeom prst="rect">
            <a:avLst/>
          </a:prstGeom>
          <a:ln w="12700">
            <a:miter lim="400000"/>
          </a:ln>
        </p:spPr>
      </p:pic>
      <p:sp>
        <p:nvSpPr>
          <p:cNvPr id="195" name="TextBox 5"/>
          <p:cNvSpPr txBox="1"/>
          <p:nvPr/>
        </p:nvSpPr>
        <p:spPr>
          <a:xfrm>
            <a:off x="2590933" y="9482373"/>
            <a:ext cx="3692947" cy="406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2438400">
              <a:lnSpc>
                <a:spcPct val="110000"/>
              </a:lnSpc>
              <a:defRPr sz="2600" b="0">
                <a:latin typeface="Calibri"/>
                <a:ea typeface="Calibri"/>
                <a:cs typeface="Calibri"/>
                <a:sym typeface="Calibri"/>
              </a:defRPr>
            </a:lvl1pPr>
          </a:lstStyle>
          <a:p>
            <a:r>
              <a:t>Courtesy of Elias Gerstmayr</a:t>
            </a:r>
          </a:p>
        </p:txBody>
      </p:sp>
      <p:sp>
        <p:nvSpPr>
          <p:cNvPr id="196" name="TextBox 6"/>
          <p:cNvSpPr txBox="1"/>
          <p:nvPr/>
        </p:nvSpPr>
        <p:spPr>
          <a:xfrm>
            <a:off x="16895168" y="2249487"/>
            <a:ext cx="7488833" cy="42468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Spectral information encoded by depth of scintillation along a row.</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Columns encode spatial information</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Camera for observation of CsI rod scintillation.</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Shielding and collimation.</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Can be done outside of vacuum.</a:t>
            </a:r>
          </a:p>
        </p:txBody>
      </p:sp>
      <p:sp>
        <p:nvSpPr>
          <p:cNvPr id="197" name="TextBox 7"/>
          <p:cNvSpPr txBox="1"/>
          <p:nvPr/>
        </p:nvSpPr>
        <p:spPr>
          <a:xfrm>
            <a:off x="2398911" y="11082469"/>
            <a:ext cx="19970221" cy="1573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4800" b="0">
                <a:latin typeface="Calibri"/>
                <a:ea typeface="Calibri"/>
                <a:cs typeface="Calibri"/>
                <a:sym typeface="Calibri"/>
              </a:defRPr>
            </a:lvl1pPr>
          </a:lstStyle>
          <a:p>
            <a:r>
              <a:t>Work needed to model the scintillation and gamma interactions to optimize design, develop the best spectral reconstruction algorithm.</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 name="Content Placeholder 4" descr="Content Placeholder 4"/>
          <p:cNvPicPr>
            <a:picLocks noChangeAspect="1"/>
          </p:cNvPicPr>
          <p:nvPr/>
        </p:nvPicPr>
        <p:blipFill>
          <a:blip r:embed="rId2">
            <a:extLst/>
          </a:blip>
          <a:stretch>
            <a:fillRect/>
          </a:stretch>
        </p:blipFill>
        <p:spPr>
          <a:xfrm>
            <a:off x="3569791" y="2072306"/>
            <a:ext cx="17071855" cy="10626358"/>
          </a:xfrm>
          <a:prstGeom prst="rect">
            <a:avLst/>
          </a:prstGeom>
          <a:ln w="12700">
            <a:miter lim="400000"/>
          </a:ln>
        </p:spPr>
      </p:pic>
      <p:sp>
        <p:nvSpPr>
          <p:cNvPr id="200" name="Title 2"/>
          <p:cNvSpPr txBox="1">
            <a:spLocks noGrp="1"/>
          </p:cNvSpPr>
          <p:nvPr>
            <p:ph type="title"/>
          </p:nvPr>
        </p:nvSpPr>
        <p:spPr>
          <a:xfrm>
            <a:off x="5539229" y="575999"/>
            <a:ext cx="17888065" cy="1017001"/>
          </a:xfrm>
          <a:prstGeom prst="rect">
            <a:avLst/>
          </a:prstGeom>
        </p:spPr>
        <p:txBody>
          <a:bodyPr/>
          <a:lstStyle/>
          <a:p>
            <a:r>
              <a:t>Gamma Spectrometer</a:t>
            </a:r>
          </a:p>
        </p:txBody>
      </p:sp>
      <p:sp>
        <p:nvSpPr>
          <p:cNvPr id="201" name="Slide Number Placeholder 3"/>
          <p:cNvSpPr txBox="1">
            <a:spLocks noGrp="1"/>
          </p:cNvSpPr>
          <p:nvPr>
            <p:ph type="sldNum" sz="quarter" idx="2"/>
          </p:nvPr>
        </p:nvSpPr>
        <p:spPr>
          <a:xfrm>
            <a:off x="23148640" y="13247999"/>
            <a:ext cx="270173" cy="304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r"/>
          </a:lstStyle>
          <a:p>
            <a:fld id="{86CB4B4D-7CA3-9044-876B-883B54F8677D}" type="slidenum">
              <a:t>11</a:t>
            </a:fld>
            <a:endParaRPr/>
          </a:p>
        </p:txBody>
      </p:sp>
      <p:sp>
        <p:nvSpPr>
          <p:cNvPr id="202" name="TextBox 5"/>
          <p:cNvSpPr txBox="1"/>
          <p:nvPr/>
        </p:nvSpPr>
        <p:spPr>
          <a:xfrm>
            <a:off x="16416469" y="12234597"/>
            <a:ext cx="3692948" cy="406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2438400">
              <a:lnSpc>
                <a:spcPct val="110000"/>
              </a:lnSpc>
              <a:defRPr sz="2600" b="0">
                <a:latin typeface="Calibri"/>
                <a:ea typeface="Calibri"/>
                <a:cs typeface="Calibri"/>
                <a:sym typeface="Calibri"/>
              </a:defRPr>
            </a:lvl1pPr>
          </a:lstStyle>
          <a:p>
            <a:r>
              <a:t>Courtesy of Elias Gerstmayr</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Inhaltsplatzhalter 1"/>
          <p:cNvSpPr txBox="1">
            <a:spLocks noGrp="1"/>
          </p:cNvSpPr>
          <p:nvPr>
            <p:ph type="body" idx="1"/>
          </p:nvPr>
        </p:nvSpPr>
        <p:spPr>
          <a:xfrm>
            <a:off x="4564191" y="2322288"/>
            <a:ext cx="16421004" cy="10101941"/>
          </a:xfrm>
          <a:prstGeom prst="rect">
            <a:avLst/>
          </a:prstGeom>
        </p:spPr>
        <p:txBody>
          <a:bodyPr/>
          <a:lstStyle/>
          <a:p>
            <a:pPr marL="352044" indent="-352044" defTabSz="1810511">
              <a:lnSpc>
                <a:spcPct val="100000"/>
              </a:lnSpc>
              <a:buFontTx/>
              <a:buChar char="➢"/>
              <a:defRPr sz="3168" b="1"/>
            </a:pPr>
            <a:r>
              <a:rPr dirty="0"/>
              <a:t>Experimental set up</a:t>
            </a:r>
            <a:r>
              <a:rPr sz="2772" dirty="0"/>
              <a:t>: electron/positron beam produced by the SwissFEL electron beam hitting a target. The resultant e-/e+ beams are analyzed by a dipole magnet spectrometer.</a:t>
            </a:r>
          </a:p>
          <a:p>
            <a:pPr marL="352044" indent="-352044" defTabSz="1810511">
              <a:lnSpc>
                <a:spcPct val="100000"/>
              </a:lnSpc>
              <a:buFontTx/>
              <a:buChar char="➢"/>
              <a:defRPr sz="2772" b="1"/>
            </a:pPr>
            <a:endParaRPr sz="2772" dirty="0"/>
          </a:p>
          <a:p>
            <a:pPr marL="352044" indent="-352044" defTabSz="1810511">
              <a:lnSpc>
                <a:spcPct val="100000"/>
              </a:lnSpc>
              <a:buFontTx/>
              <a:buChar char="➢"/>
              <a:defRPr sz="3168" b="1"/>
            </a:pPr>
            <a:r>
              <a:rPr dirty="0"/>
              <a:t>Diagnostics requirement</a:t>
            </a:r>
            <a:r>
              <a:rPr sz="2772" dirty="0"/>
              <a:t>: determine the charge and energy distribution of the e-/e+ beam at the exit of the spectrometer and at a suitable distance from it  </a:t>
            </a:r>
          </a:p>
          <a:p>
            <a:pPr marL="352044" indent="-352044" defTabSz="1810511">
              <a:lnSpc>
                <a:spcPct val="100000"/>
              </a:lnSpc>
              <a:buFontTx/>
              <a:buChar char="➢"/>
              <a:defRPr sz="2772" b="1"/>
            </a:pPr>
            <a:endParaRPr sz="2772" dirty="0"/>
          </a:p>
          <a:p>
            <a:pPr marL="352044" indent="-352044" defTabSz="1810511">
              <a:lnSpc>
                <a:spcPct val="100000"/>
              </a:lnSpc>
              <a:buFontTx/>
              <a:buChar char="➢"/>
              <a:defRPr sz="3168" b="1"/>
            </a:pPr>
            <a:r>
              <a:rPr dirty="0"/>
              <a:t>Goals of the monitor</a:t>
            </a:r>
            <a:r>
              <a:rPr b="0" dirty="0"/>
              <a:t>: </a:t>
            </a:r>
          </a:p>
          <a:p>
            <a:pPr marL="528066" lvl="1" indent="-352044" defTabSz="1810511">
              <a:lnSpc>
                <a:spcPct val="100000"/>
              </a:lnSpc>
              <a:buFontTx/>
              <a:buChar char="▪"/>
              <a:defRPr sz="2772"/>
            </a:pPr>
            <a:endParaRPr b="0" dirty="0"/>
          </a:p>
          <a:p>
            <a:pPr marL="528066" lvl="1" indent="-352044" defTabSz="1810511">
              <a:lnSpc>
                <a:spcPct val="100000"/>
              </a:lnSpc>
              <a:buFontTx/>
              <a:buChar char="▪"/>
              <a:defRPr sz="2772"/>
            </a:pPr>
            <a:r>
              <a:rPr dirty="0"/>
              <a:t>First goal: measure the spatial distribution (along the dispersion direction X) of the e-/e+ beam analyzed by the spectrometer to determine the energy distribution of the beam</a:t>
            </a:r>
          </a:p>
          <a:p>
            <a:pPr marL="528066" lvl="1" indent="-352044" defTabSz="1810511">
              <a:lnSpc>
                <a:spcPct val="100000"/>
              </a:lnSpc>
              <a:buFontTx/>
              <a:buChar char="▪"/>
              <a:defRPr sz="2772"/>
            </a:pPr>
            <a:r>
              <a:rPr dirty="0"/>
              <a:t>Second (main) goal: determine the charge distribution vs X (i.e., vs positron/electron energy)</a:t>
            </a:r>
          </a:p>
          <a:p>
            <a:pPr marL="352044" indent="-352044" defTabSz="1810511">
              <a:lnSpc>
                <a:spcPct val="100000"/>
              </a:lnSpc>
              <a:buFontTx/>
              <a:buChar char="➢"/>
              <a:defRPr sz="2772"/>
            </a:pPr>
            <a:endParaRPr dirty="0"/>
          </a:p>
          <a:p>
            <a:pPr marL="352044" indent="-352044" defTabSz="1810511">
              <a:lnSpc>
                <a:spcPct val="100000"/>
              </a:lnSpc>
              <a:buFontTx/>
              <a:buChar char="➢"/>
              <a:defRPr sz="3168" b="1"/>
            </a:pPr>
            <a:r>
              <a:rPr dirty="0"/>
              <a:t>Proposed solution (</a:t>
            </a:r>
            <a:r>
              <a:rPr u="sng" dirty="0"/>
              <a:t>presently in a conceptual phase</a:t>
            </a:r>
            <a:r>
              <a:rPr dirty="0"/>
              <a:t>):</a:t>
            </a:r>
          </a:p>
          <a:p>
            <a:pPr marL="528066" lvl="1" indent="-352044" defTabSz="1810511">
              <a:lnSpc>
                <a:spcPct val="100000"/>
              </a:lnSpc>
              <a:buFontTx/>
              <a:buChar char="▪"/>
              <a:defRPr sz="2772"/>
            </a:pPr>
            <a:endParaRPr dirty="0"/>
          </a:p>
          <a:p>
            <a:pPr marL="528066" lvl="1" indent="-352044" defTabSz="1810511">
              <a:lnSpc>
                <a:spcPct val="100000"/>
              </a:lnSpc>
              <a:buFontTx/>
              <a:buChar char="▪"/>
              <a:defRPr sz="2772"/>
            </a:pPr>
            <a:r>
              <a:rPr dirty="0"/>
              <a:t>Linear array of equidistant Cherenkov fibers perpendicularly distributed along the dispersive X axis</a:t>
            </a:r>
          </a:p>
          <a:p>
            <a:pPr marL="528066" lvl="1" indent="-352044" defTabSz="1810511">
              <a:lnSpc>
                <a:spcPct val="100000"/>
              </a:lnSpc>
              <a:buFontTx/>
              <a:buChar char="▪"/>
              <a:defRPr sz="2772"/>
            </a:pPr>
            <a:r>
              <a:rPr dirty="0"/>
              <a:t> each fiber equipped with PMT+ADC for the readout of the light intensity   </a:t>
            </a:r>
          </a:p>
          <a:p>
            <a:pPr marL="528066" lvl="1" indent="-352044" defTabSz="1810511">
              <a:lnSpc>
                <a:spcPct val="100000"/>
              </a:lnSpc>
              <a:buFontTx/>
              <a:buChar char="▪"/>
              <a:defRPr sz="2772"/>
            </a:pPr>
            <a:r>
              <a:rPr dirty="0"/>
              <a:t> multi-mode step-index fibers with pure silica core of high OH-content (Proceedings of DIPAC 2007, TUPB25 , Venice, Italy) or PMMA fiber (APPLIED OPTICS / Vol. 48, No. 18 / 20 June 2009)</a:t>
            </a:r>
          </a:p>
          <a:p>
            <a:pPr marL="528066" lvl="1" indent="-352044" defTabSz="1810511">
              <a:lnSpc>
                <a:spcPct val="100000"/>
              </a:lnSpc>
              <a:buFontTx/>
              <a:buChar char="▪"/>
              <a:defRPr sz="2772"/>
            </a:pPr>
            <a:r>
              <a:rPr dirty="0"/>
              <a:t> Cherenkov fiber with a diameter of 1 </a:t>
            </a:r>
            <a:r>
              <a:rPr dirty="0" smtClean="0"/>
              <a:t>mm </a:t>
            </a:r>
            <a:r>
              <a:rPr lang="en-US" dirty="0" smtClean="0">
                <a:sym typeface="Wingdings" panose="05000000000000000000" pitchFamily="2" charset="2"/>
              </a:rPr>
              <a:t> </a:t>
            </a:r>
            <a:r>
              <a:rPr dirty="0" smtClean="0"/>
              <a:t>geometrical </a:t>
            </a:r>
            <a:r>
              <a:rPr dirty="0"/>
              <a:t>spatial resolution </a:t>
            </a:r>
            <a:r>
              <a:rPr dirty="0" smtClean="0"/>
              <a:t>250um</a:t>
            </a:r>
            <a:r>
              <a:rPr lang="en-US" dirty="0"/>
              <a:t> </a:t>
            </a:r>
            <a:r>
              <a:rPr lang="en-US" dirty="0" smtClean="0"/>
              <a:t>(</a:t>
            </a:r>
            <a:r>
              <a:rPr dirty="0" err="1" smtClean="0"/>
              <a:t>rms</a:t>
            </a:r>
            <a:r>
              <a:rPr dirty="0"/>
              <a:t>)</a:t>
            </a:r>
          </a:p>
          <a:p>
            <a:pPr marL="528066" lvl="1" indent="-352044" defTabSz="1810511">
              <a:lnSpc>
                <a:spcPct val="100000"/>
              </a:lnSpc>
              <a:buFontTx/>
              <a:buChar char="▪"/>
              <a:defRPr sz="2772"/>
            </a:pPr>
            <a:r>
              <a:rPr dirty="0"/>
              <a:t> Cherenkov light intensity:</a:t>
            </a:r>
          </a:p>
          <a:p>
            <a:pPr marL="886396" lvl="3" indent="-352044" defTabSz="1810511">
              <a:lnSpc>
                <a:spcPct val="100000"/>
              </a:lnSpc>
              <a:buClrTx/>
              <a:buChar char="•"/>
              <a:defRPr sz="2772"/>
            </a:pPr>
            <a:r>
              <a:rPr dirty="0"/>
              <a:t> proportional to the square of the charge</a:t>
            </a:r>
          </a:p>
          <a:p>
            <a:pPr marL="886396" lvl="3" indent="-352044" defTabSz="1810511">
              <a:lnSpc>
                <a:spcPct val="100000"/>
              </a:lnSpc>
              <a:buClrTx/>
              <a:buChar char="•"/>
              <a:defRPr sz="2772"/>
            </a:pPr>
            <a:r>
              <a:rPr dirty="0"/>
              <a:t>electron speed dependent (kinetic energy of the electrons/positrons)</a:t>
            </a:r>
          </a:p>
          <a:p>
            <a:pPr marL="886396" lvl="3" indent="-352044" defTabSz="1810511">
              <a:lnSpc>
                <a:spcPct val="100000"/>
              </a:lnSpc>
              <a:buClrTx/>
              <a:buChar char="•"/>
              <a:defRPr sz="2772"/>
            </a:pPr>
            <a:r>
              <a:rPr dirty="0"/>
              <a:t>~1/</a:t>
            </a:r>
            <a:r>
              <a:rPr dirty="0">
                <a:latin typeface="Symbol"/>
                <a:ea typeface="Symbol"/>
                <a:cs typeface="Symbol"/>
                <a:sym typeface="Symbol"/>
              </a:rPr>
              <a:t>l</a:t>
            </a:r>
            <a:r>
              <a:rPr dirty="0"/>
              <a:t>^2  for a given wavelength (</a:t>
            </a:r>
            <a:r>
              <a:rPr dirty="0">
                <a:latin typeface="Symbol"/>
                <a:ea typeface="Symbol"/>
                <a:cs typeface="Symbol"/>
                <a:sym typeface="Symbol"/>
              </a:rPr>
              <a:t>l</a:t>
            </a:r>
            <a:r>
              <a:rPr dirty="0"/>
              <a:t>)</a:t>
            </a:r>
          </a:p>
        </p:txBody>
      </p:sp>
      <p:sp>
        <p:nvSpPr>
          <p:cNvPr id="205" name="Foliennummernplatzhalter 4"/>
          <p:cNvSpPr txBox="1">
            <a:spLocks noGrp="1"/>
          </p:cNvSpPr>
          <p:nvPr>
            <p:ph type="sldNum" sz="quarter" idx="2"/>
          </p:nvPr>
        </p:nvSpPr>
        <p:spPr>
          <a:xfrm>
            <a:off x="20367683" y="13322300"/>
            <a:ext cx="244427" cy="2794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r"/>
          </a:lstStyle>
          <a:p>
            <a:fld id="{86CB4B4D-7CA3-9044-876B-883B54F8677D}" type="slidenum">
              <a:t>12</a:t>
            </a:fld>
            <a:endParaRPr/>
          </a:p>
        </p:txBody>
      </p:sp>
      <p:sp>
        <p:nvSpPr>
          <p:cNvPr id="206" name="Titel 5"/>
          <p:cNvSpPr txBox="1">
            <a:spLocks noGrp="1"/>
          </p:cNvSpPr>
          <p:nvPr>
            <p:ph type="title"/>
          </p:nvPr>
        </p:nvSpPr>
        <p:spPr>
          <a:xfrm>
            <a:off x="7202399" y="583199"/>
            <a:ext cx="13416049" cy="1419562"/>
          </a:xfrm>
          <a:prstGeom prst="rect">
            <a:avLst/>
          </a:prstGeom>
        </p:spPr>
        <p:txBody>
          <a:bodyPr>
            <a:normAutofit fontScale="90000"/>
          </a:bodyPr>
          <a:lstStyle>
            <a:lvl1pPr defTabSz="1810511">
              <a:defRPr sz="4950"/>
            </a:lvl1pPr>
          </a:lstStyle>
          <a:p>
            <a:r>
              <a:t>Cherenkov fiber to monitor the charge and energy distribution of e-/e+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Inhaltsplatzhalter 1"/>
          <p:cNvSpPr txBox="1">
            <a:spLocks noGrp="1"/>
          </p:cNvSpPr>
          <p:nvPr>
            <p:ph type="body" idx="1"/>
          </p:nvPr>
        </p:nvSpPr>
        <p:spPr>
          <a:xfrm>
            <a:off x="4680305" y="2383974"/>
            <a:ext cx="16421004" cy="10689768"/>
          </a:xfrm>
          <a:prstGeom prst="rect">
            <a:avLst/>
          </a:prstGeom>
        </p:spPr>
        <p:txBody>
          <a:bodyPr/>
          <a:lstStyle/>
          <a:p>
            <a:pPr>
              <a:lnSpc>
                <a:spcPct val="100000"/>
              </a:lnSpc>
              <a:buFontTx/>
              <a:buChar char="➢"/>
              <a:defRPr sz="2800" b="1"/>
            </a:pPr>
            <a:r>
              <a:rPr dirty="0"/>
              <a:t>Operation principle (in the ideal case of a beam with a low emittance, i.e., small angular divergence):</a:t>
            </a:r>
            <a:r>
              <a:rPr b="0" dirty="0"/>
              <a:t> </a:t>
            </a:r>
          </a:p>
          <a:p>
            <a:pPr lvl="1">
              <a:lnSpc>
                <a:spcPct val="100000"/>
              </a:lnSpc>
              <a:buFontTx/>
              <a:buChar char="▪"/>
              <a:defRPr sz="2800"/>
            </a:pPr>
            <a:r>
              <a:rPr dirty="0"/>
              <a:t>use pre-calibrated Cherenkov fibers: </a:t>
            </a:r>
          </a:p>
          <a:p>
            <a:pPr lvl="2">
              <a:lnSpc>
                <a:spcPct val="100000"/>
              </a:lnSpc>
              <a:buClrTx/>
              <a:buChar char="•"/>
              <a:defRPr sz="2800"/>
            </a:pPr>
            <a:r>
              <a:rPr dirty="0"/>
              <a:t>Calibrate the Cherenkov light intensity signal in the fiber vs charge and vs kinetic energy of the electron beam (after the spectrometer, kinetic energy at a given position X of the dispersive axis is known)</a:t>
            </a:r>
          </a:p>
          <a:p>
            <a:pPr lvl="2">
              <a:lnSpc>
                <a:spcPct val="100000"/>
              </a:lnSpc>
              <a:buClrTx/>
              <a:buChar char="•"/>
              <a:defRPr sz="2800"/>
            </a:pPr>
            <a:r>
              <a:rPr dirty="0"/>
              <a:t>Determine for every fiber - placed at a given dispersive position X after the spectrometer - the proportionality relation between the amount of charge hitting the fiber and the Cherenkov light intensity</a:t>
            </a:r>
          </a:p>
          <a:p>
            <a:pPr lvl="1">
              <a:lnSpc>
                <a:spcPct val="100000"/>
              </a:lnSpc>
              <a:buFontTx/>
              <a:buChar char="▪"/>
              <a:defRPr sz="2800"/>
            </a:pPr>
            <a:r>
              <a:rPr dirty="0"/>
              <a:t>Light signals of the calibrated linear array of Cherenkov fibers should hence allow to reconstruct the charge and spatial (</a:t>
            </a:r>
            <a:r>
              <a:rPr dirty="0" smtClean="0">
                <a:latin typeface="Wingdings"/>
                <a:ea typeface="Wingdings"/>
                <a:cs typeface="Wingdings"/>
                <a:sym typeface="Wingdings"/>
              </a:rPr>
              <a:t></a:t>
            </a:r>
            <a:r>
              <a:rPr lang="en-US" dirty="0" smtClean="0">
                <a:latin typeface="Wingdings"/>
                <a:ea typeface="Wingdings"/>
                <a:cs typeface="Wingdings"/>
                <a:sym typeface="Wingdings" panose="05000000000000000000" pitchFamily="2" charset="2"/>
              </a:rPr>
              <a:t></a:t>
            </a:r>
            <a:r>
              <a:rPr dirty="0" smtClean="0"/>
              <a:t>energy</a:t>
            </a:r>
            <a:r>
              <a:rPr dirty="0"/>
              <a:t>) distribution of the electron/positron beam along the dispersive direction X of the magnetic spectrometer</a:t>
            </a:r>
          </a:p>
          <a:p>
            <a:pPr>
              <a:lnSpc>
                <a:spcPct val="100000"/>
              </a:lnSpc>
              <a:defRPr sz="2800"/>
            </a:pPr>
            <a:endParaRPr dirty="0"/>
          </a:p>
          <a:p>
            <a:pPr>
              <a:lnSpc>
                <a:spcPct val="100000"/>
              </a:lnSpc>
              <a:buFontTx/>
              <a:buChar char="➢"/>
              <a:defRPr sz="2800" b="1"/>
            </a:pPr>
            <a:r>
              <a:rPr dirty="0"/>
              <a:t>Practical difficulty (in the case of a real beam with angular divergence):</a:t>
            </a:r>
          </a:p>
          <a:p>
            <a:pPr lvl="1">
              <a:lnSpc>
                <a:spcPct val="100000"/>
              </a:lnSpc>
              <a:buFontTx/>
              <a:buChar char="▪"/>
              <a:defRPr sz="2800"/>
            </a:pPr>
            <a:r>
              <a:rPr dirty="0"/>
              <a:t>According to information from the P^3 team, the electron and positron beam analyzed by the dipole spectrometer is characterized by a huge angular dispersion</a:t>
            </a:r>
          </a:p>
          <a:p>
            <a:pPr lvl="1">
              <a:lnSpc>
                <a:spcPct val="100000"/>
              </a:lnSpc>
              <a:buFontTx/>
              <a:buChar char="▪"/>
              <a:defRPr sz="2800"/>
            </a:pPr>
            <a:r>
              <a:rPr dirty="0"/>
              <a:t>As a consequence it cannot be excluded that the same Cherenkov fiber placed at a given dispersive coordinate X can be hit by electrons/positrons having different kinetic energy but simply converging at the same X coordinate because of the different emission angle.</a:t>
            </a:r>
          </a:p>
          <a:p>
            <a:pPr>
              <a:lnSpc>
                <a:spcPct val="100000"/>
              </a:lnSpc>
              <a:defRPr sz="2800"/>
            </a:pPr>
            <a:endParaRPr dirty="0"/>
          </a:p>
          <a:p>
            <a:pPr>
              <a:lnSpc>
                <a:spcPct val="100000"/>
              </a:lnSpc>
              <a:buFontTx/>
              <a:buChar char="➢"/>
              <a:defRPr sz="2800" b="1"/>
            </a:pPr>
            <a:r>
              <a:rPr dirty="0"/>
              <a:t>Possible solution to this practical difficulty (real beam with angular divergence):</a:t>
            </a:r>
          </a:p>
          <a:p>
            <a:pPr lvl="1">
              <a:lnSpc>
                <a:spcPct val="100000"/>
              </a:lnSpc>
              <a:buFontTx/>
              <a:buChar char="▪"/>
              <a:defRPr sz="2800"/>
            </a:pPr>
            <a:r>
              <a:rPr dirty="0"/>
              <a:t>Instead of using a single linear array of Cherenkov fibers, use at least three parallel arrays of Cherenkov fibers</a:t>
            </a:r>
          </a:p>
          <a:p>
            <a:pPr lvl="1">
              <a:lnSpc>
                <a:spcPct val="100000"/>
              </a:lnSpc>
              <a:buFontTx/>
              <a:buChar char="▪"/>
              <a:defRPr sz="2800"/>
            </a:pPr>
            <a:r>
              <a:rPr dirty="0"/>
              <a:t>The Cherenkov light intensity of each fiber get encoded the information about kinetic energy and angle of the emission of the electron/positron hitting the fiber.</a:t>
            </a:r>
          </a:p>
          <a:p>
            <a:pPr lvl="1">
              <a:lnSpc>
                <a:spcPct val="100000"/>
              </a:lnSpc>
              <a:buFontTx/>
              <a:buChar char="▪"/>
              <a:defRPr sz="2800"/>
            </a:pPr>
            <a:r>
              <a:rPr dirty="0"/>
              <a:t>The comparison (decoding) of the light signal individually recorded by the three parallel linear arrays of fibers should permit to correct, at a given X coordinate, the contribution of the angular divergence of the electron/positron to the light signal in the front row of fibers. </a:t>
            </a:r>
          </a:p>
        </p:txBody>
      </p:sp>
      <p:sp>
        <p:nvSpPr>
          <p:cNvPr id="209" name="Foliennummernplatzhalter 4"/>
          <p:cNvSpPr txBox="1">
            <a:spLocks noGrp="1"/>
          </p:cNvSpPr>
          <p:nvPr>
            <p:ph type="sldNum" sz="quarter" idx="2"/>
          </p:nvPr>
        </p:nvSpPr>
        <p:spPr>
          <a:xfrm>
            <a:off x="20367683" y="13322300"/>
            <a:ext cx="244427" cy="2794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r"/>
          </a:lstStyle>
          <a:p>
            <a:fld id="{86CB4B4D-7CA3-9044-876B-883B54F8677D}" type="slidenum">
              <a:t>13</a:t>
            </a:fld>
            <a:endParaRPr/>
          </a:p>
        </p:txBody>
      </p:sp>
      <p:sp>
        <p:nvSpPr>
          <p:cNvPr id="210" name="Titel 5"/>
          <p:cNvSpPr txBox="1">
            <a:spLocks noGrp="1"/>
          </p:cNvSpPr>
          <p:nvPr>
            <p:ph type="title"/>
          </p:nvPr>
        </p:nvSpPr>
        <p:spPr>
          <a:xfrm>
            <a:off x="7202399" y="583199"/>
            <a:ext cx="13416049" cy="1419562"/>
          </a:xfrm>
          <a:prstGeom prst="rect">
            <a:avLst/>
          </a:prstGeom>
        </p:spPr>
        <p:txBody>
          <a:bodyPr>
            <a:normAutofit fontScale="90000"/>
          </a:bodyPr>
          <a:lstStyle>
            <a:lvl1pPr defTabSz="1810511">
              <a:defRPr sz="4950"/>
            </a:lvl1pPr>
          </a:lstStyle>
          <a:p>
            <a:r>
              <a:t>Cherenkov fiber to monitor the charge and energy distribution of e-/e+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Foliennummernplatzhalter 4"/>
          <p:cNvSpPr txBox="1">
            <a:spLocks noGrp="1"/>
          </p:cNvSpPr>
          <p:nvPr>
            <p:ph type="sldNum" sz="quarter" idx="2"/>
          </p:nvPr>
        </p:nvSpPr>
        <p:spPr>
          <a:xfrm>
            <a:off x="20367683" y="13322300"/>
            <a:ext cx="244427" cy="2794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r"/>
          </a:lstStyle>
          <a:p>
            <a:fld id="{86CB4B4D-7CA3-9044-876B-883B54F8677D}" type="slidenum">
              <a:t>14</a:t>
            </a:fld>
            <a:endParaRPr/>
          </a:p>
        </p:txBody>
      </p:sp>
      <p:sp>
        <p:nvSpPr>
          <p:cNvPr id="213" name="Titel 5"/>
          <p:cNvSpPr txBox="1">
            <a:spLocks noGrp="1"/>
          </p:cNvSpPr>
          <p:nvPr>
            <p:ph type="title"/>
          </p:nvPr>
        </p:nvSpPr>
        <p:spPr>
          <a:xfrm>
            <a:off x="7202399" y="583199"/>
            <a:ext cx="13416049" cy="1419562"/>
          </a:xfrm>
          <a:prstGeom prst="rect">
            <a:avLst/>
          </a:prstGeom>
        </p:spPr>
        <p:txBody>
          <a:bodyPr>
            <a:normAutofit fontScale="90000"/>
          </a:bodyPr>
          <a:lstStyle>
            <a:lvl1pPr defTabSz="1810511">
              <a:defRPr sz="4950"/>
            </a:lvl1pPr>
          </a:lstStyle>
          <a:p>
            <a:r>
              <a:t>Cherenkov fiber to monitor the spatial and energy distribution of e-/e+</a:t>
            </a:r>
          </a:p>
        </p:txBody>
      </p:sp>
      <p:sp>
        <p:nvSpPr>
          <p:cNvPr id="214" name="Oval 6"/>
          <p:cNvSpPr/>
          <p:nvPr/>
        </p:nvSpPr>
        <p:spPr>
          <a:xfrm>
            <a:off x="7993524" y="262269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15" name="Oval 7"/>
          <p:cNvSpPr/>
          <p:nvPr/>
        </p:nvSpPr>
        <p:spPr>
          <a:xfrm>
            <a:off x="9305252" y="262269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16" name="Oval 8"/>
          <p:cNvSpPr/>
          <p:nvPr/>
        </p:nvSpPr>
        <p:spPr>
          <a:xfrm>
            <a:off x="10578879" y="262269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17" name="Oval 9"/>
          <p:cNvSpPr/>
          <p:nvPr/>
        </p:nvSpPr>
        <p:spPr>
          <a:xfrm>
            <a:off x="11890608" y="262269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18" name="Oval 10"/>
          <p:cNvSpPr/>
          <p:nvPr/>
        </p:nvSpPr>
        <p:spPr>
          <a:xfrm>
            <a:off x="13202336" y="262269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19" name="Oval 11"/>
          <p:cNvSpPr/>
          <p:nvPr/>
        </p:nvSpPr>
        <p:spPr>
          <a:xfrm>
            <a:off x="14514063" y="262269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20" name="Oval 12"/>
          <p:cNvSpPr/>
          <p:nvPr/>
        </p:nvSpPr>
        <p:spPr>
          <a:xfrm>
            <a:off x="15787692" y="262269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21" name="Oval 13"/>
          <p:cNvSpPr/>
          <p:nvPr/>
        </p:nvSpPr>
        <p:spPr>
          <a:xfrm>
            <a:off x="17107425" y="261168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22" name="Straight Arrow Connector 17"/>
          <p:cNvSpPr/>
          <p:nvPr/>
        </p:nvSpPr>
        <p:spPr>
          <a:xfrm flipV="1">
            <a:off x="11052410" y="3994297"/>
            <a:ext cx="10887" cy="1251859"/>
          </a:xfrm>
          <a:prstGeom prst="line">
            <a:avLst/>
          </a:prstGeom>
          <a:ln w="38100">
            <a:solidFill>
              <a:srgbClr val="000000"/>
            </a:solidFill>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23" name="Straight Arrow Connector 18"/>
          <p:cNvSpPr/>
          <p:nvPr/>
        </p:nvSpPr>
        <p:spPr>
          <a:xfrm flipV="1">
            <a:off x="12413122" y="3994295"/>
            <a:ext cx="10887" cy="1251859"/>
          </a:xfrm>
          <a:prstGeom prst="line">
            <a:avLst/>
          </a:prstGeom>
          <a:ln w="38100">
            <a:solidFill>
              <a:srgbClr val="000000"/>
            </a:solidFill>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24" name="Straight Arrow Connector 19"/>
          <p:cNvSpPr/>
          <p:nvPr/>
        </p:nvSpPr>
        <p:spPr>
          <a:xfrm flipV="1">
            <a:off x="13724850" y="3994295"/>
            <a:ext cx="10887" cy="1251859"/>
          </a:xfrm>
          <a:prstGeom prst="line">
            <a:avLst/>
          </a:prstGeom>
          <a:ln w="38100">
            <a:solidFill>
              <a:srgbClr val="000000"/>
            </a:solidFill>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25" name="TextBox 22"/>
          <p:cNvSpPr txBox="1"/>
          <p:nvPr/>
        </p:nvSpPr>
        <p:spPr>
          <a:xfrm>
            <a:off x="19692782" y="2825427"/>
            <a:ext cx="631373" cy="55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1828800">
              <a:spcBef>
                <a:spcPts val="1800"/>
              </a:spcBef>
              <a:defRPr sz="3600">
                <a:latin typeface="Calibri"/>
                <a:ea typeface="Calibri"/>
                <a:cs typeface="Calibri"/>
                <a:sym typeface="Calibri"/>
              </a:defRPr>
            </a:lvl1pPr>
          </a:lstStyle>
          <a:p>
            <a:r>
              <a:t>X</a:t>
            </a:r>
          </a:p>
        </p:txBody>
      </p:sp>
      <p:sp>
        <p:nvSpPr>
          <p:cNvPr id="226" name="TextBox 23"/>
          <p:cNvSpPr txBox="1"/>
          <p:nvPr/>
        </p:nvSpPr>
        <p:spPr>
          <a:xfrm>
            <a:off x="3590678" y="2101712"/>
            <a:ext cx="2070319" cy="55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1828800">
              <a:spcBef>
                <a:spcPts val="1800"/>
              </a:spcBef>
              <a:defRPr sz="3600">
                <a:latin typeface="Calibri"/>
                <a:ea typeface="Calibri"/>
                <a:cs typeface="Calibri"/>
                <a:sym typeface="Calibri"/>
              </a:defRPr>
            </a:lvl1pPr>
          </a:lstStyle>
          <a:p>
            <a:r>
              <a:t>Ideal case </a:t>
            </a:r>
          </a:p>
        </p:txBody>
      </p:sp>
      <p:sp>
        <p:nvSpPr>
          <p:cNvPr id="227" name="TextBox 24"/>
          <p:cNvSpPr txBox="1"/>
          <p:nvPr/>
        </p:nvSpPr>
        <p:spPr>
          <a:xfrm>
            <a:off x="10400610" y="5550949"/>
            <a:ext cx="1215629"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1828800">
              <a:spcBef>
                <a:spcPts val="1800"/>
              </a:spcBef>
              <a:defRPr sz="3200" b="0">
                <a:latin typeface="Georgia"/>
                <a:ea typeface="Georgia"/>
                <a:cs typeface="Georgia"/>
                <a:sym typeface="Georgia"/>
              </a:defRPr>
            </a:lvl1pPr>
          </a:lstStyle>
          <a:p>
            <a:r>
              <a:t>(e-,E1)</a:t>
            </a:r>
          </a:p>
        </p:txBody>
      </p:sp>
      <p:sp>
        <p:nvSpPr>
          <p:cNvPr id="228" name="TextBox 25"/>
          <p:cNvSpPr txBox="1"/>
          <p:nvPr/>
        </p:nvSpPr>
        <p:spPr>
          <a:xfrm>
            <a:off x="11890608" y="5540616"/>
            <a:ext cx="1268016"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1828800">
              <a:spcBef>
                <a:spcPts val="1800"/>
              </a:spcBef>
              <a:defRPr sz="3200" b="0">
                <a:latin typeface="Georgia"/>
                <a:ea typeface="Georgia"/>
                <a:cs typeface="Georgia"/>
                <a:sym typeface="Georgia"/>
              </a:defRPr>
            </a:lvl1pPr>
          </a:lstStyle>
          <a:p>
            <a:r>
              <a:t>(e-,E2)</a:t>
            </a:r>
          </a:p>
        </p:txBody>
      </p:sp>
      <p:sp>
        <p:nvSpPr>
          <p:cNvPr id="229" name="TextBox 26"/>
          <p:cNvSpPr txBox="1"/>
          <p:nvPr/>
        </p:nvSpPr>
        <p:spPr>
          <a:xfrm>
            <a:off x="13435110" y="5507964"/>
            <a:ext cx="1265238"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1828800">
              <a:spcBef>
                <a:spcPts val="1800"/>
              </a:spcBef>
              <a:defRPr sz="3200" b="0">
                <a:latin typeface="Georgia"/>
                <a:ea typeface="Georgia"/>
                <a:cs typeface="Georgia"/>
                <a:sym typeface="Georgia"/>
              </a:defRPr>
            </a:lvl1pPr>
          </a:lstStyle>
          <a:p>
            <a:r>
              <a:t>(e-,E3)</a:t>
            </a:r>
          </a:p>
        </p:txBody>
      </p:sp>
      <p:sp>
        <p:nvSpPr>
          <p:cNvPr id="230" name="TextBox 27"/>
          <p:cNvSpPr txBox="1"/>
          <p:nvPr/>
        </p:nvSpPr>
        <p:spPr>
          <a:xfrm>
            <a:off x="3294370" y="5507964"/>
            <a:ext cx="6010882"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1828800">
              <a:spcBef>
                <a:spcPts val="1800"/>
              </a:spcBef>
              <a:defRPr sz="3200" b="0">
                <a:latin typeface="Calibri"/>
                <a:ea typeface="Calibri"/>
                <a:cs typeface="Calibri"/>
                <a:sym typeface="Calibri"/>
              </a:defRPr>
            </a:lvl1pPr>
          </a:lstStyle>
          <a:p>
            <a:r>
              <a:t>E1, E2, E3: different electron energy </a:t>
            </a:r>
          </a:p>
        </p:txBody>
      </p:sp>
      <p:sp>
        <p:nvSpPr>
          <p:cNvPr id="231" name="Oval 28"/>
          <p:cNvSpPr/>
          <p:nvPr/>
        </p:nvSpPr>
        <p:spPr>
          <a:xfrm>
            <a:off x="7898884" y="996642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32" name="Oval 29"/>
          <p:cNvSpPr/>
          <p:nvPr/>
        </p:nvSpPr>
        <p:spPr>
          <a:xfrm>
            <a:off x="9210611" y="996642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33" name="Oval 30"/>
          <p:cNvSpPr/>
          <p:nvPr/>
        </p:nvSpPr>
        <p:spPr>
          <a:xfrm>
            <a:off x="10484239" y="996642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34" name="Oval 31"/>
          <p:cNvSpPr/>
          <p:nvPr/>
        </p:nvSpPr>
        <p:spPr>
          <a:xfrm>
            <a:off x="11795968" y="996642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35" name="Oval 32"/>
          <p:cNvSpPr/>
          <p:nvPr/>
        </p:nvSpPr>
        <p:spPr>
          <a:xfrm>
            <a:off x="13107696" y="996642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36" name="Oval 33"/>
          <p:cNvSpPr/>
          <p:nvPr/>
        </p:nvSpPr>
        <p:spPr>
          <a:xfrm>
            <a:off x="14419423" y="996642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37" name="Oval 34"/>
          <p:cNvSpPr/>
          <p:nvPr/>
        </p:nvSpPr>
        <p:spPr>
          <a:xfrm>
            <a:off x="15693052" y="996642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38" name="Oval 35"/>
          <p:cNvSpPr/>
          <p:nvPr/>
        </p:nvSpPr>
        <p:spPr>
          <a:xfrm>
            <a:off x="17004780" y="9966428"/>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39" name="Oval 36"/>
          <p:cNvSpPr/>
          <p:nvPr/>
        </p:nvSpPr>
        <p:spPr>
          <a:xfrm>
            <a:off x="7120556" y="867877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0" name="Oval 37"/>
          <p:cNvSpPr/>
          <p:nvPr/>
        </p:nvSpPr>
        <p:spPr>
          <a:xfrm>
            <a:off x="8432284" y="867877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1" name="Oval 38"/>
          <p:cNvSpPr/>
          <p:nvPr/>
        </p:nvSpPr>
        <p:spPr>
          <a:xfrm>
            <a:off x="9705912" y="867877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2" name="Oval 39"/>
          <p:cNvSpPr/>
          <p:nvPr/>
        </p:nvSpPr>
        <p:spPr>
          <a:xfrm>
            <a:off x="11017639" y="867877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3" name="Oval 40"/>
          <p:cNvSpPr/>
          <p:nvPr/>
        </p:nvSpPr>
        <p:spPr>
          <a:xfrm>
            <a:off x="12329368" y="867877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4" name="Oval 41"/>
          <p:cNvSpPr/>
          <p:nvPr/>
        </p:nvSpPr>
        <p:spPr>
          <a:xfrm>
            <a:off x="13641096" y="867877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5" name="Oval 42"/>
          <p:cNvSpPr/>
          <p:nvPr/>
        </p:nvSpPr>
        <p:spPr>
          <a:xfrm>
            <a:off x="14914723" y="867877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6" name="Oval 43"/>
          <p:cNvSpPr/>
          <p:nvPr/>
        </p:nvSpPr>
        <p:spPr>
          <a:xfrm>
            <a:off x="16226451" y="8678775"/>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7" name="Oval 44"/>
          <p:cNvSpPr/>
          <p:nvPr/>
        </p:nvSpPr>
        <p:spPr>
          <a:xfrm>
            <a:off x="7859941" y="7501549"/>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8" name="Oval 45"/>
          <p:cNvSpPr/>
          <p:nvPr/>
        </p:nvSpPr>
        <p:spPr>
          <a:xfrm>
            <a:off x="9171670" y="7501549"/>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49" name="Oval 46"/>
          <p:cNvSpPr/>
          <p:nvPr/>
        </p:nvSpPr>
        <p:spPr>
          <a:xfrm>
            <a:off x="10445298" y="7501549"/>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50" name="Oval 47"/>
          <p:cNvSpPr/>
          <p:nvPr/>
        </p:nvSpPr>
        <p:spPr>
          <a:xfrm>
            <a:off x="11757025" y="7501549"/>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51" name="Oval 48"/>
          <p:cNvSpPr/>
          <p:nvPr/>
        </p:nvSpPr>
        <p:spPr>
          <a:xfrm>
            <a:off x="13068754" y="7501549"/>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52" name="Oval 49"/>
          <p:cNvSpPr/>
          <p:nvPr/>
        </p:nvSpPr>
        <p:spPr>
          <a:xfrm>
            <a:off x="14380481" y="7501549"/>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53" name="Oval 50"/>
          <p:cNvSpPr/>
          <p:nvPr/>
        </p:nvSpPr>
        <p:spPr>
          <a:xfrm>
            <a:off x="15654110" y="7501549"/>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54" name="Oval 51"/>
          <p:cNvSpPr/>
          <p:nvPr/>
        </p:nvSpPr>
        <p:spPr>
          <a:xfrm>
            <a:off x="16965837" y="7501549"/>
            <a:ext cx="1066801" cy="1066801"/>
          </a:xfrm>
          <a:prstGeom prst="ellipse">
            <a:avLst/>
          </a:prstGeom>
          <a:solidFill>
            <a:srgbClr val="FDCA00"/>
          </a:solidFill>
          <a:ln w="12700">
            <a:miter lim="400000"/>
          </a:ln>
        </p:spPr>
        <p:txBody>
          <a:bodyPr lIns="91437" tIns="91437" rIns="91437" bIns="91437"/>
          <a:lstStyle/>
          <a:p>
            <a:pPr algn="l" defTabSz="1828800">
              <a:defRPr sz="4800" b="0">
                <a:latin typeface="Times Roman"/>
                <a:ea typeface="Times Roman"/>
                <a:cs typeface="Times Roman"/>
                <a:sym typeface="Times Roman"/>
              </a:defRPr>
            </a:pPr>
            <a:endParaRPr/>
          </a:p>
        </p:txBody>
      </p:sp>
      <p:sp>
        <p:nvSpPr>
          <p:cNvPr id="255" name="Straight Arrow Connector 53"/>
          <p:cNvSpPr/>
          <p:nvPr/>
        </p:nvSpPr>
        <p:spPr>
          <a:xfrm flipV="1">
            <a:off x="6411685" y="3102428"/>
            <a:ext cx="12921343" cy="76903"/>
          </a:xfrm>
          <a:prstGeom prst="line">
            <a:avLst/>
          </a:prstGeom>
          <a:ln w="38100">
            <a:solidFill>
              <a:srgbClr val="0070C0"/>
            </a:solidFill>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56" name="TextBox 54"/>
          <p:cNvSpPr txBox="1"/>
          <p:nvPr/>
        </p:nvSpPr>
        <p:spPr>
          <a:xfrm>
            <a:off x="3590675" y="7264873"/>
            <a:ext cx="2070319" cy="55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1828800">
              <a:spcBef>
                <a:spcPts val="1800"/>
              </a:spcBef>
              <a:defRPr sz="3600">
                <a:latin typeface="Calibri"/>
                <a:ea typeface="Calibri"/>
                <a:cs typeface="Calibri"/>
                <a:sym typeface="Calibri"/>
              </a:defRPr>
            </a:lvl1pPr>
          </a:lstStyle>
          <a:p>
            <a:r>
              <a:t>Real case</a:t>
            </a:r>
          </a:p>
        </p:txBody>
      </p:sp>
      <p:sp>
        <p:nvSpPr>
          <p:cNvPr id="257" name="Straight Arrow Connector 55"/>
          <p:cNvSpPr/>
          <p:nvPr/>
        </p:nvSpPr>
        <p:spPr>
          <a:xfrm flipV="1">
            <a:off x="11429806" y="11143653"/>
            <a:ext cx="654441" cy="1106997"/>
          </a:xfrm>
          <a:prstGeom prst="line">
            <a:avLst/>
          </a:prstGeom>
          <a:ln w="38100">
            <a:solidFill>
              <a:srgbClr val="000000"/>
            </a:solidFill>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58" name="Straight Arrow Connector 57"/>
          <p:cNvSpPr/>
          <p:nvPr/>
        </p:nvSpPr>
        <p:spPr>
          <a:xfrm flipV="1">
            <a:off x="12262988" y="11117237"/>
            <a:ext cx="10887" cy="1251859"/>
          </a:xfrm>
          <a:prstGeom prst="line">
            <a:avLst/>
          </a:prstGeom>
          <a:ln w="38100">
            <a:solidFill>
              <a:srgbClr val="000000"/>
            </a:solidFill>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59" name="Straight Arrow Connector 58"/>
          <p:cNvSpPr/>
          <p:nvPr/>
        </p:nvSpPr>
        <p:spPr>
          <a:xfrm flipH="1" flipV="1">
            <a:off x="12528277" y="11160781"/>
            <a:ext cx="668981" cy="1126320"/>
          </a:xfrm>
          <a:prstGeom prst="line">
            <a:avLst/>
          </a:prstGeom>
          <a:ln w="38100">
            <a:solidFill>
              <a:srgbClr val="000000"/>
            </a:solidFill>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60" name="TextBox 61"/>
          <p:cNvSpPr txBox="1"/>
          <p:nvPr/>
        </p:nvSpPr>
        <p:spPr>
          <a:xfrm>
            <a:off x="10122151" y="12116927"/>
            <a:ext cx="1215630"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1828800">
              <a:spcBef>
                <a:spcPts val="1800"/>
              </a:spcBef>
              <a:defRPr sz="3200" b="0">
                <a:latin typeface="Georgia"/>
                <a:ea typeface="Georgia"/>
                <a:cs typeface="Georgia"/>
                <a:sym typeface="Georgia"/>
              </a:defRPr>
            </a:lvl1pPr>
          </a:lstStyle>
          <a:p>
            <a:r>
              <a:t>(e-,E1)</a:t>
            </a:r>
          </a:p>
        </p:txBody>
      </p:sp>
      <p:sp>
        <p:nvSpPr>
          <p:cNvPr id="261" name="TextBox 62"/>
          <p:cNvSpPr txBox="1"/>
          <p:nvPr/>
        </p:nvSpPr>
        <p:spPr>
          <a:xfrm>
            <a:off x="11654032" y="12452957"/>
            <a:ext cx="1268016"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1828800">
              <a:spcBef>
                <a:spcPts val="1800"/>
              </a:spcBef>
              <a:defRPr sz="3200" b="0">
                <a:latin typeface="Georgia"/>
                <a:ea typeface="Georgia"/>
                <a:cs typeface="Georgia"/>
                <a:sym typeface="Georgia"/>
              </a:defRPr>
            </a:lvl1pPr>
          </a:lstStyle>
          <a:p>
            <a:r>
              <a:t>(e-,E2)</a:t>
            </a:r>
          </a:p>
        </p:txBody>
      </p:sp>
      <p:sp>
        <p:nvSpPr>
          <p:cNvPr id="262" name="TextBox 63"/>
          <p:cNvSpPr txBox="1"/>
          <p:nvPr/>
        </p:nvSpPr>
        <p:spPr>
          <a:xfrm>
            <a:off x="13451661" y="12116927"/>
            <a:ext cx="1265239"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1828800">
              <a:spcBef>
                <a:spcPts val="1800"/>
              </a:spcBef>
              <a:defRPr sz="3200" b="0">
                <a:latin typeface="Georgia"/>
                <a:ea typeface="Georgia"/>
                <a:cs typeface="Georgia"/>
                <a:sym typeface="Georgia"/>
              </a:defRPr>
            </a:lvl1pPr>
          </a:lstStyle>
          <a:p>
            <a:r>
              <a:t>(e-,E3)</a:t>
            </a:r>
          </a:p>
        </p:txBody>
      </p:sp>
      <p:sp>
        <p:nvSpPr>
          <p:cNvPr id="263" name="Straight Arrow Connector 65"/>
          <p:cNvSpPr/>
          <p:nvPr/>
        </p:nvSpPr>
        <p:spPr>
          <a:xfrm flipV="1">
            <a:off x="12308050" y="7200116"/>
            <a:ext cx="1" cy="3833113"/>
          </a:xfrm>
          <a:prstGeom prst="line">
            <a:avLst/>
          </a:prstGeom>
          <a:ln w="38100">
            <a:solidFill>
              <a:srgbClr val="000000"/>
            </a:solidFill>
            <a:prstDash val="dash"/>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64" name="Straight Arrow Connector 66"/>
          <p:cNvSpPr/>
          <p:nvPr/>
        </p:nvSpPr>
        <p:spPr>
          <a:xfrm flipH="1" flipV="1">
            <a:off x="10392441" y="7260393"/>
            <a:ext cx="2091323" cy="3841329"/>
          </a:xfrm>
          <a:prstGeom prst="line">
            <a:avLst/>
          </a:prstGeom>
          <a:ln w="38100">
            <a:solidFill>
              <a:srgbClr val="000000"/>
            </a:solidFill>
            <a:prstDash val="dash"/>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65" name="Straight Arrow Connector 71"/>
          <p:cNvSpPr/>
          <p:nvPr/>
        </p:nvSpPr>
        <p:spPr>
          <a:xfrm flipV="1">
            <a:off x="12131313" y="7200116"/>
            <a:ext cx="1779112" cy="3909365"/>
          </a:xfrm>
          <a:prstGeom prst="line">
            <a:avLst/>
          </a:prstGeom>
          <a:ln w="38100">
            <a:solidFill>
              <a:srgbClr val="000000"/>
            </a:solidFill>
            <a:prstDash val="dash"/>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66" name="Straight Arrow Connector 74"/>
          <p:cNvSpPr/>
          <p:nvPr/>
        </p:nvSpPr>
        <p:spPr>
          <a:xfrm flipV="1">
            <a:off x="5868695" y="9175457"/>
            <a:ext cx="12921344" cy="76903"/>
          </a:xfrm>
          <a:prstGeom prst="line">
            <a:avLst/>
          </a:prstGeom>
          <a:ln w="38100">
            <a:solidFill>
              <a:srgbClr val="0070C0"/>
            </a:solidFill>
            <a:tailEnd type="triangle"/>
          </a:ln>
        </p:spPr>
        <p:txBody>
          <a:bodyPr lIns="91437" tIns="91437" rIns="91437" bIns="91437"/>
          <a:lstStyle/>
          <a:p>
            <a:pPr algn="l" defTabSz="1828800">
              <a:spcBef>
                <a:spcPts val="1800"/>
              </a:spcBef>
              <a:defRPr sz="3200" b="0">
                <a:latin typeface="Helvetica"/>
                <a:ea typeface="Helvetica"/>
                <a:cs typeface="Helvetica"/>
                <a:sym typeface="Helvetica"/>
              </a:defRPr>
            </a:pPr>
            <a:endParaRPr/>
          </a:p>
        </p:txBody>
      </p:sp>
      <p:sp>
        <p:nvSpPr>
          <p:cNvPr id="267" name="TextBox 75"/>
          <p:cNvSpPr txBox="1"/>
          <p:nvPr/>
        </p:nvSpPr>
        <p:spPr>
          <a:xfrm>
            <a:off x="19387805" y="8935176"/>
            <a:ext cx="631373" cy="55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1828800">
              <a:spcBef>
                <a:spcPts val="1800"/>
              </a:spcBef>
              <a:defRPr sz="3600">
                <a:latin typeface="Calibri"/>
                <a:ea typeface="Calibri"/>
                <a:cs typeface="Calibri"/>
                <a:sym typeface="Calibri"/>
              </a:defRPr>
            </a:lvl1pPr>
          </a:lstStyle>
          <a:p>
            <a:r>
              <a:t>X</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Inhaltsplatzhalter 1"/>
          <p:cNvSpPr txBox="1">
            <a:spLocks noGrp="1"/>
          </p:cNvSpPr>
          <p:nvPr>
            <p:ph type="body" idx="1"/>
          </p:nvPr>
        </p:nvSpPr>
        <p:spPr>
          <a:xfrm>
            <a:off x="4544119" y="1991893"/>
            <a:ext cx="16421004" cy="10662653"/>
          </a:xfrm>
          <a:prstGeom prst="rect">
            <a:avLst/>
          </a:prstGeom>
        </p:spPr>
        <p:txBody>
          <a:bodyPr/>
          <a:lstStyle/>
          <a:p>
            <a:pPr>
              <a:lnSpc>
                <a:spcPct val="100000"/>
              </a:lnSpc>
              <a:buFontTx/>
              <a:buChar char="➢"/>
            </a:pPr>
            <a:r>
              <a:t>Linearity of the Cherenkov light intensity vs number of electrons is, in principle, an intrinsic feature of such a relativistic electromagnetic radiative mechanism </a:t>
            </a:r>
          </a:p>
          <a:p>
            <a:pPr>
              <a:lnSpc>
                <a:spcPct val="100000"/>
              </a:lnSpc>
              <a:buFontTx/>
              <a:buChar char="➢"/>
            </a:pPr>
            <a:endParaRPr/>
          </a:p>
          <a:p>
            <a:pPr>
              <a:lnSpc>
                <a:spcPct val="100000"/>
              </a:lnSpc>
              <a:buFontTx/>
              <a:buChar char="➢"/>
            </a:pPr>
            <a:r>
              <a:t>For the proposed experimental set-up (including PMT and ADC), the linearity of the Cherenkov light output vs input charge should be investigated as well as the charge sensitivity (minimum charge detectable, PMT gain and ADC SNR dependent) </a:t>
            </a:r>
          </a:p>
          <a:p>
            <a:pPr marL="0" indent="0">
              <a:lnSpc>
                <a:spcPct val="100000"/>
              </a:lnSpc>
              <a:buSzTx/>
              <a:buNone/>
            </a:pPr>
            <a:endParaRPr/>
          </a:p>
          <a:p>
            <a:pPr>
              <a:lnSpc>
                <a:spcPct val="100000"/>
              </a:lnSpc>
              <a:buFontTx/>
              <a:buChar char="➢"/>
            </a:pPr>
            <a:r>
              <a:t>The calibration of the Cherenkov fibers vs charge and kinetic energy of the electron beam should be experimentally carried out, possibly in a metrology lab</a:t>
            </a:r>
          </a:p>
          <a:p>
            <a:pPr marL="0" indent="0">
              <a:lnSpc>
                <a:spcPct val="100000"/>
              </a:lnSpc>
              <a:buSzTx/>
              <a:buNone/>
            </a:pPr>
            <a:endParaRPr/>
          </a:p>
          <a:p>
            <a:pPr>
              <a:lnSpc>
                <a:spcPct val="100000"/>
              </a:lnSpc>
              <a:buFontTx/>
              <a:buChar char="➢"/>
            </a:pPr>
            <a:r>
              <a:t>Method of the three rows of Cherenkov fibers (</a:t>
            </a:r>
            <a:r>
              <a:rPr u="sng"/>
              <a:t>to be quantitatively studied</a:t>
            </a:r>
            <a:r>
              <a:t>): from the analysis of the light distribution in the 2 back rows of fibers, decode in the light distribution of the fiber front row the contribution due to the kinetic energy of the electrons/positrons from the contribution due to the angular divergence of the particles  </a:t>
            </a:r>
          </a:p>
          <a:p>
            <a:pPr>
              <a:lnSpc>
                <a:spcPct val="100000"/>
              </a:lnSpc>
              <a:buFontTx/>
              <a:buChar char="➢"/>
            </a:pPr>
            <a:endParaRPr/>
          </a:p>
          <a:p>
            <a:pPr>
              <a:lnSpc>
                <a:spcPct val="100000"/>
              </a:lnSpc>
              <a:buFontTx/>
              <a:buChar char="➢"/>
            </a:pPr>
            <a:r>
              <a:t>Montecarlo analysis method for decoding the signals from the 3-row Cherenkov fibers: vary input energy and angular distribution of the beam to get the maximum likelihood between simulated and measured distributions for the 3 fiber rows</a:t>
            </a:r>
          </a:p>
        </p:txBody>
      </p:sp>
      <p:sp>
        <p:nvSpPr>
          <p:cNvPr id="270" name="Foliennummernplatzhalter 4"/>
          <p:cNvSpPr txBox="1">
            <a:spLocks noGrp="1"/>
          </p:cNvSpPr>
          <p:nvPr>
            <p:ph type="sldNum" sz="quarter" idx="2"/>
          </p:nvPr>
        </p:nvSpPr>
        <p:spPr>
          <a:xfrm>
            <a:off x="20367683" y="13322300"/>
            <a:ext cx="244427" cy="2794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r"/>
          </a:lstStyle>
          <a:p>
            <a:fld id="{86CB4B4D-7CA3-9044-876B-883B54F8677D}" type="slidenum">
              <a:t>15</a:t>
            </a:fld>
            <a:endParaRPr/>
          </a:p>
        </p:txBody>
      </p:sp>
      <p:sp>
        <p:nvSpPr>
          <p:cNvPr id="271" name="Titel 5"/>
          <p:cNvSpPr txBox="1">
            <a:spLocks noGrp="1"/>
          </p:cNvSpPr>
          <p:nvPr>
            <p:ph type="title"/>
          </p:nvPr>
        </p:nvSpPr>
        <p:spPr>
          <a:xfrm>
            <a:off x="7202399" y="583199"/>
            <a:ext cx="13416049" cy="1419562"/>
          </a:xfrm>
          <a:prstGeom prst="rect">
            <a:avLst/>
          </a:prstGeom>
        </p:spPr>
        <p:txBody>
          <a:bodyPr/>
          <a:lstStyle/>
          <a:p>
            <a:r>
              <a:t>Cherenkov Fibers — Conclusion and Outlook</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Positron production at PSI: experiment in SwissFEL, for the design of FCC-ee…"/>
          <p:cNvSpPr txBox="1">
            <a:spLocks noGrp="1"/>
          </p:cNvSpPr>
          <p:nvPr>
            <p:ph type="body" idx="1"/>
          </p:nvPr>
        </p:nvSpPr>
        <p:spPr>
          <a:prstGeom prst="rect">
            <a:avLst/>
          </a:prstGeom>
        </p:spPr>
        <p:txBody>
          <a:bodyPr/>
          <a:lstStyle/>
          <a:p>
            <a:r>
              <a:t>Positron production at PSI: experiment in SwissFEL, for the design of FCC-ee</a:t>
            </a:r>
          </a:p>
          <a:p>
            <a:endParaRPr/>
          </a:p>
          <a:p>
            <a:r>
              <a:t>Measure </a:t>
            </a:r>
          </a:p>
          <a:p>
            <a:pPr marL="711200" lvl="2" indent="-355600">
              <a:buChar char="•"/>
            </a:pPr>
            <a:r>
              <a:t>Photons (Gamma) generated in the crystal</a:t>
            </a:r>
          </a:p>
          <a:p>
            <a:pPr marL="711200" lvl="2" indent="-355600">
              <a:buChar char="•"/>
            </a:pPr>
            <a:r>
              <a:t>Yield: number of positrons generated</a:t>
            </a:r>
          </a:p>
          <a:p>
            <a:pPr marL="711200" lvl="2" indent="-355600">
              <a:buChar char="•"/>
            </a:pPr>
            <a:r>
              <a:t>Time structure</a:t>
            </a:r>
          </a:p>
          <a:p>
            <a:pPr marL="711200" lvl="2" indent="-355600">
              <a:buChar char="•"/>
            </a:pPr>
            <a:r>
              <a:t>Positron energy spectrum</a:t>
            </a:r>
          </a:p>
          <a:p>
            <a:r>
              <a:t>Additional instrumentation required</a:t>
            </a:r>
          </a:p>
          <a:p>
            <a:pPr marL="711200" lvl="2" indent="-355600">
              <a:buChar char="•"/>
            </a:pPr>
            <a:r>
              <a:t>Loss monitors</a:t>
            </a:r>
          </a:p>
          <a:p>
            <a:pPr marL="711200" lvl="2" indent="-355600">
              <a:buChar char="•"/>
            </a:pPr>
            <a:endParaRPr/>
          </a:p>
          <a:p>
            <a:r>
              <a:t>Do not measure</a:t>
            </a:r>
          </a:p>
          <a:p>
            <a:pPr marL="711200" lvl="2" indent="-355600">
              <a:buChar char="•"/>
            </a:pPr>
            <a:r>
              <a:t>Positron beam emittance</a:t>
            </a:r>
          </a:p>
        </p:txBody>
      </p:sp>
      <p:sp>
        <p:nvSpPr>
          <p:cNvPr id="274" name="Conclusions"/>
          <p:cNvSpPr txBox="1">
            <a:spLocks noGrp="1"/>
          </p:cNvSpPr>
          <p:nvPr>
            <p:ph type="title"/>
          </p:nvPr>
        </p:nvSpPr>
        <p:spPr>
          <a:prstGeom prst="rect">
            <a:avLst/>
          </a:prstGeom>
        </p:spPr>
        <p:txBody>
          <a:bodyPr/>
          <a:lstStyle/>
          <a:p>
            <a:r>
              <a:t>Conclusions</a:t>
            </a:r>
          </a:p>
        </p:txBody>
      </p:sp>
      <p:sp>
        <p:nvSpPr>
          <p:cNvPr id="27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sp>
        <p:nvSpPr>
          <p:cNvPr id="276" name="Text"/>
          <p:cNvSpPr txBox="1">
            <a:spLocks noGrp="1"/>
          </p:cNvSpPr>
          <p:nvPr>
            <p:ph type="body" idx="21"/>
          </p:nvPr>
        </p:nvSpPr>
        <p:spPr>
          <a:prstGeom prst="rect">
            <a:avLst/>
          </a:prstGeom>
        </p:spPr>
        <p:txBody>
          <a:bodyPr/>
          <a:lstStyle/>
          <a:p>
            <a:pPr marL="0" indent="0" algn="r" defTabSz="584200">
              <a:spcBef>
                <a:spcPts val="0"/>
              </a:spcBef>
              <a:buSzTx/>
              <a:buNone/>
              <a:defRPr sz="2200">
                <a:solidFill>
                  <a:srgbClr val="919191"/>
                </a:solidFill>
                <a:latin typeface="Lucida Grande"/>
                <a:ea typeface="Lucida Grande"/>
                <a:cs typeface="Lucida Grande"/>
                <a:sym typeface="Lucida Grande"/>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Goal: demonstrate positron production for a future circular collider (FCC)…"/>
          <p:cNvSpPr txBox="1">
            <a:spLocks noGrp="1"/>
          </p:cNvSpPr>
          <p:nvPr>
            <p:ph type="body" idx="1"/>
          </p:nvPr>
        </p:nvSpPr>
        <p:spPr>
          <a:prstGeom prst="rect">
            <a:avLst/>
          </a:prstGeom>
        </p:spPr>
        <p:txBody>
          <a:bodyPr/>
          <a:lstStyle/>
          <a:p>
            <a:r>
              <a:t>Goal: demonstrate positron production for a future circular collider (FCC)</a:t>
            </a:r>
          </a:p>
          <a:p>
            <a:r>
              <a:t>Experiment in SwissFEL</a:t>
            </a:r>
          </a:p>
        </p:txBody>
      </p:sp>
      <p:sp>
        <p:nvSpPr>
          <p:cNvPr id="115" name="Positron Production at PSI = P3"/>
          <p:cNvSpPr txBox="1">
            <a:spLocks noGrp="1"/>
          </p:cNvSpPr>
          <p:nvPr>
            <p:ph type="title"/>
          </p:nvPr>
        </p:nvSpPr>
        <p:spPr>
          <a:prstGeom prst="rect">
            <a:avLst/>
          </a:prstGeom>
        </p:spPr>
        <p:txBody>
          <a:bodyPr/>
          <a:lstStyle/>
          <a:p>
            <a:r>
              <a:t>Positron Production at PSI = P</a:t>
            </a:r>
            <a:r>
              <a:rPr baseline="31999"/>
              <a:t>3</a:t>
            </a:r>
          </a:p>
        </p:txBody>
      </p:sp>
      <p:sp>
        <p:nvSpPr>
          <p:cNvPr id="116" name="Slide Number"/>
          <p:cNvSpPr txBox="1">
            <a:spLocks noGrp="1"/>
          </p:cNvSpPr>
          <p:nvPr>
            <p:ph type="sldNum" sz="quarter" idx="2"/>
          </p:nvPr>
        </p:nvSpPr>
        <p:spPr>
          <a:xfrm>
            <a:off x="23928792" y="13255716"/>
            <a:ext cx="154311" cy="3429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117" name="Text"/>
          <p:cNvSpPr txBox="1">
            <a:spLocks noGrp="1"/>
          </p:cNvSpPr>
          <p:nvPr>
            <p:ph type="body" idx="21"/>
          </p:nvPr>
        </p:nvSpPr>
        <p:spPr>
          <a:prstGeom prst="rect">
            <a:avLst/>
          </a:prstGeom>
        </p:spPr>
        <p:txBody>
          <a:bodyPr/>
          <a:lstStyle/>
          <a:p>
            <a:pPr marL="0" indent="0" algn="r" defTabSz="584200">
              <a:spcBef>
                <a:spcPts val="0"/>
              </a:spcBef>
              <a:buSzTx/>
              <a:buNone/>
              <a:defRPr sz="2200">
                <a:solidFill>
                  <a:srgbClr val="919191"/>
                </a:solidFill>
                <a:latin typeface="Lucida Grande"/>
                <a:ea typeface="Lucida Grande"/>
                <a:cs typeface="Lucida Grande"/>
                <a:sym typeface="Lucida Grande"/>
              </a:defRPr>
            </a:pPr>
            <a:endParaRPr/>
          </a:p>
        </p:txBody>
      </p:sp>
      <p:pic>
        <p:nvPicPr>
          <p:cNvPr id="118" name="Picture 4" descr="Picture 4"/>
          <p:cNvPicPr>
            <a:picLocks noChangeAspect="1"/>
          </p:cNvPicPr>
          <p:nvPr/>
        </p:nvPicPr>
        <p:blipFill>
          <a:blip r:embed="rId2">
            <a:extLst/>
          </a:blip>
          <a:srcRect l="1439" r="708"/>
          <a:stretch>
            <a:fillRect/>
          </a:stretch>
        </p:blipFill>
        <p:spPr>
          <a:xfrm>
            <a:off x="2744298" y="4169701"/>
            <a:ext cx="18224057" cy="5952662"/>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itle 2"/>
          <p:cNvSpPr txBox="1">
            <a:spLocks noGrp="1"/>
          </p:cNvSpPr>
          <p:nvPr>
            <p:ph type="title"/>
          </p:nvPr>
        </p:nvSpPr>
        <p:spPr>
          <a:prstGeom prst="rect">
            <a:avLst/>
          </a:prstGeom>
        </p:spPr>
        <p:txBody>
          <a:bodyPr/>
          <a:lstStyle/>
          <a:p>
            <a:r>
              <a:t>Transfer line to the positron source experiment</a:t>
            </a:r>
            <a:br/>
            <a:endParaRPr/>
          </a:p>
        </p:txBody>
      </p:sp>
      <p:sp>
        <p:nvSpPr>
          <p:cNvPr id="121" name="Slide Number"/>
          <p:cNvSpPr txBox="1">
            <a:spLocks noGrp="1"/>
          </p:cNvSpPr>
          <p:nvPr>
            <p:ph type="sldNum" sz="quarter" idx="2"/>
          </p:nvPr>
        </p:nvSpPr>
        <p:spPr>
          <a:xfrm>
            <a:off x="23928792" y="13255716"/>
            <a:ext cx="154311" cy="3429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122" name="Text"/>
          <p:cNvSpPr txBox="1">
            <a:spLocks noGrp="1"/>
          </p:cNvSpPr>
          <p:nvPr>
            <p:ph type="body" idx="21"/>
          </p:nvPr>
        </p:nvSpPr>
        <p:spPr>
          <a:prstGeom prst="rect">
            <a:avLst/>
          </a:prstGeom>
        </p:spPr>
        <p:txBody>
          <a:bodyPr/>
          <a:lstStyle/>
          <a:p>
            <a:pPr marL="0" indent="0" algn="r" defTabSz="584200">
              <a:spcBef>
                <a:spcPts val="0"/>
              </a:spcBef>
              <a:buSzTx/>
              <a:buNone/>
              <a:defRPr sz="2200">
                <a:solidFill>
                  <a:srgbClr val="919191"/>
                </a:solidFill>
                <a:latin typeface="Lucida Grande"/>
                <a:ea typeface="Lucida Grande"/>
                <a:cs typeface="Lucida Grande"/>
                <a:sym typeface="Lucida Grande"/>
              </a:defRPr>
            </a:pPr>
            <a:endParaRPr/>
          </a:p>
        </p:txBody>
      </p:sp>
      <p:sp>
        <p:nvSpPr>
          <p:cNvPr id="123" name="Rectangle 4"/>
          <p:cNvSpPr txBox="1"/>
          <p:nvPr/>
        </p:nvSpPr>
        <p:spPr>
          <a:xfrm>
            <a:off x="1650298" y="9642471"/>
            <a:ext cx="21646592" cy="25813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21919" tIns="121919" rIns="121919" bIns="121919">
            <a:spAutoFit/>
          </a:bodyPr>
          <a:lstStyle/>
          <a:p>
            <a:pPr marL="734785" indent="-734785" algn="l" defTabSz="2438400">
              <a:spcBef>
                <a:spcPts val="1600"/>
              </a:spcBef>
              <a:buSzPct val="80000"/>
              <a:buChar char="❖"/>
              <a:defRPr sz="3600" b="0">
                <a:solidFill>
                  <a:srgbClr val="002060"/>
                </a:solidFill>
                <a:latin typeface="Calibri Light"/>
                <a:ea typeface="Calibri Light"/>
                <a:cs typeface="Calibri Light"/>
                <a:sym typeface="Calibri Light"/>
              </a:defRPr>
            </a:pPr>
            <a:r>
              <a:t>Transfer line at the linac end: The idea is to have a simple outcoupling and a double bend achromat layout to close the dispersion in the straight line. This solution is the least invasive to the main SwissFEL line, where only the first dipole is placed in the beamline in S30CB16.</a:t>
            </a:r>
            <a:endParaRPr>
              <a:latin typeface="Arial"/>
              <a:ea typeface="Arial"/>
              <a:cs typeface="Arial"/>
              <a:sym typeface="Arial"/>
            </a:endParaRPr>
          </a:p>
          <a:p>
            <a:pPr marL="734785" indent="-734785" algn="l" defTabSz="2438400">
              <a:spcBef>
                <a:spcPts val="1600"/>
              </a:spcBef>
              <a:buSzPct val="80000"/>
              <a:buChar char="❖"/>
              <a:defRPr sz="3600" b="0">
                <a:solidFill>
                  <a:srgbClr val="002060"/>
                </a:solidFill>
                <a:latin typeface="Calibri Light"/>
                <a:ea typeface="Calibri Light"/>
                <a:cs typeface="Calibri Light"/>
                <a:sym typeface="Calibri Light"/>
              </a:defRPr>
            </a:pPr>
            <a:r>
              <a:t>8 QFM quadrupoles up to the target to change the beam size at the target itself</a:t>
            </a:r>
          </a:p>
        </p:txBody>
      </p:sp>
      <p:pic>
        <p:nvPicPr>
          <p:cNvPr id="124" name="Picture 5" descr="Picture 5"/>
          <p:cNvPicPr>
            <a:picLocks noChangeAspect="1"/>
          </p:cNvPicPr>
          <p:nvPr/>
        </p:nvPicPr>
        <p:blipFill>
          <a:blip r:embed="rId2">
            <a:extLst/>
          </a:blip>
          <a:srcRect l="4095" t="8878" r="7543"/>
          <a:stretch>
            <a:fillRect/>
          </a:stretch>
        </p:blipFill>
        <p:spPr>
          <a:xfrm>
            <a:off x="14661061" y="2836706"/>
            <a:ext cx="9596016" cy="6695825"/>
          </a:xfrm>
          <a:prstGeom prst="rect">
            <a:avLst/>
          </a:prstGeom>
          <a:ln w="12700">
            <a:miter lim="400000"/>
          </a:ln>
        </p:spPr>
      </p:pic>
      <p:sp>
        <p:nvSpPr>
          <p:cNvPr id="125" name="Straight Arrow Connector 6"/>
          <p:cNvSpPr/>
          <p:nvPr/>
        </p:nvSpPr>
        <p:spPr>
          <a:xfrm>
            <a:off x="23713280" y="4462973"/>
            <a:ext cx="1" cy="2688300"/>
          </a:xfrm>
          <a:prstGeom prst="line">
            <a:avLst/>
          </a:prstGeom>
          <a:ln w="25400">
            <a:solidFill>
              <a:srgbClr val="000000"/>
            </a:solidFill>
            <a:headEnd type="triangle"/>
            <a:tailEnd type="triangle"/>
          </a:ln>
        </p:spPr>
        <p:txBody>
          <a:bodyPr lIns="121919" tIns="121919" rIns="121919" bIns="121919"/>
          <a:lstStyle/>
          <a:p>
            <a:pPr algn="l" defTabSz="2438400">
              <a:spcBef>
                <a:spcPts val="2500"/>
              </a:spcBef>
              <a:defRPr sz="4200" b="0">
                <a:latin typeface="Calibri"/>
                <a:ea typeface="Calibri"/>
                <a:cs typeface="Calibri"/>
                <a:sym typeface="Calibri"/>
              </a:defRPr>
            </a:pPr>
            <a:endParaRPr/>
          </a:p>
        </p:txBody>
      </p:sp>
      <p:sp>
        <p:nvSpPr>
          <p:cNvPr id="126" name="TextBox 7"/>
          <p:cNvSpPr txBox="1"/>
          <p:nvPr/>
        </p:nvSpPr>
        <p:spPr>
          <a:xfrm rot="16200000">
            <a:off x="21318549" y="5349941"/>
            <a:ext cx="3938063" cy="4254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l" defTabSz="2438400">
              <a:lnSpc>
                <a:spcPct val="110000"/>
              </a:lnSpc>
              <a:defRPr sz="3200" b="0">
                <a:latin typeface="Symbol"/>
                <a:ea typeface="Symbol"/>
                <a:cs typeface="Symbol"/>
                <a:sym typeface="Symbol"/>
              </a:defRPr>
            </a:pPr>
            <a:r>
              <a:t>b</a:t>
            </a:r>
            <a:r>
              <a:rPr>
                <a:latin typeface="Calibri Light"/>
                <a:ea typeface="Calibri Light"/>
                <a:cs typeface="Calibri Light"/>
                <a:sym typeface="Calibri Light"/>
              </a:rPr>
              <a:t>-function 15m-150m</a:t>
            </a:r>
          </a:p>
        </p:txBody>
      </p:sp>
      <p:pic>
        <p:nvPicPr>
          <p:cNvPr id="127" name="Picture 8" descr="Picture 8"/>
          <p:cNvPicPr>
            <a:picLocks noChangeAspect="1"/>
          </p:cNvPicPr>
          <p:nvPr/>
        </p:nvPicPr>
        <p:blipFill>
          <a:blip r:embed="rId3">
            <a:extLst/>
          </a:blip>
          <a:srcRect t="21679" b="14685"/>
          <a:stretch>
            <a:fillRect/>
          </a:stretch>
        </p:blipFill>
        <p:spPr>
          <a:xfrm>
            <a:off x="2090079" y="2949770"/>
            <a:ext cx="12212065" cy="5828451"/>
          </a:xfrm>
          <a:prstGeom prst="rect">
            <a:avLst/>
          </a:prstGeom>
          <a:ln w="12700">
            <a:miter lim="400000"/>
          </a:ln>
        </p:spPr>
      </p:pic>
      <p:sp>
        <p:nvSpPr>
          <p:cNvPr id="128" name="TextBox 9"/>
          <p:cNvSpPr txBox="1"/>
          <p:nvPr/>
        </p:nvSpPr>
        <p:spPr>
          <a:xfrm>
            <a:off x="19090555" y="4772357"/>
            <a:ext cx="1564599" cy="4056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3200" b="0">
                <a:latin typeface="Calibri Light"/>
                <a:ea typeface="Calibri Light"/>
                <a:cs typeface="Calibri Light"/>
                <a:sym typeface="Calibri Light"/>
              </a:defRPr>
            </a:lvl1pPr>
          </a:lstStyle>
          <a:p>
            <a:r>
              <a:t>dipoles</a:t>
            </a:r>
          </a:p>
        </p:txBody>
      </p:sp>
      <p:sp>
        <p:nvSpPr>
          <p:cNvPr id="129" name="Freeform 10"/>
          <p:cNvSpPr/>
          <p:nvPr/>
        </p:nvSpPr>
        <p:spPr>
          <a:xfrm>
            <a:off x="5302255" y="5513850"/>
            <a:ext cx="2350308" cy="2884060"/>
          </a:xfrm>
          <a:custGeom>
            <a:avLst/>
            <a:gdLst/>
            <a:ahLst/>
            <a:cxnLst>
              <a:cxn ang="0">
                <a:pos x="wd2" y="hd2"/>
              </a:cxn>
              <a:cxn ang="5400000">
                <a:pos x="wd2" y="hd2"/>
              </a:cxn>
              <a:cxn ang="10800000">
                <a:pos x="wd2" y="hd2"/>
              </a:cxn>
              <a:cxn ang="16200000">
                <a:pos x="wd2" y="hd2"/>
              </a:cxn>
            </a:cxnLst>
            <a:rect l="0" t="0" r="r" b="b"/>
            <a:pathLst>
              <a:path w="21600" h="21600" extrusionOk="0">
                <a:moveTo>
                  <a:pt x="13232" y="0"/>
                </a:moveTo>
                <a:lnTo>
                  <a:pt x="6616" y="14743"/>
                </a:lnTo>
                <a:lnTo>
                  <a:pt x="0" y="15086"/>
                </a:lnTo>
                <a:lnTo>
                  <a:pt x="10703" y="21600"/>
                </a:lnTo>
                <a:lnTo>
                  <a:pt x="21600" y="15257"/>
                </a:lnTo>
                <a:lnTo>
                  <a:pt x="14205" y="15086"/>
                </a:lnTo>
                <a:lnTo>
                  <a:pt x="13427" y="1371"/>
                </a:lnTo>
              </a:path>
            </a:pathLst>
          </a:custGeom>
          <a:solidFill>
            <a:srgbClr val="FDCA00"/>
          </a:solidFill>
          <a:ln w="12700">
            <a:miter lim="400000"/>
          </a:ln>
        </p:spPr>
        <p:txBody>
          <a:bodyPr lIns="121919" tIns="121919" rIns="121919" bIns="121919"/>
          <a:lstStyle/>
          <a:p>
            <a:pPr algn="l" defTabSz="2438400">
              <a:defRPr sz="6400" b="0">
                <a:latin typeface="Times Roman"/>
                <a:ea typeface="Times Roman"/>
                <a:cs typeface="Times Roman"/>
                <a:sym typeface="Times Roman"/>
              </a:defRPr>
            </a:pPr>
            <a:endParaRPr/>
          </a:p>
        </p:txBody>
      </p:sp>
      <p:sp>
        <p:nvSpPr>
          <p:cNvPr id="130" name="Straight Connector 11"/>
          <p:cNvSpPr/>
          <p:nvPr/>
        </p:nvSpPr>
        <p:spPr>
          <a:xfrm flipV="1">
            <a:off x="20098401" y="3624333"/>
            <a:ext cx="1536172" cy="960108"/>
          </a:xfrm>
          <a:prstGeom prst="line">
            <a:avLst/>
          </a:prstGeom>
          <a:solidFill>
            <a:srgbClr val="FDCA00"/>
          </a:solidFill>
          <a:ln w="25400">
            <a:solidFill>
              <a:srgbClr val="000000"/>
            </a:solidFill>
          </a:ln>
        </p:spPr>
        <p:txBody>
          <a:bodyPr lIns="121919" tIns="121919" rIns="121919" bIns="121919"/>
          <a:lstStyle/>
          <a:p>
            <a:pPr algn="l" defTabSz="2438400">
              <a:spcBef>
                <a:spcPts val="2500"/>
              </a:spcBef>
              <a:defRPr sz="4200" b="0">
                <a:latin typeface="Calibri"/>
                <a:ea typeface="Calibri"/>
                <a:cs typeface="Calibri"/>
                <a:sym typeface="Calibri"/>
              </a:defRPr>
            </a:pPr>
            <a:endParaRPr/>
          </a:p>
        </p:txBody>
      </p:sp>
      <p:sp>
        <p:nvSpPr>
          <p:cNvPr id="131" name="Straight Connector 12"/>
          <p:cNvSpPr/>
          <p:nvPr/>
        </p:nvSpPr>
        <p:spPr>
          <a:xfrm flipH="1" flipV="1">
            <a:off x="18992672" y="3689647"/>
            <a:ext cx="753873" cy="864252"/>
          </a:xfrm>
          <a:prstGeom prst="line">
            <a:avLst/>
          </a:prstGeom>
          <a:solidFill>
            <a:srgbClr val="FDCA00"/>
          </a:solidFill>
          <a:ln w="25400">
            <a:solidFill>
              <a:srgbClr val="000000"/>
            </a:solidFill>
          </a:ln>
        </p:spPr>
        <p:txBody>
          <a:bodyPr lIns="121919" tIns="121919" rIns="121919" bIns="121919"/>
          <a:lstStyle/>
          <a:p>
            <a:pPr algn="l" defTabSz="2438400">
              <a:spcBef>
                <a:spcPts val="2500"/>
              </a:spcBef>
              <a:defRPr sz="4200" b="0">
                <a:latin typeface="Calibri"/>
                <a:ea typeface="Calibri"/>
                <a:cs typeface="Calibri"/>
                <a:sym typeface="Calibri"/>
              </a:defRPr>
            </a:pPr>
            <a:endParaRPr/>
          </a:p>
        </p:txBody>
      </p:sp>
      <p:sp>
        <p:nvSpPr>
          <p:cNvPr id="132" name="TextBox 13"/>
          <p:cNvSpPr txBox="1"/>
          <p:nvPr/>
        </p:nvSpPr>
        <p:spPr>
          <a:xfrm>
            <a:off x="15264341" y="2237978"/>
            <a:ext cx="2112235" cy="4056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3200" b="0">
                <a:latin typeface="Calibri Light"/>
                <a:ea typeface="Calibri Light"/>
                <a:cs typeface="Calibri Light"/>
                <a:sym typeface="Calibri Light"/>
              </a:defRPr>
            </a:lvl1pPr>
          </a:lstStyle>
          <a:p>
            <a:r>
              <a:t>S30CB13/14</a:t>
            </a:r>
          </a:p>
        </p:txBody>
      </p:sp>
      <p:sp>
        <p:nvSpPr>
          <p:cNvPr id="133" name="Left Brace 14"/>
          <p:cNvSpPr/>
          <p:nvPr/>
        </p:nvSpPr>
        <p:spPr>
          <a:xfrm rot="5400000">
            <a:off x="20654226" y="1078790"/>
            <a:ext cx="238347" cy="324866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21541"/>
                  <a:pt x="10800" y="21468"/>
                </a:cubicBezTo>
                <a:lnTo>
                  <a:pt x="10800" y="10932"/>
                </a:lnTo>
                <a:cubicBezTo>
                  <a:pt x="10800" y="10859"/>
                  <a:pt x="5965" y="10800"/>
                  <a:pt x="0" y="10800"/>
                </a:cubicBezTo>
                <a:cubicBezTo>
                  <a:pt x="5965" y="10800"/>
                  <a:pt x="10800" y="10741"/>
                  <a:pt x="10800" y="10668"/>
                </a:cubicBezTo>
                <a:lnTo>
                  <a:pt x="10800" y="132"/>
                </a:lnTo>
                <a:cubicBezTo>
                  <a:pt x="10800" y="59"/>
                  <a:pt x="15635" y="0"/>
                  <a:pt x="21600" y="0"/>
                </a:cubicBezTo>
              </a:path>
            </a:pathLst>
          </a:custGeom>
          <a:ln w="25400">
            <a:solidFill>
              <a:srgbClr val="000000"/>
            </a:solidFill>
          </a:ln>
        </p:spPr>
        <p:txBody>
          <a:bodyPr lIns="121919" tIns="121919" rIns="121919" bIns="121919"/>
          <a:lstStyle/>
          <a:p>
            <a:pPr algn="l" defTabSz="2438400">
              <a:defRPr sz="6400" b="0">
                <a:latin typeface="Times Roman"/>
                <a:ea typeface="Times Roman"/>
                <a:cs typeface="Times Roman"/>
                <a:sym typeface="Times Roman"/>
              </a:defRPr>
            </a:pPr>
            <a:endParaRPr/>
          </a:p>
        </p:txBody>
      </p:sp>
      <p:sp>
        <p:nvSpPr>
          <p:cNvPr id="134" name="TextBox 15"/>
          <p:cNvSpPr txBox="1"/>
          <p:nvPr/>
        </p:nvSpPr>
        <p:spPr>
          <a:xfrm>
            <a:off x="19777293" y="1881210"/>
            <a:ext cx="2178390" cy="4056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3200" b="0">
                <a:latin typeface="Calibri Light"/>
                <a:ea typeface="Calibri Light"/>
                <a:cs typeface="Calibri Light"/>
                <a:sym typeface="Calibri Light"/>
              </a:defRPr>
            </a:lvl1pPr>
          </a:lstStyle>
          <a:p>
            <a:r>
              <a:t>quadrupoles</a:t>
            </a:r>
          </a:p>
        </p:txBody>
      </p:sp>
      <p:sp>
        <p:nvSpPr>
          <p:cNvPr id="135" name="TextBox 16"/>
          <p:cNvSpPr txBox="1"/>
          <p:nvPr/>
        </p:nvSpPr>
        <p:spPr>
          <a:xfrm>
            <a:off x="22945194" y="3071802"/>
            <a:ext cx="1129772" cy="4056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3200" b="0">
                <a:latin typeface="Calibri Light"/>
                <a:ea typeface="Calibri Light"/>
                <a:cs typeface="Calibri Light"/>
                <a:sym typeface="Calibri Light"/>
              </a:defRPr>
            </a:lvl1pPr>
          </a:lstStyle>
          <a:p>
            <a:r>
              <a:t>target</a:t>
            </a:r>
          </a:p>
        </p:txBody>
      </p:sp>
      <p:sp>
        <p:nvSpPr>
          <p:cNvPr id="136" name="TextBox 17"/>
          <p:cNvSpPr txBox="1"/>
          <p:nvPr/>
        </p:nvSpPr>
        <p:spPr>
          <a:xfrm>
            <a:off x="862740" y="12710686"/>
            <a:ext cx="6144685" cy="4056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3200" b="0">
                <a:latin typeface="Calibri Light"/>
                <a:ea typeface="Calibri Light"/>
                <a:cs typeface="Calibri Light"/>
                <a:sym typeface="Calibri Light"/>
              </a:defRPr>
            </a:lvl1pPr>
          </a:lstStyle>
          <a:p>
            <a:r>
              <a:t>Courtesy of S. Reich</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itle 2"/>
          <p:cNvSpPr txBox="1">
            <a:spLocks noGrp="1"/>
          </p:cNvSpPr>
          <p:nvPr>
            <p:ph type="title"/>
          </p:nvPr>
        </p:nvSpPr>
        <p:spPr>
          <a:prstGeom prst="rect">
            <a:avLst/>
          </a:prstGeom>
        </p:spPr>
        <p:txBody>
          <a:bodyPr/>
          <a:lstStyle/>
          <a:p>
            <a:r>
              <a:t>Experiment layout </a:t>
            </a:r>
            <a:br/>
            <a:endParaRPr/>
          </a:p>
        </p:txBody>
      </p:sp>
      <p:sp>
        <p:nvSpPr>
          <p:cNvPr id="139" name="Slide Number"/>
          <p:cNvSpPr txBox="1">
            <a:spLocks noGrp="1"/>
          </p:cNvSpPr>
          <p:nvPr>
            <p:ph type="sldNum" sz="quarter" idx="2"/>
          </p:nvPr>
        </p:nvSpPr>
        <p:spPr>
          <a:xfrm>
            <a:off x="23928792" y="13255716"/>
            <a:ext cx="154311" cy="3429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140" name="Text"/>
          <p:cNvSpPr txBox="1">
            <a:spLocks noGrp="1"/>
          </p:cNvSpPr>
          <p:nvPr>
            <p:ph type="body" idx="21"/>
          </p:nvPr>
        </p:nvSpPr>
        <p:spPr>
          <a:prstGeom prst="rect">
            <a:avLst/>
          </a:prstGeom>
        </p:spPr>
        <p:txBody>
          <a:bodyPr/>
          <a:lstStyle/>
          <a:p>
            <a:pPr marL="0" indent="0" algn="r" defTabSz="584200">
              <a:spcBef>
                <a:spcPts val="0"/>
              </a:spcBef>
              <a:buSzTx/>
              <a:buNone/>
              <a:defRPr sz="2200">
                <a:solidFill>
                  <a:srgbClr val="919191"/>
                </a:solidFill>
                <a:latin typeface="Lucida Grande"/>
                <a:ea typeface="Lucida Grande"/>
                <a:cs typeface="Lucida Grande"/>
                <a:sym typeface="Lucida Grande"/>
              </a:defRPr>
            </a:pPr>
            <a:endParaRPr/>
          </a:p>
        </p:txBody>
      </p:sp>
      <p:pic>
        <p:nvPicPr>
          <p:cNvPr id="141" name="Picture 3" descr="Picture 3"/>
          <p:cNvPicPr>
            <a:picLocks noChangeAspect="1"/>
          </p:cNvPicPr>
          <p:nvPr/>
        </p:nvPicPr>
        <p:blipFill>
          <a:blip r:embed="rId2">
            <a:extLst/>
          </a:blip>
          <a:stretch>
            <a:fillRect/>
          </a:stretch>
        </p:blipFill>
        <p:spPr>
          <a:xfrm>
            <a:off x="7583487" y="1656015"/>
            <a:ext cx="16447890" cy="10527572"/>
          </a:xfrm>
          <a:prstGeom prst="rect">
            <a:avLst/>
          </a:prstGeom>
          <a:ln w="12700">
            <a:miter lim="400000"/>
          </a:ln>
        </p:spPr>
      </p:pic>
      <p:sp>
        <p:nvSpPr>
          <p:cNvPr id="142" name="TextBox 6"/>
          <p:cNvSpPr txBox="1"/>
          <p:nvPr/>
        </p:nvSpPr>
        <p:spPr>
          <a:xfrm>
            <a:off x="8569677" y="11891688"/>
            <a:ext cx="2472607" cy="4578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2438400">
              <a:lnSpc>
                <a:spcPct val="110000"/>
              </a:lnSpc>
              <a:defRPr sz="3600" b="0">
                <a:latin typeface="Calibri Light"/>
                <a:ea typeface="Calibri Light"/>
                <a:cs typeface="Calibri Light"/>
                <a:sym typeface="Calibri Light"/>
              </a:defRPr>
            </a:lvl1pPr>
          </a:lstStyle>
          <a:p>
            <a:r>
              <a:t>Crystal in/out</a:t>
            </a:r>
          </a:p>
        </p:txBody>
      </p:sp>
      <p:sp>
        <p:nvSpPr>
          <p:cNvPr id="143" name="TextBox 7"/>
          <p:cNvSpPr txBox="1"/>
          <p:nvPr/>
        </p:nvSpPr>
        <p:spPr>
          <a:xfrm>
            <a:off x="8033845" y="8629965"/>
            <a:ext cx="2890516" cy="4578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defTabSz="2438400">
              <a:lnSpc>
                <a:spcPct val="110000"/>
              </a:lnSpc>
              <a:defRPr sz="3600" b="0">
                <a:latin typeface="Calibri Light"/>
                <a:ea typeface="Calibri Light"/>
                <a:cs typeface="Calibri Light"/>
                <a:sym typeface="Calibri Light"/>
              </a:defRPr>
            </a:lvl1pPr>
          </a:lstStyle>
          <a:p>
            <a:r>
              <a:t>Vertical magnet</a:t>
            </a:r>
          </a:p>
        </p:txBody>
      </p:sp>
      <p:sp>
        <p:nvSpPr>
          <p:cNvPr id="144" name="TextBox 8"/>
          <p:cNvSpPr txBox="1"/>
          <p:nvPr/>
        </p:nvSpPr>
        <p:spPr>
          <a:xfrm>
            <a:off x="11807954" y="10222858"/>
            <a:ext cx="8387241" cy="10624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3600" b="0">
                <a:latin typeface="Calibri Light"/>
                <a:ea typeface="Calibri Light"/>
                <a:cs typeface="Calibri Light"/>
                <a:sym typeface="Calibri Light"/>
              </a:defRPr>
            </a:lvl1pPr>
          </a:lstStyle>
          <a:p>
            <a:r>
              <a:t>SC  AMD solenoid with embedded target (amorphous tungsten ~5 X0 i.e. 17 mm)</a:t>
            </a:r>
          </a:p>
        </p:txBody>
      </p:sp>
      <p:sp>
        <p:nvSpPr>
          <p:cNvPr id="145" name="Rectangle 9"/>
          <p:cNvSpPr txBox="1"/>
          <p:nvPr/>
        </p:nvSpPr>
        <p:spPr>
          <a:xfrm>
            <a:off x="16154347" y="8305685"/>
            <a:ext cx="6822891" cy="7017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21919" tIns="121919" rIns="121919" bIns="121919">
            <a:spAutoFit/>
          </a:bodyPr>
          <a:lstStyle>
            <a:lvl1pPr algn="l" defTabSz="3251040">
              <a:lnSpc>
                <a:spcPct val="110000"/>
              </a:lnSpc>
              <a:defRPr sz="3600" b="0">
                <a:latin typeface="Calibri Light"/>
                <a:ea typeface="Calibri Light"/>
                <a:cs typeface="Calibri Light"/>
                <a:sym typeface="Calibri Light"/>
              </a:defRPr>
            </a:lvl1pPr>
          </a:lstStyle>
          <a:p>
            <a:r>
              <a:t>RF cavities and NC solenoids</a:t>
            </a:r>
          </a:p>
        </p:txBody>
      </p:sp>
      <p:sp>
        <p:nvSpPr>
          <p:cNvPr id="146" name="TextBox 13"/>
          <p:cNvSpPr txBox="1"/>
          <p:nvPr/>
        </p:nvSpPr>
        <p:spPr>
          <a:xfrm>
            <a:off x="19670352" y="6280653"/>
            <a:ext cx="3623145" cy="4578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3600" b="0">
                <a:latin typeface="Calibri Light"/>
                <a:ea typeface="Calibri Light"/>
                <a:cs typeface="Calibri Light"/>
                <a:sym typeface="Calibri Light"/>
              </a:defRPr>
            </a:lvl1pPr>
          </a:lstStyle>
          <a:p>
            <a:r>
              <a:t>Spectrometer</a:t>
            </a:r>
          </a:p>
        </p:txBody>
      </p:sp>
      <p:sp>
        <p:nvSpPr>
          <p:cNvPr id="147" name="TextBox 15"/>
          <p:cNvSpPr txBox="1"/>
          <p:nvPr/>
        </p:nvSpPr>
        <p:spPr>
          <a:xfrm>
            <a:off x="22742858" y="5108229"/>
            <a:ext cx="1101275" cy="4578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l" defTabSz="2438400">
              <a:lnSpc>
                <a:spcPct val="110000"/>
              </a:lnSpc>
              <a:defRPr sz="3600" b="0">
                <a:latin typeface="Calibri Light"/>
                <a:ea typeface="Calibri Light"/>
                <a:cs typeface="Calibri Light"/>
                <a:sym typeface="Calibri Light"/>
              </a:defRPr>
            </a:pPr>
            <a:r>
              <a:t>e-</a:t>
            </a:r>
          </a:p>
        </p:txBody>
      </p:sp>
      <p:sp>
        <p:nvSpPr>
          <p:cNvPr id="148" name="TextBox 16"/>
          <p:cNvSpPr txBox="1"/>
          <p:nvPr/>
        </p:nvSpPr>
        <p:spPr>
          <a:xfrm>
            <a:off x="19296564" y="2331602"/>
            <a:ext cx="2239503" cy="4578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3600" b="0">
                <a:latin typeface="Calibri Light"/>
                <a:ea typeface="Calibri Light"/>
                <a:cs typeface="Calibri Light"/>
                <a:sym typeface="Calibri Light"/>
              </a:defRPr>
            </a:lvl1pPr>
          </a:lstStyle>
          <a:p>
            <a:r>
              <a:t>e+ </a:t>
            </a:r>
          </a:p>
        </p:txBody>
      </p:sp>
      <p:sp>
        <p:nvSpPr>
          <p:cNvPr id="149" name="TextBox 22"/>
          <p:cNvSpPr txBox="1"/>
          <p:nvPr/>
        </p:nvSpPr>
        <p:spPr>
          <a:xfrm>
            <a:off x="5450845" y="12595090"/>
            <a:ext cx="12974172"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4200" b="0">
                <a:solidFill>
                  <a:srgbClr val="FF0000"/>
                </a:solidFill>
                <a:latin typeface="Calibri"/>
                <a:ea typeface="Calibri"/>
                <a:cs typeface="Calibri"/>
                <a:sym typeface="Calibri"/>
              </a:defRPr>
            </a:lvl1pPr>
          </a:lstStyle>
          <a:p>
            <a:r>
              <a:t>Drive beam:1 Hz 200 pC single bunch 6 GeV e-</a:t>
            </a:r>
          </a:p>
        </p:txBody>
      </p:sp>
      <p:sp>
        <p:nvSpPr>
          <p:cNvPr id="150" name="TextBox 4"/>
          <p:cNvSpPr txBox="1"/>
          <p:nvPr/>
        </p:nvSpPr>
        <p:spPr>
          <a:xfrm>
            <a:off x="2300948" y="2414085"/>
            <a:ext cx="10467117" cy="42100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l" defTabSz="2438400">
              <a:lnSpc>
                <a:spcPct val="110000"/>
              </a:lnSpc>
              <a:defRPr sz="4200" b="0">
                <a:latin typeface="Calibri"/>
                <a:ea typeface="Calibri"/>
                <a:cs typeface="Calibri"/>
                <a:sym typeface="Calibri"/>
              </a:defRPr>
            </a:pPr>
            <a:r>
              <a:t>Experiment goals:</a:t>
            </a:r>
            <a:endParaRPr>
              <a:latin typeface="Arial"/>
              <a:ea typeface="Arial"/>
              <a:cs typeface="Arial"/>
              <a:sym typeface="Arial"/>
            </a:endParaRPr>
          </a:p>
          <a:p>
            <a:pPr marL="750093" indent="-750093" algn="l" defTabSz="2438400">
              <a:lnSpc>
                <a:spcPct val="110000"/>
              </a:lnSpc>
              <a:buClr>
                <a:srgbClr val="000000"/>
              </a:buClr>
              <a:buSzPct val="100000"/>
              <a:buFont typeface="Arial"/>
              <a:buChar char="•"/>
              <a:defRPr sz="4200" b="0">
                <a:latin typeface="Calibri"/>
                <a:ea typeface="Calibri"/>
                <a:cs typeface="Calibri"/>
                <a:sym typeface="Calibri"/>
              </a:defRPr>
            </a:pPr>
            <a:r>
              <a:t>e+ production yield measurement</a:t>
            </a:r>
            <a:endParaRPr>
              <a:latin typeface="Arial"/>
              <a:ea typeface="Arial"/>
              <a:cs typeface="Arial"/>
              <a:sym typeface="Arial"/>
            </a:endParaRPr>
          </a:p>
          <a:p>
            <a:pPr marL="750093" indent="-750093" algn="l" defTabSz="2438400">
              <a:lnSpc>
                <a:spcPct val="110000"/>
              </a:lnSpc>
              <a:buClr>
                <a:srgbClr val="000000"/>
              </a:buClr>
              <a:buSzPct val="100000"/>
              <a:buFont typeface="Arial"/>
              <a:buChar char="•"/>
              <a:defRPr sz="4200" b="0">
                <a:latin typeface="Calibri"/>
                <a:ea typeface="Calibri"/>
                <a:cs typeface="Calibri"/>
                <a:sym typeface="Calibri"/>
              </a:defRPr>
            </a:pPr>
            <a:r>
              <a:t>Test of a superconducting solenoid as adiabatic matching device</a:t>
            </a:r>
            <a:endParaRPr>
              <a:latin typeface="Arial"/>
              <a:ea typeface="Arial"/>
              <a:cs typeface="Arial"/>
              <a:sym typeface="Arial"/>
            </a:endParaRPr>
          </a:p>
          <a:p>
            <a:pPr marL="750093" indent="-750093" algn="l" defTabSz="2438400">
              <a:lnSpc>
                <a:spcPct val="110000"/>
              </a:lnSpc>
              <a:buClr>
                <a:srgbClr val="000000"/>
              </a:buClr>
              <a:buSzPct val="100000"/>
              <a:buFont typeface="Arial"/>
              <a:buChar char="•"/>
              <a:defRPr sz="4200" b="0">
                <a:latin typeface="Calibri"/>
                <a:ea typeface="Calibri"/>
                <a:cs typeface="Calibri"/>
                <a:sym typeface="Calibri"/>
              </a:defRPr>
            </a:pPr>
            <a:r>
              <a:t>Test of large aperture RF cavities (a=40 mm a/ʎ=0.4)</a:t>
            </a:r>
          </a:p>
        </p:txBody>
      </p:sp>
      <p:sp>
        <p:nvSpPr>
          <p:cNvPr id="151" name="TextBox 10"/>
          <p:cNvSpPr txBox="1"/>
          <p:nvPr/>
        </p:nvSpPr>
        <p:spPr>
          <a:xfrm>
            <a:off x="862740" y="7909850"/>
            <a:ext cx="5952663" cy="749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lvl1pPr algn="l" defTabSz="2438400">
              <a:lnSpc>
                <a:spcPct val="110000"/>
              </a:lnSpc>
              <a:defRPr sz="4800" b="0">
                <a:solidFill>
                  <a:srgbClr val="FF0000"/>
                </a:solidFill>
                <a:latin typeface="Calibri"/>
                <a:ea typeface="Calibri"/>
                <a:cs typeface="Calibri"/>
                <a:sym typeface="Calibri"/>
              </a:defRPr>
            </a:lvl1pPr>
          </a:lstStyle>
          <a:p>
            <a:r>
              <a:t>Expected yield &gt; 3</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Double-click to edit"/>
          <p:cNvSpPr txBox="1">
            <a:spLocks noGrp="1"/>
          </p:cNvSpPr>
          <p:nvPr>
            <p:ph type="body" idx="1"/>
          </p:nvPr>
        </p:nvSpPr>
        <p:spPr>
          <a:prstGeom prst="rect">
            <a:avLst/>
          </a:prstGeom>
        </p:spPr>
        <p:txBody>
          <a:bodyPr/>
          <a:lstStyle/>
          <a:p>
            <a:endParaRPr/>
          </a:p>
        </p:txBody>
      </p:sp>
      <p:sp>
        <p:nvSpPr>
          <p:cNvPr id="154" name="Title 2"/>
          <p:cNvSpPr txBox="1">
            <a:spLocks noGrp="1"/>
          </p:cNvSpPr>
          <p:nvPr>
            <p:ph type="title"/>
          </p:nvPr>
        </p:nvSpPr>
        <p:spPr>
          <a:prstGeom prst="rect">
            <a:avLst/>
          </a:prstGeom>
        </p:spPr>
        <p:txBody>
          <a:bodyPr/>
          <a:lstStyle/>
          <a:p>
            <a:r>
              <a:t>E+ charge measurement with fast time resolution</a:t>
            </a:r>
          </a:p>
        </p:txBody>
      </p:sp>
      <p:sp>
        <p:nvSpPr>
          <p:cNvPr id="155" name="Slide Number"/>
          <p:cNvSpPr txBox="1">
            <a:spLocks noGrp="1"/>
          </p:cNvSpPr>
          <p:nvPr>
            <p:ph type="sldNum" sz="quarter" idx="2"/>
          </p:nvPr>
        </p:nvSpPr>
        <p:spPr>
          <a:xfrm>
            <a:off x="23928792" y="13255716"/>
            <a:ext cx="154311" cy="3429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156" name="Text"/>
          <p:cNvSpPr txBox="1">
            <a:spLocks noGrp="1"/>
          </p:cNvSpPr>
          <p:nvPr>
            <p:ph type="body" idx="21"/>
          </p:nvPr>
        </p:nvSpPr>
        <p:spPr>
          <a:prstGeom prst="rect">
            <a:avLst/>
          </a:prstGeom>
        </p:spPr>
        <p:txBody>
          <a:bodyPr/>
          <a:lstStyle/>
          <a:p>
            <a:pPr marL="0" indent="0" algn="r" defTabSz="584200">
              <a:spcBef>
                <a:spcPts val="0"/>
              </a:spcBef>
              <a:buSzTx/>
              <a:buNone/>
              <a:defRPr sz="2200">
                <a:solidFill>
                  <a:srgbClr val="919191"/>
                </a:solidFill>
                <a:latin typeface="Lucida Grande"/>
                <a:ea typeface="Lucida Grande"/>
                <a:cs typeface="Lucida Grande"/>
                <a:sym typeface="Lucida Grande"/>
              </a:defRPr>
            </a:pPr>
            <a:endParaRPr/>
          </a:p>
        </p:txBody>
      </p:sp>
      <p:pic>
        <p:nvPicPr>
          <p:cNvPr id="157" name="Picture 3" descr="Picture 3"/>
          <p:cNvPicPr>
            <a:picLocks noChangeAspect="1"/>
          </p:cNvPicPr>
          <p:nvPr/>
        </p:nvPicPr>
        <p:blipFill>
          <a:blip r:embed="rId2">
            <a:extLst/>
          </a:blip>
          <a:stretch>
            <a:fillRect/>
          </a:stretch>
        </p:blipFill>
        <p:spPr>
          <a:xfrm>
            <a:off x="2014869" y="2057466"/>
            <a:ext cx="9985110" cy="6399110"/>
          </a:xfrm>
          <a:prstGeom prst="rect">
            <a:avLst/>
          </a:prstGeom>
          <a:ln w="12700">
            <a:miter lim="400000"/>
          </a:ln>
        </p:spPr>
      </p:pic>
      <p:pic>
        <p:nvPicPr>
          <p:cNvPr id="158" name="Picture 4" descr="Picture 4"/>
          <p:cNvPicPr>
            <a:picLocks noChangeAspect="1"/>
          </p:cNvPicPr>
          <p:nvPr/>
        </p:nvPicPr>
        <p:blipFill>
          <a:blip r:embed="rId3">
            <a:extLst/>
          </a:blip>
          <a:srcRect l="29282" t="15140" r="17051" b="14470"/>
          <a:stretch>
            <a:fillRect/>
          </a:stretch>
        </p:blipFill>
        <p:spPr>
          <a:xfrm>
            <a:off x="2962271" y="9162256"/>
            <a:ext cx="5166870" cy="3812086"/>
          </a:xfrm>
          <a:prstGeom prst="rect">
            <a:avLst/>
          </a:prstGeom>
          <a:ln w="12700">
            <a:miter lim="400000"/>
          </a:ln>
        </p:spPr>
      </p:pic>
      <p:sp>
        <p:nvSpPr>
          <p:cNvPr id="159" name="TextBox 5"/>
          <p:cNvSpPr txBox="1"/>
          <p:nvPr/>
        </p:nvSpPr>
        <p:spPr>
          <a:xfrm>
            <a:off x="9119658" y="9162256"/>
            <a:ext cx="12865431" cy="2402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l" defTabSz="2438400">
              <a:lnSpc>
                <a:spcPct val="110000"/>
              </a:lnSpc>
              <a:defRPr sz="3600" b="0" i="1">
                <a:latin typeface="Calibri"/>
                <a:ea typeface="Calibri"/>
                <a:cs typeface="Calibri"/>
                <a:sym typeface="Calibri"/>
              </a:defRPr>
            </a:pPr>
            <a:r>
              <a:t>Suwada, T., Rehman, M.A. &amp; Miyahara, F. First simultaneous detection of electron and positron bunches at the positron capture section of the SuperKEKB factory. Sci Rep </a:t>
            </a:r>
            <a:r>
              <a:rPr b="1"/>
              <a:t>11, </a:t>
            </a:r>
            <a:r>
              <a:t>12751 (2021). https://doi.org/10.1038/s41598-021-91707-0</a:t>
            </a:r>
          </a:p>
        </p:txBody>
      </p:sp>
      <p:sp>
        <p:nvSpPr>
          <p:cNvPr id="160" name="TextBox 6"/>
          <p:cNvSpPr txBox="1"/>
          <p:nvPr/>
        </p:nvSpPr>
        <p:spPr>
          <a:xfrm>
            <a:off x="12384021" y="3017573"/>
            <a:ext cx="11713303" cy="42100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l" defTabSz="2438400">
              <a:lnSpc>
                <a:spcPct val="110000"/>
              </a:lnSpc>
              <a:defRPr sz="4200" b="0">
                <a:latin typeface="Calibri"/>
                <a:ea typeface="Calibri"/>
                <a:cs typeface="Calibri"/>
                <a:sym typeface="Calibri"/>
              </a:defRPr>
            </a:pPr>
            <a:r>
              <a:t>Appropriate RF phase adjustment of the two RF cavities allow to collect the e+ and e- generated at the target in different RF buckets.</a:t>
            </a:r>
            <a:endParaRPr>
              <a:latin typeface="Arial"/>
              <a:ea typeface="Arial"/>
              <a:cs typeface="Arial"/>
              <a:sym typeface="Arial"/>
            </a:endParaRPr>
          </a:p>
          <a:p>
            <a:pPr algn="l" defTabSz="2438400">
              <a:lnSpc>
                <a:spcPct val="110000"/>
              </a:lnSpc>
              <a:defRPr sz="4200" b="0">
                <a:latin typeface="Calibri"/>
                <a:ea typeface="Calibri"/>
                <a:cs typeface="Calibri"/>
                <a:sym typeface="Calibri"/>
              </a:defRPr>
            </a:pPr>
            <a:r>
              <a:t>High time resolution is required to measure separately each single bucket (half RF period @ 3 GHz ~160 ps)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Foliennummernplatzhalter 4"/>
          <p:cNvSpPr txBox="1">
            <a:spLocks noGrp="1"/>
          </p:cNvSpPr>
          <p:nvPr>
            <p:ph type="sldNum" sz="quarter" idx="2"/>
          </p:nvPr>
        </p:nvSpPr>
        <p:spPr>
          <a:xfrm>
            <a:off x="20483546" y="13322300"/>
            <a:ext cx="128564" cy="27940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r"/>
          </a:lstStyle>
          <a:p>
            <a:fld id="{86CB4B4D-7CA3-9044-876B-883B54F8677D}" type="slidenum">
              <a:t>6</a:t>
            </a:fld>
            <a:endParaRPr/>
          </a:p>
        </p:txBody>
      </p:sp>
      <p:sp>
        <p:nvSpPr>
          <p:cNvPr id="163" name="Titel 5"/>
          <p:cNvSpPr txBox="1">
            <a:spLocks noGrp="1"/>
          </p:cNvSpPr>
          <p:nvPr>
            <p:ph type="title"/>
          </p:nvPr>
        </p:nvSpPr>
        <p:spPr>
          <a:xfrm>
            <a:off x="7202399" y="583197"/>
            <a:ext cx="13416049" cy="1644433"/>
          </a:xfrm>
          <a:prstGeom prst="rect">
            <a:avLst/>
          </a:prstGeom>
        </p:spPr>
        <p:txBody>
          <a:bodyPr/>
          <a:lstStyle>
            <a:lvl1pPr>
              <a:defRPr sz="4600"/>
            </a:lvl1pPr>
          </a:lstStyle>
          <a:p>
            <a:r>
              <a:t>Measurements of e-/e+ </a:t>
            </a:r>
          </a:p>
        </p:txBody>
      </p:sp>
      <p:pic>
        <p:nvPicPr>
          <p:cNvPr id="164" name="Content Placeholder 6" descr="Content Placeholder 6"/>
          <p:cNvPicPr>
            <a:picLocks noChangeAspect="1"/>
          </p:cNvPicPr>
          <p:nvPr/>
        </p:nvPicPr>
        <p:blipFill>
          <a:blip r:embed="rId2">
            <a:extLst/>
          </a:blip>
          <a:stretch>
            <a:fillRect/>
          </a:stretch>
        </p:blipFill>
        <p:spPr>
          <a:xfrm>
            <a:off x="5703273" y="2227632"/>
            <a:ext cx="6488727" cy="4152528"/>
          </a:xfrm>
          <a:prstGeom prst="rect">
            <a:avLst/>
          </a:prstGeom>
          <a:ln w="12700">
            <a:miter lim="400000"/>
          </a:ln>
        </p:spPr>
      </p:pic>
      <p:pic>
        <p:nvPicPr>
          <p:cNvPr id="165" name="Picture 7" descr="Picture 7"/>
          <p:cNvPicPr>
            <a:picLocks noChangeAspect="1"/>
          </p:cNvPicPr>
          <p:nvPr/>
        </p:nvPicPr>
        <p:blipFill>
          <a:blip r:embed="rId3">
            <a:extLst/>
          </a:blip>
          <a:stretch>
            <a:fillRect/>
          </a:stretch>
        </p:blipFill>
        <p:spPr>
          <a:xfrm>
            <a:off x="13590350" y="2281035"/>
            <a:ext cx="6004307" cy="4498495"/>
          </a:xfrm>
          <a:prstGeom prst="rect">
            <a:avLst/>
          </a:prstGeom>
          <a:ln w="12700">
            <a:miter lim="400000"/>
          </a:ln>
        </p:spPr>
      </p:pic>
      <p:pic>
        <p:nvPicPr>
          <p:cNvPr id="166" name="Picture 8" descr="Picture 8"/>
          <p:cNvPicPr>
            <a:picLocks noChangeAspect="1"/>
          </p:cNvPicPr>
          <p:nvPr/>
        </p:nvPicPr>
        <p:blipFill>
          <a:blip r:embed="rId4">
            <a:extLst/>
          </a:blip>
          <a:stretch>
            <a:fillRect/>
          </a:stretch>
        </p:blipFill>
        <p:spPr>
          <a:xfrm>
            <a:off x="4779163" y="7909569"/>
            <a:ext cx="7173351" cy="5787883"/>
          </a:xfrm>
          <a:prstGeom prst="rect">
            <a:avLst/>
          </a:prstGeom>
          <a:ln w="12700">
            <a:miter lim="400000"/>
          </a:ln>
        </p:spPr>
      </p:pic>
      <p:pic>
        <p:nvPicPr>
          <p:cNvPr id="167" name="Picture 9" descr="Picture 9"/>
          <p:cNvPicPr>
            <a:picLocks noChangeAspect="1"/>
          </p:cNvPicPr>
          <p:nvPr/>
        </p:nvPicPr>
        <p:blipFill>
          <a:blip r:embed="rId5">
            <a:extLst/>
          </a:blip>
          <a:stretch>
            <a:fillRect/>
          </a:stretch>
        </p:blipFill>
        <p:spPr>
          <a:xfrm>
            <a:off x="13384282" y="7909572"/>
            <a:ext cx="6076343" cy="5636217"/>
          </a:xfrm>
          <a:prstGeom prst="rect">
            <a:avLst/>
          </a:prstGeom>
          <a:ln w="12700">
            <a:miter lim="400000"/>
          </a:ln>
        </p:spPr>
      </p:pic>
      <p:sp>
        <p:nvSpPr>
          <p:cNvPr id="168" name="TextBox 10"/>
          <p:cNvSpPr txBox="1"/>
          <p:nvPr/>
        </p:nvSpPr>
        <p:spPr>
          <a:xfrm>
            <a:off x="3774128" y="6764325"/>
            <a:ext cx="14186173" cy="1117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defTabSz="1828800">
              <a:spcBef>
                <a:spcPts val="1800"/>
              </a:spcBef>
              <a:defRPr sz="2800">
                <a:latin typeface="Calibri"/>
                <a:ea typeface="Calibri"/>
                <a:cs typeface="Calibri"/>
                <a:sym typeface="Calibri"/>
              </a:defRPr>
            </a:pPr>
            <a:r>
              <a:t>Positron (blue) and Electron (red) after the spectrometer and at the entrance of the Faraday-Cup</a:t>
            </a:r>
            <a:endParaRPr>
              <a:latin typeface="Georgia"/>
              <a:ea typeface="Georgia"/>
              <a:cs typeface="Georgia"/>
              <a:sym typeface="Georgia"/>
            </a:endParaRPr>
          </a:p>
          <a:p>
            <a:pPr algn="l" defTabSz="1828800">
              <a:spcBef>
                <a:spcPts val="1800"/>
              </a:spcBef>
              <a:defRPr sz="2800">
                <a:latin typeface="Calibri"/>
                <a:ea typeface="Calibri"/>
                <a:cs typeface="Calibri"/>
                <a:sym typeface="Calibri"/>
              </a:defRPr>
            </a:pPr>
            <a:r>
              <a:t>Faraday-Cup is a diagnostics planned by the P^3 team.</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itle 2"/>
          <p:cNvSpPr txBox="1">
            <a:spLocks noGrp="1"/>
          </p:cNvSpPr>
          <p:nvPr>
            <p:ph type="title"/>
          </p:nvPr>
        </p:nvSpPr>
        <p:spPr>
          <a:prstGeom prst="rect">
            <a:avLst/>
          </a:prstGeom>
        </p:spPr>
        <p:txBody>
          <a:bodyPr/>
          <a:lstStyle/>
          <a:p>
            <a:r>
              <a:t>e</a:t>
            </a:r>
            <a:r>
              <a:rPr baseline="31999"/>
              <a:t>+</a:t>
            </a:r>
            <a:r>
              <a:t> Charge Measurement with Faraday cup</a:t>
            </a:r>
          </a:p>
        </p:txBody>
      </p:sp>
      <p:sp>
        <p:nvSpPr>
          <p:cNvPr id="171" name="Slide Number"/>
          <p:cNvSpPr txBox="1">
            <a:spLocks noGrp="1"/>
          </p:cNvSpPr>
          <p:nvPr>
            <p:ph type="sldNum" sz="quarter" idx="2"/>
          </p:nvPr>
        </p:nvSpPr>
        <p:spPr>
          <a:xfrm>
            <a:off x="23928792" y="13255716"/>
            <a:ext cx="154311" cy="3429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172" name="Text"/>
          <p:cNvSpPr txBox="1">
            <a:spLocks noGrp="1"/>
          </p:cNvSpPr>
          <p:nvPr>
            <p:ph type="body" idx="21"/>
          </p:nvPr>
        </p:nvSpPr>
        <p:spPr>
          <a:prstGeom prst="rect">
            <a:avLst/>
          </a:prstGeom>
        </p:spPr>
        <p:txBody>
          <a:bodyPr/>
          <a:lstStyle/>
          <a:p>
            <a:pPr marL="0" indent="0" algn="r" defTabSz="584200">
              <a:spcBef>
                <a:spcPts val="0"/>
              </a:spcBef>
              <a:buSzTx/>
              <a:buNone/>
              <a:defRPr sz="2200">
                <a:solidFill>
                  <a:srgbClr val="919191"/>
                </a:solidFill>
                <a:latin typeface="Lucida Grande"/>
                <a:ea typeface="Lucida Grande"/>
                <a:cs typeface="Lucida Grande"/>
                <a:sym typeface="Lucida Grande"/>
              </a:defRPr>
            </a:pPr>
            <a:endParaRPr/>
          </a:p>
        </p:txBody>
      </p:sp>
      <p:pic>
        <p:nvPicPr>
          <p:cNvPr id="173" name="Picture 3" descr="Picture 3"/>
          <p:cNvPicPr>
            <a:picLocks noChangeAspect="1"/>
          </p:cNvPicPr>
          <p:nvPr/>
        </p:nvPicPr>
        <p:blipFill>
          <a:blip r:embed="rId2">
            <a:extLst/>
          </a:blip>
          <a:srcRect l="7041" r="5633"/>
          <a:stretch>
            <a:fillRect/>
          </a:stretch>
        </p:blipFill>
        <p:spPr>
          <a:xfrm>
            <a:off x="1576042" y="1608215"/>
            <a:ext cx="11905324" cy="6901967"/>
          </a:xfrm>
          <a:prstGeom prst="rect">
            <a:avLst/>
          </a:prstGeom>
          <a:ln w="12700">
            <a:miter lim="400000"/>
          </a:ln>
        </p:spPr>
      </p:pic>
      <p:sp>
        <p:nvSpPr>
          <p:cNvPr id="174" name="TextBox 4"/>
          <p:cNvSpPr txBox="1"/>
          <p:nvPr/>
        </p:nvSpPr>
        <p:spPr>
          <a:xfrm>
            <a:off x="13481364" y="1984383"/>
            <a:ext cx="10902636" cy="3632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l" defTabSz="2438400">
              <a:lnSpc>
                <a:spcPct val="110000"/>
              </a:lnSpc>
              <a:defRPr sz="3600" b="0">
                <a:latin typeface="Calibri"/>
                <a:ea typeface="Calibri"/>
                <a:cs typeface="Calibri"/>
                <a:sym typeface="Calibri"/>
              </a:defRPr>
            </a:pPr>
            <a:r>
              <a:t>Absolute e+ charge measurement after spectrometer</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Use of a large geometrical acceptance faraday cup (200m H x 120 mm V)</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50 Ohm coax. design, large bandwidth (DC to 800 MHz)</a:t>
            </a:r>
          </a:p>
        </p:txBody>
      </p:sp>
      <p:pic>
        <p:nvPicPr>
          <p:cNvPr id="175" name="Picture 5" descr="Picture 5"/>
          <p:cNvPicPr>
            <a:picLocks noChangeAspect="1"/>
          </p:cNvPicPr>
          <p:nvPr/>
        </p:nvPicPr>
        <p:blipFill>
          <a:blip r:embed="rId3">
            <a:extLst/>
          </a:blip>
          <a:srcRect l="6600" t="5371" r="2945" b="14665"/>
          <a:stretch>
            <a:fillRect/>
          </a:stretch>
        </p:blipFill>
        <p:spPr>
          <a:xfrm>
            <a:off x="94655" y="8558880"/>
            <a:ext cx="4784713" cy="3705671"/>
          </a:xfrm>
          <a:prstGeom prst="rect">
            <a:avLst/>
          </a:prstGeom>
          <a:ln w="12700">
            <a:miter lim="400000"/>
          </a:ln>
        </p:spPr>
      </p:pic>
      <p:pic>
        <p:nvPicPr>
          <p:cNvPr id="176" name="Picture 74" descr="Picture 74"/>
          <p:cNvPicPr>
            <a:picLocks noChangeAspect="1"/>
          </p:cNvPicPr>
          <p:nvPr/>
        </p:nvPicPr>
        <p:blipFill>
          <a:blip r:embed="rId4">
            <a:extLst/>
          </a:blip>
          <a:stretch>
            <a:fillRect/>
          </a:stretch>
        </p:blipFill>
        <p:spPr>
          <a:xfrm>
            <a:off x="17312397" y="4907381"/>
            <a:ext cx="6784926" cy="8394172"/>
          </a:xfrm>
          <a:prstGeom prst="rect">
            <a:avLst/>
          </a:prstGeom>
          <a:ln w="12700">
            <a:miter lim="400000"/>
          </a:ln>
        </p:spPr>
      </p:pic>
      <p:sp>
        <p:nvSpPr>
          <p:cNvPr id="177" name="TextBox 75"/>
          <p:cNvSpPr txBox="1"/>
          <p:nvPr/>
        </p:nvSpPr>
        <p:spPr>
          <a:xfrm>
            <a:off x="5087210" y="8558879"/>
            <a:ext cx="8448939" cy="42468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l" defTabSz="2438400">
              <a:lnSpc>
                <a:spcPct val="110000"/>
              </a:lnSpc>
              <a:defRPr sz="3600" b="0">
                <a:latin typeface="Calibri"/>
                <a:ea typeface="Calibri"/>
                <a:cs typeface="Calibri"/>
                <a:sym typeface="Calibri"/>
              </a:defRPr>
            </a:pPr>
            <a:r>
              <a:t>Conceptual design of a 50 Ohm coax. in vacuum Faraday cup</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Internal conductor FC body to collect all the e+</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External conductor grounded vacuum chamber</a:t>
            </a:r>
            <a:endParaRPr>
              <a:latin typeface="Arial"/>
              <a:ea typeface="Arial"/>
              <a:cs typeface="Arial"/>
              <a:sym typeface="Arial"/>
            </a:endParaRPr>
          </a:p>
          <a:p>
            <a:pPr marL="734785" indent="-734785" algn="l" defTabSz="2438400">
              <a:lnSpc>
                <a:spcPct val="110000"/>
              </a:lnSpc>
              <a:buClr>
                <a:srgbClr val="000000"/>
              </a:buClr>
              <a:buSzPct val="100000"/>
              <a:buFont typeface="Arial"/>
              <a:buChar char="•"/>
              <a:defRPr sz="3600" b="0">
                <a:latin typeface="Calibri"/>
                <a:ea typeface="Calibri"/>
                <a:cs typeface="Calibri"/>
                <a:sym typeface="Calibri"/>
              </a:defRPr>
            </a:pPr>
            <a:r>
              <a:t>Vacuum feedthrough</a:t>
            </a:r>
          </a:p>
        </p:txBody>
      </p:sp>
      <p:pic>
        <p:nvPicPr>
          <p:cNvPr id="178" name="Picture 76" descr="Picture 76"/>
          <p:cNvPicPr>
            <a:picLocks noChangeAspect="1"/>
          </p:cNvPicPr>
          <p:nvPr/>
        </p:nvPicPr>
        <p:blipFill>
          <a:blip r:embed="rId5">
            <a:extLst/>
          </a:blip>
          <a:stretch>
            <a:fillRect/>
          </a:stretch>
        </p:blipFill>
        <p:spPr>
          <a:xfrm>
            <a:off x="15264341" y="6840287"/>
            <a:ext cx="2586590" cy="4022455"/>
          </a:xfrm>
          <a:prstGeom prst="rect">
            <a:avLst/>
          </a:prstGeom>
          <a:ln w="12700">
            <a:miter lim="400000"/>
          </a:ln>
        </p:spPr>
      </p:pic>
      <p:pic>
        <p:nvPicPr>
          <p:cNvPr id="179" name="Picture 77" descr="Picture 77"/>
          <p:cNvPicPr>
            <a:picLocks noChangeAspect="1"/>
          </p:cNvPicPr>
          <p:nvPr/>
        </p:nvPicPr>
        <p:blipFill>
          <a:blip r:embed="rId6">
            <a:extLst/>
          </a:blip>
          <a:stretch>
            <a:fillRect/>
          </a:stretch>
        </p:blipFill>
        <p:spPr>
          <a:xfrm>
            <a:off x="13460311" y="10314384"/>
            <a:ext cx="4684351" cy="3401617"/>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Paint the front of the Faraday cup with a scintillator?"/>
          <p:cNvSpPr txBox="1">
            <a:spLocks noGrp="1"/>
          </p:cNvSpPr>
          <p:nvPr>
            <p:ph type="body" sz="quarter" idx="1"/>
          </p:nvPr>
        </p:nvSpPr>
        <p:spPr>
          <a:xfrm>
            <a:off x="2081764" y="11318878"/>
            <a:ext cx="21352373" cy="723901"/>
          </a:xfrm>
          <a:prstGeom prst="rect">
            <a:avLst/>
          </a:prstGeom>
        </p:spPr>
        <p:txBody>
          <a:bodyPr/>
          <a:lstStyle/>
          <a:p>
            <a:r>
              <a:t>Paint the front of the Faraday cup with a scintillator?</a:t>
            </a:r>
          </a:p>
        </p:txBody>
      </p:sp>
      <p:sp>
        <p:nvSpPr>
          <p:cNvPr id="182" name="e+/e– Spectrum: Camera"/>
          <p:cNvSpPr txBox="1">
            <a:spLocks noGrp="1"/>
          </p:cNvSpPr>
          <p:nvPr>
            <p:ph type="title"/>
          </p:nvPr>
        </p:nvSpPr>
        <p:spPr>
          <a:prstGeom prst="rect">
            <a:avLst/>
          </a:prstGeom>
        </p:spPr>
        <p:txBody>
          <a:bodyPr/>
          <a:lstStyle/>
          <a:p>
            <a:r>
              <a:t>e</a:t>
            </a:r>
            <a:r>
              <a:rPr baseline="31999"/>
              <a:t>+</a:t>
            </a:r>
            <a:r>
              <a:t>/e</a:t>
            </a:r>
            <a:r>
              <a:rPr baseline="31999"/>
              <a:t>–</a:t>
            </a:r>
            <a:r>
              <a:t> Spectrum: Camera</a:t>
            </a:r>
          </a:p>
        </p:txBody>
      </p:sp>
      <p:sp>
        <p:nvSpPr>
          <p:cNvPr id="183" name="Slide Number"/>
          <p:cNvSpPr txBox="1">
            <a:spLocks noGrp="1"/>
          </p:cNvSpPr>
          <p:nvPr>
            <p:ph type="sldNum" sz="quarter" idx="2"/>
          </p:nvPr>
        </p:nvSpPr>
        <p:spPr>
          <a:xfrm>
            <a:off x="23928792" y="13255716"/>
            <a:ext cx="154311" cy="3429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184" name="Physics of Plasmas 21, 056704 (2014); https://doi.org/10.1063/1.4875336"/>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marL="0" indent="0" algn="r" defTabSz="584200">
              <a:spcBef>
                <a:spcPts val="0"/>
              </a:spcBef>
              <a:buSzTx/>
              <a:buNone/>
              <a:defRPr sz="2200">
                <a:solidFill>
                  <a:srgbClr val="919191"/>
                </a:solidFill>
                <a:latin typeface="Lucida Grande"/>
                <a:ea typeface="Lucida Grande"/>
                <a:cs typeface="Lucida Grande"/>
                <a:sym typeface="Lucida Grande"/>
              </a:defRPr>
            </a:lvl1pPr>
          </a:lstStyle>
          <a:p>
            <a:r>
              <a:t>Physics of Plasmas 21, 056704 (2014); https://doi.org/10.1063/1.4875336</a:t>
            </a:r>
          </a:p>
        </p:txBody>
      </p:sp>
      <p:pic>
        <p:nvPicPr>
          <p:cNvPr id="185" name="Image" descr="Image"/>
          <p:cNvPicPr>
            <a:picLocks noChangeAspect="1"/>
          </p:cNvPicPr>
          <p:nvPr/>
        </p:nvPicPr>
        <p:blipFill>
          <a:blip r:embed="rId2">
            <a:extLst/>
          </a:blip>
          <a:stretch>
            <a:fillRect/>
          </a:stretch>
        </p:blipFill>
        <p:spPr>
          <a:xfrm>
            <a:off x="2720699" y="3776625"/>
            <a:ext cx="17663743" cy="6611288"/>
          </a:xfrm>
          <a:prstGeom prst="rect">
            <a:avLst/>
          </a:prstGeom>
          <a:ln w="12700">
            <a:miter lim="400000"/>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Inhaltsplatzhalter 1"/>
          <p:cNvSpPr txBox="1">
            <a:spLocks noGrp="1"/>
          </p:cNvSpPr>
          <p:nvPr>
            <p:ph type="body" idx="1"/>
          </p:nvPr>
        </p:nvSpPr>
        <p:spPr>
          <a:xfrm>
            <a:off x="2781333" y="2682885"/>
            <a:ext cx="20645964" cy="9359902"/>
          </a:xfrm>
          <a:prstGeom prst="rect">
            <a:avLst/>
          </a:prstGeom>
        </p:spPr>
        <p:txBody>
          <a:bodyPr/>
          <a:lstStyle/>
          <a:p>
            <a:pPr marL="457179" indent="-457179">
              <a:defRPr sz="3600">
                <a:solidFill>
                  <a:srgbClr val="010000"/>
                </a:solidFill>
              </a:defRPr>
            </a:pPr>
            <a:r>
              <a:t>Need to measure the spectrum of the high-energy gamma radiations (1-100 MeV photons) that would produce the positron/electron pairs.</a:t>
            </a:r>
          </a:p>
          <a:p>
            <a:pPr marL="457179" indent="-457179">
              <a:defRPr sz="3600">
                <a:solidFill>
                  <a:srgbClr val="010000"/>
                </a:solidFill>
              </a:defRPr>
            </a:pPr>
            <a:endParaRPr/>
          </a:p>
          <a:p>
            <a:pPr marL="457179" indent="-457179">
              <a:defRPr sz="3600">
                <a:solidFill>
                  <a:srgbClr val="010000"/>
                </a:solidFill>
              </a:defRPr>
            </a:pPr>
            <a:r>
              <a:t>Recent developments have shown some examples of such spectrometer, like that presented in Behm et al., in Rev. Sci. Inst. 113303 (2018).</a:t>
            </a:r>
          </a:p>
        </p:txBody>
      </p:sp>
      <p:sp>
        <p:nvSpPr>
          <p:cNvPr id="188" name="Titel 2"/>
          <p:cNvSpPr txBox="1">
            <a:spLocks noGrp="1"/>
          </p:cNvSpPr>
          <p:nvPr>
            <p:ph type="title"/>
          </p:nvPr>
        </p:nvSpPr>
        <p:spPr>
          <a:xfrm>
            <a:off x="5539229" y="575999"/>
            <a:ext cx="17888065" cy="1017001"/>
          </a:xfrm>
          <a:prstGeom prst="rect">
            <a:avLst/>
          </a:prstGeom>
        </p:spPr>
        <p:txBody>
          <a:bodyPr/>
          <a:lstStyle/>
          <a:p>
            <a:r>
              <a:t>Gamma spectrometer </a:t>
            </a:r>
          </a:p>
        </p:txBody>
      </p:sp>
      <p:sp>
        <p:nvSpPr>
          <p:cNvPr id="189" name="Foliennummernplatzhalter 3"/>
          <p:cNvSpPr txBox="1">
            <a:spLocks noGrp="1"/>
          </p:cNvSpPr>
          <p:nvPr>
            <p:ph type="sldNum" sz="quarter" idx="2"/>
          </p:nvPr>
        </p:nvSpPr>
        <p:spPr>
          <a:xfrm>
            <a:off x="23277376" y="13247999"/>
            <a:ext cx="141437" cy="3048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r"/>
          </a:lstStyle>
          <a:p>
            <a:fld id="{86CB4B4D-7CA3-9044-876B-883B54F8677D}" type="slidenum">
              <a:t>9</a:t>
            </a:fld>
            <a:endParaRPr/>
          </a:p>
        </p:txBody>
      </p:sp>
      <p:pic>
        <p:nvPicPr>
          <p:cNvPr id="190" name="Picture 4" descr="Picture 4"/>
          <p:cNvPicPr>
            <a:picLocks noChangeAspect="1"/>
          </p:cNvPicPr>
          <p:nvPr/>
        </p:nvPicPr>
        <p:blipFill>
          <a:blip r:embed="rId2">
            <a:extLst/>
          </a:blip>
          <a:stretch>
            <a:fillRect/>
          </a:stretch>
        </p:blipFill>
        <p:spPr>
          <a:xfrm>
            <a:off x="5615482" y="6089914"/>
            <a:ext cx="14977665" cy="5760852"/>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1466</Words>
  <Application>Microsoft Office PowerPoint</Application>
  <PresentationFormat>Custom</PresentationFormat>
  <Paragraphs>145</Paragraphs>
  <Slides>16</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16</vt:i4>
      </vt:variant>
    </vt:vector>
  </HeadingPairs>
  <TitlesOfParts>
    <vt:vector size="29" baseType="lpstr">
      <vt:lpstr>Arial</vt:lpstr>
      <vt:lpstr>Calibri</vt:lpstr>
      <vt:lpstr>Calibri Light</vt:lpstr>
      <vt:lpstr>Georgia</vt:lpstr>
      <vt:lpstr>Helvetica</vt:lpstr>
      <vt:lpstr>Helvetica Neue</vt:lpstr>
      <vt:lpstr>Helvetica Neue Light</vt:lpstr>
      <vt:lpstr>Helvetica Neue Medium</vt:lpstr>
      <vt:lpstr>Lucida Grande</vt:lpstr>
      <vt:lpstr>Symbol</vt:lpstr>
      <vt:lpstr>Times Roman</vt:lpstr>
      <vt:lpstr>Wingdings</vt:lpstr>
      <vt:lpstr>White</vt:lpstr>
      <vt:lpstr>Positron Production Instrumentation</vt:lpstr>
      <vt:lpstr>Positron Production at PSI = P3</vt:lpstr>
      <vt:lpstr>Transfer line to the positron source experiment </vt:lpstr>
      <vt:lpstr>Experiment layout  </vt:lpstr>
      <vt:lpstr>E+ charge measurement with fast time resolution</vt:lpstr>
      <vt:lpstr>Measurements of e-/e+ </vt:lpstr>
      <vt:lpstr>e+ Charge Measurement with Faraday cup</vt:lpstr>
      <vt:lpstr>e+/e– Spectrum: Camera</vt:lpstr>
      <vt:lpstr>Gamma spectrometer </vt:lpstr>
      <vt:lpstr>Gamma Spectrometer</vt:lpstr>
      <vt:lpstr>Gamma Spectrometer</vt:lpstr>
      <vt:lpstr>Cherenkov fiber to monitor the charge and energy distribution of e-/e+</vt:lpstr>
      <vt:lpstr>Cherenkov fiber to monitor the charge and energy distribution of e-/e+</vt:lpstr>
      <vt:lpstr>Cherenkov fiber to monitor the spatial and energy distribution of e-/e+</vt:lpstr>
      <vt:lpstr>Cherenkov Fibers — Conclusion and Outlook</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Positron Production Instrumentation</dc:title>
  <dc:creator>Orlandi Gian Luca</dc:creator>
  <cp:lastModifiedBy>Orlandi Gian Luca</cp:lastModifiedBy>
  <cp:revision>2</cp:revision>
  <dcterms:modified xsi:type="dcterms:W3CDTF">2021-10-18T09:29:54Z</dcterms:modified>
</cp:coreProperties>
</file>