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9" r:id="rId2"/>
    <p:sldMasterId id="2147483678" r:id="rId3"/>
  </p:sldMasterIdLst>
  <p:notesMasterIdLst>
    <p:notesMasterId r:id="rId16"/>
  </p:notesMasterIdLst>
  <p:sldIdLst>
    <p:sldId id="256" r:id="rId4"/>
    <p:sldId id="353" r:id="rId5"/>
    <p:sldId id="408" r:id="rId6"/>
    <p:sldId id="354" r:id="rId7"/>
    <p:sldId id="403" r:id="rId8"/>
    <p:sldId id="390" r:id="rId9"/>
    <p:sldId id="404" r:id="rId10"/>
    <p:sldId id="405" r:id="rId11"/>
    <p:sldId id="406" r:id="rId12"/>
    <p:sldId id="407" r:id="rId13"/>
    <p:sldId id="401" r:id="rId14"/>
    <p:sldId id="402" r:id="rId1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DD4"/>
          </a:solidFill>
        </a:fill>
      </a:tcStyle>
    </a:wholeTbl>
    <a:band2H>
      <a:tcTxStyle/>
      <a:tcStyle>
        <a:tcBdr/>
        <a:fill>
          <a:solidFill>
            <a:srgbClr val="E6E7EA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5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09" autoAdjust="0"/>
    <p:restoredTop sz="94660"/>
  </p:normalViewPr>
  <p:slideViewPr>
    <p:cSldViewPr snapToGrid="0">
      <p:cViewPr varScale="1">
        <p:scale>
          <a:sx n="98" d="100"/>
          <a:sy n="98" d="100"/>
        </p:scale>
        <p:origin x="429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j-lt"/>
        <a:ea typeface="+mj-ea"/>
        <a:cs typeface="+mj-cs"/>
        <a:sym typeface="Calibri"/>
      </a:defRPr>
    </a:lvl1pPr>
    <a:lvl2pPr indent="228600" latinLnBrk="0">
      <a:defRPr sz="1000">
        <a:latin typeface="+mj-lt"/>
        <a:ea typeface="+mj-ea"/>
        <a:cs typeface="+mj-cs"/>
        <a:sym typeface="Calibri"/>
      </a:defRPr>
    </a:lvl2pPr>
    <a:lvl3pPr indent="457200" latinLnBrk="0">
      <a:defRPr sz="1000">
        <a:latin typeface="+mj-lt"/>
        <a:ea typeface="+mj-ea"/>
        <a:cs typeface="+mj-cs"/>
        <a:sym typeface="Calibri"/>
      </a:defRPr>
    </a:lvl3pPr>
    <a:lvl4pPr indent="685800" latinLnBrk="0">
      <a:defRPr sz="1000">
        <a:latin typeface="+mj-lt"/>
        <a:ea typeface="+mj-ea"/>
        <a:cs typeface="+mj-cs"/>
        <a:sym typeface="Calibri"/>
      </a:defRPr>
    </a:lvl4pPr>
    <a:lvl5pPr indent="914400" latinLnBrk="0">
      <a:defRPr sz="1000">
        <a:latin typeface="+mj-lt"/>
        <a:ea typeface="+mj-ea"/>
        <a:cs typeface="+mj-cs"/>
        <a:sym typeface="Calibri"/>
      </a:defRPr>
    </a:lvl5pPr>
    <a:lvl6pPr indent="1143000" latinLnBrk="0">
      <a:defRPr sz="1000">
        <a:latin typeface="+mj-lt"/>
        <a:ea typeface="+mj-ea"/>
        <a:cs typeface="+mj-cs"/>
        <a:sym typeface="Calibri"/>
      </a:defRPr>
    </a:lvl6pPr>
    <a:lvl7pPr indent="1371600" latinLnBrk="0">
      <a:defRPr sz="1000">
        <a:latin typeface="+mj-lt"/>
        <a:ea typeface="+mj-ea"/>
        <a:cs typeface="+mj-cs"/>
        <a:sym typeface="Calibri"/>
      </a:defRPr>
    </a:lvl7pPr>
    <a:lvl8pPr indent="1600200" latinLnBrk="0">
      <a:defRPr sz="1000">
        <a:latin typeface="+mj-lt"/>
        <a:ea typeface="+mj-ea"/>
        <a:cs typeface="+mj-cs"/>
        <a:sym typeface="Calibri"/>
      </a:defRPr>
    </a:lvl8pPr>
    <a:lvl9pPr indent="1828800" latinLnBrk="0">
      <a:defRPr sz="10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4942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479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gianluca.orlandi@psi.ch</a:t>
            </a:r>
            <a:endParaRPr kumimoji="0" lang="de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8908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7601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0036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3227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5631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9554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332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1079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1665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t="3436" b="7666"/>
          <a:stretch>
            <a:fillRect/>
          </a:stretch>
        </p:blipFill>
        <p:spPr>
          <a:xfrm>
            <a:off x="2642400" y="282698"/>
            <a:ext cx="5674016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814387" y="4572000"/>
            <a:ext cx="7969250" cy="1388939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14387" y="4140000"/>
            <a:ext cx="7969251" cy="364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Rechteck 8"/>
          <p:cNvSpPr/>
          <p:nvPr/>
        </p:nvSpPr>
        <p:spPr>
          <a:xfrm>
            <a:off x="-2" y="282697"/>
            <a:ext cx="2534400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7" name="Bild 24" descr="Bild 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0262" y="548679"/>
            <a:ext cx="1219201" cy="4349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Rechteck 1"/>
          <p:cNvGrpSpPr/>
          <p:nvPr/>
        </p:nvGrpSpPr>
        <p:grpSpPr>
          <a:xfrm>
            <a:off x="5292080" y="3412619"/>
            <a:ext cx="3024337" cy="232405"/>
            <a:chOff x="0" y="0"/>
            <a:chExt cx="3024336" cy="232404"/>
          </a:xfrm>
        </p:grpSpPr>
        <p:sp>
          <p:nvSpPr>
            <p:cNvPr id="18" name="Rectangle"/>
            <p:cNvSpPr/>
            <p:nvPr/>
          </p:nvSpPr>
          <p:spPr>
            <a:xfrm>
              <a:off x="-1" y="-1"/>
              <a:ext cx="3024338" cy="232406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9" name="WIR SCHAFFEN WISSEN – HEUTE FÜR MORGEN"/>
            <p:cNvSpPr txBox="1"/>
            <p:nvPr/>
          </p:nvSpPr>
          <p:spPr>
            <a:xfrm>
              <a:off x="-1" y="33652"/>
              <a:ext cx="3024338" cy="165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t>WIR SCHAFFEN WISSEN – HEUTE FÜR MORGEN</a:t>
              </a:r>
            </a:p>
          </p:txBody>
        </p:sp>
      </p:grpSp>
      <p:sp>
        <p:nvSpPr>
          <p:cNvPr id="21" name="Rechteck 13"/>
          <p:cNvSpPr/>
          <p:nvPr/>
        </p:nvSpPr>
        <p:spPr>
          <a:xfrm>
            <a:off x="8423999" y="282697"/>
            <a:ext cx="720001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2" name="Rechteck 15"/>
          <p:cNvSpPr/>
          <p:nvPr/>
        </p:nvSpPr>
        <p:spPr>
          <a:xfrm>
            <a:off x="828000" y="6138862"/>
            <a:ext cx="720726" cy="719138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532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6514758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36825359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4424606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30400824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978452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22036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Edit title master format by clicking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/>
              <a:t>Edit text master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82378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2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8" y="4572002"/>
            <a:ext cx="7969249" cy="1388939"/>
          </a:xfrm>
        </p:spPr>
        <p:txBody>
          <a:bodyPr/>
          <a:lstStyle>
            <a:lvl1pPr>
              <a:defRPr sz="225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9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35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18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2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825" b="1" i="0" kern="0" spc="23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825" b="1" i="0" kern="0" spc="23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18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1" y="6138865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6441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65389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0" y="1484782"/>
            <a:ext cx="7885633" cy="4608514"/>
          </a:xfrm>
        </p:spPr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0110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40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Rechteck 1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/>
          </p:nvPr>
        </p:nvSpPr>
        <p:spPr>
          <a:xfrm>
            <a:off x="934838" y="1484782"/>
            <a:ext cx="7885634" cy="460851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1" y="1337869"/>
            <a:ext cx="3781425" cy="4679950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4696386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7" y="1449805"/>
            <a:ext cx="3781425" cy="4571585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9" y="1446234"/>
            <a:ext cx="3781425" cy="4575154"/>
          </a:xfrm>
        </p:spPr>
        <p:txBody>
          <a:bodyPr/>
          <a:lstStyle>
            <a:lvl1pPr marL="133350" indent="-13335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266700" indent="-133350">
              <a:buSzPct val="100000"/>
              <a:buFont typeface="Symbol" panose="05050102010706020507" pitchFamily="18" charset="2"/>
              <a:buChar char="-"/>
              <a:defRPr/>
            </a:lvl2pPr>
            <a:lvl3pPr marL="404813" indent="-138113">
              <a:buFont typeface="Symbol" panose="05050102010706020507" pitchFamily="18" charset="2"/>
              <a:buChar char="-"/>
              <a:defRPr/>
            </a:lvl3pPr>
            <a:lvl4pPr marL="538163" indent="-133350">
              <a:buFont typeface="Symbol" panose="05050102010706020507" pitchFamily="18" charset="2"/>
              <a:buChar char="-"/>
              <a:defRPr/>
            </a:lvl4pPr>
            <a:lvl5pPr marL="671513" indent="-133350">
              <a:buFont typeface="Symbol" panose="05050102010706020507" pitchFamily="18" charset="2"/>
              <a:buChar char="-"/>
              <a:defRPr/>
            </a:lvl5pPr>
            <a:lvl6pPr marL="806054" indent="-134541">
              <a:buFont typeface="Symbol" panose="05050102010706020507" pitchFamily="18" charset="2"/>
              <a:buChar char="-"/>
              <a:defRPr sz="1200"/>
            </a:lvl6pPr>
            <a:lvl7pPr marL="942975" indent="-136922">
              <a:buFont typeface="Symbol" panose="05050102010706020507" pitchFamily="18" charset="2"/>
              <a:buChar char="-"/>
              <a:defRPr sz="1200"/>
            </a:lvl7pPr>
            <a:lvl8pPr marL="1077516" indent="-134541">
              <a:buFont typeface="Symbol" panose="05050102010706020507" pitchFamily="18" charset="2"/>
              <a:buChar char="-"/>
              <a:defRPr sz="1200"/>
            </a:lvl8pPr>
            <a:lvl9pPr marL="1210866" indent="-133350"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53342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28324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9" y="1412877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2744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9" y="1019812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2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33350" indent="-13335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35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35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1019813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5237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52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42987" y="1341437"/>
            <a:ext cx="3781426" cy="467995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63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Rechteck 9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38415" y="1449802"/>
            <a:ext cx="3781426" cy="45715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7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8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8" name="Rechteck 6"/>
          <p:cNvSpPr/>
          <p:nvPr/>
        </p:nvSpPr>
        <p:spPr>
          <a:xfrm>
            <a:off x="827088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quare"/>
          <p:cNvSpPr/>
          <p:nvPr/>
        </p:nvSpPr>
        <p:spPr>
          <a:xfrm>
            <a:off x="-1580" y="1916906"/>
            <a:ext cx="540545" cy="545927"/>
          </a:xfrm>
          <a:prstGeom prst="rect">
            <a:avLst/>
          </a:prstGeom>
          <a:solidFill>
            <a:srgbClr val="B9B9B9"/>
          </a:solidFill>
          <a:ln w="3175">
            <a:miter lim="400000"/>
          </a:ln>
        </p:spPr>
        <p:txBody>
          <a:bodyPr lIns="34289" tIns="34289" rIns="34289" bIns="3428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19" name="PSI-Logo_narrow_30k.eps" descr="PSI-Logo_narrow_30k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020" y="1071562"/>
            <a:ext cx="762001" cy="271463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Body Level One…"/>
          <p:cNvSpPr txBox="1">
            <a:spLocks noGrp="1"/>
          </p:cNvSpPr>
          <p:nvPr>
            <p:ph type="body" idx="1"/>
          </p:nvPr>
        </p:nvSpPr>
        <p:spPr>
          <a:xfrm>
            <a:off x="780661" y="1863328"/>
            <a:ext cx="8007141" cy="350996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xfrm>
            <a:off x="1556320" y="1075950"/>
            <a:ext cx="7164289" cy="7003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73297" y="5828143"/>
            <a:ext cx="154311" cy="165101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3" name="Text"/>
          <p:cNvSpPr txBox="1">
            <a:spLocks noGrp="1"/>
          </p:cNvSpPr>
          <p:nvPr>
            <p:ph type="body" sz="quarter" idx="13"/>
          </p:nvPr>
        </p:nvSpPr>
        <p:spPr>
          <a:xfrm>
            <a:off x="3465370" y="5783098"/>
            <a:ext cx="5411898" cy="218679"/>
          </a:xfrm>
          <a:prstGeom prst="rect">
            <a:avLst/>
          </a:prstGeom>
        </p:spPr>
        <p:txBody>
          <a:bodyPr lIns="26789" tIns="26789" rIns="26789" bIns="26789" anchor="ctr">
            <a:spAutoFit/>
          </a:bodyPr>
          <a:lstStyle/>
          <a:p>
            <a:pPr marL="0" indent="0" algn="r" defTabSz="292100">
              <a:lnSpc>
                <a:spcPct val="100000"/>
              </a:lnSpc>
              <a:buClrTx/>
              <a:buSzTx/>
              <a:buFontTx/>
              <a:buNone/>
              <a:defRPr sz="11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hteck 12"/>
          <p:cNvSpPr/>
          <p:nvPr/>
        </p:nvSpPr>
        <p:spPr>
          <a:xfrm>
            <a:off x="12" y="1916908"/>
            <a:ext cx="612000" cy="612001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 defTabSz="1219200">
              <a:spcBef>
                <a:spcPts val="0"/>
              </a:spcBef>
              <a:defRPr sz="32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131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8000" y="1071567"/>
            <a:ext cx="1015200" cy="361412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99" y="1863332"/>
            <a:ext cx="7742238" cy="3509963"/>
          </a:xfrm>
          <a:prstGeom prst="rect">
            <a:avLst/>
          </a:prstGeom>
        </p:spPr>
        <p:txBody>
          <a:bodyPr/>
          <a:lstStyle>
            <a:lvl1pPr marL="230083" indent="-230083" defTabSz="1219138">
              <a:defRPr sz="2200"/>
            </a:lvl1pPr>
            <a:lvl2pPr marL="407873" indent="-230083" defTabSz="1219138">
              <a:defRPr sz="2200"/>
            </a:lvl2pPr>
            <a:lvl3pPr marL="593883" indent="-238301" defTabSz="1219138">
              <a:defRPr sz="2200"/>
            </a:lvl3pPr>
            <a:lvl4pPr marL="769806" indent="-230083" defTabSz="1219138">
              <a:defRPr sz="2200"/>
            </a:lvl4pPr>
            <a:lvl5pPr marL="947597" indent="-230083" defTabSz="1219138"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2077211" y="1073249"/>
            <a:ext cx="6708025" cy="381376"/>
          </a:xfrm>
          <a:prstGeom prst="rect">
            <a:avLst/>
          </a:prstGeom>
        </p:spPr>
        <p:txBody>
          <a:bodyPr/>
          <a:lstStyle>
            <a:lvl1pPr defTabSz="1219200"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5825249"/>
            <a:ext cx="141437" cy="165101"/>
          </a:xfrm>
          <a:prstGeom prst="rect">
            <a:avLst/>
          </a:prstGeom>
        </p:spPr>
        <p:txBody>
          <a:bodyPr/>
          <a:lstStyle>
            <a:lvl1pPr defTabSz="1219200"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title master format by clicking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Edit subtitle master style sheet by clicking on it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84915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2"/>
          <p:cNvSpPr/>
          <p:nvPr/>
        </p:nvSpPr>
        <p:spPr>
          <a:xfrm>
            <a:off x="0" y="1412874"/>
            <a:ext cx="720725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Bild 14" descr="Bild 14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87" y="1341437"/>
            <a:ext cx="7742238" cy="4679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077199" y="291600"/>
            <a:ext cx="6708026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6661150"/>
            <a:ext cx="128563" cy="1397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8" r:id="rId7"/>
    <p:sldLayoutId id="2147483659" r:id="rId8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2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/>
              <a:t>Enter slide title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73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1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675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7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9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139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75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5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266700" indent="1381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53816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67151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806054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75" indent="-13692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516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66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el 4"/>
          <p:cNvSpPr txBox="1">
            <a:spLocks noGrp="1"/>
          </p:cNvSpPr>
          <p:nvPr>
            <p:ph type="title"/>
          </p:nvPr>
        </p:nvSpPr>
        <p:spPr>
          <a:xfrm>
            <a:off x="932047" y="4474046"/>
            <a:ext cx="7507102" cy="80591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1500"/>
            </a:pPr>
            <a:r>
              <a:rPr lang="en-US" sz="2400" b="1" dirty="0"/>
              <a:t>Bunch Compression </a:t>
            </a:r>
            <a:r>
              <a:rPr lang="en-US" sz="2400" b="1" dirty="0" smtClean="0"/>
              <a:t>Monitors at SwissFEL</a:t>
            </a:r>
            <a:endParaRPr sz="2400" b="1" dirty="0"/>
          </a:p>
        </p:txBody>
      </p:sp>
      <p:sp>
        <p:nvSpPr>
          <p:cNvPr id="144" name="Untertitel 5"/>
          <p:cNvSpPr txBox="1">
            <a:spLocks noGrp="1"/>
          </p:cNvSpPr>
          <p:nvPr>
            <p:ph type="body" sz="quarter" idx="1"/>
          </p:nvPr>
        </p:nvSpPr>
        <p:spPr>
          <a:xfrm>
            <a:off x="618160" y="3920106"/>
            <a:ext cx="7969251" cy="36452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G. L. </a:t>
            </a:r>
            <a:r>
              <a:rPr lang="en-US" dirty="0" smtClean="0"/>
              <a:t>Orlandi (*)</a:t>
            </a:r>
            <a:endParaRPr dirty="0"/>
          </a:p>
        </p:txBody>
      </p:sp>
      <p:sp>
        <p:nvSpPr>
          <p:cNvPr id="145" name="Textfeld 6"/>
          <p:cNvSpPr txBox="1"/>
          <p:nvPr/>
        </p:nvSpPr>
        <p:spPr>
          <a:xfrm>
            <a:off x="309560" y="5462739"/>
            <a:ext cx="8396289" cy="304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defRPr sz="1800" b="1">
                <a:solidFill>
                  <a:srgbClr val="969696"/>
                </a:solidFill>
              </a:defRPr>
            </a:pPr>
            <a:r>
              <a:rPr lang="en-US" dirty="0"/>
              <a:t>SwissFEL Electron Diagnostics Review Workshop</a:t>
            </a:r>
            <a:r>
              <a:rPr dirty="0"/>
              <a:t>	           </a:t>
            </a:r>
            <a:r>
              <a:rPr lang="en-US" dirty="0" smtClean="0"/>
              <a:t>PSI (Remote), 18-21 October </a:t>
            </a:r>
            <a:r>
              <a:rPr lang="en-US" dirty="0"/>
              <a:t>2021</a:t>
            </a:r>
            <a:endParaRPr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553200" y="6353175"/>
            <a:ext cx="1538883" cy="300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gianluca.orlandi@psi.ch</a:t>
            </a:r>
            <a:endParaRPr kumimoji="0" lang="de-CH" sz="12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266" y="6322397"/>
            <a:ext cx="3975447" cy="3308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(*) in charge of the present diagnostics since July 2020</a:t>
            </a:r>
            <a:endParaRPr kumimoji="0" lang="de-CH" sz="14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45395" y="691574"/>
            <a:ext cx="8210501" cy="1107191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BC2-DBCM (S10BC02-DBCM410</a:t>
            </a:r>
            <a:r>
              <a:rPr lang="en-US" sz="1600" b="1" dirty="0" smtClean="0"/>
              <a:t>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BC2: bending angle </a:t>
            </a:r>
            <a:r>
              <a:rPr lang="en-US" sz="1400" dirty="0" smtClean="0"/>
              <a:t>0</a:t>
            </a:r>
            <a:r>
              <a:rPr lang="en-US" sz="1400" dirty="0" smtClean="0">
                <a:sym typeface="Wingdings" panose="05000000000000000000" pitchFamily="2" charset="2"/>
              </a:rPr>
              <a:t></a:t>
            </a:r>
            <a:r>
              <a:rPr lang="en-US" sz="1400" dirty="0" smtClean="0"/>
              <a:t>3.8-deg</a:t>
            </a:r>
            <a:r>
              <a:rPr lang="en-US" sz="1400" dirty="0"/>
              <a:t>, operation settings: 2.2GeV and 2.1 </a:t>
            </a:r>
            <a:r>
              <a:rPr lang="en-US" sz="1400" dirty="0" err="1" smtClean="0"/>
              <a:t>deg</a:t>
            </a:r>
            <a:endParaRPr lang="en-US" sz="14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Detector MCT </a:t>
            </a:r>
            <a:r>
              <a:rPr lang="en-US" sz="1400" dirty="0"/>
              <a:t>detector array </a:t>
            </a:r>
            <a:r>
              <a:rPr lang="en-US" sz="1400" dirty="0" smtClean="0"/>
              <a:t>(</a:t>
            </a:r>
            <a:r>
              <a:rPr lang="en-US" sz="1400" dirty="0"/>
              <a:t>liquid nitrogen </a:t>
            </a:r>
            <a:r>
              <a:rPr lang="en-US" sz="1400" dirty="0" smtClean="0"/>
              <a:t>cooled,100Hz, no 2-bunch resolution)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Complex optical transfer line for the Edge SR from the </a:t>
            </a:r>
            <a:r>
              <a:rPr lang="en-US" sz="1400" dirty="0" err="1" smtClean="0"/>
              <a:t>linac</a:t>
            </a:r>
            <a:r>
              <a:rPr lang="en-US" sz="1400" dirty="0" smtClean="0"/>
              <a:t> tunnel to the service gallery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IR spectrometer  </a:t>
            </a:r>
            <a:endParaRPr lang="en-US" sz="1400" dirty="0"/>
          </a:p>
          <a:p>
            <a:pPr marL="0" indent="0">
              <a:lnSpc>
                <a:spcPct val="100000"/>
              </a:lnSpc>
              <a:buNone/>
            </a:pP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l-PL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 for special applications</a:t>
            </a:r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745395" y="6561234"/>
            <a:ext cx="362205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Courtesy of 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F.Frei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, </a:t>
            </a:r>
            <a:endParaRPr kumimoji="0" lang="de-CH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sym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258" y="1721171"/>
            <a:ext cx="2832332" cy="4699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2009" y="4701815"/>
            <a:ext cx="2391686" cy="21065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8609" y="2098613"/>
            <a:ext cx="2230649" cy="165542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64525" y="3907650"/>
            <a:ext cx="25891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+mn-lt"/>
              </a:rPr>
              <a:t>Conceptual Design of an IR Prism</a:t>
            </a:r>
            <a:endParaRPr lang="de-CH" sz="1400" dirty="0"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7" y="2697116"/>
            <a:ext cx="3833742" cy="367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03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11349" y="822291"/>
            <a:ext cx="8210501" cy="5296408"/>
          </a:xfrm>
        </p:spPr>
        <p:txBody>
          <a:bodyPr/>
          <a:lstStyle/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400" b="1" dirty="0" smtClean="0"/>
              <a:t>BC1-DBCM (SINBC02-DBCM410) and BC2-DCDR (S10MA01-DCDR080):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c</a:t>
            </a:r>
            <a:r>
              <a:rPr lang="en-US" sz="1400" dirty="0" smtClean="0"/>
              <a:t>over the requested dynamic range (charge and bunch length) and resolve the 2-bunch time structure</a:t>
            </a:r>
            <a:endParaRPr lang="en-US" sz="1400" dirty="0"/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 fully integrated in the machine feedback and used for the phase stabilization of the compression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Very stable and reliable, controlled by state-machine code</a:t>
            </a:r>
          </a:p>
          <a:p>
            <a:pPr marL="355600" lvl="2" indent="0">
              <a:lnSpc>
                <a:spcPct val="100000"/>
              </a:lnSpc>
              <a:buNone/>
            </a:pPr>
            <a:endParaRPr lang="en-US" sz="14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400" b="1" dirty="0" smtClean="0"/>
              <a:t>EC-DBCM (SARMA01-DBCM030):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Designed to be a full compression monitor before the Aramis </a:t>
            </a:r>
            <a:r>
              <a:rPr lang="en-US" sz="1400" dirty="0" err="1" smtClean="0"/>
              <a:t>undulator</a:t>
            </a:r>
            <a:r>
              <a:rPr lang="en-US" sz="1400" dirty="0" smtClean="0"/>
              <a:t> line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Design optimized for bunch length &lt;3fs (10 </a:t>
            </a:r>
            <a:r>
              <a:rPr lang="en-US" sz="1400" dirty="0" err="1" smtClean="0"/>
              <a:t>pC</a:t>
            </a:r>
            <a:r>
              <a:rPr lang="en-US" sz="1400" dirty="0" smtClean="0"/>
              <a:t>)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Monitor operational and equipped with:</a:t>
            </a:r>
          </a:p>
          <a:p>
            <a:pPr lvl="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Pyroelectric sensor (signal integration over a </a:t>
            </a:r>
            <a:r>
              <a:rPr lang="en-US" sz="1400" dirty="0"/>
              <a:t>large spectral </a:t>
            </a:r>
            <a:r>
              <a:rPr lang="en-US" sz="1400" dirty="0" smtClean="0"/>
              <a:t>bandwidth)</a:t>
            </a:r>
          </a:p>
          <a:p>
            <a:pPr lvl="5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Optical fiber spectrometer (operational for bunch length &lt;3fs) </a:t>
            </a:r>
          </a:p>
          <a:p>
            <a:pPr lvl="3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4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400" b="1" dirty="0" smtClean="0"/>
              <a:t>Athos </a:t>
            </a:r>
            <a:r>
              <a:rPr lang="en-US" sz="1400" b="1" dirty="0"/>
              <a:t>switchyard (SATSY03-DCDR050) and Aramis (SARCL01-DCDR105) </a:t>
            </a:r>
            <a:r>
              <a:rPr lang="en-US" sz="1400" b="1" dirty="0" smtClean="0"/>
              <a:t>(under construction):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Designed to cover the full dynamic range (charge and bunch length) of the machine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Intended to be integrated in the machine feedback (slow drift corrections of the compression phase) 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Aramis </a:t>
            </a:r>
            <a:r>
              <a:rPr lang="en-US" sz="1400" dirty="0" smtClean="0"/>
              <a:t>SARCL01-DCDR105, placed before the Energy Collimator, as a complement to SARMA01-DBCM030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US" sz="14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400" b="1" dirty="0" smtClean="0"/>
              <a:t>BCM equipped with spectrometers: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BC2-DBCM (S10BC02-DBCM410</a:t>
            </a:r>
            <a:r>
              <a:rPr lang="en-US" sz="1400" dirty="0" smtClean="0"/>
              <a:t>): IR spectrometer, detector not discriminating the 2-bunch time structure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EC-BCM (SARMA01-DBCM030</a:t>
            </a:r>
            <a:r>
              <a:rPr lang="en-US" sz="1400" dirty="0" smtClean="0"/>
              <a:t>): NIR spectrometer (operational for bunch length &lt;3fs, 10 </a:t>
            </a:r>
            <a:r>
              <a:rPr lang="en-US" sz="1400" dirty="0" err="1" smtClean="0"/>
              <a:t>pC</a:t>
            </a:r>
            <a:r>
              <a:rPr lang="en-US" sz="1400" dirty="0" smtClean="0"/>
              <a:t>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1400" b="1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400" b="1" dirty="0" smtClean="0"/>
              <a:t>Pending Questions</a:t>
            </a:r>
            <a:r>
              <a:rPr lang="en-US" sz="1400" dirty="0" smtClean="0"/>
              <a:t>: 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How the spectrometer signal analysis can be usefully exploited for routine machine operations?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For what special machine operations are spectrometers particularly eligible </a:t>
            </a:r>
            <a:r>
              <a:rPr lang="en-US" sz="1400" dirty="0" smtClean="0"/>
              <a:t>and/or </a:t>
            </a:r>
            <a:r>
              <a:rPr lang="en-US" sz="1400" dirty="0"/>
              <a:t>essential</a:t>
            </a:r>
            <a:r>
              <a:rPr lang="en-US" sz="1400" dirty="0" smtClean="0"/>
              <a:t>?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US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074029" y="138692"/>
            <a:ext cx="6708025" cy="508500"/>
          </a:xfrm>
        </p:spPr>
        <p:txBody>
          <a:bodyPr/>
          <a:lstStyle/>
          <a:p>
            <a:r>
              <a:rPr lang="en-US" dirty="0"/>
              <a:t>Conclusions and Outlook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820980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/>
              <a:t>Many thanks to:</a:t>
            </a:r>
          </a:p>
          <a:p>
            <a:pPr marL="0" indent="0" algn="ctr">
              <a:buNone/>
            </a:pPr>
            <a:r>
              <a:rPr lang="en-US" dirty="0" err="1" smtClean="0"/>
              <a:t>F.Frei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A. Alarcon</a:t>
            </a:r>
          </a:p>
          <a:p>
            <a:pPr marL="0" indent="0" algn="ctr">
              <a:buNone/>
            </a:pPr>
            <a:r>
              <a:rPr lang="en-US" dirty="0" err="1" smtClean="0"/>
              <a:t>M.Baldinger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K.Bitterli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T.Humar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R.Ischebeck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N.Kivel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/>
              <a:t>W.Koprek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G.Kotrle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S.Schnabel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V.Schlott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/>
              <a:t>D.Trayer</a:t>
            </a: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…and many other colleagues… </a:t>
            </a:r>
            <a:endParaRPr lang="de-CH" dirty="0"/>
          </a:p>
          <a:p>
            <a:pPr marL="0" indent="0" algn="ctr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4193958" y="1850324"/>
            <a:ext cx="3186354" cy="2700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defTabSz="685800" eaLnBrk="0" fontAlgn="base">
              <a:lnSpc>
                <a:spcPct val="110000"/>
              </a:lnSpc>
              <a:spcBef>
                <a:spcPts val="0"/>
              </a:spcBef>
              <a:spcAft>
                <a:spcPct val="0"/>
              </a:spcAft>
            </a:pPr>
            <a:r>
              <a:rPr lang="en-US" sz="1500" b="1" kern="1000" spc="23" dirty="0">
                <a:solidFill>
                  <a:srgbClr val="0070C0"/>
                </a:solidFill>
                <a:latin typeface="Georgia"/>
                <a:cs typeface="Franklin Gothic Book"/>
              </a:rPr>
              <a:t>Thank you for your attention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685800" hangingPunct="1">
              <a:defRPr/>
            </a:pPr>
            <a:r>
              <a:rPr lang="de-DE" kern="1200">
                <a:latin typeface="Calibri"/>
              </a:rPr>
              <a:t>Page </a:t>
            </a:r>
            <a:fld id="{EBC07571-3134-BB4B-B83F-1A9FE18D34F3}" type="slidenum">
              <a:rPr lang="de-DE" kern="1200">
                <a:latin typeface="Calibri"/>
              </a:rPr>
              <a:pPr algn="r" defTabSz="685800" hangingPunct="1">
                <a:defRPr/>
              </a:pPr>
              <a:t>12</a:t>
            </a:fld>
            <a:endParaRPr lang="de-DE" kern="1200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37708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50745" y="2130824"/>
            <a:ext cx="7660982" cy="2125027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Overview of the Bunch Compression Monitor (BCM) in </a:t>
            </a:r>
            <a:r>
              <a:rPr lang="en-GB" dirty="0" err="1" smtClean="0"/>
              <a:t>SwissFEL</a:t>
            </a:r>
            <a:r>
              <a:rPr lang="en-GB" noProof="0" dirty="0" smtClean="0"/>
              <a:t> 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noProof="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Design Specifications and Machine Operation Applications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BCM under construction</a:t>
            </a:r>
            <a:endParaRPr lang="en-GB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Conclusions and Outlook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Contents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049252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36736" y="1041327"/>
            <a:ext cx="8059208" cy="4333206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 smtClean="0"/>
              <a:t>Bunch Compression Monitor (BCM) at </a:t>
            </a:r>
            <a:r>
              <a:rPr lang="en-GB" dirty="0"/>
              <a:t>S</a:t>
            </a:r>
            <a:r>
              <a:rPr lang="en-GB" dirty="0" smtClean="0"/>
              <a:t>wissFEL: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noProof="0" dirty="0" smtClean="0"/>
              <a:t>DBCM: Coherent </a:t>
            </a:r>
            <a:r>
              <a:rPr lang="en-GB" dirty="0"/>
              <a:t>E</a:t>
            </a:r>
            <a:r>
              <a:rPr lang="en-GB" noProof="0" dirty="0" err="1" smtClean="0"/>
              <a:t>dge</a:t>
            </a:r>
            <a:r>
              <a:rPr lang="en-GB" noProof="0" dirty="0" smtClean="0"/>
              <a:t> Synchrotron Radiation (SR) from the entrance edge of the 4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dipole of a chicane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noProof="0" dirty="0" smtClean="0"/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DCDR: Coherent Diffraction Radiation (DR) from a 45 </a:t>
            </a:r>
            <a:r>
              <a:rPr lang="en-GB" dirty="0" err="1" smtClean="0"/>
              <a:t>deg</a:t>
            </a:r>
            <a:r>
              <a:rPr lang="en-GB" dirty="0" smtClean="0"/>
              <a:t> tilted metallic screen with a hole (4mm and 6 mm) in a straight section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noProof="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noProof="0" dirty="0" smtClean="0"/>
              <a:t>BCM main functionality and machine operation applications: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dirty="0" smtClean="0"/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BCM signal</a:t>
            </a:r>
            <a:r>
              <a:rPr lang="en-GB" dirty="0" smtClean="0"/>
              <a:t>:</a:t>
            </a:r>
            <a:endParaRPr lang="en-GB" dirty="0" smtClean="0"/>
          </a:p>
          <a:p>
            <a:pPr lvl="4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No absolute measurement of the bunch length</a:t>
            </a:r>
          </a:p>
          <a:p>
            <a:pPr lvl="4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noProof="0" dirty="0" smtClean="0"/>
              <a:t>Bunch length variation sensitive: detector signal integrate </a:t>
            </a:r>
            <a:r>
              <a:rPr lang="en-GB" dirty="0"/>
              <a:t>the </a:t>
            </a:r>
            <a:r>
              <a:rPr lang="en-GB" dirty="0" smtClean="0"/>
              <a:t>coherent radiation </a:t>
            </a:r>
            <a:r>
              <a:rPr lang="en-GB" dirty="0"/>
              <a:t>threshold</a:t>
            </a:r>
            <a:r>
              <a:rPr lang="en-GB" noProof="0" dirty="0" smtClean="0"/>
              <a:t> over the full transmission bandwidth of the monitor</a:t>
            </a:r>
          </a:p>
          <a:p>
            <a:pPr lvl="4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noProof="0" dirty="0" smtClean="0"/>
              <a:t>Input to t</a:t>
            </a:r>
            <a:r>
              <a:rPr lang="en-GB" dirty="0" smtClean="0"/>
              <a:t>he </a:t>
            </a:r>
            <a:r>
              <a:rPr lang="en-GB" noProof="0" dirty="0" smtClean="0"/>
              <a:t>machine feedback to stabilize the compression phase</a:t>
            </a: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BCM: Machine </a:t>
            </a:r>
            <a:r>
              <a:rPr lang="en-GB" dirty="0"/>
              <a:t>O</a:t>
            </a:r>
            <a:r>
              <a:rPr lang="en-GB" noProof="0" dirty="0" err="1" smtClean="0"/>
              <a:t>peration</a:t>
            </a:r>
            <a:r>
              <a:rPr lang="en-GB" noProof="0" dirty="0" smtClean="0"/>
              <a:t> applications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055569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982579" cy="508500"/>
          </a:xfrm>
        </p:spPr>
        <p:txBody>
          <a:bodyPr/>
          <a:lstStyle/>
          <a:p>
            <a:r>
              <a:rPr lang="en-GB" sz="2300" noProof="0" dirty="0" smtClean="0"/>
              <a:t>Bunch Compressor Monitors (BCM) in SwissFEL</a:t>
            </a:r>
            <a:r>
              <a:rPr lang="en-GB" noProof="0" dirty="0" smtClean="0"/>
              <a:t> </a:t>
            </a:r>
            <a:endParaRPr lang="en-GB" noProof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1116957" y="800100"/>
            <a:ext cx="7474366" cy="1868591"/>
          </a:xfrm>
          <a:prstGeom prst="rect">
            <a:avLst/>
          </a:prstGeom>
        </p:spPr>
      </p:pic>
      <p:sp>
        <p:nvSpPr>
          <p:cNvPr id="11" name="Inhaltsplatzhalter 1"/>
          <p:cNvSpPr>
            <a:spLocks noGrp="1"/>
          </p:cNvSpPr>
          <p:nvPr>
            <p:ph sz="quarter" idx="13"/>
          </p:nvPr>
        </p:nvSpPr>
        <p:spPr>
          <a:xfrm>
            <a:off x="451354" y="3872293"/>
            <a:ext cx="8579839" cy="2584959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400" noProof="0" dirty="0" smtClean="0"/>
              <a:t>Beam energy:	 			6.2 GeV and 3.3 GeV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Beam charge: 				10-200 </a:t>
            </a:r>
            <a:r>
              <a:rPr lang="en-GB" sz="1400" dirty="0" err="1" smtClean="0"/>
              <a:t>pC</a:t>
            </a:r>
            <a:r>
              <a:rPr lang="en-GB" sz="1400" dirty="0"/>
              <a:t> </a:t>
            </a:r>
            <a:r>
              <a:rPr lang="en-GB" sz="1400" dirty="0" smtClean="0"/>
              <a:t>@100Hz, 28 </a:t>
            </a:r>
            <a:r>
              <a:rPr lang="en-GB" sz="1400" dirty="0"/>
              <a:t>ns </a:t>
            </a:r>
            <a:r>
              <a:rPr lang="en-GB" sz="1400" dirty="0" smtClean="0"/>
              <a:t>2-bunch time structure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4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Emittance:				0.4/0.2 mm </a:t>
            </a:r>
            <a:r>
              <a:rPr lang="en-GB" sz="1400" dirty="0" err="1" smtClean="0"/>
              <a:t>mrad</a:t>
            </a:r>
            <a:endParaRPr lang="en-GB" sz="14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4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400" noProof="0" dirty="0" smtClean="0"/>
              <a:t>Bunch length: 				from a 3 </a:t>
            </a:r>
            <a:r>
              <a:rPr lang="en-GB" sz="1400" noProof="0" dirty="0" err="1" smtClean="0"/>
              <a:t>ps</a:t>
            </a:r>
            <a:r>
              <a:rPr lang="en-GB" sz="1400" noProof="0" dirty="0" smtClean="0"/>
              <a:t> up to a few fs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4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Bunch Compression factors (BC1+BC2): 		~150 (@200pC) and ~300 (@10pC)</a:t>
            </a:r>
            <a:endParaRPr lang="en-GB" sz="1400" noProof="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400" noProof="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400" dirty="0" smtClean="0"/>
              <a:t>Photon wavelength: 				0.1-0.7 nm and 0.7-7.0 nm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5051258" y="816132"/>
            <a:ext cx="687555" cy="27128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1800" b="1" dirty="0" smtClean="0">
                <a:latin typeface="+mn-lt"/>
              </a:rPr>
              <a:t> DBCM</a:t>
            </a:r>
            <a:endParaRPr lang="de-CH" sz="1800" b="1" dirty="0" smtClean="0">
              <a:latin typeface="+mn-lt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3447175" y="1087414"/>
            <a:ext cx="1604083" cy="72632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5130495" y="1087414"/>
            <a:ext cx="230747" cy="83028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5690681" y="1087414"/>
            <a:ext cx="2018219" cy="95728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4431290" y="2592066"/>
            <a:ext cx="619968" cy="276225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/>
            </a:solidFill>
          </a:ln>
        </p:spPr>
        <p:txBody>
          <a:bodyPr wrap="none" lIns="0" tIns="0" rIns="0" bIns="0" rtlCol="0">
            <a:noAutofit/>
          </a:bodyPr>
          <a:lstStyle/>
          <a:p>
            <a:pPr marL="0" indent="0" algn="l">
              <a:buNone/>
            </a:pPr>
            <a:r>
              <a:rPr lang="en-US" sz="1800" b="1" dirty="0" smtClean="0">
                <a:latin typeface="+mn-lt"/>
              </a:rPr>
              <a:t> DCDR</a:t>
            </a:r>
            <a:endParaRPr lang="de-CH" sz="1800" b="1" dirty="0" smtClean="0">
              <a:latin typeface="+mn-lt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3581400" y="2101055"/>
            <a:ext cx="849890" cy="491011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5051258" y="2085023"/>
            <a:ext cx="118855" cy="507043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Text Box 1020"/>
          <p:cNvSpPr txBox="1">
            <a:spLocks noChangeArrowheads="1"/>
          </p:cNvSpPr>
          <p:nvPr/>
        </p:nvSpPr>
        <p:spPr bwMode="auto">
          <a:xfrm>
            <a:off x="313002" y="3001512"/>
            <a:ext cx="1990042" cy="65112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 sz="12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Gun</a:t>
            </a:r>
            <a:r>
              <a:rPr lang="en-US" altLang="de-DE" sz="10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 sz="1100" b="1" dirty="0" err="1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US" altLang="de-DE" sz="1100" b="1" baseline="-30000" dirty="0" err="1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z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(10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pC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,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rms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) = 334 </a:t>
            </a:r>
            <a:r>
              <a:rPr lang="en-US" altLang="de-DE" sz="1100" b="1" dirty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m</a:t>
            </a:r>
            <a:endParaRPr lang="en-US" altLang="de-DE" sz="1100" dirty="0">
              <a:solidFill>
                <a:srgbClr val="000000"/>
              </a:solidFill>
              <a:latin typeface="Arial" pitchFamily="34" charset="0"/>
              <a:cs typeface="Arial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b="1" dirty="0" err="1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US" altLang="de-DE" sz="1100" b="1" baseline="-30000" dirty="0" err="1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z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(200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pC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,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rms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) = 871 </a:t>
            </a:r>
            <a:r>
              <a:rPr lang="en-US" altLang="de-DE" sz="1100" b="1" dirty="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m</a:t>
            </a:r>
            <a:endParaRPr lang="en-US" altLang="de-DE" sz="1100" dirty="0">
              <a:solidFill>
                <a:srgbClr val="000000"/>
              </a:solidFill>
              <a:latin typeface="Arial" pitchFamily="34" charset="0"/>
              <a:cs typeface="Arial" charset="0"/>
            </a:endParaRPr>
          </a:p>
        </p:txBody>
      </p:sp>
      <p:sp>
        <p:nvSpPr>
          <p:cNvPr id="28" name="Line 1019"/>
          <p:cNvSpPr>
            <a:spLocks noChangeShapeType="1"/>
          </p:cNvSpPr>
          <p:nvPr/>
        </p:nvSpPr>
        <p:spPr bwMode="auto">
          <a:xfrm>
            <a:off x="2189994" y="3221165"/>
            <a:ext cx="484719" cy="571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 sz="1400">
              <a:solidFill>
                <a:srgbClr val="000000"/>
              </a:solidFill>
              <a:latin typeface="Arial" pitchFamily="34" charset="0"/>
              <a:cs typeface="Arial" charset="0"/>
            </a:endParaRPr>
          </a:p>
        </p:txBody>
      </p:sp>
      <p:sp>
        <p:nvSpPr>
          <p:cNvPr id="29" name="Text Box 1018"/>
          <p:cNvSpPr txBox="1">
            <a:spLocks noChangeArrowheads="1"/>
          </p:cNvSpPr>
          <p:nvPr/>
        </p:nvSpPr>
        <p:spPr bwMode="auto">
          <a:xfrm>
            <a:off x="2866957" y="3001512"/>
            <a:ext cx="2494285" cy="5478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 sz="1200" b="1" dirty="0" smtClean="0">
                <a:solidFill>
                  <a:srgbClr val="000000"/>
                </a:solidFill>
                <a:latin typeface="Arial Narrow"/>
                <a:cs typeface="Times New Roman" pitchFamily="18" charset="0"/>
              </a:rPr>
              <a:t>BC1</a:t>
            </a:r>
            <a:r>
              <a:rPr lang="en-US" altLang="de-DE" sz="1200" b="1" dirty="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 sz="1100" b="1" dirty="0" err="1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US" altLang="de-DE" sz="1100" b="1" baseline="-30000" dirty="0" err="1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z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(10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pC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,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rms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) = 66.8 </a:t>
            </a:r>
            <a:r>
              <a:rPr lang="en-US" altLang="de-DE" sz="1100" b="1" dirty="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m (C.F.=5)</a:t>
            </a:r>
            <a:endParaRPr lang="en-US" altLang="de-DE" sz="1100" dirty="0">
              <a:solidFill>
                <a:srgbClr val="000000"/>
              </a:solidFill>
              <a:latin typeface="Arial" pitchFamily="34" charset="0"/>
              <a:cs typeface="Arial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b="1" dirty="0" err="1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US" altLang="de-DE" sz="1100" b="1" baseline="-30000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z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(200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pC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,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rms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) = 87.1 </a:t>
            </a:r>
            <a:r>
              <a:rPr lang="en-US" altLang="de-DE" sz="1100" b="1" dirty="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m (C.F.=10</a:t>
            </a:r>
            <a:r>
              <a:rPr lang="en-US" altLang="de-DE" sz="10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)</a:t>
            </a:r>
            <a:endParaRPr lang="en-US" altLang="de-DE" sz="1000" dirty="0">
              <a:solidFill>
                <a:srgbClr val="000000"/>
              </a:solidFill>
              <a:latin typeface="Arial" pitchFamily="34" charset="0"/>
              <a:cs typeface="Arial" charset="0"/>
            </a:endParaRPr>
          </a:p>
        </p:txBody>
      </p:sp>
      <p:sp>
        <p:nvSpPr>
          <p:cNvPr id="30" name="Line 1003"/>
          <p:cNvSpPr>
            <a:spLocks noChangeShapeType="1"/>
          </p:cNvSpPr>
          <p:nvPr/>
        </p:nvSpPr>
        <p:spPr bwMode="auto">
          <a:xfrm>
            <a:off x="5482423" y="3288112"/>
            <a:ext cx="496164" cy="571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CH" sz="1400">
              <a:solidFill>
                <a:srgbClr val="000000"/>
              </a:solidFill>
              <a:latin typeface="Arial" pitchFamily="34" charset="0"/>
              <a:cs typeface="Arial" charset="0"/>
            </a:endParaRPr>
          </a:p>
        </p:txBody>
      </p:sp>
      <p:sp>
        <p:nvSpPr>
          <p:cNvPr id="31" name="Text Box 1017"/>
          <p:cNvSpPr txBox="1">
            <a:spLocks noChangeArrowheads="1"/>
          </p:cNvSpPr>
          <p:nvPr/>
        </p:nvSpPr>
        <p:spPr bwMode="auto">
          <a:xfrm>
            <a:off x="6158302" y="3007167"/>
            <a:ext cx="2433021" cy="5775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 sz="1200" b="1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BC2: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 sz="1100" b="1" dirty="0" err="1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US" altLang="de-DE" sz="1100" b="1" baseline="-30000" dirty="0" err="1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z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(10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pC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,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rms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) = 1.0 </a:t>
            </a:r>
            <a:r>
              <a:rPr lang="en-US" altLang="de-DE" sz="1100" b="1" dirty="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m (C.F.=300)</a:t>
            </a:r>
            <a:endParaRPr lang="en-US" altLang="de-DE" sz="1100" dirty="0">
              <a:solidFill>
                <a:srgbClr val="000000"/>
              </a:solidFill>
              <a:latin typeface="Arial" pitchFamily="34" charset="0"/>
              <a:cs typeface="Arial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b="1" dirty="0" err="1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US" altLang="de-DE" sz="1100" b="1" baseline="-30000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z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(200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pC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, </a:t>
            </a:r>
            <a:r>
              <a:rPr lang="en-US" altLang="de-DE" sz="1100" b="1" dirty="0" err="1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rms</a:t>
            </a:r>
            <a:r>
              <a:rPr lang="en-US" altLang="de-DE" sz="1100" b="1" dirty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) = 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5.7 </a:t>
            </a:r>
            <a:r>
              <a:rPr lang="en-US" altLang="de-DE" sz="1100" b="1" dirty="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altLang="de-DE" sz="1100" b="1" dirty="0" smtClean="0">
                <a:solidFill>
                  <a:srgbClr val="000000"/>
                </a:solidFill>
                <a:latin typeface="Arial" pitchFamily="34" charset="0"/>
                <a:cs typeface="Times New Roman" pitchFamily="18" charset="0"/>
              </a:rPr>
              <a:t>m(C.F.=150)</a:t>
            </a:r>
            <a:endParaRPr lang="en-US" altLang="de-DE" sz="1100" dirty="0">
              <a:solidFill>
                <a:srgbClr val="000000"/>
              </a:solidFill>
              <a:latin typeface="Arial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8961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33201" y="846774"/>
            <a:ext cx="7660982" cy="5393520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b="1" dirty="0" smtClean="0"/>
              <a:t>Bunch Compression Monitors (BCM) for machine operations</a:t>
            </a:r>
            <a:r>
              <a:rPr lang="en-GB" sz="1600" dirty="0" smtClean="0"/>
              <a:t>: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400" dirty="0" smtClean="0"/>
              <a:t>BC1-DBCM, SINBC02-DBCM410: </a:t>
            </a:r>
            <a:r>
              <a:rPr lang="en-GB" sz="1400" dirty="0"/>
              <a:t>compression </a:t>
            </a:r>
            <a:r>
              <a:rPr lang="en-GB" sz="1400" dirty="0" smtClean="0"/>
              <a:t>phase stabilization (machine feedback)</a:t>
            </a:r>
            <a:endParaRPr lang="en-GB" sz="1400" noProof="0" dirty="0" smtClean="0"/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400" dirty="0" smtClean="0"/>
              <a:t>BC2-DCDR,</a:t>
            </a:r>
            <a:r>
              <a:rPr lang="en-GB" sz="1400" dirty="0" smtClean="0">
                <a:sym typeface="Wingdings" panose="05000000000000000000" pitchFamily="2" charset="2"/>
              </a:rPr>
              <a:t> S10MA01-DCDR080</a:t>
            </a:r>
            <a:r>
              <a:rPr lang="en-GB" sz="1400" dirty="0" smtClean="0"/>
              <a:t>: </a:t>
            </a:r>
            <a:r>
              <a:rPr lang="en-GB" sz="1400" dirty="0"/>
              <a:t>compression phase stabilization (machine feedback</a:t>
            </a:r>
            <a:r>
              <a:rPr lang="en-GB" sz="1400" dirty="0" smtClean="0"/>
              <a:t>)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400" dirty="0" smtClean="0">
                <a:sym typeface="Wingdings" panose="05000000000000000000" pitchFamily="2" charset="2"/>
              </a:rPr>
              <a:t>EC-DBCM (Aramis </a:t>
            </a:r>
            <a:r>
              <a:rPr lang="en-GB" sz="1400" noProof="0" dirty="0" smtClean="0"/>
              <a:t>Energy Collimator),</a:t>
            </a:r>
            <a:r>
              <a:rPr lang="en-GB" sz="1400" dirty="0" smtClean="0">
                <a:sym typeface="Wingdings" panose="05000000000000000000" pitchFamily="2" charset="2"/>
              </a:rPr>
              <a:t> </a:t>
            </a:r>
            <a:r>
              <a:rPr lang="en-GB" sz="1400" noProof="0" dirty="0" smtClean="0">
                <a:sym typeface="Wingdings" panose="05000000000000000000" pitchFamily="2" charset="2"/>
              </a:rPr>
              <a:t>SARMA01-DBCM030: full compression monitor after the EC chicane and before the injection into the Aramis </a:t>
            </a:r>
            <a:r>
              <a:rPr lang="en-GB" sz="1400" noProof="0" dirty="0" err="1" smtClean="0">
                <a:sym typeface="Wingdings" panose="05000000000000000000" pitchFamily="2" charset="2"/>
              </a:rPr>
              <a:t>undulators</a:t>
            </a:r>
            <a:endParaRPr lang="en-GB" sz="1400" noProof="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noProof="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b="1" dirty="0" smtClean="0"/>
              <a:t>BCM</a:t>
            </a:r>
            <a:r>
              <a:rPr lang="en-GB" sz="1600" b="1" dirty="0"/>
              <a:t>s</a:t>
            </a:r>
            <a:r>
              <a:rPr lang="en-GB" sz="1600" b="1" dirty="0" smtClean="0"/>
              <a:t> for special applications</a:t>
            </a:r>
            <a:r>
              <a:rPr lang="en-GB" sz="1600" dirty="0" smtClean="0"/>
              <a:t>: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400" dirty="0" smtClean="0"/>
              <a:t>BC1-DCDR (SINDI02-DCDR065): used as test-bench of detectors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400" dirty="0" smtClean="0"/>
              <a:t>BC2-DBCM (S10BC02-DBCM410): equipped with an FIR spectrometers and MCT detector array (liquid nitrogen cooled,100Hz acquisition, not so fast to resolve the 2-bunch 28 ns time structure)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600" b="1" dirty="0" smtClean="0"/>
              <a:t>BCMs under construction</a:t>
            </a:r>
            <a:r>
              <a:rPr lang="en-GB" sz="1600" dirty="0" smtClean="0"/>
              <a:t>: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400" dirty="0" smtClean="0"/>
              <a:t>DCDR in the Athos switchyard (dispersion closed region): </a:t>
            </a:r>
          </a:p>
          <a:p>
            <a:pPr lvl="4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in-vacuum hardware </a:t>
            </a:r>
            <a:r>
              <a:rPr lang="en-GB" sz="1400" dirty="0"/>
              <a:t>(</a:t>
            </a:r>
            <a:r>
              <a:rPr lang="en-GB" sz="1400" dirty="0" smtClean="0"/>
              <a:t>pneumatic </a:t>
            </a:r>
            <a:r>
              <a:rPr lang="en-GB" sz="1400" dirty="0" err="1" smtClean="0"/>
              <a:t>feedthrough+DR</a:t>
            </a:r>
            <a:r>
              <a:rPr lang="en-GB" sz="1400" dirty="0" smtClean="0"/>
              <a:t> screen)+optical </a:t>
            </a:r>
            <a:r>
              <a:rPr lang="en-GB" sz="1400" dirty="0" err="1" smtClean="0"/>
              <a:t>hardware+detector</a:t>
            </a:r>
            <a:r>
              <a:rPr lang="en-GB" sz="1400" dirty="0" smtClean="0"/>
              <a:t> aligned and installed; MPS interface ready</a:t>
            </a:r>
          </a:p>
          <a:p>
            <a:pPr lvl="4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Controls Electronics (pneumatic, monitor filters, detector) to be installed</a:t>
            </a:r>
          </a:p>
          <a:p>
            <a:pPr lvl="4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 err="1" smtClean="0"/>
              <a:t>Beckhoff</a:t>
            </a:r>
            <a:r>
              <a:rPr lang="en-GB" sz="1400" dirty="0" smtClean="0"/>
              <a:t> electronics for Motion Control and signal ADC to be installed (under development)</a:t>
            </a:r>
          </a:p>
          <a:p>
            <a:pPr lvl="4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Main bottleneck of the project: construction of VLAN (SwissFEL and SLS2 new Virtual-LAN network </a:t>
            </a:r>
            <a:r>
              <a:rPr lang="en-GB" sz="1400" dirty="0"/>
              <a:t>infrastructure</a:t>
            </a:r>
            <a:r>
              <a:rPr lang="en-GB" sz="1400" dirty="0" smtClean="0"/>
              <a:t>) needed for a centralized booting of all the </a:t>
            </a:r>
            <a:r>
              <a:rPr lang="en-GB" sz="1400" dirty="0" err="1" smtClean="0"/>
              <a:t>Beckhoff</a:t>
            </a:r>
            <a:r>
              <a:rPr lang="en-GB" sz="1400" dirty="0" smtClean="0"/>
              <a:t> servers 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400" dirty="0" smtClean="0"/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GB" sz="1400" dirty="0" smtClean="0"/>
              <a:t>DCDR in Aramis before the chicane of the Energy Collimator (complementary to </a:t>
            </a:r>
            <a:r>
              <a:rPr lang="en-GB" sz="1400" dirty="0" smtClean="0">
                <a:sym typeface="Wingdings" panose="05000000000000000000" pitchFamily="2" charset="2"/>
              </a:rPr>
              <a:t>EC-DBCM)</a:t>
            </a:r>
            <a:r>
              <a:rPr lang="en-GB" sz="1400" dirty="0" smtClean="0"/>
              <a:t>:</a:t>
            </a:r>
          </a:p>
          <a:p>
            <a:pPr lvl="4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in-vacuum hardware (pneumatic </a:t>
            </a:r>
            <a:r>
              <a:rPr lang="en-US" sz="1400" dirty="0" err="1"/>
              <a:t>feedthrough+DR</a:t>
            </a:r>
            <a:r>
              <a:rPr lang="en-US" sz="1400" dirty="0"/>
              <a:t> screen)+optical </a:t>
            </a:r>
            <a:r>
              <a:rPr lang="en-US" sz="1400" dirty="0" err="1"/>
              <a:t>hardware+detector</a:t>
            </a:r>
            <a:r>
              <a:rPr lang="en-US" sz="1400" dirty="0"/>
              <a:t> aligned and installed; MPS interface </a:t>
            </a:r>
            <a:r>
              <a:rPr lang="en-US" sz="1400" dirty="0" smtClean="0"/>
              <a:t>ready</a:t>
            </a:r>
          </a:p>
          <a:p>
            <a:pPr lvl="4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dirty="0" smtClean="0"/>
              <a:t>installation: second </a:t>
            </a:r>
            <a:r>
              <a:rPr lang="en-US" sz="1400" dirty="0"/>
              <a:t>priority w.r.t. the Athos </a:t>
            </a:r>
            <a:r>
              <a:rPr lang="en-US" sz="1400" dirty="0" smtClean="0"/>
              <a:t>DCDR and conditioned by the VLAN construction</a:t>
            </a:r>
            <a:endParaRPr lang="en-GB" sz="1400" dirty="0" smtClean="0"/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400" dirty="0" smtClean="0"/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400" dirty="0" smtClean="0"/>
          </a:p>
          <a:p>
            <a:pPr marL="717550" lvl="4" indent="0">
              <a:lnSpc>
                <a:spcPct val="100000"/>
              </a:lnSpc>
              <a:buNone/>
            </a:pPr>
            <a:endParaRPr lang="en-GB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0" indent="0">
              <a:lnSpc>
                <a:spcPct val="200000"/>
              </a:lnSpc>
              <a:buNone/>
            </a:pP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BCM in </a:t>
            </a:r>
            <a:r>
              <a:rPr lang="en-GB" noProof="0" dirty="0" err="1" smtClean="0"/>
              <a:t>SwissFEL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717664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45395" y="800101"/>
            <a:ext cx="8210501" cy="1767966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/>
              <a:t>BC1-DBCM (SINBC02-DBCM410):</a:t>
            </a: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BC1</a:t>
            </a:r>
            <a:r>
              <a:rPr lang="en-US" sz="1400" dirty="0"/>
              <a:t>: </a:t>
            </a:r>
            <a:r>
              <a:rPr lang="en-US" sz="1400" dirty="0" smtClean="0"/>
              <a:t>bending-angle 0</a:t>
            </a:r>
            <a:r>
              <a:rPr lang="en-US" sz="1400" dirty="0" smtClean="0">
                <a:sym typeface="Wingdings" panose="05000000000000000000" pitchFamily="2" charset="2"/>
              </a:rPr>
              <a:t></a:t>
            </a:r>
            <a:r>
              <a:rPr lang="en-US" sz="1400" dirty="0" smtClean="0"/>
              <a:t>4.6deg, operation setting: 300MeV and 4.1 </a:t>
            </a:r>
            <a:r>
              <a:rPr lang="en-US" sz="1400" dirty="0" err="1" smtClean="0"/>
              <a:t>deg</a:t>
            </a:r>
            <a:endParaRPr lang="en-US" sz="14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Design optimized for bunch lengths of 223 fs (10pC) and 290 fs (200 </a:t>
            </a:r>
            <a:r>
              <a:rPr lang="en-US" sz="1400" dirty="0" err="1" smtClean="0"/>
              <a:t>pC</a:t>
            </a:r>
            <a:r>
              <a:rPr lang="en-US" sz="1400" dirty="0" smtClean="0"/>
              <a:t>) and to discriminate the </a:t>
            </a:r>
            <a:r>
              <a:rPr lang="en-US" sz="1400" dirty="0"/>
              <a:t>28ns 2-bunch time </a:t>
            </a:r>
            <a:r>
              <a:rPr lang="en-US" sz="1400" dirty="0" smtClean="0"/>
              <a:t>structure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Extracted radiation (HRFZ-Si window) split into 2 optical paths equipped with 2 different high-pass filters (0.3 and 0.6 </a:t>
            </a:r>
            <a:r>
              <a:rPr lang="en-US" sz="1400" dirty="0"/>
              <a:t>THz, to increase the detection sensitivity) </a:t>
            </a:r>
            <a:r>
              <a:rPr lang="en-US" sz="1400" dirty="0" smtClean="0"/>
              <a:t>and 2 broadband </a:t>
            </a:r>
            <a:r>
              <a:rPr lang="en-US" sz="1400" dirty="0" err="1" smtClean="0"/>
              <a:t>Schottky</a:t>
            </a:r>
            <a:r>
              <a:rPr lang="en-US" sz="1400" dirty="0" smtClean="0"/>
              <a:t> diodes (0.3-2THz)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Monitor sensitivity: from 0.03 </a:t>
            </a:r>
            <a:r>
              <a:rPr lang="en-US" sz="1400" dirty="0" err="1" smtClean="0"/>
              <a:t>deg</a:t>
            </a:r>
            <a:r>
              <a:rPr lang="en-US" sz="1400" dirty="0" smtClean="0"/>
              <a:t> to 0.07 </a:t>
            </a:r>
            <a:r>
              <a:rPr lang="en-US" sz="1400" dirty="0" err="1" smtClean="0"/>
              <a:t>deg</a:t>
            </a:r>
            <a:r>
              <a:rPr lang="en-US" sz="1400" dirty="0" smtClean="0"/>
              <a:t> of the off-crest phase </a:t>
            </a:r>
            <a:r>
              <a:rPr lang="en-US" sz="1400" dirty="0"/>
              <a:t>of the last 2 S-band structures of the injector (</a:t>
            </a:r>
            <a:r>
              <a:rPr lang="en-US" sz="1400" dirty="0" smtClean="0"/>
              <a:t>bunch length from 600 fs (rms,200 </a:t>
            </a:r>
            <a:r>
              <a:rPr lang="en-US" sz="1400" dirty="0" err="1" smtClean="0"/>
              <a:t>pC</a:t>
            </a:r>
            <a:r>
              <a:rPr lang="en-US" sz="1400" dirty="0" smtClean="0"/>
              <a:t>) to 120 fs (</a:t>
            </a:r>
            <a:r>
              <a:rPr lang="en-US" sz="1400" dirty="0" err="1" smtClean="0"/>
              <a:t>rms</a:t>
            </a:r>
            <a:r>
              <a:rPr lang="en-US" sz="1400" dirty="0" smtClean="0"/>
              <a:t>, 10pC) </a:t>
            </a:r>
            <a:endParaRPr lang="pl-PL" sz="1600" dirty="0"/>
          </a:p>
          <a:p>
            <a:pPr marL="177800" lvl="1" indent="0">
              <a:lnSpc>
                <a:spcPct val="100000"/>
              </a:lnSpc>
              <a:buNone/>
            </a:pP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 for machine operations</a:t>
            </a:r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314517" y="6398949"/>
            <a:ext cx="742410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sz="1100" dirty="0" err="1" smtClean="0">
                <a:latin typeface="+mn-lt"/>
              </a:rPr>
              <a:t>F.Frei</a:t>
            </a:r>
            <a:r>
              <a:rPr lang="en-US" sz="1100" dirty="0" smtClean="0">
                <a:latin typeface="+mn-lt"/>
              </a:rPr>
              <a:t>, R. Ischebeck, </a:t>
            </a:r>
            <a:r>
              <a:rPr lang="en-US" sz="1100" i="1" dirty="0" smtClean="0">
                <a:latin typeface="+mn-lt"/>
              </a:rPr>
              <a:t>Electron Bunch Compression Monitors for short Bunches-Commissioning Results from SwissFEL</a:t>
            </a:r>
            <a:r>
              <a:rPr lang="en-US" sz="1100" dirty="0" smtClean="0">
                <a:latin typeface="+mn-lt"/>
              </a:rPr>
              <a:t>, Proceeding IBIC2019, Malmoe, Sweden</a:t>
            </a:r>
            <a:endParaRPr lang="de-CH" sz="1100" dirty="0" smtClean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34" y="3693474"/>
            <a:ext cx="2707332" cy="26075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122" y="2568066"/>
            <a:ext cx="4072061" cy="24014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7477" y="4957088"/>
            <a:ext cx="4046706" cy="1371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7717" y="2638328"/>
            <a:ext cx="400440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dirty="0" smtClean="0">
                <a:latin typeface="+mn-lt"/>
              </a:rPr>
              <a:t>Expected spectral distribution for a measured (TDS S-band) bunch length of 120fs (@10pC) and plot BCM signals (0.6THz left, 0.3THz right) vs off-crest phase injector RF structure</a:t>
            </a:r>
            <a:endParaRPr lang="de-CH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22203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592995" y="791588"/>
            <a:ext cx="8551005" cy="1377676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BC2-DCDR (S10MA01-DCDR080):</a:t>
            </a:r>
            <a:endParaRPr lang="en-US" sz="1600" dirty="0" smtClean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Installed in a straight section after BC1 (Energy 2.1 GeV)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DCDR screen: 1 mm thick titanium foil with hole diameter 4 mm (6 mm hole also available)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Design optimized for electron bunch length 3-25 fs (</a:t>
            </a:r>
            <a:r>
              <a:rPr lang="en-US" sz="1400" dirty="0" err="1" smtClean="0"/>
              <a:t>rms</a:t>
            </a:r>
            <a:r>
              <a:rPr lang="en-US" sz="1400" dirty="0" smtClean="0"/>
              <a:t>) and sensitivity to bunch length variation of 8%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Diamond window + wire grid polarizer+ motorized polarizer for signal attenuation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Detector: fast Mercury Cadmium Telluride (MCT) for 2-bunch detection and sensitivity for wavelength 2-12 </a:t>
            </a:r>
            <a:r>
              <a:rPr lang="en-US" sz="1400" dirty="0" smtClean="0">
                <a:latin typeface="Symbol" panose="05050102010706020507" pitchFamily="18" charset="2"/>
              </a:rPr>
              <a:t>m</a:t>
            </a:r>
            <a:r>
              <a:rPr lang="en-US" sz="1400" dirty="0" smtClean="0"/>
              <a:t>m</a:t>
            </a:r>
          </a:p>
          <a:p>
            <a:pPr marL="177800" lvl="1" indent="0">
              <a:lnSpc>
                <a:spcPct val="100000"/>
              </a:lnSpc>
              <a:buNone/>
            </a:pP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l-PL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BCM for machine operations</a:t>
            </a:r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437195" y="6400800"/>
            <a:ext cx="74241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sz="1200" dirty="0" err="1" smtClean="0">
                <a:latin typeface="+mn-lt"/>
              </a:rPr>
              <a:t>F.Frei</a:t>
            </a:r>
            <a:r>
              <a:rPr lang="en-US" sz="1200" dirty="0" smtClean="0">
                <a:latin typeface="+mn-lt"/>
              </a:rPr>
              <a:t>, R. Ischebeck, </a:t>
            </a:r>
            <a:r>
              <a:rPr lang="en-US" sz="1200" i="1" dirty="0" smtClean="0">
                <a:latin typeface="+mn-lt"/>
              </a:rPr>
              <a:t>Electron Bunch Compression Monitors for short Bunches-Commissioning Results from SwissFEL</a:t>
            </a:r>
            <a:r>
              <a:rPr lang="en-US" sz="1200" dirty="0" smtClean="0">
                <a:latin typeface="+mn-lt"/>
              </a:rPr>
              <a:t>, Proceeding IBIC2019, Malmoe, Sweden</a:t>
            </a:r>
            <a:endParaRPr lang="de-CH" sz="1200" dirty="0" smtClean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95" y="3710615"/>
            <a:ext cx="3487105" cy="26420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8731" y="2108864"/>
            <a:ext cx="4202349" cy="26361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7642" y="4682849"/>
            <a:ext cx="4163438" cy="17801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4326" y="2341451"/>
            <a:ext cx="400440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latin typeface="+mn-lt"/>
              </a:rPr>
              <a:t>Expected spectral distribution for a measured (TDS C-band) bunch length of 7fs (@10pC) and correlation DCDR signal vs bunch length (TDS) for +/-0.5deg phase variation of LINAC1  </a:t>
            </a:r>
            <a:endParaRPr lang="de-CH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70283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45395" y="800100"/>
            <a:ext cx="8210501" cy="1578313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/>
              <a:t>EC-BCM </a:t>
            </a:r>
            <a:r>
              <a:rPr lang="en-US" sz="1600" b="1" dirty="0"/>
              <a:t>(SARMA01-DBCM030</a:t>
            </a:r>
            <a:r>
              <a:rPr lang="en-US" sz="1600" b="1" dirty="0" smtClean="0"/>
              <a:t>), Aramis Energy Collimator (EC):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EC:  single bunch @100 Hz, 6.1 GeV, fixed bending angle 1 </a:t>
            </a:r>
            <a:r>
              <a:rPr lang="en-US" sz="1400" dirty="0" err="1" smtClean="0"/>
              <a:t>deg</a:t>
            </a:r>
            <a:r>
              <a:rPr lang="en-US" sz="1400" dirty="0" smtClean="0"/>
              <a:t>,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vacuum chamber cutoff of the radiation (&lt;4</a:t>
            </a:r>
            <a:r>
              <a:rPr lang="en-US" sz="1400" dirty="0" smtClean="0">
                <a:latin typeface="Symbol" panose="05050102010706020507" pitchFamily="18" charset="2"/>
              </a:rPr>
              <a:t>m</a:t>
            </a:r>
            <a:r>
              <a:rPr lang="en-US" sz="1400" dirty="0" smtClean="0"/>
              <a:t>m)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Design optimized for bunch length </a:t>
            </a:r>
            <a:r>
              <a:rPr lang="en-US" sz="1400" dirty="0" smtClean="0"/>
              <a:t>0.7-3 fs (10 </a:t>
            </a:r>
            <a:r>
              <a:rPr lang="en-US" sz="1400" dirty="0" err="1" smtClean="0"/>
              <a:t>pC</a:t>
            </a:r>
            <a:r>
              <a:rPr lang="en-US" sz="1400" dirty="0" smtClean="0"/>
              <a:t>), resolution: 5% of the bunch length</a:t>
            </a:r>
            <a:endParaRPr lang="en-US" sz="14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Detectors: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/>
              <a:t>P</a:t>
            </a:r>
            <a:r>
              <a:rPr lang="en-US" sz="1400" dirty="0" smtClean="0"/>
              <a:t>yroelectric sensor for integrated signal readout</a:t>
            </a:r>
          </a:p>
          <a:p>
            <a:pPr lvl="4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Spectrometer (Ocean Optics) covering the range 0.9-2.5 </a:t>
            </a:r>
            <a:r>
              <a:rPr lang="en-US" sz="1400" dirty="0" smtClean="0">
                <a:latin typeface="Symbol" panose="05050102010706020507" pitchFamily="18" charset="2"/>
              </a:rPr>
              <a:t>m</a:t>
            </a:r>
            <a:r>
              <a:rPr lang="en-US" sz="1400" dirty="0" smtClean="0"/>
              <a:t>m (bunch-length &lt;3fs)</a:t>
            </a: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l-PL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BCM for machine operations</a:t>
            </a:r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339917" y="6328688"/>
            <a:ext cx="742410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F.Frei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, R. Ischebeck, </a:t>
            </a:r>
            <a:r>
              <a:rPr kumimoji="0" lang="en-US" sz="12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Electron Bunch Compression Monitors for short Bunches-Commissioning Results from SwissFEL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, Proceeding IBIC2019, Malmoe, Sweden</a:t>
            </a:r>
            <a:endParaRPr kumimoji="0" lang="de-CH" sz="1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sym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011" y="2419736"/>
            <a:ext cx="7548664" cy="2237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3011" y="4825421"/>
            <a:ext cx="7914852" cy="11003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dirty="0" smtClean="0">
                <a:latin typeface="+mn-lt"/>
              </a:rPr>
              <a:t>For bunch length &gt;4fs the spectral region 0.9-4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>
                <a:latin typeface="+mn-lt"/>
              </a:rPr>
              <a:t>m exclusively contains side maxima of the coherent spectrum </a:t>
            </a:r>
            <a:r>
              <a:rPr lang="en-US" dirty="0" smtClean="0">
                <a:latin typeface="+mn-lt"/>
                <a:sym typeface="Wingdings" panose="05000000000000000000" pitchFamily="2" charset="2"/>
              </a:rPr>
              <a:t></a:t>
            </a:r>
            <a:r>
              <a:rPr lang="en-US" dirty="0" smtClean="0">
                <a:latin typeface="+mn-lt"/>
              </a:rPr>
              <a:t>monitor sensitivity to the shape but not to bunch length change. </a:t>
            </a:r>
          </a:p>
          <a:p>
            <a:r>
              <a:rPr lang="en-US" dirty="0" smtClean="0">
                <a:latin typeface="+mn-lt"/>
              </a:rPr>
              <a:t>Only for bunch length &lt;4 fs the main part of the coherent spectrum is detectable in the spectral </a:t>
            </a:r>
            <a:r>
              <a:rPr lang="en-US" dirty="0">
                <a:latin typeface="+mn-lt"/>
              </a:rPr>
              <a:t>region  0.9-4 mm  </a:t>
            </a:r>
            <a:r>
              <a:rPr lang="en-US" dirty="0" smtClean="0">
                <a:latin typeface="+mn-lt"/>
              </a:rPr>
              <a:t> </a:t>
            </a:r>
            <a:endParaRPr lang="de-CH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864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45395" y="800100"/>
            <a:ext cx="8315920" cy="1612359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 smtClean="0"/>
              <a:t>Athos switchyard (SATSY03-DCDR050) and Aramis (SARCL01-DCDR105)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Monitor installed in a region of the switchyard where the dispersion is closed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Monitor </a:t>
            </a:r>
            <a:r>
              <a:rPr lang="en-US" sz="1400" dirty="0"/>
              <a:t>intended to be </a:t>
            </a:r>
            <a:r>
              <a:rPr lang="en-US" sz="1400" dirty="0" smtClean="0"/>
              <a:t>used not for shot-to-shot feedback but for </a:t>
            </a:r>
            <a:r>
              <a:rPr lang="en-US" sz="1400" dirty="0"/>
              <a:t>slow feedback to compensate for </a:t>
            </a:r>
            <a:r>
              <a:rPr lang="en-US" sz="1400" dirty="0" smtClean="0"/>
              <a:t>drifts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Designed for bunch length </a:t>
            </a:r>
            <a:r>
              <a:rPr lang="en-US" sz="1400" dirty="0"/>
              <a:t>12-75fs </a:t>
            </a:r>
            <a:r>
              <a:rPr lang="en-US" sz="1400" dirty="0" err="1"/>
              <a:t>rms</a:t>
            </a:r>
            <a:r>
              <a:rPr lang="en-US" sz="1400" dirty="0"/>
              <a:t> @</a:t>
            </a:r>
            <a:r>
              <a:rPr lang="en-US" sz="1400" dirty="0" smtClean="0"/>
              <a:t>200pC</a:t>
            </a:r>
            <a:r>
              <a:rPr lang="en-US" sz="1400" dirty="0"/>
              <a:t> </a:t>
            </a:r>
            <a:r>
              <a:rPr lang="en-US" sz="1400" dirty="0" smtClean="0"/>
              <a:t>(resolution </a:t>
            </a:r>
            <a:r>
              <a:rPr lang="en-US" sz="1400" dirty="0"/>
              <a:t>1</a:t>
            </a:r>
            <a:r>
              <a:rPr lang="en-US" sz="1400" dirty="0" smtClean="0"/>
              <a:t>%) and </a:t>
            </a:r>
            <a:r>
              <a:rPr lang="en-US" sz="1400" dirty="0"/>
              <a:t>~2fs </a:t>
            </a:r>
            <a:r>
              <a:rPr lang="en-US" sz="1400" dirty="0" err="1" smtClean="0"/>
              <a:t>rms</a:t>
            </a:r>
            <a:r>
              <a:rPr lang="en-US" sz="1400" dirty="0" smtClean="0"/>
              <a:t> @10pC </a:t>
            </a:r>
            <a:r>
              <a:rPr lang="en-US" sz="1400" dirty="0"/>
              <a:t> (single bunch @</a:t>
            </a:r>
            <a:r>
              <a:rPr lang="en-US" sz="1400" dirty="0" smtClean="0"/>
              <a:t>100Hz)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Transmission and detection covering 2-100 </a:t>
            </a:r>
            <a:r>
              <a:rPr lang="en-US" sz="1400" dirty="0" smtClean="0">
                <a:latin typeface="Symbol" panose="05050102010706020507" pitchFamily="18" charset="2"/>
              </a:rPr>
              <a:t>m</a:t>
            </a:r>
            <a:r>
              <a:rPr lang="en-US" sz="1400" dirty="0" smtClean="0"/>
              <a:t>m: diamond window, </a:t>
            </a:r>
            <a:r>
              <a:rPr lang="en-US" sz="1400" dirty="0"/>
              <a:t>pyroelectric sensor (</a:t>
            </a:r>
            <a:r>
              <a:rPr lang="en-US" sz="1400" dirty="0" err="1"/>
              <a:t>Phluxi</a:t>
            </a:r>
            <a:r>
              <a:rPr lang="en-US" sz="1400" dirty="0"/>
              <a:t> </a:t>
            </a:r>
            <a:r>
              <a:rPr lang="en-US" sz="1400" dirty="0" smtClean="0"/>
              <a:t>Pyro) and ND filters (no spectrally flat)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sz="1400" dirty="0" smtClean="0"/>
              <a:t>Aramis DCDR is a replica of the Athos one (to be installed before the Aramis Energy Collimator)</a:t>
            </a:r>
            <a:endParaRPr lang="en-US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pl-PL" sz="1600" dirty="0"/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en-GB" sz="1600" dirty="0" smtClean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endParaRPr lang="en-GB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ヒラギノ角ゴ Pro W3"/>
                <a:sym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ヒラギノ角ゴ Pro W3"/>
              <a:sym typeface="Calibri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 under construction in </a:t>
            </a:r>
            <a:r>
              <a:rPr lang="en-US" dirty="0" err="1"/>
              <a:t>S</a:t>
            </a:r>
            <a:r>
              <a:rPr lang="en-US" dirty="0" err="1" smtClean="0"/>
              <a:t>wissFEL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357" y="2567546"/>
            <a:ext cx="6346405" cy="1674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643" y="4242221"/>
            <a:ext cx="4439797" cy="22844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2207" y="2606456"/>
            <a:ext cx="2325265" cy="39792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63936" y="6476484"/>
            <a:ext cx="18242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indent="0" algn="l">
              <a:buNone/>
            </a:pPr>
            <a:r>
              <a:rPr lang="en-US" sz="1200" dirty="0" smtClean="0">
                <a:latin typeface="+mn-lt"/>
              </a:rPr>
              <a:t>Courtesy </a:t>
            </a:r>
            <a:r>
              <a:rPr lang="en-US" sz="1200" dirty="0" err="1" smtClean="0">
                <a:latin typeface="+mn-lt"/>
              </a:rPr>
              <a:t>F.Frei</a:t>
            </a:r>
            <a:r>
              <a:rPr lang="en-US" sz="1200" dirty="0" smtClean="0">
                <a:latin typeface="+mn-lt"/>
              </a:rPr>
              <a:t> and G. Kotrle </a:t>
            </a:r>
            <a:endParaRPr lang="de-CH" sz="1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69064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 marL="0" indent="0" algn="l">
          <a:buNone/>
          <a:defRPr sz="2000" dirty="0" smtClean="0"/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3.xml><?xml version="1.0" encoding="utf-8"?>
<a:theme xmlns:a="http://schemas.openxmlformats.org/drawingml/2006/main" name="1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4.xml><?xml version="1.0" encoding="utf-8"?>
<a:theme xmlns:a="http://schemas.openxmlformats.org/drawingml/2006/main" name="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1549</Words>
  <Application>Microsoft Office PowerPoint</Application>
  <PresentationFormat>On-screen Show (4:3)</PresentationFormat>
  <Paragraphs>188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9" baseType="lpstr">
      <vt:lpstr>ＭＳ Ｐゴシック</vt:lpstr>
      <vt:lpstr>Arial</vt:lpstr>
      <vt:lpstr>Arial Narrow</vt:lpstr>
      <vt:lpstr>Calibri</vt:lpstr>
      <vt:lpstr>Franklin Gothic Book</vt:lpstr>
      <vt:lpstr>Georgia</vt:lpstr>
      <vt:lpstr>Helvetica</vt:lpstr>
      <vt:lpstr>Lucida Grande</vt:lpstr>
      <vt:lpstr>Rockwell</vt:lpstr>
      <vt:lpstr>Symbol</vt:lpstr>
      <vt:lpstr>Times</vt:lpstr>
      <vt:lpstr>Times New Roman</vt:lpstr>
      <vt:lpstr>Wingdings</vt:lpstr>
      <vt:lpstr>ヒラギノ角ゴ Pro W3</vt:lpstr>
      <vt:lpstr>PSI PowerPoint Master english</vt:lpstr>
      <vt:lpstr>1_PSI-Powerpoint-Master Calibri V2</vt:lpstr>
      <vt:lpstr>1_PSI PowerPoint Master english</vt:lpstr>
      <vt:lpstr>Bunch Compression Monitors at SwissFEL</vt:lpstr>
      <vt:lpstr>Contents</vt:lpstr>
      <vt:lpstr>BCM: Machine Operation applications</vt:lpstr>
      <vt:lpstr>Bunch Compressor Monitors (BCM) in SwissFEL </vt:lpstr>
      <vt:lpstr>BCM in SwissFEL</vt:lpstr>
      <vt:lpstr>BCM for machine operations</vt:lpstr>
      <vt:lpstr>BCM for machine operations</vt:lpstr>
      <vt:lpstr>BCM for machine operations</vt:lpstr>
      <vt:lpstr>BCM under construction in SwissFEL</vt:lpstr>
      <vt:lpstr>BCM for special applications</vt:lpstr>
      <vt:lpstr>Conclusions and Outlook</vt:lpstr>
      <vt:lpstr>Wir schaffen Wissen – heute für morgen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Beam Instrumentation: Status, plan and requirements</dc:title>
  <dc:creator>Orlandi Gian Luca</dc:creator>
  <cp:lastModifiedBy>Orlandi Gian Luca</cp:lastModifiedBy>
  <cp:revision>752</cp:revision>
  <dcterms:modified xsi:type="dcterms:W3CDTF">2021-10-19T10:26:24Z</dcterms:modified>
</cp:coreProperties>
</file>