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</p:sldMasterIdLst>
  <p:notesMasterIdLst>
    <p:notesMasterId r:id="rId12"/>
  </p:notesMasterIdLst>
  <p:handoutMasterIdLst>
    <p:handoutMasterId r:id="rId13"/>
  </p:handoutMasterIdLst>
  <p:sldIdLst>
    <p:sldId id="328" r:id="rId2"/>
    <p:sldId id="370" r:id="rId3"/>
    <p:sldId id="331" r:id="rId4"/>
    <p:sldId id="369" r:id="rId5"/>
    <p:sldId id="374" r:id="rId6"/>
    <p:sldId id="382" r:id="rId7"/>
    <p:sldId id="384" r:id="rId8"/>
    <p:sldId id="381" r:id="rId9"/>
    <p:sldId id="383" r:id="rId10"/>
    <p:sldId id="368" r:id="rId11"/>
  </p:sldIdLst>
  <p:sldSz cx="9144000" cy="6858000" type="screen4x3"/>
  <p:notesSz cx="6794500" cy="9931400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521415D9-36F7-43E2-AB2F-B90AF26B5E84}">
      <p14:sectionLst xmlns:p14="http://schemas.microsoft.com/office/powerpoint/2010/main">
        <p14:section name="Standardabschnitt" id="{AE7857C0-2D20-4703-8FB6-39B300EF5577}">
          <p14:sldIdLst>
            <p14:sldId id="328"/>
            <p14:sldId id="370"/>
            <p14:sldId id="331"/>
            <p14:sldId id="369"/>
            <p14:sldId id="374"/>
            <p14:sldId id="382"/>
            <p14:sldId id="384"/>
            <p14:sldId id="381"/>
            <p14:sldId id="383"/>
            <p14:sldId id="36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890">
          <p15:clr>
            <a:srgbClr val="A4A3A4"/>
          </p15:clr>
        </p15:guide>
        <p15:guide id="2" orient="horz" pos="845">
          <p15:clr>
            <a:srgbClr val="A4A3A4"/>
          </p15:clr>
        </p15:guide>
        <p15:guide id="3" orient="horz" pos="3793">
          <p15:clr>
            <a:srgbClr val="A4A3A4"/>
          </p15:clr>
        </p15:guide>
        <p15:guide id="4" orient="horz" pos="1117">
          <p15:clr>
            <a:srgbClr val="A4A3A4"/>
          </p15:clr>
        </p15:guide>
        <p15:guide id="5" orient="horz" pos="187">
          <p15:clr>
            <a:srgbClr val="A4A3A4"/>
          </p15:clr>
        </p15:guide>
        <p15:guide id="6" orient="horz" pos="1752">
          <p15:clr>
            <a:srgbClr val="A4A3A4"/>
          </p15:clr>
        </p15:guide>
        <p15:guide id="7" orient="horz" pos="4156">
          <p15:clr>
            <a:srgbClr val="A4A3A4"/>
          </p15:clr>
        </p15:guide>
        <p15:guide id="8" orient="horz">
          <p15:clr>
            <a:srgbClr val="A4A3A4"/>
          </p15:clr>
        </p15:guide>
        <p15:guide id="9" pos="657">
          <p15:clr>
            <a:srgbClr val="A4A3A4"/>
          </p15:clr>
        </p15:guide>
        <p15:guide id="10" pos="5556">
          <p15:clr>
            <a:srgbClr val="A4A3A4"/>
          </p15:clr>
        </p15:guide>
        <p15:guide id="11" pos="521">
          <p15:clr>
            <a:srgbClr val="A4A3A4"/>
          </p15:clr>
        </p15:guide>
        <p15:guide id="12" pos="431">
          <p15:clr>
            <a:srgbClr val="A4A3A4"/>
          </p15:clr>
        </p15:guide>
        <p15:guide id="13" pos="1292">
          <p15:clr>
            <a:srgbClr val="A4A3A4"/>
          </p15:clr>
        </p15:guide>
        <p15:guide id="14" pos="3152">
          <p15:clr>
            <a:srgbClr val="A4A3A4"/>
          </p15:clr>
        </p15:guide>
        <p15:guide id="15" pos="573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>
          <p15:clr>
            <a:srgbClr val="A4A3A4"/>
          </p15:clr>
        </p15:guide>
        <p15:guide id="2" pos="214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5B00"/>
    <a:srgbClr val="197418"/>
    <a:srgbClr val="010000"/>
    <a:srgbClr val="FFFFFF"/>
    <a:srgbClr val="808080"/>
    <a:srgbClr val="000000"/>
    <a:srgbClr val="FDCA00"/>
    <a:srgbClr val="C50006"/>
    <a:srgbClr val="7C204E"/>
    <a:srgbClr val="003B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821" autoAdjust="0"/>
    <p:restoredTop sz="91937" autoAdjust="0"/>
  </p:normalViewPr>
  <p:slideViewPr>
    <p:cSldViewPr snapToObjects="1">
      <p:cViewPr varScale="1">
        <p:scale>
          <a:sx n="97" d="100"/>
          <a:sy n="97" d="100"/>
        </p:scale>
        <p:origin x="666" y="90"/>
      </p:cViewPr>
      <p:guideLst>
        <p:guide orient="horz" pos="890"/>
        <p:guide orient="horz" pos="845"/>
        <p:guide orient="horz" pos="3793"/>
        <p:guide orient="horz" pos="1117"/>
        <p:guide orient="horz" pos="187"/>
        <p:guide orient="horz" pos="1752"/>
        <p:guide orient="horz" pos="4156"/>
        <p:guide orient="horz"/>
        <p:guide pos="657"/>
        <p:guide pos="5556"/>
        <p:guide pos="521"/>
        <p:guide pos="431"/>
        <p:guide pos="1292"/>
        <p:guide pos="3152"/>
        <p:guide pos="573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115" d="100"/>
          <a:sy n="115" d="100"/>
        </p:scale>
        <p:origin x="-4932" y="-108"/>
      </p:cViewPr>
      <p:guideLst>
        <p:guide orient="horz" pos="3128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‹Nr.›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6125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631" y="4718072"/>
            <a:ext cx="4981238" cy="4467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</a:t>
            </a:r>
            <a:r>
              <a:rPr lang="de-DE" noProof="0" dirty="0" smtClean="0"/>
              <a:t>Ebene</a:t>
            </a:r>
          </a:p>
          <a:p>
            <a:pPr lvl="5"/>
            <a:r>
              <a:rPr lang="de-DE" noProof="0" dirty="0" smtClean="0"/>
              <a:t>Sechste Ebene</a:t>
            </a:r>
          </a:p>
          <a:p>
            <a:pPr lvl="6"/>
            <a:r>
              <a:rPr lang="de-DE" noProof="0" dirty="0" smtClean="0"/>
              <a:t>Siebte Ebene</a:t>
            </a:r>
          </a:p>
          <a:p>
            <a:pPr lvl="7"/>
            <a:r>
              <a:rPr lang="de-DE" noProof="0" dirty="0" smtClean="0"/>
              <a:t>Achte Ebene</a:t>
            </a:r>
          </a:p>
          <a:p>
            <a:pPr lvl="8"/>
            <a:r>
              <a:rPr lang="de-DE" noProof="0" dirty="0" smtClean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90488" indent="-90488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5" indent="-9207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700" indent="-8572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88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75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63" indent="-90488" algn="l" defTabSz="457200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50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38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50" indent="-88900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de-CH" sz="1200" u="non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88946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03883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03883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03883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03883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518503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046608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358381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186605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829576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6579" y="1773238"/>
            <a:ext cx="7507089" cy="2011316"/>
          </a:xfrm>
          <a:prstGeom prst="rect">
            <a:avLst/>
          </a:prstGeom>
        </p:spPr>
      </p:pic>
      <p:pic>
        <p:nvPicPr>
          <p:cNvPr id="5" name="Bild 24" descr="PSI-Logo_narrow_30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263" y="414338"/>
            <a:ext cx="12192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hteck 5"/>
          <p:cNvSpPr/>
          <p:nvPr/>
        </p:nvSpPr>
        <p:spPr bwMode="auto">
          <a:xfrm>
            <a:off x="0" y="1773238"/>
            <a:ext cx="719138" cy="200342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7" name="Rechteck 15"/>
          <p:cNvSpPr>
            <a:spLocks noChangeArrowheads="1"/>
          </p:cNvSpPr>
          <p:nvPr/>
        </p:nvSpPr>
        <p:spPr bwMode="auto">
          <a:xfrm>
            <a:off x="8423275" y="969963"/>
            <a:ext cx="720725" cy="719137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>
          <a:xfrm>
            <a:off x="814387" y="4607999"/>
            <a:ext cx="7969249" cy="1388939"/>
          </a:xfrm>
        </p:spPr>
        <p:txBody>
          <a:bodyPr/>
          <a:lstStyle>
            <a:lvl1pPr>
              <a:defRPr sz="30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de-DE" noProof="0" smtClean="0"/>
              <a:t>Titelmasterformat durch Klicken bearbeiten</a:t>
            </a:r>
            <a:endParaRPr lang="en-GB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814388" y="4068001"/>
            <a:ext cx="7969249" cy="36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8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pPr lvl="0"/>
            <a:r>
              <a:rPr lang="de-DE" noProof="0" smtClean="0"/>
              <a:t>Formatvorlage des Untertitelmasters durch Klicken bearbeiten</a:t>
            </a:r>
            <a:endParaRPr lang="en-GB" noProof="0" dirty="0"/>
          </a:p>
        </p:txBody>
      </p:sp>
      <p:sp>
        <p:nvSpPr>
          <p:cNvPr id="10" name="Rechteck 1"/>
          <p:cNvSpPr>
            <a:spLocks noChangeArrowheads="1"/>
          </p:cNvSpPr>
          <p:nvPr userDrawn="1"/>
        </p:nvSpPr>
        <p:spPr bwMode="auto">
          <a:xfrm>
            <a:off x="5003800" y="1772816"/>
            <a:ext cx="3329868" cy="232404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1200" b="1" i="0" kern="0" spc="30" dirty="0" smtClean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  <a:endParaRPr lang="de-CH" sz="1200" b="1" i="0" kern="0" spc="30" dirty="0">
              <a:solidFill>
                <a:srgbClr val="505150"/>
              </a:solidFill>
              <a:latin typeface="+mn-lt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366807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pc="0" baseline="0"/>
            </a:lvl1pPr>
          </a:lstStyle>
          <a:p>
            <a:r>
              <a:rPr lang="de-DE" noProof="0" smtClean="0"/>
              <a:t>Titelmasterformat durch Klicken bearbeiten</a:t>
            </a:r>
            <a:endParaRPr lang="en-GB" noProof="0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39" y="1484782"/>
            <a:ext cx="7885633" cy="4608514"/>
          </a:xfrm>
        </p:spPr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88" y="1341438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en-GB" noProof="0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0" y="1337869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en-GB" noProof="0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16" y="1449803"/>
            <a:ext cx="3781425" cy="4571585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28" y="1446234"/>
            <a:ext cx="3781425" cy="4575154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en-GB" noProof="0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qu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945" y="1019811"/>
            <a:ext cx="8316468" cy="5577840"/>
          </a:xfrm>
          <a:prstGeom prst="rect">
            <a:avLst/>
          </a:prstGeom>
        </p:spPr>
      </p:pic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5946" y="5013176"/>
            <a:ext cx="8316468" cy="1584475"/>
          </a:xfrm>
          <a:solidFill>
            <a:schemeClr val="bg1">
              <a:alpha val="75000"/>
            </a:schemeClr>
          </a:solidFill>
        </p:spPr>
        <p:txBody>
          <a:bodyPr lIns="1260000" tIns="36000" rIns="36000" bIns="36000" anchor="ctr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 spc="0" baseline="0"/>
            </a:lvl1pPr>
            <a:lvl2pPr>
              <a:lnSpc>
                <a:spcPct val="110000"/>
              </a:lnSpc>
              <a:spcAft>
                <a:spcPts val="0"/>
              </a:spcAft>
              <a:defRPr sz="1800" spc="0" baseline="0"/>
            </a:lvl2pPr>
            <a:lvl3pPr>
              <a:lnSpc>
                <a:spcPct val="110000"/>
              </a:lnSpc>
              <a:spcAft>
                <a:spcPts val="0"/>
              </a:spcAft>
              <a:defRPr sz="1800" spc="0" baseline="0"/>
            </a:lvl3pPr>
            <a:lvl4pPr>
              <a:lnSpc>
                <a:spcPct val="110000"/>
              </a:lnSpc>
              <a:spcAft>
                <a:spcPts val="0"/>
              </a:spcAft>
              <a:defRPr sz="1800" spc="0" baseline="0"/>
            </a:lvl4pPr>
            <a:lvl5pPr>
              <a:lnSpc>
                <a:spcPct val="110000"/>
              </a:lnSpc>
              <a:spcAft>
                <a:spcPts val="0"/>
              </a:spcAft>
              <a:defRPr sz="1800" spc="0" baseline="0"/>
            </a:lvl5pPr>
          </a:lstStyle>
          <a:p>
            <a:pPr lvl="0"/>
            <a:r>
              <a:rPr lang="de-DE" noProof="0" smtClean="0"/>
              <a:t>Textmasterformat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en-GB" noProof="0" dirty="0"/>
          </a:p>
        </p:txBody>
      </p:sp>
      <p:pic>
        <p:nvPicPr>
          <p:cNvPr id="11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/>
          <p:cNvSpPr>
            <a:spLocks noChangeArrowheads="1"/>
          </p:cNvSpPr>
          <p:nvPr userDrawn="1"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52382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087" y="1019811"/>
            <a:ext cx="8315325" cy="5577840"/>
          </a:xfrm>
          <a:prstGeom prst="rect">
            <a:avLst/>
          </a:prstGeom>
        </p:spPr>
      </p:pic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7088" y="1019810"/>
            <a:ext cx="2289712" cy="5577839"/>
          </a:xfrm>
          <a:solidFill>
            <a:schemeClr val="bg1">
              <a:alpha val="75000"/>
            </a:schemeClr>
          </a:solidFill>
        </p:spPr>
        <p:txBody>
          <a:bodyPr lIns="72000" tIns="360000" rIns="36000" bIns="36000" anchor="t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5pPr>
          </a:lstStyle>
          <a:p>
            <a:pPr lvl="0"/>
            <a:r>
              <a:rPr lang="de-DE" noProof="0" smtClean="0"/>
              <a:t>Textmasterformat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en-GB" noProof="0" dirty="0"/>
          </a:p>
        </p:txBody>
      </p:sp>
      <p:pic>
        <p:nvPicPr>
          <p:cNvPr id="13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>
            <a:spLocks noChangeArrowheads="1"/>
          </p:cNvSpPr>
          <p:nvPr userDrawn="1"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00" y="291600"/>
            <a:ext cx="6708025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err="1" smtClean="0"/>
              <a:t>Folientitel</a:t>
            </a:r>
            <a:r>
              <a:rPr lang="en-GB" noProof="0" dirty="0" smtClean="0"/>
              <a:t> </a:t>
            </a:r>
            <a:r>
              <a:rPr lang="en-GB" noProof="0" dirty="0" err="1" smtClean="0"/>
              <a:t>eingeben</a:t>
            </a:r>
            <a:endParaRPr lang="en-GB" noProof="0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0" y="1412875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2988" y="1341438"/>
            <a:ext cx="7742237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4" r:id="rId2"/>
    <p:sldLayoutId id="2147483976" r:id="rId3"/>
    <p:sldLayoutId id="2147483973" r:id="rId4"/>
    <p:sldLayoutId id="2147483977" r:id="rId5"/>
    <p:sldLayoutId id="2147483979" r:id="rId6"/>
    <p:sldLayoutId id="2147483978" r:id="rId7"/>
    <p:sldLayoutId id="2147483975" r:id="rId8"/>
    <p:sldLayoutId id="2147483980" r:id="rId9"/>
  </p:sldLayoutIdLst>
  <p:transition spd="med"/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5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8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6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600" indent="1841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73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6pPr>
      <a:lvl7pPr marL="1257300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7pPr>
      <a:lvl8pPr marL="143668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8pPr>
      <a:lvl9pPr marL="1614488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14387" y="4725144"/>
            <a:ext cx="7969249" cy="936104"/>
          </a:xfrm>
        </p:spPr>
        <p:txBody>
          <a:bodyPr/>
          <a:lstStyle/>
          <a:p>
            <a:r>
              <a:rPr lang="en-GB" dirty="0"/>
              <a:t>T</a:t>
            </a:r>
            <a:r>
              <a:rPr lang="en-GB" dirty="0" smtClean="0"/>
              <a:t>he SwissFEL Bunch Arrival-Time Monitors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GB" dirty="0" smtClean="0"/>
              <a:t>Vladimir Arsov::  T&amp;S, Bunch Arrival-Time  ::  Paul </a:t>
            </a:r>
            <a:r>
              <a:rPr lang="en-GB" dirty="0" err="1" smtClean="0"/>
              <a:t>Scherrer</a:t>
            </a:r>
            <a:r>
              <a:rPr lang="en-GB" dirty="0" smtClean="0"/>
              <a:t> Institute</a:t>
            </a:r>
          </a:p>
          <a:p>
            <a:endParaRPr lang="en-GB" dirty="0"/>
          </a:p>
        </p:txBody>
      </p:sp>
      <p:sp>
        <p:nvSpPr>
          <p:cNvPr id="4" name="Textfeld 3"/>
          <p:cNvSpPr txBox="1"/>
          <p:nvPr/>
        </p:nvSpPr>
        <p:spPr>
          <a:xfrm>
            <a:off x="814387" y="6165304"/>
            <a:ext cx="7790061" cy="28803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>
              <a:lnSpc>
                <a:spcPct val="110000"/>
              </a:lnSpc>
              <a:spcBef>
                <a:spcPts val="0"/>
              </a:spcBef>
            </a:pPr>
            <a:r>
              <a:rPr lang="en-GB" sz="1800" b="1" dirty="0" smtClean="0">
                <a:solidFill>
                  <a:srgbClr val="969696"/>
                </a:solidFill>
                <a:latin typeface="+mn-lt"/>
              </a:rPr>
              <a:t>SwissFEL Electron Diagnostics Review Workshop, PSI, 20.10.2021</a:t>
            </a:r>
            <a:endParaRPr lang="en-GB" sz="1800" b="1" kern="1000" spc="30" dirty="0" smtClean="0">
              <a:solidFill>
                <a:srgbClr val="969696"/>
              </a:solidFill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64574885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/>
        </p:nvSpPr>
        <p:spPr>
          <a:xfrm>
            <a:off x="1998776" y="2781300"/>
            <a:ext cx="605806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2">
              <a:spcBef>
                <a:spcPts val="0"/>
              </a:spcBef>
            </a:pPr>
            <a:r>
              <a:rPr lang="en-US" sz="3600" dirty="0" smtClean="0"/>
              <a:t>Thank you for your attention!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0975473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971600" y="950579"/>
            <a:ext cx="7777434" cy="2554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9pPr>
          </a:lstStyle>
          <a:p>
            <a:pPr fontAlgn="ctr">
              <a:lnSpc>
                <a:spcPct val="125000"/>
              </a:lnSpc>
              <a:buClr>
                <a:schemeClr val="tx1"/>
              </a:buClr>
            </a:pPr>
            <a:r>
              <a:rPr lang="en-US" altLang="de-DE" u="sng" dirty="0">
                <a:latin typeface="Arial Narrow" pitchFamily="34" charset="0"/>
              </a:rPr>
              <a:t>Requirements</a:t>
            </a:r>
            <a:r>
              <a:rPr lang="en-US" altLang="de-DE" dirty="0">
                <a:latin typeface="Arial Narrow" pitchFamily="34" charset="0"/>
              </a:rPr>
              <a:t>:</a:t>
            </a:r>
          </a:p>
          <a:p>
            <a:pPr marL="342900" indent="-342900" fontAlgn="ctr">
              <a:lnSpc>
                <a:spcPct val="125000"/>
              </a:lnSpc>
              <a:spcBef>
                <a:spcPts val="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altLang="de-DE" dirty="0">
                <a:latin typeface="Arial Narrow" pitchFamily="34" charset="0"/>
              </a:rPr>
              <a:t>High precision (&lt;10 fs </a:t>
            </a:r>
            <a:r>
              <a:rPr lang="en-US" altLang="de-DE" dirty="0" err="1">
                <a:latin typeface="Arial Narrow" pitchFamily="34" charset="0"/>
              </a:rPr>
              <a:t>rms</a:t>
            </a:r>
            <a:r>
              <a:rPr lang="en-US" altLang="de-DE" dirty="0">
                <a:latin typeface="Arial Narrow" pitchFamily="34" charset="0"/>
              </a:rPr>
              <a:t>) arrival-time measurement at selected locations (see next slide) relative to the reference </a:t>
            </a:r>
            <a:r>
              <a:rPr lang="en-US" altLang="de-DE" dirty="0" smtClean="0">
                <a:latin typeface="Arial Narrow" pitchFamily="34" charset="0"/>
              </a:rPr>
              <a:t>distribution system</a:t>
            </a:r>
            <a:endParaRPr lang="en-US" altLang="de-DE" dirty="0">
              <a:latin typeface="Arial Narrow" pitchFamily="34" charset="0"/>
            </a:endParaRPr>
          </a:p>
          <a:p>
            <a:pPr marL="342900" indent="-342900" fontAlgn="ctr">
              <a:lnSpc>
                <a:spcPct val="125000"/>
              </a:lnSpc>
              <a:spcBef>
                <a:spcPts val="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altLang="de-DE" dirty="0" smtClean="0">
                <a:latin typeface="Arial Narrow" pitchFamily="34" charset="0"/>
              </a:rPr>
              <a:t>Use </a:t>
            </a:r>
            <a:r>
              <a:rPr lang="en-US" altLang="de-DE" dirty="0">
                <a:latin typeface="Arial Narrow" pitchFamily="34" charset="0"/>
              </a:rPr>
              <a:t>of </a:t>
            </a:r>
            <a:r>
              <a:rPr lang="en-US" altLang="de-DE" dirty="0" smtClean="0">
                <a:latin typeface="Arial Narrow" pitchFamily="34" charset="0"/>
              </a:rPr>
              <a:t>the </a:t>
            </a:r>
            <a:r>
              <a:rPr lang="en-US" altLang="de-DE" dirty="0">
                <a:latin typeface="Arial Narrow" pitchFamily="34" charset="0"/>
              </a:rPr>
              <a:t>arrival-time information to </a:t>
            </a:r>
            <a:r>
              <a:rPr lang="en-US" altLang="de-DE" dirty="0" smtClean="0">
                <a:latin typeface="Arial Narrow" pitchFamily="34" charset="0"/>
              </a:rPr>
              <a:t>understand machine drifts</a:t>
            </a:r>
            <a:r>
              <a:rPr lang="en-US" altLang="de-DE" dirty="0">
                <a:latin typeface="Arial Narrow" pitchFamily="34" charset="0"/>
              </a:rPr>
              <a:t>, study </a:t>
            </a:r>
            <a:r>
              <a:rPr lang="en-US" altLang="de-DE" dirty="0" smtClean="0">
                <a:latin typeface="Arial Narrow" pitchFamily="34" charset="0"/>
              </a:rPr>
              <a:t>of jitter sources and as an aid </a:t>
            </a:r>
            <a:r>
              <a:rPr lang="en-US" altLang="de-DE" dirty="0">
                <a:latin typeface="Arial Narrow" pitchFamily="34" charset="0"/>
              </a:rPr>
              <a:t>for the machine </a:t>
            </a:r>
            <a:r>
              <a:rPr lang="en-US" altLang="de-DE" dirty="0" smtClean="0">
                <a:latin typeface="Arial Narrow" pitchFamily="34" charset="0"/>
              </a:rPr>
              <a:t>setup</a:t>
            </a:r>
          </a:p>
          <a:p>
            <a:pPr marL="342900" indent="-342900" fontAlgn="ctr">
              <a:lnSpc>
                <a:spcPct val="125000"/>
              </a:lnSpc>
              <a:spcBef>
                <a:spcPts val="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altLang="de-DE" dirty="0" smtClean="0">
                <a:latin typeface="Arial Narrow" pitchFamily="34" charset="0"/>
              </a:rPr>
              <a:t>Use </a:t>
            </a:r>
            <a:r>
              <a:rPr lang="en-US" altLang="de-DE" dirty="0">
                <a:latin typeface="Arial Narrow" pitchFamily="34" charset="0"/>
              </a:rPr>
              <a:t>of arrival-time information in feedback systems to stabilize the </a:t>
            </a:r>
            <a:r>
              <a:rPr lang="en-US" altLang="de-DE" dirty="0" smtClean="0">
                <a:latin typeface="Arial Narrow" pitchFamily="34" charset="0"/>
              </a:rPr>
              <a:t>amplitudes </a:t>
            </a:r>
            <a:r>
              <a:rPr lang="en-US" altLang="de-DE" dirty="0">
                <a:latin typeface="Arial Narrow" pitchFamily="34" charset="0"/>
              </a:rPr>
              <a:t>and timings in the machine</a:t>
            </a:r>
          </a:p>
          <a:p>
            <a:pPr marL="342900" indent="-342900" fontAlgn="ctr">
              <a:lnSpc>
                <a:spcPct val="125000"/>
              </a:lnSpc>
              <a:spcBef>
                <a:spcPts val="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altLang="de-DE" dirty="0">
                <a:latin typeface="Arial Narrow" pitchFamily="34" charset="0"/>
              </a:rPr>
              <a:t>Provide arrival-time information for pump-probe experiments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971600" y="3564430"/>
            <a:ext cx="8065466" cy="32470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9pPr>
          </a:lstStyle>
          <a:p>
            <a:pPr fontAlgn="ctr">
              <a:lnSpc>
                <a:spcPct val="125000"/>
              </a:lnSpc>
              <a:buClr>
                <a:schemeClr val="tx1"/>
              </a:buClr>
            </a:pPr>
            <a:r>
              <a:rPr lang="en-US" altLang="de-DE" u="sng" dirty="0">
                <a:latin typeface="Arial Narrow" pitchFamily="34" charset="0"/>
              </a:rPr>
              <a:t>BAM Specifications </a:t>
            </a:r>
            <a:r>
              <a:rPr lang="en-US" altLang="de-DE" dirty="0">
                <a:latin typeface="Arial Narrow" pitchFamily="34" charset="0"/>
              </a:rPr>
              <a:t>:</a:t>
            </a:r>
          </a:p>
          <a:p>
            <a:pPr marL="285750" indent="-285750" fontAlgn="ctr">
              <a:lnSpc>
                <a:spcPct val="125000"/>
              </a:lnSpc>
              <a:spcBef>
                <a:spcPts val="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altLang="de-DE" dirty="0">
                <a:latin typeface="Arial Narrow" pitchFamily="34" charset="0"/>
              </a:rPr>
              <a:t>Two channels:</a:t>
            </a:r>
          </a:p>
          <a:p>
            <a:pPr marL="1028700" lvl="1" fontAlgn="ctr">
              <a:lnSpc>
                <a:spcPct val="125000"/>
              </a:lnSpc>
              <a:spcBef>
                <a:spcPts val="0"/>
              </a:spcBef>
              <a:buClr>
                <a:schemeClr val="tx1"/>
              </a:buClr>
              <a:buSzPct val="60000"/>
              <a:buFont typeface="Courier New" panose="02070309020205020404" pitchFamily="49" charset="0"/>
              <a:buChar char="o"/>
            </a:pPr>
            <a:r>
              <a:rPr lang="en-US" altLang="de-DE" dirty="0">
                <a:latin typeface="Arial Narrow" pitchFamily="34" charset="0"/>
              </a:rPr>
              <a:t>CH1, “high resolution”,  ~1 </a:t>
            </a:r>
            <a:r>
              <a:rPr lang="en-US" altLang="de-DE" dirty="0" err="1">
                <a:latin typeface="Arial Narrow" pitchFamily="34" charset="0"/>
              </a:rPr>
              <a:t>ps</a:t>
            </a:r>
            <a:r>
              <a:rPr lang="en-US" altLang="de-DE" dirty="0">
                <a:latin typeface="Arial Narrow" pitchFamily="34" charset="0"/>
              </a:rPr>
              <a:t> dynamic range</a:t>
            </a:r>
          </a:p>
          <a:p>
            <a:pPr marL="1028700" lvl="1" fontAlgn="ctr">
              <a:lnSpc>
                <a:spcPct val="125000"/>
              </a:lnSpc>
              <a:spcBef>
                <a:spcPts val="0"/>
              </a:spcBef>
              <a:buClr>
                <a:schemeClr val="tx1"/>
              </a:buClr>
              <a:buSzPct val="60000"/>
              <a:buFont typeface="Courier New" panose="02070309020205020404" pitchFamily="49" charset="0"/>
              <a:buChar char="o"/>
            </a:pPr>
            <a:r>
              <a:rPr lang="en-US" altLang="de-DE" dirty="0">
                <a:latin typeface="Arial Narrow" pitchFamily="34" charset="0"/>
              </a:rPr>
              <a:t>CH2, “large dynamic range”, ~7 </a:t>
            </a:r>
            <a:r>
              <a:rPr lang="en-US" altLang="de-DE" dirty="0" err="1">
                <a:latin typeface="Arial Narrow" pitchFamily="34" charset="0"/>
              </a:rPr>
              <a:t>ps</a:t>
            </a:r>
            <a:r>
              <a:rPr lang="en-US" altLang="de-DE" dirty="0">
                <a:latin typeface="Arial Narrow" pitchFamily="34" charset="0"/>
              </a:rPr>
              <a:t> dynamic range</a:t>
            </a:r>
          </a:p>
          <a:p>
            <a:pPr marL="1028700" lvl="1" fontAlgn="ctr">
              <a:lnSpc>
                <a:spcPct val="125000"/>
              </a:lnSpc>
              <a:spcBef>
                <a:spcPts val="0"/>
              </a:spcBef>
              <a:buClr>
                <a:schemeClr val="tx1"/>
              </a:buClr>
              <a:buSzPct val="60000"/>
              <a:buFont typeface="Courier New" panose="02070309020205020404" pitchFamily="49" charset="0"/>
              <a:buChar char="o"/>
            </a:pPr>
            <a:r>
              <a:rPr lang="en-US" altLang="de-DE" dirty="0" smtClean="0">
                <a:latin typeface="Arial Narrow" pitchFamily="34" charset="0"/>
              </a:rPr>
              <a:t>Full </a:t>
            </a:r>
            <a:r>
              <a:rPr lang="en-US" altLang="de-DE" dirty="0">
                <a:latin typeface="Arial Narrow" pitchFamily="34" charset="0"/>
              </a:rPr>
              <a:t>dynamic range: up to 300 </a:t>
            </a:r>
            <a:r>
              <a:rPr lang="en-US" altLang="de-DE" dirty="0" err="1">
                <a:latin typeface="Arial Narrow" pitchFamily="34" charset="0"/>
              </a:rPr>
              <a:t>ps</a:t>
            </a:r>
            <a:r>
              <a:rPr lang="en-US" altLang="de-DE" dirty="0">
                <a:latin typeface="Arial Narrow" pitchFamily="34" charset="0"/>
              </a:rPr>
              <a:t> using optical delay-stage </a:t>
            </a:r>
            <a:br>
              <a:rPr lang="en-US" altLang="de-DE" dirty="0">
                <a:latin typeface="Arial Narrow" pitchFamily="34" charset="0"/>
              </a:rPr>
            </a:br>
            <a:r>
              <a:rPr lang="en-US" altLang="de-DE" dirty="0">
                <a:latin typeface="Arial Narrow" pitchFamily="34" charset="0"/>
              </a:rPr>
              <a:t>(required for BC angle changes</a:t>
            </a:r>
            <a:r>
              <a:rPr lang="en-US" altLang="de-DE" dirty="0" smtClean="0">
                <a:latin typeface="Arial Narrow" pitchFamily="34" charset="0"/>
              </a:rPr>
              <a:t>)</a:t>
            </a:r>
          </a:p>
          <a:p>
            <a:pPr marL="1028700" lvl="1" fontAlgn="ctr">
              <a:lnSpc>
                <a:spcPct val="125000"/>
              </a:lnSpc>
              <a:spcBef>
                <a:spcPts val="0"/>
              </a:spcBef>
              <a:buClr>
                <a:schemeClr val="tx1"/>
              </a:buClr>
              <a:buSzPct val="60000"/>
              <a:buFont typeface="Courier New" panose="02070309020205020404" pitchFamily="49" charset="0"/>
              <a:buChar char="o"/>
            </a:pPr>
            <a:r>
              <a:rPr lang="en-US" altLang="de-DE" dirty="0" smtClean="0">
                <a:latin typeface="Arial Narrow" pitchFamily="34" charset="0"/>
              </a:rPr>
              <a:t>Bunch timing overlap using a delay stage or a vector modulator ( 7 ns)</a:t>
            </a:r>
            <a:endParaRPr lang="en-US" altLang="de-DE" dirty="0">
              <a:latin typeface="Arial Narrow" pitchFamily="34" charset="0"/>
            </a:endParaRPr>
          </a:p>
          <a:p>
            <a:pPr marL="285750" indent="-285750" fontAlgn="ctr">
              <a:lnSpc>
                <a:spcPct val="125000"/>
              </a:lnSpc>
              <a:spcBef>
                <a:spcPts val="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altLang="de-DE" dirty="0">
                <a:latin typeface="Arial Narrow" pitchFamily="34" charset="0"/>
              </a:rPr>
              <a:t>Charge range: 10 </a:t>
            </a:r>
            <a:r>
              <a:rPr lang="en-US" altLang="de-DE" dirty="0" err="1">
                <a:latin typeface="Arial Narrow" pitchFamily="34" charset="0"/>
              </a:rPr>
              <a:t>pC</a:t>
            </a:r>
            <a:r>
              <a:rPr lang="en-US" altLang="de-DE" dirty="0">
                <a:latin typeface="Arial Narrow" pitchFamily="34" charset="0"/>
              </a:rPr>
              <a:t> – 200 </a:t>
            </a:r>
            <a:r>
              <a:rPr lang="en-US" altLang="de-DE" dirty="0" err="1">
                <a:latin typeface="Arial Narrow" pitchFamily="34" charset="0"/>
              </a:rPr>
              <a:t>pC</a:t>
            </a:r>
            <a:r>
              <a:rPr lang="en-US" altLang="de-DE" dirty="0">
                <a:latin typeface="Arial Narrow" pitchFamily="34" charset="0"/>
              </a:rPr>
              <a:t>, resolution better than 10 fs over </a:t>
            </a:r>
            <a:r>
              <a:rPr lang="en-US" altLang="de-DE" dirty="0" smtClean="0">
                <a:latin typeface="Arial Narrow" pitchFamily="34" charset="0"/>
              </a:rPr>
              <a:t>the entire </a:t>
            </a:r>
            <a:r>
              <a:rPr lang="en-US" altLang="de-DE" dirty="0">
                <a:latin typeface="Arial Narrow" pitchFamily="34" charset="0"/>
              </a:rPr>
              <a:t>range</a:t>
            </a:r>
          </a:p>
          <a:p>
            <a:pPr marL="285750" indent="-285750" fontAlgn="ctr">
              <a:lnSpc>
                <a:spcPct val="125000"/>
              </a:lnSpc>
              <a:spcBef>
                <a:spcPts val="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altLang="de-DE" dirty="0">
                <a:latin typeface="Arial Narrow" pitchFamily="34" charset="0"/>
              </a:rPr>
              <a:t>Two bunch operation (28 ns bunch separation)</a:t>
            </a:r>
          </a:p>
          <a:p>
            <a:pPr marL="285750" indent="-285750" fontAlgn="ctr">
              <a:lnSpc>
                <a:spcPct val="125000"/>
              </a:lnSpc>
              <a:spcBef>
                <a:spcPts val="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altLang="de-DE" dirty="0">
                <a:latin typeface="Arial Narrow" pitchFamily="34" charset="0"/>
              </a:rPr>
              <a:t>Non-destructive, bunch synchronous, 100 Hz </a:t>
            </a:r>
            <a:r>
              <a:rPr lang="en-US" altLang="de-DE" dirty="0" smtClean="0">
                <a:latin typeface="Arial Narrow" pitchFamily="34" charset="0"/>
              </a:rPr>
              <a:t>operation</a:t>
            </a:r>
            <a:endParaRPr lang="en-US" altLang="de-DE" sz="1600" dirty="0">
              <a:latin typeface="Arial Narrow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835696" y="115812"/>
            <a:ext cx="7308304" cy="775461"/>
          </a:xfrm>
        </p:spPr>
        <p:txBody>
          <a:bodyPr/>
          <a:lstStyle/>
          <a:p>
            <a:pPr algn="ctr"/>
            <a:r>
              <a:rPr lang="en-US" dirty="0"/>
              <a:t>Requirements and </a:t>
            </a:r>
            <a:r>
              <a:rPr lang="en-US" dirty="0" smtClean="0"/>
              <a:t>Specifications </a:t>
            </a:r>
            <a:r>
              <a:rPr lang="en-US" dirty="0"/>
              <a:t>of the </a:t>
            </a:r>
            <a:br>
              <a:rPr lang="en-US" dirty="0"/>
            </a:br>
            <a:r>
              <a:rPr lang="en-US" dirty="0" smtClean="0"/>
              <a:t>Bunch Arrival-Time Monitors </a:t>
            </a:r>
            <a:r>
              <a:rPr lang="en-US" dirty="0"/>
              <a:t>(BAMs)</a:t>
            </a:r>
          </a:p>
        </p:txBody>
      </p:sp>
    </p:spTree>
    <p:extLst>
      <p:ext uri="{BB962C8B-B14F-4D97-AF65-F5344CB8AC3E}">
        <p14:creationId xmlns:p14="http://schemas.microsoft.com/office/powerpoint/2010/main" val="269796346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850671" y="147875"/>
            <a:ext cx="7289450" cy="508500"/>
          </a:xfrm>
        </p:spPr>
        <p:txBody>
          <a:bodyPr/>
          <a:lstStyle/>
          <a:p>
            <a:pPr algn="ctr"/>
            <a:r>
              <a:rPr lang="de-CH" dirty="0"/>
              <a:t>SwissFEL </a:t>
            </a:r>
            <a:r>
              <a:rPr lang="de-CH" dirty="0" err="1" smtClean="0"/>
              <a:t>and</a:t>
            </a:r>
            <a:r>
              <a:rPr lang="de-CH" dirty="0" smtClean="0"/>
              <a:t> BAM Locations</a:t>
            </a:r>
            <a:endParaRPr lang="de-CH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121" y="1052736"/>
            <a:ext cx="9000000" cy="4711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988314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819297" y="197704"/>
            <a:ext cx="7333922" cy="508500"/>
          </a:xfrm>
        </p:spPr>
        <p:txBody>
          <a:bodyPr/>
          <a:lstStyle/>
          <a:p>
            <a:pPr algn="ctr"/>
            <a:r>
              <a:rPr lang="en-US" dirty="0" smtClean="0"/>
              <a:t>BAM Resolution – Charge Dependence</a:t>
            </a:r>
            <a:endParaRPr lang="en-US" dirty="0"/>
          </a:p>
        </p:txBody>
      </p:sp>
      <p:sp>
        <p:nvSpPr>
          <p:cNvPr id="10" name="Rechteck 9"/>
          <p:cNvSpPr/>
          <p:nvPr/>
        </p:nvSpPr>
        <p:spPr>
          <a:xfrm>
            <a:off x="179512" y="6381328"/>
            <a:ext cx="209081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CH" dirty="0" smtClean="0">
                <a:latin typeface="+mn-lt"/>
              </a:rPr>
              <a:t>8 </a:t>
            </a:r>
            <a:r>
              <a:rPr lang="de-CH" dirty="0">
                <a:latin typeface="+mn-lt"/>
              </a:rPr>
              <a:t>mm beam </a:t>
            </a:r>
            <a:r>
              <a:rPr lang="de-CH" dirty="0" err="1">
                <a:latin typeface="+mn-lt"/>
              </a:rPr>
              <a:t>pipe</a:t>
            </a:r>
            <a:r>
              <a:rPr lang="de-CH" dirty="0">
                <a:latin typeface="+mn-lt"/>
              </a:rPr>
              <a:t> </a:t>
            </a:r>
            <a:r>
              <a:rPr lang="de-CH" dirty="0" err="1" smtClean="0">
                <a:latin typeface="+mn-lt"/>
              </a:rPr>
              <a:t>diam</a:t>
            </a:r>
            <a:r>
              <a:rPr lang="de-CH" dirty="0" smtClean="0">
                <a:latin typeface="+mn-lt"/>
              </a:rPr>
              <a:t>.</a:t>
            </a:r>
            <a:endParaRPr lang="de-CH" dirty="0">
              <a:latin typeface="+mn-lt"/>
            </a:endParaRP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3"/>
          <a:srcRect l="5506" r="6995"/>
          <a:stretch/>
        </p:blipFill>
        <p:spPr>
          <a:xfrm>
            <a:off x="2484000" y="1856696"/>
            <a:ext cx="6660000" cy="3383458"/>
          </a:xfrm>
          <a:prstGeom prst="rect">
            <a:avLst/>
          </a:prstGeom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581328"/>
            <a:ext cx="1474889" cy="18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075" y="764704"/>
            <a:ext cx="1351055" cy="18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8" name="Gerade Verbindung mit Pfeil 17"/>
          <p:cNvCxnSpPr/>
          <p:nvPr/>
        </p:nvCxnSpPr>
        <p:spPr bwMode="auto">
          <a:xfrm flipV="1">
            <a:off x="1942433" y="3836199"/>
            <a:ext cx="1382479" cy="1281171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arrow" w="med" len="med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Gerade Verbindung mit Pfeil 12"/>
          <p:cNvCxnSpPr/>
          <p:nvPr/>
        </p:nvCxnSpPr>
        <p:spPr bwMode="auto">
          <a:xfrm>
            <a:off x="2256947" y="1558509"/>
            <a:ext cx="1005528" cy="769623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arrow" w="med" len="med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Textfeld 15">
            <a:extLst>
              <a:ext uri="{FF2B5EF4-FFF2-40B4-BE49-F238E27FC236}">
                <a16:creationId xmlns:a16="http://schemas.microsoft.com/office/drawing/2014/main" id="{E15457B1-CAAD-8741-9DC4-2AC0AF7B4C55}"/>
              </a:ext>
            </a:extLst>
          </p:cNvPr>
          <p:cNvSpPr txBox="1"/>
          <p:nvPr/>
        </p:nvSpPr>
        <p:spPr>
          <a:xfrm rot="-2580000">
            <a:off x="1906568" y="4467675"/>
            <a:ext cx="1706488" cy="29257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sz="1800" kern="1000" spc="30" dirty="0">
                <a:solidFill>
                  <a:srgbClr val="FF0000"/>
                </a:solidFill>
                <a:latin typeface="+mn-lt"/>
                <a:cs typeface="Franklin Gothic Book"/>
              </a:rPr>
              <a:t>~ 6.0 </a:t>
            </a:r>
            <a:r>
              <a:rPr lang="de-DE" sz="1800" kern="1000" spc="30" dirty="0" err="1">
                <a:solidFill>
                  <a:srgbClr val="FF0000"/>
                </a:solidFill>
                <a:latin typeface="+mn-lt"/>
                <a:cs typeface="Franklin Gothic Book"/>
              </a:rPr>
              <a:t>fs</a:t>
            </a:r>
            <a:r>
              <a:rPr lang="de-DE" sz="1800" kern="1000" spc="30" dirty="0">
                <a:solidFill>
                  <a:srgbClr val="FF0000"/>
                </a:solidFill>
                <a:latin typeface="+mn-lt"/>
                <a:cs typeface="Franklin Gothic Book"/>
              </a:rPr>
              <a:t> @ 10 </a:t>
            </a:r>
            <a:r>
              <a:rPr lang="de-DE" sz="1800" kern="1000" spc="30" dirty="0" err="1">
                <a:solidFill>
                  <a:srgbClr val="FF0000"/>
                </a:solidFill>
                <a:latin typeface="+mn-lt"/>
                <a:cs typeface="Franklin Gothic Book"/>
              </a:rPr>
              <a:t>pC</a:t>
            </a:r>
            <a:endParaRPr lang="de-DE" sz="1800" kern="1000" spc="30" dirty="0">
              <a:solidFill>
                <a:srgbClr val="FF0000"/>
              </a:solidFill>
              <a:latin typeface="+mn-lt"/>
              <a:cs typeface="Franklin Gothic Book"/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323528" y="2541240"/>
            <a:ext cx="223224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CH" dirty="0">
                <a:latin typeface="+mn-lt"/>
              </a:rPr>
              <a:t>16 mm beam </a:t>
            </a:r>
            <a:r>
              <a:rPr lang="de-CH" dirty="0" err="1">
                <a:latin typeface="+mn-lt"/>
              </a:rPr>
              <a:t>pipe</a:t>
            </a:r>
            <a:r>
              <a:rPr lang="de-CH" dirty="0">
                <a:latin typeface="+mn-lt"/>
              </a:rPr>
              <a:t> </a:t>
            </a:r>
            <a:r>
              <a:rPr lang="de-CH" dirty="0" err="1" smtClean="0">
                <a:latin typeface="+mn-lt"/>
              </a:rPr>
              <a:t>diam</a:t>
            </a:r>
            <a:r>
              <a:rPr lang="de-CH" dirty="0" smtClean="0">
                <a:latin typeface="+mn-lt"/>
              </a:rPr>
              <a:t>.</a:t>
            </a:r>
            <a:endParaRPr lang="de-CH" dirty="0">
              <a:latin typeface="+mn-lt"/>
            </a:endParaRP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E15457B1-CAAD-8741-9DC4-2AC0AF7B4C55}"/>
              </a:ext>
            </a:extLst>
          </p:cNvPr>
          <p:cNvSpPr txBox="1"/>
          <p:nvPr/>
        </p:nvSpPr>
        <p:spPr>
          <a:xfrm>
            <a:off x="2771800" y="5944739"/>
            <a:ext cx="6120680" cy="29257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latin typeface="+mn-lt"/>
                <a:cs typeface="Franklin Gothic Book"/>
              </a:rPr>
              <a:t>The values are repeatedly confirmed during standard operation</a:t>
            </a:r>
            <a:endParaRPr lang="en-US" sz="1800" kern="1000" spc="30" dirty="0">
              <a:latin typeface="+mn-lt"/>
              <a:cs typeface="Franklin Gothic Book"/>
            </a:endParaRPr>
          </a:p>
        </p:txBody>
      </p:sp>
      <p:cxnSp>
        <p:nvCxnSpPr>
          <p:cNvPr id="31" name="Gerade Verbindung mit Pfeil 30"/>
          <p:cNvCxnSpPr/>
          <p:nvPr/>
        </p:nvCxnSpPr>
        <p:spPr bwMode="auto">
          <a:xfrm>
            <a:off x="7740352" y="4053408"/>
            <a:ext cx="878423" cy="432249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arrow" w="med" len="med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4" name="Textfeld 33">
            <a:extLst>
              <a:ext uri="{FF2B5EF4-FFF2-40B4-BE49-F238E27FC236}">
                <a16:creationId xmlns:a16="http://schemas.microsoft.com/office/drawing/2014/main" id="{E15457B1-CAAD-8741-9DC4-2AC0AF7B4C55}"/>
              </a:ext>
            </a:extLst>
          </p:cNvPr>
          <p:cNvSpPr txBox="1"/>
          <p:nvPr/>
        </p:nvSpPr>
        <p:spPr>
          <a:xfrm>
            <a:off x="6732240" y="3698129"/>
            <a:ext cx="1706488" cy="29257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sz="1800" kern="1000" spc="30" dirty="0">
                <a:solidFill>
                  <a:srgbClr val="FF0000"/>
                </a:solidFill>
                <a:latin typeface="+mn-lt"/>
                <a:cs typeface="Franklin Gothic Book"/>
              </a:rPr>
              <a:t>~ </a:t>
            </a:r>
            <a:r>
              <a:rPr lang="de-DE" sz="1800" kern="1000" spc="30" dirty="0" smtClean="0">
                <a:solidFill>
                  <a:srgbClr val="FF0000"/>
                </a:solidFill>
                <a:latin typeface="+mn-lt"/>
                <a:cs typeface="Franklin Gothic Book"/>
              </a:rPr>
              <a:t>1.0 </a:t>
            </a:r>
            <a:r>
              <a:rPr lang="de-DE" sz="1800" kern="1000" spc="30" dirty="0" err="1">
                <a:solidFill>
                  <a:srgbClr val="FF0000"/>
                </a:solidFill>
                <a:latin typeface="+mn-lt"/>
                <a:cs typeface="Franklin Gothic Book"/>
              </a:rPr>
              <a:t>fs</a:t>
            </a:r>
            <a:r>
              <a:rPr lang="de-DE" sz="1800" kern="1000" spc="30" dirty="0">
                <a:solidFill>
                  <a:srgbClr val="FF0000"/>
                </a:solidFill>
                <a:latin typeface="+mn-lt"/>
                <a:cs typeface="Franklin Gothic Book"/>
              </a:rPr>
              <a:t> @ </a:t>
            </a:r>
            <a:r>
              <a:rPr lang="de-DE" sz="1800" kern="1000" spc="30" dirty="0" smtClean="0">
                <a:solidFill>
                  <a:srgbClr val="FF0000"/>
                </a:solidFill>
                <a:latin typeface="+mn-lt"/>
                <a:cs typeface="Franklin Gothic Book"/>
              </a:rPr>
              <a:t>200 </a:t>
            </a:r>
            <a:r>
              <a:rPr lang="de-DE" sz="1800" kern="1000" spc="30" dirty="0" err="1">
                <a:solidFill>
                  <a:srgbClr val="FF0000"/>
                </a:solidFill>
                <a:latin typeface="+mn-lt"/>
                <a:cs typeface="Franklin Gothic Book"/>
              </a:rPr>
              <a:t>pC</a:t>
            </a:r>
            <a:endParaRPr lang="de-DE" sz="1800" kern="1000" spc="30" dirty="0">
              <a:solidFill>
                <a:srgbClr val="FF0000"/>
              </a:solidFill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166171346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835223" y="151031"/>
            <a:ext cx="7308304" cy="508500"/>
          </a:xfrm>
        </p:spPr>
        <p:txBody>
          <a:bodyPr/>
          <a:lstStyle/>
          <a:p>
            <a:pPr algn="ctr"/>
            <a:r>
              <a:rPr lang="en-US" dirty="0" smtClean="0"/>
              <a:t>Correlation of two BAMs</a:t>
            </a:r>
            <a:endParaRPr lang="en-US" dirty="0"/>
          </a:p>
        </p:txBody>
      </p:sp>
      <p:sp>
        <p:nvSpPr>
          <p:cNvPr id="14" name="Textfeld 13"/>
          <p:cNvSpPr txBox="1"/>
          <p:nvPr/>
        </p:nvSpPr>
        <p:spPr>
          <a:xfrm>
            <a:off x="214535" y="5166317"/>
            <a:ext cx="8928992" cy="1584176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u="sng" kern="1000" spc="30" dirty="0" smtClean="0">
                <a:solidFill>
                  <a:prstClr val="black"/>
                </a:solidFill>
                <a:latin typeface="Calibri" panose="020F0502020204030204"/>
                <a:ea typeface="+mn-ea"/>
                <a:cs typeface="Franklin Gothic Book"/>
              </a:rPr>
              <a:t>Correlation between two BAMS over 1 minute </a:t>
            </a:r>
            <a:r>
              <a:rPr lang="en-US" sz="1800" u="sng" kern="1000" spc="30" dirty="0">
                <a:solidFill>
                  <a:prstClr val="black"/>
                </a:solidFill>
                <a:latin typeface="Calibri" panose="020F0502020204030204"/>
                <a:cs typeface="Franklin Gothic Book"/>
              </a:rPr>
              <a:t>(100 Hz, 6000 pulses, 200 </a:t>
            </a:r>
            <a:r>
              <a:rPr lang="en-US" sz="1800" u="sng" kern="1000" spc="30" dirty="0" err="1">
                <a:solidFill>
                  <a:prstClr val="black"/>
                </a:solidFill>
                <a:latin typeface="Calibri" panose="020F0502020204030204"/>
                <a:cs typeface="Franklin Gothic Book"/>
              </a:rPr>
              <a:t>pC</a:t>
            </a:r>
            <a:r>
              <a:rPr lang="en-US" sz="1800" u="sng" kern="1000" spc="30" dirty="0" smtClean="0">
                <a:solidFill>
                  <a:prstClr val="black"/>
                </a:solidFill>
                <a:latin typeface="Calibri" panose="020F0502020204030204"/>
                <a:cs typeface="Franklin Gothic Book"/>
              </a:rPr>
              <a:t>):</a:t>
            </a:r>
            <a:endParaRPr lang="en-US" sz="1800" u="sng" kern="1000" spc="30" dirty="0">
              <a:solidFill>
                <a:prstClr val="black"/>
              </a:solidFill>
              <a:latin typeface="Calibri" panose="020F0502020204030204"/>
              <a:cs typeface="Franklin Gothic Book"/>
            </a:endParaRPr>
          </a:p>
          <a:p>
            <a:pPr algn="ctr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kern="1000" spc="30" dirty="0" smtClean="0">
                <a:solidFill>
                  <a:srgbClr val="0070C0"/>
                </a:solidFill>
                <a:latin typeface="Calibri" panose="020F0502020204030204"/>
                <a:ea typeface="+mn-ea"/>
                <a:cs typeface="Franklin Gothic Book"/>
              </a:rPr>
              <a:t>SARUN20-DBAM020</a:t>
            </a:r>
            <a:r>
              <a:rPr lang="en-US" sz="1800" kern="1000" spc="30" dirty="0" smtClean="0">
                <a:solidFill>
                  <a:prstClr val="black"/>
                </a:solidFill>
                <a:latin typeface="Calibri" panose="020F0502020204030204"/>
                <a:ea typeface="+mn-ea"/>
                <a:cs typeface="Franklin Gothic Book"/>
              </a:rPr>
              <a:t> vs. </a:t>
            </a:r>
            <a:r>
              <a:rPr lang="en-US" sz="1800" kern="1000" spc="30" dirty="0" smtClean="0">
                <a:solidFill>
                  <a:srgbClr val="0070C0"/>
                </a:solidFill>
                <a:latin typeface="Calibri" panose="020F0502020204030204"/>
                <a:ea typeface="+mn-ea"/>
                <a:cs typeface="Franklin Gothic Book"/>
              </a:rPr>
              <a:t>SARCL01-DBAM110</a:t>
            </a:r>
            <a:r>
              <a:rPr lang="en-US" sz="1800" kern="1000" spc="30" dirty="0" smtClean="0">
                <a:solidFill>
                  <a:prstClr val="black"/>
                </a:solidFill>
                <a:latin typeface="Calibri" panose="020F0502020204030204"/>
                <a:ea typeface="+mn-ea"/>
                <a:cs typeface="Franklin Gothic Book"/>
              </a:rPr>
              <a:t> </a:t>
            </a:r>
          </a:p>
          <a:p>
            <a:pPr marL="1200150" lvl="2" indent="-28575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kern="1000" spc="30" dirty="0" smtClean="0">
                <a:solidFill>
                  <a:prstClr val="black"/>
                </a:solidFill>
                <a:latin typeface="+mn-lt"/>
                <a:ea typeface="+mn-ea"/>
                <a:cs typeface="Franklin Gothic Book"/>
              </a:rPr>
              <a:t>Correlation coefficient: </a:t>
            </a:r>
            <a:r>
              <a:rPr lang="en-US" sz="1800" kern="1000" spc="30" dirty="0" smtClean="0">
                <a:solidFill>
                  <a:srgbClr val="FF0000"/>
                </a:solidFill>
                <a:latin typeface="+mn-lt"/>
                <a:ea typeface="+mn-ea"/>
                <a:cs typeface="Franklin Gothic Book"/>
              </a:rPr>
              <a:t>R</a:t>
            </a:r>
            <a:r>
              <a:rPr lang="en-US" sz="1800" kern="1000" spc="30" baseline="30000" dirty="0" smtClean="0">
                <a:solidFill>
                  <a:srgbClr val="FF0000"/>
                </a:solidFill>
                <a:latin typeface="+mn-lt"/>
                <a:ea typeface="+mn-ea"/>
                <a:cs typeface="Franklin Gothic Book"/>
              </a:rPr>
              <a:t>2</a:t>
            </a:r>
            <a:r>
              <a:rPr lang="en-US" sz="1800" kern="1000" spc="30" dirty="0" smtClean="0">
                <a:solidFill>
                  <a:srgbClr val="FF0000"/>
                </a:solidFill>
                <a:latin typeface="+mn-lt"/>
                <a:ea typeface="+mn-ea"/>
                <a:cs typeface="Franklin Gothic Book"/>
              </a:rPr>
              <a:t> = </a:t>
            </a:r>
            <a:r>
              <a:rPr lang="en-US" sz="1800" kern="1000" spc="30" dirty="0">
                <a:solidFill>
                  <a:srgbClr val="FF0000"/>
                </a:solidFill>
                <a:latin typeface="+mn-lt"/>
                <a:ea typeface="+mn-ea"/>
                <a:cs typeface="Franklin Gothic Book"/>
              </a:rPr>
              <a:t>0.9977</a:t>
            </a:r>
            <a:r>
              <a:rPr lang="en-US" sz="1800" kern="1000" spc="30" dirty="0">
                <a:solidFill>
                  <a:prstClr val="black"/>
                </a:solidFill>
                <a:latin typeface="+mn-lt"/>
                <a:ea typeface="+mn-ea"/>
                <a:cs typeface="Franklin Gothic Book"/>
              </a:rPr>
              <a:t>; </a:t>
            </a:r>
            <a:endParaRPr lang="en-US" sz="1800" kern="1000" spc="30" dirty="0" smtClean="0">
              <a:solidFill>
                <a:prstClr val="black"/>
              </a:solidFill>
              <a:latin typeface="+mn-lt"/>
              <a:ea typeface="+mn-ea"/>
              <a:cs typeface="Franklin Gothic Book"/>
            </a:endParaRPr>
          </a:p>
          <a:p>
            <a:pPr marL="1200150" lvl="2" indent="-28575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kern="1000" spc="30" dirty="0" smtClean="0">
                <a:solidFill>
                  <a:prstClr val="black"/>
                </a:solidFill>
                <a:latin typeface="+mn-lt"/>
                <a:ea typeface="+mn-ea"/>
                <a:cs typeface="Franklin Gothic Book"/>
              </a:rPr>
              <a:t>Correlation width: </a:t>
            </a:r>
            <a:r>
              <a:rPr lang="en-US" sz="1800" kern="1000" spc="30" dirty="0" err="1" smtClean="0">
                <a:solidFill>
                  <a:prstClr val="black"/>
                </a:solidFill>
                <a:latin typeface="SymbolPi" panose="02000500070000020004" pitchFamily="2" charset="0"/>
                <a:ea typeface="+mn-ea"/>
                <a:cs typeface="Franklin Gothic Book"/>
              </a:rPr>
              <a:t>s</a:t>
            </a:r>
            <a:r>
              <a:rPr lang="en-US" sz="1800" kern="1000" spc="30" baseline="-25000" dirty="0" err="1" smtClean="0">
                <a:solidFill>
                  <a:prstClr val="black"/>
                </a:solidFill>
                <a:latin typeface="Calibri" panose="020F0502020204030204"/>
                <a:ea typeface="+mn-ea"/>
                <a:cs typeface="Franklin Gothic Book"/>
              </a:rPr>
              <a:t>corr</a:t>
            </a:r>
            <a:r>
              <a:rPr lang="en-US" sz="1800" kern="1000" spc="30" dirty="0" smtClean="0">
                <a:solidFill>
                  <a:prstClr val="black"/>
                </a:solidFill>
                <a:latin typeface="Calibri" panose="020F0502020204030204"/>
                <a:ea typeface="+mn-ea"/>
                <a:cs typeface="Franklin Gothic Book"/>
              </a:rPr>
              <a:t> = </a:t>
            </a:r>
            <a:r>
              <a:rPr lang="en-US" sz="1800" kern="1000" spc="30" dirty="0" smtClean="0">
                <a:solidFill>
                  <a:srgbClr val="FF0000"/>
                </a:solidFill>
                <a:latin typeface="Calibri" panose="020F0502020204030204"/>
                <a:ea typeface="+mn-ea"/>
                <a:cs typeface="Franklin Gothic Book"/>
              </a:rPr>
              <a:t>1.7</a:t>
            </a:r>
            <a:r>
              <a:rPr lang="en-US" sz="1800" kern="1000" spc="30" dirty="0" smtClean="0">
                <a:solidFill>
                  <a:prstClr val="black"/>
                </a:solidFill>
                <a:latin typeface="Calibri" panose="020F0502020204030204"/>
                <a:ea typeface="+mn-ea"/>
                <a:cs typeface="Franklin Gothic Book"/>
              </a:rPr>
              <a:t> fs; </a:t>
            </a:r>
          </a:p>
          <a:p>
            <a:pPr marL="1200150" lvl="2" indent="-28575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kern="1000" spc="30" dirty="0" smtClean="0">
                <a:solidFill>
                  <a:prstClr val="black"/>
                </a:solidFill>
                <a:latin typeface="Calibri" panose="020F0502020204030204"/>
                <a:ea typeface="+mn-ea"/>
                <a:cs typeface="Franklin Gothic Book"/>
              </a:rPr>
              <a:t>Upper resolution limit of a single BAM: </a:t>
            </a:r>
            <a:r>
              <a:rPr lang="en-US" sz="1800" kern="1000" spc="30" dirty="0" err="1" smtClean="0">
                <a:solidFill>
                  <a:prstClr val="black"/>
                </a:solidFill>
                <a:latin typeface="SymbolPi" panose="02000500070000020004" pitchFamily="2" charset="0"/>
                <a:ea typeface="+mn-ea"/>
                <a:cs typeface="Franklin Gothic Book"/>
              </a:rPr>
              <a:t>s</a:t>
            </a:r>
            <a:r>
              <a:rPr lang="en-US" sz="1800" kern="1000" spc="30" baseline="-25000" dirty="0" err="1" smtClean="0">
                <a:solidFill>
                  <a:prstClr val="black"/>
                </a:solidFill>
                <a:latin typeface="Calibri" panose="020F0502020204030204"/>
                <a:ea typeface="+mn-ea"/>
                <a:cs typeface="Franklin Gothic Book"/>
              </a:rPr>
              <a:t>BAM</a:t>
            </a:r>
            <a:r>
              <a:rPr lang="en-US" sz="1800" kern="1000" spc="30" dirty="0" smtClean="0">
                <a:solidFill>
                  <a:prstClr val="black"/>
                </a:solidFill>
                <a:latin typeface="Calibri" panose="020F0502020204030204"/>
                <a:ea typeface="+mn-ea"/>
                <a:cs typeface="Franklin Gothic Book"/>
              </a:rPr>
              <a:t> = </a:t>
            </a:r>
            <a:r>
              <a:rPr lang="en-US" sz="1800" kern="1000" spc="30" dirty="0" err="1" smtClean="0">
                <a:solidFill>
                  <a:prstClr val="black"/>
                </a:solidFill>
                <a:latin typeface="SymbolPi" panose="02000500070000020004" pitchFamily="2" charset="0"/>
                <a:ea typeface="+mn-ea"/>
                <a:cs typeface="Franklin Gothic Book"/>
              </a:rPr>
              <a:t>s</a:t>
            </a:r>
            <a:r>
              <a:rPr lang="en-US" sz="1800" kern="1000" spc="30" baseline="-25000" dirty="0" err="1" smtClean="0">
                <a:solidFill>
                  <a:prstClr val="black"/>
                </a:solidFill>
                <a:latin typeface="Calibri" panose="020F0502020204030204"/>
                <a:ea typeface="+mn-ea"/>
                <a:cs typeface="Franklin Gothic Book"/>
              </a:rPr>
              <a:t>corr</a:t>
            </a:r>
            <a:r>
              <a:rPr lang="en-US" sz="1800" kern="1000" spc="30" dirty="0" smtClean="0">
                <a:solidFill>
                  <a:prstClr val="black"/>
                </a:solidFill>
                <a:latin typeface="Calibri" panose="020F0502020204030204"/>
                <a:ea typeface="+mn-ea"/>
                <a:cs typeface="Franklin Gothic Book"/>
              </a:rPr>
              <a:t> /</a:t>
            </a:r>
            <a:r>
              <a:rPr lang="en-US" sz="1800" kern="1000" spc="30" dirty="0" err="1" smtClean="0">
                <a:solidFill>
                  <a:prstClr val="black"/>
                </a:solidFill>
                <a:latin typeface="Calibri" panose="020F0502020204030204"/>
                <a:ea typeface="+mn-ea"/>
                <a:cs typeface="Franklin Gothic Book"/>
              </a:rPr>
              <a:t>sqrt</a:t>
            </a:r>
            <a:r>
              <a:rPr lang="en-US" sz="1800" kern="1000" spc="30" dirty="0" smtClean="0">
                <a:solidFill>
                  <a:prstClr val="black"/>
                </a:solidFill>
                <a:latin typeface="Calibri" panose="020F0502020204030204"/>
                <a:ea typeface="+mn-ea"/>
                <a:cs typeface="Franklin Gothic Book"/>
              </a:rPr>
              <a:t>(2) = </a:t>
            </a:r>
            <a:r>
              <a:rPr lang="en-US" sz="1800" kern="1000" spc="30" dirty="0" smtClean="0">
                <a:solidFill>
                  <a:srgbClr val="FF0000"/>
                </a:solidFill>
                <a:latin typeface="Calibri" panose="020F0502020204030204"/>
                <a:ea typeface="+mn-ea"/>
                <a:cs typeface="Franklin Gothic Book"/>
              </a:rPr>
              <a:t>1.2</a:t>
            </a:r>
            <a:r>
              <a:rPr lang="en-US" sz="1800" kern="1000" spc="30" dirty="0" smtClean="0">
                <a:solidFill>
                  <a:prstClr val="black"/>
                </a:solidFill>
                <a:latin typeface="Calibri" panose="020F0502020204030204"/>
                <a:ea typeface="+mn-ea"/>
                <a:cs typeface="Franklin Gothic Book"/>
              </a:rPr>
              <a:t> fs;</a:t>
            </a:r>
          </a:p>
          <a:p>
            <a:pPr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endParaRPr lang="en-US" sz="1800" kern="1000" spc="30" dirty="0" smtClean="0">
              <a:solidFill>
                <a:prstClr val="black"/>
              </a:solidFill>
              <a:latin typeface="Calibri" panose="020F0502020204030204"/>
              <a:ea typeface="+mn-ea"/>
              <a:cs typeface="Franklin Gothic Book"/>
            </a:endParaRPr>
          </a:p>
          <a:p>
            <a:pPr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endParaRPr lang="en-US" sz="1800" kern="1000" spc="30" dirty="0">
              <a:solidFill>
                <a:prstClr val="black"/>
              </a:solidFill>
              <a:latin typeface="Calibri" panose="020F0502020204030204"/>
              <a:ea typeface="+mn-ea"/>
              <a:cs typeface="Franklin Gothic Book"/>
            </a:endParaRPr>
          </a:p>
          <a:p>
            <a:pPr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endParaRPr lang="en-US" sz="1800" kern="1000" spc="30" dirty="0" smtClean="0">
              <a:solidFill>
                <a:prstClr val="black"/>
              </a:solidFill>
              <a:latin typeface="Calibri" panose="020F0502020204030204"/>
              <a:ea typeface="+mn-ea"/>
              <a:cs typeface="Franklin Gothic Book"/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9031" y="836712"/>
            <a:ext cx="7200000" cy="3999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948766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835696" y="141779"/>
            <a:ext cx="7263062" cy="508500"/>
          </a:xfrm>
        </p:spPr>
        <p:txBody>
          <a:bodyPr/>
          <a:lstStyle/>
          <a:p>
            <a:pPr algn="ctr"/>
            <a:r>
              <a:rPr lang="en-US" dirty="0" smtClean="0"/>
              <a:t>Bunch Arrival-Time Stability</a:t>
            </a:r>
            <a:endParaRPr lang="en-US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E74EF196-1E56-C842-B50F-74FCC128B5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2777616"/>
            <a:ext cx="3767348" cy="1249152"/>
          </a:xfrm>
          <a:prstGeom prst="rect">
            <a:avLst/>
          </a:prstGeom>
        </p:spPr>
      </p:pic>
      <p:pic>
        <p:nvPicPr>
          <p:cNvPr id="6" name="Picture 6">
            <a:extLst>
              <a:ext uri="{FF2B5EF4-FFF2-40B4-BE49-F238E27FC236}">
                <a16:creationId xmlns:a16="http://schemas.microsoft.com/office/drawing/2014/main" id="{F4D2D3DC-86F8-D549-8020-B64A75DA73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95066" y="2764008"/>
            <a:ext cx="4441430" cy="1262760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181B8C02-870C-464E-A88D-E8534B9660BF}"/>
              </a:ext>
            </a:extLst>
          </p:cNvPr>
          <p:cNvSpPr txBox="1"/>
          <p:nvPr/>
        </p:nvSpPr>
        <p:spPr>
          <a:xfrm>
            <a:off x="1196390" y="1213436"/>
            <a:ext cx="5688632" cy="59880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b="1" dirty="0">
                <a:solidFill>
                  <a:srgbClr val="000000"/>
                </a:solidFill>
                <a:latin typeface="Calibri"/>
              </a:rPr>
              <a:t>Bunch arrival-time feedback </a:t>
            </a:r>
            <a:r>
              <a:rPr lang="en-US" sz="1800" b="1" dirty="0">
                <a:solidFill>
                  <a:srgbClr val="000000"/>
                </a:solidFill>
                <a:latin typeface="Calibri"/>
              </a:rPr>
              <a:t>introduced </a:t>
            </a:r>
            <a:r>
              <a:rPr lang="en-US" sz="1800" b="1" dirty="0" smtClean="0">
                <a:solidFill>
                  <a:srgbClr val="000000"/>
                </a:solidFill>
                <a:latin typeface="Calibri"/>
              </a:rPr>
              <a:t>in February </a:t>
            </a:r>
            <a:r>
              <a:rPr lang="en-US" sz="1800" b="1" dirty="0">
                <a:solidFill>
                  <a:srgbClr val="000000"/>
                </a:solidFill>
                <a:latin typeface="Calibri"/>
              </a:rPr>
              <a:t>2019:</a:t>
            </a:r>
            <a:r>
              <a:rPr lang="en-US" sz="1800" dirty="0">
                <a:solidFill>
                  <a:srgbClr val="000000"/>
                </a:solidFill>
                <a:latin typeface="Calibri"/>
              </a:rPr>
              <a:t/>
            </a:r>
            <a:br>
              <a:rPr lang="en-US" sz="1800" dirty="0">
                <a:solidFill>
                  <a:srgbClr val="000000"/>
                </a:solidFill>
                <a:latin typeface="Calibri"/>
              </a:rPr>
            </a:br>
            <a:r>
              <a:rPr lang="en-US" sz="1800" dirty="0">
                <a:solidFill>
                  <a:srgbClr val="000000"/>
                </a:solidFill>
                <a:latin typeface="Calibri"/>
              </a:rPr>
              <a:t>Uses </a:t>
            </a: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S10BC01-DBAM070 (“BAM3” at LINAC1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, upstream BC2)</a:t>
            </a:r>
            <a:endParaRPr lang="en-US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438A6017-A4BB-2C4E-A4DA-3ACE8EE1D1A6}"/>
              </a:ext>
            </a:extLst>
          </p:cNvPr>
          <p:cNvSpPr txBox="1"/>
          <p:nvPr/>
        </p:nvSpPr>
        <p:spPr>
          <a:xfrm>
            <a:off x="4040706" y="3234680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DE" dirty="0">
                <a:solidFill>
                  <a:srgbClr val="000000"/>
                </a:solidFill>
                <a:latin typeface="Calibri"/>
              </a:rPr>
              <a:t>1 </a:t>
            </a:r>
            <a:r>
              <a:rPr lang="de-DE" dirty="0" err="1">
                <a:solidFill>
                  <a:srgbClr val="000000"/>
                </a:solidFill>
                <a:latin typeface="Calibri"/>
              </a:rPr>
              <a:t>ps</a:t>
            </a:r>
            <a:endParaRPr lang="de-DE" dirty="0">
              <a:solidFill>
                <a:srgbClr val="000000"/>
              </a:solidFill>
              <a:latin typeface="Calibri"/>
            </a:endParaRPr>
          </a:p>
        </p:txBody>
      </p:sp>
      <p:cxnSp>
        <p:nvCxnSpPr>
          <p:cNvPr id="9" name="Gerade Verbindung mit Pfeil 8">
            <a:extLst>
              <a:ext uri="{FF2B5EF4-FFF2-40B4-BE49-F238E27FC236}">
                <a16:creationId xmlns:a16="http://schemas.microsoft.com/office/drawing/2014/main" id="{1E475254-61CA-784B-83A1-E8D564A0A235}"/>
              </a:ext>
            </a:extLst>
          </p:cNvPr>
          <p:cNvCxnSpPr/>
          <p:nvPr/>
        </p:nvCxnSpPr>
        <p:spPr bwMode="auto">
          <a:xfrm flipV="1">
            <a:off x="3995936" y="2874640"/>
            <a:ext cx="0" cy="115212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/>
          </a:ln>
          <a:effectLst/>
        </p:spPr>
      </p:cxnSp>
      <p:sp>
        <p:nvSpPr>
          <p:cNvPr id="10" name="Textfeld 9">
            <a:extLst>
              <a:ext uri="{FF2B5EF4-FFF2-40B4-BE49-F238E27FC236}">
                <a16:creationId xmlns:a16="http://schemas.microsoft.com/office/drawing/2014/main" id="{3CC4950A-B853-6D47-BB41-B49BF62BDD42}"/>
              </a:ext>
            </a:extLst>
          </p:cNvPr>
          <p:cNvSpPr txBox="1"/>
          <p:nvPr/>
        </p:nvSpPr>
        <p:spPr>
          <a:xfrm>
            <a:off x="6807250" y="4243154"/>
            <a:ext cx="285030" cy="285014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DE" dirty="0">
                <a:solidFill>
                  <a:srgbClr val="000000"/>
                </a:solidFill>
                <a:latin typeface="Calibri"/>
              </a:rPr>
              <a:t>9 h</a:t>
            </a:r>
          </a:p>
        </p:txBody>
      </p:sp>
      <p:cxnSp>
        <p:nvCxnSpPr>
          <p:cNvPr id="11" name="Gerade Verbindung mit Pfeil 10">
            <a:extLst>
              <a:ext uri="{FF2B5EF4-FFF2-40B4-BE49-F238E27FC236}">
                <a16:creationId xmlns:a16="http://schemas.microsoft.com/office/drawing/2014/main" id="{628EE9F5-3D46-EC49-B799-507197DE5985}"/>
              </a:ext>
            </a:extLst>
          </p:cNvPr>
          <p:cNvCxnSpPr>
            <a:cxnSpLocks/>
          </p:cNvCxnSpPr>
          <p:nvPr/>
        </p:nvCxnSpPr>
        <p:spPr bwMode="auto">
          <a:xfrm>
            <a:off x="4716016" y="4149080"/>
            <a:ext cx="4320480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/>
          </a:ln>
          <a:effectLst/>
        </p:spPr>
      </p:cxnSp>
      <p:sp>
        <p:nvSpPr>
          <p:cNvPr id="12" name="Textfeld 11">
            <a:extLst>
              <a:ext uri="{FF2B5EF4-FFF2-40B4-BE49-F238E27FC236}">
                <a16:creationId xmlns:a16="http://schemas.microsoft.com/office/drawing/2014/main" id="{7F95BEA7-844D-8844-9DE0-1B57F8B3CAAA}"/>
              </a:ext>
            </a:extLst>
          </p:cNvPr>
          <p:cNvSpPr txBox="1"/>
          <p:nvPr/>
        </p:nvSpPr>
        <p:spPr>
          <a:xfrm>
            <a:off x="1835696" y="4221088"/>
            <a:ext cx="504056" cy="30708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DE" dirty="0">
                <a:solidFill>
                  <a:srgbClr val="000000"/>
                </a:solidFill>
                <a:latin typeface="Calibri"/>
              </a:rPr>
              <a:t>24 h</a:t>
            </a:r>
          </a:p>
        </p:txBody>
      </p:sp>
      <p:cxnSp>
        <p:nvCxnSpPr>
          <p:cNvPr id="13" name="Gerade Verbindung mit Pfeil 12">
            <a:extLst>
              <a:ext uri="{FF2B5EF4-FFF2-40B4-BE49-F238E27FC236}">
                <a16:creationId xmlns:a16="http://schemas.microsoft.com/office/drawing/2014/main" id="{9B51A4A9-7FB9-304C-8853-F57D1ED08D3A}"/>
              </a:ext>
            </a:extLst>
          </p:cNvPr>
          <p:cNvCxnSpPr>
            <a:cxnSpLocks/>
          </p:cNvCxnSpPr>
          <p:nvPr/>
        </p:nvCxnSpPr>
        <p:spPr bwMode="auto">
          <a:xfrm>
            <a:off x="248028" y="4127014"/>
            <a:ext cx="3626824" cy="17876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/>
          </a:ln>
          <a:effectLst/>
        </p:spPr>
      </p:cxnSp>
      <p:sp>
        <p:nvSpPr>
          <p:cNvPr id="15" name="Textfeld 14">
            <a:extLst>
              <a:ext uri="{FF2B5EF4-FFF2-40B4-BE49-F238E27FC236}">
                <a16:creationId xmlns:a16="http://schemas.microsoft.com/office/drawing/2014/main" id="{30756085-503F-7242-8E3C-55B4F201B5DB}"/>
              </a:ext>
            </a:extLst>
          </p:cNvPr>
          <p:cNvSpPr txBox="1"/>
          <p:nvPr/>
        </p:nvSpPr>
        <p:spPr>
          <a:xfrm>
            <a:off x="548318" y="4869160"/>
            <a:ext cx="7899176" cy="161394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rgbClr val="000000"/>
                </a:solidFill>
                <a:latin typeface="Calibri"/>
                <a:sym typeface="Wingdings" pitchFamily="2" charset="2"/>
              </a:rPr>
              <a:t>Arrival-time </a:t>
            </a:r>
            <a:r>
              <a:rPr lang="en-US" sz="1800" dirty="0">
                <a:solidFill>
                  <a:srgbClr val="000000"/>
                </a:solidFill>
                <a:latin typeface="Calibri"/>
                <a:sym typeface="Wingdings" pitchFamily="2" charset="2"/>
              </a:rPr>
              <a:t>jitter downstream of BC1:</a:t>
            </a:r>
          </a:p>
          <a:p>
            <a:pPr marL="742939" lvl="1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Calibri"/>
                <a:sym typeface="Wingdings" pitchFamily="2" charset="2"/>
              </a:rPr>
              <a:t>2019: 35-40 fs rms</a:t>
            </a:r>
          </a:p>
          <a:p>
            <a:pPr marL="742939" lvl="1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Calibri"/>
                <a:sym typeface="Wingdings" pitchFamily="2" charset="2"/>
              </a:rPr>
              <a:t>2020, 2021: ~</a:t>
            </a:r>
            <a:r>
              <a:rPr lang="en-US" sz="1800" dirty="0" smtClean="0">
                <a:solidFill>
                  <a:srgbClr val="000000"/>
                </a:solidFill>
                <a:latin typeface="Calibri"/>
                <a:sym typeface="Wingdings" pitchFamily="2" charset="2"/>
              </a:rPr>
              <a:t>20 </a:t>
            </a:r>
            <a:r>
              <a:rPr lang="en-US" sz="1800" dirty="0">
                <a:solidFill>
                  <a:srgbClr val="000000"/>
                </a:solidFill>
                <a:latin typeface="Calibri"/>
                <a:sym typeface="Wingdings" pitchFamily="2" charset="2"/>
              </a:rPr>
              <a:t>fs </a:t>
            </a:r>
            <a:r>
              <a:rPr lang="en-US" sz="1800" dirty="0" err="1" smtClean="0">
                <a:solidFill>
                  <a:srgbClr val="000000"/>
                </a:solidFill>
                <a:latin typeface="Calibri"/>
                <a:sym typeface="Wingdings" pitchFamily="2" charset="2"/>
              </a:rPr>
              <a:t>rms</a:t>
            </a:r>
            <a:r>
              <a:rPr lang="en-US" sz="1800" dirty="0" smtClean="0">
                <a:solidFill>
                  <a:srgbClr val="000000"/>
                </a:solidFill>
                <a:latin typeface="Calibri"/>
                <a:sym typeface="Wingdings" pitchFamily="2" charset="2"/>
              </a:rPr>
              <a:t> / 5 fs </a:t>
            </a:r>
            <a:r>
              <a:rPr lang="en-US" sz="1800" dirty="0" err="1" smtClean="0">
                <a:solidFill>
                  <a:srgbClr val="000000"/>
                </a:solidFill>
                <a:latin typeface="Calibri"/>
                <a:sym typeface="Wingdings" pitchFamily="2" charset="2"/>
              </a:rPr>
              <a:t>rms</a:t>
            </a:r>
            <a:r>
              <a:rPr lang="en-US" sz="1800" dirty="0" smtClean="0">
                <a:solidFill>
                  <a:srgbClr val="000000"/>
                </a:solidFill>
                <a:latin typeface="Calibri"/>
                <a:sym typeface="Wingdings" pitchFamily="2" charset="2"/>
              </a:rPr>
              <a:t> </a:t>
            </a:r>
            <a:r>
              <a:rPr lang="en-US" sz="1800" dirty="0">
                <a:solidFill>
                  <a:srgbClr val="000000"/>
                </a:solidFill>
                <a:latin typeface="Calibri"/>
                <a:sym typeface="Wingdings" pitchFamily="2" charset="2"/>
              </a:rPr>
              <a:t>after upgrade of master oscillator, improvements to laser lock, and BAM upgrades</a:t>
            </a:r>
          </a:p>
        </p:txBody>
      </p:sp>
    </p:spTree>
    <p:extLst>
      <p:ext uri="{BB962C8B-B14F-4D97-AF65-F5344CB8AC3E}">
        <p14:creationId xmlns:p14="http://schemas.microsoft.com/office/powerpoint/2010/main" val="5311492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835696" y="141779"/>
            <a:ext cx="7263062" cy="508500"/>
          </a:xfrm>
        </p:spPr>
        <p:txBody>
          <a:bodyPr/>
          <a:lstStyle/>
          <a:p>
            <a:pPr algn="ctr"/>
            <a:r>
              <a:rPr lang="en-US" dirty="0" smtClean="0"/>
              <a:t>Arrival-Time Jitter</a:t>
            </a:r>
            <a:endParaRPr lang="en-US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873276"/>
            <a:ext cx="5948393" cy="5760000"/>
          </a:xfrm>
          <a:prstGeom prst="rect">
            <a:avLst/>
          </a:prstGeom>
        </p:spPr>
      </p:pic>
      <p:sp>
        <p:nvSpPr>
          <p:cNvPr id="14" name="Textfeld 13"/>
          <p:cNvSpPr txBox="1"/>
          <p:nvPr/>
        </p:nvSpPr>
        <p:spPr>
          <a:xfrm>
            <a:off x="5796136" y="2348880"/>
            <a:ext cx="3240360" cy="303172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kern="1000" spc="30" dirty="0" smtClean="0">
                <a:solidFill>
                  <a:prstClr val="black"/>
                </a:solidFill>
                <a:latin typeface="Calibri" panose="020F0502020204030204"/>
                <a:ea typeface="+mn-ea"/>
                <a:cs typeface="Franklin Gothic Book"/>
              </a:rPr>
              <a:t>Since Feb.2021 </a:t>
            </a:r>
            <a:r>
              <a:rPr lang="en-US" sz="1800" kern="1000" spc="30" dirty="0" smtClean="0">
                <a:solidFill>
                  <a:srgbClr val="0070C0"/>
                </a:solidFill>
                <a:latin typeface="Calibri" panose="020F0502020204030204"/>
                <a:ea typeface="+mn-ea"/>
                <a:cs typeface="Franklin Gothic Book"/>
              </a:rPr>
              <a:t>SARUN20-DBAM020</a:t>
            </a:r>
            <a:r>
              <a:rPr lang="en-US" sz="1800" kern="1000" spc="30" dirty="0" smtClean="0">
                <a:solidFill>
                  <a:prstClr val="black"/>
                </a:solidFill>
                <a:latin typeface="Calibri" panose="020F0502020204030204"/>
                <a:ea typeface="+mn-ea"/>
                <a:cs typeface="Franklin Gothic Book"/>
              </a:rPr>
              <a:t> and </a:t>
            </a:r>
            <a:r>
              <a:rPr lang="en-US" sz="1800" kern="1000" spc="30" dirty="0" smtClean="0">
                <a:solidFill>
                  <a:srgbClr val="0070C0"/>
                </a:solidFill>
                <a:latin typeface="Calibri" panose="020F0502020204030204"/>
                <a:ea typeface="+mn-ea"/>
                <a:cs typeface="Franklin Gothic Book"/>
              </a:rPr>
              <a:t>SARCL01-DBAM110 </a:t>
            </a:r>
            <a:r>
              <a:rPr lang="en-US" sz="1800" kern="1000" spc="30" dirty="0" smtClean="0">
                <a:solidFill>
                  <a:prstClr val="black"/>
                </a:solidFill>
                <a:latin typeface="Calibri" panose="020F0502020204030204"/>
                <a:ea typeface="+mn-ea"/>
                <a:cs typeface="Franklin Gothic Book"/>
              </a:rPr>
              <a:t>are referenced to OMO1 (main SwissFEL optical reference)</a:t>
            </a:r>
          </a:p>
          <a:p>
            <a:pPr marL="285750" indent="-28575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kern="1000" spc="30" dirty="0">
                <a:solidFill>
                  <a:srgbClr val="0070C0"/>
                </a:solidFill>
                <a:latin typeface="Calibri" panose="020F0502020204030204"/>
                <a:cs typeface="Franklin Gothic Book"/>
              </a:rPr>
              <a:t>SINLH01-DBAM010</a:t>
            </a:r>
            <a:r>
              <a:rPr lang="en-US" sz="1800" kern="1000" spc="30" dirty="0">
                <a:solidFill>
                  <a:prstClr val="black"/>
                </a:solidFill>
                <a:latin typeface="Calibri" panose="020F0502020204030204"/>
                <a:cs typeface="Franklin Gothic Book"/>
              </a:rPr>
              <a:t> and </a:t>
            </a:r>
            <a:r>
              <a:rPr lang="en-US" sz="1800" kern="1000" spc="30" dirty="0">
                <a:solidFill>
                  <a:srgbClr val="0070C0"/>
                </a:solidFill>
                <a:latin typeface="Calibri" panose="020F0502020204030204"/>
                <a:cs typeface="Franklin Gothic Book"/>
              </a:rPr>
              <a:t>S10BC01-DBAM070 </a:t>
            </a:r>
            <a:r>
              <a:rPr lang="en-US" sz="1800" kern="1000" spc="30" dirty="0">
                <a:solidFill>
                  <a:prstClr val="black"/>
                </a:solidFill>
                <a:latin typeface="Calibri" panose="020F0502020204030204"/>
                <a:cs typeface="Franklin Gothic Book"/>
              </a:rPr>
              <a:t>are referenced to </a:t>
            </a:r>
            <a:r>
              <a:rPr lang="en-US" sz="1800" kern="1000" spc="30" dirty="0" smtClean="0">
                <a:solidFill>
                  <a:prstClr val="black"/>
                </a:solidFill>
                <a:latin typeface="Calibri" panose="020F0502020204030204"/>
                <a:cs typeface="Franklin Gothic Book"/>
              </a:rPr>
              <a:t>OMO2 (machine jitter relative to the OMO synchronization accuracy)</a:t>
            </a:r>
            <a:endParaRPr lang="en-US" sz="1800" kern="1000" spc="30" dirty="0" smtClean="0">
              <a:solidFill>
                <a:prstClr val="black"/>
              </a:solidFill>
              <a:latin typeface="Calibri" panose="020F0502020204030204"/>
              <a:ea typeface="+mn-ea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26122100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835696" y="165017"/>
            <a:ext cx="7308304" cy="508500"/>
          </a:xfrm>
        </p:spPr>
        <p:txBody>
          <a:bodyPr/>
          <a:lstStyle/>
          <a:p>
            <a:pPr algn="ctr"/>
            <a:r>
              <a:rPr lang="en-US" dirty="0" smtClean="0"/>
              <a:t>Two Bunch Operation: Current Status</a:t>
            </a:r>
            <a:endParaRPr lang="en-US" dirty="0"/>
          </a:p>
        </p:txBody>
      </p:sp>
      <p:sp>
        <p:nvSpPr>
          <p:cNvPr id="14" name="Textfeld 13"/>
          <p:cNvSpPr txBox="1"/>
          <p:nvPr/>
        </p:nvSpPr>
        <p:spPr>
          <a:xfrm>
            <a:off x="125252" y="2383897"/>
            <a:ext cx="1116632" cy="32502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kern="1000" spc="30" dirty="0" smtClean="0">
                <a:solidFill>
                  <a:prstClr val="black"/>
                </a:solidFill>
                <a:latin typeface="Calibri" panose="020F0502020204030204"/>
                <a:ea typeface="+mn-ea"/>
                <a:cs typeface="Franklin Gothic Book"/>
              </a:rPr>
              <a:t>B1: </a:t>
            </a:r>
            <a:r>
              <a:rPr lang="en-US" sz="1800" kern="1000" spc="30" dirty="0" smtClean="0">
                <a:solidFill>
                  <a:srgbClr val="FF0000"/>
                </a:solidFill>
                <a:latin typeface="Calibri" panose="020F0502020204030204"/>
                <a:ea typeface="+mn-ea"/>
                <a:cs typeface="Franklin Gothic Book"/>
              </a:rPr>
              <a:t>100</a:t>
            </a:r>
            <a:r>
              <a:rPr lang="en-US" sz="1800" kern="1000" spc="30" dirty="0" smtClean="0">
                <a:solidFill>
                  <a:prstClr val="black"/>
                </a:solidFill>
                <a:latin typeface="Calibri" panose="020F0502020204030204"/>
                <a:ea typeface="+mn-ea"/>
                <a:cs typeface="Franklin Gothic Book"/>
              </a:rPr>
              <a:t> Hz</a:t>
            </a:r>
          </a:p>
          <a:p>
            <a:pPr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endParaRPr lang="en-US" sz="1800" kern="1000" spc="30" dirty="0" smtClean="0">
              <a:solidFill>
                <a:prstClr val="black"/>
              </a:solidFill>
              <a:latin typeface="Calibri" panose="020F0502020204030204"/>
              <a:ea typeface="+mn-ea"/>
              <a:cs typeface="Franklin Gothic Book"/>
            </a:endParaRPr>
          </a:p>
          <a:p>
            <a:pPr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endParaRPr lang="en-US" sz="1800" kern="1000" spc="30" dirty="0">
              <a:solidFill>
                <a:prstClr val="black"/>
              </a:solidFill>
              <a:latin typeface="Calibri" panose="020F0502020204030204"/>
              <a:ea typeface="+mn-ea"/>
              <a:cs typeface="Franklin Gothic Book"/>
            </a:endParaRPr>
          </a:p>
          <a:p>
            <a:pPr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endParaRPr lang="en-US" sz="1800" kern="1000" spc="30" dirty="0" smtClean="0">
              <a:solidFill>
                <a:prstClr val="black"/>
              </a:solidFill>
              <a:latin typeface="Calibri" panose="020F0502020204030204"/>
              <a:ea typeface="+mn-ea"/>
              <a:cs typeface="Franklin Gothic Book"/>
            </a:endParaRPr>
          </a:p>
        </p:txBody>
      </p:sp>
      <p:grpSp>
        <p:nvGrpSpPr>
          <p:cNvPr id="20" name="Gruppieren 19"/>
          <p:cNvGrpSpPr/>
          <p:nvPr/>
        </p:nvGrpSpPr>
        <p:grpSpPr>
          <a:xfrm>
            <a:off x="1620352" y="836712"/>
            <a:ext cx="6120000" cy="3323933"/>
            <a:chOff x="1619672" y="836712"/>
            <a:chExt cx="6480000" cy="3323933"/>
          </a:xfrm>
        </p:grpSpPr>
        <p:pic>
          <p:nvPicPr>
            <p:cNvPr id="3" name="Grafik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619672" y="836712"/>
              <a:ext cx="6480000" cy="2931170"/>
            </a:xfrm>
            <a:prstGeom prst="rect">
              <a:avLst/>
            </a:prstGeom>
          </p:spPr>
        </p:pic>
        <p:cxnSp>
          <p:nvCxnSpPr>
            <p:cNvPr id="6" name="Gerader Verbinder 5"/>
            <p:cNvCxnSpPr/>
            <p:nvPr/>
          </p:nvCxnSpPr>
          <p:spPr bwMode="auto">
            <a:xfrm>
              <a:off x="4139952" y="2060848"/>
              <a:ext cx="0" cy="2016224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" name="Gerader Verbinder 8"/>
            <p:cNvCxnSpPr/>
            <p:nvPr/>
          </p:nvCxnSpPr>
          <p:spPr bwMode="auto">
            <a:xfrm>
              <a:off x="7380312" y="2144421"/>
              <a:ext cx="0" cy="2016224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10" name="Gerade Verbindung mit Pfeil 9"/>
          <p:cNvCxnSpPr/>
          <p:nvPr/>
        </p:nvCxnSpPr>
        <p:spPr bwMode="auto">
          <a:xfrm flipV="1">
            <a:off x="1187624" y="2352059"/>
            <a:ext cx="1044369" cy="150361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lg" len="med"/>
            <a:tailEnd type="stealth" w="lg" len="lg"/>
          </a:ln>
          <a:effectLst/>
        </p:spPr>
      </p:cxnSp>
      <p:sp>
        <p:nvSpPr>
          <p:cNvPr id="15" name="Textfeld 14"/>
          <p:cNvSpPr txBox="1"/>
          <p:nvPr/>
        </p:nvSpPr>
        <p:spPr>
          <a:xfrm>
            <a:off x="70992" y="3247993"/>
            <a:ext cx="1116632" cy="32502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kern="1000" spc="30" dirty="0" smtClean="0">
                <a:solidFill>
                  <a:prstClr val="black"/>
                </a:solidFill>
                <a:latin typeface="Calibri" panose="020F0502020204030204"/>
                <a:ea typeface="+mn-ea"/>
                <a:cs typeface="Franklin Gothic Book"/>
              </a:rPr>
              <a:t>B2: </a:t>
            </a:r>
            <a:r>
              <a:rPr lang="en-US" sz="1800" kern="1000" spc="30" dirty="0" smtClean="0">
                <a:solidFill>
                  <a:srgbClr val="FF0000"/>
                </a:solidFill>
                <a:latin typeface="Calibri" panose="020F0502020204030204"/>
                <a:ea typeface="+mn-ea"/>
                <a:cs typeface="Franklin Gothic Book"/>
              </a:rPr>
              <a:t>25</a:t>
            </a:r>
            <a:r>
              <a:rPr lang="en-US" sz="1800" kern="1000" spc="30" dirty="0" smtClean="0">
                <a:solidFill>
                  <a:prstClr val="black"/>
                </a:solidFill>
                <a:latin typeface="Calibri" panose="020F0502020204030204"/>
                <a:ea typeface="+mn-ea"/>
                <a:cs typeface="Franklin Gothic Book"/>
              </a:rPr>
              <a:t> Hz</a:t>
            </a:r>
          </a:p>
          <a:p>
            <a:pPr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endParaRPr lang="en-US" sz="1800" kern="1000" spc="30" dirty="0" smtClean="0">
              <a:solidFill>
                <a:prstClr val="black"/>
              </a:solidFill>
              <a:latin typeface="Calibri" panose="020F0502020204030204"/>
              <a:ea typeface="+mn-ea"/>
              <a:cs typeface="Franklin Gothic Book"/>
            </a:endParaRPr>
          </a:p>
          <a:p>
            <a:pPr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endParaRPr lang="en-US" sz="1800" kern="1000" spc="30" dirty="0">
              <a:solidFill>
                <a:prstClr val="black"/>
              </a:solidFill>
              <a:latin typeface="Calibri" panose="020F0502020204030204"/>
              <a:ea typeface="+mn-ea"/>
              <a:cs typeface="Franklin Gothic Book"/>
            </a:endParaRPr>
          </a:p>
          <a:p>
            <a:pPr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endParaRPr lang="en-US" sz="1800" kern="1000" spc="30" dirty="0" smtClean="0">
              <a:solidFill>
                <a:prstClr val="black"/>
              </a:solidFill>
              <a:latin typeface="Calibri" panose="020F0502020204030204"/>
              <a:ea typeface="+mn-ea"/>
              <a:cs typeface="Franklin Gothic Book"/>
            </a:endParaRPr>
          </a:p>
        </p:txBody>
      </p:sp>
      <p:cxnSp>
        <p:nvCxnSpPr>
          <p:cNvPr id="16" name="Gerade Verbindung mit Pfeil 15"/>
          <p:cNvCxnSpPr/>
          <p:nvPr/>
        </p:nvCxnSpPr>
        <p:spPr bwMode="auto">
          <a:xfrm flipV="1">
            <a:off x="1079612" y="3249520"/>
            <a:ext cx="1098121" cy="17948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lg" len="med"/>
            <a:tailEnd type="stealth" w="lg" len="lg"/>
          </a:ln>
          <a:effectLst/>
        </p:spPr>
      </p:cxnSp>
      <p:sp>
        <p:nvSpPr>
          <p:cNvPr id="18" name="Textfeld 17"/>
          <p:cNvSpPr txBox="1"/>
          <p:nvPr/>
        </p:nvSpPr>
        <p:spPr>
          <a:xfrm>
            <a:off x="7657734" y="3897523"/>
            <a:ext cx="1378761" cy="32502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kern="1000" spc="30" dirty="0" smtClean="0">
                <a:solidFill>
                  <a:prstClr val="black"/>
                </a:solidFill>
                <a:latin typeface="Calibri" panose="020F0502020204030204"/>
                <a:ea typeface="+mn-ea"/>
                <a:cs typeface="Franklin Gothic Book"/>
              </a:rPr>
              <a:t>B1, B2: </a:t>
            </a:r>
            <a:r>
              <a:rPr lang="en-US" sz="1800" kern="1000" spc="30" dirty="0" smtClean="0">
                <a:solidFill>
                  <a:srgbClr val="FF0000"/>
                </a:solidFill>
                <a:latin typeface="Calibri" panose="020F0502020204030204"/>
                <a:ea typeface="+mn-ea"/>
                <a:cs typeface="Franklin Gothic Book"/>
              </a:rPr>
              <a:t>100</a:t>
            </a:r>
            <a:r>
              <a:rPr lang="en-US" sz="1800" kern="1000" spc="30" dirty="0" smtClean="0">
                <a:solidFill>
                  <a:prstClr val="black"/>
                </a:solidFill>
                <a:latin typeface="Calibri" panose="020F0502020204030204"/>
                <a:ea typeface="+mn-ea"/>
                <a:cs typeface="Franklin Gothic Book"/>
              </a:rPr>
              <a:t> Hz</a:t>
            </a:r>
          </a:p>
          <a:p>
            <a:pPr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endParaRPr lang="en-US" sz="1800" kern="1000" spc="30" dirty="0" smtClean="0">
              <a:solidFill>
                <a:prstClr val="black"/>
              </a:solidFill>
              <a:latin typeface="Calibri" panose="020F0502020204030204"/>
              <a:ea typeface="+mn-ea"/>
              <a:cs typeface="Franklin Gothic Book"/>
            </a:endParaRPr>
          </a:p>
          <a:p>
            <a:pPr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endParaRPr lang="en-US" sz="1800" kern="1000" spc="30" dirty="0">
              <a:solidFill>
                <a:prstClr val="black"/>
              </a:solidFill>
              <a:latin typeface="Calibri" panose="020F0502020204030204"/>
              <a:ea typeface="+mn-ea"/>
              <a:cs typeface="Franklin Gothic Book"/>
            </a:endParaRPr>
          </a:p>
          <a:p>
            <a:pPr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endParaRPr lang="en-US" sz="1800" kern="1000" spc="30" dirty="0" smtClean="0">
              <a:solidFill>
                <a:prstClr val="black"/>
              </a:solidFill>
              <a:latin typeface="Calibri" panose="020F0502020204030204"/>
              <a:ea typeface="+mn-ea"/>
              <a:cs typeface="Franklin Gothic Book"/>
            </a:endParaRPr>
          </a:p>
        </p:txBody>
      </p:sp>
      <p:cxnSp>
        <p:nvCxnSpPr>
          <p:cNvPr id="19" name="Gerade Verbindung mit Pfeil 18"/>
          <p:cNvCxnSpPr/>
          <p:nvPr/>
        </p:nvCxnSpPr>
        <p:spPr bwMode="auto">
          <a:xfrm flipH="1" flipV="1">
            <a:off x="7380312" y="3086786"/>
            <a:ext cx="654412" cy="78002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lg" len="med"/>
            <a:tailEnd type="stealth" w="lg" len="lg"/>
          </a:ln>
          <a:effectLst/>
        </p:spPr>
      </p:cxnSp>
      <p:cxnSp>
        <p:nvCxnSpPr>
          <p:cNvPr id="22" name="Gerade Verbindung mit Pfeil 21"/>
          <p:cNvCxnSpPr/>
          <p:nvPr/>
        </p:nvCxnSpPr>
        <p:spPr bwMode="auto">
          <a:xfrm flipH="1" flipV="1">
            <a:off x="4211960" y="3152534"/>
            <a:ext cx="3822765" cy="714272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lg" len="med"/>
            <a:tailEnd type="stealth" w="lg" len="lg"/>
          </a:ln>
          <a:effectLst/>
        </p:spPr>
      </p:cxnSp>
      <p:sp>
        <p:nvSpPr>
          <p:cNvPr id="25" name="Textfeld 24"/>
          <p:cNvSpPr txBox="1"/>
          <p:nvPr/>
        </p:nvSpPr>
        <p:spPr>
          <a:xfrm>
            <a:off x="323528" y="4320116"/>
            <a:ext cx="8555229" cy="24375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u="sng" kern="1000" spc="30" dirty="0" smtClean="0">
                <a:solidFill>
                  <a:prstClr val="black"/>
                </a:solidFill>
                <a:latin typeface="Calibri" panose="020F0502020204030204"/>
                <a:ea typeface="+mn-ea"/>
                <a:cs typeface="Franklin Gothic Book"/>
              </a:rPr>
              <a:t>Current implementation and difficulties:</a:t>
            </a:r>
          </a:p>
          <a:p>
            <a:pPr marL="285750" indent="-28575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kern="1000" spc="30" dirty="0" smtClean="0">
                <a:solidFill>
                  <a:prstClr val="black"/>
                </a:solidFill>
                <a:latin typeface="Calibri" panose="020F0502020204030204"/>
                <a:ea typeface="+mn-ea"/>
                <a:cs typeface="Franklin Gothic Book"/>
              </a:rPr>
              <a:t>Bunch specific triggering of the HW, but the data processing for the two bunches is not de-coupled (work in progress)</a:t>
            </a:r>
          </a:p>
          <a:p>
            <a:pPr marL="742950" lvl="1" indent="-28575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ct val="60000"/>
              <a:buFont typeface="Wingdings" panose="05000000000000000000" pitchFamily="2" charset="2"/>
              <a:buChar char="Ø"/>
            </a:pPr>
            <a:r>
              <a:rPr lang="en-US" sz="1800" kern="1000" spc="30" dirty="0" smtClean="0">
                <a:solidFill>
                  <a:prstClr val="black"/>
                </a:solidFill>
                <a:latin typeface="Calibri" panose="020F0502020204030204"/>
                <a:ea typeface="+mn-ea"/>
                <a:cs typeface="Franklin Gothic Book"/>
              </a:rPr>
              <a:t>Problematic if different machine rates are applied</a:t>
            </a:r>
          </a:p>
          <a:p>
            <a:pPr marL="285750" indent="-28575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1800" kern="1000" spc="30" dirty="0" smtClean="0">
                <a:solidFill>
                  <a:prstClr val="black"/>
                </a:solidFill>
                <a:latin typeface="Calibri" panose="020F0502020204030204"/>
                <a:ea typeface="+mn-ea"/>
                <a:cs typeface="Franklin Gothic Book"/>
              </a:rPr>
              <a:t>Cross-talk from bunch-1 to bunch-2 when both bunches are present</a:t>
            </a:r>
          </a:p>
          <a:p>
            <a:pPr marL="742950" lvl="1" indent="-28575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ct val="60000"/>
              <a:buFont typeface="Wingdings" panose="05000000000000000000" pitchFamily="2" charset="2"/>
              <a:buChar char="Ø"/>
            </a:pPr>
            <a:r>
              <a:rPr lang="en-US" sz="1800" kern="1000" spc="30" dirty="0" smtClean="0">
                <a:solidFill>
                  <a:prstClr val="black"/>
                </a:solidFill>
                <a:latin typeface="Calibri" panose="020F0502020204030204"/>
                <a:ea typeface="+mn-ea"/>
                <a:cs typeface="Franklin Gothic Book"/>
              </a:rPr>
              <a:t>Wake-fields from bunch-1 cause a systematic offset for bunch-2</a:t>
            </a:r>
          </a:p>
          <a:p>
            <a:pPr marL="742950" lvl="1" indent="-28575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ct val="60000"/>
              <a:buFont typeface="Wingdings" panose="05000000000000000000" pitchFamily="2" charset="2"/>
              <a:buChar char="Ø"/>
            </a:pPr>
            <a:r>
              <a:rPr lang="en-US" sz="1800" kern="1000" spc="30" dirty="0" smtClean="0">
                <a:solidFill>
                  <a:prstClr val="black"/>
                </a:solidFill>
                <a:latin typeface="Calibri" panose="020F0502020204030204"/>
                <a:ea typeface="+mn-ea"/>
                <a:cs typeface="Franklin Gothic Book"/>
              </a:rPr>
              <a:t>This offset is constant for fixed conditions for bunch-1 (e.g. charge, orbit)</a:t>
            </a:r>
          </a:p>
          <a:p>
            <a:pPr marL="742950" lvl="1" indent="-28575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ct val="60000"/>
              <a:buFont typeface="Wingdings" panose="05000000000000000000" pitchFamily="2" charset="2"/>
              <a:buChar char="Ø"/>
            </a:pPr>
            <a:r>
              <a:rPr lang="en-US" sz="1800" kern="1000" spc="30" dirty="0" smtClean="0">
                <a:solidFill>
                  <a:prstClr val="black"/>
                </a:solidFill>
                <a:latin typeface="Calibri" panose="020F0502020204030204"/>
                <a:ea typeface="+mn-ea"/>
                <a:cs typeface="Franklin Gothic Book"/>
              </a:rPr>
              <a:t>Is a concern only for the BAMs which “see” both bunches (Laser-Heater, Linac-1)</a:t>
            </a:r>
          </a:p>
        </p:txBody>
      </p:sp>
    </p:spTree>
    <p:extLst>
      <p:ext uri="{BB962C8B-B14F-4D97-AF65-F5344CB8AC3E}">
        <p14:creationId xmlns:p14="http://schemas.microsoft.com/office/powerpoint/2010/main" val="333838504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1259632" y="620688"/>
            <a:ext cx="7777434" cy="31700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9pPr>
          </a:lstStyle>
          <a:p>
            <a:pPr fontAlgn="ctr">
              <a:lnSpc>
                <a:spcPct val="125000"/>
              </a:lnSpc>
              <a:buClr>
                <a:schemeClr val="tx1"/>
              </a:buClr>
            </a:pPr>
            <a:r>
              <a:rPr lang="en-US" altLang="de-DE" u="sng" dirty="0">
                <a:latin typeface="Arial Narrow" pitchFamily="34" charset="0"/>
              </a:rPr>
              <a:t>Requirements</a:t>
            </a:r>
            <a:r>
              <a:rPr lang="en-US" altLang="de-DE" dirty="0">
                <a:latin typeface="Arial Narrow" pitchFamily="34" charset="0"/>
              </a:rPr>
              <a:t>:</a:t>
            </a:r>
          </a:p>
          <a:p>
            <a:pPr marL="342900" indent="-342900" fontAlgn="ctr">
              <a:lnSpc>
                <a:spcPct val="125000"/>
              </a:lnSpc>
              <a:spcBef>
                <a:spcPts val="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altLang="de-DE" dirty="0">
                <a:latin typeface="Arial Narrow" pitchFamily="34" charset="0"/>
              </a:rPr>
              <a:t>High precision (&lt;10 fs </a:t>
            </a:r>
            <a:r>
              <a:rPr lang="en-US" altLang="de-DE" dirty="0" err="1">
                <a:latin typeface="Arial Narrow" pitchFamily="34" charset="0"/>
              </a:rPr>
              <a:t>rms</a:t>
            </a:r>
            <a:r>
              <a:rPr lang="en-US" altLang="de-DE" dirty="0">
                <a:latin typeface="Arial Narrow" pitchFamily="34" charset="0"/>
              </a:rPr>
              <a:t>) arrival-time measurement at selected </a:t>
            </a:r>
            <a:r>
              <a:rPr lang="en-US" altLang="de-DE" dirty="0" smtClean="0">
                <a:latin typeface="Arial Narrow" pitchFamily="34" charset="0"/>
              </a:rPr>
              <a:t>locations relative </a:t>
            </a:r>
            <a:r>
              <a:rPr lang="en-US" altLang="de-DE" dirty="0">
                <a:latin typeface="Arial Narrow" pitchFamily="34" charset="0"/>
              </a:rPr>
              <a:t>to the reference </a:t>
            </a:r>
            <a:r>
              <a:rPr lang="en-US" altLang="de-DE" dirty="0" smtClean="0">
                <a:latin typeface="Arial Narrow" pitchFamily="34" charset="0"/>
              </a:rPr>
              <a:t>distribution system </a:t>
            </a:r>
            <a:r>
              <a:rPr lang="en-US" altLang="de-DE" dirty="0">
                <a:solidFill>
                  <a:srgbClr val="010000"/>
                </a:solidFill>
                <a:highlight>
                  <a:srgbClr val="00FF00"/>
                </a:highlight>
                <a:latin typeface="Arial Narrow" pitchFamily="34" charset="0"/>
              </a:rPr>
              <a:t>✓</a:t>
            </a:r>
            <a:endParaRPr lang="en-US" altLang="de-DE" dirty="0">
              <a:latin typeface="Arial Narrow" pitchFamily="34" charset="0"/>
            </a:endParaRPr>
          </a:p>
          <a:p>
            <a:pPr marL="342900" indent="-342900" fontAlgn="ctr">
              <a:lnSpc>
                <a:spcPct val="125000"/>
              </a:lnSpc>
              <a:spcBef>
                <a:spcPts val="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altLang="de-DE" dirty="0" smtClean="0">
                <a:latin typeface="Arial Narrow" pitchFamily="34" charset="0"/>
              </a:rPr>
              <a:t>Use </a:t>
            </a:r>
            <a:r>
              <a:rPr lang="en-US" altLang="de-DE" dirty="0">
                <a:latin typeface="Arial Narrow" pitchFamily="34" charset="0"/>
              </a:rPr>
              <a:t>of </a:t>
            </a:r>
            <a:r>
              <a:rPr lang="en-US" altLang="de-DE" dirty="0" smtClean="0">
                <a:latin typeface="Arial Narrow" pitchFamily="34" charset="0"/>
              </a:rPr>
              <a:t>the </a:t>
            </a:r>
            <a:r>
              <a:rPr lang="en-US" altLang="de-DE" dirty="0">
                <a:latin typeface="Arial Narrow" pitchFamily="34" charset="0"/>
              </a:rPr>
              <a:t>arrival-time information to </a:t>
            </a:r>
            <a:r>
              <a:rPr lang="en-US" altLang="de-DE" dirty="0" smtClean="0">
                <a:latin typeface="Arial Narrow" pitchFamily="34" charset="0"/>
              </a:rPr>
              <a:t>understand machine drifts</a:t>
            </a:r>
            <a:r>
              <a:rPr lang="en-US" altLang="de-DE" dirty="0">
                <a:latin typeface="Arial Narrow" pitchFamily="34" charset="0"/>
              </a:rPr>
              <a:t>, study </a:t>
            </a:r>
            <a:r>
              <a:rPr lang="en-US" altLang="de-DE" dirty="0" smtClean="0">
                <a:latin typeface="Arial Narrow" pitchFamily="34" charset="0"/>
              </a:rPr>
              <a:t>of jitter sources and as an aid </a:t>
            </a:r>
            <a:r>
              <a:rPr lang="en-US" altLang="de-DE" dirty="0">
                <a:latin typeface="Arial Narrow" pitchFamily="34" charset="0"/>
              </a:rPr>
              <a:t>for the machine </a:t>
            </a:r>
            <a:r>
              <a:rPr lang="en-US" altLang="de-DE" dirty="0" smtClean="0">
                <a:latin typeface="Arial Narrow" pitchFamily="34" charset="0"/>
              </a:rPr>
              <a:t>setup </a:t>
            </a:r>
            <a:r>
              <a:rPr lang="en-US" altLang="de-DE" dirty="0">
                <a:solidFill>
                  <a:srgbClr val="010000"/>
                </a:solidFill>
                <a:highlight>
                  <a:srgbClr val="00FF00"/>
                </a:highlight>
                <a:latin typeface="Arial Narrow" pitchFamily="34" charset="0"/>
              </a:rPr>
              <a:t>✓</a:t>
            </a:r>
            <a:endParaRPr lang="en-US" altLang="de-DE" dirty="0" smtClean="0">
              <a:latin typeface="Arial Narrow" pitchFamily="34" charset="0"/>
            </a:endParaRPr>
          </a:p>
          <a:p>
            <a:pPr marL="342900" indent="-342900" fontAlgn="ctr">
              <a:lnSpc>
                <a:spcPct val="125000"/>
              </a:lnSpc>
              <a:spcBef>
                <a:spcPts val="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altLang="de-DE" dirty="0" smtClean="0">
                <a:latin typeface="Arial Narrow" pitchFamily="34" charset="0"/>
              </a:rPr>
              <a:t>Use </a:t>
            </a:r>
            <a:r>
              <a:rPr lang="en-US" altLang="de-DE" dirty="0">
                <a:latin typeface="Arial Narrow" pitchFamily="34" charset="0"/>
              </a:rPr>
              <a:t>of arrival-time information in feedback systems to stabilize </a:t>
            </a:r>
            <a:r>
              <a:rPr lang="en-US" altLang="de-DE">
                <a:latin typeface="Arial Narrow" pitchFamily="34" charset="0"/>
              </a:rPr>
              <a:t>the </a:t>
            </a:r>
            <a:r>
              <a:rPr lang="en-US" altLang="de-DE" smtClean="0">
                <a:latin typeface="Arial Narrow" pitchFamily="34" charset="0"/>
              </a:rPr>
              <a:t>amplitudes </a:t>
            </a:r>
            <a:r>
              <a:rPr lang="en-US" altLang="de-DE" dirty="0">
                <a:latin typeface="Arial Narrow" pitchFamily="34" charset="0"/>
              </a:rPr>
              <a:t>and timings in the </a:t>
            </a:r>
            <a:r>
              <a:rPr lang="en-US" altLang="de-DE" dirty="0" smtClean="0">
                <a:latin typeface="Arial Narrow" pitchFamily="34" charset="0"/>
              </a:rPr>
              <a:t>machine </a:t>
            </a:r>
            <a:r>
              <a:rPr lang="en-US" altLang="de-DE" dirty="0">
                <a:solidFill>
                  <a:srgbClr val="010000"/>
                </a:solidFill>
                <a:highlight>
                  <a:srgbClr val="00FF00"/>
                </a:highlight>
                <a:latin typeface="Arial Narrow" pitchFamily="34" charset="0"/>
              </a:rPr>
              <a:t>✓</a:t>
            </a:r>
            <a:endParaRPr lang="en-US" altLang="de-DE" dirty="0">
              <a:latin typeface="Arial Narrow" pitchFamily="34" charset="0"/>
            </a:endParaRPr>
          </a:p>
          <a:p>
            <a:pPr marL="342900" indent="-342900" fontAlgn="ctr">
              <a:lnSpc>
                <a:spcPct val="125000"/>
              </a:lnSpc>
              <a:spcBef>
                <a:spcPts val="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altLang="de-DE" dirty="0">
                <a:latin typeface="Arial Narrow" pitchFamily="34" charset="0"/>
              </a:rPr>
              <a:t>Provide arrival-time information for pump-probe </a:t>
            </a:r>
            <a:r>
              <a:rPr lang="en-US" altLang="de-DE" dirty="0" smtClean="0">
                <a:latin typeface="Arial Narrow" pitchFamily="34" charset="0"/>
              </a:rPr>
              <a:t>experiments </a:t>
            </a:r>
            <a:r>
              <a:rPr lang="en-US" altLang="de-DE" dirty="0">
                <a:solidFill>
                  <a:srgbClr val="010000"/>
                </a:solidFill>
                <a:highlight>
                  <a:srgbClr val="FDCA00"/>
                </a:highlight>
                <a:latin typeface="Arial Narrow" pitchFamily="34" charset="0"/>
              </a:rPr>
              <a:t>✓</a:t>
            </a:r>
            <a:endParaRPr lang="en-US" altLang="de-DE" dirty="0" smtClean="0">
              <a:latin typeface="Arial Narrow" pitchFamily="34" charset="0"/>
            </a:endParaRPr>
          </a:p>
          <a:p>
            <a:pPr marL="1085850" lvl="1" indent="-342900" fontAlgn="ctr">
              <a:lnSpc>
                <a:spcPct val="125000"/>
              </a:lnSpc>
              <a:spcBef>
                <a:spcPts val="0"/>
              </a:spcBef>
              <a:buClr>
                <a:srgbClr val="FFC000"/>
              </a:buClr>
              <a:buSzPct val="60000"/>
              <a:buFont typeface="Wingdings" panose="05000000000000000000" pitchFamily="2" charset="2"/>
              <a:buChar char="Ø"/>
            </a:pPr>
            <a:r>
              <a:rPr lang="en-US" altLang="de-DE" dirty="0" smtClean="0">
                <a:solidFill>
                  <a:srgbClr val="FFC000"/>
                </a:solidFill>
                <a:latin typeface="Arial Narrow" pitchFamily="34" charset="0"/>
              </a:rPr>
              <a:t>Improvements of the fiber link reference distribution required (to do)</a:t>
            </a:r>
          </a:p>
          <a:p>
            <a:pPr marL="1085850" lvl="1" indent="-342900" fontAlgn="ctr">
              <a:lnSpc>
                <a:spcPct val="125000"/>
              </a:lnSpc>
              <a:spcBef>
                <a:spcPts val="0"/>
              </a:spcBef>
              <a:buClr>
                <a:srgbClr val="FFC000"/>
              </a:buClr>
              <a:buSzPct val="60000"/>
              <a:buFont typeface="Wingdings" panose="05000000000000000000" pitchFamily="2" charset="2"/>
              <a:buChar char="Ø"/>
            </a:pPr>
            <a:r>
              <a:rPr lang="en-US" altLang="de-DE" dirty="0" smtClean="0">
                <a:solidFill>
                  <a:srgbClr val="FFC000"/>
                </a:solidFill>
                <a:latin typeface="Arial Narrow" pitchFamily="34" charset="0"/>
              </a:rPr>
              <a:t>A re-design of the reference distribution system required (to do)</a:t>
            </a:r>
            <a:endParaRPr lang="en-US" altLang="de-DE" dirty="0">
              <a:solidFill>
                <a:srgbClr val="FFC000"/>
              </a:solidFill>
              <a:latin typeface="Arial Narrow" pitchFamily="34" charset="0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683568" y="3610957"/>
            <a:ext cx="8065466" cy="32470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9pPr>
          </a:lstStyle>
          <a:p>
            <a:pPr fontAlgn="ctr">
              <a:lnSpc>
                <a:spcPct val="125000"/>
              </a:lnSpc>
              <a:buClr>
                <a:schemeClr val="tx1"/>
              </a:buClr>
            </a:pPr>
            <a:r>
              <a:rPr lang="en-US" altLang="de-DE" u="sng" dirty="0">
                <a:latin typeface="Arial Narrow" pitchFamily="34" charset="0"/>
              </a:rPr>
              <a:t>BAM Specifications </a:t>
            </a:r>
            <a:r>
              <a:rPr lang="en-US" altLang="de-DE" dirty="0">
                <a:latin typeface="Arial Narrow" pitchFamily="34" charset="0"/>
              </a:rPr>
              <a:t>:</a:t>
            </a:r>
          </a:p>
          <a:p>
            <a:pPr marL="285750" indent="-285750" fontAlgn="ctr">
              <a:lnSpc>
                <a:spcPct val="125000"/>
              </a:lnSpc>
              <a:spcBef>
                <a:spcPts val="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altLang="de-DE" dirty="0">
                <a:latin typeface="Arial Narrow" pitchFamily="34" charset="0"/>
              </a:rPr>
              <a:t>Two channels:</a:t>
            </a:r>
          </a:p>
          <a:p>
            <a:pPr marL="1028700" lvl="1" fontAlgn="ctr">
              <a:lnSpc>
                <a:spcPct val="125000"/>
              </a:lnSpc>
              <a:spcBef>
                <a:spcPts val="0"/>
              </a:spcBef>
              <a:buClr>
                <a:schemeClr val="tx1"/>
              </a:buClr>
              <a:buSzPct val="60000"/>
              <a:buFont typeface="Courier New" panose="02070309020205020404" pitchFamily="49" charset="0"/>
              <a:buChar char="o"/>
            </a:pPr>
            <a:r>
              <a:rPr lang="en-US" altLang="de-DE" dirty="0">
                <a:latin typeface="Arial Narrow" pitchFamily="34" charset="0"/>
              </a:rPr>
              <a:t>CH1, “high resolution”,  ~1 </a:t>
            </a:r>
            <a:r>
              <a:rPr lang="en-US" altLang="de-DE" dirty="0" err="1">
                <a:latin typeface="Arial Narrow" pitchFamily="34" charset="0"/>
              </a:rPr>
              <a:t>ps</a:t>
            </a:r>
            <a:r>
              <a:rPr lang="en-US" altLang="de-DE" dirty="0">
                <a:latin typeface="Arial Narrow" pitchFamily="34" charset="0"/>
              </a:rPr>
              <a:t> dynamic </a:t>
            </a:r>
            <a:r>
              <a:rPr lang="en-US" altLang="de-DE" dirty="0" smtClean="0">
                <a:latin typeface="Arial Narrow" pitchFamily="34" charset="0"/>
              </a:rPr>
              <a:t>range </a:t>
            </a:r>
            <a:r>
              <a:rPr lang="en-US" altLang="de-DE" dirty="0">
                <a:solidFill>
                  <a:srgbClr val="010000"/>
                </a:solidFill>
                <a:highlight>
                  <a:srgbClr val="00FF00"/>
                </a:highlight>
                <a:latin typeface="Arial Narrow" pitchFamily="34" charset="0"/>
              </a:rPr>
              <a:t>✓</a:t>
            </a:r>
            <a:endParaRPr lang="en-US" altLang="de-DE" dirty="0">
              <a:latin typeface="Arial Narrow" pitchFamily="34" charset="0"/>
            </a:endParaRPr>
          </a:p>
          <a:p>
            <a:pPr marL="1028700" lvl="1" fontAlgn="ctr">
              <a:lnSpc>
                <a:spcPct val="125000"/>
              </a:lnSpc>
              <a:spcBef>
                <a:spcPts val="0"/>
              </a:spcBef>
              <a:buClr>
                <a:schemeClr val="tx1"/>
              </a:buClr>
              <a:buSzPct val="60000"/>
              <a:buFont typeface="Courier New" panose="02070309020205020404" pitchFamily="49" charset="0"/>
              <a:buChar char="o"/>
            </a:pPr>
            <a:r>
              <a:rPr lang="en-US" altLang="de-DE" dirty="0">
                <a:latin typeface="Arial Narrow" pitchFamily="34" charset="0"/>
              </a:rPr>
              <a:t>CH2, “large dynamic range”, ~7 </a:t>
            </a:r>
            <a:r>
              <a:rPr lang="en-US" altLang="de-DE" dirty="0" err="1">
                <a:latin typeface="Arial Narrow" pitchFamily="34" charset="0"/>
              </a:rPr>
              <a:t>ps</a:t>
            </a:r>
            <a:r>
              <a:rPr lang="en-US" altLang="de-DE" dirty="0">
                <a:latin typeface="Arial Narrow" pitchFamily="34" charset="0"/>
              </a:rPr>
              <a:t> dynamic </a:t>
            </a:r>
            <a:r>
              <a:rPr lang="en-US" altLang="de-DE" dirty="0" smtClean="0">
                <a:latin typeface="Arial Narrow" pitchFamily="34" charset="0"/>
              </a:rPr>
              <a:t>range </a:t>
            </a:r>
            <a:r>
              <a:rPr lang="en-US" altLang="de-DE" dirty="0">
                <a:solidFill>
                  <a:srgbClr val="010000"/>
                </a:solidFill>
                <a:highlight>
                  <a:srgbClr val="00FF00"/>
                </a:highlight>
                <a:latin typeface="Arial Narrow" pitchFamily="34" charset="0"/>
              </a:rPr>
              <a:t>✓</a:t>
            </a:r>
            <a:endParaRPr lang="en-US" altLang="de-DE" dirty="0">
              <a:latin typeface="Arial Narrow" pitchFamily="34" charset="0"/>
            </a:endParaRPr>
          </a:p>
          <a:p>
            <a:pPr marL="1028700" lvl="1" fontAlgn="ctr">
              <a:lnSpc>
                <a:spcPct val="125000"/>
              </a:lnSpc>
              <a:spcBef>
                <a:spcPts val="0"/>
              </a:spcBef>
              <a:buClr>
                <a:schemeClr val="tx1"/>
              </a:buClr>
              <a:buSzPct val="60000"/>
              <a:buFont typeface="Courier New" panose="02070309020205020404" pitchFamily="49" charset="0"/>
              <a:buChar char="o"/>
            </a:pPr>
            <a:r>
              <a:rPr lang="en-US" altLang="de-DE" dirty="0" smtClean="0">
                <a:latin typeface="Arial Narrow" pitchFamily="34" charset="0"/>
              </a:rPr>
              <a:t>Full </a:t>
            </a:r>
            <a:r>
              <a:rPr lang="en-US" altLang="de-DE" dirty="0">
                <a:latin typeface="Arial Narrow" pitchFamily="34" charset="0"/>
              </a:rPr>
              <a:t>dynamic range: up to 300 </a:t>
            </a:r>
            <a:r>
              <a:rPr lang="en-US" altLang="de-DE" dirty="0" err="1">
                <a:latin typeface="Arial Narrow" pitchFamily="34" charset="0"/>
              </a:rPr>
              <a:t>ps</a:t>
            </a:r>
            <a:r>
              <a:rPr lang="en-US" altLang="de-DE" dirty="0">
                <a:latin typeface="Arial Narrow" pitchFamily="34" charset="0"/>
              </a:rPr>
              <a:t> using optical delay-stage </a:t>
            </a:r>
            <a:r>
              <a:rPr lang="en-US" altLang="de-DE" dirty="0">
                <a:solidFill>
                  <a:srgbClr val="010000"/>
                </a:solidFill>
                <a:highlight>
                  <a:srgbClr val="00FF00"/>
                </a:highlight>
                <a:latin typeface="Arial Narrow" pitchFamily="34" charset="0"/>
              </a:rPr>
              <a:t>✓</a:t>
            </a:r>
            <a:r>
              <a:rPr lang="en-US" altLang="de-DE" dirty="0">
                <a:latin typeface="Arial Narrow" pitchFamily="34" charset="0"/>
              </a:rPr>
              <a:t/>
            </a:r>
            <a:br>
              <a:rPr lang="en-US" altLang="de-DE" dirty="0">
                <a:latin typeface="Arial Narrow" pitchFamily="34" charset="0"/>
              </a:rPr>
            </a:br>
            <a:r>
              <a:rPr lang="en-US" altLang="de-DE" dirty="0">
                <a:latin typeface="Arial Narrow" pitchFamily="34" charset="0"/>
              </a:rPr>
              <a:t>(required for BC angle changes</a:t>
            </a:r>
            <a:r>
              <a:rPr lang="en-US" altLang="de-DE" dirty="0" smtClean="0">
                <a:latin typeface="Arial Narrow" pitchFamily="34" charset="0"/>
              </a:rPr>
              <a:t>)</a:t>
            </a:r>
          </a:p>
          <a:p>
            <a:pPr marL="1028700" lvl="1" fontAlgn="ctr">
              <a:lnSpc>
                <a:spcPct val="125000"/>
              </a:lnSpc>
              <a:spcBef>
                <a:spcPts val="0"/>
              </a:spcBef>
              <a:buClr>
                <a:schemeClr val="tx1"/>
              </a:buClr>
              <a:buSzPct val="60000"/>
              <a:buFont typeface="Courier New" panose="02070309020205020404" pitchFamily="49" charset="0"/>
              <a:buChar char="o"/>
            </a:pPr>
            <a:r>
              <a:rPr lang="en-US" altLang="de-DE" dirty="0" smtClean="0">
                <a:latin typeface="Arial Narrow" pitchFamily="34" charset="0"/>
              </a:rPr>
              <a:t>Bunch timing overlap using a delay stage or a vector modulator ( 7 ns) </a:t>
            </a:r>
            <a:r>
              <a:rPr lang="en-US" altLang="de-DE" dirty="0">
                <a:solidFill>
                  <a:srgbClr val="010000"/>
                </a:solidFill>
                <a:highlight>
                  <a:srgbClr val="00FF00"/>
                </a:highlight>
                <a:latin typeface="Arial Narrow" pitchFamily="34" charset="0"/>
              </a:rPr>
              <a:t>✓</a:t>
            </a:r>
            <a:endParaRPr lang="en-US" altLang="de-DE" dirty="0">
              <a:latin typeface="Arial Narrow" pitchFamily="34" charset="0"/>
            </a:endParaRPr>
          </a:p>
          <a:p>
            <a:pPr marL="285750" indent="-285750" fontAlgn="ctr">
              <a:lnSpc>
                <a:spcPct val="125000"/>
              </a:lnSpc>
              <a:spcBef>
                <a:spcPts val="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altLang="de-DE" dirty="0">
                <a:latin typeface="Arial Narrow" pitchFamily="34" charset="0"/>
              </a:rPr>
              <a:t>Charge range: 10 </a:t>
            </a:r>
            <a:r>
              <a:rPr lang="en-US" altLang="de-DE" dirty="0" err="1">
                <a:latin typeface="Arial Narrow" pitchFamily="34" charset="0"/>
              </a:rPr>
              <a:t>pC</a:t>
            </a:r>
            <a:r>
              <a:rPr lang="en-US" altLang="de-DE" dirty="0">
                <a:latin typeface="Arial Narrow" pitchFamily="34" charset="0"/>
              </a:rPr>
              <a:t> – 200 </a:t>
            </a:r>
            <a:r>
              <a:rPr lang="en-US" altLang="de-DE" dirty="0" err="1">
                <a:latin typeface="Arial Narrow" pitchFamily="34" charset="0"/>
              </a:rPr>
              <a:t>pC</a:t>
            </a:r>
            <a:r>
              <a:rPr lang="en-US" altLang="de-DE" dirty="0">
                <a:latin typeface="Arial Narrow" pitchFamily="34" charset="0"/>
              </a:rPr>
              <a:t>, resolution better than 10 fs over </a:t>
            </a:r>
            <a:r>
              <a:rPr lang="en-US" altLang="de-DE" dirty="0" smtClean="0">
                <a:latin typeface="Arial Narrow" pitchFamily="34" charset="0"/>
              </a:rPr>
              <a:t>the entire range </a:t>
            </a:r>
            <a:r>
              <a:rPr lang="en-US" altLang="de-DE" dirty="0">
                <a:solidFill>
                  <a:srgbClr val="010000"/>
                </a:solidFill>
                <a:highlight>
                  <a:srgbClr val="00FF00"/>
                </a:highlight>
                <a:latin typeface="Arial Narrow" pitchFamily="34" charset="0"/>
              </a:rPr>
              <a:t>✓</a:t>
            </a:r>
            <a:endParaRPr lang="en-US" altLang="de-DE" dirty="0">
              <a:latin typeface="Arial Narrow" pitchFamily="34" charset="0"/>
            </a:endParaRPr>
          </a:p>
          <a:p>
            <a:pPr marL="285750" indent="-285750" fontAlgn="ctr">
              <a:lnSpc>
                <a:spcPct val="125000"/>
              </a:lnSpc>
              <a:spcBef>
                <a:spcPts val="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altLang="de-DE" dirty="0">
                <a:latin typeface="Arial Narrow" pitchFamily="34" charset="0"/>
              </a:rPr>
              <a:t>Two bunch operation (28 ns bunch separation</a:t>
            </a:r>
            <a:r>
              <a:rPr lang="en-US" altLang="de-DE" dirty="0" smtClean="0">
                <a:latin typeface="Arial Narrow" pitchFamily="34" charset="0"/>
              </a:rPr>
              <a:t>) </a:t>
            </a:r>
            <a:r>
              <a:rPr lang="en-US" altLang="de-DE" dirty="0" smtClean="0">
                <a:solidFill>
                  <a:srgbClr val="010000"/>
                </a:solidFill>
                <a:highlight>
                  <a:srgbClr val="FDCA00"/>
                </a:highlight>
                <a:latin typeface="Arial Narrow" pitchFamily="34" charset="0"/>
              </a:rPr>
              <a:t>✓</a:t>
            </a:r>
            <a:endParaRPr lang="en-US" altLang="de-DE" dirty="0">
              <a:latin typeface="Arial Narrow" pitchFamily="34" charset="0"/>
            </a:endParaRPr>
          </a:p>
          <a:p>
            <a:pPr marL="285750" indent="-285750" fontAlgn="ctr">
              <a:lnSpc>
                <a:spcPct val="125000"/>
              </a:lnSpc>
              <a:spcBef>
                <a:spcPts val="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altLang="de-DE" dirty="0">
                <a:latin typeface="Arial Narrow" pitchFamily="34" charset="0"/>
              </a:rPr>
              <a:t>Non-destructive, bunch synchronous, 100 Hz </a:t>
            </a:r>
            <a:r>
              <a:rPr lang="en-US" altLang="de-DE" dirty="0" smtClean="0">
                <a:latin typeface="Arial Narrow" pitchFamily="34" charset="0"/>
              </a:rPr>
              <a:t>operation </a:t>
            </a:r>
            <a:r>
              <a:rPr lang="en-US" altLang="de-DE" dirty="0">
                <a:solidFill>
                  <a:srgbClr val="010000"/>
                </a:solidFill>
                <a:highlight>
                  <a:srgbClr val="00FF00"/>
                </a:highlight>
                <a:latin typeface="Arial Narrow" pitchFamily="34" charset="0"/>
              </a:rPr>
              <a:t>✓</a:t>
            </a:r>
            <a:endParaRPr lang="en-US" altLang="de-DE" sz="1600" dirty="0">
              <a:latin typeface="Arial Narrow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835696" y="115812"/>
            <a:ext cx="7308304" cy="775461"/>
          </a:xfrm>
        </p:spPr>
        <p:txBody>
          <a:bodyPr/>
          <a:lstStyle/>
          <a:p>
            <a:pPr algn="ctr"/>
            <a:r>
              <a:rPr lang="en-US" dirty="0" smtClean="0"/>
              <a:t>Re-cap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28459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SI PowerPoint Master english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ct val="110000"/>
          </a:lnSpc>
          <a:spcBef>
            <a:spcPts val="0"/>
          </a:spcBef>
          <a:defRPr sz="1800" kern="1000" spc="30" dirty="0" err="1" smtClean="0">
            <a:latin typeface="+mn-lt"/>
            <a:cs typeface="Franklin Gothic Book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PSI PowerPoint Master english</Template>
  <TotalTime>0</TotalTime>
  <Words>725</Words>
  <Application>Microsoft Office PowerPoint</Application>
  <PresentationFormat>Bildschirmpräsentation (4:3)</PresentationFormat>
  <Paragraphs>85</Paragraphs>
  <Slides>10</Slides>
  <Notes>10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24" baseType="lpstr">
      <vt:lpstr>ＭＳ Ｐゴシック</vt:lpstr>
      <vt:lpstr>Arial</vt:lpstr>
      <vt:lpstr>Arial Narrow</vt:lpstr>
      <vt:lpstr>Calibri</vt:lpstr>
      <vt:lpstr>Courier New</vt:lpstr>
      <vt:lpstr>Franklin Gothic Book</vt:lpstr>
      <vt:lpstr>Georgia</vt:lpstr>
      <vt:lpstr>Rockwell</vt:lpstr>
      <vt:lpstr>Symbol</vt:lpstr>
      <vt:lpstr>SymbolPi</vt:lpstr>
      <vt:lpstr>Times</vt:lpstr>
      <vt:lpstr>Wingdings</vt:lpstr>
      <vt:lpstr>ヒラギノ角ゴ Pro W3</vt:lpstr>
      <vt:lpstr>PSI PowerPoint Master english</vt:lpstr>
      <vt:lpstr>The SwissFEL Bunch Arrival-Time Monitors</vt:lpstr>
      <vt:lpstr>Requirements and Specifications of the  Bunch Arrival-Time Monitors (BAMs)</vt:lpstr>
      <vt:lpstr>SwissFEL and BAM Locations</vt:lpstr>
      <vt:lpstr>BAM Resolution – Charge Dependence</vt:lpstr>
      <vt:lpstr>Correlation of two BAMs</vt:lpstr>
      <vt:lpstr>Bunch Arrival-Time Stability</vt:lpstr>
      <vt:lpstr>Arrival-Time Jitter</vt:lpstr>
      <vt:lpstr>Two Bunch Operation: Current Status</vt:lpstr>
      <vt:lpstr>Re-cap</vt:lpstr>
      <vt:lpstr>PowerPoint-Präsentation</vt:lpstr>
    </vt:vector>
  </TitlesOfParts>
  <Company>PSI - Paul Scherrer Institut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Insert the title of your presentation here</dc:title>
  <dc:creator>Arsov Vladimir Rumenov</dc:creator>
  <cp:lastModifiedBy>Arsov Vladimir Rumenov</cp:lastModifiedBy>
  <cp:revision>361</cp:revision>
  <cp:lastPrinted>2015-11-18T16:15:13Z</cp:lastPrinted>
  <dcterms:created xsi:type="dcterms:W3CDTF">2015-10-19T08:13:40Z</dcterms:created>
  <dcterms:modified xsi:type="dcterms:W3CDTF">2021-10-20T15:28:54Z</dcterms:modified>
</cp:coreProperties>
</file>