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26"/>
  </p:notesMasterIdLst>
  <p:handoutMasterIdLst>
    <p:handoutMasterId r:id="rId27"/>
  </p:handoutMasterIdLst>
  <p:sldIdLst>
    <p:sldId id="330" r:id="rId2"/>
    <p:sldId id="323" r:id="rId3"/>
    <p:sldId id="448" r:id="rId4"/>
    <p:sldId id="426" r:id="rId5"/>
    <p:sldId id="524" r:id="rId6"/>
    <p:sldId id="513" r:id="rId7"/>
    <p:sldId id="514" r:id="rId8"/>
    <p:sldId id="515" r:id="rId9"/>
    <p:sldId id="518" r:id="rId10"/>
    <p:sldId id="516" r:id="rId11"/>
    <p:sldId id="517" r:id="rId12"/>
    <p:sldId id="491" r:id="rId13"/>
    <p:sldId id="457" r:id="rId14"/>
    <p:sldId id="443" r:id="rId15"/>
    <p:sldId id="446" r:id="rId16"/>
    <p:sldId id="499" r:id="rId17"/>
    <p:sldId id="427" r:id="rId18"/>
    <p:sldId id="397" r:id="rId19"/>
    <p:sldId id="398" r:id="rId20"/>
    <p:sldId id="332" r:id="rId21"/>
    <p:sldId id="461" r:id="rId22"/>
    <p:sldId id="512" r:id="rId23"/>
    <p:sldId id="525" r:id="rId24"/>
    <p:sldId id="337" r:id="rId25"/>
  </p:sldIdLst>
  <p:sldSz cx="9144000" cy="5143500" type="screen16x9"/>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10000"/>
    <a:srgbClr val="808080"/>
    <a:srgbClr val="000000"/>
    <a:srgbClr val="FDCA00"/>
    <a:srgbClr val="EF5B00"/>
    <a:srgbClr val="C50006"/>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1348" autoAdjust="0"/>
    <p:restoredTop sz="86418" autoAdjust="0"/>
  </p:normalViewPr>
  <p:slideViewPr>
    <p:cSldViewPr snapToObjects="1">
      <p:cViewPr varScale="1">
        <p:scale>
          <a:sx n="143" d="100"/>
          <a:sy n="143" d="100"/>
        </p:scale>
        <p:origin x="200" y="200"/>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90" d="100"/>
          <a:sy n="90" d="100"/>
        </p:scale>
        <p:origin x="4472" y="224"/>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2903271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488923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3374639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1418242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059582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1697780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144189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35794272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17</a:t>
            </a:fld>
            <a:endParaRPr lang="de-DE" dirty="0"/>
          </a:p>
        </p:txBody>
      </p:sp>
    </p:spTree>
    <p:extLst>
      <p:ext uri="{BB962C8B-B14F-4D97-AF65-F5344CB8AC3E}">
        <p14:creationId xmlns:p14="http://schemas.microsoft.com/office/powerpoint/2010/main" val="32817393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482195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874993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noProof="0"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a:t>
            </a:fld>
            <a:endParaRPr lang="de-DE" dirty="0"/>
          </a:p>
        </p:txBody>
      </p:sp>
    </p:spTree>
    <p:extLst>
      <p:ext uri="{BB962C8B-B14F-4D97-AF65-F5344CB8AC3E}">
        <p14:creationId xmlns:p14="http://schemas.microsoft.com/office/powerpoint/2010/main" val="2828635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1806806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2700555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22</a:t>
            </a:fld>
            <a:endParaRPr lang="de-DE" dirty="0"/>
          </a:p>
        </p:txBody>
      </p:sp>
    </p:spTree>
    <p:extLst>
      <p:ext uri="{BB962C8B-B14F-4D97-AF65-F5344CB8AC3E}">
        <p14:creationId xmlns:p14="http://schemas.microsoft.com/office/powerpoint/2010/main" val="10901865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36759948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290452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1061370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932477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13347605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96979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883122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3839094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5487821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7_Titelfoli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39" t="13866" r="1" b="14431"/>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en-US" dirty="0"/>
              <a:t>Insert the title of your </a:t>
            </a:r>
            <a:br>
              <a:rPr lang="en-US" dirty="0"/>
            </a:br>
            <a:r>
              <a:rPr lang="en-US" dirty="0"/>
              <a:t>presentation here</a:t>
            </a:r>
            <a:endParaRPr lang="en-US"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US" dirty="0"/>
              <a:t>First name and Name Author  ::  Function  ::  Paul </a:t>
            </a:r>
            <a:r>
              <a:rPr lang="en-US" dirty="0" err="1"/>
              <a:t>Scherrer</a:t>
            </a:r>
            <a:r>
              <a:rPr lang="en-US" dirty="0"/>
              <a:t> </a:t>
            </a:r>
            <a:r>
              <a:rPr lang="en-US" dirty="0" err="1"/>
              <a:t>Institut</a:t>
            </a:r>
            <a:endParaRPr lang="en-US" dirty="0"/>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a:solidFill>
                  <a:srgbClr val="505150"/>
                </a:solidFill>
                <a:latin typeface="+mn-lt"/>
                <a:cs typeface="Arial" charset="0"/>
              </a:rPr>
              <a:t>WIR SCHAFFEN WISSEN – HEUTE FÜR MORGEN</a:t>
            </a: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US" dirty="0"/>
              <a:t>Insert the occasion and date of your presentation here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a:xfrm>
            <a:off x="2077211" y="216000"/>
            <a:ext cx="6708025" cy="381375"/>
          </a:xfrm>
        </p:spPr>
        <p:txBody>
          <a:bodyPr/>
          <a:lstStyle>
            <a:lvl1pPr>
              <a:defRPr sz="2400"/>
            </a:lvl1pPr>
          </a:lstStyle>
          <a:p>
            <a:r>
              <a:rPr lang="en-GB"/>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a:xfrm>
            <a:off x="2077211" y="216000"/>
            <a:ext cx="6708025" cy="381375"/>
          </a:xfrm>
        </p:spPr>
        <p:txBody>
          <a:bodyPr/>
          <a:lstStyle>
            <a:lvl1pPr>
              <a:defRPr spc="0" baseline="0"/>
            </a:lvl1pPr>
          </a:lstStyle>
          <a:p>
            <a:r>
              <a:rPr lang="en-GB"/>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14" name="Textplatzhalter 13"/>
          <p:cNvSpPr>
            <a:spLocks noGrp="1"/>
          </p:cNvSpPr>
          <p:nvPr>
            <p:ph type="body" sz="quarter" idx="13"/>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de-CH" noProof="0" dirty="0"/>
              <a:t>Folientitel eingeben</a:t>
            </a:r>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Lst>
  <p:transition spd="med"/>
  <p:hf hdr="0"/>
  <p:txStyles>
    <p:title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33.jpe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6.emf"/><Relationship Id="rId4" Type="http://schemas.openxmlformats.org/officeDocument/2006/relationships/image" Target="../media/image35.gif"/></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19.xml"/><Relationship Id="rId7" Type="http://schemas.openxmlformats.org/officeDocument/2006/relationships/image" Target="../media/image4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7.emf"/><Relationship Id="rId10" Type="http://schemas.openxmlformats.org/officeDocument/2006/relationships/image" Target="../media/image48.emf"/><Relationship Id="rId4" Type="http://schemas.openxmlformats.org/officeDocument/2006/relationships/image" Target="../media/image46.emf"/><Relationship Id="rId9" Type="http://schemas.openxmlformats.org/officeDocument/2006/relationships/image" Target="../media/image45.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0.jpg"/></Relationships>
</file>

<file path=ppt/slides/_rels/slide21.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8.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4.tiff"/><Relationship Id="rId4" Type="http://schemas.openxmlformats.org/officeDocument/2006/relationships/image" Target="../media/image13.emf"/></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hyperlink" Target="https://elog-gfa.psi.ch/SwissFEL+commissioning/?jcmd=Find&amp;mode=full&amp;reverse=0&amp;reverse=1&amp;npp=20&amp;ma=3&amp;da=15&amp;ya=2019&amp;mb=3&amp;db=15&amp;yb=2019&amp;Category=%5EShift+summary%24"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emf"/><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s://elog-gfa.psi.ch/SwissFEL+commissioning/19793" TargetMode="External"/><Relationship Id="rId9" Type="http://schemas.openxmlformats.org/officeDocument/2006/relationships/image" Target="../media/image2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828012" y="3461106"/>
            <a:ext cx="8150089" cy="838835"/>
          </a:xfrm>
        </p:spPr>
        <p:txBody>
          <a:bodyPr/>
          <a:lstStyle/>
          <a:p>
            <a:pPr algn="ctr"/>
            <a:r>
              <a:rPr lang="en-GB" dirty="0"/>
              <a:t>Bunch Length Monitors: Transverse Deflection Structures</a:t>
            </a:r>
            <a:br>
              <a:rPr lang="en-GB" dirty="0"/>
            </a:br>
            <a:r>
              <a:rPr lang="en-GB" dirty="0">
                <a:solidFill>
                  <a:srgbClr val="B9B9B9"/>
                </a:solidFill>
              </a:rPr>
              <a:t>(in SwissFEL)</a:t>
            </a:r>
          </a:p>
        </p:txBody>
      </p:sp>
      <p:sp>
        <p:nvSpPr>
          <p:cNvPr id="9" name="Untertitel 8"/>
          <p:cNvSpPr>
            <a:spLocks noGrp="1"/>
          </p:cNvSpPr>
          <p:nvPr>
            <p:ph type="subTitle" sz="quarter" idx="1"/>
          </p:nvPr>
        </p:nvSpPr>
        <p:spPr/>
        <p:txBody>
          <a:bodyPr/>
          <a:lstStyle/>
          <a:p>
            <a:r>
              <a:rPr lang="en-US" dirty="0"/>
              <a:t>Paolo Craievich on behalf of RF, beam dynamics and operations  ::  Paul Scherrer Institut</a:t>
            </a:r>
          </a:p>
        </p:txBody>
      </p:sp>
      <p:sp>
        <p:nvSpPr>
          <p:cNvPr id="10" name="Textplatzhalter 9"/>
          <p:cNvSpPr>
            <a:spLocks noGrp="1"/>
          </p:cNvSpPr>
          <p:nvPr>
            <p:ph type="body" sz="quarter" idx="11"/>
          </p:nvPr>
        </p:nvSpPr>
        <p:spPr>
          <a:xfrm>
            <a:off x="1547664" y="4515966"/>
            <a:ext cx="7954963" cy="293383"/>
          </a:xfrm>
        </p:spPr>
        <p:txBody>
          <a:bodyPr/>
          <a:lstStyle/>
          <a:p>
            <a:r>
              <a:rPr lang="en-GB" dirty="0"/>
              <a:t>SwissFEL Electron Diagnostics Review Workshop, PSI (Remote), 18-21 October 2021 </a:t>
            </a:r>
          </a:p>
          <a:p>
            <a:endParaRPr lang="en-GB" dirty="0"/>
          </a:p>
          <a:p>
            <a:endParaRPr lang="de-DE" dirty="0"/>
          </a:p>
        </p:txBody>
      </p:sp>
    </p:spTree>
    <p:extLst>
      <p:ext uri="{BB962C8B-B14F-4D97-AF65-F5344CB8AC3E}">
        <p14:creationId xmlns:p14="http://schemas.microsoft.com/office/powerpoint/2010/main" val="185931394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E1F88-99FC-EF4A-AD86-772C759EECF4}"/>
              </a:ext>
            </a:extLst>
          </p:cNvPr>
          <p:cNvSpPr>
            <a:spLocks noGrp="1"/>
          </p:cNvSpPr>
          <p:nvPr>
            <p:ph type="title"/>
          </p:nvPr>
        </p:nvSpPr>
        <p:spPr>
          <a:xfrm>
            <a:off x="2051720" y="216000"/>
            <a:ext cx="6708025" cy="381375"/>
          </a:xfrm>
        </p:spPr>
        <p:txBody>
          <a:bodyPr/>
          <a:lstStyle/>
          <a:p>
            <a:r>
              <a:rPr lang="en-GB" dirty="0"/>
              <a:t>Post-undulator p</a:t>
            </a:r>
            <a:r>
              <a:rPr lang="en-CH" dirty="0"/>
              <a:t>assive streaking (Aramis) </a:t>
            </a:r>
          </a:p>
        </p:txBody>
      </p:sp>
      <p:sp>
        <p:nvSpPr>
          <p:cNvPr id="3" name="Slide Number Placeholder 2">
            <a:extLst>
              <a:ext uri="{FF2B5EF4-FFF2-40B4-BE49-F238E27FC236}">
                <a16:creationId xmlns:a16="http://schemas.microsoft.com/office/drawing/2014/main" id="{0751AC1F-8B8B-BD4A-96E0-A0D1850F09FA}"/>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10</a:t>
            </a:fld>
            <a:endParaRPr lang="de-DE" dirty="0"/>
          </a:p>
        </p:txBody>
      </p:sp>
      <p:pic>
        <p:nvPicPr>
          <p:cNvPr id="4" name="Picture 3">
            <a:extLst>
              <a:ext uri="{FF2B5EF4-FFF2-40B4-BE49-F238E27FC236}">
                <a16:creationId xmlns:a16="http://schemas.microsoft.com/office/drawing/2014/main" id="{E10EF63A-C718-6342-A465-B95E719BFB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1681" y="572910"/>
            <a:ext cx="3458891" cy="2079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a:extLst>
              <a:ext uri="{FF2B5EF4-FFF2-40B4-BE49-F238E27FC236}">
                <a16:creationId xmlns:a16="http://schemas.microsoft.com/office/drawing/2014/main" id="{CF2E0804-7B8B-B74A-B914-2ACF2F80E572}"/>
              </a:ext>
            </a:extLst>
          </p:cNvPr>
          <p:cNvPicPr>
            <a:picLocks noChangeAspect="1"/>
          </p:cNvPicPr>
          <p:nvPr/>
        </p:nvPicPr>
        <p:blipFill>
          <a:blip r:embed="rId4"/>
          <a:stretch>
            <a:fillRect/>
          </a:stretch>
        </p:blipFill>
        <p:spPr>
          <a:xfrm>
            <a:off x="719045" y="656743"/>
            <a:ext cx="4536504" cy="1406022"/>
          </a:xfrm>
          <a:prstGeom prst="rect">
            <a:avLst/>
          </a:prstGeom>
        </p:spPr>
      </p:pic>
      <p:pic>
        <p:nvPicPr>
          <p:cNvPr id="8" name="Picture 7">
            <a:extLst>
              <a:ext uri="{FF2B5EF4-FFF2-40B4-BE49-F238E27FC236}">
                <a16:creationId xmlns:a16="http://schemas.microsoft.com/office/drawing/2014/main" id="{7DCC1272-EC07-2041-BC8E-204DBF22F6C9}"/>
              </a:ext>
            </a:extLst>
          </p:cNvPr>
          <p:cNvPicPr>
            <a:picLocks noChangeAspect="1"/>
          </p:cNvPicPr>
          <p:nvPr/>
        </p:nvPicPr>
        <p:blipFill>
          <a:blip r:embed="rId5"/>
          <a:stretch>
            <a:fillRect/>
          </a:stretch>
        </p:blipFill>
        <p:spPr>
          <a:xfrm>
            <a:off x="342830" y="4356555"/>
            <a:ext cx="3018159" cy="685264"/>
          </a:xfrm>
          <a:prstGeom prst="rect">
            <a:avLst/>
          </a:prstGeom>
        </p:spPr>
      </p:pic>
      <p:pic>
        <p:nvPicPr>
          <p:cNvPr id="9" name="Picture 8">
            <a:extLst>
              <a:ext uri="{FF2B5EF4-FFF2-40B4-BE49-F238E27FC236}">
                <a16:creationId xmlns:a16="http://schemas.microsoft.com/office/drawing/2014/main" id="{D8D88C07-BF7F-CF48-8019-E30D0656819D}"/>
              </a:ext>
            </a:extLst>
          </p:cNvPr>
          <p:cNvPicPr>
            <a:picLocks noChangeAspect="1"/>
          </p:cNvPicPr>
          <p:nvPr/>
        </p:nvPicPr>
        <p:blipFill>
          <a:blip r:embed="rId6"/>
          <a:stretch>
            <a:fillRect/>
          </a:stretch>
        </p:blipFill>
        <p:spPr>
          <a:xfrm>
            <a:off x="739628" y="2643020"/>
            <a:ext cx="3256308" cy="1659940"/>
          </a:xfrm>
          <a:prstGeom prst="rect">
            <a:avLst/>
          </a:prstGeom>
        </p:spPr>
      </p:pic>
      <p:pic>
        <p:nvPicPr>
          <p:cNvPr id="10" name="Picture 9">
            <a:extLst>
              <a:ext uri="{FF2B5EF4-FFF2-40B4-BE49-F238E27FC236}">
                <a16:creationId xmlns:a16="http://schemas.microsoft.com/office/drawing/2014/main" id="{7477E51B-1A47-8840-BB7E-595E1115E57C}"/>
              </a:ext>
            </a:extLst>
          </p:cNvPr>
          <p:cNvPicPr>
            <a:picLocks noChangeAspect="1"/>
          </p:cNvPicPr>
          <p:nvPr/>
        </p:nvPicPr>
        <p:blipFill>
          <a:blip r:embed="rId7"/>
          <a:stretch>
            <a:fillRect/>
          </a:stretch>
        </p:blipFill>
        <p:spPr>
          <a:xfrm>
            <a:off x="4803777" y="2878838"/>
            <a:ext cx="1932904" cy="1923678"/>
          </a:xfrm>
          <a:prstGeom prst="rect">
            <a:avLst/>
          </a:prstGeom>
        </p:spPr>
      </p:pic>
      <p:pic>
        <p:nvPicPr>
          <p:cNvPr id="11" name="Picture 10">
            <a:extLst>
              <a:ext uri="{FF2B5EF4-FFF2-40B4-BE49-F238E27FC236}">
                <a16:creationId xmlns:a16="http://schemas.microsoft.com/office/drawing/2014/main" id="{A26010CB-195F-4643-A93B-179A8731CDC5}"/>
              </a:ext>
            </a:extLst>
          </p:cNvPr>
          <p:cNvPicPr>
            <a:picLocks noChangeAspect="1"/>
          </p:cNvPicPr>
          <p:nvPr/>
        </p:nvPicPr>
        <p:blipFill>
          <a:blip r:embed="rId8"/>
          <a:stretch>
            <a:fillRect/>
          </a:stretch>
        </p:blipFill>
        <p:spPr>
          <a:xfrm>
            <a:off x="6833644" y="2755775"/>
            <a:ext cx="2058836" cy="2050056"/>
          </a:xfrm>
          <a:prstGeom prst="rect">
            <a:avLst/>
          </a:prstGeom>
        </p:spPr>
      </p:pic>
      <p:sp>
        <p:nvSpPr>
          <p:cNvPr id="13" name="TextBox 12">
            <a:extLst>
              <a:ext uri="{FF2B5EF4-FFF2-40B4-BE49-F238E27FC236}">
                <a16:creationId xmlns:a16="http://schemas.microsoft.com/office/drawing/2014/main" id="{2B3BABD2-2151-C84E-A02F-80359307A3E8}"/>
              </a:ext>
            </a:extLst>
          </p:cNvPr>
          <p:cNvSpPr txBox="1"/>
          <p:nvPr/>
        </p:nvSpPr>
        <p:spPr>
          <a:xfrm>
            <a:off x="716697" y="2006269"/>
            <a:ext cx="4880150" cy="646331"/>
          </a:xfrm>
          <a:prstGeom prst="rect">
            <a:avLst/>
          </a:prstGeom>
          <a:noFill/>
        </p:spPr>
        <p:txBody>
          <a:bodyPr wrap="square">
            <a:spAutoFit/>
          </a:bodyPr>
          <a:lstStyle/>
          <a:p>
            <a:r>
              <a:rPr lang="en-GB" sz="1200" dirty="0">
                <a:effectLst/>
                <a:latin typeface="Calibri Light" panose="020F0302020204030204" pitchFamily="34" charset="0"/>
                <a:cs typeface="Calibri Light" panose="020F0302020204030204" pitchFamily="34" charset="0"/>
              </a:rPr>
              <a:t>An electron beam traveling off-axis through such a device excites trans</a:t>
            </a:r>
            <a:r>
              <a:rPr lang="en-GB" sz="1200" dirty="0">
                <a:latin typeface="Calibri Light" panose="020F0302020204030204" pitchFamily="34" charset="0"/>
                <a:cs typeface="Calibri Light" panose="020F0302020204030204" pitchFamily="34" charset="0"/>
              </a:rPr>
              <a:t>verse wakefields, resulting in a time-dependent kick that streaks the electron beam. </a:t>
            </a:r>
          </a:p>
        </p:txBody>
      </p:sp>
      <p:sp>
        <p:nvSpPr>
          <p:cNvPr id="14" name="TextBox 13">
            <a:extLst>
              <a:ext uri="{FF2B5EF4-FFF2-40B4-BE49-F238E27FC236}">
                <a16:creationId xmlns:a16="http://schemas.microsoft.com/office/drawing/2014/main" id="{D46B5615-04B1-194C-8714-83825899D04D}"/>
              </a:ext>
            </a:extLst>
          </p:cNvPr>
          <p:cNvSpPr txBox="1"/>
          <p:nvPr/>
        </p:nvSpPr>
        <p:spPr>
          <a:xfrm rot="19990761">
            <a:off x="3020998" y="4656396"/>
            <a:ext cx="811226" cy="295241"/>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submitted</a:t>
            </a:r>
          </a:p>
        </p:txBody>
      </p:sp>
    </p:spTree>
    <p:extLst>
      <p:ext uri="{BB962C8B-B14F-4D97-AF65-F5344CB8AC3E}">
        <p14:creationId xmlns:p14="http://schemas.microsoft.com/office/powerpoint/2010/main" val="374651596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97E6B-AFA2-5B45-9BEB-B4F2A7139768}"/>
              </a:ext>
            </a:extLst>
          </p:cNvPr>
          <p:cNvSpPr>
            <a:spLocks noGrp="1"/>
          </p:cNvSpPr>
          <p:nvPr>
            <p:ph type="title"/>
          </p:nvPr>
        </p:nvSpPr>
        <p:spPr/>
        <p:txBody>
          <a:bodyPr/>
          <a:lstStyle/>
          <a:p>
            <a:r>
              <a:rPr lang="en-GB" dirty="0"/>
              <a:t>Post-undulator p</a:t>
            </a:r>
            <a:r>
              <a:rPr lang="en-CH" dirty="0"/>
              <a:t>assive streaking – LPS  </a:t>
            </a:r>
          </a:p>
        </p:txBody>
      </p:sp>
      <p:sp>
        <p:nvSpPr>
          <p:cNvPr id="3" name="Slide Number Placeholder 2">
            <a:extLst>
              <a:ext uri="{FF2B5EF4-FFF2-40B4-BE49-F238E27FC236}">
                <a16:creationId xmlns:a16="http://schemas.microsoft.com/office/drawing/2014/main" id="{ADDB0E00-2593-BB49-A43E-6CCB1F8AE2AA}"/>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11</a:t>
            </a:fld>
            <a:endParaRPr lang="de-DE" dirty="0"/>
          </a:p>
        </p:txBody>
      </p:sp>
      <p:pic>
        <p:nvPicPr>
          <p:cNvPr id="4" name="Picture 3">
            <a:extLst>
              <a:ext uri="{FF2B5EF4-FFF2-40B4-BE49-F238E27FC236}">
                <a16:creationId xmlns:a16="http://schemas.microsoft.com/office/drawing/2014/main" id="{C86C5FFE-DF13-764A-8778-4955D0E03AF7}"/>
              </a:ext>
            </a:extLst>
          </p:cNvPr>
          <p:cNvPicPr>
            <a:picLocks noChangeAspect="1"/>
          </p:cNvPicPr>
          <p:nvPr/>
        </p:nvPicPr>
        <p:blipFill>
          <a:blip r:embed="rId3"/>
          <a:stretch>
            <a:fillRect/>
          </a:stretch>
        </p:blipFill>
        <p:spPr>
          <a:xfrm>
            <a:off x="1547664" y="695085"/>
            <a:ext cx="5976664" cy="3692770"/>
          </a:xfrm>
          <a:prstGeom prst="rect">
            <a:avLst/>
          </a:prstGeom>
        </p:spPr>
      </p:pic>
      <p:sp>
        <p:nvSpPr>
          <p:cNvPr id="6" name="TextBox 5">
            <a:extLst>
              <a:ext uri="{FF2B5EF4-FFF2-40B4-BE49-F238E27FC236}">
                <a16:creationId xmlns:a16="http://schemas.microsoft.com/office/drawing/2014/main" id="{284676F6-0A6E-1942-BC56-EC6B5B80B7ED}"/>
              </a:ext>
            </a:extLst>
          </p:cNvPr>
          <p:cNvSpPr txBox="1"/>
          <p:nvPr/>
        </p:nvSpPr>
        <p:spPr>
          <a:xfrm>
            <a:off x="3491880" y="4387855"/>
            <a:ext cx="4572000" cy="523220"/>
          </a:xfrm>
          <a:prstGeom prst="rect">
            <a:avLst/>
          </a:prstGeom>
          <a:noFill/>
        </p:spPr>
        <p:txBody>
          <a:bodyPr wrap="square">
            <a:spAutoFit/>
          </a:bodyPr>
          <a:lstStyle/>
          <a:p>
            <a:r>
              <a:rPr lang="en-GB" sz="1400" dirty="0">
                <a:effectLst/>
                <a:latin typeface="Calibri Light" panose="020F0302020204030204" pitchFamily="34" charset="0"/>
                <a:cs typeface="Calibri Light" panose="020F0302020204030204" pitchFamily="34" charset="0"/>
              </a:rPr>
              <a:t>Single-shot temporal power profile measurement of XFEL pulses with femtosecond resolution </a:t>
            </a:r>
            <a:endParaRPr lang="en-GB" sz="1400" dirty="0">
              <a:latin typeface="Calibri Light" panose="020F0302020204030204" pitchFamily="34" charset="0"/>
              <a:cs typeface="Calibri Light" panose="020F0302020204030204" pitchFamily="34" charset="0"/>
            </a:endParaRPr>
          </a:p>
        </p:txBody>
      </p:sp>
      <p:pic>
        <p:nvPicPr>
          <p:cNvPr id="7" name="Picture 6">
            <a:extLst>
              <a:ext uri="{FF2B5EF4-FFF2-40B4-BE49-F238E27FC236}">
                <a16:creationId xmlns:a16="http://schemas.microsoft.com/office/drawing/2014/main" id="{5992D544-FEB2-B247-9634-42985B6D5CC2}"/>
              </a:ext>
            </a:extLst>
          </p:cNvPr>
          <p:cNvPicPr>
            <a:picLocks noChangeAspect="1"/>
          </p:cNvPicPr>
          <p:nvPr/>
        </p:nvPicPr>
        <p:blipFill>
          <a:blip r:embed="rId4"/>
          <a:stretch>
            <a:fillRect/>
          </a:stretch>
        </p:blipFill>
        <p:spPr>
          <a:xfrm>
            <a:off x="107504" y="4418135"/>
            <a:ext cx="3018159" cy="685264"/>
          </a:xfrm>
          <a:prstGeom prst="rect">
            <a:avLst/>
          </a:prstGeom>
        </p:spPr>
      </p:pic>
    </p:spTree>
    <p:extLst>
      <p:ext uri="{BB962C8B-B14F-4D97-AF65-F5344CB8AC3E}">
        <p14:creationId xmlns:p14="http://schemas.microsoft.com/office/powerpoint/2010/main" val="377458436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BACDD-EA9E-5740-B453-55668D8F6C9B}"/>
              </a:ext>
            </a:extLst>
          </p:cNvPr>
          <p:cNvSpPr>
            <a:spLocks noGrp="1"/>
          </p:cNvSpPr>
          <p:nvPr>
            <p:ph type="title"/>
          </p:nvPr>
        </p:nvSpPr>
        <p:spPr/>
        <p:txBody>
          <a:bodyPr/>
          <a:lstStyle/>
          <a:p>
            <a:r>
              <a:rPr lang="en-US" dirty="0"/>
              <a:t>Next generation TDS – ATHOS post undulator</a:t>
            </a:r>
            <a:endParaRPr lang="en-CH" dirty="0"/>
          </a:p>
        </p:txBody>
      </p:sp>
      <p:sp>
        <p:nvSpPr>
          <p:cNvPr id="3" name="Slide Number Placeholder 2">
            <a:extLst>
              <a:ext uri="{FF2B5EF4-FFF2-40B4-BE49-F238E27FC236}">
                <a16:creationId xmlns:a16="http://schemas.microsoft.com/office/drawing/2014/main" id="{DF7FFA65-E4CC-9945-9FD6-98C16E76E221}"/>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12</a:t>
            </a:fld>
            <a:endParaRPr lang="de-DE" dirty="0"/>
          </a:p>
        </p:txBody>
      </p:sp>
      <p:sp>
        <p:nvSpPr>
          <p:cNvPr id="6" name="Rectangle 5">
            <a:extLst>
              <a:ext uri="{FF2B5EF4-FFF2-40B4-BE49-F238E27FC236}">
                <a16:creationId xmlns:a16="http://schemas.microsoft.com/office/drawing/2014/main" id="{AE985181-8E97-AC4E-9CA5-B62D57B39C6F}"/>
              </a:ext>
            </a:extLst>
          </p:cNvPr>
          <p:cNvSpPr/>
          <p:nvPr/>
        </p:nvSpPr>
        <p:spPr>
          <a:xfrm>
            <a:off x="4237356" y="1203598"/>
            <a:ext cx="4727131" cy="3046988"/>
          </a:xfrm>
          <a:prstGeom prst="rect">
            <a:avLst/>
          </a:prstGeom>
        </p:spPr>
        <p:txBody>
          <a:bodyPr wrap="square">
            <a:spAutoFit/>
          </a:bodyPr>
          <a:lstStyle/>
          <a:p>
            <a:pPr marL="223838" indent="-223838">
              <a:buFont typeface=".PingFang SC Regular"/>
              <a:buChar char="－"/>
            </a:pPr>
            <a:r>
              <a:rPr lang="en-GB" sz="1200" dirty="0">
                <a:latin typeface="Calibri Light" panose="020F0302020204030204" pitchFamily="34" charset="0"/>
                <a:cs typeface="Calibri Light" panose="020F0302020204030204" pitchFamily="34" charset="0"/>
              </a:rPr>
              <a:t>The possibility of changing the orientation of the streaking field of the TDS to an arbitrary azimuthal angle opens new opportunities for extended beam characterization which makes particular use of the variable streaking direction</a:t>
            </a:r>
          </a:p>
          <a:p>
            <a:pPr marL="223838" indent="-223838">
              <a:buFont typeface=".PingFang SC Regular"/>
              <a:buChar char="－"/>
            </a:pPr>
            <a:r>
              <a:rPr lang="en-GB" sz="1200" dirty="0">
                <a:latin typeface="Calibri Light" panose="020F0302020204030204" pitchFamily="34" charset="0"/>
                <a:cs typeface="Calibri Light" panose="020F0302020204030204" pitchFamily="34" charset="0"/>
              </a:rPr>
              <a:t>Measurement of slice emittance on different transverse planes</a:t>
            </a:r>
          </a:p>
          <a:p>
            <a:pPr marL="223838" indent="-223838">
              <a:buFont typeface=".PingFang SC Regular"/>
              <a:buChar char="－"/>
            </a:pPr>
            <a:r>
              <a:rPr lang="en-GB" sz="1200" dirty="0">
                <a:latin typeface="Calibri Light" panose="020F0302020204030204" pitchFamily="34" charset="0"/>
                <a:cs typeface="Calibri Light" panose="020F0302020204030204" pitchFamily="34" charset="0"/>
              </a:rPr>
              <a:t>For example, a five/six dimensional (5/6D) phase-space characterization becomes possible by streaking the beam horizontally and vertically</a:t>
            </a:r>
          </a:p>
          <a:p>
            <a:pPr marL="223838" indent="-223838">
              <a:buFont typeface=".PingFang SC Regular"/>
              <a:buChar char="－"/>
            </a:pPr>
            <a:r>
              <a:rPr lang="en-GB" sz="1200" dirty="0">
                <a:latin typeface="Calibri Light" panose="020F0302020204030204" pitchFamily="34" charset="0"/>
                <a:cs typeface="Calibri Light" panose="020F0302020204030204" pitchFamily="34" charset="0"/>
              </a:rPr>
              <a:t>These types of measurements may reveal possible cross correlations between the different phase spaces that cannot be detected with the present measurements using a conventional TDS. </a:t>
            </a:r>
          </a:p>
          <a:p>
            <a:pPr marL="223838" indent="-223838">
              <a:buFont typeface=".PingFang SC Regular"/>
              <a:buChar char="－"/>
            </a:pPr>
            <a:r>
              <a:rPr lang="en-GB" sz="1200" dirty="0">
                <a:latin typeface="Calibri Light" panose="020F0302020204030204" pitchFamily="34" charset="0"/>
                <a:cs typeface="Calibri Light" panose="020F0302020204030204" pitchFamily="34" charset="0"/>
              </a:rPr>
              <a:t>Another important application is to retrieve the three dimensional (3D) charge distribution (will see later the results of the first experiments at DESY)</a:t>
            </a:r>
          </a:p>
        </p:txBody>
      </p:sp>
      <p:sp>
        <p:nvSpPr>
          <p:cNvPr id="7" name="Rectangle 6">
            <a:extLst>
              <a:ext uri="{FF2B5EF4-FFF2-40B4-BE49-F238E27FC236}">
                <a16:creationId xmlns:a16="http://schemas.microsoft.com/office/drawing/2014/main" id="{1C54B758-3AB5-2F48-9914-9609D1166AEC}"/>
              </a:ext>
            </a:extLst>
          </p:cNvPr>
          <p:cNvSpPr/>
          <p:nvPr/>
        </p:nvSpPr>
        <p:spPr>
          <a:xfrm>
            <a:off x="1979712" y="575265"/>
            <a:ext cx="7056784" cy="369332"/>
          </a:xfrm>
          <a:prstGeom prst="rect">
            <a:avLst/>
          </a:prstGeom>
        </p:spPr>
        <p:txBody>
          <a:bodyPr wrap="square">
            <a:spAutoFit/>
          </a:bodyPr>
          <a:lstStyle/>
          <a:p>
            <a:r>
              <a:rPr lang="en-GB" sz="1800" dirty="0">
                <a:solidFill>
                  <a:schemeClr val="accent2"/>
                </a:solidFill>
                <a:latin typeface="Calibri Light" panose="020F0302020204030204" pitchFamily="34" charset="0"/>
                <a:cs typeface="Calibri Light" panose="020F0302020204030204" pitchFamily="34" charset="0"/>
              </a:rPr>
              <a:t>POLARIzable X-band Transverse Deflection Structure – POLARIX TDS</a:t>
            </a:r>
            <a:endParaRPr lang="en-CH" sz="1800" dirty="0">
              <a:solidFill>
                <a:schemeClr val="accent2"/>
              </a:solidFill>
              <a:latin typeface="Calibri Light" panose="020F0302020204030204" pitchFamily="34" charset="0"/>
              <a:cs typeface="Calibri Light" panose="020F0302020204030204" pitchFamily="34" charset="0"/>
            </a:endParaRPr>
          </a:p>
        </p:txBody>
      </p:sp>
      <p:pic>
        <p:nvPicPr>
          <p:cNvPr id="8" name="Picture 7">
            <a:extLst>
              <a:ext uri="{FF2B5EF4-FFF2-40B4-BE49-F238E27FC236}">
                <a16:creationId xmlns:a16="http://schemas.microsoft.com/office/drawing/2014/main" id="{73412C2A-E165-5740-9CE4-7A7AAAAFDF0B}"/>
              </a:ext>
            </a:extLst>
          </p:cNvPr>
          <p:cNvPicPr>
            <a:picLocks noChangeAspect="1"/>
          </p:cNvPicPr>
          <p:nvPr/>
        </p:nvPicPr>
        <p:blipFill>
          <a:blip r:embed="rId3"/>
          <a:stretch>
            <a:fillRect/>
          </a:stretch>
        </p:blipFill>
        <p:spPr>
          <a:xfrm>
            <a:off x="611560" y="1419622"/>
            <a:ext cx="3231036" cy="2376264"/>
          </a:xfrm>
          <a:prstGeom prst="rect">
            <a:avLst/>
          </a:prstGeom>
        </p:spPr>
      </p:pic>
    </p:spTree>
    <p:extLst>
      <p:ext uri="{BB962C8B-B14F-4D97-AF65-F5344CB8AC3E}">
        <p14:creationId xmlns:p14="http://schemas.microsoft.com/office/powerpoint/2010/main" val="258783237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96CC2-A3DB-0C46-838B-F7317B735699}"/>
              </a:ext>
            </a:extLst>
          </p:cNvPr>
          <p:cNvSpPr>
            <a:spLocks noGrp="1"/>
          </p:cNvSpPr>
          <p:nvPr>
            <p:ph type="title"/>
          </p:nvPr>
        </p:nvSpPr>
        <p:spPr/>
        <p:txBody>
          <a:bodyPr/>
          <a:lstStyle/>
          <a:p>
            <a:r>
              <a:rPr lang="en-US" dirty="0"/>
              <a:t>DESY-CERN-PSI Collaboration</a:t>
            </a:r>
            <a:br>
              <a:rPr lang="en-US" dirty="0"/>
            </a:br>
            <a:br>
              <a:rPr lang="en-US" dirty="0"/>
            </a:br>
            <a:endParaRPr lang="en-US" dirty="0"/>
          </a:p>
        </p:txBody>
      </p:sp>
      <p:sp>
        <p:nvSpPr>
          <p:cNvPr id="3" name="Slide Number Placeholder 2">
            <a:extLst>
              <a:ext uri="{FF2B5EF4-FFF2-40B4-BE49-F238E27FC236}">
                <a16:creationId xmlns:a16="http://schemas.microsoft.com/office/drawing/2014/main" id="{BD508CFC-9106-EB45-B149-3E8E25B8E20A}"/>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13</a:t>
            </a:fld>
            <a:endParaRPr lang="de-DE" dirty="0"/>
          </a:p>
        </p:txBody>
      </p:sp>
      <p:sp>
        <p:nvSpPr>
          <p:cNvPr id="4" name="Text Placeholder 6">
            <a:extLst>
              <a:ext uri="{FF2B5EF4-FFF2-40B4-BE49-F238E27FC236}">
                <a16:creationId xmlns:a16="http://schemas.microsoft.com/office/drawing/2014/main" id="{744DB999-891B-2344-9D40-DFBD3A694F95}"/>
              </a:ext>
            </a:extLst>
          </p:cNvPr>
          <p:cNvSpPr txBox="1">
            <a:spLocks/>
          </p:cNvSpPr>
          <p:nvPr/>
        </p:nvSpPr>
        <p:spPr>
          <a:xfrm>
            <a:off x="681983" y="1561734"/>
            <a:ext cx="5938354" cy="2818897"/>
          </a:xfrm>
          <a:prstGeom prst="rect">
            <a:avLst/>
          </a:prstGeom>
          <a:solidFill>
            <a:schemeClr val="bg1">
              <a:lumMod val="95000"/>
            </a:schemeClr>
          </a:solidFill>
        </p:spPr>
        <p:txBody>
          <a:bodyPr vert="horz" lIns="0" tIns="0" rIns="0" bIns="0" rtlCol="0" anchor="t" anchorCtr="0">
            <a:noAutofit/>
          </a:bodyPr>
          <a:lstStyle>
            <a:lvl1pPr marL="361950" indent="-361950" algn="l" defTabSz="914400" rtl="0" eaLnBrk="1" latinLnBrk="0" hangingPunct="1">
              <a:lnSpc>
                <a:spcPct val="110000"/>
              </a:lnSpc>
              <a:spcBef>
                <a:spcPts val="0"/>
              </a:spcBef>
              <a:spcAft>
                <a:spcPts val="1200"/>
              </a:spcAft>
              <a:buFont typeface="Arial" panose="020B0604020202020204" pitchFamily="34" charset="0"/>
              <a:buChar char="•"/>
              <a:tabLst>
                <a:tab pos="361950" algn="l"/>
              </a:tabLst>
              <a:defRPr sz="1800" kern="1200">
                <a:solidFill>
                  <a:schemeClr val="tx1"/>
                </a:solidFill>
                <a:latin typeface="+mn-lt"/>
                <a:ea typeface="+mn-ea"/>
                <a:cs typeface="+mn-cs"/>
              </a:defRPr>
            </a:lvl1pPr>
            <a:lvl2pPr marL="6286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953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1620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43827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dirty="0">
                <a:latin typeface="Calibri Light" panose="020F0302020204030204" pitchFamily="34" charset="0"/>
                <a:cs typeface="Calibri Light" panose="020F0302020204030204" pitchFamily="34" charset="0"/>
              </a:rPr>
              <a:t>Experiments participating to the Project and specific needs:</a:t>
            </a:r>
          </a:p>
          <a:p>
            <a:pPr marL="482600" lvl="1" indent="-342900">
              <a:buFont typeface="Wingdings" pitchFamily="2" charset="2"/>
              <a:buChar char="Ø"/>
            </a:pPr>
            <a:r>
              <a:rPr lang="en-US" sz="1400" dirty="0">
                <a:solidFill>
                  <a:schemeClr val="accent5">
                    <a:lumMod val="60000"/>
                    <a:lumOff val="40000"/>
                  </a:schemeClr>
                </a:solidFill>
                <a:latin typeface="Calibri Light" panose="020F0302020204030204" pitchFamily="34" charset="0"/>
                <a:cs typeface="Calibri Light" panose="020F0302020204030204" pitchFamily="34" charset="0"/>
              </a:rPr>
              <a:t>ATHOS: </a:t>
            </a:r>
            <a:r>
              <a:rPr lang="en-US" sz="1400" dirty="0">
                <a:latin typeface="Calibri Light" panose="020F0302020204030204" pitchFamily="34" charset="0"/>
                <a:cs typeface="Calibri Light" panose="020F0302020204030204" pitchFamily="34" charset="0"/>
              </a:rPr>
              <a:t>2 structures post-undulator for optimization of the </a:t>
            </a:r>
            <a:r>
              <a:rPr lang="en-US" sz="1400" u="sng" dirty="0">
                <a:latin typeface="Calibri Light" panose="020F0302020204030204" pitchFamily="34" charset="0"/>
                <a:cs typeface="Calibri Light" panose="020F0302020204030204" pitchFamily="34" charset="0"/>
              </a:rPr>
              <a:t>FEL</a:t>
            </a:r>
            <a:r>
              <a:rPr lang="en-US" sz="1400" dirty="0">
                <a:latin typeface="Calibri Light" panose="020F0302020204030204" pitchFamily="34" charset="0"/>
                <a:cs typeface="Calibri Light" panose="020F0302020204030204" pitchFamily="34" charset="0"/>
              </a:rPr>
              <a:t> process. </a:t>
            </a:r>
            <a:endParaRPr lang="en-US" sz="1400" dirty="0">
              <a:solidFill>
                <a:schemeClr val="accent1"/>
              </a:solidFill>
              <a:latin typeface="Calibri Light" panose="020F0302020204030204" pitchFamily="34" charset="0"/>
              <a:cs typeface="Calibri Light" panose="020F0302020204030204" pitchFamily="34" charset="0"/>
            </a:endParaRPr>
          </a:p>
          <a:p>
            <a:pPr marL="482600" lvl="1" indent="-342900">
              <a:buFont typeface="Wingdings" pitchFamily="2" charset="2"/>
              <a:buChar char="Ø"/>
            </a:pPr>
            <a:r>
              <a:rPr lang="en-US" sz="1400" dirty="0">
                <a:solidFill>
                  <a:schemeClr val="accent5">
                    <a:lumMod val="60000"/>
                    <a:lumOff val="40000"/>
                  </a:schemeClr>
                </a:solidFill>
                <a:latin typeface="Calibri Light" panose="020F0302020204030204" pitchFamily="34" charset="0"/>
                <a:cs typeface="Calibri Light" panose="020F0302020204030204" pitchFamily="34" charset="0"/>
              </a:rPr>
              <a:t>FLASHForward (DESY): </a:t>
            </a:r>
            <a:r>
              <a:rPr lang="en-US" sz="1400" dirty="0">
                <a:latin typeface="Calibri Light" panose="020F0302020204030204" pitchFamily="34" charset="0"/>
                <a:cs typeface="Calibri Light" panose="020F0302020204030204" pitchFamily="34" charset="0"/>
              </a:rPr>
              <a:t>1 structure (prototype) for fs-longitudinal diagnostics of driver/witness beams used in </a:t>
            </a:r>
            <a:r>
              <a:rPr lang="en-US" sz="1400" u="sng" dirty="0">
                <a:latin typeface="Calibri Light" panose="020F0302020204030204" pitchFamily="34" charset="0"/>
                <a:cs typeface="Calibri Light" panose="020F0302020204030204" pitchFamily="34" charset="0"/>
              </a:rPr>
              <a:t>PWFA</a:t>
            </a:r>
            <a:r>
              <a:rPr lang="en-US" sz="1400" dirty="0">
                <a:latin typeface="Calibri Light" panose="020F0302020204030204" pitchFamily="34" charset="0"/>
                <a:cs typeface="Calibri Light" panose="020F0302020204030204" pitchFamily="34" charset="0"/>
              </a:rPr>
              <a:t> to optimize the acceleration process. </a:t>
            </a:r>
          </a:p>
          <a:p>
            <a:pPr marL="482600" lvl="1" indent="-342900">
              <a:buFont typeface="Wingdings" pitchFamily="2" charset="2"/>
              <a:buChar char="Ø"/>
            </a:pPr>
            <a:r>
              <a:rPr lang="en-US" sz="1400" dirty="0">
                <a:solidFill>
                  <a:schemeClr val="accent5">
                    <a:lumMod val="60000"/>
                    <a:lumOff val="40000"/>
                  </a:schemeClr>
                </a:solidFill>
                <a:latin typeface="Calibri Light" panose="020F0302020204030204" pitchFamily="34" charset="0"/>
                <a:cs typeface="Calibri Light" panose="020F0302020204030204" pitchFamily="34" charset="0"/>
              </a:rPr>
              <a:t>FLASH2 (DESY): </a:t>
            </a:r>
            <a:r>
              <a:rPr lang="en-US" sz="1400" dirty="0">
                <a:latin typeface="Calibri Light" panose="020F0302020204030204" pitchFamily="34" charset="0"/>
                <a:cs typeface="Calibri Light" panose="020F0302020204030204" pitchFamily="34" charset="0"/>
              </a:rPr>
              <a:t>2 structures for online longitudinal phase space measurement with fs resolution of e-bunches at the exit of the undulator for optimizing </a:t>
            </a:r>
            <a:r>
              <a:rPr lang="en-US" sz="1400" u="sng" dirty="0">
                <a:latin typeface="Calibri Light" panose="020F0302020204030204" pitchFamily="34" charset="0"/>
                <a:cs typeface="Calibri Light" panose="020F0302020204030204" pitchFamily="34" charset="0"/>
              </a:rPr>
              <a:t>FEL</a:t>
            </a:r>
            <a:r>
              <a:rPr lang="en-US" sz="1400" dirty="0">
                <a:latin typeface="Calibri Light" panose="020F0302020204030204" pitchFamily="34" charset="0"/>
                <a:cs typeface="Calibri Light" panose="020F0302020204030204" pitchFamily="34" charset="0"/>
              </a:rPr>
              <a:t> emission process. </a:t>
            </a:r>
          </a:p>
          <a:p>
            <a:pPr marL="482600" lvl="1" indent="-342900">
              <a:buFont typeface="Wingdings" pitchFamily="2" charset="2"/>
              <a:buChar char="Ø"/>
            </a:pPr>
            <a:r>
              <a:rPr lang="en-US" sz="1400" dirty="0">
                <a:solidFill>
                  <a:schemeClr val="accent5">
                    <a:lumMod val="60000"/>
                    <a:lumOff val="40000"/>
                  </a:schemeClr>
                </a:solidFill>
                <a:latin typeface="Calibri Light" panose="020F0302020204030204" pitchFamily="34" charset="0"/>
                <a:cs typeface="Calibri Light" panose="020F0302020204030204" pitchFamily="34" charset="0"/>
              </a:rPr>
              <a:t>SINBAD-ARES (DESY): </a:t>
            </a:r>
            <a:r>
              <a:rPr lang="en-US" sz="1400" dirty="0">
                <a:latin typeface="Calibri Light" panose="020F0302020204030204" pitchFamily="34" charset="0"/>
                <a:cs typeface="Calibri Light" panose="020F0302020204030204" pitchFamily="34" charset="0"/>
              </a:rPr>
              <a:t>2 structures for sub-fs resolved phase-space characterization of ultra-short e-bunches for </a:t>
            </a:r>
            <a:r>
              <a:rPr lang="en-US" sz="1400" u="sng" dirty="0">
                <a:latin typeface="Calibri Light" panose="020F0302020204030204" pitchFamily="34" charset="0"/>
                <a:cs typeface="Calibri Light" panose="020F0302020204030204" pitchFamily="34" charset="0"/>
              </a:rPr>
              <a:t>novel acceleration techniques</a:t>
            </a:r>
            <a:r>
              <a:rPr lang="en-US" sz="1400" dirty="0">
                <a:latin typeface="Calibri Light" panose="020F0302020204030204" pitchFamily="34" charset="0"/>
                <a:cs typeface="Calibri Light" panose="020F0302020204030204" pitchFamily="34" charset="0"/>
              </a:rPr>
              <a:t>. </a:t>
            </a:r>
          </a:p>
        </p:txBody>
      </p:sp>
      <p:pic>
        <p:nvPicPr>
          <p:cNvPr id="8" name="Picture 2" descr="https://pr.desy.de/sites2009/site_pr/content/e223/e267173/infoboxContent267175/DESY_logo_3C_web_ger.jpg">
            <a:extLst>
              <a:ext uri="{FF2B5EF4-FFF2-40B4-BE49-F238E27FC236}">
                <a16:creationId xmlns:a16="http://schemas.microsoft.com/office/drawing/2014/main" id="{BF65CAFB-F462-1C45-A03D-2C5D15C03AF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92154" y="116632"/>
            <a:ext cx="908502" cy="908502"/>
          </a:xfrm>
          <a:prstGeom prst="rect">
            <a:avLst/>
          </a:prstGeom>
          <a:noFill/>
          <a:extLst>
            <a:ext uri="{909E8E84-426E-40DD-AFC4-6F175D3DCCD1}">
              <a14:hiddenFill xmlns:a14="http://schemas.microsoft.com/office/drawing/2010/main">
                <a:solidFill>
                  <a:srgbClr val="FFFFFF"/>
                </a:solidFill>
              </a14:hiddenFill>
            </a:ext>
          </a:extLst>
        </p:spPr>
      </p:pic>
      <p:sp>
        <p:nvSpPr>
          <p:cNvPr id="9" name="Textplatzhalter 13">
            <a:extLst>
              <a:ext uri="{FF2B5EF4-FFF2-40B4-BE49-F238E27FC236}">
                <a16:creationId xmlns:a16="http://schemas.microsoft.com/office/drawing/2014/main" id="{56890746-35AA-BD4D-B1C9-73A9A8E38ADA}"/>
              </a:ext>
            </a:extLst>
          </p:cNvPr>
          <p:cNvSpPr txBox="1">
            <a:spLocks/>
          </p:cNvSpPr>
          <p:nvPr/>
        </p:nvSpPr>
        <p:spPr>
          <a:xfrm>
            <a:off x="611869" y="737973"/>
            <a:ext cx="7920261" cy="765306"/>
          </a:xfrm>
          <a:prstGeom prst="rect">
            <a:avLst/>
          </a:prstGeom>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0" indent="0">
              <a:buNone/>
            </a:pPr>
            <a:r>
              <a:rPr lang="en-US" dirty="0">
                <a:latin typeface="Calibri Light" panose="020F0302020204030204" pitchFamily="34" charset="0"/>
                <a:cs typeface="Calibri Light" panose="020F0302020204030204" pitchFamily="34" charset="0"/>
              </a:rPr>
              <a:t>Development of a full X-band TDS RF system, comprising innovative X-band TDSs, </a:t>
            </a:r>
            <a:r>
              <a:rPr lang="en-US" u="sng" dirty="0">
                <a:latin typeface="Calibri Light" panose="020F0302020204030204" pitchFamily="34" charset="0"/>
                <a:cs typeface="Calibri Light" panose="020F0302020204030204" pitchFamily="34" charset="0"/>
              </a:rPr>
              <a:t>high power waveguide components </a:t>
            </a:r>
            <a:r>
              <a:rPr lang="en-US" dirty="0">
                <a:latin typeface="Calibri Light" panose="020F0302020204030204" pitchFamily="34" charset="0"/>
                <a:cs typeface="Calibri Light" panose="020F0302020204030204" pitchFamily="34" charset="0"/>
              </a:rPr>
              <a:t>and any other required components</a:t>
            </a:r>
            <a:endParaRPr lang="de-DE" dirty="0">
              <a:latin typeface="Calibri Light" panose="020F0302020204030204" pitchFamily="34" charset="0"/>
              <a:cs typeface="Calibri Light" panose="020F0302020204030204" pitchFamily="34" charset="0"/>
            </a:endParaRPr>
          </a:p>
        </p:txBody>
      </p:sp>
      <p:sp>
        <p:nvSpPr>
          <p:cNvPr id="13" name="Ellipse 15">
            <a:extLst>
              <a:ext uri="{FF2B5EF4-FFF2-40B4-BE49-F238E27FC236}">
                <a16:creationId xmlns:a16="http://schemas.microsoft.com/office/drawing/2014/main" id="{379BED13-8AA5-7C45-B845-0E877BA1FA6F}"/>
              </a:ext>
            </a:extLst>
          </p:cNvPr>
          <p:cNvSpPr>
            <a:spLocks noChangeAspect="1"/>
          </p:cNvSpPr>
          <p:nvPr/>
        </p:nvSpPr>
        <p:spPr>
          <a:xfrm>
            <a:off x="6653901" y="1641195"/>
            <a:ext cx="2425969" cy="2520280"/>
          </a:xfrm>
          <a:prstGeom prst="ellipse">
            <a:avLst/>
          </a:prstGeom>
          <a:solidFill>
            <a:schemeClr val="accent5">
              <a:lumMod val="40000"/>
              <a:lumOff val="60000"/>
            </a:schemeClr>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600" dirty="0">
                <a:solidFill>
                  <a:schemeClr val="tx1"/>
                </a:solidFill>
                <a:latin typeface="Calibri Light" panose="020F0302020204030204" pitchFamily="34" charset="0"/>
                <a:cs typeface="Calibri Light" panose="020F0302020204030204" pitchFamily="34" charset="0"/>
              </a:rPr>
              <a:t>Measurement of longitudinal bunch profile and slice beam properties (energy spread, emittance etc.) with sub-fs resolution</a:t>
            </a:r>
            <a:endParaRPr lang="de-DE" sz="1600" dirty="0" err="1">
              <a:solidFill>
                <a:schemeClr val="tx1"/>
              </a:solidFill>
              <a:latin typeface="Calibri Light" panose="020F0302020204030204" pitchFamily="34" charset="0"/>
              <a:cs typeface="Calibri Light" panose="020F0302020204030204" pitchFamily="34" charset="0"/>
            </a:endParaRPr>
          </a:p>
        </p:txBody>
      </p:sp>
      <p:sp>
        <p:nvSpPr>
          <p:cNvPr id="15" name="TextBox 14">
            <a:extLst>
              <a:ext uri="{FF2B5EF4-FFF2-40B4-BE49-F238E27FC236}">
                <a16:creationId xmlns:a16="http://schemas.microsoft.com/office/drawing/2014/main" id="{0E92040F-4BD5-9845-9623-5369786619CD}"/>
              </a:ext>
            </a:extLst>
          </p:cNvPr>
          <p:cNvSpPr txBox="1"/>
          <p:nvPr/>
        </p:nvSpPr>
        <p:spPr>
          <a:xfrm>
            <a:off x="4351071" y="4743834"/>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1800" dirty="0" err="1">
              <a:solidFill>
                <a:srgbClr val="000000"/>
              </a:solidFill>
              <a:latin typeface="Calibri"/>
            </a:endParaRPr>
          </a:p>
        </p:txBody>
      </p:sp>
      <p:sp>
        <p:nvSpPr>
          <p:cNvPr id="17" name="Rechteck 14">
            <a:extLst>
              <a:ext uri="{FF2B5EF4-FFF2-40B4-BE49-F238E27FC236}">
                <a16:creationId xmlns:a16="http://schemas.microsoft.com/office/drawing/2014/main" id="{858EFA34-3146-914B-97D3-05BA3BC8ADD7}"/>
              </a:ext>
            </a:extLst>
          </p:cNvPr>
          <p:cNvSpPr/>
          <p:nvPr/>
        </p:nvSpPr>
        <p:spPr>
          <a:xfrm>
            <a:off x="503040" y="4448764"/>
            <a:ext cx="8640960" cy="338554"/>
          </a:xfrm>
          <a:prstGeom prst="rect">
            <a:avLst/>
          </a:prstGeom>
        </p:spPr>
        <p:txBody>
          <a:bodyPr wrap="square">
            <a:spAutoFit/>
          </a:bodyPr>
          <a:lstStyle/>
          <a:p>
            <a:pPr marL="93663" lvl="1"/>
            <a:r>
              <a:rPr lang="en-US" dirty="0" err="1">
                <a:solidFill>
                  <a:srgbClr val="00B050"/>
                </a:solidFill>
                <a:latin typeface="Calibri Light" panose="020F0302020204030204" pitchFamily="34" charset="0"/>
                <a:cs typeface="Calibri Light" panose="020F0302020204030204" pitchFamily="34" charset="0"/>
              </a:rPr>
              <a:t>Eu</a:t>
            </a:r>
            <a:r>
              <a:rPr lang="en-US" dirty="0">
                <a:solidFill>
                  <a:srgbClr val="00B050"/>
                </a:solidFill>
                <a:latin typeface="Calibri Light" panose="020F0302020204030204" pitchFamily="34" charset="0"/>
                <a:cs typeface="Calibri Light" panose="020F0302020204030204" pitchFamily="34" charset="0"/>
              </a:rPr>
              <a:t> XFEL</a:t>
            </a:r>
            <a:r>
              <a:rPr lang="en-US" dirty="0">
                <a:latin typeface="Calibri Light" panose="020F0302020204030204" pitchFamily="34" charset="0"/>
                <a:cs typeface="Calibri Light" panose="020F0302020204030204" pitchFamily="34" charset="0"/>
              </a:rPr>
              <a:t> also part of collaboration but without commitment in purchasing the structures.  </a:t>
            </a:r>
          </a:p>
        </p:txBody>
      </p:sp>
      <p:pic>
        <p:nvPicPr>
          <p:cNvPr id="10" name="Picture 21">
            <a:extLst>
              <a:ext uri="{FF2B5EF4-FFF2-40B4-BE49-F238E27FC236}">
                <a16:creationId xmlns:a16="http://schemas.microsoft.com/office/drawing/2014/main" id="{01ACE407-AD49-384A-A39F-FA5E4FD8955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7869797" y="143773"/>
            <a:ext cx="477366" cy="47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C:\Users\mbarbara\Desktop\CERN-logo.jpg">
            <a:extLst>
              <a:ext uri="{FF2B5EF4-FFF2-40B4-BE49-F238E27FC236}">
                <a16:creationId xmlns:a16="http://schemas.microsoft.com/office/drawing/2014/main" id="{EDF469D3-A05E-7047-8792-2BB3062C311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6789" y="131563"/>
            <a:ext cx="524267" cy="536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943086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B5AA32D-E0CF-1C4F-A358-37679B80724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14</a:t>
            </a:fld>
            <a:endParaRPr lang="de-DE" dirty="0"/>
          </a:p>
        </p:txBody>
      </p:sp>
      <p:pic>
        <p:nvPicPr>
          <p:cNvPr id="5" name="Content Placeholder 3">
            <a:extLst>
              <a:ext uri="{FF2B5EF4-FFF2-40B4-BE49-F238E27FC236}">
                <a16:creationId xmlns:a16="http://schemas.microsoft.com/office/drawing/2014/main" id="{1A89A0A1-2961-244C-B795-29573ACF82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678" y="1100202"/>
            <a:ext cx="3312266" cy="2754590"/>
          </a:xfrm>
          <a:prstGeom prst="rect">
            <a:avLst/>
          </a:prstGeom>
        </p:spPr>
      </p:pic>
      <p:sp>
        <p:nvSpPr>
          <p:cNvPr id="6" name="TextBox 5">
            <a:extLst>
              <a:ext uri="{FF2B5EF4-FFF2-40B4-BE49-F238E27FC236}">
                <a16:creationId xmlns:a16="http://schemas.microsoft.com/office/drawing/2014/main" id="{B9D9104B-4C2E-7B4F-8743-38DAD0B720EE}"/>
              </a:ext>
            </a:extLst>
          </p:cNvPr>
          <p:cNvSpPr txBox="1"/>
          <p:nvPr/>
        </p:nvSpPr>
        <p:spPr>
          <a:xfrm>
            <a:off x="4896036" y="670368"/>
            <a:ext cx="2920992" cy="830997"/>
          </a:xfrm>
          <a:prstGeom prst="rect">
            <a:avLst/>
          </a:prstGeom>
          <a:noFill/>
        </p:spPr>
        <p:txBody>
          <a:bodyPr wrap="none" rtlCol="0">
            <a:spAutoFit/>
          </a:bodyPr>
          <a:lstStyle/>
          <a:p>
            <a:r>
              <a:rPr lang="en-GB" sz="1200" dirty="0">
                <a:latin typeface="Calibri Light" panose="020F0302020204030204" pitchFamily="34" charset="0"/>
                <a:cs typeface="Calibri Light" panose="020F0302020204030204" pitchFamily="34" charset="0"/>
              </a:rPr>
              <a:t>Phase difference between port 1 and port 2:</a:t>
            </a:r>
          </a:p>
          <a:p>
            <a:pPr marL="214313" indent="-214313">
              <a:buFont typeface="Arial" panose="020B0604020202020204" pitchFamily="34" charset="0"/>
              <a:buChar char="•"/>
            </a:pPr>
            <a:r>
              <a:rPr lang="en-GB" sz="1200" dirty="0">
                <a:latin typeface="Calibri Light" panose="020F0302020204030204" pitchFamily="34" charset="0"/>
                <a:cs typeface="Calibri Light" panose="020F0302020204030204" pitchFamily="34" charset="0"/>
              </a:rPr>
              <a:t>0 degree -&gt; vertical polarization</a:t>
            </a:r>
          </a:p>
          <a:p>
            <a:pPr marL="214313" indent="-214313">
              <a:buFont typeface="Arial" panose="020B0604020202020204" pitchFamily="34" charset="0"/>
              <a:buChar char="•"/>
            </a:pPr>
            <a:r>
              <a:rPr lang="en-GB" sz="1200" dirty="0">
                <a:latin typeface="Calibri Light" panose="020F0302020204030204" pitchFamily="34" charset="0"/>
                <a:cs typeface="Calibri Light" panose="020F0302020204030204" pitchFamily="34" charset="0"/>
              </a:rPr>
              <a:t>180 degree -&gt; horizontal polarization</a:t>
            </a:r>
          </a:p>
        </p:txBody>
      </p:sp>
      <p:sp>
        <p:nvSpPr>
          <p:cNvPr id="7" name="TextBox 6">
            <a:extLst>
              <a:ext uri="{FF2B5EF4-FFF2-40B4-BE49-F238E27FC236}">
                <a16:creationId xmlns:a16="http://schemas.microsoft.com/office/drawing/2014/main" id="{66A56FAE-E9B8-F444-AF9B-F956DD5B1531}"/>
              </a:ext>
            </a:extLst>
          </p:cNvPr>
          <p:cNvSpPr txBox="1"/>
          <p:nvPr/>
        </p:nvSpPr>
        <p:spPr>
          <a:xfrm>
            <a:off x="539552" y="4841042"/>
            <a:ext cx="2084225" cy="253916"/>
          </a:xfrm>
          <a:prstGeom prst="rect">
            <a:avLst/>
          </a:prstGeom>
          <a:noFill/>
        </p:spPr>
        <p:txBody>
          <a:bodyPr wrap="none" rtlCol="0">
            <a:spAutoFit/>
          </a:bodyPr>
          <a:lstStyle/>
          <a:p>
            <a:r>
              <a:rPr lang="en-US" sz="1050" dirty="0">
                <a:latin typeface="Calibri Light" panose="020F0302020204030204" pitchFamily="34" charset="0"/>
                <a:cs typeface="Calibri Light" panose="020F0302020204030204" pitchFamily="34" charset="0"/>
              </a:rPr>
              <a:t>A. Grudiev, CLIC-note-1067 (2016)</a:t>
            </a:r>
            <a:endParaRPr lang="de-DE" sz="1050" dirty="0">
              <a:latin typeface="Calibri Light" panose="020F0302020204030204" pitchFamily="34" charset="0"/>
              <a:cs typeface="Calibri Light" panose="020F0302020204030204" pitchFamily="34" charset="0"/>
            </a:endParaRPr>
          </a:p>
        </p:txBody>
      </p:sp>
      <p:sp>
        <p:nvSpPr>
          <p:cNvPr id="8" name="Rectangle 7">
            <a:extLst>
              <a:ext uri="{FF2B5EF4-FFF2-40B4-BE49-F238E27FC236}">
                <a16:creationId xmlns:a16="http://schemas.microsoft.com/office/drawing/2014/main" id="{37A25587-D6F3-9342-8C87-74BF8C4E7614}"/>
              </a:ext>
            </a:extLst>
          </p:cNvPr>
          <p:cNvSpPr/>
          <p:nvPr/>
        </p:nvSpPr>
        <p:spPr>
          <a:xfrm>
            <a:off x="513975" y="710289"/>
            <a:ext cx="3968015" cy="276999"/>
          </a:xfrm>
          <a:prstGeom prst="rect">
            <a:avLst/>
          </a:prstGeom>
          <a:solidFill>
            <a:schemeClr val="bg1"/>
          </a:solidFill>
        </p:spPr>
        <p:txBody>
          <a:bodyPr wrap="square">
            <a:spAutoFit/>
          </a:bodyPr>
          <a:lstStyle/>
          <a:p>
            <a:r>
              <a:rPr lang="en-GB" sz="1200" dirty="0">
                <a:solidFill>
                  <a:schemeClr val="accent2"/>
                </a:solidFill>
                <a:latin typeface="Calibri Light" panose="020F0302020204030204" pitchFamily="34" charset="0"/>
                <a:cs typeface="Calibri Light" panose="020F0302020204030204" pitchFamily="34" charset="0"/>
              </a:rPr>
              <a:t>Variable polarization circular TE11 mode launcher: E-rotator</a:t>
            </a:r>
            <a:endParaRPr lang="en-US" sz="1200" dirty="0">
              <a:solidFill>
                <a:schemeClr val="accent2"/>
              </a:solidFill>
              <a:latin typeface="Calibri Light" panose="020F0302020204030204" pitchFamily="34" charset="0"/>
              <a:cs typeface="Calibri Light" panose="020F0302020204030204" pitchFamily="34" charset="0"/>
            </a:endParaRPr>
          </a:p>
        </p:txBody>
      </p:sp>
      <p:pic>
        <p:nvPicPr>
          <p:cNvPr id="9" name="Picture 8">
            <a:extLst>
              <a:ext uri="{FF2B5EF4-FFF2-40B4-BE49-F238E27FC236}">
                <a16:creationId xmlns:a16="http://schemas.microsoft.com/office/drawing/2014/main" id="{8E1846A1-367B-2541-8C39-CCAAE9FCCF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8965" y="3301238"/>
            <a:ext cx="2992301" cy="1601972"/>
          </a:xfrm>
          <a:prstGeom prst="rect">
            <a:avLst/>
          </a:prstGeom>
        </p:spPr>
      </p:pic>
      <p:sp>
        <p:nvSpPr>
          <p:cNvPr id="10" name="TextBox 9">
            <a:extLst>
              <a:ext uri="{FF2B5EF4-FFF2-40B4-BE49-F238E27FC236}">
                <a16:creationId xmlns:a16="http://schemas.microsoft.com/office/drawing/2014/main" id="{0DCF64C3-8063-EB45-B2BE-B59B171D0C16}"/>
              </a:ext>
            </a:extLst>
          </p:cNvPr>
          <p:cNvSpPr txBox="1"/>
          <p:nvPr/>
        </p:nvSpPr>
        <p:spPr>
          <a:xfrm>
            <a:off x="3779912" y="4617035"/>
            <a:ext cx="2966664" cy="461665"/>
          </a:xfrm>
          <a:prstGeom prst="rect">
            <a:avLst/>
          </a:prstGeom>
          <a:solidFill>
            <a:schemeClr val="bg1"/>
          </a:solidFill>
        </p:spPr>
        <p:txBody>
          <a:bodyPr wrap="square" rtlCol="0">
            <a:spAutoFit/>
          </a:bodyPr>
          <a:lstStyle/>
          <a:p>
            <a:r>
              <a:rPr lang="en-US" sz="1200" dirty="0">
                <a:latin typeface="Calibri Light" panose="020F0302020204030204" pitchFamily="34" charset="0"/>
                <a:cs typeface="Calibri Light" panose="020F0302020204030204" pitchFamily="34" charset="0"/>
              </a:rPr>
              <a:t>Full geometry for a face-to-face RF check of two E-rotators</a:t>
            </a:r>
            <a:endParaRPr lang="en-GB" sz="1200" dirty="0">
              <a:latin typeface="Calibri Light" panose="020F0302020204030204" pitchFamily="34" charset="0"/>
              <a:cs typeface="Calibri Light" panose="020F0302020204030204" pitchFamily="34" charset="0"/>
            </a:endParaRPr>
          </a:p>
        </p:txBody>
      </p:sp>
      <p:pic>
        <p:nvPicPr>
          <p:cNvPr id="11" name="Picture 10">
            <a:extLst>
              <a:ext uri="{FF2B5EF4-FFF2-40B4-BE49-F238E27FC236}">
                <a16:creationId xmlns:a16="http://schemas.microsoft.com/office/drawing/2014/main" id="{DD2AF2A7-6B8E-DD47-91F9-62C563DC863E}"/>
              </a:ext>
            </a:extLst>
          </p:cNvPr>
          <p:cNvPicPr>
            <a:picLocks noChangeAspect="1"/>
          </p:cNvPicPr>
          <p:nvPr/>
        </p:nvPicPr>
        <p:blipFill>
          <a:blip r:embed="rId5"/>
          <a:stretch>
            <a:fillRect/>
          </a:stretch>
        </p:blipFill>
        <p:spPr>
          <a:xfrm>
            <a:off x="4896036" y="1523305"/>
            <a:ext cx="3141665" cy="1685953"/>
          </a:xfrm>
          <a:prstGeom prst="rect">
            <a:avLst/>
          </a:prstGeom>
        </p:spPr>
      </p:pic>
      <p:sp>
        <p:nvSpPr>
          <p:cNvPr id="12" name="Title 2">
            <a:extLst>
              <a:ext uri="{FF2B5EF4-FFF2-40B4-BE49-F238E27FC236}">
                <a16:creationId xmlns:a16="http://schemas.microsoft.com/office/drawing/2014/main" id="{A447962E-CC7D-564E-B895-0250AC85951E}"/>
              </a:ext>
            </a:extLst>
          </p:cNvPr>
          <p:cNvSpPr txBox="1">
            <a:spLocks/>
          </p:cNvSpPr>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US" dirty="0"/>
              <a:t>Novel Concept with Variable Polarization</a:t>
            </a:r>
          </a:p>
        </p:txBody>
      </p:sp>
    </p:spTree>
    <p:extLst>
      <p:ext uri="{BB962C8B-B14F-4D97-AF65-F5344CB8AC3E}">
        <p14:creationId xmlns:p14="http://schemas.microsoft.com/office/powerpoint/2010/main" val="271226374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1BB148-188B-EF45-8B27-20F17481D2A3}"/>
              </a:ext>
            </a:extLst>
          </p:cNvPr>
          <p:cNvSpPr>
            <a:spLocks noGrp="1"/>
          </p:cNvSpPr>
          <p:nvPr>
            <p:ph type="title"/>
          </p:nvPr>
        </p:nvSpPr>
        <p:spPr/>
        <p:txBody>
          <a:bodyPr/>
          <a:lstStyle/>
          <a:p>
            <a:r>
              <a:rPr lang="en-US" dirty="0"/>
              <a:t>DESY-CERN-PSI Collaboration</a:t>
            </a:r>
          </a:p>
        </p:txBody>
      </p:sp>
      <p:sp>
        <p:nvSpPr>
          <p:cNvPr id="4" name="Slide Number Placeholder 3">
            <a:extLst>
              <a:ext uri="{FF2B5EF4-FFF2-40B4-BE49-F238E27FC236}">
                <a16:creationId xmlns:a16="http://schemas.microsoft.com/office/drawing/2014/main" id="{23E01171-2AF9-DF4A-AF39-C3EDBA03401D}"/>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15</a:t>
            </a:fld>
            <a:endParaRPr lang="de-DE" dirty="0"/>
          </a:p>
        </p:txBody>
      </p:sp>
      <p:sp>
        <p:nvSpPr>
          <p:cNvPr id="7" name="Content Placeholder 2">
            <a:extLst>
              <a:ext uri="{FF2B5EF4-FFF2-40B4-BE49-F238E27FC236}">
                <a16:creationId xmlns:a16="http://schemas.microsoft.com/office/drawing/2014/main" id="{5B5CA153-CB2E-BA42-AC3D-77FAD7FE7EC4}"/>
              </a:ext>
            </a:extLst>
          </p:cNvPr>
          <p:cNvSpPr txBox="1">
            <a:spLocks/>
          </p:cNvSpPr>
          <p:nvPr/>
        </p:nvSpPr>
        <p:spPr>
          <a:xfrm>
            <a:off x="899592" y="915566"/>
            <a:ext cx="7162704" cy="1569789"/>
          </a:xfrm>
          <a:prstGeom prst="rect">
            <a:avLst/>
          </a:prstGeom>
        </p:spPr>
        <p:txBody>
          <a:bodyPr wrap="square">
            <a:spAutoFit/>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a:lstStyle>
          <a:p>
            <a:pPr marL="223838" indent="-217488">
              <a:spcAft>
                <a:spcPts val="900"/>
              </a:spcAft>
              <a:buSzPct val="80000"/>
              <a:buFont typeface="Wingdings" pitchFamily="2" charset="2"/>
              <a:buChar char="q"/>
            </a:pPr>
            <a:r>
              <a:rPr lang="en-US" sz="1350" dirty="0">
                <a:latin typeface="Calibri Light" panose="020F0302020204030204" pitchFamily="34" charset="0"/>
                <a:cs typeface="Calibri Light" panose="020F0302020204030204" pitchFamily="34" charset="0"/>
              </a:rPr>
              <a:t>After successful test of the prototype in FLASHForward, </a:t>
            </a:r>
            <a:r>
              <a:rPr lang="en-US" sz="1350" u="sng" dirty="0">
                <a:solidFill>
                  <a:srgbClr val="EB5B00"/>
                </a:solidFill>
                <a:latin typeface="Calibri Light" panose="020F0302020204030204" pitchFamily="34" charset="0"/>
                <a:cs typeface="Calibri Light" panose="020F0302020204030204" pitchFamily="34" charset="0"/>
              </a:rPr>
              <a:t>six other cavities have been produced </a:t>
            </a:r>
            <a:r>
              <a:rPr lang="en-US" sz="1350" dirty="0">
                <a:latin typeface="Calibri Light" panose="020F0302020204030204" pitchFamily="34" charset="0"/>
                <a:cs typeface="Calibri Light" panose="020F0302020204030204" pitchFamily="34" charset="0"/>
              </a:rPr>
              <a:t>for the experiments at DESY and SwissFEL: </a:t>
            </a:r>
          </a:p>
          <a:p>
            <a:pPr marL="804863" indent="-269875">
              <a:spcAft>
                <a:spcPts val="900"/>
              </a:spcAft>
              <a:buSzPct val="80000"/>
              <a:buFont typeface="Wingdings" pitchFamily="2" charset="2"/>
              <a:buChar char="ü"/>
            </a:pPr>
            <a:r>
              <a:rPr lang="en-US" sz="1350" dirty="0">
                <a:latin typeface="Calibri Light" panose="020F0302020204030204" pitchFamily="34" charset="0"/>
                <a:cs typeface="Calibri Light" panose="020F0302020204030204" pitchFamily="34" charset="0"/>
              </a:rPr>
              <a:t>2 TDSs installed in ATHOS (post-undulator)</a:t>
            </a:r>
            <a:endParaRPr lang="en-US" sz="1350" u="sng" dirty="0">
              <a:latin typeface="Calibri Light" panose="020F0302020204030204" pitchFamily="34" charset="0"/>
              <a:cs typeface="Calibri Light" panose="020F0302020204030204" pitchFamily="34" charset="0"/>
            </a:endParaRPr>
          </a:p>
          <a:p>
            <a:pPr marL="804863" indent="-269875">
              <a:spcAft>
                <a:spcPts val="900"/>
              </a:spcAft>
              <a:buSzPct val="80000"/>
              <a:buFont typeface="Wingdings" pitchFamily="2" charset="2"/>
              <a:buChar char="ü"/>
            </a:pPr>
            <a:r>
              <a:rPr lang="en-US" sz="1350" dirty="0">
                <a:latin typeface="Calibri Light" panose="020F0302020204030204" pitchFamily="34" charset="0"/>
                <a:cs typeface="Calibri Light" panose="020F0302020204030204" pitchFamily="34" charset="0"/>
              </a:rPr>
              <a:t>2 TDSs installed in FLASH II, actually in operation (RF system shared with </a:t>
            </a:r>
            <a:r>
              <a:rPr lang="en-US" sz="1350" dirty="0" err="1">
                <a:latin typeface="Calibri Light" panose="020F0302020204030204" pitchFamily="34" charset="0"/>
                <a:cs typeface="Calibri Light" panose="020F0302020204030204" pitchFamily="34" charset="0"/>
              </a:rPr>
              <a:t>FlashForward</a:t>
            </a:r>
            <a:r>
              <a:rPr lang="en-US" sz="1350" dirty="0">
                <a:latin typeface="Calibri Light" panose="020F0302020204030204" pitchFamily="34" charset="0"/>
                <a:cs typeface="Calibri Light" panose="020F0302020204030204" pitchFamily="34" charset="0"/>
              </a:rPr>
              <a:t>)</a:t>
            </a:r>
          </a:p>
          <a:p>
            <a:pPr marL="804863" indent="-269875">
              <a:spcAft>
                <a:spcPts val="900"/>
              </a:spcAft>
              <a:buSzPct val="80000"/>
              <a:buFont typeface="Wingdings" pitchFamily="2" charset="2"/>
              <a:buChar char="ü"/>
            </a:pPr>
            <a:r>
              <a:rPr lang="en-US" sz="1350" dirty="0">
                <a:latin typeface="Calibri Light" panose="020F0302020204030204" pitchFamily="34" charset="0"/>
                <a:cs typeface="Calibri Light" panose="020F0302020204030204" pitchFamily="34" charset="0"/>
              </a:rPr>
              <a:t>2 TDS installed in SINBAD</a:t>
            </a:r>
          </a:p>
        </p:txBody>
      </p:sp>
      <p:pic>
        <p:nvPicPr>
          <p:cNvPr id="5" name="Picture 4">
            <a:extLst>
              <a:ext uri="{FF2B5EF4-FFF2-40B4-BE49-F238E27FC236}">
                <a16:creationId xmlns:a16="http://schemas.microsoft.com/office/drawing/2014/main" id="{A8D6ECD9-B9C1-6947-898E-23662E49229D}"/>
              </a:ext>
            </a:extLst>
          </p:cNvPr>
          <p:cNvPicPr>
            <a:picLocks noChangeAspect="1"/>
          </p:cNvPicPr>
          <p:nvPr/>
        </p:nvPicPr>
        <p:blipFill>
          <a:blip r:embed="rId3"/>
          <a:stretch>
            <a:fillRect/>
          </a:stretch>
        </p:blipFill>
        <p:spPr>
          <a:xfrm>
            <a:off x="2088953" y="2715766"/>
            <a:ext cx="4466420" cy="1965722"/>
          </a:xfrm>
          <a:prstGeom prst="rect">
            <a:avLst/>
          </a:prstGeom>
        </p:spPr>
      </p:pic>
    </p:spTree>
    <p:extLst>
      <p:ext uri="{BB962C8B-B14F-4D97-AF65-F5344CB8AC3E}">
        <p14:creationId xmlns:p14="http://schemas.microsoft.com/office/powerpoint/2010/main" val="106033752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7EC5D92-815A-AF45-9ECB-10814A33E405}"/>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16</a:t>
            </a:fld>
            <a:endParaRPr lang="de-DE" dirty="0"/>
          </a:p>
        </p:txBody>
      </p:sp>
      <p:sp>
        <p:nvSpPr>
          <p:cNvPr id="4" name="Title 1">
            <a:extLst>
              <a:ext uri="{FF2B5EF4-FFF2-40B4-BE49-F238E27FC236}">
                <a16:creationId xmlns:a16="http://schemas.microsoft.com/office/drawing/2014/main" id="{767004A0-EBD8-0946-9248-09B53556D5EC}"/>
              </a:ext>
            </a:extLst>
          </p:cNvPr>
          <p:cNvSpPr>
            <a:spLocks noGrp="1"/>
          </p:cNvSpPr>
          <p:nvPr>
            <p:ph type="title"/>
          </p:nvPr>
        </p:nvSpPr>
        <p:spPr>
          <a:xfrm>
            <a:off x="1907704" y="247245"/>
            <a:ext cx="7087058" cy="381375"/>
          </a:xfrm>
        </p:spPr>
        <p:txBody>
          <a:bodyPr/>
          <a:lstStyle/>
          <a:p>
            <a:r>
              <a:rPr lang="en-US" sz="2000" dirty="0"/>
              <a:t>3D </a:t>
            </a:r>
            <a:r>
              <a:rPr lang="en-US" sz="1800" dirty="0"/>
              <a:t>tomographic</a:t>
            </a:r>
            <a:r>
              <a:rPr lang="en-US" sz="2000" dirty="0"/>
              <a:t> reconstruction at DESY – Experimental Results </a:t>
            </a:r>
            <a:endParaRPr lang="en-CH" sz="2000" dirty="0"/>
          </a:p>
        </p:txBody>
      </p:sp>
      <p:sp>
        <p:nvSpPr>
          <p:cNvPr id="5" name="Text Placeholder 4">
            <a:extLst>
              <a:ext uri="{FF2B5EF4-FFF2-40B4-BE49-F238E27FC236}">
                <a16:creationId xmlns:a16="http://schemas.microsoft.com/office/drawing/2014/main" id="{1ADCAF05-640A-7A47-B6A4-8F3796C104CC}"/>
              </a:ext>
            </a:extLst>
          </p:cNvPr>
          <p:cNvSpPr txBox="1">
            <a:spLocks/>
          </p:cNvSpPr>
          <p:nvPr/>
        </p:nvSpPr>
        <p:spPr>
          <a:xfrm>
            <a:off x="1835696" y="565045"/>
            <a:ext cx="7488832" cy="284439"/>
          </a:xfrm>
          <a:prstGeom prst="rect">
            <a:avLst/>
          </a:prstGeom>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0" indent="0">
              <a:buNone/>
            </a:pPr>
            <a:r>
              <a:rPr lang="en-US" dirty="0">
                <a:solidFill>
                  <a:schemeClr val="accent2"/>
                </a:solidFill>
                <a:latin typeface="Calibri Light" panose="020F0302020204030204" pitchFamily="34" charset="0"/>
                <a:cs typeface="Calibri Light" panose="020F0302020204030204" pitchFamily="34" charset="0"/>
              </a:rPr>
              <a:t>3D-reconstruction of the electron bunch at FLASHForward</a:t>
            </a:r>
            <a:endParaRPr lang="de-DE" dirty="0">
              <a:solidFill>
                <a:schemeClr val="accent2"/>
              </a:solidFill>
              <a:latin typeface="Calibri Light" panose="020F0302020204030204" pitchFamily="34" charset="0"/>
              <a:cs typeface="Calibri Light" panose="020F0302020204030204" pitchFamily="34" charset="0"/>
            </a:endParaRPr>
          </a:p>
        </p:txBody>
      </p:sp>
      <p:sp>
        <p:nvSpPr>
          <p:cNvPr id="7" name="TextBox 6">
            <a:extLst>
              <a:ext uri="{FF2B5EF4-FFF2-40B4-BE49-F238E27FC236}">
                <a16:creationId xmlns:a16="http://schemas.microsoft.com/office/drawing/2014/main" id="{C8DF858F-24C1-F141-B0E6-C1A323EABF95}"/>
              </a:ext>
            </a:extLst>
          </p:cNvPr>
          <p:cNvSpPr txBox="1"/>
          <p:nvPr/>
        </p:nvSpPr>
        <p:spPr>
          <a:xfrm>
            <a:off x="455805" y="4210440"/>
            <a:ext cx="2174491" cy="276999"/>
          </a:xfrm>
          <a:prstGeom prst="rect">
            <a:avLst/>
          </a:prstGeom>
          <a:noFill/>
        </p:spPr>
        <p:txBody>
          <a:bodyPr wrap="square" rtlCol="0">
            <a:spAutoFit/>
          </a:bodyPr>
          <a:lstStyle/>
          <a:p>
            <a:r>
              <a:rPr lang="en-US" sz="1200" b="1" dirty="0"/>
              <a:t>10 Projections collected</a:t>
            </a:r>
          </a:p>
        </p:txBody>
      </p:sp>
      <p:pic>
        <p:nvPicPr>
          <p:cNvPr id="8" name="Picture 2" descr="C:\Users\mbarbara\Desktop\PolariX Commissioning data\figure paper tomografia\tomo2_3.png">
            <a:extLst>
              <a:ext uri="{FF2B5EF4-FFF2-40B4-BE49-F238E27FC236}">
                <a16:creationId xmlns:a16="http://schemas.microsoft.com/office/drawing/2014/main" id="{2D97EDBB-0666-7248-A999-F221D460A7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417" y="849484"/>
            <a:ext cx="4109565" cy="307616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5">
            <a:extLst>
              <a:ext uri="{FF2B5EF4-FFF2-40B4-BE49-F238E27FC236}">
                <a16:creationId xmlns:a16="http://schemas.microsoft.com/office/drawing/2014/main" id="{2FB2DEE8-96E1-B64A-9443-EBCF510DB123}"/>
              </a:ext>
            </a:extLst>
          </p:cNvPr>
          <p:cNvSpPr txBox="1"/>
          <p:nvPr/>
        </p:nvSpPr>
        <p:spPr>
          <a:xfrm>
            <a:off x="7272300" y="1005576"/>
            <a:ext cx="1420214" cy="1107996"/>
          </a:xfrm>
          <a:prstGeom prst="rect">
            <a:avLst/>
          </a:prstGeom>
          <a:solidFill>
            <a:schemeClr val="accent2">
              <a:lumMod val="20000"/>
              <a:lumOff val="80000"/>
            </a:schemeClr>
          </a:solidFill>
          <a:ln>
            <a:solidFill>
              <a:schemeClr val="tx1"/>
            </a:solidFill>
            <a:prstDash val="dash"/>
          </a:ln>
        </p:spPr>
        <p:txBody>
          <a:bodyPr wrap="square" rtlCol="0">
            <a:spAutoFit/>
          </a:bodyPr>
          <a:lstStyle/>
          <a:p>
            <a:r>
              <a:rPr lang="en-GB" sz="1200" dirty="0"/>
              <a:t>E= 680 MeV</a:t>
            </a:r>
          </a:p>
          <a:p>
            <a:r>
              <a:rPr lang="en-GB" sz="1200" dirty="0"/>
              <a:t>Q= 300 </a:t>
            </a:r>
            <a:r>
              <a:rPr lang="en-GB" sz="1200" dirty="0" err="1"/>
              <a:t>pC</a:t>
            </a:r>
            <a:endParaRPr lang="en-GB" sz="1200" dirty="0"/>
          </a:p>
          <a:p>
            <a:r>
              <a:rPr lang="el-GR" sz="1200" dirty="0">
                <a:latin typeface="Times New Roman"/>
                <a:cs typeface="Times New Roman"/>
              </a:rPr>
              <a:t>σ</a:t>
            </a:r>
            <a:r>
              <a:rPr lang="en-US" sz="1200" baseline="-25000" dirty="0">
                <a:latin typeface="Times New Roman"/>
                <a:cs typeface="Times New Roman"/>
              </a:rPr>
              <a:t>t</a:t>
            </a:r>
            <a:r>
              <a:rPr lang="en-GB" sz="1200" dirty="0"/>
              <a:t>~ 280 fs </a:t>
            </a:r>
            <a:r>
              <a:rPr lang="en-GB" sz="1200" dirty="0" err="1"/>
              <a:t>rms</a:t>
            </a:r>
            <a:endParaRPr lang="en-GB" sz="1200" dirty="0"/>
          </a:p>
          <a:p>
            <a:r>
              <a:rPr lang="en-GB" sz="1200" dirty="0" err="1"/>
              <a:t>R</a:t>
            </a:r>
            <a:r>
              <a:rPr lang="en-GB" sz="1200" baseline="-25000" dirty="0" err="1"/>
              <a:t>t</a:t>
            </a:r>
            <a:r>
              <a:rPr lang="en-GB" sz="1200" baseline="-25000" dirty="0"/>
              <a:t> </a:t>
            </a:r>
            <a:r>
              <a:rPr lang="en-GB" sz="1200" dirty="0"/>
              <a:t> &lt; 32 fs</a:t>
            </a:r>
          </a:p>
        </p:txBody>
      </p:sp>
      <p:pic>
        <p:nvPicPr>
          <p:cNvPr id="10" name="Picture 3" descr="C:\Users\mbarbara\Desktop\paper PolariX TDS\PolariX Commissioning data\figure Pau\manystreakes.png">
            <a:extLst>
              <a:ext uri="{FF2B5EF4-FFF2-40B4-BE49-F238E27FC236}">
                <a16:creationId xmlns:a16="http://schemas.microsoft.com/office/drawing/2014/main" id="{FF50C6FE-8257-E348-8BBB-6DC022BC236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340573"/>
            <a:ext cx="3086100" cy="27432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F1A8C5F-DB86-1245-A5D8-1321CD1E4A27}"/>
              </a:ext>
            </a:extLst>
          </p:cNvPr>
          <p:cNvSpPr txBox="1"/>
          <p:nvPr/>
        </p:nvSpPr>
        <p:spPr>
          <a:xfrm>
            <a:off x="0" y="4880750"/>
            <a:ext cx="1451038" cy="246221"/>
          </a:xfrm>
          <a:prstGeom prst="rect">
            <a:avLst/>
          </a:prstGeom>
          <a:noFill/>
        </p:spPr>
        <p:txBody>
          <a:bodyPr wrap="none" rtlCol="0">
            <a:spAutoFit/>
          </a:bodyPr>
          <a:lstStyle/>
          <a:p>
            <a:r>
              <a:rPr lang="en-US" sz="1000" dirty="0">
                <a:latin typeface="Calibri Light" panose="020F0302020204030204" pitchFamily="34" charset="0"/>
                <a:cs typeface="Calibri Light" panose="020F0302020204030204" pitchFamily="34" charset="0"/>
              </a:rPr>
              <a:t>Courtesy of B. Marchetti</a:t>
            </a:r>
            <a:endParaRPr lang="de-DE" sz="1000" dirty="0" err="1">
              <a:latin typeface="Calibri Light" panose="020F0302020204030204" pitchFamily="34" charset="0"/>
              <a:cs typeface="Calibri Light" panose="020F0302020204030204" pitchFamily="34" charset="0"/>
            </a:endParaRPr>
          </a:p>
        </p:txBody>
      </p:sp>
      <p:pic>
        <p:nvPicPr>
          <p:cNvPr id="2" name="Picture 1">
            <a:extLst>
              <a:ext uri="{FF2B5EF4-FFF2-40B4-BE49-F238E27FC236}">
                <a16:creationId xmlns:a16="http://schemas.microsoft.com/office/drawing/2014/main" id="{E82F72F7-F447-2146-9AD5-B8BEA711CBF5}"/>
              </a:ext>
            </a:extLst>
          </p:cNvPr>
          <p:cNvPicPr>
            <a:picLocks noChangeAspect="1"/>
          </p:cNvPicPr>
          <p:nvPr/>
        </p:nvPicPr>
        <p:blipFill>
          <a:blip r:embed="rId5"/>
          <a:stretch>
            <a:fillRect/>
          </a:stretch>
        </p:blipFill>
        <p:spPr>
          <a:xfrm>
            <a:off x="6057902" y="3677929"/>
            <a:ext cx="2838586" cy="1163893"/>
          </a:xfrm>
          <a:prstGeom prst="rect">
            <a:avLst/>
          </a:prstGeom>
        </p:spPr>
      </p:pic>
    </p:spTree>
    <p:extLst>
      <p:ext uri="{BB962C8B-B14F-4D97-AF65-F5344CB8AC3E}">
        <p14:creationId xmlns:p14="http://schemas.microsoft.com/office/powerpoint/2010/main" val="107075089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222663-9C9B-374D-A523-C2DB0BD8FF13}"/>
              </a:ext>
            </a:extLst>
          </p:cNvPr>
          <p:cNvSpPr>
            <a:spLocks noGrp="1"/>
          </p:cNvSpPr>
          <p:nvPr>
            <p:ph type="title"/>
          </p:nvPr>
        </p:nvSpPr>
        <p:spPr/>
        <p:txBody>
          <a:bodyPr/>
          <a:lstStyle/>
          <a:p>
            <a:r>
              <a:rPr lang="en-US" sz="2000" dirty="0"/>
              <a:t>Requirements for the PolariX TDS in ATHOS</a:t>
            </a:r>
          </a:p>
        </p:txBody>
      </p:sp>
      <p:sp>
        <p:nvSpPr>
          <p:cNvPr id="4" name="Slide Number Placeholder 3">
            <a:extLst>
              <a:ext uri="{FF2B5EF4-FFF2-40B4-BE49-F238E27FC236}">
                <a16:creationId xmlns:a16="http://schemas.microsoft.com/office/drawing/2014/main" id="{C64FF516-86F1-6348-968B-E76D1076E0D7}"/>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17</a:t>
            </a:fld>
            <a:endParaRPr lang="de-DE" dirty="0"/>
          </a:p>
        </p:txBody>
      </p:sp>
      <p:sp>
        <p:nvSpPr>
          <p:cNvPr id="5" name="Rectangle 4">
            <a:extLst>
              <a:ext uri="{FF2B5EF4-FFF2-40B4-BE49-F238E27FC236}">
                <a16:creationId xmlns:a16="http://schemas.microsoft.com/office/drawing/2014/main" id="{DC25E68A-D362-B64F-8E15-37E0C3CF4D65}"/>
              </a:ext>
            </a:extLst>
          </p:cNvPr>
          <p:cNvSpPr/>
          <p:nvPr/>
        </p:nvSpPr>
        <p:spPr>
          <a:xfrm>
            <a:off x="755576" y="653320"/>
            <a:ext cx="8103090" cy="1423467"/>
          </a:xfrm>
          <a:prstGeom prst="rect">
            <a:avLst/>
          </a:prstGeom>
        </p:spPr>
        <p:txBody>
          <a:bodyPr wrap="square">
            <a:spAutoFit/>
          </a:bodyPr>
          <a:lstStyle/>
          <a:p>
            <a:pPr>
              <a:spcBef>
                <a:spcPts val="0"/>
              </a:spcBef>
              <a:spcAft>
                <a:spcPts val="450"/>
              </a:spcAft>
            </a:pPr>
            <a:r>
              <a:rPr lang="en-US" dirty="0">
                <a:solidFill>
                  <a:schemeClr val="accent2"/>
                </a:solidFill>
                <a:latin typeface="Calibri Light" panose="020F0302020204030204" pitchFamily="34" charset="0"/>
                <a:cs typeface="Calibri Light" panose="020F0302020204030204" pitchFamily="34" charset="0"/>
              </a:rPr>
              <a:t>Requirements for Athos beamline</a:t>
            </a:r>
          </a:p>
          <a:p>
            <a:pPr marL="285750" indent="-285750">
              <a:spcBef>
                <a:spcPts val="0"/>
              </a:spcBef>
              <a:spcAft>
                <a:spcPts val="450"/>
              </a:spcAft>
              <a:buSzPct val="80000"/>
              <a:buFont typeface=".PingFang SC Regular"/>
              <a:buChar char="－"/>
            </a:pPr>
            <a:r>
              <a:rPr lang="en-US" sz="1400" dirty="0">
                <a:latin typeface="Calibri Light" panose="020F0302020204030204" pitchFamily="34" charset="0"/>
                <a:cs typeface="Calibri Light" panose="020F0302020204030204" pitchFamily="34" charset="0"/>
              </a:rPr>
              <a:t>Characterize and optimize the electron beam quality (compression, slice emittance, beam tilt, etc.)</a:t>
            </a:r>
          </a:p>
          <a:p>
            <a:pPr marL="285750" indent="-285750">
              <a:spcBef>
                <a:spcPts val="0"/>
              </a:spcBef>
              <a:spcAft>
                <a:spcPts val="450"/>
              </a:spcAft>
              <a:buSzPct val="80000"/>
              <a:buFont typeface=".PingFang SC Regular"/>
              <a:buChar char="－"/>
            </a:pPr>
            <a:r>
              <a:rPr lang="en-US" sz="1400" dirty="0">
                <a:latin typeface="Calibri Light" panose="020F0302020204030204" pitchFamily="34" charset="0"/>
                <a:cs typeface="Calibri Light" panose="020F0302020204030204" pitchFamily="34" charset="0"/>
              </a:rPr>
              <a:t>Time-resolved (i.e. longitudinal) information and control of these parameters</a:t>
            </a:r>
          </a:p>
          <a:p>
            <a:pPr marL="285750" indent="-285750">
              <a:spcBef>
                <a:spcPts val="0"/>
              </a:spcBef>
              <a:spcAft>
                <a:spcPts val="450"/>
              </a:spcAft>
              <a:buSzPct val="80000"/>
              <a:buFont typeface=".PingFang SC Regular"/>
              <a:buChar char="－"/>
            </a:pPr>
            <a:r>
              <a:rPr lang="en-US" sz="1400" dirty="0">
                <a:latin typeface="Calibri Light" panose="020F0302020204030204" pitchFamily="34" charset="0"/>
                <a:cs typeface="Calibri Light" panose="020F0302020204030204" pitchFamily="34" charset="0"/>
              </a:rPr>
              <a:t>Measure and monitor shot-to-shot FEL performance and improvement of performances looking at the FEL power profile (Athos Special Features, see Eduard’s SPM talk on 24.11.2020 ):</a:t>
            </a:r>
          </a:p>
        </p:txBody>
      </p:sp>
      <p:pic>
        <p:nvPicPr>
          <p:cNvPr id="2" name="Picture 1">
            <a:extLst>
              <a:ext uri="{FF2B5EF4-FFF2-40B4-BE49-F238E27FC236}">
                <a16:creationId xmlns:a16="http://schemas.microsoft.com/office/drawing/2014/main" id="{299F1B21-63A1-E746-860F-76C8D74305C2}"/>
              </a:ext>
            </a:extLst>
          </p:cNvPr>
          <p:cNvPicPr>
            <a:picLocks noChangeAspect="1"/>
          </p:cNvPicPr>
          <p:nvPr/>
        </p:nvPicPr>
        <p:blipFill>
          <a:blip r:embed="rId3"/>
          <a:stretch>
            <a:fillRect/>
          </a:stretch>
        </p:blipFill>
        <p:spPr>
          <a:xfrm>
            <a:off x="4633376" y="2112545"/>
            <a:ext cx="4260681" cy="3003093"/>
          </a:xfrm>
          <a:prstGeom prst="rect">
            <a:avLst/>
          </a:prstGeom>
        </p:spPr>
      </p:pic>
      <p:pic>
        <p:nvPicPr>
          <p:cNvPr id="8" name="Picture 7">
            <a:extLst>
              <a:ext uri="{FF2B5EF4-FFF2-40B4-BE49-F238E27FC236}">
                <a16:creationId xmlns:a16="http://schemas.microsoft.com/office/drawing/2014/main" id="{43001487-13D9-B94B-B8D0-AC6D4634091A}"/>
              </a:ext>
            </a:extLst>
          </p:cNvPr>
          <p:cNvPicPr>
            <a:picLocks noChangeAspect="1"/>
          </p:cNvPicPr>
          <p:nvPr/>
        </p:nvPicPr>
        <p:blipFill>
          <a:blip r:embed="rId4"/>
          <a:stretch>
            <a:fillRect/>
          </a:stretch>
        </p:blipFill>
        <p:spPr>
          <a:xfrm>
            <a:off x="179512" y="2101383"/>
            <a:ext cx="4288825" cy="2971838"/>
          </a:xfrm>
          <a:prstGeom prst="rect">
            <a:avLst/>
          </a:prstGeom>
        </p:spPr>
      </p:pic>
      <p:sp>
        <p:nvSpPr>
          <p:cNvPr id="10" name="TextBox 9">
            <a:extLst>
              <a:ext uri="{FF2B5EF4-FFF2-40B4-BE49-F238E27FC236}">
                <a16:creationId xmlns:a16="http://schemas.microsoft.com/office/drawing/2014/main" id="{7A7DAA4F-AA82-954F-984D-D344CB7300E0}"/>
              </a:ext>
            </a:extLst>
          </p:cNvPr>
          <p:cNvSpPr txBox="1"/>
          <p:nvPr/>
        </p:nvSpPr>
        <p:spPr>
          <a:xfrm rot="19415405">
            <a:off x="788679" y="3055650"/>
            <a:ext cx="3467555" cy="766681"/>
          </a:xfrm>
          <a:prstGeom prst="rect">
            <a:avLst/>
          </a:prstGeom>
          <a:solidFill>
            <a:schemeClr val="bg1">
              <a:alpha val="40000"/>
            </a:schemeClr>
          </a:solidFill>
        </p:spPr>
        <p:txBody>
          <a:bodyPr wrap="square" lIns="0" tIns="0" rIns="0" bIns="0" rtlCol="0">
            <a:noAutofit/>
          </a:bodyPr>
          <a:lstStyle/>
          <a:p>
            <a:pPr eaLnBrk="1" hangingPunct="1">
              <a:lnSpc>
                <a:spcPct val="110000"/>
              </a:lnSpc>
              <a:spcBef>
                <a:spcPct val="0"/>
              </a:spcBef>
              <a:buClr>
                <a:srgbClr val="000000"/>
              </a:buClr>
            </a:pPr>
            <a:r>
              <a:rPr lang="en-US" sz="2400" dirty="0">
                <a:solidFill>
                  <a:srgbClr val="C00000"/>
                </a:solidFill>
                <a:latin typeface="Calibri"/>
              </a:rPr>
              <a:t>Some </a:t>
            </a:r>
            <a:r>
              <a:rPr lang="en-CH" sz="2400" dirty="0">
                <a:solidFill>
                  <a:srgbClr val="C00000"/>
                </a:solidFill>
                <a:latin typeface="Calibri"/>
              </a:rPr>
              <a:t>of these schemes require a sub-fs resolution!!</a:t>
            </a:r>
          </a:p>
        </p:txBody>
      </p:sp>
    </p:spTree>
    <p:extLst>
      <p:ext uri="{BB962C8B-B14F-4D97-AF65-F5344CB8AC3E}">
        <p14:creationId xmlns:p14="http://schemas.microsoft.com/office/powerpoint/2010/main" val="8616997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57328" y="245209"/>
            <a:ext cx="7079168" cy="381375"/>
          </a:xfrm>
        </p:spPr>
        <p:txBody>
          <a:bodyPr/>
          <a:lstStyle/>
          <a:p>
            <a:r>
              <a:rPr lang="en-US" dirty="0"/>
              <a:t>PolariX TDS diagnostic beamline in Athos @3GeV</a:t>
            </a:r>
          </a:p>
        </p:txBody>
      </p:sp>
      <p:sp>
        <p:nvSpPr>
          <p:cNvPr id="4" name="Slide Number Placeholder 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18</a:t>
            </a:fld>
            <a:endParaRPr lang="de-DE" dirty="0"/>
          </a:p>
        </p:txBody>
      </p:sp>
      <p:sp>
        <p:nvSpPr>
          <p:cNvPr id="5" name="TextBox 4"/>
          <p:cNvSpPr txBox="1"/>
          <p:nvPr/>
        </p:nvSpPr>
        <p:spPr>
          <a:xfrm>
            <a:off x="1347371" y="4701309"/>
            <a:ext cx="1080680" cy="176843"/>
          </a:xfrm>
          <a:prstGeom prst="rect">
            <a:avLst/>
          </a:prstGeom>
          <a:noFill/>
        </p:spPr>
        <p:txBody>
          <a:bodyPr wrap="none" lIns="0" tIns="0" rIns="0" bIns="0" rtlCol="0">
            <a:spAutoFit/>
          </a:bodyPr>
          <a:lstStyle/>
          <a:p>
            <a:pPr>
              <a:lnSpc>
                <a:spcPct val="110000"/>
              </a:lnSpc>
              <a:spcBef>
                <a:spcPts val="0"/>
              </a:spcBef>
            </a:pPr>
            <a:r>
              <a:rPr lang="en-US" sz="1100" kern="1000" spc="23" dirty="0">
                <a:solidFill>
                  <a:srgbClr val="EB5B00"/>
                </a:solidFill>
                <a:latin typeface="Calibri Light" panose="020F0302020204030204" pitchFamily="34" charset="0"/>
                <a:cs typeface="Calibri Light" panose="020F0302020204030204" pitchFamily="34" charset="0"/>
              </a:rPr>
              <a:t>courtesy of E. Prat</a:t>
            </a:r>
          </a:p>
        </p:txBody>
      </p:sp>
      <p:grpSp>
        <p:nvGrpSpPr>
          <p:cNvPr id="10" name="Group 9">
            <a:extLst>
              <a:ext uri="{FF2B5EF4-FFF2-40B4-BE49-F238E27FC236}">
                <a16:creationId xmlns:a16="http://schemas.microsoft.com/office/drawing/2014/main" id="{CD158012-94AE-C146-98BE-B8CAA496F5FC}"/>
              </a:ext>
            </a:extLst>
          </p:cNvPr>
          <p:cNvGrpSpPr/>
          <p:nvPr/>
        </p:nvGrpSpPr>
        <p:grpSpPr>
          <a:xfrm>
            <a:off x="1265191" y="960344"/>
            <a:ext cx="6355374" cy="1381717"/>
            <a:chOff x="394428" y="2769616"/>
            <a:chExt cx="8473831" cy="1842288"/>
          </a:xfrm>
        </p:grpSpPr>
        <p:sp>
          <p:nvSpPr>
            <p:cNvPr id="41" name="Text Box 20"/>
            <p:cNvSpPr txBox="1">
              <a:spLocks noChangeArrowheads="1"/>
            </p:cNvSpPr>
            <p:nvPr/>
          </p:nvSpPr>
          <p:spPr bwMode="auto">
            <a:xfrm rot="16200000">
              <a:off x="-95450" y="3469741"/>
              <a:ext cx="13490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050" dirty="0">
                  <a:latin typeface="+mn-lt"/>
                </a:rPr>
                <a:t>Undulator</a:t>
              </a:r>
              <a:r>
                <a:rPr lang="en-US" altLang="en-US" sz="1200" dirty="0">
                  <a:latin typeface="+mn-lt"/>
                </a:rPr>
                <a:t> end</a:t>
              </a:r>
            </a:p>
          </p:txBody>
        </p:sp>
        <p:sp>
          <p:nvSpPr>
            <p:cNvPr id="42" name="Text Box 21"/>
            <p:cNvSpPr txBox="1">
              <a:spLocks noChangeArrowheads="1"/>
            </p:cNvSpPr>
            <p:nvPr/>
          </p:nvSpPr>
          <p:spPr bwMode="auto">
            <a:xfrm>
              <a:off x="1484005" y="3798872"/>
              <a:ext cx="2295906"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050" dirty="0">
                  <a:latin typeface="+mn-lt"/>
                </a:rPr>
                <a:t>Quads to match beta functions in the TDS</a:t>
              </a:r>
            </a:p>
          </p:txBody>
        </p:sp>
        <p:sp>
          <p:nvSpPr>
            <p:cNvPr id="43" name="Text Box 22"/>
            <p:cNvSpPr txBox="1">
              <a:spLocks noChangeArrowheads="1"/>
            </p:cNvSpPr>
            <p:nvPr/>
          </p:nvSpPr>
          <p:spPr bwMode="auto">
            <a:xfrm>
              <a:off x="2941342" y="2983999"/>
              <a:ext cx="1606550"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050" dirty="0">
                  <a:latin typeface="+mn-lt"/>
                </a:rPr>
                <a:t>X-band TDC</a:t>
              </a:r>
            </a:p>
          </p:txBody>
        </p:sp>
        <p:sp>
          <p:nvSpPr>
            <p:cNvPr id="48" name="Text Box 27"/>
            <p:cNvSpPr txBox="1">
              <a:spLocks noChangeArrowheads="1"/>
            </p:cNvSpPr>
            <p:nvPr/>
          </p:nvSpPr>
          <p:spPr bwMode="auto">
            <a:xfrm>
              <a:off x="4193448" y="3807582"/>
              <a:ext cx="1818713"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050" dirty="0">
                  <a:latin typeface="+mn-lt"/>
                </a:rPr>
                <a:t>Quads to measure the beam</a:t>
              </a:r>
            </a:p>
          </p:txBody>
        </p:sp>
        <p:sp>
          <p:nvSpPr>
            <p:cNvPr id="54" name="Text Box 34"/>
            <p:cNvSpPr txBox="1">
              <a:spLocks noChangeArrowheads="1"/>
            </p:cNvSpPr>
            <p:nvPr/>
          </p:nvSpPr>
          <p:spPr bwMode="auto">
            <a:xfrm>
              <a:off x="5251235" y="2769616"/>
              <a:ext cx="1076119"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050" dirty="0">
                  <a:latin typeface="+mn-lt"/>
                </a:rPr>
                <a:t>Profile monitor</a:t>
              </a:r>
            </a:p>
          </p:txBody>
        </p:sp>
        <p:sp>
          <p:nvSpPr>
            <p:cNvPr id="55" name="Text Box 35"/>
            <p:cNvSpPr txBox="1">
              <a:spLocks noChangeArrowheads="1"/>
            </p:cNvSpPr>
            <p:nvPr/>
          </p:nvSpPr>
          <p:spPr bwMode="auto">
            <a:xfrm>
              <a:off x="7871796" y="4057907"/>
              <a:ext cx="996463"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050" dirty="0">
                  <a:latin typeface="+mn-lt"/>
                </a:rPr>
                <a:t>Profile monitor</a:t>
              </a:r>
            </a:p>
          </p:txBody>
        </p:sp>
        <p:sp>
          <p:nvSpPr>
            <p:cNvPr id="56" name="Text Box 36"/>
            <p:cNvSpPr txBox="1">
              <a:spLocks noChangeArrowheads="1"/>
            </p:cNvSpPr>
            <p:nvPr/>
          </p:nvSpPr>
          <p:spPr bwMode="auto">
            <a:xfrm>
              <a:off x="6651621" y="2780307"/>
              <a:ext cx="1592786"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050" dirty="0">
                  <a:latin typeface="+mn-lt"/>
                </a:rPr>
                <a:t>Spectrometer dipole (vertical)</a:t>
              </a:r>
            </a:p>
          </p:txBody>
        </p:sp>
        <p:sp>
          <p:nvSpPr>
            <p:cNvPr id="57" name="Text Box 37"/>
            <p:cNvSpPr txBox="1">
              <a:spLocks noChangeArrowheads="1"/>
            </p:cNvSpPr>
            <p:nvPr/>
          </p:nvSpPr>
          <p:spPr bwMode="auto">
            <a:xfrm>
              <a:off x="7404685" y="3429148"/>
              <a:ext cx="1295400"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1050" dirty="0">
                  <a:latin typeface="+mn-lt"/>
                </a:rPr>
                <a:t>Quad to get dispersion</a:t>
              </a:r>
            </a:p>
          </p:txBody>
        </p:sp>
        <p:grpSp>
          <p:nvGrpSpPr>
            <p:cNvPr id="2" name="Group 1"/>
            <p:cNvGrpSpPr/>
            <p:nvPr/>
          </p:nvGrpSpPr>
          <p:grpSpPr>
            <a:xfrm>
              <a:off x="899592" y="3296283"/>
              <a:ext cx="7077149" cy="1023235"/>
              <a:chOff x="-15875" y="4533474"/>
              <a:chExt cx="8915400" cy="1828800"/>
            </a:xfrm>
          </p:grpSpPr>
          <p:sp>
            <p:nvSpPr>
              <p:cNvPr id="34" name="Line 8"/>
              <p:cNvSpPr>
                <a:spLocks noChangeShapeType="1"/>
              </p:cNvSpPr>
              <p:nvPr/>
            </p:nvSpPr>
            <p:spPr bwMode="auto">
              <a:xfrm>
                <a:off x="974725" y="4914474"/>
                <a:ext cx="6629400" cy="0"/>
              </a:xfrm>
              <a:prstGeom prst="line">
                <a:avLst/>
              </a:prstGeom>
              <a:noFill/>
              <a:ln w="939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sz="1200" dirty="0"/>
              </a:p>
            </p:txBody>
          </p:sp>
          <p:sp>
            <p:nvSpPr>
              <p:cNvPr id="35" name="Oval 4"/>
              <p:cNvSpPr>
                <a:spLocks noChangeArrowheads="1"/>
              </p:cNvSpPr>
              <p:nvPr/>
            </p:nvSpPr>
            <p:spPr bwMode="auto">
              <a:xfrm>
                <a:off x="1593850" y="4550937"/>
                <a:ext cx="185738" cy="728662"/>
              </a:xfrm>
              <a:prstGeom prst="ellipse">
                <a:avLst/>
              </a:prstGeom>
              <a:solidFill>
                <a:srgbClr val="CC99FF"/>
              </a:solidFill>
              <a:ln w="9398">
                <a:solidFill>
                  <a:srgbClr val="00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36" name="Oval 5"/>
              <p:cNvSpPr>
                <a:spLocks noChangeArrowheads="1"/>
              </p:cNvSpPr>
              <p:nvPr/>
            </p:nvSpPr>
            <p:spPr bwMode="auto">
              <a:xfrm>
                <a:off x="1839913" y="4550937"/>
                <a:ext cx="185737" cy="728662"/>
              </a:xfrm>
              <a:prstGeom prst="ellipse">
                <a:avLst/>
              </a:prstGeom>
              <a:solidFill>
                <a:srgbClr val="CC99FF"/>
              </a:solidFill>
              <a:ln w="9398">
                <a:solidFill>
                  <a:srgbClr val="00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37" name="Oval 6"/>
              <p:cNvSpPr>
                <a:spLocks noChangeArrowheads="1"/>
              </p:cNvSpPr>
              <p:nvPr/>
            </p:nvSpPr>
            <p:spPr bwMode="auto">
              <a:xfrm>
                <a:off x="2089150" y="4550937"/>
                <a:ext cx="184150" cy="728662"/>
              </a:xfrm>
              <a:prstGeom prst="ellipse">
                <a:avLst/>
              </a:prstGeom>
              <a:solidFill>
                <a:srgbClr val="CC99FF"/>
              </a:solidFill>
              <a:ln w="9398">
                <a:solidFill>
                  <a:srgbClr val="00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38" name="Oval 7"/>
              <p:cNvSpPr>
                <a:spLocks noChangeArrowheads="1"/>
              </p:cNvSpPr>
              <p:nvPr/>
            </p:nvSpPr>
            <p:spPr bwMode="auto">
              <a:xfrm>
                <a:off x="2335213" y="4550937"/>
                <a:ext cx="185737" cy="728662"/>
              </a:xfrm>
              <a:prstGeom prst="ellipse">
                <a:avLst/>
              </a:prstGeom>
              <a:solidFill>
                <a:srgbClr val="CC99FF"/>
              </a:solidFill>
              <a:ln w="9398">
                <a:solidFill>
                  <a:srgbClr val="00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39" name="Rectangle 17"/>
              <p:cNvSpPr>
                <a:spLocks noChangeArrowheads="1"/>
              </p:cNvSpPr>
              <p:nvPr/>
            </p:nvSpPr>
            <p:spPr bwMode="auto">
              <a:xfrm>
                <a:off x="3108325" y="4609674"/>
                <a:ext cx="1066800" cy="609600"/>
              </a:xfrm>
              <a:prstGeom prst="rect">
                <a:avLst/>
              </a:prstGeom>
              <a:solidFill>
                <a:srgbClr val="0000FF"/>
              </a:solidFill>
              <a:ln w="9525">
                <a:solidFill>
                  <a:schemeClr val="tx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40" name="Rectangle 19"/>
              <p:cNvSpPr>
                <a:spLocks noChangeArrowheads="1"/>
              </p:cNvSpPr>
              <p:nvPr/>
            </p:nvSpPr>
            <p:spPr bwMode="auto">
              <a:xfrm>
                <a:off x="-15875" y="4609674"/>
                <a:ext cx="1295400" cy="609600"/>
              </a:xfrm>
              <a:prstGeom prst="rect">
                <a:avLst/>
              </a:prstGeom>
              <a:solidFill>
                <a:srgbClr val="FF6600"/>
              </a:solidFill>
              <a:ln w="9525">
                <a:solidFill>
                  <a:schemeClr val="tx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44" name="Oval 4"/>
              <p:cNvSpPr>
                <a:spLocks noChangeArrowheads="1"/>
              </p:cNvSpPr>
              <p:nvPr/>
            </p:nvSpPr>
            <p:spPr bwMode="auto">
              <a:xfrm>
                <a:off x="4772025" y="4533474"/>
                <a:ext cx="185738" cy="728663"/>
              </a:xfrm>
              <a:prstGeom prst="ellipse">
                <a:avLst/>
              </a:prstGeom>
              <a:solidFill>
                <a:srgbClr val="CC99FF"/>
              </a:solidFill>
              <a:ln w="9398">
                <a:solidFill>
                  <a:srgbClr val="00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45" name="Oval 5"/>
              <p:cNvSpPr>
                <a:spLocks noChangeArrowheads="1"/>
              </p:cNvSpPr>
              <p:nvPr/>
            </p:nvSpPr>
            <p:spPr bwMode="auto">
              <a:xfrm>
                <a:off x="5018088" y="4533474"/>
                <a:ext cx="185737" cy="728663"/>
              </a:xfrm>
              <a:prstGeom prst="ellipse">
                <a:avLst/>
              </a:prstGeom>
              <a:solidFill>
                <a:srgbClr val="CC99FF"/>
              </a:solidFill>
              <a:ln w="9398">
                <a:solidFill>
                  <a:srgbClr val="00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46" name="Oval 6"/>
              <p:cNvSpPr>
                <a:spLocks noChangeArrowheads="1"/>
              </p:cNvSpPr>
              <p:nvPr/>
            </p:nvSpPr>
            <p:spPr bwMode="auto">
              <a:xfrm>
                <a:off x="5267325" y="4533474"/>
                <a:ext cx="184150" cy="728663"/>
              </a:xfrm>
              <a:prstGeom prst="ellipse">
                <a:avLst/>
              </a:prstGeom>
              <a:solidFill>
                <a:srgbClr val="CC99FF"/>
              </a:solidFill>
              <a:ln w="9398">
                <a:solidFill>
                  <a:srgbClr val="00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47" name="Oval 7"/>
              <p:cNvSpPr>
                <a:spLocks noChangeArrowheads="1"/>
              </p:cNvSpPr>
              <p:nvPr/>
            </p:nvSpPr>
            <p:spPr bwMode="auto">
              <a:xfrm>
                <a:off x="5513388" y="4533474"/>
                <a:ext cx="185737" cy="728663"/>
              </a:xfrm>
              <a:prstGeom prst="ellipse">
                <a:avLst/>
              </a:prstGeom>
              <a:solidFill>
                <a:srgbClr val="CC99FF"/>
              </a:solidFill>
              <a:ln w="9398">
                <a:solidFill>
                  <a:srgbClr val="00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49" name="Rectangle 28"/>
              <p:cNvSpPr>
                <a:spLocks noChangeArrowheads="1"/>
              </p:cNvSpPr>
              <p:nvPr/>
            </p:nvSpPr>
            <p:spPr bwMode="auto">
              <a:xfrm>
                <a:off x="6080125" y="4762074"/>
                <a:ext cx="304800" cy="304800"/>
              </a:xfrm>
              <a:prstGeom prst="rect">
                <a:avLst/>
              </a:prstGeom>
              <a:solidFill>
                <a:schemeClr val="hlink"/>
              </a:solidFill>
              <a:ln w="9525">
                <a:solidFill>
                  <a:schemeClr val="tx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50" name="Line 30"/>
              <p:cNvSpPr>
                <a:spLocks noChangeShapeType="1"/>
              </p:cNvSpPr>
              <p:nvPr/>
            </p:nvSpPr>
            <p:spPr bwMode="auto">
              <a:xfrm>
                <a:off x="7527925" y="4914474"/>
                <a:ext cx="1219200" cy="1219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200" dirty="0"/>
              </a:p>
            </p:txBody>
          </p:sp>
          <p:sp>
            <p:nvSpPr>
              <p:cNvPr id="51" name="Rectangle 31"/>
              <p:cNvSpPr>
                <a:spLocks noChangeArrowheads="1"/>
              </p:cNvSpPr>
              <p:nvPr/>
            </p:nvSpPr>
            <p:spPr bwMode="auto">
              <a:xfrm>
                <a:off x="6842125" y="4609674"/>
                <a:ext cx="914400" cy="609600"/>
              </a:xfrm>
              <a:prstGeom prst="rect">
                <a:avLst/>
              </a:prstGeom>
              <a:solidFill>
                <a:schemeClr val="accent2"/>
              </a:solidFill>
              <a:ln w="9525">
                <a:solidFill>
                  <a:schemeClr val="tx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52" name="Oval 4"/>
              <p:cNvSpPr>
                <a:spLocks noChangeArrowheads="1"/>
              </p:cNvSpPr>
              <p:nvPr/>
            </p:nvSpPr>
            <p:spPr bwMode="auto">
              <a:xfrm>
                <a:off x="8104188" y="5176412"/>
                <a:ext cx="185737" cy="728662"/>
              </a:xfrm>
              <a:prstGeom prst="ellipse">
                <a:avLst/>
              </a:prstGeom>
              <a:solidFill>
                <a:srgbClr val="CC99FF"/>
              </a:solidFill>
              <a:ln w="9398">
                <a:solidFill>
                  <a:srgbClr val="00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53" name="Rectangle 33"/>
              <p:cNvSpPr>
                <a:spLocks noChangeArrowheads="1"/>
              </p:cNvSpPr>
              <p:nvPr/>
            </p:nvSpPr>
            <p:spPr bwMode="auto">
              <a:xfrm>
                <a:off x="8594725" y="6057474"/>
                <a:ext cx="304800" cy="304800"/>
              </a:xfrm>
              <a:prstGeom prst="rect">
                <a:avLst/>
              </a:prstGeom>
              <a:solidFill>
                <a:schemeClr val="hlink"/>
              </a:solidFill>
              <a:ln w="9525">
                <a:solidFill>
                  <a:schemeClr val="tx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58" name="Oval 7"/>
              <p:cNvSpPr>
                <a:spLocks noChangeArrowheads="1"/>
              </p:cNvSpPr>
              <p:nvPr/>
            </p:nvSpPr>
            <p:spPr bwMode="auto">
              <a:xfrm>
                <a:off x="2574925" y="4550937"/>
                <a:ext cx="185738" cy="728662"/>
              </a:xfrm>
              <a:prstGeom prst="ellipse">
                <a:avLst/>
              </a:prstGeom>
              <a:solidFill>
                <a:srgbClr val="CC99FF"/>
              </a:solidFill>
              <a:ln w="9398">
                <a:solidFill>
                  <a:srgbClr val="00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sp>
            <p:nvSpPr>
              <p:cNvPr id="59" name="Oval 7"/>
              <p:cNvSpPr>
                <a:spLocks noChangeArrowheads="1"/>
              </p:cNvSpPr>
              <p:nvPr/>
            </p:nvSpPr>
            <p:spPr bwMode="auto">
              <a:xfrm>
                <a:off x="4522788" y="4533474"/>
                <a:ext cx="185737" cy="728663"/>
              </a:xfrm>
              <a:prstGeom prst="ellipse">
                <a:avLst/>
              </a:prstGeom>
              <a:solidFill>
                <a:srgbClr val="CC99FF"/>
              </a:solidFill>
              <a:ln w="9398">
                <a:solidFill>
                  <a:srgbClr val="000000"/>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e-CH" altLang="en-US" sz="1200" dirty="0"/>
              </a:p>
            </p:txBody>
          </p:sp>
        </p:grpSp>
      </p:grpSp>
      <p:sp>
        <p:nvSpPr>
          <p:cNvPr id="60" name="Text Box 38"/>
          <p:cNvSpPr txBox="1">
            <a:spLocks noChangeArrowheads="1"/>
          </p:cNvSpPr>
          <p:nvPr/>
        </p:nvSpPr>
        <p:spPr bwMode="auto">
          <a:xfrm>
            <a:off x="4812253" y="2808832"/>
            <a:ext cx="280831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200" dirty="0">
                <a:latin typeface="Calibri Light" panose="020F0302020204030204" pitchFamily="34" charset="0"/>
                <a:cs typeface="Calibri Light" panose="020F0302020204030204" pitchFamily="34" charset="0"/>
              </a:rPr>
              <a:t>Beam measurements:</a:t>
            </a:r>
          </a:p>
          <a:p>
            <a:pPr marL="214313" indent="-214313">
              <a:buFont typeface="Wingdings" panose="05000000000000000000" pitchFamily="2" charset="2"/>
              <a:buChar char="q"/>
            </a:pPr>
            <a:r>
              <a:rPr lang="en-US" altLang="en-US" sz="1200" dirty="0">
                <a:latin typeface="Calibri Light" panose="020F0302020204030204" pitchFamily="34" charset="0"/>
                <a:cs typeface="Calibri Light" panose="020F0302020204030204" pitchFamily="34" charset="0"/>
              </a:rPr>
              <a:t>Slice emittance on both planes</a:t>
            </a:r>
          </a:p>
          <a:p>
            <a:pPr marL="214313" indent="-214313">
              <a:buFont typeface="Wingdings" panose="05000000000000000000" pitchFamily="2" charset="2"/>
              <a:buChar char="q"/>
            </a:pPr>
            <a:r>
              <a:rPr lang="en-US" altLang="en-US" sz="1200" dirty="0">
                <a:latin typeface="Calibri Light" panose="020F0302020204030204" pitchFamily="34" charset="0"/>
                <a:cs typeface="Calibri Light" panose="020F0302020204030204" pitchFamily="34" charset="0"/>
              </a:rPr>
              <a:t>Projected emittance on both planes</a:t>
            </a:r>
          </a:p>
          <a:p>
            <a:pPr marL="214313" indent="-214313">
              <a:buFont typeface="Wingdings" panose="05000000000000000000" pitchFamily="2" charset="2"/>
              <a:buChar char="q"/>
            </a:pPr>
            <a:r>
              <a:rPr lang="en-US" altLang="en-US" sz="1200" dirty="0">
                <a:latin typeface="Calibri Light" panose="020F0302020204030204" pitchFamily="34" charset="0"/>
                <a:cs typeface="Calibri Light" panose="020F0302020204030204" pitchFamily="34" charset="0"/>
              </a:rPr>
              <a:t>Electron and photon pulse length</a:t>
            </a:r>
          </a:p>
          <a:p>
            <a:pPr marL="214313" indent="-214313">
              <a:buFont typeface="Wingdings" panose="05000000000000000000" pitchFamily="2" charset="2"/>
              <a:buChar char="q"/>
            </a:pPr>
            <a:r>
              <a:rPr lang="en-US" altLang="en-US" sz="1200" dirty="0">
                <a:latin typeface="Calibri Light" panose="020F0302020204030204" pitchFamily="34" charset="0"/>
                <a:cs typeface="Calibri Light" panose="020F0302020204030204" pitchFamily="34" charset="0"/>
              </a:rPr>
              <a:t>Energy spread induced by FEL process</a:t>
            </a:r>
          </a:p>
        </p:txBody>
      </p:sp>
      <p:sp>
        <p:nvSpPr>
          <p:cNvPr id="6" name="TextBox 5"/>
          <p:cNvSpPr txBox="1"/>
          <p:nvPr/>
        </p:nvSpPr>
        <p:spPr>
          <a:xfrm>
            <a:off x="882569" y="4409954"/>
            <a:ext cx="685800" cy="685800"/>
          </a:xfrm>
          <a:prstGeom prst="rect">
            <a:avLst/>
          </a:prstGeom>
          <a:noFill/>
        </p:spPr>
        <p:txBody>
          <a:bodyPr wrap="none" lIns="0" tIns="0" rIns="0" bIns="0" rtlCol="0">
            <a:noAutofit/>
          </a:bodyPr>
          <a:lstStyle/>
          <a:p>
            <a:pPr>
              <a:lnSpc>
                <a:spcPct val="110000"/>
              </a:lnSpc>
              <a:spcBef>
                <a:spcPts val="0"/>
              </a:spcBef>
            </a:pPr>
            <a:endParaRPr lang="en-US" sz="1350" kern="1000" spc="23" dirty="0">
              <a:latin typeface="+mn-lt"/>
              <a:cs typeface="Franklin Gothic Book"/>
            </a:endParaRPr>
          </a:p>
        </p:txBody>
      </p:sp>
      <p:pic>
        <p:nvPicPr>
          <p:cNvPr id="61" name="Picture 6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8115" y="2752649"/>
            <a:ext cx="2828117" cy="1798667"/>
          </a:xfrm>
          <a:prstGeom prst="rect">
            <a:avLst/>
          </a:prstGeom>
        </p:spPr>
      </p:pic>
      <p:sp>
        <p:nvSpPr>
          <p:cNvPr id="7" name="Rectangle 6"/>
          <p:cNvSpPr/>
          <p:nvPr/>
        </p:nvSpPr>
        <p:spPr>
          <a:xfrm>
            <a:off x="1691875" y="2400619"/>
            <a:ext cx="2948861" cy="259751"/>
          </a:xfrm>
          <a:prstGeom prst="rect">
            <a:avLst/>
          </a:prstGeom>
        </p:spPr>
        <p:txBody>
          <a:bodyPr wrap="square">
            <a:spAutoFit/>
          </a:bodyPr>
          <a:lstStyle/>
          <a:p>
            <a:pPr>
              <a:lnSpc>
                <a:spcPct val="110000"/>
              </a:lnSpc>
              <a:spcBef>
                <a:spcPts val="0"/>
              </a:spcBef>
              <a:spcAft>
                <a:spcPts val="450"/>
              </a:spcAft>
            </a:pPr>
            <a:r>
              <a:rPr lang="en-US" sz="1050" kern="1000" spc="23" dirty="0">
                <a:latin typeface="Symbol" charset="2"/>
                <a:ea typeface="Symbol" charset="2"/>
                <a:cs typeface="Symbol" charset="2"/>
              </a:rPr>
              <a:t>b</a:t>
            </a:r>
            <a:r>
              <a:rPr lang="en-US" sz="1050" kern="1000" spc="23" baseline="-25000" dirty="0">
                <a:latin typeface="+mn-lt"/>
                <a:cs typeface="Franklin Gothic Book"/>
              </a:rPr>
              <a:t>x</a:t>
            </a:r>
            <a:r>
              <a:rPr lang="en-US" sz="1050" kern="1000" spc="23" dirty="0">
                <a:latin typeface="+mn-lt"/>
                <a:cs typeface="Franklin Gothic Book"/>
              </a:rPr>
              <a:t> = </a:t>
            </a:r>
            <a:r>
              <a:rPr lang="en-US" sz="1050" kern="1000" spc="23" dirty="0">
                <a:latin typeface="Symbol" charset="2"/>
                <a:ea typeface="Symbol" charset="2"/>
                <a:cs typeface="Symbol" charset="2"/>
              </a:rPr>
              <a:t>b</a:t>
            </a:r>
            <a:r>
              <a:rPr lang="en-US" sz="1050" kern="1000" spc="23" baseline="-25000" dirty="0">
                <a:latin typeface="+mn-lt"/>
                <a:cs typeface="Franklin Gothic Book"/>
              </a:rPr>
              <a:t>y</a:t>
            </a:r>
            <a:r>
              <a:rPr lang="en-US" sz="1050" kern="1000" spc="23" dirty="0">
                <a:latin typeface="+mn-lt"/>
                <a:cs typeface="Franklin Gothic Book"/>
              </a:rPr>
              <a:t> = 50 m </a:t>
            </a:r>
            <a:r>
              <a:rPr lang="en-US" sz="1050" kern="1000" spc="23" dirty="0">
                <a:latin typeface="+mn-lt"/>
                <a:cs typeface="Franklin Gothic Book"/>
                <a:sym typeface="Wingdings" panose="05000000000000000000" pitchFamily="2" charset="2"/>
              </a:rPr>
              <a:t> </a:t>
            </a:r>
            <a:r>
              <a:rPr lang="en-US" sz="1050" b="1" kern="1000" spc="23" dirty="0">
                <a:latin typeface="+mn-lt"/>
                <a:cs typeface="Franklin Gothic Book"/>
                <a:sym typeface="Wingdings" panose="05000000000000000000" pitchFamily="2" charset="2"/>
              </a:rPr>
              <a:t>optics for both polarizations</a:t>
            </a:r>
          </a:p>
        </p:txBody>
      </p:sp>
      <p:sp>
        <p:nvSpPr>
          <p:cNvPr id="62" name="Rectangle 61"/>
          <p:cNvSpPr/>
          <p:nvPr/>
        </p:nvSpPr>
        <p:spPr bwMode="auto">
          <a:xfrm>
            <a:off x="2812234" y="3343265"/>
            <a:ext cx="193592" cy="76866"/>
          </a:xfrm>
          <a:prstGeom prst="rect">
            <a:avLst/>
          </a:prstGeom>
          <a:solidFill>
            <a:schemeClr val="accent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US" sz="1800" dirty="0">
              <a:latin typeface="Times" charset="0"/>
            </a:endParaRPr>
          </a:p>
        </p:txBody>
      </p:sp>
      <p:sp>
        <p:nvSpPr>
          <p:cNvPr id="8" name="Rectangle 7">
            <a:extLst>
              <a:ext uri="{FF2B5EF4-FFF2-40B4-BE49-F238E27FC236}">
                <a16:creationId xmlns:a16="http://schemas.microsoft.com/office/drawing/2014/main" id="{5A443C5E-F030-884C-B903-0A732263022F}"/>
              </a:ext>
            </a:extLst>
          </p:cNvPr>
          <p:cNvSpPr/>
          <p:nvPr/>
        </p:nvSpPr>
        <p:spPr>
          <a:xfrm>
            <a:off x="1020003" y="670023"/>
            <a:ext cx="2072170" cy="338554"/>
          </a:xfrm>
          <a:prstGeom prst="rect">
            <a:avLst/>
          </a:prstGeom>
        </p:spPr>
        <p:txBody>
          <a:bodyPr wrap="none">
            <a:spAutoFit/>
          </a:bodyPr>
          <a:lstStyle/>
          <a:p>
            <a:r>
              <a:rPr lang="en-US" dirty="0">
                <a:solidFill>
                  <a:schemeClr val="accent2"/>
                </a:solidFill>
                <a:latin typeface="Calibri Light" panose="020F0302020204030204" pitchFamily="34" charset="0"/>
                <a:cs typeface="Calibri Light" panose="020F0302020204030204" pitchFamily="34" charset="0"/>
              </a:rPr>
              <a:t>Measurement concept</a:t>
            </a:r>
          </a:p>
        </p:txBody>
      </p:sp>
      <p:sp>
        <p:nvSpPr>
          <p:cNvPr id="9" name="TextBox 8">
            <a:extLst>
              <a:ext uri="{FF2B5EF4-FFF2-40B4-BE49-F238E27FC236}">
                <a16:creationId xmlns:a16="http://schemas.microsoft.com/office/drawing/2014/main" id="{5DA8C458-7754-0E4F-B01D-AFE56A7181A1}"/>
              </a:ext>
            </a:extLst>
          </p:cNvPr>
          <p:cNvSpPr txBox="1"/>
          <p:nvPr/>
        </p:nvSpPr>
        <p:spPr>
          <a:xfrm>
            <a:off x="5633884" y="1622323"/>
            <a:ext cx="0" cy="0"/>
          </a:xfrm>
          <a:prstGeom prst="rect">
            <a:avLst/>
          </a:prstGeom>
          <a:noFill/>
        </p:spPr>
        <p:txBody>
          <a:bodyPr wrap="none" lIns="0" tIns="0" rIns="0" bIns="0" rtlCol="0">
            <a:noAutofit/>
          </a:bodyPr>
          <a:lstStyle/>
          <a:p>
            <a:pPr>
              <a:lnSpc>
                <a:spcPct val="110000"/>
              </a:lnSpc>
              <a:spcBef>
                <a:spcPts val="0"/>
              </a:spcBef>
            </a:pPr>
            <a:endParaRPr lang="en-US" sz="1350" kern="1000" spc="23" dirty="0" err="1">
              <a:latin typeface="+mn-lt"/>
              <a:cs typeface="Franklin Gothic Book"/>
            </a:endParaRPr>
          </a:p>
        </p:txBody>
      </p:sp>
    </p:spTree>
    <p:extLst>
      <p:ext uri="{BB962C8B-B14F-4D97-AF65-F5344CB8AC3E}">
        <p14:creationId xmlns:p14="http://schemas.microsoft.com/office/powerpoint/2010/main" val="3542438820"/>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4"/>
          <a:stretch>
            <a:fillRect/>
          </a:stretch>
        </p:blipFill>
        <p:spPr>
          <a:xfrm>
            <a:off x="4527288" y="2814242"/>
            <a:ext cx="3364523" cy="2299173"/>
          </a:xfrm>
          <a:prstGeom prst="rect">
            <a:avLst/>
          </a:prstGeom>
        </p:spPr>
      </p:pic>
      <p:pic>
        <p:nvPicPr>
          <p:cNvPr id="17" name="Picture 16"/>
          <p:cNvPicPr>
            <a:picLocks noChangeAspect="1"/>
          </p:cNvPicPr>
          <p:nvPr/>
        </p:nvPicPr>
        <p:blipFill>
          <a:blip r:embed="rId5"/>
          <a:stretch>
            <a:fillRect/>
          </a:stretch>
        </p:blipFill>
        <p:spPr>
          <a:xfrm>
            <a:off x="995679" y="555526"/>
            <a:ext cx="3364522" cy="2388230"/>
          </a:xfrm>
          <a:prstGeom prst="rect">
            <a:avLst/>
          </a:prstGeom>
        </p:spPr>
      </p:pic>
      <p:cxnSp>
        <p:nvCxnSpPr>
          <p:cNvPr id="18" name="Straight Connector 17"/>
          <p:cNvCxnSpPr/>
          <p:nvPr/>
        </p:nvCxnSpPr>
        <p:spPr>
          <a:xfrm>
            <a:off x="1492551" y="1923678"/>
            <a:ext cx="256038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p:nvPr>
        </p:nvSpPr>
        <p:spPr/>
        <p:txBody>
          <a:bodyPr/>
          <a:lstStyle/>
          <a:p>
            <a:r>
              <a:rPr lang="en-US" dirty="0"/>
              <a:t>PolariX TDS – resolution in ATHOS @3GeV</a:t>
            </a:r>
          </a:p>
        </p:txBody>
      </p:sp>
      <p:sp>
        <p:nvSpPr>
          <p:cNvPr id="4" name="Slide Number Placeholder 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19</a:t>
            </a:fld>
            <a:endParaRPr lang="de-DE" dirty="0"/>
          </a:p>
        </p:txBody>
      </p:sp>
      <p:graphicFrame>
        <p:nvGraphicFramePr>
          <p:cNvPr id="6" name="Object 5"/>
          <p:cNvGraphicFramePr>
            <a:graphicFrameLocks noChangeAspect="1"/>
          </p:cNvGraphicFramePr>
          <p:nvPr/>
        </p:nvGraphicFramePr>
        <p:xfrm>
          <a:off x="5076056" y="796175"/>
          <a:ext cx="2492262" cy="630941"/>
        </p:xfrm>
        <a:graphic>
          <a:graphicData uri="http://schemas.openxmlformats.org/presentationml/2006/ole">
            <mc:AlternateContent xmlns:mc="http://schemas.openxmlformats.org/markup-compatibility/2006">
              <mc:Choice xmlns:v="urn:schemas-microsoft-com:vml" Requires="v">
                <p:oleObj spid="_x0000_s2145" name="Equation" r:id="rId6" imgW="2057400" imgH="520560" progId="Equation.DSMT4">
                  <p:embed/>
                </p:oleObj>
              </mc:Choice>
              <mc:Fallback>
                <p:oleObj name="Equation" r:id="rId6" imgW="2057400" imgH="520560" progId="Equation.DSMT4">
                  <p:embed/>
                  <p:pic>
                    <p:nvPicPr>
                      <p:cNvPr id="6" name="Object 5"/>
                      <p:cNvPicPr>
                        <a:picLocks noChangeAspect="1" noChangeArrowheads="1"/>
                      </p:cNvPicPr>
                      <p:nvPr/>
                    </p:nvPicPr>
                    <p:blipFill>
                      <a:blip r:embed="rId7"/>
                      <a:srcRect/>
                      <a:stretch>
                        <a:fillRect/>
                      </a:stretch>
                    </p:blipFill>
                    <p:spPr bwMode="auto">
                      <a:xfrm>
                        <a:off x="5076056" y="796175"/>
                        <a:ext cx="2492262" cy="630941"/>
                      </a:xfrm>
                      <a:prstGeom prst="rect">
                        <a:avLst/>
                      </a:prstGeom>
                      <a:noFill/>
                      <a:ln w="9525">
                        <a:noFill/>
                        <a:miter lim="800000"/>
                        <a:headEnd/>
                        <a:tailEnd/>
                      </a:ln>
                      <a:effectLst/>
                    </p:spPr>
                  </p:pic>
                </p:oleObj>
              </mc:Fallback>
            </mc:AlternateContent>
          </a:graphicData>
        </a:graphic>
      </p:graphicFrame>
      <p:graphicFrame>
        <p:nvGraphicFramePr>
          <p:cNvPr id="7" name="Object 6"/>
          <p:cNvGraphicFramePr>
            <a:graphicFrameLocks noChangeAspect="1"/>
          </p:cNvGraphicFramePr>
          <p:nvPr/>
        </p:nvGraphicFramePr>
        <p:xfrm>
          <a:off x="7740352" y="3487654"/>
          <a:ext cx="1199819" cy="538446"/>
        </p:xfrm>
        <a:graphic>
          <a:graphicData uri="http://schemas.openxmlformats.org/presentationml/2006/ole">
            <mc:AlternateContent xmlns:mc="http://schemas.openxmlformats.org/markup-compatibility/2006">
              <mc:Choice xmlns:v="urn:schemas-microsoft-com:vml" Requires="v">
                <p:oleObj spid="_x0000_s2146" name="Equation" r:id="rId8" imgW="990360" imgH="444240" progId="Equation.DSMT4">
                  <p:embed/>
                </p:oleObj>
              </mc:Choice>
              <mc:Fallback>
                <p:oleObj name="Equation" r:id="rId8" imgW="990360" imgH="444240" progId="Equation.DSMT4">
                  <p:embed/>
                  <p:pic>
                    <p:nvPicPr>
                      <p:cNvPr id="7" name="Object 6"/>
                      <p:cNvPicPr>
                        <a:picLocks noChangeAspect="1" noChangeArrowheads="1"/>
                      </p:cNvPicPr>
                      <p:nvPr/>
                    </p:nvPicPr>
                    <p:blipFill>
                      <a:blip r:embed="rId9"/>
                      <a:srcRect/>
                      <a:stretch>
                        <a:fillRect/>
                      </a:stretch>
                    </p:blipFill>
                    <p:spPr bwMode="auto">
                      <a:xfrm>
                        <a:off x="7740352" y="3487654"/>
                        <a:ext cx="1199819" cy="538446"/>
                      </a:xfrm>
                      <a:prstGeom prst="rect">
                        <a:avLst/>
                      </a:prstGeom>
                      <a:noFill/>
                      <a:ln>
                        <a:noFill/>
                      </a:ln>
                    </p:spPr>
                  </p:pic>
                </p:oleObj>
              </mc:Fallback>
            </mc:AlternateContent>
          </a:graphicData>
        </a:graphic>
      </p:graphicFrame>
      <p:sp>
        <p:nvSpPr>
          <p:cNvPr id="2" name="Rectangle 1"/>
          <p:cNvSpPr/>
          <p:nvPr/>
        </p:nvSpPr>
        <p:spPr>
          <a:xfrm>
            <a:off x="4936131" y="1687872"/>
            <a:ext cx="3558052" cy="630942"/>
          </a:xfrm>
          <a:prstGeom prst="rect">
            <a:avLst/>
          </a:prstGeom>
          <a:ln>
            <a:noFill/>
          </a:ln>
        </p:spPr>
        <p:txBody>
          <a:bodyPr wrap="square">
            <a:spAutoFit/>
          </a:bodyPr>
          <a:lstStyle/>
          <a:p>
            <a:r>
              <a:rPr lang="en-US" sz="1400" dirty="0">
                <a:solidFill>
                  <a:schemeClr val="accent6"/>
                </a:solidFill>
                <a:latin typeface="Calibri Light" panose="020F0302020204030204" pitchFamily="34" charset="0"/>
                <a:cs typeface="Calibri Light" panose="020F0302020204030204" pitchFamily="34" charset="0"/>
              </a:rPr>
              <a:t>Resolution 0.95 fs @45MV and </a:t>
            </a:r>
            <a:r>
              <a:rPr lang="en-US" sz="1400" dirty="0">
                <a:solidFill>
                  <a:schemeClr val="accent6"/>
                </a:solidFill>
                <a:latin typeface="Symbol" pitchFamily="2" charset="2"/>
                <a:ea typeface="Symbol" charset="2"/>
                <a:cs typeface="Calibri Light" panose="020F0302020204030204" pitchFamily="34" charset="0"/>
              </a:rPr>
              <a:t>b</a:t>
            </a:r>
            <a:r>
              <a:rPr lang="en-US" sz="1400" baseline="-25000" dirty="0">
                <a:solidFill>
                  <a:schemeClr val="accent6"/>
                </a:solidFill>
                <a:latin typeface="Calibri Light" panose="020F0302020204030204" pitchFamily="34" charset="0"/>
                <a:cs typeface="Calibri Light" panose="020F0302020204030204" pitchFamily="34" charset="0"/>
              </a:rPr>
              <a:t>d</a:t>
            </a:r>
            <a:r>
              <a:rPr lang="en-US" sz="1400" dirty="0">
                <a:solidFill>
                  <a:schemeClr val="accent6"/>
                </a:solidFill>
                <a:latin typeface="Calibri Light" panose="020F0302020204030204" pitchFamily="34" charset="0"/>
                <a:cs typeface="Calibri Light" panose="020F0302020204030204" pitchFamily="34" charset="0"/>
              </a:rPr>
              <a:t> = 50 m</a:t>
            </a:r>
          </a:p>
          <a:p>
            <a:r>
              <a:rPr lang="en-US" sz="1400" dirty="0">
                <a:solidFill>
                  <a:srgbClr val="00B0F0"/>
                </a:solidFill>
                <a:latin typeface="Calibri Light" panose="020F0302020204030204" pitchFamily="34" charset="0"/>
                <a:cs typeface="Calibri Light" panose="020F0302020204030204" pitchFamily="34" charset="0"/>
              </a:rPr>
              <a:t>Resolution 0.7 fs @60MV and </a:t>
            </a:r>
            <a:r>
              <a:rPr lang="en-US" sz="1400" dirty="0">
                <a:solidFill>
                  <a:srgbClr val="00B0F0"/>
                </a:solidFill>
                <a:latin typeface="Symbol" pitchFamily="2" charset="2"/>
                <a:ea typeface="Symbol" charset="2"/>
                <a:cs typeface="Calibri Light" panose="020F0302020204030204" pitchFamily="34" charset="0"/>
              </a:rPr>
              <a:t>b</a:t>
            </a:r>
            <a:r>
              <a:rPr lang="en-US" sz="1400" baseline="-25000" dirty="0">
                <a:solidFill>
                  <a:srgbClr val="00B0F0"/>
                </a:solidFill>
                <a:latin typeface="Calibri Light" panose="020F0302020204030204" pitchFamily="34" charset="0"/>
                <a:cs typeface="Calibri Light" panose="020F0302020204030204" pitchFamily="34" charset="0"/>
              </a:rPr>
              <a:t>d</a:t>
            </a:r>
            <a:r>
              <a:rPr lang="en-US" sz="1400" dirty="0">
                <a:solidFill>
                  <a:srgbClr val="00B0F0"/>
                </a:solidFill>
                <a:latin typeface="Calibri Light" panose="020F0302020204030204" pitchFamily="34" charset="0"/>
                <a:cs typeface="Calibri Light" panose="020F0302020204030204" pitchFamily="34" charset="0"/>
              </a:rPr>
              <a:t> = 50 m</a:t>
            </a:r>
          </a:p>
        </p:txBody>
      </p:sp>
      <p:cxnSp>
        <p:nvCxnSpPr>
          <p:cNvPr id="10" name="Straight Arrow Connector 9"/>
          <p:cNvCxnSpPr>
            <a:cxnSpLocks/>
          </p:cNvCxnSpPr>
          <p:nvPr/>
        </p:nvCxnSpPr>
        <p:spPr bwMode="auto">
          <a:xfrm flipH="1" flipV="1">
            <a:off x="6330742" y="3910412"/>
            <a:ext cx="86997" cy="43691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Straight Connector 18">
            <a:extLst>
              <a:ext uri="{FF2B5EF4-FFF2-40B4-BE49-F238E27FC236}">
                <a16:creationId xmlns:a16="http://schemas.microsoft.com/office/drawing/2014/main" id="{DD5E9141-7167-9547-AD63-E20C80A185DB}"/>
              </a:ext>
            </a:extLst>
          </p:cNvPr>
          <p:cNvCxnSpPr>
            <a:cxnSpLocks/>
          </p:cNvCxnSpPr>
          <p:nvPr/>
        </p:nvCxnSpPr>
        <p:spPr>
          <a:xfrm>
            <a:off x="1492551" y="2067694"/>
            <a:ext cx="2560382" cy="0"/>
          </a:xfrm>
          <a:prstGeom prst="line">
            <a:avLst/>
          </a:prstGeom>
          <a:ln w="12700">
            <a:solidFill>
              <a:srgbClr val="00B0F0"/>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6F93F7F-EFC5-7446-AA5A-37EE9EAA3038}"/>
              </a:ext>
            </a:extLst>
          </p:cNvPr>
          <p:cNvCxnSpPr>
            <a:cxnSpLocks/>
          </p:cNvCxnSpPr>
          <p:nvPr/>
        </p:nvCxnSpPr>
        <p:spPr bwMode="auto">
          <a:xfrm flipV="1">
            <a:off x="2555776" y="771550"/>
            <a:ext cx="0" cy="1746798"/>
          </a:xfrm>
          <a:prstGeom prst="line">
            <a:avLst/>
          </a:prstGeom>
          <a:solidFill>
            <a:schemeClr val="accent1"/>
          </a:solidFill>
          <a:ln w="12700" cap="flat" cmpd="sng" algn="ctr">
            <a:solidFill>
              <a:srgbClr val="197418"/>
            </a:solidFill>
            <a:prstDash val="sysDash"/>
            <a:round/>
            <a:headEnd type="none" w="med" len="med"/>
            <a:tailEnd type="none" w="med" len="med"/>
          </a:ln>
          <a:effectLst/>
        </p:spPr>
      </p:cxnSp>
      <p:cxnSp>
        <p:nvCxnSpPr>
          <p:cNvPr id="25" name="Straight Connector 24">
            <a:extLst>
              <a:ext uri="{FF2B5EF4-FFF2-40B4-BE49-F238E27FC236}">
                <a16:creationId xmlns:a16="http://schemas.microsoft.com/office/drawing/2014/main" id="{01409AB7-848C-AF49-A16B-A6CB31D00A7C}"/>
              </a:ext>
            </a:extLst>
          </p:cNvPr>
          <p:cNvCxnSpPr>
            <a:cxnSpLocks/>
          </p:cNvCxnSpPr>
          <p:nvPr/>
        </p:nvCxnSpPr>
        <p:spPr bwMode="auto">
          <a:xfrm flipV="1">
            <a:off x="3203848" y="771550"/>
            <a:ext cx="0" cy="1746798"/>
          </a:xfrm>
          <a:prstGeom prst="line">
            <a:avLst/>
          </a:prstGeom>
          <a:solidFill>
            <a:schemeClr val="accent1"/>
          </a:solidFill>
          <a:ln w="12700" cap="flat" cmpd="sng" algn="ctr">
            <a:solidFill>
              <a:srgbClr val="00B0F0"/>
            </a:solidFill>
            <a:prstDash val="sysDash"/>
            <a:round/>
            <a:headEnd type="none" w="med" len="med"/>
            <a:tailEnd type="none" w="med" len="med"/>
          </a:ln>
          <a:effectLst/>
        </p:spPr>
      </p:cxnSp>
      <p:cxnSp>
        <p:nvCxnSpPr>
          <p:cNvPr id="26" name="Straight Connector 25">
            <a:extLst>
              <a:ext uri="{FF2B5EF4-FFF2-40B4-BE49-F238E27FC236}">
                <a16:creationId xmlns:a16="http://schemas.microsoft.com/office/drawing/2014/main" id="{75417A60-A255-1D4E-9B92-ACADCE585E77}"/>
              </a:ext>
            </a:extLst>
          </p:cNvPr>
          <p:cNvCxnSpPr>
            <a:cxnSpLocks/>
          </p:cNvCxnSpPr>
          <p:nvPr/>
        </p:nvCxnSpPr>
        <p:spPr bwMode="auto">
          <a:xfrm flipV="1">
            <a:off x="6120017" y="3048575"/>
            <a:ext cx="0" cy="1746798"/>
          </a:xfrm>
          <a:prstGeom prst="line">
            <a:avLst/>
          </a:prstGeom>
          <a:solidFill>
            <a:schemeClr val="accent1"/>
          </a:solidFill>
          <a:ln w="12700" cap="flat" cmpd="sng" algn="ctr">
            <a:solidFill>
              <a:srgbClr val="197418"/>
            </a:solidFill>
            <a:prstDash val="sysDash"/>
            <a:round/>
            <a:headEnd type="none" w="med" len="med"/>
            <a:tailEnd type="none" w="med" len="med"/>
          </a:ln>
          <a:effectLst/>
        </p:spPr>
      </p:cxnSp>
      <p:pic>
        <p:nvPicPr>
          <p:cNvPr id="21" name="Picture 20"/>
          <p:cNvPicPr>
            <a:picLocks noChangeAspect="1"/>
          </p:cNvPicPr>
          <p:nvPr/>
        </p:nvPicPr>
        <p:blipFill>
          <a:blip r:embed="rId10"/>
          <a:stretch>
            <a:fillRect/>
          </a:stretch>
        </p:blipFill>
        <p:spPr>
          <a:xfrm>
            <a:off x="1008882" y="2839194"/>
            <a:ext cx="3390761" cy="2202625"/>
          </a:xfrm>
          <a:prstGeom prst="rect">
            <a:avLst/>
          </a:prstGeom>
        </p:spPr>
      </p:pic>
      <p:cxnSp>
        <p:nvCxnSpPr>
          <p:cNvPr id="14" name="Straight Connector 13"/>
          <p:cNvCxnSpPr>
            <a:cxnSpLocks/>
          </p:cNvCxnSpPr>
          <p:nvPr/>
        </p:nvCxnSpPr>
        <p:spPr bwMode="auto">
          <a:xfrm flipV="1">
            <a:off x="2555776" y="2943756"/>
            <a:ext cx="0" cy="1746798"/>
          </a:xfrm>
          <a:prstGeom prst="line">
            <a:avLst/>
          </a:prstGeom>
          <a:solidFill>
            <a:schemeClr val="accent1"/>
          </a:solidFill>
          <a:ln w="12700" cap="flat" cmpd="sng" algn="ctr">
            <a:solidFill>
              <a:srgbClr val="197418"/>
            </a:solidFill>
            <a:prstDash val="sysDash"/>
            <a:round/>
            <a:headEnd type="none" w="med" len="med"/>
            <a:tailEnd type="none" w="med" len="med"/>
          </a:ln>
          <a:effectLst/>
        </p:spPr>
      </p:cxnSp>
      <p:sp>
        <p:nvSpPr>
          <p:cNvPr id="24" name="TextBox 23"/>
          <p:cNvSpPr txBox="1"/>
          <p:nvPr/>
        </p:nvSpPr>
        <p:spPr>
          <a:xfrm>
            <a:off x="2535165" y="3017218"/>
            <a:ext cx="737702" cy="262829"/>
          </a:xfrm>
          <a:prstGeom prst="rect">
            <a:avLst/>
          </a:prstGeom>
          <a:noFill/>
        </p:spPr>
        <p:txBody>
          <a:bodyPr wrap="none" rtlCol="0">
            <a:spAutoFit/>
          </a:bodyPr>
          <a:lstStyle/>
          <a:p>
            <a:r>
              <a:rPr lang="en-US" sz="1108" dirty="0">
                <a:latin typeface="Symbol" charset="2"/>
                <a:ea typeface="Symbol" charset="2"/>
                <a:cs typeface="Symbol" charset="2"/>
              </a:rPr>
              <a:t>b</a:t>
            </a:r>
            <a:r>
              <a:rPr lang="en-US" sz="1108" baseline="-25000" dirty="0">
                <a:latin typeface="+mn-lt"/>
              </a:rPr>
              <a:t>d</a:t>
            </a:r>
            <a:r>
              <a:rPr lang="en-US" sz="1108" dirty="0">
                <a:latin typeface="+mn-lt"/>
              </a:rPr>
              <a:t> = 50 m</a:t>
            </a:r>
          </a:p>
        </p:txBody>
      </p:sp>
      <p:sp>
        <p:nvSpPr>
          <p:cNvPr id="30" name="TextBox 29">
            <a:extLst>
              <a:ext uri="{FF2B5EF4-FFF2-40B4-BE49-F238E27FC236}">
                <a16:creationId xmlns:a16="http://schemas.microsoft.com/office/drawing/2014/main" id="{03A30EAB-F196-2F4C-B0F5-52ECA0B52128}"/>
              </a:ext>
            </a:extLst>
          </p:cNvPr>
          <p:cNvSpPr txBox="1"/>
          <p:nvPr/>
        </p:nvSpPr>
        <p:spPr>
          <a:xfrm>
            <a:off x="6948264" y="6525304"/>
            <a:ext cx="1584175" cy="234271"/>
          </a:xfrm>
          <a:prstGeom prst="rect">
            <a:avLst/>
          </a:prstGeom>
          <a:noFill/>
        </p:spPr>
        <p:txBody>
          <a:bodyPr wrap="square" lIns="0" tIns="0" rIns="0" bIns="0" rtlCol="0">
            <a:noAutofit/>
          </a:bodyPr>
          <a:lstStyle/>
          <a:p>
            <a:pPr>
              <a:lnSpc>
                <a:spcPct val="110000"/>
              </a:lnSpc>
              <a:spcBef>
                <a:spcPts val="0"/>
              </a:spcBef>
            </a:pPr>
            <a:r>
              <a:rPr lang="en-US" sz="1200" kern="1000" spc="30" dirty="0">
                <a:latin typeface="+mn-lt"/>
                <a:cs typeface="Franklin Gothic Book"/>
              </a:rPr>
              <a:t>Courtesy of A. Lutman</a:t>
            </a:r>
          </a:p>
        </p:txBody>
      </p:sp>
      <p:cxnSp>
        <p:nvCxnSpPr>
          <p:cNvPr id="31" name="Straight Connector 30">
            <a:extLst>
              <a:ext uri="{FF2B5EF4-FFF2-40B4-BE49-F238E27FC236}">
                <a16:creationId xmlns:a16="http://schemas.microsoft.com/office/drawing/2014/main" id="{FA2A5807-67AA-EC42-879D-C4EF765BC47D}"/>
              </a:ext>
            </a:extLst>
          </p:cNvPr>
          <p:cNvCxnSpPr>
            <a:cxnSpLocks/>
          </p:cNvCxnSpPr>
          <p:nvPr/>
        </p:nvCxnSpPr>
        <p:spPr bwMode="auto">
          <a:xfrm flipV="1">
            <a:off x="3203848" y="3017288"/>
            <a:ext cx="0" cy="1746798"/>
          </a:xfrm>
          <a:prstGeom prst="line">
            <a:avLst/>
          </a:prstGeom>
          <a:solidFill>
            <a:schemeClr val="accent1"/>
          </a:solidFill>
          <a:ln w="12700" cap="flat" cmpd="sng" algn="ctr">
            <a:solidFill>
              <a:srgbClr val="00B0F0"/>
            </a:solidFill>
            <a:prstDash val="sysDash"/>
            <a:round/>
            <a:headEnd type="none" w="med" len="med"/>
            <a:tailEnd type="none" w="med" len="med"/>
          </a:ln>
          <a:effectLst/>
        </p:spPr>
      </p:cxnSp>
      <p:cxnSp>
        <p:nvCxnSpPr>
          <p:cNvPr id="32" name="Straight Connector 31">
            <a:extLst>
              <a:ext uri="{FF2B5EF4-FFF2-40B4-BE49-F238E27FC236}">
                <a16:creationId xmlns:a16="http://schemas.microsoft.com/office/drawing/2014/main" id="{26F9D3B2-B887-1247-8B52-9A79D3C4CCF3}"/>
              </a:ext>
            </a:extLst>
          </p:cNvPr>
          <p:cNvCxnSpPr>
            <a:cxnSpLocks/>
          </p:cNvCxnSpPr>
          <p:nvPr/>
        </p:nvCxnSpPr>
        <p:spPr bwMode="auto">
          <a:xfrm flipV="1">
            <a:off x="6732240" y="3017288"/>
            <a:ext cx="0" cy="1746798"/>
          </a:xfrm>
          <a:prstGeom prst="line">
            <a:avLst/>
          </a:prstGeom>
          <a:solidFill>
            <a:schemeClr val="accent1"/>
          </a:solidFill>
          <a:ln w="12700" cap="flat" cmpd="sng" algn="ctr">
            <a:solidFill>
              <a:srgbClr val="00B0F0"/>
            </a:solidFill>
            <a:prstDash val="sysDash"/>
            <a:round/>
            <a:headEnd type="none" w="med" len="med"/>
            <a:tailEnd type="none" w="med" len="med"/>
          </a:ln>
          <a:effectLst/>
        </p:spPr>
      </p:cxnSp>
      <p:sp>
        <p:nvSpPr>
          <p:cNvPr id="11" name="TextBox 10">
            <a:extLst>
              <a:ext uri="{FF2B5EF4-FFF2-40B4-BE49-F238E27FC236}">
                <a16:creationId xmlns:a16="http://schemas.microsoft.com/office/drawing/2014/main" id="{3E600001-E4C3-234D-BAB8-B455BB9A9975}"/>
              </a:ext>
            </a:extLst>
          </p:cNvPr>
          <p:cNvSpPr txBox="1"/>
          <p:nvPr/>
        </p:nvSpPr>
        <p:spPr>
          <a:xfrm>
            <a:off x="6184685" y="4347324"/>
            <a:ext cx="1195617" cy="343229"/>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dirty="0">
                <a:solidFill>
                  <a:srgbClr val="C00000"/>
                </a:solidFill>
                <a:latin typeface="Calibri Light" panose="020F0302020204030204" pitchFamily="34" charset="0"/>
                <a:cs typeface="Calibri Light" panose="020F0302020204030204" pitchFamily="34" charset="0"/>
              </a:rPr>
              <a:t>500-700 keV</a:t>
            </a:r>
          </a:p>
        </p:txBody>
      </p:sp>
      <p:sp>
        <p:nvSpPr>
          <p:cNvPr id="34" name="TextBox 33">
            <a:extLst>
              <a:ext uri="{FF2B5EF4-FFF2-40B4-BE49-F238E27FC236}">
                <a16:creationId xmlns:a16="http://schemas.microsoft.com/office/drawing/2014/main" id="{31098EEF-68A5-4C43-B240-A88CEAAC91B1}"/>
              </a:ext>
            </a:extLst>
          </p:cNvPr>
          <p:cNvSpPr txBox="1"/>
          <p:nvPr/>
        </p:nvSpPr>
        <p:spPr>
          <a:xfrm rot="20367832">
            <a:off x="2014360" y="3878746"/>
            <a:ext cx="2156516" cy="33117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400" dirty="0">
                <a:solidFill>
                  <a:srgbClr val="C00000"/>
                </a:solidFill>
                <a:latin typeface="Calibri Light" panose="020F0302020204030204" pitchFamily="34" charset="0"/>
                <a:cs typeface="Calibri Light" panose="020F0302020204030204" pitchFamily="34" charset="0"/>
              </a:rPr>
              <a:t>J</a:t>
            </a:r>
            <a:r>
              <a:rPr lang="en-CH" sz="1400" dirty="0">
                <a:solidFill>
                  <a:srgbClr val="C00000"/>
                </a:solidFill>
                <a:latin typeface="Calibri Light" panose="020F0302020204030204" pitchFamily="34" charset="0"/>
                <a:cs typeface="Calibri Light" panose="020F0302020204030204" pitchFamily="34" charset="0"/>
              </a:rPr>
              <a:t>ump on the screen ~3-5 mm </a:t>
            </a:r>
          </a:p>
        </p:txBody>
      </p:sp>
    </p:spTree>
    <p:extLst>
      <p:ext uri="{BB962C8B-B14F-4D97-AF65-F5344CB8AC3E}">
        <p14:creationId xmlns:p14="http://schemas.microsoft.com/office/powerpoint/2010/main" val="282341261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ea typeface="Verdana" charset="0"/>
                <a:cs typeface="Verdana" charset="0"/>
              </a:rPr>
              <a:t>Outline</a:t>
            </a:r>
            <a:r>
              <a:rPr lang="de-CH" b="1" dirty="0">
                <a:ea typeface="Verdana" charset="0"/>
                <a:cs typeface="Verdana" charset="0"/>
              </a:rPr>
              <a:t> </a:t>
            </a:r>
          </a:p>
        </p:txBody>
      </p:sp>
      <p:sp>
        <p:nvSpPr>
          <p:cNvPr id="3" name="Foliennummernplatzhalter 2"/>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2</a:t>
            </a:fld>
            <a:endParaRPr lang="de-DE" dirty="0"/>
          </a:p>
        </p:txBody>
      </p:sp>
      <p:sp>
        <p:nvSpPr>
          <p:cNvPr id="6" name="Inhaltsplatzhalter 1">
            <a:extLst>
              <a:ext uri="{FF2B5EF4-FFF2-40B4-BE49-F238E27FC236}">
                <a16:creationId xmlns:a16="http://schemas.microsoft.com/office/drawing/2014/main" id="{FA7C02BA-9907-914F-8AE4-2CF6069CE400}"/>
              </a:ext>
            </a:extLst>
          </p:cNvPr>
          <p:cNvSpPr txBox="1">
            <a:spLocks/>
          </p:cNvSpPr>
          <p:nvPr/>
        </p:nvSpPr>
        <p:spPr>
          <a:xfrm>
            <a:off x="827584" y="1036635"/>
            <a:ext cx="5832648" cy="1679131"/>
          </a:xfrm>
          <a:prstGeom prst="rect">
            <a:avLst/>
          </a:prstGeom>
          <a:solidFill>
            <a:srgbClr val="EEEEEE"/>
          </a:solidFill>
          <a:ln>
            <a:noFill/>
          </a:ln>
        </p:spPr>
        <p:txBody>
          <a:bodyPr vert="horz" wrap="square" lIns="0" tIns="0" rIns="0" bIns="0" rtlCol="0" anchor="t">
            <a:no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a:lnSpc>
                <a:spcPct val="100000"/>
              </a:lnSpc>
              <a:spcAft>
                <a:spcPts val="900"/>
              </a:spcAft>
              <a:buClr>
                <a:srgbClr val="0070C0"/>
              </a:buClr>
              <a:buSzPct val="80000"/>
              <a:buFont typeface=".PingFang SC Regular"/>
              <a:buChar char="－"/>
            </a:pPr>
            <a:r>
              <a:rPr lang="en-GB" sz="1400" dirty="0">
                <a:solidFill>
                  <a:srgbClr val="0070C0"/>
                </a:solidFill>
                <a:latin typeface="Calibri Light" panose="020F0302020204030204" pitchFamily="34" charset="0"/>
                <a:ea typeface="Verdana" charset="0"/>
                <a:cs typeface="Calibri Light" panose="020F0302020204030204" pitchFamily="34" charset="0"/>
              </a:rPr>
              <a:t>Overview of the bunch length and longitudinal phase space measurements</a:t>
            </a:r>
            <a:endParaRPr lang="en-GB" sz="1400" dirty="0">
              <a:latin typeface="Calibri Light" panose="020F0302020204030204" pitchFamily="34" charset="0"/>
              <a:ea typeface="Verdana" charset="0"/>
              <a:cs typeface="Calibri Light" panose="020F0302020204030204" pitchFamily="34" charset="0"/>
            </a:endParaRPr>
          </a:p>
          <a:p>
            <a:pPr marL="177800" indent="-168275">
              <a:lnSpc>
                <a:spcPct val="100000"/>
              </a:lnSpc>
              <a:spcAft>
                <a:spcPts val="900"/>
              </a:spcAft>
              <a:buClr>
                <a:srgbClr val="0070C0"/>
              </a:buClr>
              <a:buSzPct val="80000"/>
              <a:buFont typeface=".PingFang SC Regular"/>
              <a:buChar char="－"/>
            </a:pPr>
            <a:r>
              <a:rPr lang="en-GB" sz="1400" dirty="0">
                <a:solidFill>
                  <a:srgbClr val="0070C0"/>
                </a:solidFill>
                <a:latin typeface="Calibri Light" panose="020F0302020204030204" pitchFamily="34" charset="0"/>
                <a:ea typeface="Verdana" charset="0"/>
                <a:cs typeface="Calibri Light" panose="020F0302020204030204" pitchFamily="34" charset="0"/>
              </a:rPr>
              <a:t>Specifications and performances of S-Band and C-band TDSs</a:t>
            </a:r>
          </a:p>
          <a:p>
            <a:pPr marL="177800" indent="-168275">
              <a:lnSpc>
                <a:spcPct val="100000"/>
              </a:lnSpc>
              <a:spcAft>
                <a:spcPts val="900"/>
              </a:spcAft>
              <a:buClr>
                <a:srgbClr val="0070C0"/>
              </a:buClr>
              <a:buSzPct val="80000"/>
              <a:buFont typeface=".PingFang SC Regular"/>
              <a:buChar char="－"/>
            </a:pPr>
            <a:r>
              <a:rPr lang="en-GB" sz="1400" dirty="0">
                <a:solidFill>
                  <a:srgbClr val="0070C0"/>
                </a:solidFill>
                <a:latin typeface="Calibri Light" panose="020F0302020204030204" pitchFamily="34" charset="0"/>
                <a:ea typeface="Verdana" charset="0"/>
                <a:cs typeface="Calibri Light" panose="020F0302020204030204" pitchFamily="34" charset="0"/>
              </a:rPr>
              <a:t>Post undulator passive streaking</a:t>
            </a:r>
          </a:p>
          <a:p>
            <a:pPr marL="177800" indent="-168275">
              <a:lnSpc>
                <a:spcPct val="100000"/>
              </a:lnSpc>
              <a:spcAft>
                <a:spcPts val="900"/>
              </a:spcAft>
              <a:buClr>
                <a:srgbClr val="0070C0"/>
              </a:buClr>
              <a:buSzPct val="80000"/>
              <a:buFont typeface=".PingFang SC Regular"/>
              <a:buChar char="－"/>
            </a:pPr>
            <a:r>
              <a:rPr lang="en-GB" sz="1400" dirty="0">
                <a:solidFill>
                  <a:srgbClr val="0070C0"/>
                </a:solidFill>
                <a:latin typeface="Calibri Light" panose="020F0302020204030204" pitchFamily="34" charset="0"/>
                <a:ea typeface="Verdana" charset="0"/>
                <a:cs typeface="Calibri Light" panose="020F0302020204030204" pitchFamily="34" charset="0"/>
              </a:rPr>
              <a:t>PolariX-TDS in Athos</a:t>
            </a:r>
          </a:p>
          <a:p>
            <a:pPr marL="177800" indent="-173038">
              <a:lnSpc>
                <a:spcPct val="100000"/>
              </a:lnSpc>
              <a:spcAft>
                <a:spcPts val="900"/>
              </a:spcAft>
              <a:buClr>
                <a:srgbClr val="0070C0"/>
              </a:buClr>
              <a:buSzPct val="80000"/>
              <a:buFont typeface=".PingFang SC Regular"/>
              <a:buChar char="－"/>
            </a:pPr>
            <a:r>
              <a:rPr lang="en-GB" sz="1400" dirty="0">
                <a:solidFill>
                  <a:srgbClr val="0070C0"/>
                </a:solidFill>
                <a:latin typeface="Calibri Light" panose="020F0302020204030204" pitchFamily="34" charset="0"/>
                <a:ea typeface="Verdana" charset="0"/>
                <a:cs typeface="Calibri Light" panose="020F0302020204030204" pitchFamily="34" charset="0"/>
              </a:rPr>
              <a:t>Summary and outlook</a:t>
            </a:r>
          </a:p>
        </p:txBody>
      </p:sp>
      <p:sp>
        <p:nvSpPr>
          <p:cNvPr id="7" name="TextBox 6">
            <a:extLst>
              <a:ext uri="{FF2B5EF4-FFF2-40B4-BE49-F238E27FC236}">
                <a16:creationId xmlns:a16="http://schemas.microsoft.com/office/drawing/2014/main" id="{1EC2BE27-4B06-5F4D-AE59-3EA5C4A62B85}"/>
              </a:ext>
            </a:extLst>
          </p:cNvPr>
          <p:cNvSpPr txBox="1"/>
          <p:nvPr/>
        </p:nvSpPr>
        <p:spPr>
          <a:xfrm>
            <a:off x="4218915" y="4114800"/>
            <a:ext cx="0" cy="0"/>
          </a:xfrm>
          <a:prstGeom prst="rect">
            <a:avLst/>
          </a:prstGeom>
          <a:noFill/>
        </p:spPr>
        <p:txBody>
          <a:bodyPr wrap="none" lIns="0" tIns="0" rIns="0" bIns="0" rtlCol="0">
            <a:noAutofit/>
          </a:bodyPr>
          <a:lstStyle/>
          <a:p>
            <a:pPr>
              <a:lnSpc>
                <a:spcPct val="110000"/>
              </a:lnSpc>
              <a:spcBef>
                <a:spcPts val="0"/>
              </a:spcBef>
            </a:pPr>
            <a:endParaRPr lang="en-US" sz="1350" kern="1000" spc="23" dirty="0" err="1">
              <a:latin typeface="+mn-lt"/>
              <a:cs typeface="Franklin Gothic Book"/>
            </a:endParaRPr>
          </a:p>
        </p:txBody>
      </p:sp>
    </p:spTree>
    <p:extLst>
      <p:ext uri="{BB962C8B-B14F-4D97-AF65-F5344CB8AC3E}">
        <p14:creationId xmlns:p14="http://schemas.microsoft.com/office/powerpoint/2010/main" val="3088091371"/>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PolariX TDS – status</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20</a:t>
            </a:fld>
            <a:endParaRPr lang="de-DE" dirty="0"/>
          </a:p>
        </p:txBody>
      </p:sp>
      <p:pic>
        <p:nvPicPr>
          <p:cNvPr id="10" name="Picture 9">
            <a:extLst>
              <a:ext uri="{FF2B5EF4-FFF2-40B4-BE49-F238E27FC236}">
                <a16:creationId xmlns:a16="http://schemas.microsoft.com/office/drawing/2014/main" id="{E3FB6CBB-697A-614A-923A-CE201D50F567}"/>
              </a:ext>
            </a:extLst>
          </p:cNvPr>
          <p:cNvPicPr>
            <a:picLocks noChangeAspect="1"/>
          </p:cNvPicPr>
          <p:nvPr/>
        </p:nvPicPr>
        <p:blipFill>
          <a:blip r:embed="rId3"/>
          <a:stretch>
            <a:fillRect/>
          </a:stretch>
        </p:blipFill>
        <p:spPr>
          <a:xfrm>
            <a:off x="971599" y="771550"/>
            <a:ext cx="3025025" cy="2268769"/>
          </a:xfrm>
          <a:prstGeom prst="rect">
            <a:avLst/>
          </a:prstGeom>
        </p:spPr>
      </p:pic>
      <p:sp>
        <p:nvSpPr>
          <p:cNvPr id="13" name="TextBox 12">
            <a:extLst>
              <a:ext uri="{FF2B5EF4-FFF2-40B4-BE49-F238E27FC236}">
                <a16:creationId xmlns:a16="http://schemas.microsoft.com/office/drawing/2014/main" id="{83522BD2-950F-8149-8B93-4261D998F129}"/>
              </a:ext>
            </a:extLst>
          </p:cNvPr>
          <p:cNvSpPr txBox="1"/>
          <p:nvPr/>
        </p:nvSpPr>
        <p:spPr>
          <a:xfrm>
            <a:off x="4381903" y="771551"/>
            <a:ext cx="4654593" cy="288032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C00000"/>
                </a:solidFill>
                <a:latin typeface="Calibri Light" panose="020F0302020204030204" pitchFamily="34" charset="0"/>
                <a:cs typeface="Calibri Light" panose="020F0302020204030204" pitchFamily="34" charset="0"/>
              </a:rPr>
              <a:t>HV Modulator development:</a:t>
            </a:r>
          </a:p>
          <a:p>
            <a:pPr marL="285750" indent="-285750" eaLnBrk="1" hangingPunct="1">
              <a:lnSpc>
                <a:spcPct val="110000"/>
              </a:lnSpc>
              <a:spcBef>
                <a:spcPct val="0"/>
              </a:spcBef>
              <a:buClr>
                <a:srgbClr val="000000"/>
              </a:buClr>
              <a:buFont typeface=".PingFang SC Regular"/>
              <a:buChar char="－"/>
            </a:pPr>
            <a:r>
              <a:rPr lang="en-GB" sz="1400" dirty="0">
                <a:solidFill>
                  <a:srgbClr val="000000"/>
                </a:solidFill>
                <a:latin typeface="Calibri Light" panose="020F0302020204030204" pitchFamily="34" charset="0"/>
                <a:cs typeface="Calibri Light" panose="020F0302020204030204" pitchFamily="34" charset="0"/>
              </a:rPr>
              <a:t>PSI decided to build the X-Band modulator for Athos in house</a:t>
            </a:r>
          </a:p>
          <a:p>
            <a:pPr marL="285750" indent="-285750" eaLnBrk="1" hangingPunct="1">
              <a:lnSpc>
                <a:spcPct val="110000"/>
              </a:lnSpc>
              <a:spcBef>
                <a:spcPct val="0"/>
              </a:spcBef>
              <a:buClr>
                <a:srgbClr val="000000"/>
              </a:buClr>
              <a:buFont typeface=".PingFang SC Regular"/>
              <a:buChar char="－"/>
            </a:pPr>
            <a:r>
              <a:rPr lang="en-GB" sz="1400" dirty="0">
                <a:solidFill>
                  <a:srgbClr val="000000"/>
                </a:solidFill>
                <a:latin typeface="Calibri Light" panose="020F0302020204030204" pitchFamily="34" charset="0"/>
                <a:cs typeface="Calibri Light" panose="020F0302020204030204" pitchFamily="34" charset="0"/>
              </a:rPr>
              <a:t>new modulator is based on the Linac 1 and 2 design (Ampegon)</a:t>
            </a:r>
          </a:p>
          <a:p>
            <a:pPr eaLnBrk="1" hangingPunct="1">
              <a:lnSpc>
                <a:spcPct val="110000"/>
              </a:lnSpc>
              <a:spcBef>
                <a:spcPct val="0"/>
              </a:spcBef>
              <a:buClr>
                <a:srgbClr val="000000"/>
              </a:buClr>
            </a:pPr>
            <a:r>
              <a:rPr lang="en-GB" sz="1400" dirty="0">
                <a:solidFill>
                  <a:srgbClr val="C00000"/>
                </a:solidFill>
                <a:latin typeface="Calibri Light" panose="020F0302020204030204" pitchFamily="34" charset="0"/>
                <a:cs typeface="Calibri Light" panose="020F0302020204030204" pitchFamily="34" charset="0"/>
              </a:rPr>
              <a:t>Status:</a:t>
            </a:r>
          </a:p>
          <a:p>
            <a:pPr marL="285750" indent="-285750" eaLnBrk="1" hangingPunct="1">
              <a:lnSpc>
                <a:spcPct val="110000"/>
              </a:lnSpc>
              <a:spcBef>
                <a:spcPct val="0"/>
              </a:spcBef>
              <a:buClr>
                <a:srgbClr val="000000"/>
              </a:buClr>
              <a:buFont typeface=".PingFang SC Regular"/>
              <a:buChar char="－"/>
            </a:pPr>
            <a:r>
              <a:rPr lang="en-GB" sz="1400" dirty="0">
                <a:solidFill>
                  <a:srgbClr val="000000"/>
                </a:solidFill>
                <a:latin typeface="Calibri Light" panose="020F0302020204030204" pitchFamily="34" charset="0"/>
                <a:cs typeface="Calibri Light" panose="020F0302020204030204" pitchFamily="34" charset="0"/>
              </a:rPr>
              <a:t>Software ready – tested on C-band module</a:t>
            </a:r>
          </a:p>
          <a:p>
            <a:pPr marL="285750" indent="-285750" eaLnBrk="1" hangingPunct="1">
              <a:lnSpc>
                <a:spcPct val="110000"/>
              </a:lnSpc>
              <a:spcBef>
                <a:spcPct val="0"/>
              </a:spcBef>
              <a:buClr>
                <a:srgbClr val="000000"/>
              </a:buClr>
              <a:buFont typeface=".PingFang SC Regular"/>
              <a:buChar char="－"/>
            </a:pPr>
            <a:r>
              <a:rPr lang="en-GB" sz="1400" dirty="0">
                <a:solidFill>
                  <a:srgbClr val="000000"/>
                </a:solidFill>
                <a:latin typeface="Calibri Light" panose="020F0302020204030204" pitchFamily="34" charset="0"/>
                <a:cs typeface="Calibri Light" panose="020F0302020204030204" pitchFamily="34" charset="0"/>
              </a:rPr>
              <a:t>Assembly of the modulator is on-going</a:t>
            </a:r>
          </a:p>
          <a:p>
            <a:pPr marL="285750" indent="-285750" eaLnBrk="1" hangingPunct="1">
              <a:lnSpc>
                <a:spcPct val="110000"/>
              </a:lnSpc>
              <a:spcBef>
                <a:spcPct val="0"/>
              </a:spcBef>
              <a:buClr>
                <a:srgbClr val="000000"/>
              </a:buClr>
              <a:buFont typeface=".PingFang SC Regular"/>
              <a:buChar char="－"/>
            </a:pPr>
            <a:r>
              <a:rPr lang="en-GB" sz="1400" dirty="0">
                <a:solidFill>
                  <a:srgbClr val="000000"/>
                </a:solidFill>
                <a:latin typeface="Calibri Light" panose="020F0302020204030204" pitchFamily="34" charset="0"/>
                <a:cs typeface="Calibri Light" panose="020F0302020204030204" pitchFamily="34" charset="0"/>
              </a:rPr>
              <a:t>Test of the charging units and boost converter one-by-one is on-going </a:t>
            </a:r>
          </a:p>
          <a:p>
            <a:pPr marL="285750" indent="-285750" eaLnBrk="1" hangingPunct="1">
              <a:lnSpc>
                <a:spcPct val="110000"/>
              </a:lnSpc>
              <a:spcBef>
                <a:spcPct val="0"/>
              </a:spcBef>
              <a:buClr>
                <a:srgbClr val="000000"/>
              </a:buClr>
              <a:buFont typeface=".PingFang SC Regular"/>
              <a:buChar char="－"/>
            </a:pPr>
            <a:r>
              <a:rPr lang="en-GB" sz="1400" dirty="0">
                <a:solidFill>
                  <a:srgbClr val="000000"/>
                </a:solidFill>
                <a:latin typeface="Calibri Light" panose="020F0302020204030204" pitchFamily="34" charset="0"/>
                <a:cs typeface="Calibri Light" panose="020F0302020204030204" pitchFamily="34" charset="0"/>
              </a:rPr>
              <a:t>Tests are done on a test load, klystron will be connected early next year</a:t>
            </a:r>
          </a:p>
          <a:p>
            <a:pPr marL="285750" indent="-285750" eaLnBrk="1" hangingPunct="1">
              <a:lnSpc>
                <a:spcPct val="110000"/>
              </a:lnSpc>
              <a:spcBef>
                <a:spcPct val="0"/>
              </a:spcBef>
              <a:buClr>
                <a:srgbClr val="000000"/>
              </a:buClr>
              <a:buFont typeface=".PingFang SC Regular"/>
              <a:buChar char="－"/>
            </a:pPr>
            <a:r>
              <a:rPr lang="en-GB" sz="1400" dirty="0">
                <a:solidFill>
                  <a:srgbClr val="000000"/>
                </a:solidFill>
                <a:latin typeface="Calibri Light" panose="020F0302020204030204" pitchFamily="34" charset="0"/>
                <a:cs typeface="Calibri Light" panose="020F0302020204030204" pitchFamily="34" charset="0"/>
              </a:rPr>
              <a:t>RF conditioning will start after April 22 shutdown (hopefully) </a:t>
            </a:r>
          </a:p>
        </p:txBody>
      </p:sp>
      <p:pic>
        <p:nvPicPr>
          <p:cNvPr id="14" name="Picture 13">
            <a:extLst>
              <a:ext uri="{FF2B5EF4-FFF2-40B4-BE49-F238E27FC236}">
                <a16:creationId xmlns:a16="http://schemas.microsoft.com/office/drawing/2014/main" id="{7B17B17F-F962-CE42-989F-81DDE4494257}"/>
              </a:ext>
            </a:extLst>
          </p:cNvPr>
          <p:cNvPicPr>
            <a:picLocks noChangeAspect="1"/>
          </p:cNvPicPr>
          <p:nvPr/>
        </p:nvPicPr>
        <p:blipFill rotWithShape="1">
          <a:blip r:embed="rId4"/>
          <a:srcRect l="4651" t="7715" r="3488" b="12048"/>
          <a:stretch/>
        </p:blipFill>
        <p:spPr>
          <a:xfrm>
            <a:off x="683568" y="2952911"/>
            <a:ext cx="3548109" cy="2190589"/>
          </a:xfrm>
          <a:prstGeom prst="rect">
            <a:avLst/>
          </a:prstGeom>
        </p:spPr>
      </p:pic>
    </p:spTree>
    <p:extLst>
      <p:ext uri="{BB962C8B-B14F-4D97-AF65-F5344CB8AC3E}">
        <p14:creationId xmlns:p14="http://schemas.microsoft.com/office/powerpoint/2010/main" val="117839341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E89C0-8B06-0745-834F-7D2A97119532}"/>
              </a:ext>
            </a:extLst>
          </p:cNvPr>
          <p:cNvSpPr>
            <a:spLocks noGrp="1"/>
          </p:cNvSpPr>
          <p:nvPr>
            <p:ph type="title"/>
          </p:nvPr>
        </p:nvSpPr>
        <p:spPr/>
        <p:txBody>
          <a:bodyPr/>
          <a:lstStyle/>
          <a:p>
            <a:r>
              <a:rPr lang="en-US" dirty="0"/>
              <a:t>PolariX TDSs and RF components</a:t>
            </a:r>
          </a:p>
        </p:txBody>
      </p:sp>
      <p:sp>
        <p:nvSpPr>
          <p:cNvPr id="3" name="Slide Number Placeholder 2">
            <a:extLst>
              <a:ext uri="{FF2B5EF4-FFF2-40B4-BE49-F238E27FC236}">
                <a16:creationId xmlns:a16="http://schemas.microsoft.com/office/drawing/2014/main" id="{F944421C-C45C-1F47-BD10-83BA61F013F0}"/>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21</a:t>
            </a:fld>
            <a:endParaRPr lang="de-DE" dirty="0"/>
          </a:p>
        </p:txBody>
      </p:sp>
      <p:pic>
        <p:nvPicPr>
          <p:cNvPr id="4" name="Picture 3">
            <a:extLst>
              <a:ext uri="{FF2B5EF4-FFF2-40B4-BE49-F238E27FC236}">
                <a16:creationId xmlns:a16="http://schemas.microsoft.com/office/drawing/2014/main" id="{C5B1F909-F3A7-A842-AF71-5D445D8AED11}"/>
              </a:ext>
            </a:extLst>
          </p:cNvPr>
          <p:cNvPicPr>
            <a:picLocks noChangeAspect="1"/>
          </p:cNvPicPr>
          <p:nvPr/>
        </p:nvPicPr>
        <p:blipFill rotWithShape="1">
          <a:blip r:embed="rId3"/>
          <a:srcRect l="12134" r="13997" b="6711"/>
          <a:stretch/>
        </p:blipFill>
        <p:spPr>
          <a:xfrm>
            <a:off x="683568" y="699542"/>
            <a:ext cx="3549289" cy="3168352"/>
          </a:xfrm>
          <a:prstGeom prst="rect">
            <a:avLst/>
          </a:prstGeom>
        </p:spPr>
      </p:pic>
      <p:sp>
        <p:nvSpPr>
          <p:cNvPr id="5" name="TextBox 4">
            <a:extLst>
              <a:ext uri="{FF2B5EF4-FFF2-40B4-BE49-F238E27FC236}">
                <a16:creationId xmlns:a16="http://schemas.microsoft.com/office/drawing/2014/main" id="{AB3EB45B-E5C4-2D47-AA94-FBCCD50C3801}"/>
              </a:ext>
            </a:extLst>
          </p:cNvPr>
          <p:cNvSpPr txBox="1"/>
          <p:nvPr/>
        </p:nvSpPr>
        <p:spPr>
          <a:xfrm>
            <a:off x="467544" y="4083918"/>
            <a:ext cx="8424936" cy="596697"/>
          </a:xfrm>
          <a:prstGeom prst="rect">
            <a:avLst/>
          </a:prstGeom>
          <a:solidFill>
            <a:schemeClr val="bg1"/>
          </a:solidFill>
        </p:spPr>
        <p:txBody>
          <a:bodyPr wrap="square" lIns="0" tIns="0" rIns="0" bIns="0" rtlCol="0">
            <a:noAutofit/>
          </a:bodyPr>
          <a:lstStyle/>
          <a:p>
            <a:pPr eaLnBrk="1" hangingPunct="1">
              <a:lnSpc>
                <a:spcPct val="110000"/>
              </a:lnSpc>
              <a:spcBef>
                <a:spcPct val="0"/>
              </a:spcBef>
              <a:spcAft>
                <a:spcPts val="300"/>
              </a:spcAft>
              <a:buClr>
                <a:srgbClr val="000000"/>
              </a:buClr>
            </a:pPr>
            <a:r>
              <a:rPr lang="en-US" sz="1400" dirty="0">
                <a:solidFill>
                  <a:srgbClr val="C00000"/>
                </a:solidFill>
                <a:latin typeface="Calibri Light" panose="020F0302020204030204" pitchFamily="34" charset="0"/>
                <a:cs typeface="Calibri Light" panose="020F0302020204030204" pitchFamily="34" charset="0"/>
              </a:rPr>
              <a:t>Waveguide network, XBOC, TDSs are already installed and ready for the RF conditioning… waiting for the HV klystron modulator (all the RF components were designed and made at PSI!) </a:t>
            </a:r>
          </a:p>
        </p:txBody>
      </p:sp>
      <p:pic>
        <p:nvPicPr>
          <p:cNvPr id="7" name="Picture 6">
            <a:extLst>
              <a:ext uri="{FF2B5EF4-FFF2-40B4-BE49-F238E27FC236}">
                <a16:creationId xmlns:a16="http://schemas.microsoft.com/office/drawing/2014/main" id="{244ACF9D-8184-CB47-ABD3-F4D5B123898C}"/>
              </a:ext>
            </a:extLst>
          </p:cNvPr>
          <p:cNvPicPr>
            <a:picLocks noChangeAspect="1"/>
          </p:cNvPicPr>
          <p:nvPr/>
        </p:nvPicPr>
        <p:blipFill>
          <a:blip r:embed="rId4"/>
          <a:stretch>
            <a:fillRect/>
          </a:stretch>
        </p:blipFill>
        <p:spPr>
          <a:xfrm>
            <a:off x="4427984" y="699542"/>
            <a:ext cx="4032448" cy="3024336"/>
          </a:xfrm>
          <a:prstGeom prst="rect">
            <a:avLst/>
          </a:prstGeom>
        </p:spPr>
      </p:pic>
    </p:spTree>
    <p:extLst>
      <p:ext uri="{BB962C8B-B14F-4D97-AF65-F5344CB8AC3E}">
        <p14:creationId xmlns:p14="http://schemas.microsoft.com/office/powerpoint/2010/main" val="260056304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ea typeface="Verdana" charset="0"/>
                <a:cs typeface="Verdana" charset="0"/>
              </a:rPr>
              <a:t>Summary</a:t>
            </a:r>
            <a:endParaRPr lang="en-US" b="1" dirty="0">
              <a:ea typeface="Verdana" charset="0"/>
              <a:cs typeface="Verdana" charset="0"/>
            </a:endParaRPr>
          </a:p>
        </p:txBody>
      </p:sp>
      <p:sp>
        <p:nvSpPr>
          <p:cNvPr id="3" name="Foliennummernplatzhalter 2"/>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22</a:t>
            </a:fld>
            <a:endParaRPr lang="de-DE" dirty="0"/>
          </a:p>
        </p:txBody>
      </p:sp>
      <p:sp>
        <p:nvSpPr>
          <p:cNvPr id="6" name="Inhaltsplatzhalter 1">
            <a:extLst>
              <a:ext uri="{FF2B5EF4-FFF2-40B4-BE49-F238E27FC236}">
                <a16:creationId xmlns:a16="http://schemas.microsoft.com/office/drawing/2014/main" id="{FA7C02BA-9907-914F-8AE4-2CF6069CE400}"/>
              </a:ext>
            </a:extLst>
          </p:cNvPr>
          <p:cNvSpPr txBox="1">
            <a:spLocks/>
          </p:cNvSpPr>
          <p:nvPr/>
        </p:nvSpPr>
        <p:spPr>
          <a:xfrm>
            <a:off x="755576" y="987574"/>
            <a:ext cx="6552728" cy="3744416"/>
          </a:xfrm>
          <a:prstGeom prst="rect">
            <a:avLst/>
          </a:prstGeom>
          <a:solidFill>
            <a:srgbClr val="EEEEEE"/>
          </a:solidFill>
          <a:ln>
            <a:noFill/>
          </a:ln>
        </p:spPr>
        <p:txBody>
          <a:bodyPr vert="horz" wrap="square" lIns="0" tIns="0" rIns="0" bIns="0" rtlCol="0" anchor="t">
            <a:no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a:lnSpc>
                <a:spcPct val="100000"/>
              </a:lnSpc>
              <a:spcAft>
                <a:spcPts val="900"/>
              </a:spcAft>
              <a:buClr>
                <a:srgbClr val="0070C0"/>
              </a:buClr>
              <a:buSzPct val="80000"/>
              <a:buFont typeface=".PingFang SC Regular"/>
              <a:buChar char="－"/>
            </a:pPr>
            <a:r>
              <a:rPr lang="en-US" sz="1400" dirty="0">
                <a:solidFill>
                  <a:srgbClr val="0070C0"/>
                </a:solidFill>
                <a:latin typeface="Calibri Light" panose="020F0302020204030204" pitchFamily="34" charset="0"/>
                <a:ea typeface="Verdana" charset="0"/>
                <a:cs typeface="Calibri Light" panose="020F0302020204030204" pitchFamily="34" charset="0"/>
              </a:rPr>
              <a:t>S-band TDS at the injector</a:t>
            </a:r>
            <a:endParaRPr lang="en-US" sz="1400" dirty="0">
              <a:latin typeface="Calibri Light" panose="020F0302020204030204" pitchFamily="34" charset="0"/>
              <a:ea typeface="Verdana" charset="0"/>
              <a:cs typeface="Calibri Light" panose="020F0302020204030204" pitchFamily="34" charset="0"/>
            </a:endParaRPr>
          </a:p>
          <a:p>
            <a:pPr marL="614362" lvl="2" indent="-342900">
              <a:lnSpc>
                <a:spcPct val="100000"/>
              </a:lnSpc>
              <a:spcAft>
                <a:spcPts val="900"/>
              </a:spcAft>
              <a:buClr>
                <a:schemeClr val="tx1"/>
              </a:buClr>
              <a:buSzPct val="80000"/>
              <a:buFont typeface="Wingdings" pitchFamily="2" charset="2"/>
              <a:buChar char="v"/>
            </a:pPr>
            <a:r>
              <a:rPr lang="en-US" sz="1200" dirty="0">
                <a:latin typeface="Calibri Light" panose="020F0302020204030204" pitchFamily="34" charset="0"/>
                <a:ea typeface="Verdana" charset="0"/>
                <a:cs typeface="Calibri Light" panose="020F0302020204030204" pitchFamily="34" charset="0"/>
                <a:sym typeface="Wingdings" pitchFamily="2" charset="2"/>
              </a:rPr>
              <a:t>System was reliable until now, deep maintenance will be done in the next shutdown </a:t>
            </a:r>
          </a:p>
          <a:p>
            <a:pPr marL="177800" indent="-168275">
              <a:lnSpc>
                <a:spcPct val="100000"/>
              </a:lnSpc>
              <a:spcAft>
                <a:spcPts val="900"/>
              </a:spcAft>
              <a:buClr>
                <a:srgbClr val="0070C0"/>
              </a:buClr>
              <a:buSzPct val="80000"/>
              <a:buFont typeface=".PingFang SC Regular"/>
              <a:buChar char="－"/>
            </a:pPr>
            <a:r>
              <a:rPr lang="en-US" sz="1400" dirty="0">
                <a:solidFill>
                  <a:srgbClr val="0070C0"/>
                </a:solidFill>
                <a:latin typeface="Calibri Light" panose="020F0302020204030204" pitchFamily="34" charset="0"/>
                <a:ea typeface="Verdana" charset="0"/>
                <a:cs typeface="Calibri Light" panose="020F0302020204030204" pitchFamily="34" charset="0"/>
              </a:rPr>
              <a:t>C-band TDS at the linac end (in front of Aramis undulator chain)</a:t>
            </a:r>
          </a:p>
          <a:p>
            <a:pPr marL="613172" lvl="1" indent="-342900">
              <a:lnSpc>
                <a:spcPct val="100000"/>
              </a:lnSpc>
              <a:spcAft>
                <a:spcPts val="900"/>
              </a:spcAft>
              <a:buSzPct val="80000"/>
              <a:buFont typeface="Wingdings" pitchFamily="2" charset="2"/>
              <a:buChar char="v"/>
            </a:pPr>
            <a:r>
              <a:rPr lang="en-US" sz="1200" dirty="0">
                <a:latin typeface="Calibri Light" panose="020F0302020204030204" pitchFamily="34" charset="0"/>
                <a:ea typeface="Verdana" charset="0"/>
                <a:cs typeface="Calibri Light" panose="020F0302020204030204" pitchFamily="34" charset="0"/>
              </a:rPr>
              <a:t>Routinely used for beam setup before the Aramis undulators, bunch length, slice emittance and energy spread measurements, set the large bandwidth mode</a:t>
            </a:r>
          </a:p>
          <a:p>
            <a:pPr marL="177800" indent="-168275">
              <a:lnSpc>
                <a:spcPct val="100000"/>
              </a:lnSpc>
              <a:spcAft>
                <a:spcPts val="900"/>
              </a:spcAft>
              <a:buClr>
                <a:srgbClr val="0070C0"/>
              </a:buClr>
              <a:buSzPct val="80000"/>
              <a:buFont typeface=".PingFang SC Regular"/>
              <a:buChar char="－"/>
            </a:pPr>
            <a:r>
              <a:rPr lang="en-US" sz="1400" dirty="0">
                <a:solidFill>
                  <a:srgbClr val="0070C0"/>
                </a:solidFill>
                <a:latin typeface="Calibri Light" panose="020F0302020204030204" pitchFamily="34" charset="0"/>
                <a:ea typeface="Verdana" charset="0"/>
                <a:cs typeface="Calibri Light" panose="020F0302020204030204" pitchFamily="34" charset="0"/>
              </a:rPr>
              <a:t>Post undulator passive streaking (Aramis and Athos)</a:t>
            </a:r>
          </a:p>
          <a:p>
            <a:pPr marL="614362" lvl="2" indent="-342900">
              <a:lnSpc>
                <a:spcPct val="100000"/>
              </a:lnSpc>
              <a:spcAft>
                <a:spcPts val="900"/>
              </a:spcAft>
              <a:buClr>
                <a:schemeClr val="tx1"/>
              </a:buClr>
              <a:buSzPct val="80000"/>
              <a:buFont typeface="Wingdings" pitchFamily="2" charset="2"/>
              <a:buChar char="v"/>
            </a:pPr>
            <a:r>
              <a:rPr lang="en-US" sz="1200" dirty="0">
                <a:solidFill>
                  <a:srgbClr val="000000"/>
                </a:solidFill>
                <a:latin typeface="Calibri Light" panose="020F0302020204030204" pitchFamily="34" charset="0"/>
                <a:ea typeface="ヒラギノ角ゴ Pro W3"/>
                <a:cs typeface="Calibri Light" panose="020F0302020204030204" pitchFamily="34" charset="0"/>
              </a:rPr>
              <a:t>Self-synchronized and cost effective time resolved measurements (Aramis and Athos) but still something to understand </a:t>
            </a:r>
          </a:p>
          <a:p>
            <a:pPr marL="177800" indent="-168275">
              <a:lnSpc>
                <a:spcPct val="100000"/>
              </a:lnSpc>
              <a:spcAft>
                <a:spcPts val="900"/>
              </a:spcAft>
              <a:buClr>
                <a:srgbClr val="0070C0"/>
              </a:buClr>
              <a:buSzPct val="80000"/>
              <a:buFont typeface=".PingFang SC Regular"/>
              <a:buChar char="－"/>
            </a:pPr>
            <a:r>
              <a:rPr lang="en-US" sz="1400" dirty="0">
                <a:solidFill>
                  <a:srgbClr val="0070C0"/>
                </a:solidFill>
                <a:latin typeface="Calibri Light" panose="020F0302020204030204" pitchFamily="34" charset="0"/>
                <a:ea typeface="Verdana" charset="0"/>
                <a:cs typeface="Calibri Light" panose="020F0302020204030204" pitchFamily="34" charset="0"/>
              </a:rPr>
              <a:t>Post-undulator PolariX TDS for ATHOS </a:t>
            </a:r>
          </a:p>
          <a:p>
            <a:pPr marL="614362" lvl="2" indent="-342900">
              <a:lnSpc>
                <a:spcPct val="100000"/>
              </a:lnSpc>
              <a:spcAft>
                <a:spcPts val="900"/>
              </a:spcAft>
              <a:buClr>
                <a:schemeClr val="tx1"/>
              </a:buClr>
              <a:buSzPct val="80000"/>
              <a:buFont typeface="Wingdings" pitchFamily="2" charset="2"/>
              <a:buChar char="v"/>
            </a:pPr>
            <a:r>
              <a:rPr lang="en-US" sz="1200" dirty="0">
                <a:solidFill>
                  <a:srgbClr val="000000"/>
                </a:solidFill>
                <a:latin typeface="Calibri Light" panose="020F0302020204030204" pitchFamily="34" charset="0"/>
                <a:ea typeface="ヒラギノ角ゴ Pro W3"/>
                <a:cs typeface="Calibri Light" panose="020F0302020204030204" pitchFamily="34" charset="0"/>
              </a:rPr>
              <a:t>Assembly of the HV klystron modulator is on-going</a:t>
            </a:r>
          </a:p>
          <a:p>
            <a:pPr marL="614362" lvl="2" indent="-342900">
              <a:lnSpc>
                <a:spcPct val="100000"/>
              </a:lnSpc>
              <a:spcAft>
                <a:spcPts val="900"/>
              </a:spcAft>
              <a:buClr>
                <a:schemeClr val="tx1"/>
              </a:buClr>
              <a:buSzPct val="80000"/>
              <a:buFont typeface="Wingdings" pitchFamily="2" charset="2"/>
              <a:buChar char="v"/>
            </a:pPr>
            <a:r>
              <a:rPr lang="en-US" sz="1200" dirty="0">
                <a:solidFill>
                  <a:srgbClr val="000000"/>
                </a:solidFill>
                <a:latin typeface="Calibri Light" panose="020F0302020204030204" pitchFamily="34" charset="0"/>
                <a:ea typeface="ヒラギノ角ゴ Pro W3"/>
                <a:cs typeface="Calibri Light" panose="020F0302020204030204" pitchFamily="34" charset="0"/>
              </a:rPr>
              <a:t>2 TDSs and waveguide network installed in ATHOS</a:t>
            </a:r>
          </a:p>
          <a:p>
            <a:pPr marL="614362" lvl="2" indent="-342900">
              <a:lnSpc>
                <a:spcPct val="100000"/>
              </a:lnSpc>
              <a:spcAft>
                <a:spcPts val="900"/>
              </a:spcAft>
              <a:buClr>
                <a:schemeClr val="tx1"/>
              </a:buClr>
              <a:buSzPct val="80000"/>
              <a:buFont typeface="Wingdings" pitchFamily="2" charset="2"/>
              <a:buChar char="v"/>
            </a:pPr>
            <a:r>
              <a:rPr lang="en-GB" sz="1200" dirty="0">
                <a:solidFill>
                  <a:srgbClr val="000000"/>
                </a:solidFill>
                <a:latin typeface="Calibri Light" panose="020F0302020204030204" pitchFamily="34" charset="0"/>
                <a:ea typeface="ヒラギノ角ゴ Pro W3"/>
                <a:cs typeface="Calibri Light" panose="020F0302020204030204" pitchFamily="34" charset="0"/>
                <a:sym typeface="Wingdings" pitchFamily="2" charset="2"/>
              </a:rPr>
              <a:t>RF conditioning will hopefully start after April shutdown (2022) and lasts at least 8 weeks (uncertainty about the behaviour of certain RF components during the conditioning)</a:t>
            </a:r>
            <a:endParaRPr lang="en-GB" sz="1200" dirty="0">
              <a:solidFill>
                <a:srgbClr val="000000"/>
              </a:solidFill>
              <a:latin typeface="Calibri Light" panose="020F0302020204030204" pitchFamily="34" charset="0"/>
              <a:ea typeface="ヒラギノ角ゴ Pro W3"/>
              <a:cs typeface="Calibri Light" panose="020F0302020204030204" pitchFamily="34" charset="0"/>
            </a:endParaRPr>
          </a:p>
        </p:txBody>
      </p:sp>
      <p:sp>
        <p:nvSpPr>
          <p:cNvPr id="7" name="TextBox 6">
            <a:extLst>
              <a:ext uri="{FF2B5EF4-FFF2-40B4-BE49-F238E27FC236}">
                <a16:creationId xmlns:a16="http://schemas.microsoft.com/office/drawing/2014/main" id="{1EC2BE27-4B06-5F4D-AE59-3EA5C4A62B85}"/>
              </a:ext>
            </a:extLst>
          </p:cNvPr>
          <p:cNvSpPr txBox="1"/>
          <p:nvPr/>
        </p:nvSpPr>
        <p:spPr>
          <a:xfrm>
            <a:off x="4218915" y="4114800"/>
            <a:ext cx="0" cy="0"/>
          </a:xfrm>
          <a:prstGeom prst="rect">
            <a:avLst/>
          </a:prstGeom>
          <a:noFill/>
        </p:spPr>
        <p:txBody>
          <a:bodyPr wrap="none" lIns="0" tIns="0" rIns="0" bIns="0" rtlCol="0">
            <a:noAutofit/>
          </a:bodyPr>
          <a:lstStyle/>
          <a:p>
            <a:pPr>
              <a:lnSpc>
                <a:spcPct val="110000"/>
              </a:lnSpc>
              <a:spcBef>
                <a:spcPts val="0"/>
              </a:spcBef>
            </a:pPr>
            <a:endParaRPr lang="en-US" sz="1350" kern="1000" spc="23" dirty="0" err="1">
              <a:latin typeface="+mn-lt"/>
              <a:cs typeface="Franklin Gothic Book"/>
            </a:endParaRPr>
          </a:p>
        </p:txBody>
      </p:sp>
      <p:pic>
        <p:nvPicPr>
          <p:cNvPr id="8" name="Picture 7">
            <a:extLst>
              <a:ext uri="{FF2B5EF4-FFF2-40B4-BE49-F238E27FC236}">
                <a16:creationId xmlns:a16="http://schemas.microsoft.com/office/drawing/2014/main" id="{95F5196E-EE8B-6B42-B281-90285D4159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3239728"/>
            <a:ext cx="1172851" cy="1329369"/>
          </a:xfrm>
          <a:prstGeom prst="rect">
            <a:avLst/>
          </a:prstGeom>
        </p:spPr>
      </p:pic>
    </p:spTree>
    <p:extLst>
      <p:ext uri="{BB962C8B-B14F-4D97-AF65-F5344CB8AC3E}">
        <p14:creationId xmlns:p14="http://schemas.microsoft.com/office/powerpoint/2010/main" val="173563705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882BB-A009-DD48-8389-3C2CC3FAA1E4}"/>
              </a:ext>
            </a:extLst>
          </p:cNvPr>
          <p:cNvSpPr>
            <a:spLocks noGrp="1"/>
          </p:cNvSpPr>
          <p:nvPr>
            <p:ph type="title"/>
          </p:nvPr>
        </p:nvSpPr>
        <p:spPr/>
        <p:txBody>
          <a:bodyPr/>
          <a:lstStyle/>
          <a:p>
            <a:r>
              <a:rPr lang="en-CH" dirty="0"/>
              <a:t>Outlook</a:t>
            </a:r>
          </a:p>
        </p:txBody>
      </p:sp>
      <p:sp>
        <p:nvSpPr>
          <p:cNvPr id="3" name="Slide Number Placeholder 2">
            <a:extLst>
              <a:ext uri="{FF2B5EF4-FFF2-40B4-BE49-F238E27FC236}">
                <a16:creationId xmlns:a16="http://schemas.microsoft.com/office/drawing/2014/main" id="{F3B17E2E-46BE-3647-AE97-D722BFE2BDD0}"/>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23</a:t>
            </a:fld>
            <a:endParaRPr lang="de-DE" dirty="0"/>
          </a:p>
        </p:txBody>
      </p:sp>
      <p:sp>
        <p:nvSpPr>
          <p:cNvPr id="4" name="Inhaltsplatzhalter 1">
            <a:extLst>
              <a:ext uri="{FF2B5EF4-FFF2-40B4-BE49-F238E27FC236}">
                <a16:creationId xmlns:a16="http://schemas.microsoft.com/office/drawing/2014/main" id="{BAB57797-77E7-0E4E-B3BE-809144DDA9FF}"/>
              </a:ext>
            </a:extLst>
          </p:cNvPr>
          <p:cNvSpPr txBox="1">
            <a:spLocks/>
          </p:cNvSpPr>
          <p:nvPr/>
        </p:nvSpPr>
        <p:spPr>
          <a:xfrm>
            <a:off x="755576" y="1059582"/>
            <a:ext cx="7560840" cy="3456384"/>
          </a:xfrm>
          <a:prstGeom prst="rect">
            <a:avLst/>
          </a:prstGeom>
          <a:solidFill>
            <a:srgbClr val="EEEEEE"/>
          </a:solidFill>
          <a:ln>
            <a:noFill/>
          </a:ln>
        </p:spPr>
        <p:txBody>
          <a:bodyPr vert="horz" wrap="square" lIns="0" tIns="0" rIns="0" bIns="0" rtlCol="0" anchor="t">
            <a:no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a:lnSpc>
                <a:spcPct val="100000"/>
              </a:lnSpc>
              <a:spcAft>
                <a:spcPts val="900"/>
              </a:spcAft>
              <a:buClr>
                <a:srgbClr val="0070C0"/>
              </a:buClr>
              <a:buSzPct val="80000"/>
              <a:buFont typeface=".PingFang SC Regular"/>
              <a:buChar char="－"/>
            </a:pPr>
            <a:r>
              <a:rPr lang="en-US" sz="1400" dirty="0">
                <a:solidFill>
                  <a:srgbClr val="0070C0"/>
                </a:solidFill>
                <a:latin typeface="Calibri Light" panose="020F0302020204030204" pitchFamily="34" charset="0"/>
                <a:ea typeface="Verdana" charset="0"/>
                <a:cs typeface="Calibri Light" panose="020F0302020204030204" pitchFamily="34" charset="0"/>
              </a:rPr>
              <a:t>Aramis and Athos Post-undulator passive streaking: </a:t>
            </a:r>
            <a:r>
              <a:rPr lang="en-US" sz="1400" dirty="0">
                <a:latin typeface="Calibri Light" panose="020F0302020204030204" pitchFamily="34" charset="0"/>
                <a:ea typeface="Verdana" charset="0"/>
                <a:cs typeface="Calibri Light" panose="020F0302020204030204" pitchFamily="34" charset="0"/>
              </a:rPr>
              <a:t>more studies necessary to fully understand the device. Still necessary support from experts to use them for the operations</a:t>
            </a:r>
          </a:p>
          <a:p>
            <a:pPr>
              <a:lnSpc>
                <a:spcPct val="100000"/>
              </a:lnSpc>
              <a:spcAft>
                <a:spcPts val="900"/>
              </a:spcAft>
              <a:buClr>
                <a:srgbClr val="0070C0"/>
              </a:buClr>
              <a:buSzPct val="80000"/>
              <a:buFont typeface=".PingFang SC Regular"/>
              <a:buChar char="－"/>
            </a:pPr>
            <a:r>
              <a:rPr lang="en-US" sz="1400" dirty="0">
                <a:solidFill>
                  <a:srgbClr val="0070C0"/>
                </a:solidFill>
                <a:latin typeface="Calibri Light" panose="020F0302020204030204" pitchFamily="34" charset="0"/>
                <a:ea typeface="Verdana" charset="0"/>
                <a:cs typeface="Calibri Light" panose="020F0302020204030204" pitchFamily="34" charset="0"/>
              </a:rPr>
              <a:t>For Operations (in general): </a:t>
            </a:r>
            <a:r>
              <a:rPr lang="en-US" sz="1400" dirty="0">
                <a:latin typeface="Calibri Light" panose="020F0302020204030204" pitchFamily="34" charset="0"/>
                <a:ea typeface="Verdana" charset="0"/>
                <a:cs typeface="Calibri Light" panose="020F0302020204030204" pitchFamily="34" charset="0"/>
              </a:rPr>
              <a:t>“One button” TDS measurements would be great to have. Location change would be nice to have the option to have permanent, online measurements (Florian)</a:t>
            </a:r>
          </a:p>
          <a:p>
            <a:pPr>
              <a:lnSpc>
                <a:spcPct val="100000"/>
              </a:lnSpc>
              <a:spcAft>
                <a:spcPts val="900"/>
              </a:spcAft>
              <a:buClr>
                <a:srgbClr val="0070C0"/>
              </a:buClr>
              <a:buSzPct val="80000"/>
              <a:buFont typeface=".PingFang SC Regular"/>
              <a:buChar char="－"/>
            </a:pPr>
            <a:r>
              <a:rPr lang="en-US" sz="1400" dirty="0">
                <a:solidFill>
                  <a:srgbClr val="0070C0"/>
                </a:solidFill>
                <a:latin typeface="Calibri Light" panose="020F0302020204030204" pitchFamily="34" charset="0"/>
                <a:ea typeface="Verdana" charset="0"/>
                <a:cs typeface="Calibri Light" panose="020F0302020204030204" pitchFamily="34" charset="0"/>
              </a:rPr>
              <a:t>For Operations (in general): </a:t>
            </a:r>
            <a:r>
              <a:rPr lang="en-US" sz="1400" dirty="0">
                <a:latin typeface="Calibri Light" panose="020F0302020204030204" pitchFamily="34" charset="0"/>
                <a:ea typeface="Verdana" charset="0"/>
                <a:cs typeface="Calibri Light" panose="020F0302020204030204" pitchFamily="34" charset="0"/>
              </a:rPr>
              <a:t>losses limit the use of the TDS systems for prolonged use. Additional shielding?</a:t>
            </a:r>
          </a:p>
          <a:p>
            <a:pPr>
              <a:lnSpc>
                <a:spcPct val="100000"/>
              </a:lnSpc>
              <a:spcAft>
                <a:spcPts val="900"/>
              </a:spcAft>
              <a:buClr>
                <a:srgbClr val="0070C0"/>
              </a:buClr>
              <a:buSzPct val="80000"/>
              <a:buFont typeface=".PingFang SC Regular"/>
              <a:buChar char="－"/>
            </a:pPr>
            <a:r>
              <a:rPr lang="en-US" sz="1400" dirty="0">
                <a:solidFill>
                  <a:srgbClr val="0070C0"/>
                </a:solidFill>
                <a:latin typeface="Calibri Light" panose="020F0302020204030204" pitchFamily="34" charset="0"/>
                <a:ea typeface="Verdana" charset="0"/>
                <a:cs typeface="Calibri Light" panose="020F0302020204030204" pitchFamily="34" charset="0"/>
              </a:rPr>
              <a:t>Athos Post-Undulator TDS: </a:t>
            </a:r>
            <a:r>
              <a:rPr lang="en-US" sz="1400" dirty="0">
                <a:latin typeface="Calibri Light" panose="020F0302020204030204" pitchFamily="34" charset="0"/>
                <a:ea typeface="Verdana" charset="0"/>
                <a:cs typeface="Calibri Light" panose="020F0302020204030204" pitchFamily="34" charset="0"/>
              </a:rPr>
              <a:t>shot-to-shot online diagnostic requires a possibility to use a screen in the beam dump running with beam at 100 Hz. To be verified this possibility.</a:t>
            </a:r>
          </a:p>
          <a:p>
            <a:pPr>
              <a:lnSpc>
                <a:spcPct val="100000"/>
              </a:lnSpc>
              <a:spcAft>
                <a:spcPts val="900"/>
              </a:spcAft>
              <a:buClr>
                <a:srgbClr val="0070C0"/>
              </a:buClr>
              <a:buSzPct val="80000"/>
              <a:buFont typeface=".PingFang SC Regular"/>
              <a:buChar char="－"/>
            </a:pPr>
            <a:r>
              <a:rPr lang="en-US" sz="1400" dirty="0">
                <a:solidFill>
                  <a:srgbClr val="0070C0"/>
                </a:solidFill>
                <a:latin typeface="Calibri Light" panose="020F0302020204030204" pitchFamily="34" charset="0"/>
                <a:ea typeface="Verdana" charset="0"/>
                <a:cs typeface="Calibri Light" panose="020F0302020204030204" pitchFamily="34" charset="0"/>
              </a:rPr>
              <a:t>Further studies: </a:t>
            </a:r>
            <a:r>
              <a:rPr lang="en-US" sz="1400" dirty="0">
                <a:latin typeface="Calibri Light" panose="020F0302020204030204" pitchFamily="34" charset="0"/>
                <a:ea typeface="Verdana" charset="0"/>
                <a:cs typeface="Calibri Light" panose="020F0302020204030204" pitchFamily="34" charset="0"/>
              </a:rPr>
              <a:t>Comparison between passive and active streaking will be systematically done in Athos.</a:t>
            </a:r>
          </a:p>
          <a:p>
            <a:pPr marL="177800" indent="-168275">
              <a:lnSpc>
                <a:spcPct val="100000"/>
              </a:lnSpc>
              <a:spcAft>
                <a:spcPts val="900"/>
              </a:spcAft>
              <a:buClr>
                <a:srgbClr val="0070C0"/>
              </a:buClr>
              <a:buSzPct val="80000"/>
              <a:buFont typeface=".PingFang SC Regular"/>
              <a:buChar char="－"/>
            </a:pPr>
            <a:r>
              <a:rPr lang="en-US" sz="1400" dirty="0">
                <a:solidFill>
                  <a:srgbClr val="0070C0"/>
                </a:solidFill>
                <a:latin typeface="Calibri Light" panose="020F0302020204030204" pitchFamily="34" charset="0"/>
                <a:ea typeface="Verdana" charset="0"/>
                <a:cs typeface="Calibri Light" panose="020F0302020204030204" pitchFamily="34" charset="0"/>
              </a:rPr>
              <a:t>Aramis active TDS system: </a:t>
            </a:r>
            <a:r>
              <a:rPr lang="en-US" sz="1400" dirty="0">
                <a:latin typeface="Calibri Light" panose="020F0302020204030204" pitchFamily="34" charset="0"/>
                <a:ea typeface="Verdana" charset="0"/>
                <a:cs typeface="Calibri Light" panose="020F0302020204030204" pitchFamily="34" charset="0"/>
              </a:rPr>
              <a:t>two idea under discussion. Move the actual C-band TDS but requires a new HV modulator and klystron (pro: independent system), use two new PolariX-TDSs connected with a long waveguide to the X-band HV modulator under installation in Athos (cons: no parallel on-line Aramis and Athos post undulator system).</a:t>
            </a:r>
          </a:p>
        </p:txBody>
      </p:sp>
    </p:spTree>
    <p:extLst>
      <p:ext uri="{BB962C8B-B14F-4D97-AF65-F5344CB8AC3E}">
        <p14:creationId xmlns:p14="http://schemas.microsoft.com/office/powerpoint/2010/main" val="335187383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pPr algn="r">
              <a:defRPr/>
            </a:pPr>
            <a:r>
              <a:rPr lang="de-DE"/>
              <a:t>Page </a:t>
            </a:r>
            <a:fld id="{EBC07571-3134-BB4B-B83F-1A9FE18D34F3}" type="slidenum">
              <a:rPr lang="de-DE" smtClean="0"/>
              <a:pPr algn="r">
                <a:defRPr/>
              </a:pPr>
              <a:t>24</a:t>
            </a:fld>
            <a:endParaRPr lang="de-DE" dirty="0"/>
          </a:p>
        </p:txBody>
      </p:sp>
      <p:sp>
        <p:nvSpPr>
          <p:cNvPr id="4" name="Titel 3"/>
          <p:cNvSpPr>
            <a:spLocks noGrp="1"/>
          </p:cNvSpPr>
          <p:nvPr>
            <p:ph type="title"/>
          </p:nvPr>
        </p:nvSpPr>
        <p:spPr/>
        <p:txBody>
          <a:bodyPr/>
          <a:lstStyle/>
          <a:p>
            <a:r>
              <a:rPr lang="de-DE" dirty="0"/>
              <a:t>Wir schaffen Wissen – heute für morgen</a:t>
            </a:r>
            <a:endParaRPr lang="de-CH" dirty="0"/>
          </a:p>
        </p:txBody>
      </p:sp>
      <p:pic>
        <p:nvPicPr>
          <p:cNvPr id="7" name="Picture 6">
            <a:extLst>
              <a:ext uri="{FF2B5EF4-FFF2-40B4-BE49-F238E27FC236}">
                <a16:creationId xmlns:a16="http://schemas.microsoft.com/office/drawing/2014/main" id="{3B34AD70-993B-084B-9E3A-B9A673E592BD}"/>
              </a:ext>
            </a:extLst>
          </p:cNvPr>
          <p:cNvPicPr>
            <a:picLocks noChangeAspect="1"/>
          </p:cNvPicPr>
          <p:nvPr/>
        </p:nvPicPr>
        <p:blipFill>
          <a:blip r:embed="rId3"/>
          <a:stretch>
            <a:fillRect/>
          </a:stretch>
        </p:blipFill>
        <p:spPr>
          <a:xfrm>
            <a:off x="825037" y="2106956"/>
            <a:ext cx="2353240" cy="2861044"/>
          </a:xfrm>
          <a:prstGeom prst="rect">
            <a:avLst/>
          </a:prstGeom>
        </p:spPr>
      </p:pic>
      <p:sp>
        <p:nvSpPr>
          <p:cNvPr id="9" name="Textplatzhalter 3">
            <a:extLst>
              <a:ext uri="{FF2B5EF4-FFF2-40B4-BE49-F238E27FC236}">
                <a16:creationId xmlns:a16="http://schemas.microsoft.com/office/drawing/2014/main" id="{D3C34C98-4C55-0E45-832C-7E71549ECD04}"/>
              </a:ext>
            </a:extLst>
          </p:cNvPr>
          <p:cNvSpPr>
            <a:spLocks noGrp="1"/>
          </p:cNvSpPr>
          <p:nvPr>
            <p:ph type="body" sz="quarter" idx="13"/>
          </p:nvPr>
        </p:nvSpPr>
        <p:spPr>
          <a:xfrm>
            <a:off x="825037" y="784621"/>
            <a:ext cx="2353239" cy="1322335"/>
          </a:xfrm>
        </p:spPr>
        <p:txBody>
          <a:bodyPr/>
          <a:lstStyle/>
          <a:p>
            <a:pPr marL="0" indent="0">
              <a:buNone/>
            </a:pPr>
            <a:r>
              <a:rPr lang="en-US" dirty="0">
                <a:solidFill>
                  <a:schemeClr val="accent2"/>
                </a:solidFill>
                <a:latin typeface="Calibri Light" panose="020F0302020204030204" pitchFamily="34" charset="0"/>
                <a:cs typeface="Calibri Light" panose="020F0302020204030204" pitchFamily="34" charset="0"/>
              </a:rPr>
              <a:t>That’s all from my side</a:t>
            </a:r>
          </a:p>
          <a:p>
            <a:pPr marL="0" indent="0" algn="ctr">
              <a:buNone/>
            </a:pPr>
            <a:endParaRPr lang="en-US" dirty="0">
              <a:solidFill>
                <a:schemeClr val="accent2"/>
              </a:solidFill>
              <a:latin typeface="Calibri Light" panose="020F0302020204030204" pitchFamily="34" charset="0"/>
              <a:cs typeface="Calibri Light" panose="020F0302020204030204" pitchFamily="34" charset="0"/>
            </a:endParaRPr>
          </a:p>
          <a:p>
            <a:pPr marL="0" indent="0" algn="ctr">
              <a:buNone/>
            </a:pPr>
            <a:r>
              <a:rPr lang="en-US" dirty="0">
                <a:solidFill>
                  <a:schemeClr val="accent2"/>
                </a:solidFill>
                <a:latin typeface="Calibri Light" panose="020F0302020204030204" pitchFamily="34" charset="0"/>
                <a:cs typeface="Calibri Light" panose="020F0302020204030204" pitchFamily="34" charset="0"/>
              </a:rPr>
              <a:t>Questions?</a:t>
            </a:r>
          </a:p>
        </p:txBody>
      </p:sp>
    </p:spTree>
    <p:extLst>
      <p:ext uri="{BB962C8B-B14F-4D97-AF65-F5344CB8AC3E}">
        <p14:creationId xmlns:p14="http://schemas.microsoft.com/office/powerpoint/2010/main" val="59467167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2683FA-F702-8F43-8911-8F5B197A569F}"/>
              </a:ext>
            </a:extLst>
          </p:cNvPr>
          <p:cNvSpPr>
            <a:spLocks noGrp="1"/>
          </p:cNvSpPr>
          <p:nvPr>
            <p:ph type="title"/>
          </p:nvPr>
        </p:nvSpPr>
        <p:spPr>
          <a:xfrm>
            <a:off x="2051720" y="257554"/>
            <a:ext cx="7031293" cy="381375"/>
          </a:xfrm>
        </p:spPr>
        <p:txBody>
          <a:bodyPr/>
          <a:lstStyle/>
          <a:p>
            <a:r>
              <a:rPr lang="en-US" sz="2000" dirty="0"/>
              <a:t>Overview of the bunch length and LPS measurements</a:t>
            </a:r>
            <a:br>
              <a:rPr lang="en-US" sz="2000" dirty="0"/>
            </a:br>
            <a:endParaRPr lang="en-US" sz="2000" dirty="0"/>
          </a:p>
        </p:txBody>
      </p:sp>
      <p:grpSp>
        <p:nvGrpSpPr>
          <p:cNvPr id="5" name="Group 4">
            <a:extLst>
              <a:ext uri="{FF2B5EF4-FFF2-40B4-BE49-F238E27FC236}">
                <a16:creationId xmlns:a16="http://schemas.microsoft.com/office/drawing/2014/main" id="{7B69B930-F65A-2449-BD69-CA86B3519AB2}"/>
              </a:ext>
            </a:extLst>
          </p:cNvPr>
          <p:cNvGrpSpPr>
            <a:grpSpLocks noChangeAspect="1"/>
          </p:cNvGrpSpPr>
          <p:nvPr/>
        </p:nvGrpSpPr>
        <p:grpSpPr>
          <a:xfrm>
            <a:off x="540891" y="1718482"/>
            <a:ext cx="8249751" cy="1706535"/>
            <a:chOff x="1043608" y="527049"/>
            <a:chExt cx="7086346" cy="1465874"/>
          </a:xfrm>
        </p:grpSpPr>
        <p:pic>
          <p:nvPicPr>
            <p:cNvPr id="6" name="Picture 768">
              <a:extLst>
                <a:ext uri="{FF2B5EF4-FFF2-40B4-BE49-F238E27FC236}">
                  <a16:creationId xmlns:a16="http://schemas.microsoft.com/office/drawing/2014/main" id="{FE6C2E5B-259A-0445-A95A-7E79F2E056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527049"/>
              <a:ext cx="7025643" cy="1250222"/>
            </a:xfrm>
            <a:prstGeom prst="rect">
              <a:avLst/>
            </a:prstGeom>
            <a:solidFill>
              <a:schemeClr val="bg1"/>
            </a:solidFill>
            <a:ln>
              <a:noFill/>
            </a:ln>
            <a:effectLst/>
          </p:spPr>
        </p:pic>
        <p:sp>
          <p:nvSpPr>
            <p:cNvPr id="7" name="Rectangle 6">
              <a:extLst>
                <a:ext uri="{FF2B5EF4-FFF2-40B4-BE49-F238E27FC236}">
                  <a16:creationId xmlns:a16="http://schemas.microsoft.com/office/drawing/2014/main" id="{822954CF-48A5-B343-8FDA-2D145A3D441C}"/>
                </a:ext>
              </a:extLst>
            </p:cNvPr>
            <p:cNvSpPr/>
            <p:nvPr/>
          </p:nvSpPr>
          <p:spPr bwMode="auto">
            <a:xfrm>
              <a:off x="5775240" y="540197"/>
              <a:ext cx="991979" cy="187547"/>
            </a:xfrm>
            <a:prstGeom prst="rect">
              <a:avLst/>
            </a:prstGeom>
            <a:solidFill>
              <a:srgbClr val="E8E1CE"/>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a:spcBef>
                  <a:spcPct val="0"/>
                </a:spcBef>
              </a:pPr>
              <a:r>
                <a:rPr lang="en-US" sz="675" b="1" dirty="0">
                  <a:solidFill>
                    <a:srgbClr val="FF0000"/>
                  </a:solidFill>
                  <a:latin typeface="+mn-lt"/>
                </a:rPr>
                <a:t>Athos 0.7-5 nm</a:t>
              </a:r>
            </a:p>
          </p:txBody>
        </p:sp>
        <p:sp>
          <p:nvSpPr>
            <p:cNvPr id="8" name="TextBox 7">
              <a:extLst>
                <a:ext uri="{FF2B5EF4-FFF2-40B4-BE49-F238E27FC236}">
                  <a16:creationId xmlns:a16="http://schemas.microsoft.com/office/drawing/2014/main" id="{699F6244-E912-324C-A3F3-F6EA25D36E1B}"/>
                </a:ext>
              </a:extLst>
            </p:cNvPr>
            <p:cNvSpPr txBox="1"/>
            <p:nvPr/>
          </p:nvSpPr>
          <p:spPr>
            <a:xfrm>
              <a:off x="8129954" y="1992923"/>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1350" dirty="0" err="1">
                <a:solidFill>
                  <a:srgbClr val="000000"/>
                </a:solidFill>
                <a:latin typeface="Calibri"/>
              </a:endParaRPr>
            </a:p>
          </p:txBody>
        </p:sp>
      </p:grpSp>
      <p:cxnSp>
        <p:nvCxnSpPr>
          <p:cNvPr id="13" name="Straight Arrow Connector 12">
            <a:extLst>
              <a:ext uri="{FF2B5EF4-FFF2-40B4-BE49-F238E27FC236}">
                <a16:creationId xmlns:a16="http://schemas.microsoft.com/office/drawing/2014/main" id="{64255396-D4FD-1948-9913-FC0BA3D6F012}"/>
              </a:ext>
            </a:extLst>
          </p:cNvPr>
          <p:cNvCxnSpPr>
            <a:cxnSpLocks/>
          </p:cNvCxnSpPr>
          <p:nvPr/>
        </p:nvCxnSpPr>
        <p:spPr bwMode="auto">
          <a:xfrm flipH="1">
            <a:off x="1619672" y="2950691"/>
            <a:ext cx="432048" cy="393228"/>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F1BE40F6-7A1C-5745-A93F-5702AF547A26}"/>
              </a:ext>
            </a:extLst>
          </p:cNvPr>
          <p:cNvCxnSpPr>
            <a:cxnSpLocks/>
          </p:cNvCxnSpPr>
          <p:nvPr/>
        </p:nvCxnSpPr>
        <p:spPr bwMode="auto">
          <a:xfrm flipH="1">
            <a:off x="5901620" y="2998771"/>
            <a:ext cx="326565" cy="389050"/>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16" name="TextBox 15">
            <a:extLst>
              <a:ext uri="{FF2B5EF4-FFF2-40B4-BE49-F238E27FC236}">
                <a16:creationId xmlns:a16="http://schemas.microsoft.com/office/drawing/2014/main" id="{BAC4F326-5039-D54C-89AC-ACDD81A1D4D4}"/>
              </a:ext>
            </a:extLst>
          </p:cNvPr>
          <p:cNvSpPr txBox="1"/>
          <p:nvPr/>
        </p:nvSpPr>
        <p:spPr>
          <a:xfrm>
            <a:off x="5487426" y="3447708"/>
            <a:ext cx="1170191" cy="224779"/>
          </a:xfrm>
          <a:prstGeom prst="rect">
            <a:avLst/>
          </a:prstGeom>
          <a:noFill/>
        </p:spPr>
        <p:txBody>
          <a:bodyPr wrap="none" lIns="0" tIns="0" rIns="0" bIns="0" rtlCol="0">
            <a:noAutofit/>
          </a:bodyPr>
          <a:lstStyle/>
          <a:p>
            <a:pPr>
              <a:lnSpc>
                <a:spcPct val="110000"/>
              </a:lnSpc>
              <a:spcBef>
                <a:spcPts val="0"/>
              </a:spcBef>
            </a:pPr>
            <a:r>
              <a:rPr lang="en-US" sz="1050" kern="1000" spc="23" dirty="0">
                <a:latin typeface="Calibri Light" panose="020F0302020204030204" pitchFamily="34" charset="0"/>
                <a:cs typeface="Calibri Light" panose="020F0302020204030204" pitchFamily="34" charset="0"/>
              </a:rPr>
              <a:t>C-band TDS </a:t>
            </a:r>
          </a:p>
        </p:txBody>
      </p:sp>
      <p:cxnSp>
        <p:nvCxnSpPr>
          <p:cNvPr id="21" name="Straight Arrow Connector 20">
            <a:extLst>
              <a:ext uri="{FF2B5EF4-FFF2-40B4-BE49-F238E27FC236}">
                <a16:creationId xmlns:a16="http://schemas.microsoft.com/office/drawing/2014/main" id="{329661FB-4EBF-4942-B2E8-C4DDF023B9A9}"/>
              </a:ext>
            </a:extLst>
          </p:cNvPr>
          <p:cNvCxnSpPr>
            <a:cxnSpLocks/>
          </p:cNvCxnSpPr>
          <p:nvPr/>
        </p:nvCxnSpPr>
        <p:spPr bwMode="auto">
          <a:xfrm>
            <a:off x="7488566" y="2891952"/>
            <a:ext cx="107770" cy="365488"/>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26" name="Straight Arrow Connector 25">
            <a:extLst>
              <a:ext uri="{FF2B5EF4-FFF2-40B4-BE49-F238E27FC236}">
                <a16:creationId xmlns:a16="http://schemas.microsoft.com/office/drawing/2014/main" id="{58CC48C0-F499-0741-A074-8C9789288301}"/>
              </a:ext>
            </a:extLst>
          </p:cNvPr>
          <p:cNvCxnSpPr>
            <a:cxnSpLocks/>
          </p:cNvCxnSpPr>
          <p:nvPr/>
        </p:nvCxnSpPr>
        <p:spPr bwMode="auto">
          <a:xfrm flipH="1" flipV="1">
            <a:off x="5155347" y="1579762"/>
            <a:ext cx="1399407" cy="487932"/>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31" name="Straight Arrow Connector 30">
            <a:extLst>
              <a:ext uri="{FF2B5EF4-FFF2-40B4-BE49-F238E27FC236}">
                <a16:creationId xmlns:a16="http://schemas.microsoft.com/office/drawing/2014/main" id="{6C6D2E1A-A50F-8146-8BA7-83DA6C6E3800}"/>
              </a:ext>
            </a:extLst>
          </p:cNvPr>
          <p:cNvCxnSpPr>
            <a:cxnSpLocks/>
          </p:cNvCxnSpPr>
          <p:nvPr/>
        </p:nvCxnSpPr>
        <p:spPr bwMode="auto">
          <a:xfrm flipV="1">
            <a:off x="6595821" y="1634276"/>
            <a:ext cx="640475" cy="403505"/>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14" name="TextBox 13">
            <a:extLst>
              <a:ext uri="{FF2B5EF4-FFF2-40B4-BE49-F238E27FC236}">
                <a16:creationId xmlns:a16="http://schemas.microsoft.com/office/drawing/2014/main" id="{0BF74CC2-6828-6640-B199-DA19B5F3831B}"/>
              </a:ext>
            </a:extLst>
          </p:cNvPr>
          <p:cNvSpPr txBox="1"/>
          <p:nvPr/>
        </p:nvSpPr>
        <p:spPr>
          <a:xfrm>
            <a:off x="200230" y="3387821"/>
            <a:ext cx="2211529" cy="224779"/>
          </a:xfrm>
          <a:prstGeom prst="rect">
            <a:avLst/>
          </a:prstGeom>
          <a:noFill/>
        </p:spPr>
        <p:txBody>
          <a:bodyPr wrap="none" lIns="0" tIns="0" rIns="0" bIns="0" rtlCol="0">
            <a:noAutofit/>
          </a:bodyPr>
          <a:lstStyle/>
          <a:p>
            <a:pPr>
              <a:lnSpc>
                <a:spcPct val="110000"/>
              </a:lnSpc>
              <a:spcBef>
                <a:spcPts val="0"/>
              </a:spcBef>
            </a:pPr>
            <a:r>
              <a:rPr lang="en-US" sz="1100" kern="1000" spc="23" dirty="0">
                <a:latin typeface="Calibri Light" panose="020F0302020204030204" pitchFamily="34" charset="0"/>
                <a:cs typeface="Calibri Light" panose="020F0302020204030204" pitchFamily="34" charset="0"/>
              </a:rPr>
              <a:t>S-band TDS (5-cell SPARC/FERMI type) </a:t>
            </a:r>
          </a:p>
        </p:txBody>
      </p:sp>
      <p:pic>
        <p:nvPicPr>
          <p:cNvPr id="44" name="Picture 43">
            <a:extLst>
              <a:ext uri="{FF2B5EF4-FFF2-40B4-BE49-F238E27FC236}">
                <a16:creationId xmlns:a16="http://schemas.microsoft.com/office/drawing/2014/main" id="{9C7090A8-80B5-9845-A51B-C76D58E9104B}"/>
              </a:ext>
            </a:extLst>
          </p:cNvPr>
          <p:cNvPicPr>
            <a:picLocks noChangeAspect="1"/>
          </p:cNvPicPr>
          <p:nvPr/>
        </p:nvPicPr>
        <p:blipFill rotWithShape="1">
          <a:blip r:embed="rId4"/>
          <a:srcRect t="36444" b="22001"/>
          <a:stretch/>
        </p:blipFill>
        <p:spPr>
          <a:xfrm>
            <a:off x="3410967" y="952540"/>
            <a:ext cx="1753020" cy="971281"/>
          </a:xfrm>
          <a:prstGeom prst="rect">
            <a:avLst/>
          </a:prstGeom>
        </p:spPr>
      </p:pic>
      <p:pic>
        <p:nvPicPr>
          <p:cNvPr id="46" name="Picture 45">
            <a:extLst>
              <a:ext uri="{FF2B5EF4-FFF2-40B4-BE49-F238E27FC236}">
                <a16:creationId xmlns:a16="http://schemas.microsoft.com/office/drawing/2014/main" id="{E183C1AE-F334-1445-A3B5-57C69FE71F67}"/>
              </a:ext>
            </a:extLst>
          </p:cNvPr>
          <p:cNvPicPr>
            <a:picLocks noChangeAspect="1"/>
          </p:cNvPicPr>
          <p:nvPr/>
        </p:nvPicPr>
        <p:blipFill rotWithShape="1">
          <a:blip r:embed="rId5"/>
          <a:srcRect l="15659" t="18003"/>
          <a:stretch/>
        </p:blipFill>
        <p:spPr>
          <a:xfrm>
            <a:off x="7025257" y="3343919"/>
            <a:ext cx="2017683" cy="1471192"/>
          </a:xfrm>
          <a:prstGeom prst="rect">
            <a:avLst/>
          </a:prstGeom>
        </p:spPr>
      </p:pic>
      <p:sp>
        <p:nvSpPr>
          <p:cNvPr id="4" name="Slide Number Placeholder 3">
            <a:extLst>
              <a:ext uri="{FF2B5EF4-FFF2-40B4-BE49-F238E27FC236}">
                <a16:creationId xmlns:a16="http://schemas.microsoft.com/office/drawing/2014/main" id="{C8B01A21-5528-0B4B-931D-B0B46FED51A9}"/>
              </a:ext>
            </a:extLst>
          </p:cNvPr>
          <p:cNvSpPr>
            <a:spLocks noGrp="1"/>
          </p:cNvSpPr>
          <p:nvPr>
            <p:ph type="sldNum" sz="quarter" idx="16"/>
          </p:nvPr>
        </p:nvSpPr>
        <p:spPr>
          <a:xfrm>
            <a:off x="8404451" y="4992444"/>
            <a:ext cx="575742" cy="147638"/>
          </a:xfrm>
        </p:spPr>
        <p:txBody>
          <a:bodyPr/>
          <a:lstStyle/>
          <a:p>
            <a:pPr algn="r">
              <a:defRPr/>
            </a:pPr>
            <a:r>
              <a:rPr lang="de-DE">
                <a:solidFill>
                  <a:schemeClr val="bg1"/>
                </a:solidFill>
              </a:rPr>
              <a:t>Page </a:t>
            </a:r>
            <a:fld id="{EBC07571-3134-BB4B-B83F-1A9FE18D34F3}" type="slidenum">
              <a:rPr lang="de-DE" smtClean="0">
                <a:solidFill>
                  <a:schemeClr val="bg1"/>
                </a:solidFill>
              </a:rPr>
              <a:pPr algn="r">
                <a:defRPr/>
              </a:pPr>
              <a:t>3</a:t>
            </a:fld>
            <a:endParaRPr lang="de-DE" dirty="0">
              <a:solidFill>
                <a:schemeClr val="bg1"/>
              </a:solidFill>
            </a:endParaRPr>
          </a:p>
        </p:txBody>
      </p:sp>
      <p:sp>
        <p:nvSpPr>
          <p:cNvPr id="22" name="TextBox 21">
            <a:extLst>
              <a:ext uri="{FF2B5EF4-FFF2-40B4-BE49-F238E27FC236}">
                <a16:creationId xmlns:a16="http://schemas.microsoft.com/office/drawing/2014/main" id="{CC2A6702-7463-1444-BC36-5407819F81AE}"/>
              </a:ext>
            </a:extLst>
          </p:cNvPr>
          <p:cNvSpPr txBox="1"/>
          <p:nvPr/>
        </p:nvSpPr>
        <p:spPr>
          <a:xfrm>
            <a:off x="7064075" y="4540078"/>
            <a:ext cx="1784602" cy="239701"/>
          </a:xfrm>
          <a:prstGeom prst="rect">
            <a:avLst/>
          </a:prstGeom>
          <a:noFill/>
        </p:spPr>
        <p:txBody>
          <a:bodyPr wrap="none" lIns="0" tIns="0" rIns="0" bIns="0" rtlCol="0">
            <a:noAutofit/>
          </a:bodyPr>
          <a:lstStyle/>
          <a:p>
            <a:pPr>
              <a:lnSpc>
                <a:spcPct val="110000"/>
              </a:lnSpc>
              <a:spcBef>
                <a:spcPts val="0"/>
              </a:spcBef>
            </a:pPr>
            <a:r>
              <a:rPr lang="en-US" sz="1050" kern="1000" spc="23" dirty="0">
                <a:solidFill>
                  <a:schemeClr val="bg1"/>
                </a:solidFill>
                <a:latin typeface="Calibri Light" panose="020F0302020204030204" pitchFamily="34" charset="0"/>
                <a:cs typeface="Calibri Light" panose="020F0302020204030204" pitchFamily="34" charset="0"/>
              </a:rPr>
              <a:t>Post-undulator passive streaking</a:t>
            </a:r>
          </a:p>
        </p:txBody>
      </p:sp>
      <p:pic>
        <p:nvPicPr>
          <p:cNvPr id="27" name="Picture 26">
            <a:extLst>
              <a:ext uri="{FF2B5EF4-FFF2-40B4-BE49-F238E27FC236}">
                <a16:creationId xmlns:a16="http://schemas.microsoft.com/office/drawing/2014/main" id="{2366FDDB-828C-3C48-A647-0CFF297AF07A}"/>
              </a:ext>
            </a:extLst>
          </p:cNvPr>
          <p:cNvPicPr>
            <a:picLocks noChangeAspect="1"/>
          </p:cNvPicPr>
          <p:nvPr/>
        </p:nvPicPr>
        <p:blipFill rotWithShape="1">
          <a:blip r:embed="rId6"/>
          <a:srcRect l="4691" t="33912" r="19770" b="9982"/>
          <a:stretch/>
        </p:blipFill>
        <p:spPr>
          <a:xfrm>
            <a:off x="7119157" y="511704"/>
            <a:ext cx="1923783" cy="1071674"/>
          </a:xfrm>
          <a:prstGeom prst="rect">
            <a:avLst/>
          </a:prstGeom>
        </p:spPr>
      </p:pic>
      <p:sp>
        <p:nvSpPr>
          <p:cNvPr id="29" name="TextBox 28">
            <a:extLst>
              <a:ext uri="{FF2B5EF4-FFF2-40B4-BE49-F238E27FC236}">
                <a16:creationId xmlns:a16="http://schemas.microsoft.com/office/drawing/2014/main" id="{D68834F0-4316-3A46-BF68-F56BE2FF1882}"/>
              </a:ext>
            </a:extLst>
          </p:cNvPr>
          <p:cNvSpPr txBox="1"/>
          <p:nvPr/>
        </p:nvSpPr>
        <p:spPr>
          <a:xfrm>
            <a:off x="3354231" y="705512"/>
            <a:ext cx="1784602" cy="239701"/>
          </a:xfrm>
          <a:prstGeom prst="rect">
            <a:avLst/>
          </a:prstGeom>
          <a:noFill/>
        </p:spPr>
        <p:txBody>
          <a:bodyPr wrap="none" lIns="0" tIns="0" rIns="0" bIns="0" rtlCol="0">
            <a:noAutofit/>
          </a:bodyPr>
          <a:lstStyle/>
          <a:p>
            <a:pPr>
              <a:lnSpc>
                <a:spcPct val="110000"/>
              </a:lnSpc>
              <a:spcBef>
                <a:spcPts val="0"/>
              </a:spcBef>
            </a:pPr>
            <a:r>
              <a:rPr lang="en-US" sz="1050" kern="1000" spc="23" dirty="0">
                <a:latin typeface="Calibri Light" panose="020F0302020204030204" pitchFamily="34" charset="0"/>
                <a:cs typeface="Calibri Light" panose="020F0302020204030204" pitchFamily="34" charset="0"/>
              </a:rPr>
              <a:t>Post-undulator passive streaking</a:t>
            </a:r>
          </a:p>
        </p:txBody>
      </p:sp>
      <p:sp>
        <p:nvSpPr>
          <p:cNvPr id="10" name="TextBox 9">
            <a:extLst>
              <a:ext uri="{FF2B5EF4-FFF2-40B4-BE49-F238E27FC236}">
                <a16:creationId xmlns:a16="http://schemas.microsoft.com/office/drawing/2014/main" id="{5A5CADB8-2431-B441-BCD9-0400F4E6212C}"/>
              </a:ext>
            </a:extLst>
          </p:cNvPr>
          <p:cNvSpPr txBox="1"/>
          <p:nvPr/>
        </p:nvSpPr>
        <p:spPr>
          <a:xfrm>
            <a:off x="7519088" y="1360686"/>
            <a:ext cx="1123923" cy="18783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050" dirty="0">
                <a:solidFill>
                  <a:schemeClr val="bg1"/>
                </a:solidFill>
                <a:latin typeface="Calibri Light" panose="020F0302020204030204" pitchFamily="34" charset="0"/>
                <a:cs typeface="Calibri Light" panose="020F0302020204030204" pitchFamily="34" charset="0"/>
              </a:rPr>
              <a:t>PolariX-TDS system</a:t>
            </a:r>
          </a:p>
        </p:txBody>
      </p:sp>
      <p:pic>
        <p:nvPicPr>
          <p:cNvPr id="32" name="Picture 31">
            <a:extLst>
              <a:ext uri="{FF2B5EF4-FFF2-40B4-BE49-F238E27FC236}">
                <a16:creationId xmlns:a16="http://schemas.microsoft.com/office/drawing/2014/main" id="{103C15AD-1E9B-5449-9E59-D6C370B075B8}"/>
              </a:ext>
            </a:extLst>
          </p:cNvPr>
          <p:cNvPicPr>
            <a:picLocks noChangeAspect="1"/>
          </p:cNvPicPr>
          <p:nvPr/>
        </p:nvPicPr>
        <p:blipFill rotWithShape="1">
          <a:blip r:embed="rId7">
            <a:extLst>
              <a:ext uri="{BEBA8EAE-BF5A-486C-A8C5-ECC9F3942E4B}">
                <a14:imgProps xmlns:a14="http://schemas.microsoft.com/office/drawing/2010/main">
                  <a14:imgLayer r:embed="rId8">
                    <a14:imgEffect>
                      <a14:sharpenSoften amount="-3000"/>
                    </a14:imgEffect>
                    <a14:imgEffect>
                      <a14:brightnessContrast bright="8000" contrast="-10000"/>
                    </a14:imgEffect>
                  </a14:imgLayer>
                </a14:imgProps>
              </a:ext>
            </a:extLst>
          </a:blip>
          <a:srcRect l="22105" r="14036"/>
          <a:stretch/>
        </p:blipFill>
        <p:spPr>
          <a:xfrm rot="5400000">
            <a:off x="669976" y="3474064"/>
            <a:ext cx="1479791" cy="1737962"/>
          </a:xfrm>
          <a:prstGeom prst="rect">
            <a:avLst/>
          </a:prstGeom>
        </p:spPr>
      </p:pic>
      <p:pic>
        <p:nvPicPr>
          <p:cNvPr id="33" name="Picture 32">
            <a:extLst>
              <a:ext uri="{FF2B5EF4-FFF2-40B4-BE49-F238E27FC236}">
                <a16:creationId xmlns:a16="http://schemas.microsoft.com/office/drawing/2014/main" id="{CDC1E538-DC65-014B-9830-30ACD086EAF6}"/>
              </a:ext>
            </a:extLst>
          </p:cNvPr>
          <p:cNvPicPr>
            <a:picLocks noChangeAspect="1"/>
          </p:cNvPicPr>
          <p:nvPr/>
        </p:nvPicPr>
        <p:blipFill>
          <a:blip r:embed="rId9"/>
          <a:stretch>
            <a:fillRect/>
          </a:stretch>
        </p:blipFill>
        <p:spPr>
          <a:xfrm>
            <a:off x="4310620" y="3646856"/>
            <a:ext cx="2017682" cy="1396615"/>
          </a:xfrm>
          <a:prstGeom prst="rect">
            <a:avLst/>
          </a:prstGeom>
        </p:spPr>
      </p:pic>
    </p:spTree>
    <p:extLst>
      <p:ext uri="{BB962C8B-B14F-4D97-AF65-F5344CB8AC3E}">
        <p14:creationId xmlns:p14="http://schemas.microsoft.com/office/powerpoint/2010/main" val="11942591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4" grpId="0"/>
      <p:bldP spid="22" grpId="0"/>
      <p:bldP spid="2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A4425C-FA0D-CD41-94B6-25E6049847EA}"/>
              </a:ext>
            </a:extLst>
          </p:cNvPr>
          <p:cNvSpPr>
            <a:spLocks noGrp="1"/>
          </p:cNvSpPr>
          <p:nvPr>
            <p:ph type="title"/>
          </p:nvPr>
        </p:nvSpPr>
        <p:spPr/>
        <p:txBody>
          <a:bodyPr/>
          <a:lstStyle/>
          <a:p>
            <a:r>
              <a:rPr lang="en-US" dirty="0"/>
              <a:t>TDS as diagnostic tools – How we use them</a:t>
            </a:r>
          </a:p>
        </p:txBody>
      </p:sp>
      <p:sp>
        <p:nvSpPr>
          <p:cNvPr id="4" name="Slide Number Placeholder 3">
            <a:extLst>
              <a:ext uri="{FF2B5EF4-FFF2-40B4-BE49-F238E27FC236}">
                <a16:creationId xmlns:a16="http://schemas.microsoft.com/office/drawing/2014/main" id="{0851C131-1097-6D4B-831A-6A4F06845333}"/>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a:t>
            </a:fld>
            <a:endParaRPr lang="de-DE" dirty="0"/>
          </a:p>
        </p:txBody>
      </p:sp>
      <p:sp>
        <p:nvSpPr>
          <p:cNvPr id="11" name="Content Placeholder 9">
            <a:extLst>
              <a:ext uri="{FF2B5EF4-FFF2-40B4-BE49-F238E27FC236}">
                <a16:creationId xmlns:a16="http://schemas.microsoft.com/office/drawing/2014/main" id="{F3A82951-CCF1-7A49-B643-8472C60D549B}"/>
              </a:ext>
            </a:extLst>
          </p:cNvPr>
          <p:cNvSpPr txBox="1">
            <a:spLocks/>
          </p:cNvSpPr>
          <p:nvPr/>
        </p:nvSpPr>
        <p:spPr>
          <a:xfrm>
            <a:off x="683568" y="987574"/>
            <a:ext cx="8241183" cy="1957145"/>
          </a:xfrm>
          <a:prstGeom prst="rect">
            <a:avLst/>
          </a:prstGeom>
        </p:spPr>
        <p:txBody>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a:lstStyle>
          <a:p>
            <a:pPr>
              <a:spcAft>
                <a:spcPts val="600"/>
              </a:spcAft>
              <a:buSzPct val="80000"/>
              <a:buFont typeface=".PingFang SC Regular"/>
              <a:buChar char="－"/>
            </a:pPr>
            <a:r>
              <a:rPr lang="en-GB" sz="1350" dirty="0">
                <a:latin typeface="Calibri Light" panose="020F0302020204030204" pitchFamily="34" charset="0"/>
                <a:cs typeface="Calibri Light" panose="020F0302020204030204" pitchFamily="34" charset="0"/>
              </a:rPr>
              <a:t>Bunch length measurement (</a:t>
            </a:r>
            <a:r>
              <a:rPr lang="en-GB" sz="1350" dirty="0">
                <a:latin typeface="Calibri Light" panose="020F0302020204030204" pitchFamily="34" charset="0"/>
                <a:cs typeface="Calibri Light" panose="020F0302020204030204" pitchFamily="34" charset="0"/>
                <a:sym typeface="Wingdings" panose="05000000000000000000" pitchFamily="2" charset="2"/>
              </a:rPr>
              <a:t>Method capable of fs and sub-fs longitudinal resolution)</a:t>
            </a:r>
            <a:endParaRPr lang="en-GB" sz="1350" dirty="0">
              <a:latin typeface="Calibri Light" panose="020F0302020204030204" pitchFamily="34" charset="0"/>
              <a:cs typeface="Calibri Light" panose="020F0302020204030204" pitchFamily="34" charset="0"/>
            </a:endParaRPr>
          </a:p>
          <a:p>
            <a:pPr>
              <a:spcAft>
                <a:spcPts val="600"/>
              </a:spcAft>
              <a:buSzPct val="80000"/>
              <a:buFont typeface=".PingFang SC Regular"/>
              <a:buChar char="－"/>
            </a:pPr>
            <a:r>
              <a:rPr lang="en-GB" sz="1350" dirty="0">
                <a:latin typeface="Calibri Light" panose="020F0302020204030204" pitchFamily="34" charset="0"/>
                <a:cs typeface="Calibri Light" panose="020F0302020204030204" pitchFamily="34" charset="0"/>
              </a:rPr>
              <a:t>Longitudinal charge profile measurement</a:t>
            </a:r>
          </a:p>
          <a:p>
            <a:pPr>
              <a:spcAft>
                <a:spcPts val="600"/>
              </a:spcAft>
              <a:buSzPct val="80000"/>
              <a:buFont typeface=".PingFang SC Regular"/>
              <a:buChar char="－"/>
            </a:pPr>
            <a:r>
              <a:rPr lang="en-GB" sz="1350" dirty="0">
                <a:latin typeface="Calibri Light" panose="020F0302020204030204" pitchFamily="34" charset="0"/>
                <a:cs typeface="Calibri Light" panose="020F0302020204030204" pitchFamily="34" charset="0"/>
              </a:rPr>
              <a:t>Combined with dispersive section </a:t>
            </a:r>
            <a:r>
              <a:rPr lang="en-GB" sz="1350" dirty="0">
                <a:latin typeface="Calibri Light" panose="020F0302020204030204" pitchFamily="34" charset="0"/>
                <a:cs typeface="Calibri Light" panose="020F0302020204030204" pitchFamily="34" charset="0"/>
                <a:sym typeface="Wingdings" panose="05000000000000000000" pitchFamily="2" charset="2"/>
              </a:rPr>
              <a:t> longitudinal phase space (LPS) measurement</a:t>
            </a:r>
          </a:p>
          <a:p>
            <a:pPr>
              <a:spcAft>
                <a:spcPts val="600"/>
              </a:spcAft>
              <a:buSzPct val="80000"/>
              <a:buFont typeface=".PingFang SC Regular"/>
              <a:buChar char="－"/>
            </a:pPr>
            <a:r>
              <a:rPr lang="en-GB" sz="1350" dirty="0">
                <a:latin typeface="Calibri Light" panose="020F0302020204030204" pitchFamily="34" charset="0"/>
                <a:cs typeface="Calibri Light" panose="020F0302020204030204" pitchFamily="34" charset="0"/>
                <a:sym typeface="Wingdings" panose="05000000000000000000" pitchFamily="2" charset="2"/>
              </a:rPr>
              <a:t>Combined with quadrupole scan  slice emittance measurement on the plane perpendicular to the streaking direction</a:t>
            </a:r>
          </a:p>
          <a:p>
            <a:pPr>
              <a:spcAft>
                <a:spcPts val="600"/>
              </a:spcAft>
              <a:buSzPct val="80000"/>
              <a:buFont typeface=".PingFang SC Regular"/>
              <a:buChar char="－"/>
            </a:pPr>
            <a:r>
              <a:rPr lang="en-GB" sz="1350" dirty="0">
                <a:latin typeface="Calibri Light" panose="020F0302020204030204" pitchFamily="34" charset="0"/>
                <a:cs typeface="Calibri Light" panose="020F0302020204030204" pitchFamily="34" charset="0"/>
              </a:rPr>
              <a:t>Post-undulator (only with passive streaking until now): Measure of the FEL-induced lasing effects imprinted on the electron beam longitudinal phase space</a:t>
            </a:r>
            <a:endParaRPr lang="en-GB" sz="1350" u="sng"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418039576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56E12E1-9C02-C548-A52D-FD97284FC374}"/>
              </a:ext>
            </a:extLst>
          </p:cNvPr>
          <p:cNvSpPr>
            <a:spLocks noGrp="1"/>
          </p:cNvSpPr>
          <p:nvPr>
            <p:ph type="title"/>
          </p:nvPr>
        </p:nvSpPr>
        <p:spPr/>
        <p:txBody>
          <a:bodyPr/>
          <a:lstStyle/>
          <a:p>
            <a:r>
              <a:rPr lang="en-US" dirty="0"/>
              <a:t>Slice emittance measurements at SwissFEL</a:t>
            </a:r>
          </a:p>
        </p:txBody>
      </p:sp>
      <p:sp>
        <p:nvSpPr>
          <p:cNvPr id="4" name="Slide Number Placeholder 3">
            <a:extLst>
              <a:ext uri="{FF2B5EF4-FFF2-40B4-BE49-F238E27FC236}">
                <a16:creationId xmlns:a16="http://schemas.microsoft.com/office/drawing/2014/main" id="{ADA267E3-E8B6-9B41-ABFD-21C25B14F72A}"/>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a:t>
            </a:fld>
            <a:endParaRPr lang="de-DE"/>
          </a:p>
        </p:txBody>
      </p:sp>
      <p:pic>
        <p:nvPicPr>
          <p:cNvPr id="5" name="Picture 4">
            <a:extLst>
              <a:ext uri="{FF2B5EF4-FFF2-40B4-BE49-F238E27FC236}">
                <a16:creationId xmlns:a16="http://schemas.microsoft.com/office/drawing/2014/main" id="{BA6809E2-764F-304B-9DE4-DFF34E84D880}"/>
              </a:ext>
            </a:extLst>
          </p:cNvPr>
          <p:cNvPicPr>
            <a:picLocks noChangeAspect="1"/>
          </p:cNvPicPr>
          <p:nvPr/>
        </p:nvPicPr>
        <p:blipFill>
          <a:blip r:embed="rId3"/>
          <a:stretch>
            <a:fillRect/>
          </a:stretch>
        </p:blipFill>
        <p:spPr>
          <a:xfrm>
            <a:off x="1043608" y="597375"/>
            <a:ext cx="6921234" cy="4518263"/>
          </a:xfrm>
          <a:prstGeom prst="rect">
            <a:avLst/>
          </a:prstGeom>
        </p:spPr>
      </p:pic>
      <p:sp>
        <p:nvSpPr>
          <p:cNvPr id="6" name="TextBox 5">
            <a:extLst>
              <a:ext uri="{FF2B5EF4-FFF2-40B4-BE49-F238E27FC236}">
                <a16:creationId xmlns:a16="http://schemas.microsoft.com/office/drawing/2014/main" id="{8F01A5A8-AE76-CE45-892C-D03FD8D68BC4}"/>
              </a:ext>
            </a:extLst>
          </p:cNvPr>
          <p:cNvSpPr txBox="1"/>
          <p:nvPr/>
        </p:nvSpPr>
        <p:spPr>
          <a:xfrm>
            <a:off x="230803" y="4903168"/>
            <a:ext cx="1455152" cy="209178"/>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Verdana" panose="020B0604030504040204" pitchFamily="34" charset="0"/>
                <a:ea typeface="Verdana" panose="020B0604030504040204" pitchFamily="34" charset="0"/>
                <a:cs typeface="Verdana" panose="020B0604030504040204" pitchFamily="34" charset="0"/>
              </a:rPr>
              <a:t>Courtesy of E. Prat</a:t>
            </a:r>
          </a:p>
        </p:txBody>
      </p:sp>
    </p:spTree>
    <p:extLst>
      <p:ext uri="{BB962C8B-B14F-4D97-AF65-F5344CB8AC3E}">
        <p14:creationId xmlns:p14="http://schemas.microsoft.com/office/powerpoint/2010/main" val="311192195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B480D-B2B2-2B4A-B58A-3A24CB69AF17}"/>
              </a:ext>
            </a:extLst>
          </p:cNvPr>
          <p:cNvSpPr>
            <a:spLocks noGrp="1"/>
          </p:cNvSpPr>
          <p:nvPr>
            <p:ph type="title"/>
          </p:nvPr>
        </p:nvSpPr>
        <p:spPr/>
        <p:txBody>
          <a:bodyPr/>
          <a:lstStyle/>
          <a:p>
            <a:r>
              <a:rPr lang="en-CH" dirty="0"/>
              <a:t>S-band TDS after BC1</a:t>
            </a:r>
          </a:p>
        </p:txBody>
      </p:sp>
      <p:sp>
        <p:nvSpPr>
          <p:cNvPr id="3" name="Slide Number Placeholder 2">
            <a:extLst>
              <a:ext uri="{FF2B5EF4-FFF2-40B4-BE49-F238E27FC236}">
                <a16:creationId xmlns:a16="http://schemas.microsoft.com/office/drawing/2014/main" id="{76750370-1326-604F-988F-914C7F9D90D9}"/>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6</a:t>
            </a:fld>
            <a:endParaRPr lang="de-DE" dirty="0"/>
          </a:p>
        </p:txBody>
      </p:sp>
      <p:pic>
        <p:nvPicPr>
          <p:cNvPr id="5" name="Picture 4">
            <a:extLst>
              <a:ext uri="{FF2B5EF4-FFF2-40B4-BE49-F238E27FC236}">
                <a16:creationId xmlns:a16="http://schemas.microsoft.com/office/drawing/2014/main" id="{89A708CC-C00C-974C-9F8D-F224062685EA}"/>
              </a:ext>
            </a:extLst>
          </p:cNvPr>
          <p:cNvPicPr>
            <a:picLocks noChangeAspect="1"/>
          </p:cNvPicPr>
          <p:nvPr/>
        </p:nvPicPr>
        <p:blipFill>
          <a:blip r:embed="rId3"/>
          <a:stretch>
            <a:fillRect/>
          </a:stretch>
        </p:blipFill>
        <p:spPr>
          <a:xfrm>
            <a:off x="974364" y="780722"/>
            <a:ext cx="1264636" cy="1575004"/>
          </a:xfrm>
          <a:prstGeom prst="rect">
            <a:avLst/>
          </a:prstGeom>
        </p:spPr>
      </p:pic>
      <p:sp>
        <p:nvSpPr>
          <p:cNvPr id="6" name="TextBox 5">
            <a:extLst>
              <a:ext uri="{FF2B5EF4-FFF2-40B4-BE49-F238E27FC236}">
                <a16:creationId xmlns:a16="http://schemas.microsoft.com/office/drawing/2014/main" id="{4651A472-97FF-9E41-BBFC-A3BC54546EE8}"/>
              </a:ext>
            </a:extLst>
          </p:cNvPr>
          <p:cNvSpPr txBox="1"/>
          <p:nvPr/>
        </p:nvSpPr>
        <p:spPr>
          <a:xfrm>
            <a:off x="2555776" y="843558"/>
            <a:ext cx="6480459" cy="1800200"/>
          </a:xfrm>
          <a:prstGeom prst="rect">
            <a:avLst/>
          </a:prstGeom>
          <a:noFill/>
        </p:spPr>
        <p:txBody>
          <a:bodyPr wrap="square" lIns="0" tIns="0" rIns="0" bIns="0" rtlCol="0">
            <a:noAutofit/>
          </a:bodyPr>
          <a:lstStyle/>
          <a:p>
            <a:pPr marL="285750" indent="-285750" eaLnBrk="1" hangingPunct="1">
              <a:lnSpc>
                <a:spcPct val="110000"/>
              </a:lnSpc>
              <a:spcBef>
                <a:spcPct val="0"/>
              </a:spcBef>
              <a:buClr>
                <a:srgbClr val="000000"/>
              </a:buClr>
              <a:buFont typeface="Wingdings" pitchFamily="2" charset="2"/>
              <a:buChar char="§"/>
            </a:pPr>
            <a:r>
              <a:rPr lang="en-CH" sz="1400" dirty="0">
                <a:solidFill>
                  <a:srgbClr val="000000"/>
                </a:solidFill>
                <a:latin typeface="Calibri Light" panose="020F0302020204030204" pitchFamily="34" charset="0"/>
                <a:cs typeface="Calibri Light" panose="020F0302020204030204" pitchFamily="34" charset="0"/>
              </a:rPr>
              <a:t>RF system: Small scandinova modulator + 7 MW Klystron, </a:t>
            </a:r>
            <a:r>
              <a:rPr lang="en-US" sz="1400" kern="1000" spc="23" dirty="0">
                <a:latin typeface="Calibri Light" panose="020F0302020204030204" pitchFamily="34" charset="0"/>
                <a:cs typeface="Calibri Light" panose="020F0302020204030204" pitchFamily="34" charset="0"/>
              </a:rPr>
              <a:t>5-cell SW SPARC/FERMI type</a:t>
            </a:r>
            <a:endParaRPr lang="en-CH" sz="1400" dirty="0">
              <a:solidFill>
                <a:srgbClr val="000000"/>
              </a:solidFill>
              <a:latin typeface="Calibri Light" panose="020F0302020204030204" pitchFamily="34" charset="0"/>
              <a:cs typeface="Calibri Light" panose="020F0302020204030204" pitchFamily="34" charset="0"/>
            </a:endParaRPr>
          </a:p>
          <a:p>
            <a:pPr marL="285750" indent="-285750" eaLnBrk="1" hangingPunct="1">
              <a:lnSpc>
                <a:spcPct val="110000"/>
              </a:lnSpc>
              <a:spcBef>
                <a:spcPct val="0"/>
              </a:spcBef>
              <a:buClr>
                <a:srgbClr val="000000"/>
              </a:buClr>
              <a:buFont typeface="Wingdings" pitchFamily="2" charset="2"/>
              <a:buChar char="§"/>
            </a:pPr>
            <a:r>
              <a:rPr lang="en-CH" sz="1400" dirty="0">
                <a:solidFill>
                  <a:srgbClr val="000000"/>
                </a:solidFill>
                <a:latin typeface="Calibri Light" panose="020F0302020204030204" pitchFamily="34" charset="0"/>
                <a:cs typeface="Calibri Light" panose="020F0302020204030204" pitchFamily="34" charset="0"/>
              </a:rPr>
              <a:t>Max integrated Deflecting voltage 5 MV, beam energy 300 MeV, </a:t>
            </a:r>
            <a:r>
              <a:rPr lang="en-US" sz="1400" kern="1000" spc="23" dirty="0">
                <a:latin typeface="Calibri Light" panose="020F0302020204030204" pitchFamily="34" charset="0"/>
                <a:cs typeface="Calibri Light" panose="020F0302020204030204" pitchFamily="34" charset="0"/>
              </a:rPr>
              <a:t>Resolution ~10 fs</a:t>
            </a:r>
            <a:r>
              <a:rPr lang="en-CH" sz="1400" dirty="0">
                <a:solidFill>
                  <a:srgbClr val="000000"/>
                </a:solidFill>
                <a:latin typeface="Calibri Light" panose="020F0302020204030204" pitchFamily="34" charset="0"/>
                <a:cs typeface="Calibri Light" panose="020F0302020204030204" pitchFamily="34" charset="0"/>
              </a:rPr>
              <a:t>  </a:t>
            </a:r>
          </a:p>
          <a:p>
            <a:pPr marL="285750" indent="-285750" eaLnBrk="1" hangingPunct="1">
              <a:lnSpc>
                <a:spcPct val="110000"/>
              </a:lnSpc>
              <a:spcBef>
                <a:spcPct val="0"/>
              </a:spcBef>
              <a:buClr>
                <a:srgbClr val="000000"/>
              </a:buClr>
              <a:buFont typeface="Wingdings" pitchFamily="2" charset="2"/>
              <a:buChar char="§"/>
            </a:pPr>
            <a:r>
              <a:rPr lang="en-CH" sz="1400" dirty="0">
                <a:solidFill>
                  <a:srgbClr val="000000"/>
                </a:solidFill>
                <a:latin typeface="Calibri Light" panose="020F0302020204030204" pitchFamily="34" charset="0"/>
                <a:cs typeface="Calibri Light" panose="020F0302020204030204" pitchFamily="34" charset="0"/>
              </a:rPr>
              <a:t>Essentially used for injector setup after shutdown, slice and energy spread measurements </a:t>
            </a:r>
          </a:p>
          <a:p>
            <a:pPr marL="285750" indent="-285750" eaLnBrk="1" hangingPunct="1">
              <a:lnSpc>
                <a:spcPct val="110000"/>
              </a:lnSpc>
              <a:spcBef>
                <a:spcPct val="0"/>
              </a:spcBef>
              <a:buClr>
                <a:srgbClr val="000000"/>
              </a:buClr>
              <a:buFont typeface="Wingdings" pitchFamily="2" charset="2"/>
              <a:buChar char="§"/>
            </a:pPr>
            <a:r>
              <a:rPr lang="en-CH" sz="1400" dirty="0">
                <a:solidFill>
                  <a:srgbClr val="000000"/>
                </a:solidFill>
                <a:latin typeface="Calibri Light" panose="020F0302020204030204" pitchFamily="34" charset="0"/>
                <a:cs typeface="Calibri Light" panose="020F0302020204030204" pitchFamily="34" charset="0"/>
              </a:rPr>
              <a:t>A deep maintainance will be done in the next shutdown </a:t>
            </a:r>
          </a:p>
        </p:txBody>
      </p:sp>
      <p:pic>
        <p:nvPicPr>
          <p:cNvPr id="8" name="Picture 7">
            <a:extLst>
              <a:ext uri="{FF2B5EF4-FFF2-40B4-BE49-F238E27FC236}">
                <a16:creationId xmlns:a16="http://schemas.microsoft.com/office/drawing/2014/main" id="{4492917B-CCB7-BD48-82F6-18206001AE32}"/>
              </a:ext>
            </a:extLst>
          </p:cNvPr>
          <p:cNvPicPr>
            <a:picLocks noChangeAspect="1"/>
          </p:cNvPicPr>
          <p:nvPr/>
        </p:nvPicPr>
        <p:blipFill>
          <a:blip r:embed="rId4"/>
          <a:stretch>
            <a:fillRect/>
          </a:stretch>
        </p:blipFill>
        <p:spPr>
          <a:xfrm>
            <a:off x="2239000" y="2370856"/>
            <a:ext cx="4205208" cy="2720611"/>
          </a:xfrm>
          <a:prstGeom prst="rect">
            <a:avLst/>
          </a:prstGeom>
        </p:spPr>
      </p:pic>
      <p:sp>
        <p:nvSpPr>
          <p:cNvPr id="9" name="Title 2">
            <a:extLst>
              <a:ext uri="{FF2B5EF4-FFF2-40B4-BE49-F238E27FC236}">
                <a16:creationId xmlns:a16="http://schemas.microsoft.com/office/drawing/2014/main" id="{F149E968-8DA3-B147-AECC-6DEB09FEED3F}"/>
              </a:ext>
            </a:extLst>
          </p:cNvPr>
          <p:cNvSpPr txBox="1">
            <a:spLocks/>
          </p:cNvSpPr>
          <p:nvPr/>
        </p:nvSpPr>
        <p:spPr bwMode="auto">
          <a:xfrm rot="20330463">
            <a:off x="6103313" y="3382014"/>
            <a:ext cx="3610127"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US" sz="1600" dirty="0">
                <a:latin typeface="Calibri Light" panose="020F0302020204030204" pitchFamily="34" charset="0"/>
                <a:cs typeface="Calibri Light" panose="020F0302020204030204" pitchFamily="34" charset="0"/>
              </a:rPr>
              <a:t>Smallest measured emittance</a:t>
            </a:r>
          </a:p>
        </p:txBody>
      </p:sp>
      <p:sp>
        <p:nvSpPr>
          <p:cNvPr id="10" name="TextBox 9">
            <a:extLst>
              <a:ext uri="{FF2B5EF4-FFF2-40B4-BE49-F238E27FC236}">
                <a16:creationId xmlns:a16="http://schemas.microsoft.com/office/drawing/2014/main" id="{0AE3B25A-6903-8046-9646-12D7F56EEB33}"/>
              </a:ext>
            </a:extLst>
          </p:cNvPr>
          <p:cNvSpPr txBox="1"/>
          <p:nvPr/>
        </p:nvSpPr>
        <p:spPr>
          <a:xfrm>
            <a:off x="4731359" y="4927500"/>
            <a:ext cx="1455152" cy="209178"/>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Verdana" panose="020B0604030504040204" pitchFamily="34" charset="0"/>
                <a:ea typeface="Verdana" panose="020B0604030504040204" pitchFamily="34" charset="0"/>
                <a:cs typeface="Verdana" panose="020B0604030504040204" pitchFamily="34" charset="0"/>
              </a:rPr>
              <a:t>Courtesy of E. Prat</a:t>
            </a:r>
          </a:p>
        </p:txBody>
      </p:sp>
    </p:spTree>
    <p:extLst>
      <p:ext uri="{BB962C8B-B14F-4D97-AF65-F5344CB8AC3E}">
        <p14:creationId xmlns:p14="http://schemas.microsoft.com/office/powerpoint/2010/main" val="35204158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477BE-8284-B248-AF02-B7E27348DB8F}"/>
              </a:ext>
            </a:extLst>
          </p:cNvPr>
          <p:cNvSpPr>
            <a:spLocks noGrp="1"/>
          </p:cNvSpPr>
          <p:nvPr>
            <p:ph type="title"/>
          </p:nvPr>
        </p:nvSpPr>
        <p:spPr/>
        <p:txBody>
          <a:bodyPr/>
          <a:lstStyle/>
          <a:p>
            <a:r>
              <a:rPr lang="en-CH" dirty="0"/>
              <a:t>C-band TDS – end Linac 3 (before Aramis line)</a:t>
            </a:r>
          </a:p>
        </p:txBody>
      </p:sp>
      <p:sp>
        <p:nvSpPr>
          <p:cNvPr id="3" name="Slide Number Placeholder 2">
            <a:extLst>
              <a:ext uri="{FF2B5EF4-FFF2-40B4-BE49-F238E27FC236}">
                <a16:creationId xmlns:a16="http://schemas.microsoft.com/office/drawing/2014/main" id="{52399063-1EF9-354F-A5CF-BD842EE19B05}"/>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7</a:t>
            </a:fld>
            <a:endParaRPr lang="de-DE" dirty="0"/>
          </a:p>
        </p:txBody>
      </p:sp>
      <p:pic>
        <p:nvPicPr>
          <p:cNvPr id="4" name="Picture 2" descr="C:\Users\craievich_p\Documents\PSI\SwissFEL\2013-FEL\PaperLatex\figs\rf_schematic.jpg">
            <a:extLst>
              <a:ext uri="{FF2B5EF4-FFF2-40B4-BE49-F238E27FC236}">
                <a16:creationId xmlns:a16="http://schemas.microsoft.com/office/drawing/2014/main" id="{96AAE639-6ACC-AB49-BE35-BD83A66FF0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705221"/>
            <a:ext cx="4176464" cy="157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A6874884-A02D-5946-B203-6E0DDB71D86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6691" t="31774" r="13098" b="1487"/>
          <a:stretch/>
        </p:blipFill>
        <p:spPr bwMode="auto">
          <a:xfrm>
            <a:off x="3629806" y="3066180"/>
            <a:ext cx="2748484" cy="1957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S10CB03_rendering_1.tif">
            <a:extLst>
              <a:ext uri="{FF2B5EF4-FFF2-40B4-BE49-F238E27FC236}">
                <a16:creationId xmlns:a16="http://schemas.microsoft.com/office/drawing/2014/main" id="{7197ECBF-D8C4-4A47-98D2-3C180E56A7B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687" y="2464790"/>
            <a:ext cx="3546035" cy="2577029"/>
          </a:xfrm>
          <a:prstGeom prst="rect">
            <a:avLst/>
          </a:prstGeom>
        </p:spPr>
      </p:pic>
      <p:sp>
        <p:nvSpPr>
          <p:cNvPr id="7" name="TextBox 6">
            <a:extLst>
              <a:ext uri="{FF2B5EF4-FFF2-40B4-BE49-F238E27FC236}">
                <a16:creationId xmlns:a16="http://schemas.microsoft.com/office/drawing/2014/main" id="{B01D8149-EFD3-6046-924F-853EC69693A8}"/>
              </a:ext>
            </a:extLst>
          </p:cNvPr>
          <p:cNvSpPr txBox="1"/>
          <p:nvPr/>
        </p:nvSpPr>
        <p:spPr>
          <a:xfrm>
            <a:off x="5076056" y="705221"/>
            <a:ext cx="3969790" cy="2357953"/>
          </a:xfrm>
          <a:prstGeom prst="rect">
            <a:avLst/>
          </a:prstGeom>
          <a:noFill/>
        </p:spPr>
        <p:txBody>
          <a:bodyPr wrap="square" lIns="0" tIns="0" rIns="0" bIns="0" rtlCol="0">
            <a:spAutoFit/>
          </a:bodyPr>
          <a:lstStyle/>
          <a:p>
            <a:pPr marL="179388" indent="-179388">
              <a:lnSpc>
                <a:spcPct val="110000"/>
              </a:lnSpc>
              <a:spcBef>
                <a:spcPts val="0"/>
              </a:spcBef>
              <a:spcAft>
                <a:spcPts val="0"/>
              </a:spcAft>
              <a:buFont typeface="Arial" panose="020B0604020202020204" pitchFamily="34" charset="0"/>
              <a:buChar char="•"/>
            </a:pPr>
            <a:r>
              <a:rPr lang="en-US" sz="1400" dirty="0">
                <a:latin typeface="Calibri Light" panose="020F0302020204030204" pitchFamily="34" charset="0"/>
                <a:cs typeface="Calibri Light" panose="020F0302020204030204" pitchFamily="34" charset="0"/>
              </a:rPr>
              <a:t>ScandiNova modulator with 50 MW Canon klystron shared with the last module in linac 3 using a high power switch (by Nihon </a:t>
            </a:r>
            <a:r>
              <a:rPr lang="en-US" sz="1400" dirty="0" err="1">
                <a:latin typeface="Calibri Light" panose="020F0302020204030204" pitchFamily="34" charset="0"/>
                <a:cs typeface="Calibri Light" panose="020F0302020204030204" pitchFamily="34" charset="0"/>
              </a:rPr>
              <a:t>Koshua</a:t>
            </a:r>
            <a:r>
              <a:rPr lang="en-US" sz="1400" dirty="0">
                <a:latin typeface="Calibri Light" panose="020F0302020204030204" pitchFamily="34" charset="0"/>
                <a:cs typeface="Calibri Light" panose="020F0302020204030204" pitchFamily="34" charset="0"/>
              </a:rPr>
              <a:t>)</a:t>
            </a:r>
          </a:p>
          <a:p>
            <a:pPr marL="179388" indent="-179388">
              <a:lnSpc>
                <a:spcPct val="110000"/>
              </a:lnSpc>
              <a:spcBef>
                <a:spcPts val="0"/>
              </a:spcBef>
              <a:spcAft>
                <a:spcPts val="0"/>
              </a:spcAft>
              <a:buFont typeface="Arial" panose="020B0604020202020204" pitchFamily="34" charset="0"/>
              <a:buChar char="•"/>
            </a:pPr>
            <a:r>
              <a:rPr lang="en-US" sz="1400" dirty="0">
                <a:latin typeface="Calibri Light" panose="020F0302020204030204" pitchFamily="34" charset="0"/>
                <a:cs typeface="Calibri Light" panose="020F0302020204030204" pitchFamily="34" charset="0"/>
              </a:rPr>
              <a:t>2  deflecting structures bought at Mitsubishi Heavy Industries (RF-Deflector developed for SACLA XFEL, H. Ego et al.)</a:t>
            </a:r>
          </a:p>
          <a:p>
            <a:pPr marL="179388" indent="-179388">
              <a:lnSpc>
                <a:spcPct val="110000"/>
              </a:lnSpc>
              <a:spcBef>
                <a:spcPts val="0"/>
              </a:spcBef>
              <a:spcAft>
                <a:spcPts val="0"/>
              </a:spcAft>
              <a:buFont typeface="Arial" panose="020B0604020202020204" pitchFamily="34" charset="0"/>
              <a:buChar char="•"/>
            </a:pPr>
            <a:r>
              <a:rPr lang="en-US" sz="1400" dirty="0">
                <a:latin typeface="Calibri Light" panose="020F0302020204030204" pitchFamily="34" charset="0"/>
                <a:cs typeface="Calibri Light" panose="020F0302020204030204" pitchFamily="34" charset="0"/>
              </a:rPr>
              <a:t>Nominal integrated deflecting voltage 60 MV, beam energy 6 GeV</a:t>
            </a:r>
          </a:p>
          <a:p>
            <a:pPr marL="179388" indent="-179388">
              <a:lnSpc>
                <a:spcPct val="110000"/>
              </a:lnSpc>
              <a:spcBef>
                <a:spcPts val="0"/>
              </a:spcBef>
              <a:spcAft>
                <a:spcPts val="0"/>
              </a:spcAft>
              <a:buFont typeface="Arial" panose="020B0604020202020204" pitchFamily="34" charset="0"/>
              <a:buChar char="•"/>
            </a:pPr>
            <a:r>
              <a:rPr lang="en-US" sz="1400" dirty="0">
                <a:latin typeface="Calibri Light" panose="020F0302020204030204" pitchFamily="34" charset="0"/>
                <a:cs typeface="Calibri Light" panose="020F0302020204030204" pitchFamily="34" charset="0"/>
              </a:rPr>
              <a:t>Characterization of the electron bunch before the undulator chain </a:t>
            </a:r>
          </a:p>
        </p:txBody>
      </p:sp>
    </p:spTree>
    <p:extLst>
      <p:ext uri="{BB962C8B-B14F-4D97-AF65-F5344CB8AC3E}">
        <p14:creationId xmlns:p14="http://schemas.microsoft.com/office/powerpoint/2010/main" val="313242211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F2D29-E024-AE41-8269-53FE93A20230}"/>
              </a:ext>
            </a:extLst>
          </p:cNvPr>
          <p:cNvSpPr>
            <a:spLocks noGrp="1"/>
          </p:cNvSpPr>
          <p:nvPr>
            <p:ph type="title"/>
          </p:nvPr>
        </p:nvSpPr>
        <p:spPr/>
        <p:txBody>
          <a:bodyPr/>
          <a:lstStyle/>
          <a:p>
            <a:r>
              <a:rPr lang="en-CH" dirty="0"/>
              <a:t>C-band TDS, short pulse and best resolution </a:t>
            </a:r>
          </a:p>
        </p:txBody>
      </p:sp>
      <p:pic>
        <p:nvPicPr>
          <p:cNvPr id="1028" name="Picture 4">
            <a:extLst>
              <a:ext uri="{FF2B5EF4-FFF2-40B4-BE49-F238E27FC236}">
                <a16:creationId xmlns:a16="http://schemas.microsoft.com/office/drawing/2014/main" id="{F4EAAD68-7A7F-1447-A275-C8FB3B86B5D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1902"/>
          <a:stretch/>
        </p:blipFill>
        <p:spPr bwMode="auto">
          <a:xfrm>
            <a:off x="4884332" y="2161086"/>
            <a:ext cx="3395278" cy="274224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368DD7A-030A-104A-B952-37F8E29D269C}"/>
              </a:ext>
            </a:extLst>
          </p:cNvPr>
          <p:cNvSpPr txBox="1"/>
          <p:nvPr/>
        </p:nvSpPr>
        <p:spPr>
          <a:xfrm>
            <a:off x="125732" y="4858429"/>
            <a:ext cx="864096" cy="188303"/>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100" dirty="0">
                <a:solidFill>
                  <a:srgbClr val="000000"/>
                </a:solidFill>
                <a:latin typeface="Calibri"/>
                <a:hlinkClick r:id="rId4"/>
              </a:rPr>
              <a:t>link to ELOG</a:t>
            </a:r>
            <a:endParaRPr lang="en-CH" sz="1100" dirty="0" err="1">
              <a:solidFill>
                <a:srgbClr val="000000"/>
              </a:solidFill>
              <a:latin typeface="Calibri"/>
            </a:endParaRPr>
          </a:p>
        </p:txBody>
      </p:sp>
      <p:sp>
        <p:nvSpPr>
          <p:cNvPr id="7" name="TextBox 6">
            <a:extLst>
              <a:ext uri="{FF2B5EF4-FFF2-40B4-BE49-F238E27FC236}">
                <a16:creationId xmlns:a16="http://schemas.microsoft.com/office/drawing/2014/main" id="{D1FDE658-340C-8A42-9455-66B5CFB59217}"/>
              </a:ext>
            </a:extLst>
          </p:cNvPr>
          <p:cNvSpPr txBox="1"/>
          <p:nvPr/>
        </p:nvSpPr>
        <p:spPr>
          <a:xfrm>
            <a:off x="823650" y="729726"/>
            <a:ext cx="8068829" cy="1277273"/>
          </a:xfrm>
          <a:prstGeom prst="rect">
            <a:avLst/>
          </a:prstGeom>
          <a:noFill/>
        </p:spPr>
        <p:txBody>
          <a:bodyPr wrap="square">
            <a:spAutoFit/>
          </a:bodyPr>
          <a:lstStyle/>
          <a:p>
            <a:pPr marL="285750" indent="-285750" algn="l">
              <a:buFont typeface="Wingdings" pitchFamily="2" charset="2"/>
              <a:buChar char="§"/>
            </a:pPr>
            <a:r>
              <a:rPr lang="en-GB" sz="1400" i="1" dirty="0">
                <a:solidFill>
                  <a:srgbClr val="C00000"/>
                </a:solidFill>
                <a:latin typeface="Calibri Light" panose="020F0302020204030204" pitchFamily="34" charset="0"/>
                <a:cs typeface="Calibri Light" panose="020F0302020204030204" pitchFamily="34" charset="0"/>
              </a:rPr>
              <a:t>Integrated deflecting voltage </a:t>
            </a:r>
            <a:r>
              <a:rPr lang="en-GB" sz="1400" i="1" dirty="0">
                <a:solidFill>
                  <a:srgbClr val="C00000"/>
                </a:solidFill>
                <a:effectLst/>
                <a:latin typeface="Calibri Light" panose="020F0302020204030204" pitchFamily="34" charset="0"/>
                <a:cs typeface="Calibri Light" panose="020F0302020204030204" pitchFamily="34" charset="0"/>
              </a:rPr>
              <a:t>83 MV </a:t>
            </a:r>
            <a:r>
              <a:rPr lang="en-GB" sz="1400" dirty="0">
                <a:solidFill>
                  <a:srgbClr val="000000"/>
                </a:solidFill>
                <a:effectLst/>
                <a:latin typeface="Calibri Light" panose="020F0302020204030204" pitchFamily="34" charset="0"/>
                <a:cs typeface="Calibri Light" panose="020F0302020204030204" pitchFamily="34" charset="0"/>
              </a:rPr>
              <a:t>(phase jitter seems to be the limiting factor at this voltage)</a:t>
            </a:r>
          </a:p>
          <a:p>
            <a:pPr marL="285750" indent="-285750" algn="l">
              <a:buFont typeface="Wingdings" pitchFamily="2" charset="2"/>
              <a:buChar char="§"/>
            </a:pPr>
            <a:r>
              <a:rPr lang="en-GB" sz="1400" dirty="0">
                <a:solidFill>
                  <a:srgbClr val="000000"/>
                </a:solidFill>
                <a:effectLst/>
                <a:latin typeface="Calibri Light" panose="020F0302020204030204" pitchFamily="34" charset="0"/>
                <a:cs typeface="Calibri Light" panose="020F0302020204030204" pitchFamily="34" charset="0"/>
              </a:rPr>
              <a:t>Pulse duration at 5.2 GeV: 6.7 fs rms, resolution: 0.86 fs</a:t>
            </a:r>
            <a:endParaRPr lang="en-GB" sz="1400" dirty="0">
              <a:solidFill>
                <a:srgbClr val="000000"/>
              </a:solidFill>
              <a:latin typeface="Calibri Light" panose="020F0302020204030204" pitchFamily="34" charset="0"/>
              <a:cs typeface="Calibri Light" panose="020F0302020204030204" pitchFamily="34" charset="0"/>
            </a:endParaRPr>
          </a:p>
          <a:p>
            <a:pPr marL="285750" indent="-285750" algn="l">
              <a:buFont typeface="Wingdings" pitchFamily="2" charset="2"/>
              <a:buChar char="§"/>
            </a:pPr>
            <a:r>
              <a:rPr lang="en-GB" sz="1400" dirty="0">
                <a:solidFill>
                  <a:srgbClr val="000000"/>
                </a:solidFill>
                <a:effectLst/>
                <a:latin typeface="Calibri Light" panose="020F0302020204030204" pitchFamily="34" charset="0"/>
                <a:cs typeface="Calibri Light" panose="020F0302020204030204" pitchFamily="34" charset="0"/>
              </a:rPr>
              <a:t>Pulse duration at reduced beam energy </a:t>
            </a:r>
            <a:r>
              <a:rPr lang="en-GB" sz="1400" dirty="0">
                <a:solidFill>
                  <a:srgbClr val="000000"/>
                </a:solidFill>
                <a:latin typeface="Calibri Light" panose="020F0302020204030204" pitchFamily="34" charset="0"/>
                <a:cs typeface="Calibri Light" panose="020F0302020204030204" pitchFamily="34" charset="0"/>
              </a:rPr>
              <a:t>of</a:t>
            </a:r>
            <a:r>
              <a:rPr lang="en-GB" sz="1400" dirty="0">
                <a:solidFill>
                  <a:srgbClr val="000000"/>
                </a:solidFill>
                <a:effectLst/>
                <a:latin typeface="Calibri Light" panose="020F0302020204030204" pitchFamily="34" charset="0"/>
                <a:cs typeface="Calibri Light" panose="020F0302020204030204" pitchFamily="34" charset="0"/>
              </a:rPr>
              <a:t> 3 GeV: 6.1 fs rms, resolution 0.52 fs.</a:t>
            </a:r>
          </a:p>
          <a:p>
            <a:pPr marL="285750" indent="-285750" algn="l">
              <a:buFont typeface="Wingdings" pitchFamily="2" charset="2"/>
              <a:buChar char="§"/>
            </a:pPr>
            <a:r>
              <a:rPr lang="en-GB" sz="1400" dirty="0">
                <a:solidFill>
                  <a:srgbClr val="000000"/>
                </a:solidFill>
                <a:effectLst/>
                <a:latin typeface="Calibri Light" panose="020F0302020204030204" pitchFamily="34" charset="0"/>
                <a:cs typeface="Calibri Light" panose="020F0302020204030204" pitchFamily="34" charset="0"/>
              </a:rPr>
              <a:t>Beam jitter was quite </a:t>
            </a:r>
            <a:r>
              <a:rPr lang="en-GB" sz="1400" dirty="0">
                <a:solidFill>
                  <a:srgbClr val="000000"/>
                </a:solidFill>
                <a:latin typeface="Calibri Light" panose="020F0302020204030204" pitchFamily="34" charset="0"/>
                <a:cs typeface="Calibri Light" panose="020F0302020204030204" pitchFamily="34" charset="0"/>
              </a:rPr>
              <a:t>high</a:t>
            </a:r>
            <a:r>
              <a:rPr lang="en-GB" sz="1400" dirty="0">
                <a:solidFill>
                  <a:srgbClr val="000000"/>
                </a:solidFill>
                <a:effectLst/>
                <a:latin typeface="Calibri Light" panose="020F0302020204030204" pitchFamily="34" charset="0"/>
                <a:cs typeface="Calibri Light" panose="020F0302020204030204" pitchFamily="34" charset="0"/>
              </a:rPr>
              <a:t> but after averaging enough we got an acceptable measurement</a:t>
            </a:r>
          </a:p>
        </p:txBody>
      </p:sp>
      <p:pic>
        <p:nvPicPr>
          <p:cNvPr id="3074" name="Picture 2">
            <a:extLst>
              <a:ext uri="{FF2B5EF4-FFF2-40B4-BE49-F238E27FC236}">
                <a16:creationId xmlns:a16="http://schemas.microsoft.com/office/drawing/2014/main" id="{1B2A34B8-AB72-FC47-97D8-805564F4018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31100"/>
          <a:stretch/>
        </p:blipFill>
        <p:spPr bwMode="auto">
          <a:xfrm>
            <a:off x="931017" y="2161086"/>
            <a:ext cx="3496967" cy="2791494"/>
          </a:xfrm>
          <a:prstGeom prst="rect">
            <a:avLst/>
          </a:prstGeom>
          <a:noFill/>
          <a:extLst>
            <a:ext uri="{909E8E84-426E-40DD-AFC4-6F175D3DCCD1}">
              <a14:hiddenFill xmlns:a14="http://schemas.microsoft.com/office/drawing/2010/main">
                <a:solidFill>
                  <a:srgbClr val="FFFFFF"/>
                </a:solidFill>
              </a14:hiddenFill>
            </a:ext>
          </a:extLst>
        </p:spPr>
      </p:pic>
      <p:sp>
        <p:nvSpPr>
          <p:cNvPr id="20" name="Slide Number Placeholder 2">
            <a:extLst>
              <a:ext uri="{FF2B5EF4-FFF2-40B4-BE49-F238E27FC236}">
                <a16:creationId xmlns:a16="http://schemas.microsoft.com/office/drawing/2014/main" id="{8D2D4632-C4D8-A445-9563-E61EB428C534}"/>
              </a:ext>
            </a:extLst>
          </p:cNvPr>
          <p:cNvSpPr>
            <a:spLocks noGrp="1"/>
          </p:cNvSpPr>
          <p:nvPr>
            <p:ph type="sldNum" sz="quarter" idx="12"/>
          </p:nvPr>
        </p:nvSpPr>
        <p:spPr>
          <a:xfrm>
            <a:off x="8206312" y="4968000"/>
            <a:ext cx="575742" cy="147638"/>
          </a:xfrm>
        </p:spPr>
        <p:txBody>
          <a:bodyPr/>
          <a:lstStyle/>
          <a:p>
            <a:pPr algn="r">
              <a:defRPr/>
            </a:pPr>
            <a:r>
              <a:rPr lang="de-DE"/>
              <a:t>Page </a:t>
            </a:r>
            <a:fld id="{EBC07571-3134-BB4B-B83F-1A9FE18D34F3}" type="slidenum">
              <a:rPr lang="de-DE" smtClean="0"/>
              <a:pPr algn="r">
                <a:defRPr/>
              </a:pPr>
              <a:t>8</a:t>
            </a:fld>
            <a:endParaRPr lang="de-DE" dirty="0"/>
          </a:p>
        </p:txBody>
      </p:sp>
      <p:sp>
        <p:nvSpPr>
          <p:cNvPr id="14" name="TextBox 13">
            <a:extLst>
              <a:ext uri="{FF2B5EF4-FFF2-40B4-BE49-F238E27FC236}">
                <a16:creationId xmlns:a16="http://schemas.microsoft.com/office/drawing/2014/main" id="{1D070518-B5E7-8C4D-8811-3EB135D9D717}"/>
              </a:ext>
            </a:extLst>
          </p:cNvPr>
          <p:cNvSpPr txBox="1"/>
          <p:nvPr/>
        </p:nvSpPr>
        <p:spPr>
          <a:xfrm>
            <a:off x="1699665" y="3075806"/>
            <a:ext cx="2111686" cy="216023"/>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C00000"/>
                </a:solidFill>
                <a:highlight>
                  <a:srgbClr val="FFFFFF"/>
                </a:highlight>
                <a:latin typeface="Calibri Light" panose="020F0302020204030204" pitchFamily="34" charset="0"/>
                <a:cs typeface="Calibri Light" panose="020F0302020204030204" pitchFamily="34" charset="0"/>
              </a:rPr>
              <a:t>Resolution 0.86 fs at 5.2 GeV</a:t>
            </a:r>
          </a:p>
        </p:txBody>
      </p:sp>
      <p:sp>
        <p:nvSpPr>
          <p:cNvPr id="22" name="TextBox 21">
            <a:extLst>
              <a:ext uri="{FF2B5EF4-FFF2-40B4-BE49-F238E27FC236}">
                <a16:creationId xmlns:a16="http://schemas.microsoft.com/office/drawing/2014/main" id="{E4A3A332-FD9B-6F4F-ADC7-B9F8A8EED2C5}"/>
              </a:ext>
            </a:extLst>
          </p:cNvPr>
          <p:cNvSpPr txBox="1"/>
          <p:nvPr/>
        </p:nvSpPr>
        <p:spPr>
          <a:xfrm>
            <a:off x="5940152" y="3075805"/>
            <a:ext cx="2111686" cy="216023"/>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C00000"/>
                </a:solidFill>
                <a:highlight>
                  <a:srgbClr val="FFFFFF"/>
                </a:highlight>
                <a:latin typeface="Calibri Light" panose="020F0302020204030204" pitchFamily="34" charset="0"/>
                <a:cs typeface="Calibri Light" panose="020F0302020204030204" pitchFamily="34" charset="0"/>
              </a:rPr>
              <a:t>Resolution 0.52 fs at 3 GeV</a:t>
            </a:r>
          </a:p>
        </p:txBody>
      </p:sp>
    </p:spTree>
    <p:extLst>
      <p:ext uri="{BB962C8B-B14F-4D97-AF65-F5344CB8AC3E}">
        <p14:creationId xmlns:p14="http://schemas.microsoft.com/office/powerpoint/2010/main" val="353408667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3FC28-6E0E-854E-B8A3-4F1803E1C0EA}"/>
              </a:ext>
            </a:extLst>
          </p:cNvPr>
          <p:cNvSpPr>
            <a:spLocks noGrp="1"/>
          </p:cNvSpPr>
          <p:nvPr>
            <p:ph type="title"/>
          </p:nvPr>
        </p:nvSpPr>
        <p:spPr>
          <a:xfrm>
            <a:off x="2077211" y="231208"/>
            <a:ext cx="7066789" cy="381375"/>
          </a:xfrm>
        </p:spPr>
        <p:txBody>
          <a:bodyPr/>
          <a:lstStyle/>
          <a:p>
            <a:r>
              <a:rPr lang="en-CH" sz="2300" dirty="0"/>
              <a:t>C-band TDS – LPS and slice emittance (two example)</a:t>
            </a:r>
          </a:p>
        </p:txBody>
      </p:sp>
      <p:sp>
        <p:nvSpPr>
          <p:cNvPr id="3" name="Slide Number Placeholder 2">
            <a:extLst>
              <a:ext uri="{FF2B5EF4-FFF2-40B4-BE49-F238E27FC236}">
                <a16:creationId xmlns:a16="http://schemas.microsoft.com/office/drawing/2014/main" id="{C69C27F0-D2E7-104B-BE82-2C22B4B444B4}"/>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9</a:t>
            </a:fld>
            <a:endParaRPr lang="de-DE" dirty="0"/>
          </a:p>
        </p:txBody>
      </p:sp>
      <p:pic>
        <p:nvPicPr>
          <p:cNvPr id="5124" name="Picture 4">
            <a:extLst>
              <a:ext uri="{FF2B5EF4-FFF2-40B4-BE49-F238E27FC236}">
                <a16:creationId xmlns:a16="http://schemas.microsoft.com/office/drawing/2014/main" id="{CD6FD0E3-1084-6844-B001-E38E5BC9D6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015" t="11868" r="23407" b="6320"/>
          <a:stretch/>
        </p:blipFill>
        <p:spPr bwMode="auto">
          <a:xfrm>
            <a:off x="251520" y="3415733"/>
            <a:ext cx="1944216" cy="139901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D43DBE8-8866-D647-B943-F60D3B090BF6}"/>
              </a:ext>
            </a:extLst>
          </p:cNvPr>
          <p:cNvSpPr txBox="1"/>
          <p:nvPr/>
        </p:nvSpPr>
        <p:spPr>
          <a:xfrm>
            <a:off x="107504" y="4859988"/>
            <a:ext cx="966292"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100" dirty="0">
                <a:solidFill>
                  <a:srgbClr val="000000"/>
                </a:solidFill>
                <a:latin typeface="Calibri Light" panose="020F0302020204030204" pitchFamily="34" charset="0"/>
                <a:cs typeface="Calibri Light" panose="020F0302020204030204" pitchFamily="34" charset="0"/>
                <a:hlinkClick r:id="rId4"/>
              </a:rPr>
              <a:t>elog entry</a:t>
            </a:r>
            <a:endParaRPr lang="en-CH" sz="1100" dirty="0" err="1">
              <a:solidFill>
                <a:srgbClr val="000000"/>
              </a:solidFill>
              <a:latin typeface="Calibri Light" panose="020F0302020204030204" pitchFamily="34" charset="0"/>
              <a:cs typeface="Calibri Light" panose="020F0302020204030204" pitchFamily="34" charset="0"/>
            </a:endParaRPr>
          </a:p>
        </p:txBody>
      </p:sp>
      <p:pic>
        <p:nvPicPr>
          <p:cNvPr id="5134" name="Picture 14">
            <a:extLst>
              <a:ext uri="{FF2B5EF4-FFF2-40B4-BE49-F238E27FC236}">
                <a16:creationId xmlns:a16="http://schemas.microsoft.com/office/drawing/2014/main" id="{5B545582-BBBB-F748-9A37-E9D58D8C0DF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1199" t="9313" r="21562" b="6778"/>
          <a:stretch/>
        </p:blipFill>
        <p:spPr bwMode="auto">
          <a:xfrm>
            <a:off x="2356774" y="3446594"/>
            <a:ext cx="1944216" cy="136815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6DC0DA35-77DD-E244-9EBC-934FB3D4CF9E}"/>
              </a:ext>
            </a:extLst>
          </p:cNvPr>
          <p:cNvSpPr txBox="1"/>
          <p:nvPr/>
        </p:nvSpPr>
        <p:spPr>
          <a:xfrm>
            <a:off x="1160070" y="771550"/>
            <a:ext cx="2520280" cy="307777"/>
          </a:xfrm>
          <a:prstGeom prst="rect">
            <a:avLst/>
          </a:prstGeom>
          <a:noFill/>
        </p:spPr>
        <p:txBody>
          <a:bodyPr wrap="square">
            <a:spAutoFit/>
          </a:bodyPr>
          <a:lstStyle/>
          <a:p>
            <a:r>
              <a:rPr lang="en-GB" sz="1400" dirty="0">
                <a:solidFill>
                  <a:srgbClr val="000000"/>
                </a:solidFill>
                <a:effectLst/>
                <a:latin typeface="Calibri Light" panose="020F0302020204030204" pitchFamily="34" charset="0"/>
                <a:cs typeface="Calibri Light" panose="020F0302020204030204" pitchFamily="34" charset="0"/>
              </a:rPr>
              <a:t>Large-bandwidth mode</a:t>
            </a:r>
            <a:endParaRPr lang="en-CH" sz="1400" dirty="0">
              <a:latin typeface="Calibri Light" panose="020F0302020204030204" pitchFamily="34" charset="0"/>
              <a:cs typeface="Calibri Light" panose="020F0302020204030204" pitchFamily="34" charset="0"/>
            </a:endParaRPr>
          </a:p>
        </p:txBody>
      </p:sp>
      <p:pic>
        <p:nvPicPr>
          <p:cNvPr id="8" name="Picture 7">
            <a:extLst>
              <a:ext uri="{FF2B5EF4-FFF2-40B4-BE49-F238E27FC236}">
                <a16:creationId xmlns:a16="http://schemas.microsoft.com/office/drawing/2014/main" id="{0B93D395-BBC2-2345-A2DB-88DDBFF3E17E}"/>
              </a:ext>
            </a:extLst>
          </p:cNvPr>
          <p:cNvPicPr>
            <a:picLocks noChangeAspect="1"/>
          </p:cNvPicPr>
          <p:nvPr/>
        </p:nvPicPr>
        <p:blipFill>
          <a:blip r:embed="rId6"/>
          <a:stretch>
            <a:fillRect/>
          </a:stretch>
        </p:blipFill>
        <p:spPr>
          <a:xfrm>
            <a:off x="4444292" y="4130670"/>
            <a:ext cx="3682928" cy="575893"/>
          </a:xfrm>
          <a:prstGeom prst="rect">
            <a:avLst/>
          </a:prstGeom>
        </p:spPr>
      </p:pic>
      <p:pic>
        <p:nvPicPr>
          <p:cNvPr id="17" name="Picture 16">
            <a:extLst>
              <a:ext uri="{FF2B5EF4-FFF2-40B4-BE49-F238E27FC236}">
                <a16:creationId xmlns:a16="http://schemas.microsoft.com/office/drawing/2014/main" id="{7F8691EF-F5AE-FF44-8497-501D62AA2565}"/>
              </a:ext>
            </a:extLst>
          </p:cNvPr>
          <p:cNvPicPr>
            <a:picLocks noChangeAspect="1"/>
          </p:cNvPicPr>
          <p:nvPr/>
        </p:nvPicPr>
        <p:blipFill>
          <a:blip r:embed="rId7"/>
          <a:stretch>
            <a:fillRect/>
          </a:stretch>
        </p:blipFill>
        <p:spPr>
          <a:xfrm>
            <a:off x="750866" y="1054620"/>
            <a:ext cx="3086346" cy="2313221"/>
          </a:xfrm>
          <a:prstGeom prst="rect">
            <a:avLst/>
          </a:prstGeom>
        </p:spPr>
      </p:pic>
      <p:pic>
        <p:nvPicPr>
          <p:cNvPr id="19" name="Picture 18">
            <a:extLst>
              <a:ext uri="{FF2B5EF4-FFF2-40B4-BE49-F238E27FC236}">
                <a16:creationId xmlns:a16="http://schemas.microsoft.com/office/drawing/2014/main" id="{4401ECAC-22B1-AC45-AC1E-8CD1ABBCB1D2}"/>
              </a:ext>
            </a:extLst>
          </p:cNvPr>
          <p:cNvPicPr>
            <a:picLocks noChangeAspect="1"/>
          </p:cNvPicPr>
          <p:nvPr/>
        </p:nvPicPr>
        <p:blipFill>
          <a:blip r:embed="rId8"/>
          <a:stretch>
            <a:fillRect/>
          </a:stretch>
        </p:blipFill>
        <p:spPr>
          <a:xfrm>
            <a:off x="5796136" y="3044447"/>
            <a:ext cx="1924050" cy="196850"/>
          </a:xfrm>
          <a:prstGeom prst="rect">
            <a:avLst/>
          </a:prstGeom>
        </p:spPr>
      </p:pic>
      <p:pic>
        <p:nvPicPr>
          <p:cNvPr id="20" name="Picture 19">
            <a:extLst>
              <a:ext uri="{FF2B5EF4-FFF2-40B4-BE49-F238E27FC236}">
                <a16:creationId xmlns:a16="http://schemas.microsoft.com/office/drawing/2014/main" id="{544CC1C9-20F1-6145-9077-5B5C50D93A59}"/>
              </a:ext>
            </a:extLst>
          </p:cNvPr>
          <p:cNvPicPr>
            <a:picLocks noChangeAspect="1"/>
          </p:cNvPicPr>
          <p:nvPr/>
        </p:nvPicPr>
        <p:blipFill>
          <a:blip r:embed="rId9"/>
          <a:stretch>
            <a:fillRect/>
          </a:stretch>
        </p:blipFill>
        <p:spPr>
          <a:xfrm>
            <a:off x="5431223" y="1199637"/>
            <a:ext cx="2464063" cy="1846819"/>
          </a:xfrm>
          <a:prstGeom prst="rect">
            <a:avLst/>
          </a:prstGeom>
        </p:spPr>
      </p:pic>
      <p:sp>
        <p:nvSpPr>
          <p:cNvPr id="21" name="TextBox 20">
            <a:extLst>
              <a:ext uri="{FF2B5EF4-FFF2-40B4-BE49-F238E27FC236}">
                <a16:creationId xmlns:a16="http://schemas.microsoft.com/office/drawing/2014/main" id="{E1F82998-854F-554B-90BC-EC3692C4AD22}"/>
              </a:ext>
            </a:extLst>
          </p:cNvPr>
          <p:cNvSpPr txBox="1"/>
          <p:nvPr/>
        </p:nvSpPr>
        <p:spPr>
          <a:xfrm>
            <a:off x="4300990" y="771550"/>
            <a:ext cx="4572000" cy="307777"/>
          </a:xfrm>
          <a:prstGeom prst="rect">
            <a:avLst/>
          </a:prstGeom>
          <a:noFill/>
        </p:spPr>
        <p:txBody>
          <a:bodyPr wrap="square">
            <a:spAutoFit/>
          </a:bodyPr>
          <a:lstStyle/>
          <a:p>
            <a:pPr algn="ctr"/>
            <a:r>
              <a:rPr lang="en-US" sz="1400" spc="-1" dirty="0">
                <a:latin typeface="Calibri Light" panose="020F0302020204030204" pitchFamily="34" charset="0"/>
                <a:cs typeface="Calibri Light" panose="020F0302020204030204" pitchFamily="34" charset="0"/>
              </a:rPr>
              <a:t>Final slice emittance ~250 nm for most of the bunch</a:t>
            </a:r>
            <a:endParaRPr lang="en-US" sz="1400" strike="noStrike" spc="-1" dirty="0">
              <a:latin typeface="Calibri Light" panose="020F0302020204030204" pitchFamily="34" charset="0"/>
              <a:cs typeface="Calibri Light" panose="020F0302020204030204" pitchFamily="34" charset="0"/>
            </a:endParaRPr>
          </a:p>
        </p:txBody>
      </p:sp>
      <p:sp>
        <p:nvSpPr>
          <p:cNvPr id="23" name="TextBox 13">
            <a:extLst>
              <a:ext uri="{FF2B5EF4-FFF2-40B4-BE49-F238E27FC236}">
                <a16:creationId xmlns:a16="http://schemas.microsoft.com/office/drawing/2014/main" id="{BD1A8D1D-FC3E-E847-8D27-5D0F9920E205}"/>
              </a:ext>
            </a:extLst>
          </p:cNvPr>
          <p:cNvSpPr txBox="1"/>
          <p:nvPr/>
        </p:nvSpPr>
        <p:spPr>
          <a:xfrm>
            <a:off x="1166458" y="1199637"/>
            <a:ext cx="1029278" cy="707886"/>
          </a:xfrm>
          <a:prstGeom prst="rect">
            <a:avLst/>
          </a:prstGeom>
          <a:noFill/>
        </p:spPr>
        <p:txBody>
          <a:bodyPr wrap="square" rtlCol="0">
            <a:spAutoFit/>
          </a:bodyPr>
          <a:lstStyle>
            <a:defPPr>
              <a:defRPr lang="en-GB"/>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r>
              <a:rPr lang="en-US" sz="1000" dirty="0">
                <a:solidFill>
                  <a:schemeClr val="bg1"/>
                </a:solidFill>
                <a:latin typeface="Calibri Light" panose="020F0302020204030204" pitchFamily="34" charset="0"/>
                <a:cs typeface="Calibri Light" panose="020F0302020204030204" pitchFamily="34" charset="0"/>
              </a:rPr>
              <a:t>Standard  mode</a:t>
            </a:r>
          </a:p>
          <a:p>
            <a:pPr algn="ctr"/>
            <a:r>
              <a:rPr lang="en-US" sz="1000" dirty="0">
                <a:solidFill>
                  <a:schemeClr val="bg1"/>
                </a:solidFill>
                <a:latin typeface="Calibri Light" panose="020F0302020204030204" pitchFamily="34" charset="0"/>
                <a:cs typeface="Calibri Light" panose="020F0302020204030204" pitchFamily="34" charset="0"/>
              </a:rPr>
              <a:t>FWHM </a:t>
            </a:r>
            <a:r>
              <a:rPr lang="en-US" sz="1000" dirty="0" err="1">
                <a:solidFill>
                  <a:schemeClr val="bg1"/>
                </a:solidFill>
                <a:latin typeface="Calibri Light" panose="020F0302020204030204" pitchFamily="34" charset="0"/>
                <a:cs typeface="Calibri Light" panose="020F0302020204030204" pitchFamily="34" charset="0"/>
              </a:rPr>
              <a:t>dE</a:t>
            </a:r>
            <a:r>
              <a:rPr lang="en-US" sz="1000" dirty="0">
                <a:solidFill>
                  <a:schemeClr val="bg1"/>
                </a:solidFill>
                <a:latin typeface="Calibri Light" panose="020F0302020204030204" pitchFamily="34" charset="0"/>
                <a:cs typeface="Calibri Light" panose="020F0302020204030204" pitchFamily="34" charset="0"/>
              </a:rPr>
              <a:t>/E = 0.15%</a:t>
            </a:r>
            <a:endParaRPr lang="de-CH" sz="1000" dirty="0">
              <a:solidFill>
                <a:schemeClr val="bg1"/>
              </a:solidFill>
              <a:latin typeface="Calibri Light" panose="020F0302020204030204" pitchFamily="34" charset="0"/>
              <a:cs typeface="Calibri Light" panose="020F0302020204030204" pitchFamily="34" charset="0"/>
            </a:endParaRPr>
          </a:p>
          <a:p>
            <a:pPr algn="ctr"/>
            <a:endParaRPr lang="de-CH" sz="1000" dirty="0">
              <a:solidFill>
                <a:schemeClr val="bg1"/>
              </a:solidFill>
              <a:latin typeface="Calibri Light" panose="020F0302020204030204" pitchFamily="34" charset="0"/>
              <a:cs typeface="Calibri Light" panose="020F0302020204030204" pitchFamily="34" charset="0"/>
            </a:endParaRPr>
          </a:p>
        </p:txBody>
      </p:sp>
      <p:sp>
        <p:nvSpPr>
          <p:cNvPr id="24" name="TextBox 15">
            <a:extLst>
              <a:ext uri="{FF2B5EF4-FFF2-40B4-BE49-F238E27FC236}">
                <a16:creationId xmlns:a16="http://schemas.microsoft.com/office/drawing/2014/main" id="{85C7E977-5AF1-4149-AAD7-B05C7EA422A2}"/>
              </a:ext>
            </a:extLst>
          </p:cNvPr>
          <p:cNvSpPr txBox="1"/>
          <p:nvPr/>
        </p:nvSpPr>
        <p:spPr>
          <a:xfrm>
            <a:off x="2555776" y="1205194"/>
            <a:ext cx="1029278" cy="707886"/>
          </a:xfrm>
          <a:prstGeom prst="rect">
            <a:avLst/>
          </a:prstGeom>
          <a:noFill/>
        </p:spPr>
        <p:txBody>
          <a:bodyPr wrap="square" rtlCol="0">
            <a:spAutoFit/>
          </a:bodyPr>
          <a:lstStyle>
            <a:defPPr>
              <a:defRPr lang="en-GB"/>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r>
              <a:rPr lang="en-US" sz="1000" dirty="0">
                <a:solidFill>
                  <a:schemeClr val="bg1"/>
                </a:solidFill>
                <a:latin typeface="Calibri Light" panose="020F0302020204030204" pitchFamily="34" charset="0"/>
                <a:cs typeface="Calibri Light" panose="020F0302020204030204" pitchFamily="34" charset="0"/>
              </a:rPr>
              <a:t>LB mode</a:t>
            </a:r>
          </a:p>
          <a:p>
            <a:pPr algn="ctr"/>
            <a:r>
              <a:rPr lang="en-US" sz="1000" dirty="0">
                <a:solidFill>
                  <a:schemeClr val="bg1"/>
                </a:solidFill>
                <a:latin typeface="Calibri Light" panose="020F0302020204030204" pitchFamily="34" charset="0"/>
                <a:cs typeface="Calibri Light" panose="020F0302020204030204" pitchFamily="34" charset="0"/>
              </a:rPr>
              <a:t>FWHM </a:t>
            </a:r>
            <a:r>
              <a:rPr lang="en-US" sz="1000" dirty="0" err="1">
                <a:solidFill>
                  <a:schemeClr val="bg1"/>
                </a:solidFill>
                <a:latin typeface="Calibri Light" panose="020F0302020204030204" pitchFamily="34" charset="0"/>
                <a:cs typeface="Calibri Light" panose="020F0302020204030204" pitchFamily="34" charset="0"/>
              </a:rPr>
              <a:t>dE</a:t>
            </a:r>
            <a:r>
              <a:rPr lang="en-US" sz="1000" dirty="0">
                <a:solidFill>
                  <a:schemeClr val="bg1"/>
                </a:solidFill>
                <a:latin typeface="Calibri Light" panose="020F0302020204030204" pitchFamily="34" charset="0"/>
                <a:cs typeface="Calibri Light" panose="020F0302020204030204" pitchFamily="34" charset="0"/>
              </a:rPr>
              <a:t>/E = 1.54%</a:t>
            </a:r>
            <a:endParaRPr lang="de-CH" sz="1000" dirty="0">
              <a:solidFill>
                <a:schemeClr val="bg1"/>
              </a:solidFill>
              <a:latin typeface="Calibri Light" panose="020F0302020204030204" pitchFamily="34" charset="0"/>
              <a:cs typeface="Calibri Light" panose="020F0302020204030204" pitchFamily="34" charset="0"/>
            </a:endParaRPr>
          </a:p>
          <a:p>
            <a:pPr algn="ctr"/>
            <a:endParaRPr lang="de-CH" sz="1000" dirty="0">
              <a:solidFill>
                <a:schemeClr val="bg1"/>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934470857"/>
      </p:ext>
    </p:extLst>
  </p:cSld>
  <p:clrMapOvr>
    <a:masterClrMapping/>
  </p:clrMapOvr>
  <p:transition spd="med"/>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PSI-Powerpoint-Master Calibri V2</Template>
  <TotalTime>2692</TotalTime>
  <Words>1669</Words>
  <Application>Microsoft Macintosh PowerPoint</Application>
  <PresentationFormat>On-screen Show (16:9)</PresentationFormat>
  <Paragraphs>183</Paragraphs>
  <Slides>24</Slides>
  <Notes>24</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8" baseType="lpstr">
      <vt:lpstr>.PingFang SC Regular</vt:lpstr>
      <vt:lpstr>Arial</vt:lpstr>
      <vt:lpstr>Arial Narrow</vt:lpstr>
      <vt:lpstr>Calibri</vt:lpstr>
      <vt:lpstr>Calibri Light</vt:lpstr>
      <vt:lpstr>Georgia</vt:lpstr>
      <vt:lpstr>Rockwell</vt:lpstr>
      <vt:lpstr>Symbol</vt:lpstr>
      <vt:lpstr>Times</vt:lpstr>
      <vt:lpstr>Times New Roman</vt:lpstr>
      <vt:lpstr>Verdana</vt:lpstr>
      <vt:lpstr>Wingdings</vt:lpstr>
      <vt:lpstr>PSI-Powerpoint-Master Calibri V2</vt:lpstr>
      <vt:lpstr>Equation</vt:lpstr>
      <vt:lpstr>Bunch Length Monitors: Transverse Deflection Structures (in SwissFEL)</vt:lpstr>
      <vt:lpstr>Outline </vt:lpstr>
      <vt:lpstr>Overview of the bunch length and LPS measurements </vt:lpstr>
      <vt:lpstr>TDS as diagnostic tools – How we use them</vt:lpstr>
      <vt:lpstr>Slice emittance measurements at SwissFEL</vt:lpstr>
      <vt:lpstr>S-band TDS after BC1</vt:lpstr>
      <vt:lpstr>C-band TDS – end Linac 3 (before Aramis line)</vt:lpstr>
      <vt:lpstr>C-band TDS, short pulse and best resolution </vt:lpstr>
      <vt:lpstr>C-band TDS – LPS and slice emittance (two example)</vt:lpstr>
      <vt:lpstr>Post-undulator passive streaking (Aramis) </vt:lpstr>
      <vt:lpstr>Post-undulator passive streaking – LPS  </vt:lpstr>
      <vt:lpstr>Next generation TDS – ATHOS post undulator</vt:lpstr>
      <vt:lpstr>DESY-CERN-PSI Collaboration  </vt:lpstr>
      <vt:lpstr>PowerPoint Presentation</vt:lpstr>
      <vt:lpstr>DESY-CERN-PSI Collaboration</vt:lpstr>
      <vt:lpstr>3D tomographic reconstruction at DESY – Experimental Results </vt:lpstr>
      <vt:lpstr>Requirements for the PolariX TDS in ATHOS</vt:lpstr>
      <vt:lpstr>PolariX TDS diagnostic beamline in Athos @3GeV</vt:lpstr>
      <vt:lpstr>PolariX TDS – resolution in ATHOS @3GeV</vt:lpstr>
      <vt:lpstr>PolariX TDS – status</vt:lpstr>
      <vt:lpstr>PolariX TDSs and RF components</vt:lpstr>
      <vt:lpstr>Summary</vt:lpstr>
      <vt:lpstr>Outlook</vt:lpstr>
      <vt:lpstr>Wir schaffen Wissen – heute für morgen</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Bunch Length Monitors: Transverse Deflection Structures</dc:title>
  <dc:creator>Paolo Craievich</dc:creator>
  <cp:lastModifiedBy>Paolo Craievich</cp:lastModifiedBy>
  <cp:revision>27</cp:revision>
  <cp:lastPrinted>2015-09-30T13:23:15Z</cp:lastPrinted>
  <dcterms:created xsi:type="dcterms:W3CDTF">2021-10-18T15:17:19Z</dcterms:created>
  <dcterms:modified xsi:type="dcterms:W3CDTF">2021-10-20T13:31:01Z</dcterms:modified>
</cp:coreProperties>
</file>