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7" autoAdjust="0"/>
    <p:restoredTop sz="94660"/>
  </p:normalViewPr>
  <p:slideViewPr>
    <p:cSldViewPr snapToGrid="0">
      <p:cViewPr varScale="1">
        <p:scale>
          <a:sx n="75" d="100"/>
          <a:sy n="75" d="100"/>
        </p:scale>
        <p:origin x="3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18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146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67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336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306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88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8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51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21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245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588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8EA32-C6C8-4455-8C2F-69C8CC06146A}" type="datetimeFigureOut">
              <a:rPr lang="en-US" smtClean="0"/>
              <a:t>10/21/2021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166E2-815A-4A18-A36F-DD279750C2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761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3468" y="372533"/>
            <a:ext cx="10955866" cy="3137430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SwissFEL</a:t>
            </a:r>
            <a:r>
              <a:rPr lang="en-US" dirty="0"/>
              <a:t> Electron Diagnostics Review Workshop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Oct 18 – 21, 2021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500" dirty="0"/>
              <a:t>Reviewers’ Comments and Recommendations</a:t>
            </a:r>
          </a:p>
          <a:p>
            <a:r>
              <a:rPr lang="en-US" dirty="0"/>
              <a:t>Mario Ferianis, ELETTRA</a:t>
            </a:r>
          </a:p>
          <a:p>
            <a:r>
              <a:rPr lang="en-US" dirty="0"/>
              <a:t>Christopher Gerth, DESY</a:t>
            </a:r>
          </a:p>
          <a:p>
            <a:r>
              <a:rPr lang="en-US" dirty="0"/>
              <a:t>Patrick Krejcik, SLAC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133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 </a:t>
            </a:r>
            <a:r>
              <a:rPr lang="en-US" dirty="0" smtClean="0"/>
              <a:t>Pr</a:t>
            </a:r>
            <a:r>
              <a:rPr lang="en-US" dirty="0" smtClean="0"/>
              <a:t>of Monitor </a:t>
            </a:r>
            <a:r>
              <a:rPr lang="en-US" dirty="0" smtClean="0"/>
              <a:t>Screens </a:t>
            </a:r>
            <a:r>
              <a:rPr lang="en-US" dirty="0"/>
              <a:t>– </a:t>
            </a:r>
            <a:r>
              <a:rPr lang="en-US" dirty="0" err="1"/>
              <a:t>Pavle</a:t>
            </a:r>
            <a:r>
              <a:rPr lang="en-US" dirty="0"/>
              <a:t> </a:t>
            </a:r>
            <a:r>
              <a:rPr lang="en-US" dirty="0" err="1"/>
              <a:t>Juranic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3085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(Problems with COTR/CODR from in-vacuum mirror solved)</a:t>
            </a:r>
          </a:p>
          <a:p>
            <a:r>
              <a:rPr lang="en-US" dirty="0"/>
              <a:t>Pleased to see the resolution issue has been solved with variable focus scheme</a:t>
            </a:r>
          </a:p>
          <a:p>
            <a:pPr lvl="1"/>
            <a:r>
              <a:rPr lang="en-US" dirty="0"/>
              <a:t>Could also consider making all the filters have the same focal shift</a:t>
            </a:r>
          </a:p>
          <a:p>
            <a:pPr lvl="1"/>
            <a:r>
              <a:rPr lang="en-DE" dirty="0"/>
              <a:t>Re-do comparison of new DSCR with improved resolution and wire scanners</a:t>
            </a:r>
          </a:p>
          <a:p>
            <a:pPr lvl="1"/>
            <a:r>
              <a:rPr lang="en-DE" dirty="0"/>
              <a:t>(YAG does not seem to produce saturation effects – EuXFEL: LYSO replaced by GAGG:CE</a:t>
            </a:r>
            <a:r>
              <a:rPr lang="en-DE" dirty="0" smtClean="0"/>
              <a:t>)</a:t>
            </a:r>
            <a:endParaRPr lang="en-US" dirty="0"/>
          </a:p>
          <a:p>
            <a:r>
              <a:rPr lang="en-US" dirty="0"/>
              <a:t>It is frustrating that motorized lenses don’t have easy control system interfaces</a:t>
            </a:r>
          </a:p>
          <a:p>
            <a:r>
              <a:rPr lang="en-US" dirty="0"/>
              <a:t>Rate limiting is a serious issue limiting the use of these systems</a:t>
            </a:r>
          </a:p>
          <a:p>
            <a:r>
              <a:rPr lang="en-US" dirty="0"/>
              <a:t>Recommend looking for thinner YAG screens of 20 or even 5 microns</a:t>
            </a:r>
          </a:p>
          <a:p>
            <a:pPr lvl="1"/>
            <a:r>
              <a:rPr lang="en-US" dirty="0"/>
              <a:t>And please let us know!</a:t>
            </a:r>
          </a:p>
        </p:txBody>
      </p:sp>
    </p:spTree>
    <p:extLst>
      <p:ext uri="{BB962C8B-B14F-4D97-AF65-F5344CB8AC3E}">
        <p14:creationId xmlns:p14="http://schemas.microsoft.com/office/powerpoint/2010/main" val="25450878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 Wire Scanners – </a:t>
            </a:r>
            <a:r>
              <a:rPr lang="en-US" dirty="0" err="1"/>
              <a:t>Gian</a:t>
            </a:r>
            <a:r>
              <a:rPr lang="en-US" dirty="0"/>
              <a:t> Luca </a:t>
            </a:r>
            <a:r>
              <a:rPr lang="en-US" dirty="0" err="1"/>
              <a:t>Orlandi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Resolution and performance look good</a:t>
            </a:r>
          </a:p>
          <a:p>
            <a:r>
              <a:rPr lang="en-US" dirty="0"/>
              <a:t>Microfabrication of new wires looks very exciting for future low emittance beams</a:t>
            </a:r>
          </a:p>
          <a:p>
            <a:pPr lvl="1"/>
            <a:r>
              <a:rPr lang="en-US" dirty="0"/>
              <a:t>We encourage further development</a:t>
            </a:r>
          </a:p>
          <a:p>
            <a:r>
              <a:rPr lang="en-US" dirty="0"/>
              <a:t>Our main recommendation is to work on 100 Hz operation for faster </a:t>
            </a:r>
            <a:r>
              <a:rPr lang="en-US" dirty="0" smtClean="0"/>
              <a:t>scans</a:t>
            </a:r>
          </a:p>
          <a:p>
            <a:pPr lvl="1"/>
            <a:r>
              <a:rPr lang="en-US" dirty="0" smtClean="0"/>
              <a:t>Dose rate is the same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/>
              <a:t>improve software controls for greater automation of wire scanner setup (automated PMT gain adjustment, scan ranges and speed, etc.)</a:t>
            </a:r>
          </a:p>
          <a:p>
            <a:pPr lvl="1"/>
            <a:r>
              <a:rPr lang="en-US" dirty="0"/>
              <a:t>Wire scans should be a single button push to execute, and even operated by scripts</a:t>
            </a:r>
          </a:p>
          <a:p>
            <a:pPr lvl="1"/>
            <a:r>
              <a:rPr lang="en-US" dirty="0"/>
              <a:t>Only then will Operators use them routinely and frequently for tuning and monitoring</a:t>
            </a:r>
          </a:p>
        </p:txBody>
      </p:sp>
    </p:spTree>
    <p:extLst>
      <p:ext uri="{BB962C8B-B14F-4D97-AF65-F5344CB8AC3E}">
        <p14:creationId xmlns:p14="http://schemas.microsoft.com/office/powerpoint/2010/main" val="3841866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10. Bunch arrival time monitors – Vladimir </a:t>
            </a:r>
            <a:r>
              <a:rPr lang="en-US" sz="4000" dirty="0" err="1"/>
              <a:t>Arsov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20825"/>
            <a:ext cx="10922000" cy="5074708"/>
          </a:xfrm>
        </p:spPr>
        <p:txBody>
          <a:bodyPr>
            <a:normAutofit/>
          </a:bodyPr>
          <a:lstStyle/>
          <a:p>
            <a:r>
              <a:rPr lang="en-US" dirty="0"/>
              <a:t>Excellent resolution has been demonstrated with this system</a:t>
            </a:r>
          </a:p>
          <a:p>
            <a:r>
              <a:rPr lang="en-US" dirty="0"/>
              <a:t>Encourage you to complete the 2 bunch discrimination setup</a:t>
            </a:r>
          </a:p>
          <a:p>
            <a:r>
              <a:rPr lang="en-US" dirty="0"/>
              <a:t>It appears that the phase reference architecture is still in flux</a:t>
            </a:r>
          </a:p>
          <a:p>
            <a:r>
              <a:rPr lang="en-US" dirty="0"/>
              <a:t>Recommend that you plan now for all 4 future beam lines when you layout your phase reference distribution system, e.g. when putting in power splitters from the master laser oscillator, and design review</a:t>
            </a:r>
          </a:p>
          <a:p>
            <a:r>
              <a:rPr lang="en-US" dirty="0"/>
              <a:t>This class of BAMs definitely call for dedicated </a:t>
            </a:r>
            <a:r>
              <a:rPr lang="en-US" dirty="0" smtClean="0"/>
              <a:t>stabilized </a:t>
            </a:r>
            <a:r>
              <a:rPr lang="en-US" u="sng" dirty="0" smtClean="0"/>
              <a:t>optical</a:t>
            </a:r>
            <a:r>
              <a:rPr lang="en-US" dirty="0" smtClean="0"/>
              <a:t> links.</a:t>
            </a:r>
            <a:endParaRPr lang="en-US" dirty="0"/>
          </a:p>
          <a:p>
            <a:r>
              <a:rPr lang="en-US" dirty="0"/>
              <a:t>Also, in a multiple laser oscillator photocathode arrangement, which is the ultra low phase noise “reference” ? </a:t>
            </a:r>
            <a:endParaRPr lang="en-US" dirty="0" smtClean="0"/>
          </a:p>
          <a:p>
            <a:r>
              <a:rPr lang="en-US" dirty="0" smtClean="0"/>
              <a:t>critical </a:t>
            </a:r>
            <a:r>
              <a:rPr lang="en-US" dirty="0"/>
              <a:t>also to pump/probe laser </a:t>
            </a:r>
            <a:r>
              <a:rPr lang="en-US" dirty="0" smtClean="0"/>
              <a:t>oscillator synchronization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6003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11. Transverse Deflecting Structures – Paolo </a:t>
            </a:r>
            <a:r>
              <a:rPr lang="en-US" sz="3600" dirty="0" err="1"/>
              <a:t>Craievich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24466"/>
            <a:ext cx="11099800" cy="583353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Excellent performance and resolution has been achieved with the S- and C-band systems</a:t>
            </a:r>
          </a:p>
          <a:p>
            <a:r>
              <a:rPr lang="en-US" dirty="0"/>
              <a:t>The </a:t>
            </a:r>
            <a:r>
              <a:rPr lang="en-US" dirty="0" err="1"/>
              <a:t>PolariX</a:t>
            </a:r>
            <a:r>
              <a:rPr lang="en-US" dirty="0"/>
              <a:t> TDS will be a valuable addition for FEL tuning and photon users</a:t>
            </a:r>
          </a:p>
          <a:p>
            <a:pPr lvl="1"/>
            <a:r>
              <a:rPr lang="en-US" dirty="0"/>
              <a:t>Strongly recommend you pursue 100 Hz operation with the dump screen</a:t>
            </a:r>
          </a:p>
          <a:p>
            <a:pPr lvl="1"/>
            <a:r>
              <a:rPr lang="en-US" dirty="0"/>
              <a:t>If this proves impossible an alternative is an off-axis screen where the TDS kicks and streaks the beam onto the screen at 1 or 10 Hz continuously</a:t>
            </a:r>
          </a:p>
          <a:p>
            <a:pPr lvl="1"/>
            <a:r>
              <a:rPr lang="en-US" dirty="0"/>
              <a:t>LCLS photon users record every streaked image with their experiment data!</a:t>
            </a:r>
          </a:p>
          <a:p>
            <a:r>
              <a:rPr lang="en-US" dirty="0"/>
              <a:t>The passive </a:t>
            </a:r>
            <a:r>
              <a:rPr lang="en-US" dirty="0" err="1"/>
              <a:t>streaker</a:t>
            </a:r>
            <a:r>
              <a:rPr lang="en-US" dirty="0"/>
              <a:t> has impressive performance and clearly demonstrates the usefulness of a post-undulator </a:t>
            </a:r>
            <a:r>
              <a:rPr lang="en-US" dirty="0" err="1"/>
              <a:t>streaker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 key advantage is the lack of jitter with self synchronization</a:t>
            </a:r>
          </a:p>
          <a:p>
            <a:pPr lvl="1"/>
            <a:r>
              <a:rPr lang="en-US" dirty="0"/>
              <a:t>That said, it is still a “poor man’s” </a:t>
            </a:r>
            <a:r>
              <a:rPr lang="en-US" dirty="0" err="1"/>
              <a:t>streaker</a:t>
            </a:r>
            <a:r>
              <a:rPr lang="en-US" dirty="0"/>
              <a:t> compared to </a:t>
            </a:r>
            <a:r>
              <a:rPr lang="en-US" dirty="0" err="1"/>
              <a:t>Polarix</a:t>
            </a:r>
            <a:r>
              <a:rPr lang="en-US" dirty="0"/>
              <a:t> because of the nonlinear streak</a:t>
            </a:r>
          </a:p>
          <a:p>
            <a:r>
              <a:rPr lang="en-US" dirty="0"/>
              <a:t>We agree with your long term plans to install </a:t>
            </a:r>
            <a:r>
              <a:rPr lang="en-US" dirty="0" err="1"/>
              <a:t>Polarix</a:t>
            </a:r>
            <a:r>
              <a:rPr lang="en-US" dirty="0"/>
              <a:t> systems at the end of each undulator line</a:t>
            </a:r>
          </a:p>
          <a:p>
            <a:pPr lvl="1"/>
            <a:r>
              <a:rPr lang="en-US" dirty="0"/>
              <a:t>A variable RF power splitter will enable you to share a single modulator/klystron to save cost</a:t>
            </a:r>
          </a:p>
          <a:p>
            <a:r>
              <a:rPr lang="en-US" dirty="0"/>
              <a:t>We agree that the passive </a:t>
            </a:r>
            <a:r>
              <a:rPr lang="en-US" dirty="0" err="1"/>
              <a:t>streaker</a:t>
            </a:r>
            <a:r>
              <a:rPr lang="en-US" dirty="0"/>
              <a:t>/</a:t>
            </a:r>
            <a:r>
              <a:rPr lang="en-US" dirty="0" err="1"/>
              <a:t>dechirper</a:t>
            </a:r>
            <a:r>
              <a:rPr lang="en-US" dirty="0"/>
              <a:t> would be more useful to keep upstream of the undulator where it can be used for both measurements and bunch manipulation in exotic setups like two-color operation</a:t>
            </a:r>
          </a:p>
        </p:txBody>
      </p:sp>
    </p:spTree>
    <p:extLst>
      <p:ext uri="{BB962C8B-B14F-4D97-AF65-F5344CB8AC3E}">
        <p14:creationId xmlns:p14="http://schemas.microsoft.com/office/powerpoint/2010/main" val="395392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12. Bunch Compression Monitors – </a:t>
            </a:r>
            <a:r>
              <a:rPr lang="en-US" sz="3600" dirty="0" err="1"/>
              <a:t>Gian</a:t>
            </a:r>
            <a:r>
              <a:rPr lang="en-US" sz="3600" dirty="0"/>
              <a:t> Luca </a:t>
            </a:r>
            <a:r>
              <a:rPr lang="en-US" sz="3600" dirty="0" err="1"/>
              <a:t>Olrlandi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204643" cy="4351338"/>
          </a:xfrm>
        </p:spPr>
        <p:txBody>
          <a:bodyPr/>
          <a:lstStyle/>
          <a:p>
            <a:r>
              <a:rPr lang="en-US" dirty="0"/>
              <a:t>Routine operation in conjunction with longitudinal feedback has been established</a:t>
            </a:r>
          </a:p>
          <a:p>
            <a:r>
              <a:rPr lang="en-US" dirty="0"/>
              <a:t>Two bunch discrimination has been solved with the MCT detector</a:t>
            </a:r>
          </a:p>
          <a:p>
            <a:r>
              <a:rPr lang="en-US" dirty="0"/>
              <a:t>The spectrometer is too slow to resolve multi bunches because of the multi channel detector</a:t>
            </a:r>
          </a:p>
          <a:p>
            <a:pPr lvl="1"/>
            <a:r>
              <a:rPr lang="en-US" dirty="0" smtClean="0"/>
              <a:t>Not needed for </a:t>
            </a:r>
            <a:r>
              <a:rPr lang="en-US" dirty="0"/>
              <a:t>routine operation </a:t>
            </a:r>
            <a:endParaRPr lang="en-US" dirty="0" smtClean="0"/>
          </a:p>
          <a:p>
            <a:pPr lvl="1"/>
            <a:r>
              <a:rPr lang="en-US" dirty="0" smtClean="0"/>
              <a:t>Recommend </a:t>
            </a:r>
            <a:r>
              <a:rPr lang="en-US" dirty="0"/>
              <a:t>keeping this setup for future studies</a:t>
            </a:r>
          </a:p>
          <a:p>
            <a:pPr lvl="1"/>
            <a:r>
              <a:rPr lang="en-US" dirty="0"/>
              <a:t>Spectrometer data may prove useful in future AI tuning of the machine</a:t>
            </a:r>
          </a:p>
        </p:txBody>
      </p:sp>
    </p:spTree>
    <p:extLst>
      <p:ext uri="{BB962C8B-B14F-4D97-AF65-F5344CB8AC3E}">
        <p14:creationId xmlns:p14="http://schemas.microsoft.com/office/powerpoint/2010/main" val="580101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267" y="96837"/>
            <a:ext cx="3048000" cy="132556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933" y="1151467"/>
            <a:ext cx="11497734" cy="55541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This review demonstrates that PSI is a leading laboratory in the field of electron beam diagnostics and instrumentation, closely collaborating with RF &amp; Machine Physics Teams</a:t>
            </a:r>
          </a:p>
          <a:p>
            <a:r>
              <a:rPr lang="en-US" dirty="0"/>
              <a:t>A very good collaboration level with main European labs also appears evident, in different areas (</a:t>
            </a:r>
            <a:r>
              <a:rPr lang="en-US" dirty="0" smtClean="0"/>
              <a:t>TDS, </a:t>
            </a:r>
            <a:r>
              <a:rPr lang="en-US" dirty="0"/>
              <a:t>WS, BPM, Positrons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r>
              <a:rPr lang="en-US" dirty="0" smtClean="0"/>
              <a:t>Recurring </a:t>
            </a:r>
            <a:r>
              <a:rPr lang="en-US" dirty="0"/>
              <a:t>themes in the presentations are:</a:t>
            </a:r>
          </a:p>
          <a:p>
            <a:pPr lvl="1"/>
            <a:r>
              <a:rPr lang="en-US" dirty="0"/>
              <a:t>Limited repetition rate for measurements</a:t>
            </a:r>
          </a:p>
          <a:p>
            <a:pPr lvl="1"/>
            <a:r>
              <a:rPr lang="en-US" dirty="0"/>
              <a:t>Improvements in automation of the measurements to allow routine and frequent use</a:t>
            </a:r>
          </a:p>
          <a:p>
            <a:pPr lvl="1"/>
            <a:r>
              <a:rPr lang="en-US" dirty="0"/>
              <a:t>Adaption to multi-bunch discrimination with an eye to future beamlines</a:t>
            </a:r>
          </a:p>
          <a:p>
            <a:r>
              <a:rPr lang="en-US" dirty="0" smtClean="0"/>
              <a:t>Phase reference architecture impacts diagnostics</a:t>
            </a:r>
            <a:endParaRPr lang="en-US" dirty="0"/>
          </a:p>
          <a:p>
            <a:r>
              <a:rPr lang="en-US" dirty="0"/>
              <a:t>Anticipate that AI and ML will play an increasing role in the future which increases the importance of non-invasive diagnostics even if they are used less frequently now (e.g. SRM, BCM spectrometer)</a:t>
            </a:r>
          </a:p>
          <a:p>
            <a:r>
              <a:rPr lang="en-US" dirty="0"/>
              <a:t>We look forward to continued collaboration and hearing about your progress!</a:t>
            </a:r>
          </a:p>
        </p:txBody>
      </p:sp>
    </p:spTree>
    <p:extLst>
      <p:ext uri="{BB962C8B-B14F-4D97-AF65-F5344CB8AC3E}">
        <p14:creationId xmlns:p14="http://schemas.microsoft.com/office/powerpoint/2010/main" val="1931367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reviewers would like to thank the presenters for the excellent presentations</a:t>
            </a:r>
          </a:p>
          <a:p>
            <a:r>
              <a:rPr lang="en-US" dirty="0"/>
              <a:t>We present here our comments and recommendations with a slide for each of the talks.</a:t>
            </a:r>
          </a:p>
          <a:p>
            <a:r>
              <a:rPr lang="en-US" dirty="0"/>
              <a:t>We note that the requirements for the diagnostics depend on the modes of machine operation including charge, peak current, multi-bunch operation, interleaved bunches to multiple users etc. Future reviews would benefit from a brief introductory overview of operating modes and future plans.</a:t>
            </a:r>
          </a:p>
        </p:txBody>
      </p:sp>
    </p:spTree>
    <p:extLst>
      <p:ext uri="{BB962C8B-B14F-4D97-AF65-F5344CB8AC3E}">
        <p14:creationId xmlns:p14="http://schemas.microsoft.com/office/powerpoint/2010/main" val="1319524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Charge monitors – </a:t>
            </a:r>
            <a:r>
              <a:rPr lang="en-US" dirty="0" err="1"/>
              <a:t>Gian</a:t>
            </a:r>
            <a:r>
              <a:rPr lang="en-US" dirty="0"/>
              <a:t> Luca </a:t>
            </a:r>
            <a:r>
              <a:rPr lang="en-US" dirty="0" err="1"/>
              <a:t>Orlandi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7545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having redundant systems for charge measurement is a good move</a:t>
            </a:r>
          </a:p>
          <a:p>
            <a:r>
              <a:rPr lang="en-US" dirty="0"/>
              <a:t>overall ICT accuracy seems quite good (few </a:t>
            </a:r>
            <a:r>
              <a:rPr lang="en-US" dirty="0" err="1"/>
              <a:t>pC</a:t>
            </a:r>
            <a:r>
              <a:rPr lang="en-US" dirty="0"/>
              <a:t> in 200pC for most, with one exception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But accuracy measuring second bunch is a problem</a:t>
            </a:r>
          </a:p>
          <a:p>
            <a:pPr lvl="1"/>
            <a:r>
              <a:rPr lang="en-US" dirty="0" smtClean="0"/>
              <a:t>More bunches will require more changes</a:t>
            </a:r>
          </a:p>
          <a:p>
            <a:pPr lvl="1"/>
            <a:r>
              <a:rPr lang="en-US" dirty="0" smtClean="0"/>
              <a:t>It </a:t>
            </a:r>
            <a:r>
              <a:rPr lang="en-US" dirty="0"/>
              <a:t>was not clear what the goal for accuracy was: 1% ?</a:t>
            </a:r>
          </a:p>
          <a:p>
            <a:r>
              <a:rPr lang="en-US" dirty="0"/>
              <a:t>Recommend synchronous acquisition between BPMs and ICTs for improved accuracy of comparison.</a:t>
            </a:r>
          </a:p>
          <a:p>
            <a:r>
              <a:rPr lang="en-US" dirty="0"/>
              <a:t>Cavity BPM seems to be “more reliable”, although not absolute</a:t>
            </a:r>
          </a:p>
          <a:p>
            <a:r>
              <a:rPr lang="en-US" dirty="0"/>
              <a:t>Recommend taking the </a:t>
            </a:r>
            <a:r>
              <a:rPr lang="en-US" dirty="0" err="1"/>
              <a:t>sqrt</a:t>
            </a:r>
            <a:r>
              <a:rPr lang="en-US" dirty="0"/>
              <a:t> of the energy in the BPM waveform as the charge signal for comparison e.g. </a:t>
            </a:r>
            <a:r>
              <a:rPr lang="en-US" dirty="0" err="1"/>
              <a:t>rms</a:t>
            </a:r>
            <a:r>
              <a:rPr lang="en-US" dirty="0"/>
              <a:t> of the waveform, as this is independent of any fitting routine.</a:t>
            </a:r>
          </a:p>
          <a:p>
            <a:r>
              <a:rPr lang="en-US" dirty="0"/>
              <a:t>Recommend periodic calibration check of the CM toroidal sensors, using calibration winding input, where available.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500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Electron BPMs – Boris </a:t>
            </a:r>
            <a:r>
              <a:rPr lang="en-US" dirty="0" err="1"/>
              <a:t>Keil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BPM charge reading (monopole signal):</a:t>
            </a:r>
          </a:p>
          <a:p>
            <a:r>
              <a:rPr lang="en-US" dirty="0"/>
              <a:t>+  Accuracy better (in the 1% level) compared to the Turbo ICT (more on the 10% level)</a:t>
            </a:r>
          </a:p>
          <a:p>
            <a:r>
              <a:rPr lang="en-US" dirty="0"/>
              <a:t>+  No effect on bunch 2 as in the case of Turbo ICT </a:t>
            </a:r>
          </a:p>
          <a:p>
            <a:r>
              <a:rPr lang="en-US" dirty="0"/>
              <a:t>Recommend initially installing a few temperature controlled racks to test if this helps with drift issues</a:t>
            </a:r>
          </a:p>
          <a:p>
            <a:r>
              <a:rPr lang="en-US" dirty="0"/>
              <a:t>Relatively long (&gt;5m) coaxial cables could be source to drifts vs temp/humidity</a:t>
            </a:r>
          </a:p>
          <a:p>
            <a:r>
              <a:rPr lang="en-US" dirty="0"/>
              <a:t>Charge measurements only available in dedicated measurements with oscilloscope</a:t>
            </a:r>
          </a:p>
          <a:p>
            <a:r>
              <a:rPr lang="en-US" dirty="0"/>
              <a:t>Recommend implementing charge readout in the processors (as in case of </a:t>
            </a:r>
            <a:r>
              <a:rPr lang="en-US" dirty="0" err="1"/>
              <a:t>EuXFEL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SLAC uses the waveform </a:t>
            </a:r>
            <a:r>
              <a:rPr lang="en-US" dirty="0" err="1"/>
              <a:t>rms</a:t>
            </a:r>
            <a:r>
              <a:rPr lang="en-US" dirty="0"/>
              <a:t> method mentioned on the previous slide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4962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0333" y="-83608"/>
            <a:ext cx="10515600" cy="1325563"/>
          </a:xfrm>
        </p:spPr>
        <p:txBody>
          <a:bodyPr/>
          <a:lstStyle/>
          <a:p>
            <a:r>
              <a:rPr lang="en-US" dirty="0"/>
              <a:t>3. Beam Loss Monitors – </a:t>
            </a:r>
            <a:r>
              <a:rPr lang="en-US" dirty="0" err="1"/>
              <a:t>Gian</a:t>
            </a:r>
            <a:r>
              <a:rPr lang="en-US" dirty="0"/>
              <a:t> Luca </a:t>
            </a:r>
            <a:r>
              <a:rPr lang="en-US" dirty="0" err="1"/>
              <a:t>Orlandi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800" y="990598"/>
            <a:ext cx="10515600" cy="546946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system is robust and well equipped </a:t>
            </a:r>
          </a:p>
          <a:p>
            <a:r>
              <a:rPr lang="en-US" dirty="0"/>
              <a:t>Nice MPS Graphical User Interface with lot of info and clear layout for immediate locking variable discovery</a:t>
            </a:r>
          </a:p>
          <a:p>
            <a:r>
              <a:rPr lang="en-US" dirty="0"/>
              <a:t>Fiber spools (DBLM), Cherenkov fibers (DLLM) and </a:t>
            </a:r>
            <a:r>
              <a:rPr lang="en-US" dirty="0" err="1"/>
              <a:t>RadFET</a:t>
            </a:r>
            <a:r>
              <a:rPr lang="en-US" dirty="0"/>
              <a:t> (DDRM) function well</a:t>
            </a:r>
          </a:p>
          <a:p>
            <a:r>
              <a:rPr lang="en-US" dirty="0"/>
              <a:t>But strongly recommend installing more of the fast fiber </a:t>
            </a:r>
            <a:r>
              <a:rPr lang="en-US" dirty="0" smtClean="0"/>
              <a:t>(DLLM) systems </a:t>
            </a:r>
            <a:r>
              <a:rPr lang="en-US" dirty="0"/>
              <a:t>(Athos!)</a:t>
            </a:r>
          </a:p>
          <a:p>
            <a:r>
              <a:rPr lang="en-US" dirty="0"/>
              <a:t>Recommend against </a:t>
            </a:r>
            <a:r>
              <a:rPr lang="en-US" dirty="0" smtClean="0"/>
              <a:t>relying on </a:t>
            </a:r>
            <a:r>
              <a:rPr lang="en-US" dirty="0"/>
              <a:t>RADFET for machine trajectory tuning (20sec/refresh)</a:t>
            </a:r>
          </a:p>
          <a:p>
            <a:r>
              <a:rPr lang="en-US" dirty="0"/>
              <a:t>Cherenkov fiber systems are typically much faster, almost real time, and allow for immediate losses identification with few meters space resolution</a:t>
            </a:r>
          </a:p>
          <a:p>
            <a:r>
              <a:rPr lang="en-US" dirty="0"/>
              <a:t>Improve </a:t>
            </a:r>
            <a:r>
              <a:rPr lang="en-US" dirty="0" smtClean="0"/>
              <a:t>spatial resolution </a:t>
            </a:r>
            <a:r>
              <a:rPr lang="en-US" dirty="0"/>
              <a:t>of DLLM =&gt; new electronics with better ADC resolution (16 Bit instead of 12 Bit ?)</a:t>
            </a:r>
          </a:p>
          <a:p>
            <a:r>
              <a:rPr lang="en-US" dirty="0"/>
              <a:t>Readout  of analog waveform, V(t), could provide better space resolution , like in OTDR</a:t>
            </a:r>
          </a:p>
          <a:p>
            <a:r>
              <a:rPr lang="en-US" dirty="0"/>
              <a:t>We learnt about strict Swiss limits on Max Dose / day</a:t>
            </a:r>
          </a:p>
          <a:p>
            <a:r>
              <a:rPr lang="en-DE" dirty="0"/>
              <a:t>1Hz operation</a:t>
            </a:r>
            <a:r>
              <a:rPr lang="en-US" dirty="0"/>
              <a:t> with screens is</a:t>
            </a:r>
            <a:r>
              <a:rPr lang="en-DE" dirty="0"/>
              <a:t> too slow for measurements and tuni</a:t>
            </a:r>
            <a:r>
              <a:rPr lang="en-US" dirty="0"/>
              <a:t>n</a:t>
            </a:r>
            <a:r>
              <a:rPr lang="en-DE" dirty="0"/>
              <a:t>g </a:t>
            </a:r>
          </a:p>
          <a:p>
            <a:pPr marL="285750" indent="-285750"/>
            <a:r>
              <a:rPr lang="en-US" dirty="0"/>
              <a:t>Recommend looking for creative ways to overcome this. </a:t>
            </a:r>
            <a:endParaRPr lang="en-US" dirty="0" smtClean="0"/>
          </a:p>
          <a:p>
            <a:pPr marL="742950" lvl="1" indent="-285750"/>
            <a:r>
              <a:rPr lang="en-US" dirty="0" smtClean="0"/>
              <a:t>E.g</a:t>
            </a:r>
            <a:r>
              <a:rPr lang="en-US" dirty="0"/>
              <a:t>. 10 Hz burst mode</a:t>
            </a:r>
            <a:r>
              <a:rPr lang="en-US" dirty="0" smtClean="0"/>
              <a:t>? </a:t>
            </a:r>
          </a:p>
          <a:p>
            <a:pPr marL="742950" lvl="1" indent="-285750"/>
            <a:r>
              <a:rPr lang="en-US" dirty="0" smtClean="0"/>
              <a:t>Shielding?</a:t>
            </a:r>
            <a:endParaRPr lang="en-DE" dirty="0"/>
          </a:p>
          <a:p>
            <a:endParaRPr lang="en-US" dirty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6096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Porthos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This presentation clarified the diagnostics requirements</a:t>
            </a:r>
          </a:p>
          <a:p>
            <a:r>
              <a:rPr lang="en-US" dirty="0"/>
              <a:t>The overall machine layout is “quite complex”, with several “distributed” accelerating structures and </a:t>
            </a:r>
            <a:r>
              <a:rPr lang="en-US" dirty="0" err="1"/>
              <a:t>undulators</a:t>
            </a:r>
            <a:endParaRPr lang="en-US" dirty="0"/>
          </a:p>
          <a:p>
            <a:r>
              <a:rPr lang="en-US" dirty="0"/>
              <a:t>Emphasized the need for multi-bunch discrimination in the linac</a:t>
            </a:r>
          </a:p>
          <a:p>
            <a:r>
              <a:rPr lang="en-US" dirty="0"/>
              <a:t>Especially when diagnosing jitter issues and you need to correlate downstream bunches with the correct bunch in the upstream linac</a:t>
            </a:r>
          </a:p>
          <a:p>
            <a:r>
              <a:rPr lang="en-US" dirty="0"/>
              <a:t>And also when </a:t>
            </a:r>
            <a:r>
              <a:rPr lang="en-US" dirty="0" smtClean="0"/>
              <a:t>measuring energy </a:t>
            </a:r>
            <a:r>
              <a:rPr lang="en-US" dirty="0"/>
              <a:t>and compression for each of the multi-bunches</a:t>
            </a:r>
          </a:p>
          <a:p>
            <a:r>
              <a:rPr lang="en-US" dirty="0"/>
              <a:t>Having the different bunches generated by different laser oscillators in the Injector, adds extra relative jitter to the bunches</a:t>
            </a:r>
          </a:p>
          <a:p>
            <a:r>
              <a:rPr lang="en-US" dirty="0"/>
              <a:t>Using a single, high repetition rate, Laser oscillator and picking out individual pulses to the laser amplifier chains should mitigate  this, with implicit benefit to the bunch </a:t>
            </a:r>
            <a:r>
              <a:rPr lang="en-US" dirty="0" smtClean="0"/>
              <a:t>stability</a:t>
            </a:r>
          </a:p>
          <a:p>
            <a:pPr lvl="1"/>
            <a:r>
              <a:rPr lang="en-US" dirty="0" smtClean="0"/>
              <a:t>Has an impact on BAM system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775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HERO – </a:t>
            </a:r>
            <a:r>
              <a:rPr lang="en-US" dirty="0" err="1"/>
              <a:t>Pavle</a:t>
            </a:r>
            <a:r>
              <a:rPr lang="en-US" dirty="0"/>
              <a:t> </a:t>
            </a:r>
            <a:r>
              <a:rPr lang="en-US" dirty="0" err="1"/>
              <a:t>Juranic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Main diagnostic concern is the temporal overlap monitor</a:t>
            </a:r>
          </a:p>
          <a:p>
            <a:r>
              <a:rPr lang="en-US" dirty="0"/>
              <a:t>Acknowledge there budget constraints are of concern</a:t>
            </a:r>
          </a:p>
          <a:p>
            <a:r>
              <a:rPr lang="en-US" dirty="0"/>
              <a:t>If it eventually migrates from an experimental system to routine operations then we recommend some additional effort to replace the local oscilloscope control with integrated remote controls etc.</a:t>
            </a:r>
          </a:p>
          <a:p>
            <a:r>
              <a:rPr lang="en-US" dirty="0"/>
              <a:t>At Fermi, we routinely do coarse bunch to laser time alignment using few GHz photodiode, which is cheaper than PMT</a:t>
            </a:r>
          </a:p>
          <a:p>
            <a:r>
              <a:rPr lang="en-US" dirty="0"/>
              <a:t>Beside temporal drift monitoring, with holey screens, in “modulators” also the transverse (position &amp; angle) monitoring is a key parameter , typically implemented with 2 </a:t>
            </a:r>
            <a:r>
              <a:rPr lang="en-US" dirty="0" smtClean="0"/>
              <a:t>screens (done at laser heater)</a:t>
            </a:r>
            <a:endParaRPr lang="en-US" dirty="0"/>
          </a:p>
          <a:p>
            <a:r>
              <a:rPr lang="en-US" dirty="0"/>
              <a:t>At Fermi we monitor the entry point with “virtual screen” and exit point with holey screen imaging (4 lobes) </a:t>
            </a:r>
          </a:p>
        </p:txBody>
      </p:sp>
    </p:spTree>
    <p:extLst>
      <p:ext uri="{BB962C8B-B14F-4D97-AF65-F5344CB8AC3E}">
        <p14:creationId xmlns:p14="http://schemas.microsoft.com/office/powerpoint/2010/main" val="3861059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8754533" cy="1325563"/>
          </a:xfrm>
        </p:spPr>
        <p:txBody>
          <a:bodyPr/>
          <a:lstStyle/>
          <a:p>
            <a:r>
              <a:rPr lang="en-US" dirty="0"/>
              <a:t>6. Positron Production – P</a:t>
            </a:r>
            <a:r>
              <a:rPr lang="en-US" baseline="30000" dirty="0"/>
              <a:t>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This system appears to be in the conceptual stage with some details still to be worked out.</a:t>
            </a:r>
          </a:p>
          <a:p>
            <a:r>
              <a:rPr lang="en-US" dirty="0"/>
              <a:t>The large dose anticipated for this experiment seems at odds with the strict safety limits (BAG) on dose for all other systems.</a:t>
            </a:r>
          </a:p>
          <a:p>
            <a:r>
              <a:rPr lang="en-US" dirty="0"/>
              <a:t>The Cerenkov fiber array may suffer from systematic errors as the incident angle changes and the critical angle for total internal reflection is exceeded in the fiber</a:t>
            </a:r>
          </a:p>
          <a:p>
            <a:r>
              <a:rPr lang="en-US" dirty="0"/>
              <a:t>Recommend a simpler, large area fluorescent screen to quantify the intensity distribution of the positrons. Moving the screen in z would give greater information on the phase space distribution of the positrons</a:t>
            </a:r>
          </a:p>
          <a:p>
            <a:r>
              <a:rPr lang="en-US" dirty="0"/>
              <a:t>The large aperture Faraday cup/beam dump is a non-trivial design </a:t>
            </a:r>
          </a:p>
          <a:p>
            <a:pPr lvl="1"/>
            <a:r>
              <a:rPr lang="en-US" dirty="0"/>
              <a:t>2 fix FCs: one for e+ and one for e- </a:t>
            </a:r>
          </a:p>
          <a:p>
            <a:pPr lvl="1"/>
            <a:r>
              <a:rPr lang="en-US" dirty="0"/>
              <a:t>Impedance matching in the design </a:t>
            </a:r>
            <a:r>
              <a:rPr lang="en-DE" dirty="0"/>
              <a:t>is taken care, however implementation in vacuum environment is non-trivial</a:t>
            </a:r>
          </a:p>
          <a:p>
            <a:pPr lvl="1"/>
            <a:r>
              <a:rPr lang="en-US" dirty="0"/>
              <a:t>=&gt; we recommend a </a:t>
            </a:r>
            <a:r>
              <a:rPr lang="en-US" i="1" dirty="0"/>
              <a:t>separate design review </a:t>
            </a:r>
            <a:r>
              <a:rPr lang="en-US" dirty="0"/>
              <a:t>for the FCs before fabrication.</a:t>
            </a:r>
          </a:p>
        </p:txBody>
      </p:sp>
    </p:spTree>
    <p:extLst>
      <p:ext uri="{BB962C8B-B14F-4D97-AF65-F5344CB8AC3E}">
        <p14:creationId xmlns:p14="http://schemas.microsoft.com/office/powerpoint/2010/main" val="1652619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7. Synchrotron radiation monitors – </a:t>
            </a:r>
            <a:r>
              <a:rPr lang="en-US" sz="3600" dirty="0" err="1"/>
              <a:t>Gian</a:t>
            </a:r>
            <a:r>
              <a:rPr lang="en-US" sz="3600" dirty="0"/>
              <a:t> Luca </a:t>
            </a:r>
            <a:r>
              <a:rPr lang="en-US" sz="3600" dirty="0" err="1"/>
              <a:t>Orlandi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6953"/>
            <a:ext cx="10515600" cy="500592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advantage of this monitor</a:t>
            </a:r>
          </a:p>
          <a:p>
            <a:pPr lvl="1"/>
            <a:r>
              <a:rPr lang="en-US" dirty="0"/>
              <a:t>It is non-invasive</a:t>
            </a:r>
          </a:p>
          <a:p>
            <a:pPr lvl="1"/>
            <a:r>
              <a:rPr lang="en-US" dirty="0"/>
              <a:t>For the gated camera: No ’cross-talk’ of bunches. Independent device to check ‘cross-talk’ of other devices: charge (intensity), compression (spread), beam energy (center-of-gravity)  </a:t>
            </a:r>
          </a:p>
          <a:p>
            <a:r>
              <a:rPr lang="en-US" dirty="0"/>
              <a:t>But at other labs they are not used extensively</a:t>
            </a:r>
          </a:p>
          <a:p>
            <a:r>
              <a:rPr lang="en-US" dirty="0"/>
              <a:t>They provide some redundant information on longitudinal phase space from which bunch length can be </a:t>
            </a:r>
            <a:r>
              <a:rPr lang="en-US" i="1" dirty="0"/>
              <a:t>calculated.</a:t>
            </a:r>
          </a:p>
          <a:p>
            <a:r>
              <a:rPr lang="en-US" dirty="0"/>
              <a:t>The linearity of the chirp, for example can be monitored from the intensity distribution.</a:t>
            </a:r>
          </a:p>
          <a:p>
            <a:r>
              <a:rPr lang="en-US" dirty="0"/>
              <a:t>Recommend improving the process data acquisition in control system</a:t>
            </a:r>
          </a:p>
          <a:p>
            <a:pPr lvl="1"/>
            <a:r>
              <a:rPr lang="en-US" dirty="0"/>
              <a:t>to make the system more useful for routine operation and tuning (N.H.) </a:t>
            </a:r>
          </a:p>
          <a:p>
            <a:pPr lvl="1"/>
            <a:r>
              <a:rPr lang="en-US" dirty="0"/>
              <a:t>to implement storing and archiving of processed data (center-of-gravity, spread, intensity) in EPICS</a:t>
            </a:r>
          </a:p>
          <a:p>
            <a:r>
              <a:rPr lang="en-US" dirty="0"/>
              <a:t>Recommend upgrading the GUI so that energy and energy spread are automatically calibrated and displayed on the plots in MeV</a:t>
            </a:r>
          </a:p>
          <a:p>
            <a:r>
              <a:rPr lang="en-US" dirty="0"/>
              <a:t>Recommend study correlation with DBCM (spread), DBAM (mean), ICT/DBPM (intensity)</a:t>
            </a:r>
          </a:p>
          <a:p>
            <a:r>
              <a:rPr lang="en-US" dirty="0" smtClean="0"/>
              <a:t>Recommend </a:t>
            </a:r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DSRM station to be equipped with gated </a:t>
            </a:r>
            <a:r>
              <a:rPr lang="en-US" dirty="0" smtClean="0"/>
              <a:t>camera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61233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603</TotalTime>
  <Words>1870</Words>
  <Application>Microsoft Office PowerPoint</Application>
  <PresentationFormat>Widescreen</PresentationFormat>
  <Paragraphs>136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SwissFEL Electron Diagnostics Review Workshop   Oct 18 – 21, 2021</vt:lpstr>
      <vt:lpstr>Generalities</vt:lpstr>
      <vt:lpstr>1. Charge monitors – Gian Luca Orlandi</vt:lpstr>
      <vt:lpstr>2. Electron BPMs – Boris Keil</vt:lpstr>
      <vt:lpstr>3. Beam Loss Monitors – Gian Luca Orlandi </vt:lpstr>
      <vt:lpstr>4. Porthos</vt:lpstr>
      <vt:lpstr>5. HERO – Pavle Juranic</vt:lpstr>
      <vt:lpstr>6. Positron Production – P3</vt:lpstr>
      <vt:lpstr>7. Synchrotron radiation monitors – Gian Luca Orlandi</vt:lpstr>
      <vt:lpstr>8. Prof Monitor Screens – Pavle Juranic</vt:lpstr>
      <vt:lpstr>9. Wire Scanners – Gian Luca Orlandi</vt:lpstr>
      <vt:lpstr>10. Bunch arrival time monitors – Vladimir Arsov</vt:lpstr>
      <vt:lpstr>11. Transverse Deflecting Structures – Paolo Craievich</vt:lpstr>
      <vt:lpstr>12. Bunch Compression Monitors – Gian Luca Olrlandi</vt:lpstr>
      <vt:lpstr>Conclusions</vt:lpstr>
    </vt:vector>
  </TitlesOfParts>
  <Company>SLAC National Accelerator Laboratory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SwissFEL Electron Diagnostics Review Workshop   Oct 18 – 21, 2021</dc:title>
  <dc:creator>Krejcik, Patrick</dc:creator>
  <cp:lastModifiedBy>Krejcik, Patrick</cp:lastModifiedBy>
  <cp:revision>44</cp:revision>
  <dcterms:created xsi:type="dcterms:W3CDTF">2021-10-19T00:51:56Z</dcterms:created>
  <dcterms:modified xsi:type="dcterms:W3CDTF">2021-10-21T14:17:00Z</dcterms:modified>
</cp:coreProperties>
</file>