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sldIdLst>
    <p:sldId id="256" r:id="rId2"/>
    <p:sldId id="321" r:id="rId3"/>
    <p:sldId id="316" r:id="rId4"/>
    <p:sldId id="333" r:id="rId5"/>
    <p:sldId id="335" r:id="rId6"/>
  </p:sldIdLst>
  <p:sldSz cx="10080625" cy="7559675"/>
  <p:notesSz cx="7772400" cy="100584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1230" y="120"/>
      </p:cViewPr>
      <p:guideLst>
        <p:guide orient="horz" pos="2154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de-DE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6ED3F3D-9466-48C3-9039-CD2A977A37A2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8918784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B6F7851-C9C8-4EDA-9A49-15B001B93300}" type="slidenum">
              <a:rPr lang="en-US" altLang="de-DE" sz="1400" smtClean="0"/>
              <a:pPr>
                <a:spcBef>
                  <a:spcPct val="0"/>
                </a:spcBef>
              </a:pPr>
              <a:t>1</a:t>
            </a:fld>
            <a:endParaRPr lang="en-US" altLang="de-DE" sz="1400" dirty="0" smtClean="0"/>
          </a:p>
        </p:txBody>
      </p:sp>
      <p:sp>
        <p:nvSpPr>
          <p:cNvPr id="51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de-DE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Maloja</a:t>
            </a:r>
            <a:r>
              <a:rPr lang="en-US" baseline="0" dirty="0" smtClean="0"/>
              <a:t> run, priority Athos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6ED3F3D-9466-48C3-9039-CD2A977A37A2}" type="slidenum">
              <a:rPr lang="en-US" altLang="de-DE" smtClean="0"/>
              <a:pPr>
                <a:defRPr/>
              </a:pPr>
              <a:t>2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930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F026A-AEB6-464F-A6B9-CE13C01F7C9F}" type="datetime1">
              <a:rPr lang="de-DE" altLang="de-DE"/>
              <a:pPr>
                <a:defRPr/>
              </a:pPr>
              <a:t>27.09.2021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A3BE0D9-7FE0-406A-A114-DA8092C2271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21924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BFF5C-EC75-487D-A019-EF8C133CA622}" type="datetime1">
              <a:rPr lang="de-DE" altLang="de-DE"/>
              <a:pPr>
                <a:defRPr/>
              </a:pPr>
              <a:t>27.09.2021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AE2C8F60-EF99-46E7-80E3-9B01B150E45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38902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7413" y="228600"/>
            <a:ext cx="2335212" cy="6627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856413" cy="6627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D100D-708A-4787-AAA4-60D9F87F0A89}" type="datetime1">
              <a:rPr lang="de-DE" altLang="de-DE"/>
              <a:pPr>
                <a:defRPr/>
              </a:pPr>
              <a:t>27.09.2021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17AB2B7E-B254-4632-AA47-EDFA415C65B6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10804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70C06-6172-4D91-BA79-33A1555E3700}" type="datetime1">
              <a:rPr lang="de-DE" altLang="de-DE"/>
              <a:pPr>
                <a:defRPr/>
              </a:pPr>
              <a:t>27.09.2021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56EF5D7E-DFF0-478E-B75E-8BBC8D26838C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68347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3DAF8-EF1E-43EB-9A76-5BB1BF08F557}" type="datetime1">
              <a:rPr lang="de-DE" altLang="de-DE"/>
              <a:pPr>
                <a:defRPr/>
              </a:pPr>
              <a:t>27.09.2021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CB86DA7A-7F5F-4408-B3DE-3AA9EAC2B24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701347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409700"/>
            <a:ext cx="4457700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409700"/>
            <a:ext cx="4459287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426BF-6F63-43A7-824B-3FCF40F8C2B5}" type="datetime1">
              <a:rPr lang="de-DE" altLang="de-DE"/>
              <a:pPr>
                <a:defRPr/>
              </a:pPr>
              <a:t>27.09.2021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B7EC2223-0976-422B-A7A4-220B6E956783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07808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7A62F-5050-4E8F-91AA-D9FB02B3275D}" type="datetime1">
              <a:rPr lang="de-DE" altLang="de-DE"/>
              <a:pPr>
                <a:defRPr/>
              </a:pPr>
              <a:t>27.09.2021</a:t>
            </a:fld>
            <a:endParaRPr lang="en-US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313FA3DA-EC5A-4BCD-9BBB-B52B10FC9F3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3487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8BDAD-2BD8-4751-ACC0-3167B476069C}" type="datetime1">
              <a:rPr lang="de-DE" altLang="de-DE"/>
              <a:pPr>
                <a:defRPr/>
              </a:pPr>
              <a:t>27.09.2021</a:t>
            </a:fld>
            <a:endParaRPr lang="en-US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0E3A6F-4911-409F-B74B-F8BB9966632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0692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73BDC-34FA-4F99-BD70-B384B1CEAC78}" type="datetime1">
              <a:rPr lang="de-DE" altLang="de-DE"/>
              <a:pPr>
                <a:defRPr/>
              </a:pPr>
              <a:t>27.09.2021</a:t>
            </a:fld>
            <a:endParaRPr lang="en-US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235E53C-1C8A-45EA-B094-540CDDAB4554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568629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021A7-CD9A-490C-B8DD-2F733E9C4176}" type="datetime1">
              <a:rPr lang="de-DE" altLang="de-DE"/>
              <a:pPr>
                <a:defRPr/>
              </a:pPr>
              <a:t>27.09.2021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249236-1F39-4EFE-A20A-E40D91129431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87833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417B6-B549-40D5-A549-A6B219F1C2CE}" type="datetime1">
              <a:rPr lang="de-DE" altLang="de-DE"/>
              <a:pPr>
                <a:defRPr/>
              </a:pPr>
              <a:t>27.09.2021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DA866871-E125-445C-9660-8CC841481339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76126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7542213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409700"/>
            <a:ext cx="9069387" cy="544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outline text format</a:t>
            </a:r>
          </a:p>
          <a:p>
            <a:pPr lvl="1"/>
            <a:r>
              <a:rPr lang="en-GB" altLang="de-DE" smtClean="0"/>
              <a:t>Second Outline Level</a:t>
            </a:r>
          </a:p>
          <a:p>
            <a:pPr lvl="2"/>
            <a:r>
              <a:rPr lang="en-GB" altLang="de-DE" smtClean="0"/>
              <a:t>Third Outline Level</a:t>
            </a:r>
          </a:p>
          <a:p>
            <a:pPr lvl="3"/>
            <a:r>
              <a:rPr lang="en-GB" altLang="de-DE" smtClean="0"/>
              <a:t>Fourth Outline Level</a:t>
            </a:r>
          </a:p>
          <a:p>
            <a:pPr lvl="4"/>
            <a:r>
              <a:rPr lang="en-GB" altLang="de-DE" smtClean="0"/>
              <a:t>Fifth Outline Level</a:t>
            </a:r>
          </a:p>
          <a:p>
            <a:pPr lvl="4"/>
            <a:r>
              <a:rPr lang="en-GB" altLang="de-DE" smtClean="0"/>
              <a:t>Sixth Outline Level</a:t>
            </a:r>
          </a:p>
          <a:p>
            <a:pPr lvl="4"/>
            <a:r>
              <a:rPr lang="en-GB" altLang="de-DE" smtClean="0"/>
              <a:t>Seventh Outline Level</a:t>
            </a:r>
          </a:p>
          <a:p>
            <a:pPr lvl="4"/>
            <a:r>
              <a:rPr lang="en-GB" altLang="de-DE" smtClean="0"/>
              <a:t>Eighth Outline Level</a:t>
            </a:r>
          </a:p>
          <a:p>
            <a:pPr lvl="4"/>
            <a:r>
              <a:rPr lang="en-GB" altLang="de-DE" smtClean="0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231775" y="330200"/>
            <a:ext cx="77200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71438" y="7210425"/>
            <a:ext cx="2346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E0DDCA2F-A73D-491F-A1A8-7444B2D08702}" type="datetime1">
              <a:rPr lang="de-DE" altLang="de-DE"/>
              <a:pPr>
                <a:defRPr/>
              </a:pPr>
              <a:t>27.09.2021</a:t>
            </a:fld>
            <a:endParaRPr lang="en-US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7210425"/>
            <a:ext cx="319405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915400" y="7210425"/>
            <a:ext cx="1068388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</a:tabLst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altLang="de-DE"/>
              <a:t>p. </a:t>
            </a:r>
            <a:fld id="{197EE79A-319E-4FD9-8046-D4F1F51F23C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6120432" y="6956425"/>
            <a:ext cx="3744416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>
              <a:spcAft>
                <a:spcPct val="0"/>
              </a:spcAft>
            </a:pPr>
            <a:r>
              <a:rPr lang="de-CH" altLang="de-DE" sz="1800" dirty="0" smtClean="0"/>
              <a:t>Didier Voulot, </a:t>
            </a:r>
            <a:r>
              <a:rPr lang="en-US" altLang="de-DE" sz="1800" dirty="0" smtClean="0"/>
              <a:t>SEM</a:t>
            </a:r>
            <a:r>
              <a:rPr lang="en-US" altLang="de-DE" sz="1800" dirty="0"/>
              <a:t>, </a:t>
            </a:r>
            <a:r>
              <a:rPr lang="en-US" altLang="de-DE" sz="1800" dirty="0" smtClean="0"/>
              <a:t>27</a:t>
            </a:r>
            <a:r>
              <a:rPr lang="en-US" altLang="de-DE" sz="1800" dirty="0" smtClean="0"/>
              <a:t> Sept. 2021</a:t>
            </a:r>
            <a:endParaRPr lang="en-US" altLang="de-DE" sz="18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 idx="1"/>
          </p:nvPr>
        </p:nvSpPr>
        <p:spPr>
          <a:xfrm>
            <a:off x="444500" y="2362200"/>
            <a:ext cx="9204325" cy="841375"/>
          </a:xfrm>
        </p:spPr>
        <p:txBody>
          <a:bodyPr tIns="24695" anchor="ctr"/>
          <a:lstStyle/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altLang="de-DE" sz="3600" b="1" dirty="0" smtClean="0">
                <a:solidFill>
                  <a:srgbClr val="000080"/>
                </a:solidFill>
              </a:rPr>
              <a:t>SwissFEL Exchange Meeting</a:t>
            </a:r>
            <a:br>
              <a:rPr lang="en-US" altLang="de-DE" sz="3600" b="1" dirty="0" smtClean="0">
                <a:solidFill>
                  <a:srgbClr val="000080"/>
                </a:solidFill>
              </a:rPr>
            </a:br>
            <a:r>
              <a:rPr lang="en-US" altLang="de-DE" sz="3600" b="1" dirty="0" smtClean="0">
                <a:solidFill>
                  <a:srgbClr val="000080"/>
                </a:solidFill>
              </a:rPr>
              <a:t>Machine report</a:t>
            </a:r>
            <a:br>
              <a:rPr lang="en-US" altLang="de-DE" sz="3600" b="1" dirty="0" smtClean="0">
                <a:solidFill>
                  <a:srgbClr val="000080"/>
                </a:solidFill>
              </a:rPr>
            </a:br>
            <a:r>
              <a:rPr lang="en-US" altLang="de-DE" sz="3600" b="1" dirty="0" smtClean="0">
                <a:solidFill>
                  <a:srgbClr val="000080"/>
                </a:solidFill>
              </a:rPr>
              <a:t>Week </a:t>
            </a:r>
            <a:r>
              <a:rPr lang="en-US" altLang="de-DE" sz="3600" b="1" dirty="0" smtClean="0">
                <a:solidFill>
                  <a:srgbClr val="000080"/>
                </a:solidFill>
              </a:rPr>
              <a:t>38</a:t>
            </a:r>
            <a:r>
              <a:rPr lang="de-CH" altLang="de-DE" sz="3600" b="1" dirty="0" smtClean="0">
                <a:solidFill>
                  <a:srgbClr val="000080"/>
                </a:solidFill>
              </a:rPr>
              <a:t>/2021</a:t>
            </a:r>
            <a:endParaRPr lang="en-US" altLang="de-DE" sz="3600" b="1" dirty="0" smtClean="0">
              <a:solidFill>
                <a:srgbClr val="00008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Aramis</a:t>
            </a: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215776" y="3732137"/>
            <a:ext cx="7542213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2pPr>
            <a:lvl3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3pPr>
            <a:lvl4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4pPr>
            <a:lvl5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5pPr>
            <a:lvl6pPr marL="25146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6pPr>
            <a:lvl7pPr marL="29718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7pPr>
            <a:lvl8pPr marL="3429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8pPr>
            <a:lvl9pPr marL="3886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9pPr>
          </a:lstStyle>
          <a:p>
            <a:r>
              <a:rPr lang="de-CH" kern="0" dirty="0" smtClean="0"/>
              <a:t>Athos</a:t>
            </a:r>
            <a:endParaRPr lang="en-US" kern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7549"/>
            <a:ext cx="10080625" cy="22063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9" y="4715941"/>
            <a:ext cx="10080625" cy="2206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512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75" y="1054770"/>
            <a:ext cx="8713537" cy="1800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No set-up this week (7-days user run, both lines!). Set-up was checked on Sunday 19.9.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Aramis, 12 </a:t>
            </a:r>
            <a:r>
              <a:rPr lang="en-US" sz="1800" dirty="0" err="1" smtClean="0"/>
              <a:t>keV</a:t>
            </a:r>
            <a:r>
              <a:rPr lang="en-US" sz="1800" dirty="0" smtClean="0"/>
              <a:t> 100 Hz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 smtClean="0"/>
              <a:t>PSICO running on Aramis </a:t>
            </a:r>
            <a:r>
              <a:rPr lang="en-US" sz="1400" dirty="0" err="1" smtClean="0"/>
              <a:t>undulator</a:t>
            </a:r>
            <a:r>
              <a:rPr lang="en-US" sz="1400" dirty="0" smtClean="0"/>
              <a:t> settings 400 -&gt; 500 </a:t>
            </a:r>
            <a:r>
              <a:rPr lang="en-US" sz="1400" dirty="0" err="1" smtClean="0"/>
              <a:t>uJ</a:t>
            </a:r>
            <a:r>
              <a:rPr lang="en-US" sz="1400" dirty="0" smtClean="0"/>
              <a:t>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 smtClean="0"/>
              <a:t>(We </a:t>
            </a:r>
            <a:r>
              <a:rPr lang="en-US" sz="1400" dirty="0"/>
              <a:t>had 830 </a:t>
            </a:r>
            <a:r>
              <a:rPr lang="en-US" sz="1400" dirty="0" err="1"/>
              <a:t>uJ</a:t>
            </a:r>
            <a:r>
              <a:rPr lang="en-US" sz="1400" dirty="0"/>
              <a:t> at 11.3 </a:t>
            </a:r>
            <a:r>
              <a:rPr lang="en-US" sz="1400" dirty="0" err="1"/>
              <a:t>keV</a:t>
            </a:r>
            <a:r>
              <a:rPr lang="en-US" sz="1400" dirty="0"/>
              <a:t> in July)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 smtClean="0"/>
              <a:t>First </a:t>
            </a:r>
            <a:r>
              <a:rPr lang="en-US" sz="1400" dirty="0" err="1" smtClean="0"/>
              <a:t>undulators</a:t>
            </a:r>
            <a:r>
              <a:rPr lang="en-US" sz="1400" dirty="0" smtClean="0"/>
              <a:t> not contributing? maybe due to pointing?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Athos, 520 eV 25-50 Hz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U</a:t>
            </a:r>
            <a:r>
              <a:rPr lang="en-US" sz="1400" dirty="0" smtClean="0"/>
              <a:t>sing short pulse (chirped beam from dispersive </a:t>
            </a:r>
            <a:r>
              <a:rPr lang="en-US" sz="1400" dirty="0" smtClean="0"/>
              <a:t>quad in SATCL01)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 smtClean="0"/>
              <a:t>200-250 </a:t>
            </a:r>
            <a:r>
              <a:rPr lang="en-US" sz="1400" dirty="0" err="1" smtClean="0"/>
              <a:t>uJ</a:t>
            </a:r>
            <a:r>
              <a:rPr lang="en-US" sz="1400" dirty="0" smtClean="0"/>
              <a:t> at 520 eV, 50 Hz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 smtClean="0"/>
              <a:t>Need to reduce BLM/LLM sensitivity, DRMs are ok, limited by DRPS</a:t>
            </a:r>
            <a:endParaRPr lang="en-US" sz="1400" dirty="0" smtClean="0"/>
          </a:p>
        </p:txBody>
      </p:sp>
      <p:pic>
        <p:nvPicPr>
          <p:cNvPr id="1026" name="Picture 2" descr="Undulator_Contribution_20210919T161048.png (874×655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384" y="1954770"/>
            <a:ext cx="3600400" cy="2698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22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difficulties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python applications </a:t>
            </a:r>
            <a:r>
              <a:rPr lang="en-US" sz="1800" dirty="0" smtClean="0"/>
              <a:t>bug on </a:t>
            </a:r>
            <a:r>
              <a:rPr lang="en-US" sz="1800" dirty="0"/>
              <a:t>SL6 machines -&gt; </a:t>
            </a:r>
            <a:r>
              <a:rPr lang="en-US" sz="1800" dirty="0" smtClean="0"/>
              <a:t>many applications affected -&gt; resolved now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Vacuum gauge failure -&gt; tunnel access on Wed.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S10CB09 </a:t>
            </a:r>
            <a:r>
              <a:rPr lang="en-US" sz="1800" dirty="0"/>
              <a:t>tripped after tunnel access </a:t>
            </a:r>
            <a:r>
              <a:rPr lang="en-US" sz="1800" dirty="0" smtClean="0"/>
              <a:t>-&gt; </a:t>
            </a:r>
            <a:r>
              <a:rPr lang="en-US" sz="1800" dirty="0"/>
              <a:t> </a:t>
            </a:r>
            <a:r>
              <a:rPr lang="en-US" sz="1800" dirty="0" smtClean="0"/>
              <a:t>mechanical problem with klystron socket, will be fixed during the service day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SINDI01: several IGBT are open-circuit, broken feedthrough? -&gt; repair planned in the shutdown, need 1-2 days (station can be used at reduced power)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DRPS fault on Saturday (low data rate) -&gt; 2h downtime</a:t>
            </a:r>
          </a:p>
        </p:txBody>
      </p:sp>
    </p:spTree>
    <p:extLst>
      <p:ext uri="{BB962C8B-B14F-4D97-AF65-F5344CB8AC3E}">
        <p14:creationId xmlns:p14="http://schemas.microsoft.com/office/powerpoint/2010/main" val="422083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S</a:t>
            </a:r>
            <a:r>
              <a:rPr lang="en-US" sz="2000" dirty="0" smtClean="0"/>
              <a:t>hould </a:t>
            </a:r>
            <a:r>
              <a:rPr lang="en-US" sz="2000" dirty="0"/>
              <a:t>be more conservative with tunnel access: there is always a </a:t>
            </a:r>
            <a:r>
              <a:rPr lang="en-US" sz="2000" dirty="0" smtClean="0"/>
              <a:t>risk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We need to speed up transition to linux7, we cannot maintain different configuration of everything -&gt; likely to cause problem in the future</a:t>
            </a:r>
            <a:endParaRPr lang="en-US" sz="2000" dirty="0"/>
          </a:p>
          <a:p>
            <a:pPr marL="0" indent="0"/>
            <a:endParaRPr lang="en-US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134250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249</Words>
  <Application>Microsoft Office PowerPoint</Application>
  <PresentationFormat>Custom</PresentationFormat>
  <Paragraphs>30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Times New Roman</vt:lpstr>
      <vt:lpstr>Default Design</vt:lpstr>
      <vt:lpstr>SwissFEL Exchange Meeting Machine report Week 38/2021</vt:lpstr>
      <vt:lpstr>Aramis</vt:lpstr>
      <vt:lpstr>Set-up</vt:lpstr>
      <vt:lpstr>Technical difficulties</vt:lpstr>
      <vt:lpstr>Lessons learnt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weeks 40 &amp; 41 (Carlo's  presentation) Issues X-band news Shutdown planning Beamtime requests Plan for the coming weeks</dc:title>
  <dc:creator>Thomas Schietinger</dc:creator>
  <cp:lastModifiedBy>Voulot Didier</cp:lastModifiedBy>
  <cp:revision>986</cp:revision>
  <cp:lastPrinted>2012-03-16T12:41:46Z</cp:lastPrinted>
  <dcterms:created xsi:type="dcterms:W3CDTF">2010-01-20T12:30:11Z</dcterms:created>
  <dcterms:modified xsi:type="dcterms:W3CDTF">2021-09-27T06:58:40Z</dcterms:modified>
</cp:coreProperties>
</file>