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7"/>
  </p:notesMasterIdLst>
  <p:handoutMasterIdLst>
    <p:handoutMasterId r:id="rId28"/>
  </p:handoutMasterIdLst>
  <p:sldIdLst>
    <p:sldId id="331" r:id="rId2"/>
    <p:sldId id="347" r:id="rId3"/>
    <p:sldId id="332" r:id="rId4"/>
    <p:sldId id="349" r:id="rId5"/>
    <p:sldId id="354" r:id="rId6"/>
    <p:sldId id="333" r:id="rId7"/>
    <p:sldId id="334" r:id="rId8"/>
    <p:sldId id="337" r:id="rId9"/>
    <p:sldId id="338" r:id="rId10"/>
    <p:sldId id="335" r:id="rId11"/>
    <p:sldId id="346" r:id="rId12"/>
    <p:sldId id="339" r:id="rId13"/>
    <p:sldId id="336" r:id="rId14"/>
    <p:sldId id="340" r:id="rId15"/>
    <p:sldId id="341" r:id="rId16"/>
    <p:sldId id="342" r:id="rId17"/>
    <p:sldId id="343" r:id="rId18"/>
    <p:sldId id="344" r:id="rId19"/>
    <p:sldId id="345" r:id="rId20"/>
    <p:sldId id="348" r:id="rId21"/>
    <p:sldId id="330" r:id="rId22"/>
    <p:sldId id="353" r:id="rId23"/>
    <p:sldId id="350" r:id="rId24"/>
    <p:sldId id="351" r:id="rId25"/>
    <p:sldId id="352" r:id="rId2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47"/>
            <p14:sldId id="332"/>
            <p14:sldId id="349"/>
            <p14:sldId id="354"/>
            <p14:sldId id="333"/>
            <p14:sldId id="334"/>
            <p14:sldId id="337"/>
            <p14:sldId id="338"/>
            <p14:sldId id="335"/>
            <p14:sldId id="346"/>
            <p14:sldId id="339"/>
            <p14:sldId id="336"/>
            <p14:sldId id="340"/>
            <p14:sldId id="341"/>
            <p14:sldId id="342"/>
            <p14:sldId id="343"/>
            <p14:sldId id="344"/>
            <p14:sldId id="345"/>
            <p14:sldId id="348"/>
            <p14:sldId id="330"/>
            <p14:sldId id="353"/>
            <p14:sldId id="350"/>
            <p14:sldId id="351"/>
            <p14:sldId id="3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8" autoAdjust="0"/>
    <p:restoredTop sz="91908" autoAdjust="0"/>
  </p:normalViewPr>
  <p:slideViewPr>
    <p:cSldViewPr snapToObjects="1">
      <p:cViewPr>
        <p:scale>
          <a:sx n="66" d="100"/>
          <a:sy n="66" d="100"/>
        </p:scale>
        <p:origin x="930" y="50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noProof="0" dirty="0" smtClean="0"/>
              <a:t>The Capture Solenoid for the new </a:t>
            </a:r>
            <a:r>
              <a:rPr lang="en-GB" noProof="0" dirty="0" err="1" smtClean="0"/>
              <a:t>HiMB</a:t>
            </a:r>
            <a:r>
              <a:rPr lang="en-GB" noProof="0" dirty="0" smtClean="0"/>
              <a:t> Muon Beam Lines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Alexander Gabard  ::  Magnet Section  </a:t>
            </a:r>
            <a:r>
              <a:rPr lang="en-GB" noProof="0" dirty="0"/>
              <a:t>::  Paul Scherrer </a:t>
            </a:r>
            <a:r>
              <a:rPr lang="en-GB" noProof="0" dirty="0" smtClean="0"/>
              <a:t>Institute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  <a:cs typeface="Franklin Gothic Book"/>
              </a:rPr>
              <a:t>Sep 2, 2021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WSX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990600"/>
            <a:ext cx="8239125" cy="4876800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 bwMode="auto">
          <a:xfrm>
            <a:off x="5364088" y="1628800"/>
            <a:ext cx="3327474" cy="504056"/>
          </a:xfrm>
          <a:prstGeom prst="ellipse">
            <a:avLst/>
          </a:prstGeom>
          <a:noFill/>
          <a:ln w="7620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Leads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4" y="1808984"/>
            <a:ext cx="6096012" cy="324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842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WSX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78220"/>
            <a:ext cx="3312368" cy="441649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82811" y="5229200"/>
            <a:ext cx="7776864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Conclusions</a:t>
            </a:r>
            <a:r>
              <a:rPr lang="de-CH" sz="1800" kern="1000" spc="30" dirty="0" smtClean="0">
                <a:latin typeface="+mn-lt"/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	</a:t>
            </a:r>
            <a:r>
              <a:rPr lang="de-CH" sz="1800" kern="1000" spc="30" dirty="0" smtClean="0">
                <a:latin typeface="+mn-lt"/>
                <a:cs typeface="Franklin Gothic Book"/>
              </a:rPr>
              <a:t>-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reduce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length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of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leads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by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separating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cooling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and</a:t>
            </a:r>
            <a:r>
              <a:rPr lang="de-CH" sz="1800" kern="1000" spc="30" dirty="0" smtClean="0">
                <a:latin typeface="+mn-lt"/>
                <a:cs typeface="Franklin Gothic Book"/>
              </a:rPr>
              <a:t> power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connections</a:t>
            </a:r>
            <a:endParaRPr lang="de-CH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	</a:t>
            </a:r>
            <a:r>
              <a:rPr lang="de-CH" sz="1800" kern="1000" spc="30" dirty="0" smtClean="0">
                <a:latin typeface="+mn-lt"/>
                <a:cs typeface="Franklin Gothic Book"/>
              </a:rPr>
              <a:t>-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increase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number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of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turns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to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reduce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current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density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8" name="Pfeil nach links 7"/>
          <p:cNvSpPr/>
          <p:nvPr/>
        </p:nvSpPr>
        <p:spPr bwMode="auto">
          <a:xfrm>
            <a:off x="5194592" y="2276872"/>
            <a:ext cx="2016224" cy="864096"/>
          </a:xfrm>
          <a:prstGeom prst="lef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1535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97189"/>
            <a:ext cx="4179113" cy="469928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Solenoid, May 10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554974"/>
            <a:ext cx="4496173" cy="484150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771800" y="90872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200 A / cm</a:t>
            </a:r>
            <a:r>
              <a:rPr lang="de-CH" sz="1800" kern="1000" spc="30" baseline="30000" dirty="0" smtClean="0">
                <a:latin typeface="+mn-lt"/>
                <a:cs typeface="Franklin Gothic Book"/>
              </a:rPr>
              <a:t>2 </a:t>
            </a:r>
            <a:r>
              <a:rPr lang="de-CH" sz="1800" kern="1000" spc="30" dirty="0" smtClean="0">
                <a:latin typeface="+mn-lt"/>
                <a:cs typeface="Franklin Gothic Book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838898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Calculating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details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49" y="2191148"/>
            <a:ext cx="8429005" cy="2957114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 bwMode="auto">
          <a:xfrm>
            <a:off x="1608505" y="5526388"/>
            <a:ext cx="504056" cy="43204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195736" y="55892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latin typeface="+mn-lt"/>
                <a:cs typeface="Franklin Gothic Book"/>
              </a:rPr>
              <a:t>Decision</a:t>
            </a:r>
            <a:r>
              <a:rPr lang="de-CH" sz="1800" kern="1000" spc="30" dirty="0" smtClean="0">
                <a:latin typeface="+mn-lt"/>
                <a:cs typeface="Franklin Gothic Book"/>
              </a:rPr>
              <a:t>: 30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turns</a:t>
            </a:r>
            <a:r>
              <a:rPr lang="de-CH" sz="1800" kern="1000" spc="30" dirty="0" smtClean="0">
                <a:latin typeface="+mn-lt"/>
                <a:cs typeface="Franklin Gothic Book"/>
              </a:rPr>
              <a:t> per d-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pancake</a:t>
            </a:r>
            <a:r>
              <a:rPr lang="de-CH" sz="1800" kern="1000" spc="30" dirty="0" smtClean="0">
                <a:latin typeface="+mn-lt"/>
                <a:cs typeface="Franklin Gothic Book"/>
              </a:rPr>
              <a:t> / 60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turns</a:t>
            </a:r>
            <a:r>
              <a:rPr lang="de-CH" sz="1800" kern="1000" spc="30" dirty="0" smtClean="0">
                <a:latin typeface="+mn-lt"/>
                <a:cs typeface="Franklin Gothic Book"/>
              </a:rPr>
              <a:t> per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coil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unit</a:t>
            </a:r>
            <a:r>
              <a:rPr lang="de-CH" sz="1800" kern="1000" spc="30" dirty="0" smtClean="0">
                <a:latin typeface="+mn-lt"/>
                <a:cs typeface="Franklin Gothic Book"/>
              </a:rPr>
              <a:t/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r>
              <a:rPr lang="de-CH" sz="1800" kern="1000" spc="30" dirty="0" smtClean="0">
                <a:latin typeface="+mn-lt"/>
                <a:cs typeface="Franklin Gothic Book"/>
              </a:rPr>
              <a:t/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r>
              <a:rPr lang="de-CH" sz="1800" kern="1000" spc="30" dirty="0" err="1" smtClean="0">
                <a:latin typeface="+mn-lt"/>
                <a:cs typeface="Franklin Gothic Book"/>
              </a:rPr>
              <a:t>result</a:t>
            </a:r>
            <a:r>
              <a:rPr lang="de-CH" sz="1800" kern="1000" spc="30" dirty="0" smtClean="0">
                <a:latin typeface="+mn-lt"/>
                <a:cs typeface="Franklin Gothic Book"/>
              </a:rPr>
              <a:t>: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new</a:t>
            </a:r>
            <a:r>
              <a:rPr lang="de-CH" sz="1800" kern="1000" spc="30" dirty="0" smtClean="0">
                <a:latin typeface="+mn-lt"/>
                <a:cs typeface="Franklin Gothic Book"/>
              </a:rPr>
              <a:t> max.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current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is</a:t>
            </a:r>
            <a:r>
              <a:rPr lang="de-CH" sz="1800" kern="1000" spc="30" dirty="0" smtClean="0">
                <a:latin typeface="+mn-lt"/>
                <a:cs typeface="Franklin Gothic Book"/>
              </a:rPr>
              <a:t> 369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Amps</a:t>
            </a:r>
            <a:r>
              <a:rPr lang="de-CH" sz="1800" kern="1000" spc="30" dirty="0" smtClean="0">
                <a:latin typeface="+mn-lt"/>
                <a:cs typeface="Franklin Gothic Book"/>
              </a:rPr>
              <a:t> (Sebastian)</a:t>
            </a:r>
          </a:p>
        </p:txBody>
      </p:sp>
    </p:spTree>
    <p:extLst>
      <p:ext uri="{BB962C8B-B14F-4D97-AF65-F5344CB8AC3E}">
        <p14:creationId xmlns:p14="http://schemas.microsoft.com/office/powerpoint/2010/main" val="2051355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Solenoid, August 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962422"/>
            <a:ext cx="4693493" cy="5536406"/>
          </a:xfrm>
          <a:prstGeom prst="rect">
            <a:avLst/>
          </a:prstGeom>
        </p:spPr>
      </p:pic>
      <p:sp>
        <p:nvSpPr>
          <p:cNvPr id="5" name="Pfeil nach unten 4"/>
          <p:cNvSpPr/>
          <p:nvPr/>
        </p:nvSpPr>
        <p:spPr bwMode="auto">
          <a:xfrm rot="2277620">
            <a:off x="6199020" y="1333085"/>
            <a:ext cx="432048" cy="648072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682928" y="962422"/>
            <a:ext cx="1944216" cy="18722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40mm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mirror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plates</a:t>
            </a:r>
            <a:r>
              <a:rPr lang="de-CH" sz="1800" kern="1000" spc="30" dirty="0" smtClean="0">
                <a:latin typeface="+mn-lt"/>
                <a:cs typeface="Franklin Gothic Book"/>
              </a:rPr>
              <a:t/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r>
              <a:rPr lang="de-CH" sz="1800" kern="1000" spc="30" dirty="0" err="1" smtClean="0">
                <a:latin typeface="+mn-lt"/>
                <a:cs typeface="Franklin Gothic Book"/>
              </a:rPr>
              <a:t>to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create</a:t>
            </a:r>
            <a:r>
              <a:rPr lang="de-CH" sz="1800" kern="1000" spc="30" dirty="0" smtClean="0">
                <a:latin typeface="+mn-lt"/>
                <a:cs typeface="Franklin Gothic Book"/>
              </a:rPr>
              <a:t> additional </a:t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r>
              <a:rPr lang="de-CH" sz="1800" kern="1000" spc="30" dirty="0" err="1" smtClean="0">
                <a:latin typeface="+mn-lt"/>
                <a:cs typeface="Franklin Gothic Book"/>
              </a:rPr>
              <a:t>room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inside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276656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Solenoid, August 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4954905"/>
          </a:xfrm>
          <a:prstGeom prst="rect">
            <a:avLst/>
          </a:prstGeom>
        </p:spPr>
      </p:pic>
      <p:sp>
        <p:nvSpPr>
          <p:cNvPr id="2" name="Pfeil nach oben 1"/>
          <p:cNvSpPr/>
          <p:nvPr/>
        </p:nvSpPr>
        <p:spPr bwMode="auto">
          <a:xfrm>
            <a:off x="1331640" y="6079649"/>
            <a:ext cx="601544" cy="581501"/>
          </a:xfrm>
          <a:prstGeom prst="up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077200" y="6237312"/>
            <a:ext cx="6129112" cy="4238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latin typeface="+mn-lt"/>
                <a:cs typeface="Franklin Gothic Book"/>
              </a:rPr>
              <a:t>10mm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gap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to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keep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distance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between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connectors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1634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Solenoid, August 2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47" y="814862"/>
            <a:ext cx="7596336" cy="536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79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Tight</a:t>
            </a:r>
            <a:r>
              <a:rPr lang="de-CH" dirty="0" smtClean="0"/>
              <a:t> </a:t>
            </a:r>
            <a:r>
              <a:rPr lang="de-CH" dirty="0" err="1" smtClean="0"/>
              <a:t>space</a:t>
            </a:r>
            <a:r>
              <a:rPr lang="de-CH" dirty="0" smtClean="0"/>
              <a:t> </a:t>
            </a:r>
            <a:r>
              <a:rPr lang="de-CH" dirty="0" err="1" smtClean="0"/>
              <a:t>inside</a:t>
            </a:r>
            <a:r>
              <a:rPr lang="de-CH" dirty="0" smtClean="0"/>
              <a:t> </a:t>
            </a:r>
            <a:r>
              <a:rPr lang="de-CH" dirty="0" err="1" smtClean="0"/>
              <a:t>vacuum</a:t>
            </a:r>
            <a:r>
              <a:rPr lang="de-CH" dirty="0" smtClean="0"/>
              <a:t> </a:t>
            </a:r>
            <a:r>
              <a:rPr lang="de-CH" dirty="0" err="1" smtClean="0"/>
              <a:t>chamber</a:t>
            </a:r>
            <a:r>
              <a:rPr lang="de-CH" dirty="0" smtClean="0"/>
              <a:t>, </a:t>
            </a:r>
            <a:r>
              <a:rPr lang="de-CH" dirty="0" err="1" smtClean="0"/>
              <a:t>insert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1547"/>
            <a:ext cx="9144000" cy="495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19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</a:t>
            </a:r>
            <a:r>
              <a:rPr lang="de-CH" dirty="0" err="1" smtClean="0"/>
              <a:t>solenoid</a:t>
            </a:r>
            <a:r>
              <a:rPr lang="de-CH" dirty="0" smtClean="0"/>
              <a:t>, </a:t>
            </a:r>
            <a:r>
              <a:rPr lang="de-CH" dirty="0" err="1" smtClean="0"/>
              <a:t>current</a:t>
            </a:r>
            <a:r>
              <a:rPr lang="de-CH" dirty="0" smtClean="0"/>
              <a:t> </a:t>
            </a:r>
            <a:r>
              <a:rPr lang="de-CH" dirty="0" err="1" smtClean="0"/>
              <a:t>version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716" y="1341438"/>
            <a:ext cx="4242781" cy="4679950"/>
          </a:xfrm>
        </p:spPr>
      </p:pic>
    </p:spTree>
    <p:extLst>
      <p:ext uri="{BB962C8B-B14F-4D97-AF65-F5344CB8AC3E}">
        <p14:creationId xmlns:p14="http://schemas.microsoft.com/office/powerpoint/2010/main" val="2891201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436940" y="2763446"/>
            <a:ext cx="6769372" cy="647402"/>
          </a:xfrm>
        </p:spPr>
        <p:txBody>
          <a:bodyPr/>
          <a:lstStyle/>
          <a:p>
            <a:r>
              <a:rPr lang="de-CH" dirty="0" err="1" smtClean="0"/>
              <a:t>Explain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chain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constraints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decisions</a:t>
            </a:r>
            <a:r>
              <a:rPr lang="de-CH" dirty="0" smtClean="0"/>
              <a:t> </a:t>
            </a:r>
            <a:r>
              <a:rPr lang="de-CH" dirty="0" err="1" smtClean="0"/>
              <a:t>towards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final design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Topic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992224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588202" y="2723183"/>
            <a:ext cx="6624736" cy="1007442"/>
          </a:xfrm>
        </p:spPr>
        <p:txBody>
          <a:bodyPr/>
          <a:lstStyle/>
          <a:p>
            <a:r>
              <a:rPr lang="de-CH" sz="2800" dirty="0" smtClean="0">
                <a:solidFill>
                  <a:schemeClr val="accent2"/>
                </a:solidFill>
              </a:rPr>
              <a:t>Not </a:t>
            </a:r>
            <a:r>
              <a:rPr lang="de-CH" sz="2800" dirty="0" err="1" smtClean="0">
                <a:solidFill>
                  <a:schemeClr val="accent2"/>
                </a:solidFill>
              </a:rPr>
              <a:t>sure</a:t>
            </a:r>
            <a:r>
              <a:rPr lang="de-CH" sz="2800" dirty="0" smtClean="0">
                <a:solidFill>
                  <a:schemeClr val="accent2"/>
                </a:solidFill>
              </a:rPr>
              <a:t> </a:t>
            </a:r>
            <a:r>
              <a:rPr lang="de-CH" sz="2800" dirty="0" err="1" smtClean="0">
                <a:solidFill>
                  <a:schemeClr val="accent2"/>
                </a:solidFill>
              </a:rPr>
              <a:t>if</a:t>
            </a:r>
            <a:r>
              <a:rPr lang="de-CH" sz="2800" dirty="0" smtClean="0">
                <a:solidFill>
                  <a:schemeClr val="accent2"/>
                </a:solidFill>
              </a:rPr>
              <a:t> </a:t>
            </a:r>
            <a:r>
              <a:rPr lang="de-CH" sz="2800" dirty="0" err="1" smtClean="0">
                <a:solidFill>
                  <a:schemeClr val="accent2"/>
                </a:solidFill>
              </a:rPr>
              <a:t>we</a:t>
            </a:r>
            <a:r>
              <a:rPr lang="de-CH" sz="2800" dirty="0" smtClean="0">
                <a:solidFill>
                  <a:schemeClr val="accent2"/>
                </a:solidFill>
              </a:rPr>
              <a:t> </a:t>
            </a:r>
            <a:r>
              <a:rPr lang="de-CH" sz="2800" dirty="0" err="1" smtClean="0">
                <a:solidFill>
                  <a:schemeClr val="accent2"/>
                </a:solidFill>
              </a:rPr>
              <a:t>reach</a:t>
            </a:r>
            <a:r>
              <a:rPr lang="de-CH" sz="2800" dirty="0" smtClean="0">
                <a:solidFill>
                  <a:schemeClr val="accent2"/>
                </a:solidFill>
              </a:rPr>
              <a:t> </a:t>
            </a:r>
            <a:r>
              <a:rPr lang="de-CH" sz="2800" dirty="0" err="1" smtClean="0">
                <a:solidFill>
                  <a:schemeClr val="accent2"/>
                </a:solidFill>
              </a:rPr>
              <a:t>required</a:t>
            </a:r>
            <a:r>
              <a:rPr lang="de-CH" sz="2800" dirty="0" smtClean="0">
                <a:solidFill>
                  <a:schemeClr val="accent2"/>
                </a:solidFill>
              </a:rPr>
              <a:t> </a:t>
            </a:r>
            <a:r>
              <a:rPr lang="de-CH" sz="2800" dirty="0" err="1" smtClean="0">
                <a:solidFill>
                  <a:schemeClr val="accent2"/>
                </a:solidFill>
              </a:rPr>
              <a:t>current</a:t>
            </a:r>
            <a:endParaRPr lang="de-CH" sz="2800" dirty="0">
              <a:solidFill>
                <a:schemeClr val="accent2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Uncertainties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29757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Wir</a:t>
            </a:r>
            <a:r>
              <a:rPr lang="en-GB" noProof="0" dirty="0" smtClean="0"/>
              <a:t> </a:t>
            </a:r>
            <a:r>
              <a:rPr lang="en-GB" noProof="0" dirty="0" err="1" smtClean="0"/>
              <a:t>schaffen</a:t>
            </a:r>
            <a:r>
              <a:rPr lang="en-GB" noProof="0" dirty="0" smtClean="0"/>
              <a:t> </a:t>
            </a:r>
            <a:r>
              <a:rPr lang="en-GB" noProof="0" dirty="0" err="1" smtClean="0"/>
              <a:t>Wissen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heute</a:t>
            </a:r>
            <a:r>
              <a:rPr lang="en-GB" noProof="0" dirty="0" smtClean="0"/>
              <a:t> </a:t>
            </a:r>
            <a:r>
              <a:rPr lang="en-GB" noProof="0" dirty="0" err="1" smtClean="0"/>
              <a:t>für</a:t>
            </a:r>
            <a:r>
              <a:rPr lang="en-GB" noProof="0" dirty="0" smtClean="0"/>
              <a:t> morgen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acknowledgements</a:t>
            </a:r>
            <a:endParaRPr lang="en-GB" b="1" noProof="0" dirty="0" smtClean="0"/>
          </a:p>
          <a:p>
            <a:pPr marL="0" indent="0">
              <a:buNone/>
            </a:pPr>
            <a:endParaRPr lang="en-GB" noProof="0" dirty="0" smtClean="0"/>
          </a:p>
          <a:p>
            <a:r>
              <a:rPr lang="en-GB" noProof="0" dirty="0" smtClean="0"/>
              <a:t> </a:t>
            </a:r>
            <a:r>
              <a:rPr lang="en-GB" noProof="0" dirty="0" smtClean="0"/>
              <a:t>Dave George</a:t>
            </a:r>
            <a:endParaRPr lang="en-GB" noProof="0" dirty="0" smtClean="0"/>
          </a:p>
          <a:p>
            <a:r>
              <a:rPr lang="en-GB" noProof="0" dirty="0" smtClean="0"/>
              <a:t> </a:t>
            </a:r>
            <a:r>
              <a:rPr lang="en-GB" noProof="0" dirty="0" smtClean="0"/>
              <a:t>Sebastian Hellmann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58" y="1774889"/>
            <a:ext cx="7626096" cy="381304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Cross </a:t>
            </a:r>
            <a:r>
              <a:rPr lang="de-CH" dirty="0" err="1" smtClean="0"/>
              <a:t>section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953719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Ceramic</a:t>
            </a:r>
            <a:r>
              <a:rPr lang="de-CH" dirty="0" smtClean="0"/>
              <a:t> end </a:t>
            </a:r>
            <a:r>
              <a:rPr lang="de-CH" dirty="0" err="1" smtClean="0"/>
              <a:t>pieces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37923"/>
            <a:ext cx="7007834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2728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40" y="1341438"/>
            <a:ext cx="6239933" cy="46799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Display in WLHA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00871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40" y="1341438"/>
            <a:ext cx="6239933" cy="46799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Ceramic</a:t>
            </a:r>
            <a:r>
              <a:rPr lang="de-CH" dirty="0" smtClean="0"/>
              <a:t> </a:t>
            </a:r>
            <a:r>
              <a:rPr lang="de-CH" dirty="0" err="1" smtClean="0"/>
              <a:t>cooling</a:t>
            </a:r>
            <a:r>
              <a:rPr lang="de-CH" dirty="0" smtClean="0"/>
              <a:t> </a:t>
            </a:r>
            <a:r>
              <a:rPr lang="de-CH" dirty="0" err="1" smtClean="0"/>
              <a:t>connector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55678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267744" y="1700808"/>
            <a:ext cx="3673028" cy="3311698"/>
          </a:xfrm>
        </p:spPr>
        <p:txBody>
          <a:bodyPr/>
          <a:lstStyle/>
          <a:p>
            <a:r>
              <a:rPr lang="de-CH" dirty="0" err="1" smtClean="0"/>
              <a:t>Near</a:t>
            </a:r>
            <a:r>
              <a:rPr lang="de-CH" dirty="0" smtClean="0"/>
              <a:t> </a:t>
            </a:r>
            <a:r>
              <a:rPr lang="de-CH" dirty="0" err="1" smtClean="0"/>
              <a:t>target</a:t>
            </a:r>
            <a:r>
              <a:rPr lang="de-CH" dirty="0" smtClean="0"/>
              <a:t> -&gt; </a:t>
            </a:r>
            <a:r>
              <a:rPr lang="de-CH" dirty="0" err="1" smtClean="0"/>
              <a:t>radiation</a:t>
            </a:r>
            <a:r>
              <a:rPr lang="de-CH" dirty="0" smtClean="0"/>
              <a:t> </a:t>
            </a:r>
            <a:r>
              <a:rPr lang="de-CH" dirty="0" err="1" smtClean="0"/>
              <a:t>resistant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err="1" smtClean="0"/>
              <a:t>Near</a:t>
            </a:r>
            <a:r>
              <a:rPr lang="de-CH" dirty="0" smtClean="0"/>
              <a:t> </a:t>
            </a:r>
            <a:r>
              <a:rPr lang="de-CH" dirty="0" err="1" smtClean="0"/>
              <a:t>target</a:t>
            </a:r>
            <a:r>
              <a:rPr lang="de-CH" dirty="0" smtClean="0"/>
              <a:t> -&gt; </a:t>
            </a:r>
            <a:r>
              <a:rPr lang="de-CH" dirty="0" err="1" smtClean="0"/>
              <a:t>space</a:t>
            </a:r>
            <a:r>
              <a:rPr lang="de-CH" dirty="0" smtClean="0"/>
              <a:t> </a:t>
            </a:r>
            <a:r>
              <a:rPr lang="de-CH" dirty="0" err="1" smtClean="0"/>
              <a:t>issues</a:t>
            </a:r>
            <a:r>
              <a:rPr lang="de-CH" dirty="0"/>
              <a:t/>
            </a:r>
            <a:br>
              <a:rPr lang="de-CH" dirty="0"/>
            </a:br>
            <a:endParaRPr lang="de-CH" dirty="0" smtClean="0"/>
          </a:p>
          <a:p>
            <a:r>
              <a:rPr lang="de-CH" dirty="0" smtClean="0"/>
              <a:t>In </a:t>
            </a:r>
            <a:r>
              <a:rPr lang="de-CH" dirty="0" err="1" smtClean="0"/>
              <a:t>Vacuum</a:t>
            </a:r>
            <a:r>
              <a:rPr lang="de-CH" dirty="0" smtClean="0"/>
              <a:t> –&gt;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air</a:t>
            </a:r>
            <a:r>
              <a:rPr lang="de-CH" dirty="0" smtClean="0"/>
              <a:t> </a:t>
            </a:r>
            <a:r>
              <a:rPr lang="de-CH" dirty="0" err="1" smtClean="0"/>
              <a:t>cooling</a:t>
            </a:r>
            <a:r>
              <a:rPr lang="de-CH" dirty="0" smtClean="0"/>
              <a:t>!</a:t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Compact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smtClean="0"/>
              <a:t>light… SHORT!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«</a:t>
            </a:r>
            <a:r>
              <a:rPr lang="de-CH" dirty="0" err="1" smtClean="0"/>
              <a:t>copy</a:t>
            </a:r>
            <a:r>
              <a:rPr lang="de-CH" dirty="0" smtClean="0"/>
              <a:t>» </a:t>
            </a:r>
            <a:r>
              <a:rPr lang="de-CH" dirty="0" err="1" smtClean="0"/>
              <a:t>of</a:t>
            </a:r>
            <a:r>
              <a:rPr lang="de-CH" dirty="0" smtClean="0"/>
              <a:t> WSX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Starting</a:t>
            </a:r>
            <a:r>
              <a:rPr lang="de-CH" dirty="0" smtClean="0"/>
              <a:t> </a:t>
            </a:r>
            <a:r>
              <a:rPr lang="de-CH" dirty="0" err="1" smtClean="0"/>
              <a:t>parameters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16379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195736" y="1124744"/>
            <a:ext cx="4609132" cy="1007442"/>
          </a:xfrm>
        </p:spPr>
        <p:txBody>
          <a:bodyPr/>
          <a:lstStyle/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organic</a:t>
            </a:r>
            <a:r>
              <a:rPr lang="de-CH" dirty="0" smtClean="0"/>
              <a:t> </a:t>
            </a:r>
            <a:r>
              <a:rPr lang="de-CH" dirty="0" err="1" smtClean="0"/>
              <a:t>materials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direct</a:t>
            </a:r>
            <a:r>
              <a:rPr lang="de-CH" dirty="0" smtClean="0"/>
              <a:t> </a:t>
            </a:r>
            <a:r>
              <a:rPr lang="de-CH" dirty="0" err="1" smtClean="0"/>
              <a:t>contact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water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copper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Radiation </a:t>
            </a:r>
            <a:r>
              <a:rPr lang="de-CH" dirty="0" err="1" smtClean="0"/>
              <a:t>hard</a:t>
            </a:r>
            <a:r>
              <a:rPr lang="de-CH" dirty="0" smtClean="0"/>
              <a:t> –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does</a:t>
            </a:r>
            <a:r>
              <a:rPr lang="de-CH" dirty="0" smtClean="0"/>
              <a:t>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mean</a:t>
            </a:r>
            <a:r>
              <a:rPr lang="de-CH" dirty="0" smtClean="0"/>
              <a:t>?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46063"/>
            <a:ext cx="7632848" cy="408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4556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40" y="1341438"/>
            <a:ext cx="6239933" cy="46799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End </a:t>
            </a:r>
            <a:r>
              <a:rPr lang="de-CH" dirty="0" err="1" smtClean="0"/>
              <a:t>connections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474881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WSX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990600"/>
            <a:ext cx="3773016" cy="503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688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WSX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1004887"/>
            <a:ext cx="6743700" cy="4848225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 bwMode="auto">
          <a:xfrm>
            <a:off x="5076056" y="1772816"/>
            <a:ext cx="1800200" cy="504056"/>
          </a:xfrm>
          <a:prstGeom prst="ellipse">
            <a:avLst/>
          </a:prstGeom>
          <a:noFill/>
          <a:ln w="7620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424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Capture Solenoid, </a:t>
            </a:r>
            <a:r>
              <a:rPr lang="de-CH" dirty="0" err="1" smtClean="0"/>
              <a:t>December</a:t>
            </a:r>
            <a:r>
              <a:rPr lang="de-CH" dirty="0" smtClean="0"/>
              <a:t> 16, 2020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98960"/>
            <a:ext cx="4142438" cy="525646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327" y="1052736"/>
            <a:ext cx="4092368" cy="494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940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Dave George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52736"/>
            <a:ext cx="3087535" cy="461224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716016" y="1340768"/>
            <a:ext cx="3600400" cy="30963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kern="1000" spc="30" dirty="0" smtClean="0">
                <a:latin typeface="+mn-lt"/>
                <a:cs typeface="Franklin Gothic Book"/>
              </a:rPr>
              <a:t>500A not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possible</a:t>
            </a:r>
            <a:r>
              <a:rPr lang="de-CH" sz="1800" kern="1000" spc="30" dirty="0" smtClean="0">
                <a:latin typeface="+mn-lt"/>
                <a:cs typeface="Franklin Gothic Book"/>
              </a:rPr>
              <a:t> on WSX</a:t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endParaRPr lang="de-CH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kern="1000" spc="30" dirty="0" smtClean="0">
                <a:latin typeface="+mn-lt"/>
                <a:cs typeface="Franklin Gothic Book"/>
              </a:rPr>
              <a:t>300/375 A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max</a:t>
            </a:r>
            <a:r>
              <a:rPr lang="de-CH" sz="1800" kern="1000" spc="30" dirty="0" smtClean="0">
                <a:latin typeface="+mn-lt"/>
                <a:cs typeface="Franklin Gothic Book"/>
              </a:rPr>
              <a:t/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endParaRPr lang="de-CH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kern="1000" spc="30" dirty="0" smtClean="0">
                <a:latin typeface="+mn-lt"/>
                <a:cs typeface="Franklin Gothic Book"/>
              </a:rPr>
              <a:t>Problem: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overheating</a:t>
            </a:r>
            <a:r>
              <a:rPr lang="de-CH" sz="1800" kern="1000" spc="30" dirty="0" smtClean="0">
                <a:latin typeface="+mn-lt"/>
                <a:cs typeface="Franklin Gothic Book"/>
              </a:rPr>
              <a:t/>
            </a:r>
            <a:br>
              <a:rPr lang="de-CH" sz="1800" kern="1000" spc="30" dirty="0" smtClean="0">
                <a:latin typeface="+mn-lt"/>
                <a:cs typeface="Franklin Gothic Book"/>
              </a:rPr>
            </a:br>
            <a:endParaRPr lang="de-CH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800" kern="1000" spc="30" dirty="0" smtClean="0">
                <a:latin typeface="+mn-lt"/>
                <a:cs typeface="Franklin Gothic Book"/>
              </a:rPr>
              <a:t>Leads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are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the</a:t>
            </a:r>
            <a:r>
              <a:rPr lang="de-CH" sz="1800" kern="1000" spc="30" dirty="0" smtClean="0"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latin typeface="+mn-lt"/>
                <a:cs typeface="Franklin Gothic Book"/>
              </a:rPr>
              <a:t>problem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043313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4_3 (EN)_VO-9713-105</Template>
  <TotalTime>0</TotalTime>
  <Words>312</Words>
  <Application>Microsoft Office PowerPoint</Application>
  <PresentationFormat>Bildschirmpräsentation (4:3)</PresentationFormat>
  <Paragraphs>76</Paragraphs>
  <Slides>25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ヒラギノ角ゴ Pro W3</vt:lpstr>
      <vt:lpstr>PSI-Powerpoint-Master Calibri V2</vt:lpstr>
      <vt:lpstr>The Capture Solenoid for the new HiMB Muon Beam Lines</vt:lpstr>
      <vt:lpstr>Topic</vt:lpstr>
      <vt:lpstr>Starting parameters</vt:lpstr>
      <vt:lpstr>Radiation hard – what does it mean?</vt:lpstr>
      <vt:lpstr>End connections</vt:lpstr>
      <vt:lpstr>WSX</vt:lpstr>
      <vt:lpstr>WSX</vt:lpstr>
      <vt:lpstr>Capture Solenoid, December 16, 2020</vt:lpstr>
      <vt:lpstr>Dave George</vt:lpstr>
      <vt:lpstr>WSX</vt:lpstr>
      <vt:lpstr>Leads</vt:lpstr>
      <vt:lpstr>WSX</vt:lpstr>
      <vt:lpstr>Capture Solenoid, May 10</vt:lpstr>
      <vt:lpstr>Calculating the details</vt:lpstr>
      <vt:lpstr>Capture Solenoid, August 2</vt:lpstr>
      <vt:lpstr>Capture Solenoid, August 2</vt:lpstr>
      <vt:lpstr>Capture Solenoid, August 2</vt:lpstr>
      <vt:lpstr>Tight space inside vacuum chamber, insert</vt:lpstr>
      <vt:lpstr>Capture solenoid, current version</vt:lpstr>
      <vt:lpstr>Uncertainties</vt:lpstr>
      <vt:lpstr>Wir schaffen Wissen – heute für morgen</vt:lpstr>
      <vt:lpstr>Cross section</vt:lpstr>
      <vt:lpstr>Ceramic end pieces</vt:lpstr>
      <vt:lpstr>Display in WLHA</vt:lpstr>
      <vt:lpstr>Ceramic cooling connector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Capture Solenoid for the new HiMB Muon Beam Lines</dc:title>
  <dc:creator>Gabard Alexander</dc:creator>
  <cp:lastModifiedBy>Gabard Alexander</cp:lastModifiedBy>
  <cp:revision>14</cp:revision>
  <cp:lastPrinted>2015-07-23T13:50:07Z</cp:lastPrinted>
  <dcterms:created xsi:type="dcterms:W3CDTF">2021-08-26T11:28:51Z</dcterms:created>
  <dcterms:modified xsi:type="dcterms:W3CDTF">2021-08-31T12:01:02Z</dcterms:modified>
</cp:coreProperties>
</file>