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media1.mpg" ContentType="video/unknown"/>
  <Override PartName="/ppt/media/media1.mp4" ContentType="video/unknown"/>
  <Override PartName="/ppt/media/media2.mp4" ContentType="video/unknown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47484A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6E6CA"/>
          </a:solidFill>
        </a:fill>
      </a:tcStyle>
    </a:wholeTbl>
    <a:band2H>
      <a:tcTxStyle b="def" i="def"/>
      <a:tcStyle>
        <a:tcBdr/>
        <a:fill>
          <a:solidFill>
            <a:srgbClr val="ECF3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ADA"/>
          </a:solidFill>
        </a:fill>
      </a:tcStyle>
    </a:wholeTbl>
    <a:band2H>
      <a:tcTxStyle b="def" i="def"/>
      <a:tcStyle>
        <a:tcBdr/>
        <a:fill>
          <a:solidFill>
            <a:srgbClr val="E8E6ED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DCBCB"/>
          </a:solidFill>
        </a:fill>
      </a:tcStyle>
    </a:wholeTbl>
    <a:band2H>
      <a:tcTxStyle b="def" i="def"/>
      <a:tcStyle>
        <a:tcBdr/>
        <a:fill>
          <a:solidFill>
            <a:srgbClr val="F6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7484A"/>
              </a:solidFill>
              <a:prstDash val="solid"/>
              <a:round/>
            </a:ln>
          </a:top>
          <a:bottom>
            <a:ln w="25400" cap="flat">
              <a:solidFill>
                <a:srgbClr val="47484A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7484A"/>
              </a:solidFill>
              <a:prstDash val="solid"/>
              <a:round/>
            </a:ln>
          </a:top>
          <a:bottom>
            <a:ln w="25400" cap="flat">
              <a:solidFill>
                <a:srgbClr val="47484A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 b="def" i="def"/>
      <a:tcStyle>
        <a:tcBdr/>
        <a:fill>
          <a:solidFill>
            <a:srgbClr val="E8E8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7484A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7484A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7484A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47484A"/>
              </a:solidFill>
              <a:prstDash val="solid"/>
              <a:round/>
            </a:ln>
          </a:left>
          <a:right>
            <a:ln w="12700" cap="flat">
              <a:solidFill>
                <a:srgbClr val="47484A"/>
              </a:solidFill>
              <a:prstDash val="solid"/>
              <a:round/>
            </a:ln>
          </a:right>
          <a:top>
            <a:ln w="12700" cap="flat">
              <a:solidFill>
                <a:srgbClr val="47484A"/>
              </a:solidFill>
              <a:prstDash val="solid"/>
              <a:round/>
            </a:ln>
          </a:top>
          <a:bottom>
            <a:ln w="12700" cap="flat">
              <a:solidFill>
                <a:srgbClr val="47484A"/>
              </a:solidFill>
              <a:prstDash val="solid"/>
              <a:round/>
            </a:ln>
          </a:bottom>
          <a:insideH>
            <a:ln w="12700" cap="flat">
              <a:solidFill>
                <a:srgbClr val="47484A"/>
              </a:solidFill>
              <a:prstDash val="solid"/>
              <a:round/>
            </a:ln>
          </a:insideH>
          <a:insideV>
            <a:ln w="12700" cap="flat">
              <a:solidFill>
                <a:srgbClr val="47484A"/>
              </a:solidFill>
              <a:prstDash val="solid"/>
              <a:round/>
            </a:ln>
          </a:insideV>
        </a:tcBdr>
        <a:fill>
          <a:solidFill>
            <a:srgbClr val="47484A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47484A"/>
              </a:solidFill>
              <a:prstDash val="solid"/>
              <a:round/>
            </a:ln>
          </a:left>
          <a:right>
            <a:ln w="12700" cap="flat">
              <a:solidFill>
                <a:srgbClr val="47484A"/>
              </a:solidFill>
              <a:prstDash val="solid"/>
              <a:round/>
            </a:ln>
          </a:right>
          <a:top>
            <a:ln w="12700" cap="flat">
              <a:solidFill>
                <a:srgbClr val="47484A"/>
              </a:solidFill>
              <a:prstDash val="solid"/>
              <a:round/>
            </a:ln>
          </a:top>
          <a:bottom>
            <a:ln w="12700" cap="flat">
              <a:solidFill>
                <a:srgbClr val="47484A"/>
              </a:solidFill>
              <a:prstDash val="solid"/>
              <a:round/>
            </a:ln>
          </a:bottom>
          <a:insideH>
            <a:ln w="12700" cap="flat">
              <a:solidFill>
                <a:srgbClr val="47484A"/>
              </a:solidFill>
              <a:prstDash val="solid"/>
              <a:round/>
            </a:ln>
          </a:insideH>
          <a:insideV>
            <a:ln w="12700" cap="flat">
              <a:solidFill>
                <a:srgbClr val="47484A"/>
              </a:solidFill>
              <a:prstDash val="solid"/>
              <a:round/>
            </a:ln>
          </a:insideV>
        </a:tcBdr>
        <a:fill>
          <a:solidFill>
            <a:srgbClr val="47484A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47484A"/>
              </a:solidFill>
              <a:prstDash val="solid"/>
              <a:round/>
            </a:ln>
          </a:left>
          <a:right>
            <a:ln w="12700" cap="flat">
              <a:solidFill>
                <a:srgbClr val="47484A"/>
              </a:solidFill>
              <a:prstDash val="solid"/>
              <a:round/>
            </a:ln>
          </a:right>
          <a:top>
            <a:ln w="50800" cap="flat">
              <a:solidFill>
                <a:srgbClr val="47484A"/>
              </a:solidFill>
              <a:prstDash val="solid"/>
              <a:round/>
            </a:ln>
          </a:top>
          <a:bottom>
            <a:ln w="12700" cap="flat">
              <a:solidFill>
                <a:srgbClr val="47484A"/>
              </a:solidFill>
              <a:prstDash val="solid"/>
              <a:round/>
            </a:ln>
          </a:bottom>
          <a:insideH>
            <a:ln w="12700" cap="flat">
              <a:solidFill>
                <a:srgbClr val="47484A"/>
              </a:solidFill>
              <a:prstDash val="solid"/>
              <a:round/>
            </a:ln>
          </a:insideH>
          <a:insideV>
            <a:ln w="12700" cap="flat">
              <a:solidFill>
                <a:srgbClr val="47484A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47484A"/>
      </a:tcTxStyle>
      <a:tcStyle>
        <a:tcBdr>
          <a:left>
            <a:ln w="12700" cap="flat">
              <a:solidFill>
                <a:srgbClr val="47484A"/>
              </a:solidFill>
              <a:prstDash val="solid"/>
              <a:round/>
            </a:ln>
          </a:left>
          <a:right>
            <a:ln w="12700" cap="flat">
              <a:solidFill>
                <a:srgbClr val="47484A"/>
              </a:solidFill>
              <a:prstDash val="solid"/>
              <a:round/>
            </a:ln>
          </a:right>
          <a:top>
            <a:ln w="12700" cap="flat">
              <a:solidFill>
                <a:srgbClr val="47484A"/>
              </a:solidFill>
              <a:prstDash val="solid"/>
              <a:round/>
            </a:ln>
          </a:top>
          <a:bottom>
            <a:ln w="25400" cap="flat">
              <a:solidFill>
                <a:srgbClr val="47484A"/>
              </a:solidFill>
              <a:prstDash val="solid"/>
              <a:round/>
            </a:ln>
          </a:bottom>
          <a:insideH>
            <a:ln w="12700" cap="flat">
              <a:solidFill>
                <a:srgbClr val="47484A"/>
              </a:solidFill>
              <a:prstDash val="solid"/>
              <a:round/>
            </a:ln>
          </a:insideH>
          <a:insideV>
            <a:ln w="12700" cap="flat">
              <a:solidFill>
                <a:srgbClr val="47484A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95" name="Shape 59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2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tif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tif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99753" y="4562475"/>
            <a:ext cx="1540845" cy="555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36" descr="Picture 36"/>
          <p:cNvPicPr>
            <a:picLocks noChangeAspect="1"/>
          </p:cNvPicPr>
          <p:nvPr/>
        </p:nvPicPr>
        <p:blipFill>
          <a:blip r:embed="rId3">
            <a:extLst/>
          </a:blip>
          <a:srcRect l="0" t="10682" r="0" b="7134"/>
          <a:stretch>
            <a:fillRect/>
          </a:stretch>
        </p:blipFill>
        <p:spPr>
          <a:xfrm>
            <a:off x="0" y="0"/>
            <a:ext cx="9144000" cy="4488689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Body Level One…"/>
          <p:cNvSpPr txBox="1"/>
          <p:nvPr>
            <p:ph type="body" idx="1"/>
          </p:nvPr>
        </p:nvSpPr>
        <p:spPr>
          <a:xfrm>
            <a:off x="0" y="-10684"/>
            <a:ext cx="9144000" cy="4499372"/>
          </a:xfrm>
          <a:prstGeom prst="rect">
            <a:avLst/>
          </a:prstGeom>
          <a:solidFill>
            <a:schemeClr val="accent2">
              <a:alpha val="90000"/>
            </a:schemeClr>
          </a:solidFill>
        </p:spPr>
        <p:txBody>
          <a:bodyPr anchor="ctr"/>
          <a:lstStyle>
            <a:lvl1pPr marL="0" indent="0">
              <a:buSzTx/>
              <a:buNone/>
              <a:defRPr b="1" cap="all" sz="2800">
                <a:solidFill>
                  <a:srgbClr val="FFFFFF"/>
                </a:solidFill>
              </a:defRPr>
            </a:lvl1pPr>
            <a:lvl2pPr marL="652110" indent="-367948">
              <a:defRPr b="1" cap="all" sz="2800">
                <a:solidFill>
                  <a:srgbClr val="FFFFFF"/>
                </a:solidFill>
              </a:defRPr>
            </a:lvl2pPr>
            <a:lvl3pPr marL="907344" indent="-291394">
              <a:defRPr b="1" cap="all" sz="2800">
                <a:solidFill>
                  <a:srgbClr val="FFFFFF"/>
                </a:solidFill>
              </a:defRPr>
            </a:lvl3pPr>
            <a:lvl4pPr marL="1182687" indent="-266700">
              <a:defRPr b="1" cap="all" sz="2800">
                <a:solidFill>
                  <a:srgbClr val="FFFFFF"/>
                </a:solidFill>
              </a:defRPr>
            </a:lvl4pPr>
            <a:lvl5pPr marL="1466850" indent="-266700">
              <a:defRPr b="1" cap="all"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7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3121" y="4702076"/>
            <a:ext cx="2046368" cy="260263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WO LRG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151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3" name="Body Level One…"/>
          <p:cNvSpPr txBox="1"/>
          <p:nvPr>
            <p:ph type="body" sz="quarter" idx="1"/>
          </p:nvPr>
        </p:nvSpPr>
        <p:spPr>
          <a:xfrm>
            <a:off x="488731" y="4106864"/>
            <a:ext cx="4114801" cy="686877"/>
          </a:xfrm>
          <a:prstGeom prst="rect">
            <a:avLst/>
          </a:prstGeom>
        </p:spPr>
        <p:txBody>
          <a:bodyPr/>
          <a:lstStyle>
            <a:lvl2pPr marL="457200" indent="-173037"/>
            <a:lvl3pPr marL="627062" indent="-128587"/>
            <a:lvl4pPr marL="886619" indent="-192881"/>
            <a:lvl5pPr marL="1105694" indent="-192881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3"/>
          <p:cNvSpPr/>
          <p:nvPr>
            <p:ph type="body" sz="quarter" idx="21"/>
          </p:nvPr>
        </p:nvSpPr>
        <p:spPr>
          <a:xfrm>
            <a:off x="4716216" y="4106864"/>
            <a:ext cx="4097586" cy="686877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Picture Placeholder 4"/>
          <p:cNvSpPr/>
          <p:nvPr>
            <p:ph type="pic" sz="half" idx="22"/>
          </p:nvPr>
        </p:nvSpPr>
        <p:spPr>
          <a:xfrm>
            <a:off x="495678" y="1420812"/>
            <a:ext cx="4023361" cy="26860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6" name="Picture Placeholder 4"/>
          <p:cNvSpPr/>
          <p:nvPr>
            <p:ph type="pic" sz="half" idx="23"/>
          </p:nvPr>
        </p:nvSpPr>
        <p:spPr>
          <a:xfrm>
            <a:off x="4709050" y="1420812"/>
            <a:ext cx="4023361" cy="26860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8" name="TextBox 9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sp>
        <p:nvSpPr>
          <p:cNvPr id="159" name="Text Placeholder 5"/>
          <p:cNvSpPr/>
          <p:nvPr>
            <p:ph type="body" sz="quarter" idx="24"/>
          </p:nvPr>
        </p:nvSpPr>
        <p:spPr>
          <a:xfrm>
            <a:off x="457200" y="1009911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168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Picture Placeholder 4"/>
          <p:cNvSpPr/>
          <p:nvPr>
            <p:ph type="pic" sz="half" idx="21"/>
          </p:nvPr>
        </p:nvSpPr>
        <p:spPr>
          <a:xfrm>
            <a:off x="676630" y="1417045"/>
            <a:ext cx="3790375" cy="28081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70" name="Body Level One…"/>
          <p:cNvSpPr txBox="1"/>
          <p:nvPr>
            <p:ph type="body" sz="quarter" idx="1"/>
          </p:nvPr>
        </p:nvSpPr>
        <p:spPr>
          <a:xfrm>
            <a:off x="676630" y="4256433"/>
            <a:ext cx="3840480" cy="43877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200"/>
            </a:lvl1pPr>
            <a:lvl2pPr marL="441853" indent="-157691">
              <a:spcBef>
                <a:spcPts val="0"/>
              </a:spcBef>
              <a:defRPr sz="1200"/>
            </a:lvl2pPr>
            <a:lvl3pPr marL="740833" indent="-124883">
              <a:spcBef>
                <a:spcPts val="0"/>
              </a:spcBef>
              <a:defRPr sz="1200"/>
            </a:lvl3pPr>
            <a:lvl4pPr marL="1030287" indent="-114300">
              <a:spcBef>
                <a:spcPts val="0"/>
              </a:spcBef>
              <a:defRPr sz="1200"/>
            </a:lvl4pPr>
            <a:lvl5pPr marL="1314450" indent="-114300">
              <a:spcBef>
                <a:spcPts val="0"/>
              </a:spcBef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3" name="Text Placeholder 5"/>
          <p:cNvSpPr/>
          <p:nvPr>
            <p:ph type="body" sz="quarter" idx="22"/>
          </p:nvPr>
        </p:nvSpPr>
        <p:spPr>
          <a:xfrm>
            <a:off x="457200" y="1009911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  <p:sp>
        <p:nvSpPr>
          <p:cNvPr id="174" name="Picture Placeholder 4"/>
          <p:cNvSpPr/>
          <p:nvPr>
            <p:ph type="pic" sz="half" idx="23"/>
          </p:nvPr>
        </p:nvSpPr>
        <p:spPr>
          <a:xfrm>
            <a:off x="4765130" y="1416461"/>
            <a:ext cx="3790375" cy="28081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75" name="Text Placeholder 5"/>
          <p:cNvSpPr/>
          <p:nvPr>
            <p:ph type="body" sz="quarter" idx="24"/>
          </p:nvPr>
        </p:nvSpPr>
        <p:spPr>
          <a:xfrm>
            <a:off x="4765130" y="4255849"/>
            <a:ext cx="3840480" cy="43877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1200"/>
            </a:pPr>
          </a:p>
        </p:txBody>
      </p:sp>
      <p:sp>
        <p:nvSpPr>
          <p:cNvPr id="176" name="TextBox 10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185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7" name="Body Level One…"/>
          <p:cNvSpPr txBox="1"/>
          <p:nvPr>
            <p:ph type="body" sz="quarter" idx="1"/>
          </p:nvPr>
        </p:nvSpPr>
        <p:spPr>
          <a:xfrm>
            <a:off x="457201" y="1019436"/>
            <a:ext cx="8372902" cy="3640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lvl1pPr>
            <a:lvl2pPr marL="546982" indent="-26282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2pPr>
            <a:lvl3pPr marL="824088" indent="-208138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3pPr>
            <a:lvl4pPr marL="1106487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4pPr>
            <a:lvl5pPr marL="1390650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Text Placeholder 3"/>
          <p:cNvSpPr/>
          <p:nvPr>
            <p:ph type="body" sz="quarter" idx="21"/>
          </p:nvPr>
        </p:nvSpPr>
        <p:spPr>
          <a:xfrm>
            <a:off x="495878" y="2854960"/>
            <a:ext cx="2465585" cy="1609959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9" name="Text Placeholder 3"/>
          <p:cNvSpPr/>
          <p:nvPr>
            <p:ph type="body" sz="quarter" idx="22"/>
          </p:nvPr>
        </p:nvSpPr>
        <p:spPr>
          <a:xfrm>
            <a:off x="3381085" y="2854960"/>
            <a:ext cx="2465585" cy="1609959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0" name="Picture Placeholder 4"/>
          <p:cNvSpPr/>
          <p:nvPr>
            <p:ph type="pic" sz="quarter" idx="23"/>
          </p:nvPr>
        </p:nvSpPr>
        <p:spPr>
          <a:xfrm>
            <a:off x="503078" y="1415694"/>
            <a:ext cx="2361246" cy="1365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91" name="Picture Placeholder 4"/>
          <p:cNvSpPr/>
          <p:nvPr>
            <p:ph type="pic" sz="quarter" idx="24"/>
          </p:nvPr>
        </p:nvSpPr>
        <p:spPr>
          <a:xfrm>
            <a:off x="3388285" y="1415694"/>
            <a:ext cx="2361245" cy="1365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92" name="Text Placeholder 3"/>
          <p:cNvSpPr/>
          <p:nvPr>
            <p:ph type="body" sz="quarter" idx="25"/>
          </p:nvPr>
        </p:nvSpPr>
        <p:spPr>
          <a:xfrm>
            <a:off x="6261696" y="2856833"/>
            <a:ext cx="2465585" cy="1609959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3" name="Picture Placeholder 4"/>
          <p:cNvSpPr/>
          <p:nvPr>
            <p:ph type="pic" sz="quarter" idx="26"/>
          </p:nvPr>
        </p:nvSpPr>
        <p:spPr>
          <a:xfrm>
            <a:off x="6268896" y="1417568"/>
            <a:ext cx="2361245" cy="1365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9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95" name="TextBox 12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20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4"/>
          <p:cNvSpPr/>
          <p:nvPr>
            <p:ph type="pic" sz="quarter" idx="21"/>
          </p:nvPr>
        </p:nvSpPr>
        <p:spPr>
          <a:xfrm>
            <a:off x="218126" y="1418979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6" name="Picture Placeholder 4"/>
          <p:cNvSpPr/>
          <p:nvPr>
            <p:ph type="pic" sz="quarter" idx="22"/>
          </p:nvPr>
        </p:nvSpPr>
        <p:spPr>
          <a:xfrm>
            <a:off x="2453234" y="1418979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7" name="Picture Placeholder 4"/>
          <p:cNvSpPr/>
          <p:nvPr>
            <p:ph type="pic" sz="quarter" idx="23"/>
          </p:nvPr>
        </p:nvSpPr>
        <p:spPr>
          <a:xfrm>
            <a:off x="4688340" y="1418979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8" name="Picture Placeholder 4"/>
          <p:cNvSpPr/>
          <p:nvPr>
            <p:ph type="pic" sz="quarter" idx="24"/>
          </p:nvPr>
        </p:nvSpPr>
        <p:spPr>
          <a:xfrm>
            <a:off x="6906021" y="1418979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9" name="Body Level One…"/>
          <p:cNvSpPr txBox="1"/>
          <p:nvPr>
            <p:ph type="body" sz="quarter" idx="1"/>
          </p:nvPr>
        </p:nvSpPr>
        <p:spPr>
          <a:xfrm>
            <a:off x="469900" y="3672521"/>
            <a:ext cx="8434552" cy="1086331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1" name="Text Placeholder 3"/>
          <p:cNvSpPr/>
          <p:nvPr>
            <p:ph type="body" sz="quarter" idx="25"/>
          </p:nvPr>
        </p:nvSpPr>
        <p:spPr>
          <a:xfrm>
            <a:off x="218127" y="3127170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000000"/>
                </a:solidFill>
              </a:defRPr>
            </a:pPr>
          </a:p>
        </p:txBody>
      </p:sp>
      <p:sp>
        <p:nvSpPr>
          <p:cNvPr id="212" name="Text Placeholder 3"/>
          <p:cNvSpPr/>
          <p:nvPr>
            <p:ph type="body" sz="quarter" idx="26"/>
          </p:nvPr>
        </p:nvSpPr>
        <p:spPr>
          <a:xfrm>
            <a:off x="2442595" y="3127170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000000"/>
                </a:solidFill>
              </a:defRPr>
            </a:pPr>
          </a:p>
        </p:txBody>
      </p:sp>
      <p:sp>
        <p:nvSpPr>
          <p:cNvPr id="213" name="Text Placeholder 3"/>
          <p:cNvSpPr/>
          <p:nvPr>
            <p:ph type="body" sz="quarter" idx="27"/>
          </p:nvPr>
        </p:nvSpPr>
        <p:spPr>
          <a:xfrm>
            <a:off x="4681063" y="3127170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000000"/>
                </a:solidFill>
              </a:defRPr>
            </a:pPr>
          </a:p>
        </p:txBody>
      </p:sp>
      <p:sp>
        <p:nvSpPr>
          <p:cNvPr id="214" name="Text Placeholder 3"/>
          <p:cNvSpPr/>
          <p:nvPr>
            <p:ph type="body" sz="quarter" idx="28"/>
          </p:nvPr>
        </p:nvSpPr>
        <p:spPr>
          <a:xfrm>
            <a:off x="6905531" y="3127170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000000"/>
                </a:solidFill>
              </a:defRPr>
            </a:pPr>
          </a:p>
        </p:txBody>
      </p:sp>
      <p:sp>
        <p:nvSpPr>
          <p:cNvPr id="215" name="TextBox 13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sp>
        <p:nvSpPr>
          <p:cNvPr id="2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7" name="Text Placeholder 5"/>
          <p:cNvSpPr/>
          <p:nvPr>
            <p:ph type="body" sz="quarter" idx="29"/>
          </p:nvPr>
        </p:nvSpPr>
        <p:spPr>
          <a:xfrm>
            <a:off x="457200" y="1019436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226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9" name="Body Level One…"/>
          <p:cNvSpPr txBox="1"/>
          <p:nvPr>
            <p:ph type="body" sz="quarter" idx="1"/>
          </p:nvPr>
        </p:nvSpPr>
        <p:spPr>
          <a:xfrm>
            <a:off x="457201" y="1019436"/>
            <a:ext cx="8372902" cy="2077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lvl1pPr>
            <a:lvl2pPr marL="546982" indent="-26282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2pPr>
            <a:lvl3pPr marL="824088" indent="-208138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3pPr>
            <a:lvl4pPr marL="1106487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4pPr>
            <a:lvl5pPr marL="1390650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" name="TextBox 13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sp>
        <p:nvSpPr>
          <p:cNvPr id="231" name="Picture Placeholder 4"/>
          <p:cNvSpPr/>
          <p:nvPr>
            <p:ph type="pic" sz="quarter" idx="21"/>
          </p:nvPr>
        </p:nvSpPr>
        <p:spPr>
          <a:xfrm>
            <a:off x="487437" y="1420812"/>
            <a:ext cx="3790375" cy="13834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2" name="Text Placeholder 5"/>
          <p:cNvSpPr/>
          <p:nvPr>
            <p:ph type="body" sz="quarter" idx="22"/>
          </p:nvPr>
        </p:nvSpPr>
        <p:spPr>
          <a:xfrm>
            <a:off x="487437" y="2822382"/>
            <a:ext cx="3840480" cy="27613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1200"/>
            </a:pPr>
          </a:p>
        </p:txBody>
      </p:sp>
      <p:sp>
        <p:nvSpPr>
          <p:cNvPr id="233" name="Picture Placeholder 4"/>
          <p:cNvSpPr/>
          <p:nvPr>
            <p:ph type="pic" sz="quarter" idx="23"/>
          </p:nvPr>
        </p:nvSpPr>
        <p:spPr>
          <a:xfrm>
            <a:off x="4912431" y="1420812"/>
            <a:ext cx="3790375" cy="13834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4" name="Text Placeholder 5"/>
          <p:cNvSpPr/>
          <p:nvPr>
            <p:ph type="body" sz="quarter" idx="24"/>
          </p:nvPr>
        </p:nvSpPr>
        <p:spPr>
          <a:xfrm>
            <a:off x="4912431" y="2822382"/>
            <a:ext cx="3840481" cy="27613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1200"/>
            </a:pPr>
          </a:p>
        </p:txBody>
      </p:sp>
      <p:sp>
        <p:nvSpPr>
          <p:cNvPr id="235" name="Picture Placeholder 4"/>
          <p:cNvSpPr/>
          <p:nvPr>
            <p:ph type="pic" sz="quarter" idx="25"/>
          </p:nvPr>
        </p:nvSpPr>
        <p:spPr>
          <a:xfrm>
            <a:off x="487437" y="3097650"/>
            <a:ext cx="3790375" cy="13834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6" name="Text Placeholder 5"/>
          <p:cNvSpPr/>
          <p:nvPr>
            <p:ph type="body" sz="quarter" idx="26"/>
          </p:nvPr>
        </p:nvSpPr>
        <p:spPr>
          <a:xfrm>
            <a:off x="487437" y="4502673"/>
            <a:ext cx="3840480" cy="27613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1200"/>
            </a:pPr>
          </a:p>
        </p:txBody>
      </p:sp>
      <p:sp>
        <p:nvSpPr>
          <p:cNvPr id="237" name="Picture Placeholder 4"/>
          <p:cNvSpPr/>
          <p:nvPr>
            <p:ph type="pic" sz="quarter" idx="27"/>
          </p:nvPr>
        </p:nvSpPr>
        <p:spPr>
          <a:xfrm>
            <a:off x="4912431" y="3097650"/>
            <a:ext cx="3790375" cy="13834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8" name="Text Placeholder 5"/>
          <p:cNvSpPr/>
          <p:nvPr>
            <p:ph type="body" sz="quarter" idx="28"/>
          </p:nvPr>
        </p:nvSpPr>
        <p:spPr>
          <a:xfrm>
            <a:off x="4912431" y="4505516"/>
            <a:ext cx="3840481" cy="27613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1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247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9" name="Body Level One…"/>
          <p:cNvSpPr txBox="1"/>
          <p:nvPr>
            <p:ph type="body" idx="1"/>
          </p:nvPr>
        </p:nvSpPr>
        <p:spPr>
          <a:xfrm>
            <a:off x="457201" y="1417578"/>
            <a:ext cx="8372902" cy="3022395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1" name="Text Placeholder 5"/>
          <p:cNvSpPr/>
          <p:nvPr>
            <p:ph type="body" sz="quarter" idx="21"/>
          </p:nvPr>
        </p:nvSpPr>
        <p:spPr>
          <a:xfrm>
            <a:off x="457200" y="1019436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  <p:sp>
        <p:nvSpPr>
          <p:cNvPr id="252" name="Text Placeholder 6"/>
          <p:cNvSpPr/>
          <p:nvPr>
            <p:ph type="body" sz="quarter" idx="22"/>
          </p:nvPr>
        </p:nvSpPr>
        <p:spPr>
          <a:xfrm>
            <a:off x="443573" y="4457863"/>
            <a:ext cx="3711040" cy="24074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10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99753" y="4562475"/>
            <a:ext cx="1540845" cy="555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rcRect l="0" t="10682" r="0" b="7134"/>
          <a:stretch>
            <a:fillRect/>
          </a:stretch>
        </p:blipFill>
        <p:spPr>
          <a:xfrm>
            <a:off x="0" y="0"/>
            <a:ext cx="9144000" cy="4488689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Body Level One…"/>
          <p:cNvSpPr txBox="1"/>
          <p:nvPr>
            <p:ph type="body" idx="1"/>
          </p:nvPr>
        </p:nvSpPr>
        <p:spPr>
          <a:xfrm>
            <a:off x="0" y="-10684"/>
            <a:ext cx="9144000" cy="4499372"/>
          </a:xfrm>
          <a:prstGeom prst="rect">
            <a:avLst/>
          </a:prstGeom>
          <a:solidFill>
            <a:schemeClr val="accent2">
              <a:alpha val="90000"/>
            </a:schemeClr>
          </a:solidFill>
        </p:spPr>
        <p:txBody>
          <a:bodyPr anchor="ctr"/>
          <a:lstStyle>
            <a:lvl1pPr marL="0" indent="0">
              <a:buSzTx/>
              <a:buNone/>
              <a:defRPr b="1" cap="all" sz="2800">
                <a:solidFill>
                  <a:srgbClr val="FFFFFF"/>
                </a:solidFill>
              </a:defRPr>
            </a:lvl1pPr>
            <a:lvl2pPr marL="652110" indent="-367948">
              <a:defRPr b="1" cap="all" sz="2800">
                <a:solidFill>
                  <a:srgbClr val="FFFFFF"/>
                </a:solidFill>
              </a:defRPr>
            </a:lvl2pPr>
            <a:lvl3pPr marL="907344" indent="-291394">
              <a:defRPr b="1" cap="all" sz="2800">
                <a:solidFill>
                  <a:srgbClr val="FFFFFF"/>
                </a:solidFill>
              </a:defRPr>
            </a:lvl3pPr>
            <a:lvl4pPr marL="1182687" indent="-266700">
              <a:defRPr b="1" cap="all" sz="2800">
                <a:solidFill>
                  <a:srgbClr val="FFFFFF"/>
                </a:solidFill>
              </a:defRPr>
            </a:lvl4pPr>
            <a:lvl5pPr marL="1466850" indent="-266700">
              <a:defRPr b="1" cap="all"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2" name="TextBox 8"/>
          <p:cNvSpPr txBox="1"/>
          <p:nvPr/>
        </p:nvSpPr>
        <p:spPr>
          <a:xfrm>
            <a:off x="-991005" y="-1815882"/>
            <a:ext cx="3782002" cy="1457224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Suggested closing statement (optional): </a:t>
            </a:r>
          </a:p>
          <a:p>
            <a:pPr>
              <a:defRPr b="1" sz="1400">
                <a:solidFill>
                  <a:srgbClr val="FFFFFF"/>
                </a:solidFill>
              </a:defRPr>
            </a:pPr>
          </a:p>
          <a:p>
            <a:pPr>
              <a:defRPr b="1" sz="1400">
                <a:solidFill>
                  <a:srgbClr val="FFFFFF"/>
                </a:solidFill>
              </a:defRPr>
            </a:pPr>
            <a:r>
              <a:t>WE START WITH YES.</a:t>
            </a:r>
          </a:p>
          <a:p>
            <a:pPr>
              <a:spcBef>
                <a:spcPts val="1200"/>
              </a:spcBef>
              <a:defRPr b="1" sz="1400">
                <a:solidFill>
                  <a:srgbClr val="FFFFFF"/>
                </a:solidFill>
              </a:defRPr>
            </a:pPr>
            <a:r>
              <a:t>AND END WITH THANK YOU.</a:t>
            </a:r>
          </a:p>
          <a:p>
            <a:pPr>
              <a:defRPr b="1" sz="1400">
                <a:solidFill>
                  <a:srgbClr val="FFFFFF"/>
                </a:solidFill>
              </a:defRPr>
            </a:pPr>
            <a:r>
              <a:t>DO YOU HAVE ANY BIG QUESTIONS?</a:t>
            </a:r>
          </a:p>
        </p:txBody>
      </p:sp>
      <p:pic>
        <p:nvPicPr>
          <p:cNvPr id="263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3121" y="4702076"/>
            <a:ext cx="2046368" cy="260263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Rectangle 2"/>
          <p:cNvSpPr/>
          <p:nvPr/>
        </p:nvSpPr>
        <p:spPr>
          <a:xfrm>
            <a:off x="0" y="-5044"/>
            <a:ext cx="9144000" cy="5148545"/>
          </a:xfrm>
          <a:prstGeom prst="rect">
            <a:avLst/>
          </a:prstGeom>
          <a:solidFill>
            <a:srgbClr val="1C1C1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2" name="Title Text"/>
          <p:cNvSpPr txBox="1"/>
          <p:nvPr>
            <p:ph type="title"/>
          </p:nvPr>
        </p:nvSpPr>
        <p:spPr>
          <a:xfrm>
            <a:off x="457201" y="386953"/>
            <a:ext cx="8372902" cy="6045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3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ov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Body Level One…"/>
          <p:cNvSpPr txBox="1"/>
          <p:nvPr>
            <p:ph type="body" sz="quarter" idx="1"/>
          </p:nvPr>
        </p:nvSpPr>
        <p:spPr>
          <a:xfrm>
            <a:off x="468795" y="574695"/>
            <a:ext cx="5685351" cy="30465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b="1" cap="all">
                <a:solidFill>
                  <a:srgbClr val="47484A"/>
                </a:solidFill>
              </a:defRPr>
            </a:lvl1pPr>
            <a:lvl2pPr marL="0" indent="0">
              <a:buSzTx/>
              <a:buNone/>
              <a:defRPr b="1" cap="all">
                <a:solidFill>
                  <a:srgbClr val="47484A"/>
                </a:solidFill>
              </a:defRPr>
            </a:lvl2pPr>
            <a:lvl3pPr marL="0" indent="0">
              <a:buSzTx/>
              <a:buNone/>
              <a:defRPr b="1" cap="all">
                <a:solidFill>
                  <a:srgbClr val="47484A"/>
                </a:solidFill>
              </a:defRPr>
            </a:lvl3pPr>
            <a:lvl4pPr>
              <a:defRPr b="1" cap="all">
                <a:solidFill>
                  <a:srgbClr val="47484A"/>
                </a:solidFill>
              </a:defRPr>
            </a:lvl4pPr>
            <a:lvl5pPr>
              <a:defRPr b="1" cap="all">
                <a:solidFill>
                  <a:srgbClr val="47484A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8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7313" y="408441"/>
            <a:ext cx="1786847" cy="643707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Picture Placeholder 4"/>
          <p:cNvSpPr/>
          <p:nvPr>
            <p:ph type="pic" sz="quarter" idx="21"/>
          </p:nvPr>
        </p:nvSpPr>
        <p:spPr>
          <a:xfrm>
            <a:off x="4863725" y="1266825"/>
            <a:ext cx="4280277" cy="20299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90" name="Title Text"/>
          <p:cNvSpPr txBox="1"/>
          <p:nvPr>
            <p:ph type="title"/>
          </p:nvPr>
        </p:nvSpPr>
        <p:spPr>
          <a:xfrm>
            <a:off x="1" y="1266825"/>
            <a:ext cx="4863725" cy="2029968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1" name="Text Placeholder 4"/>
          <p:cNvSpPr/>
          <p:nvPr>
            <p:ph type="body" sz="quarter" idx="22"/>
          </p:nvPr>
        </p:nvSpPr>
        <p:spPr>
          <a:xfrm>
            <a:off x="-2" y="1266825"/>
            <a:ext cx="239716" cy="2029968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292" name="Text Placeholder 9"/>
          <p:cNvSpPr/>
          <p:nvPr>
            <p:ph type="body" sz="quarter" idx="23"/>
          </p:nvPr>
        </p:nvSpPr>
        <p:spPr>
          <a:xfrm>
            <a:off x="469900" y="3437209"/>
            <a:ext cx="2692873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293" name="Text Placeholder 45"/>
          <p:cNvSpPr/>
          <p:nvPr>
            <p:ph type="body" sz="quarter" idx="24"/>
          </p:nvPr>
        </p:nvSpPr>
        <p:spPr>
          <a:xfrm>
            <a:off x="469900" y="3720288"/>
            <a:ext cx="2692873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294" name="Text Placeholder 9"/>
          <p:cNvSpPr/>
          <p:nvPr>
            <p:ph type="body" sz="quarter" idx="25"/>
          </p:nvPr>
        </p:nvSpPr>
        <p:spPr>
          <a:xfrm>
            <a:off x="3417372" y="3437209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295" name="Text Placeholder 45"/>
          <p:cNvSpPr/>
          <p:nvPr>
            <p:ph type="body" sz="quarter" idx="26"/>
          </p:nvPr>
        </p:nvSpPr>
        <p:spPr>
          <a:xfrm>
            <a:off x="3417372" y="3720288"/>
            <a:ext cx="2692872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296" name="Text Placeholder 9"/>
          <p:cNvSpPr/>
          <p:nvPr>
            <p:ph type="body" sz="quarter" idx="27"/>
          </p:nvPr>
        </p:nvSpPr>
        <p:spPr>
          <a:xfrm>
            <a:off x="6360197" y="3437209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297" name="Text Placeholder 45"/>
          <p:cNvSpPr/>
          <p:nvPr>
            <p:ph type="body" sz="quarter" idx="28"/>
          </p:nvPr>
        </p:nvSpPr>
        <p:spPr>
          <a:xfrm>
            <a:off x="6360197" y="3720288"/>
            <a:ext cx="2692872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298" name="Text Placeholder 45"/>
          <p:cNvSpPr/>
          <p:nvPr>
            <p:ph type="body" sz="quarter" idx="29"/>
          </p:nvPr>
        </p:nvSpPr>
        <p:spPr>
          <a:xfrm>
            <a:off x="6360197" y="4570710"/>
            <a:ext cx="2692873" cy="386559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299" name="TextBox 15"/>
          <p:cNvSpPr txBox="1"/>
          <p:nvPr/>
        </p:nvSpPr>
        <p:spPr>
          <a:xfrm>
            <a:off x="-1018915" y="-1479541"/>
            <a:ext cx="3502902" cy="898424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Suggested line of text (optional): </a:t>
            </a:r>
          </a:p>
          <a:p>
            <a:pPr>
              <a:defRPr b="1" sz="1400">
                <a:solidFill>
                  <a:srgbClr val="FFFFFF"/>
                </a:solidFill>
              </a:defRPr>
            </a:pPr>
          </a:p>
          <a:p>
            <a:pPr>
              <a:defRPr b="1" sz="1400">
                <a:solidFill>
                  <a:srgbClr val="FFFFFF"/>
                </a:solidFill>
              </a:defRPr>
            </a:pPr>
            <a:r>
              <a:t>WE START WITH YES.</a:t>
            </a:r>
          </a:p>
        </p:txBody>
      </p:sp>
      <p:pic>
        <p:nvPicPr>
          <p:cNvPr id="300" name="Picture 18" descr="Picture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121" y="4702076"/>
            <a:ext cx="2046368" cy="260263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Text Placeholder 5"/>
          <p:cNvSpPr/>
          <p:nvPr>
            <p:ph type="body" sz="quarter" idx="21"/>
          </p:nvPr>
        </p:nvSpPr>
        <p:spPr>
          <a:xfrm>
            <a:off x="457200" y="1009911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chemeClr val="accent2"/>
                </a:solidFill>
              </a:defRPr>
            </a:pP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over Opt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97976" y="4545002"/>
            <a:ext cx="1557338" cy="561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Picture 82" descr="Picture 82"/>
          <p:cNvPicPr>
            <a:picLocks noChangeAspect="1"/>
          </p:cNvPicPr>
          <p:nvPr/>
        </p:nvPicPr>
        <p:blipFill>
          <a:blip r:embed="rId3">
            <a:extLst/>
          </a:blip>
          <a:srcRect l="0" t="10682" r="0" b="7134"/>
          <a:stretch>
            <a:fillRect/>
          </a:stretch>
        </p:blipFill>
        <p:spPr>
          <a:xfrm>
            <a:off x="0" y="-20265"/>
            <a:ext cx="9144000" cy="4508954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Body Level One…"/>
          <p:cNvSpPr txBox="1"/>
          <p:nvPr>
            <p:ph type="body" idx="1"/>
          </p:nvPr>
        </p:nvSpPr>
        <p:spPr>
          <a:xfrm>
            <a:off x="0" y="-20265"/>
            <a:ext cx="9144000" cy="4508954"/>
          </a:xfrm>
          <a:prstGeom prst="rect">
            <a:avLst/>
          </a:prstGeom>
          <a:solidFill>
            <a:schemeClr val="accent2">
              <a:alpha val="85000"/>
            </a:schemeClr>
          </a:solidFill>
        </p:spPr>
        <p:txBody>
          <a:bodyPr anchor="b"/>
          <a:lstStyle>
            <a:lvl1pPr marL="0" indent="0">
              <a:buSzTx/>
              <a:buNone/>
              <a:defRPr sz="100"/>
            </a:lvl1pPr>
            <a:lvl2pPr marL="297303" indent="-13141">
              <a:defRPr sz="100"/>
            </a:lvl2pPr>
            <a:lvl3pPr marL="626356" indent="-10406">
              <a:defRPr sz="100"/>
            </a:lvl3pPr>
            <a:lvl4pPr marL="925512" indent="-9525">
              <a:defRPr sz="100"/>
            </a:lvl4pPr>
            <a:lvl5pPr marL="1209675" indent="-9525">
              <a:defRPr sz="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1" name="Picture Placeholder 4"/>
          <p:cNvSpPr/>
          <p:nvPr>
            <p:ph type="pic" sz="quarter" idx="21"/>
          </p:nvPr>
        </p:nvSpPr>
        <p:spPr>
          <a:xfrm>
            <a:off x="4863725" y="1266825"/>
            <a:ext cx="4280277" cy="20299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12" name="Title Text"/>
          <p:cNvSpPr txBox="1"/>
          <p:nvPr>
            <p:ph type="title"/>
          </p:nvPr>
        </p:nvSpPr>
        <p:spPr>
          <a:xfrm>
            <a:off x="1" y="1266825"/>
            <a:ext cx="4863725" cy="2029968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3" name="Text Placeholder 3"/>
          <p:cNvSpPr/>
          <p:nvPr>
            <p:ph type="body" sz="quarter" idx="22"/>
          </p:nvPr>
        </p:nvSpPr>
        <p:spPr>
          <a:xfrm>
            <a:off x="0" y="153713"/>
            <a:ext cx="5851528" cy="969171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  <a:defRPr cap="all">
                <a:solidFill>
                  <a:srgbClr val="FFFFFF"/>
                </a:solidFill>
              </a:defRPr>
            </a:pPr>
          </a:p>
        </p:txBody>
      </p:sp>
      <p:sp>
        <p:nvSpPr>
          <p:cNvPr id="314" name="Text Placeholder 9"/>
          <p:cNvSpPr/>
          <p:nvPr>
            <p:ph type="body" sz="quarter" idx="23"/>
          </p:nvPr>
        </p:nvSpPr>
        <p:spPr>
          <a:xfrm>
            <a:off x="469900" y="3437209"/>
            <a:ext cx="2692873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FFFFFF"/>
                </a:solidFill>
              </a:defRPr>
            </a:pPr>
          </a:p>
        </p:txBody>
      </p:sp>
      <p:sp>
        <p:nvSpPr>
          <p:cNvPr id="315" name="Text Placeholder 45"/>
          <p:cNvSpPr/>
          <p:nvPr>
            <p:ph type="body" sz="quarter" idx="24"/>
          </p:nvPr>
        </p:nvSpPr>
        <p:spPr>
          <a:xfrm>
            <a:off x="469900" y="3720288"/>
            <a:ext cx="2692873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316" name="Text Placeholder 9"/>
          <p:cNvSpPr/>
          <p:nvPr>
            <p:ph type="body" sz="quarter" idx="25"/>
          </p:nvPr>
        </p:nvSpPr>
        <p:spPr>
          <a:xfrm>
            <a:off x="3417372" y="3437209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FFFFFF"/>
                </a:solidFill>
              </a:defRPr>
            </a:pPr>
          </a:p>
        </p:txBody>
      </p:sp>
      <p:sp>
        <p:nvSpPr>
          <p:cNvPr id="317" name="Text Placeholder 45"/>
          <p:cNvSpPr/>
          <p:nvPr>
            <p:ph type="body" sz="quarter" idx="26"/>
          </p:nvPr>
        </p:nvSpPr>
        <p:spPr>
          <a:xfrm>
            <a:off x="3417372" y="3720288"/>
            <a:ext cx="2692872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318" name="Text Placeholder 9"/>
          <p:cNvSpPr/>
          <p:nvPr>
            <p:ph type="body" sz="quarter" idx="27"/>
          </p:nvPr>
        </p:nvSpPr>
        <p:spPr>
          <a:xfrm>
            <a:off x="6360197" y="3437209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FFFFFF"/>
                </a:solidFill>
              </a:defRPr>
            </a:pPr>
          </a:p>
        </p:txBody>
      </p:sp>
      <p:sp>
        <p:nvSpPr>
          <p:cNvPr id="319" name="Text Placeholder 45"/>
          <p:cNvSpPr/>
          <p:nvPr>
            <p:ph type="body" sz="quarter" idx="28"/>
          </p:nvPr>
        </p:nvSpPr>
        <p:spPr>
          <a:xfrm>
            <a:off x="6360197" y="3720288"/>
            <a:ext cx="2692872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320" name="Text Placeholder 4"/>
          <p:cNvSpPr/>
          <p:nvPr>
            <p:ph type="body" sz="quarter" idx="29"/>
          </p:nvPr>
        </p:nvSpPr>
        <p:spPr>
          <a:xfrm>
            <a:off x="-2" y="1266825"/>
            <a:ext cx="239716" cy="2029968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321" name="TextBox 154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pic>
        <p:nvPicPr>
          <p:cNvPr id="322" name="Picture 17" descr="Picture 1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3121" y="4702076"/>
            <a:ext cx="2046368" cy="260263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over Optio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97976" y="82331"/>
            <a:ext cx="1557338" cy="561027"/>
          </a:xfrm>
          <a:prstGeom prst="rect">
            <a:avLst/>
          </a:prstGeom>
          <a:ln w="12700">
            <a:miter lim="400000"/>
          </a:ln>
        </p:spPr>
      </p:pic>
      <p:sp>
        <p:nvSpPr>
          <p:cNvPr id="331" name="Body Level One…"/>
          <p:cNvSpPr txBox="1"/>
          <p:nvPr>
            <p:ph type="body" sz="quarter" idx="1"/>
          </p:nvPr>
        </p:nvSpPr>
        <p:spPr>
          <a:xfrm>
            <a:off x="469901" y="3709173"/>
            <a:ext cx="2692872" cy="29527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b="1" cap="all" sz="1400">
                <a:solidFill>
                  <a:srgbClr val="47484A"/>
                </a:solidFill>
              </a:defRPr>
            </a:lvl1pPr>
            <a:lvl2pPr marL="0" indent="0">
              <a:buSzTx/>
              <a:buNone/>
              <a:defRPr b="1" cap="all" sz="1400">
                <a:solidFill>
                  <a:srgbClr val="47484A"/>
                </a:solidFill>
              </a:defRPr>
            </a:lvl2pPr>
            <a:lvl3pPr marL="0" indent="0">
              <a:buSzTx/>
              <a:buNone/>
              <a:defRPr b="1" cap="all" sz="1400">
                <a:solidFill>
                  <a:srgbClr val="47484A"/>
                </a:solidFill>
              </a:defRPr>
            </a:lvl3pPr>
            <a:lvl4pPr marL="1049337" indent="-133350">
              <a:defRPr b="1" cap="all" sz="1400">
                <a:solidFill>
                  <a:srgbClr val="47484A"/>
                </a:solidFill>
              </a:defRPr>
            </a:lvl4pPr>
            <a:lvl5pPr marL="1333500" indent="-133350">
              <a:defRPr b="1" cap="all" sz="1400">
                <a:solidFill>
                  <a:srgbClr val="47484A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2" name="Text Placeholder 45"/>
          <p:cNvSpPr/>
          <p:nvPr>
            <p:ph type="body" sz="quarter" idx="21"/>
          </p:nvPr>
        </p:nvSpPr>
        <p:spPr>
          <a:xfrm>
            <a:off x="469900" y="3992250"/>
            <a:ext cx="2692873" cy="56004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333" name="Text Placeholder 9"/>
          <p:cNvSpPr/>
          <p:nvPr>
            <p:ph type="body" sz="quarter" idx="22"/>
          </p:nvPr>
        </p:nvSpPr>
        <p:spPr>
          <a:xfrm>
            <a:off x="3417372" y="3709173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334" name="Text Placeholder 45"/>
          <p:cNvSpPr/>
          <p:nvPr>
            <p:ph type="body" sz="quarter" idx="23"/>
          </p:nvPr>
        </p:nvSpPr>
        <p:spPr>
          <a:xfrm>
            <a:off x="3417372" y="3992250"/>
            <a:ext cx="2692872" cy="56004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335" name="Picture Placeholder 4"/>
          <p:cNvSpPr/>
          <p:nvPr>
            <p:ph type="pic" sz="half" idx="24"/>
          </p:nvPr>
        </p:nvSpPr>
        <p:spPr>
          <a:xfrm>
            <a:off x="218126" y="674681"/>
            <a:ext cx="8925875" cy="20711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6" name="Title Text"/>
          <p:cNvSpPr txBox="1"/>
          <p:nvPr>
            <p:ph type="title"/>
          </p:nvPr>
        </p:nvSpPr>
        <p:spPr>
          <a:xfrm>
            <a:off x="469900" y="2794774"/>
            <a:ext cx="8452905" cy="64716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7" name="Text Placeholder 9"/>
          <p:cNvSpPr/>
          <p:nvPr>
            <p:ph type="body" sz="quarter" idx="25"/>
          </p:nvPr>
        </p:nvSpPr>
        <p:spPr>
          <a:xfrm>
            <a:off x="6360197" y="3709173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338" name="Text Placeholder 45"/>
          <p:cNvSpPr/>
          <p:nvPr>
            <p:ph type="body" sz="quarter" idx="26"/>
          </p:nvPr>
        </p:nvSpPr>
        <p:spPr>
          <a:xfrm>
            <a:off x="6360197" y="3992250"/>
            <a:ext cx="2692872" cy="56004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339" name="Text Placeholder 4"/>
          <p:cNvSpPr/>
          <p:nvPr>
            <p:ph type="body" sz="quarter" idx="27"/>
          </p:nvPr>
        </p:nvSpPr>
        <p:spPr>
          <a:xfrm>
            <a:off x="469900" y="3441934"/>
            <a:ext cx="8484914" cy="24830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>
                <a:solidFill>
                  <a:schemeClr val="accent2"/>
                </a:solidFill>
              </a:defRPr>
            </a:pPr>
          </a:p>
        </p:txBody>
      </p:sp>
      <p:sp>
        <p:nvSpPr>
          <p:cNvPr id="340" name="Text Placeholder 4"/>
          <p:cNvSpPr/>
          <p:nvPr>
            <p:ph type="body" sz="quarter" idx="28"/>
          </p:nvPr>
        </p:nvSpPr>
        <p:spPr>
          <a:xfrm>
            <a:off x="1" y="674679"/>
            <a:ext cx="224591" cy="2071118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341" name="TextBox 185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sp>
        <p:nvSpPr>
          <p:cNvPr id="342" name="Text Placeholder 4"/>
          <p:cNvSpPr/>
          <p:nvPr>
            <p:ph type="body" sz="quarter" idx="29"/>
          </p:nvPr>
        </p:nvSpPr>
        <p:spPr>
          <a:xfrm>
            <a:off x="503237" y="300960"/>
            <a:ext cx="5984650" cy="33107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cap="all" sz="1000">
                <a:solidFill>
                  <a:srgbClr val="000000"/>
                </a:solidFill>
              </a:defRPr>
            </a:pPr>
          </a:p>
        </p:txBody>
      </p:sp>
      <p:sp>
        <p:nvSpPr>
          <p:cNvPr id="343" name="Text Placeholder 45"/>
          <p:cNvSpPr/>
          <p:nvPr>
            <p:ph type="body" sz="quarter" idx="30"/>
          </p:nvPr>
        </p:nvSpPr>
        <p:spPr>
          <a:xfrm>
            <a:off x="6360197" y="4570710"/>
            <a:ext cx="2692873" cy="386559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pic>
        <p:nvPicPr>
          <p:cNvPr id="344" name="Picture 18" descr="Picture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121" y="4702076"/>
            <a:ext cx="2046368" cy="260263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over Option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97976" y="170632"/>
            <a:ext cx="1557338" cy="561028"/>
          </a:xfrm>
          <a:prstGeom prst="rect">
            <a:avLst/>
          </a:prstGeom>
          <a:ln w="12700">
            <a:miter lim="400000"/>
          </a:ln>
        </p:spPr>
      </p:pic>
      <p:sp>
        <p:nvSpPr>
          <p:cNvPr id="353" name="Body Level One…"/>
          <p:cNvSpPr txBox="1"/>
          <p:nvPr>
            <p:ph type="body" sz="quarter" idx="1"/>
          </p:nvPr>
        </p:nvSpPr>
        <p:spPr>
          <a:xfrm>
            <a:off x="469901" y="3436222"/>
            <a:ext cx="2692872" cy="29527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b="1" cap="all" sz="1400">
                <a:solidFill>
                  <a:srgbClr val="47484A"/>
                </a:solidFill>
              </a:defRPr>
            </a:lvl1pPr>
            <a:lvl2pPr marL="0" indent="0">
              <a:buSzTx/>
              <a:buNone/>
              <a:defRPr b="1" cap="all" sz="1400">
                <a:solidFill>
                  <a:srgbClr val="47484A"/>
                </a:solidFill>
              </a:defRPr>
            </a:lvl2pPr>
            <a:lvl3pPr marL="0" indent="0">
              <a:buSzTx/>
              <a:buNone/>
              <a:defRPr b="1" cap="all" sz="1400">
                <a:solidFill>
                  <a:srgbClr val="47484A"/>
                </a:solidFill>
              </a:defRPr>
            </a:lvl3pPr>
            <a:lvl4pPr marL="1049337" indent="-133350">
              <a:defRPr b="1" cap="all" sz="1400">
                <a:solidFill>
                  <a:srgbClr val="47484A"/>
                </a:solidFill>
              </a:defRPr>
            </a:lvl4pPr>
            <a:lvl5pPr marL="1333500" indent="-133350">
              <a:defRPr b="1" cap="all" sz="1400">
                <a:solidFill>
                  <a:srgbClr val="47484A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4" name="Text Placeholder 45"/>
          <p:cNvSpPr/>
          <p:nvPr>
            <p:ph type="body" sz="quarter" idx="21"/>
          </p:nvPr>
        </p:nvSpPr>
        <p:spPr>
          <a:xfrm>
            <a:off x="469900" y="3719300"/>
            <a:ext cx="2692873" cy="6858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355" name="Text Placeholder 9"/>
          <p:cNvSpPr/>
          <p:nvPr>
            <p:ph type="body" sz="quarter" idx="22"/>
          </p:nvPr>
        </p:nvSpPr>
        <p:spPr>
          <a:xfrm>
            <a:off x="3417372" y="3436222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356" name="Text Placeholder 45"/>
          <p:cNvSpPr/>
          <p:nvPr>
            <p:ph type="body" sz="quarter" idx="23"/>
          </p:nvPr>
        </p:nvSpPr>
        <p:spPr>
          <a:xfrm>
            <a:off x="3417372" y="3719300"/>
            <a:ext cx="2692872" cy="56004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357" name="Picture Placeholder 4"/>
          <p:cNvSpPr/>
          <p:nvPr>
            <p:ph type="pic" sz="half" idx="24"/>
          </p:nvPr>
        </p:nvSpPr>
        <p:spPr>
          <a:xfrm>
            <a:off x="218126" y="1261204"/>
            <a:ext cx="8925875" cy="20711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8" name="Title Text"/>
          <p:cNvSpPr txBox="1"/>
          <p:nvPr>
            <p:ph type="title"/>
          </p:nvPr>
        </p:nvSpPr>
        <p:spPr>
          <a:xfrm>
            <a:off x="469901" y="82770"/>
            <a:ext cx="6776129" cy="839426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59" name="Text Placeholder 9"/>
          <p:cNvSpPr/>
          <p:nvPr>
            <p:ph type="body" sz="quarter" idx="25"/>
          </p:nvPr>
        </p:nvSpPr>
        <p:spPr>
          <a:xfrm>
            <a:off x="6360197" y="3436222"/>
            <a:ext cx="2692872" cy="29527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360" name="Text Placeholder 45"/>
          <p:cNvSpPr/>
          <p:nvPr>
            <p:ph type="body" sz="quarter" idx="26"/>
          </p:nvPr>
        </p:nvSpPr>
        <p:spPr>
          <a:xfrm>
            <a:off x="6360197" y="3719300"/>
            <a:ext cx="2692872" cy="56004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361" name="Text Placeholder 4"/>
          <p:cNvSpPr/>
          <p:nvPr>
            <p:ph type="body" sz="quarter" idx="27"/>
          </p:nvPr>
        </p:nvSpPr>
        <p:spPr>
          <a:xfrm>
            <a:off x="469900" y="922194"/>
            <a:ext cx="8484914" cy="24830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>
                <a:solidFill>
                  <a:schemeClr val="accent2"/>
                </a:solidFill>
              </a:defRPr>
            </a:pPr>
          </a:p>
        </p:txBody>
      </p:sp>
      <p:sp>
        <p:nvSpPr>
          <p:cNvPr id="362" name="Text Placeholder 4"/>
          <p:cNvSpPr/>
          <p:nvPr>
            <p:ph type="body" sz="quarter" idx="28"/>
          </p:nvPr>
        </p:nvSpPr>
        <p:spPr>
          <a:xfrm>
            <a:off x="1" y="1261204"/>
            <a:ext cx="224591" cy="2071117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363" name="TextBox 152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sp>
        <p:nvSpPr>
          <p:cNvPr id="364" name="Text Placeholder 45"/>
          <p:cNvSpPr/>
          <p:nvPr>
            <p:ph type="body" sz="quarter" idx="29"/>
          </p:nvPr>
        </p:nvSpPr>
        <p:spPr>
          <a:xfrm>
            <a:off x="6360197" y="4570710"/>
            <a:ext cx="2692873" cy="386559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pic>
        <p:nvPicPr>
          <p:cNvPr id="365" name="Picture 18" descr="Picture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121" y="4702076"/>
            <a:ext cx="2046368" cy="260263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Slide Number"/>
          <p:cNvSpPr txBox="1"/>
          <p:nvPr>
            <p:ph type="sldNum" sz="quarter" idx="2"/>
          </p:nvPr>
        </p:nvSpPr>
        <p:spPr>
          <a:xfrm>
            <a:off x="5486400" y="4487862"/>
            <a:ext cx="2133600" cy="2794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 - Full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icture Placeholder 4"/>
          <p:cNvSpPr/>
          <p:nvPr>
            <p:ph type="pic" idx="21"/>
          </p:nvPr>
        </p:nvSpPr>
        <p:spPr>
          <a:xfrm>
            <a:off x="218126" y="6978"/>
            <a:ext cx="8925874" cy="5143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74" name="Body Level One…"/>
          <p:cNvSpPr txBox="1"/>
          <p:nvPr>
            <p:ph type="body" sz="half" idx="1"/>
          </p:nvPr>
        </p:nvSpPr>
        <p:spPr>
          <a:xfrm>
            <a:off x="0" y="3581400"/>
            <a:ext cx="9144000" cy="1562100"/>
          </a:xfrm>
          <a:prstGeom prst="rect">
            <a:avLst/>
          </a:prstGeom>
          <a:solidFill>
            <a:srgbClr val="0082CA">
              <a:alpha val="91000"/>
            </a:srgbClr>
          </a:solidFill>
        </p:spPr>
        <p:txBody>
          <a:bodyPr anchor="b"/>
          <a:lstStyle>
            <a:lvl1pPr marL="0" indent="0">
              <a:buSzTx/>
              <a:buNone/>
              <a:defRPr sz="100"/>
            </a:lvl1pPr>
            <a:lvl2pPr marL="297303" indent="-13141">
              <a:defRPr sz="100"/>
            </a:lvl2pPr>
            <a:lvl3pPr marL="626356" indent="-10406">
              <a:defRPr sz="100"/>
            </a:lvl3pPr>
            <a:lvl4pPr marL="925512" indent="-9525">
              <a:defRPr sz="100"/>
            </a:lvl4pPr>
            <a:lvl5pPr marL="1209675" indent="-9525">
              <a:defRPr sz="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5" name="Title Text"/>
          <p:cNvSpPr txBox="1"/>
          <p:nvPr>
            <p:ph type="title"/>
          </p:nvPr>
        </p:nvSpPr>
        <p:spPr>
          <a:xfrm>
            <a:off x="469901" y="3782231"/>
            <a:ext cx="8321041" cy="1030195"/>
          </a:xfrm>
          <a:prstGeom prst="rect">
            <a:avLst/>
          </a:prstGeom>
        </p:spPr>
        <p:txBody>
          <a:bodyPr anchor="t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77" name="Text Placeholder 4"/>
          <p:cNvSpPr/>
          <p:nvPr>
            <p:ph type="body" sz="quarter" idx="22"/>
          </p:nvPr>
        </p:nvSpPr>
        <p:spPr>
          <a:xfrm>
            <a:off x="0" y="-3"/>
            <a:ext cx="228600" cy="5143501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378" name="TextBox 8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 -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Body Level One…"/>
          <p:cNvSpPr txBox="1"/>
          <p:nvPr>
            <p:ph type="body" idx="1"/>
          </p:nvPr>
        </p:nvSpPr>
        <p:spPr>
          <a:xfrm>
            <a:off x="0" y="2742090"/>
            <a:ext cx="9144000" cy="2401410"/>
          </a:xfrm>
          <a:prstGeom prst="rect">
            <a:avLst/>
          </a:prstGeom>
          <a:solidFill>
            <a:schemeClr val="accent2"/>
          </a:solidFill>
        </p:spPr>
        <p:txBody>
          <a:bodyPr anchor="b"/>
          <a:lstStyle>
            <a:lvl1pPr marL="0" indent="0">
              <a:buSzTx/>
              <a:buNone/>
              <a:defRPr sz="100"/>
            </a:lvl1pPr>
            <a:lvl2pPr marL="297303" indent="-13141">
              <a:defRPr sz="100"/>
            </a:lvl2pPr>
            <a:lvl3pPr marL="626356" indent="-10406">
              <a:defRPr sz="100"/>
            </a:lvl3pPr>
            <a:lvl4pPr marL="925512" indent="-9525">
              <a:defRPr sz="100"/>
            </a:lvl4pPr>
            <a:lvl5pPr marL="1209675" indent="-9525">
              <a:defRPr sz="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6" name="Text Placeholder 7"/>
          <p:cNvSpPr/>
          <p:nvPr>
            <p:ph type="body" sz="half" idx="21"/>
          </p:nvPr>
        </p:nvSpPr>
        <p:spPr>
          <a:xfrm>
            <a:off x="469900" y="3893639"/>
            <a:ext cx="8434552" cy="1359777"/>
          </a:xfrm>
          <a:prstGeom prst="rect">
            <a:avLst/>
          </a:prstGeom>
        </p:spPr>
        <p:txBody>
          <a:bodyPr/>
          <a:lstStyle/>
          <a:p>
            <a:pPr marL="173038" indent="-173038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87" name="Picture Placeholder 4"/>
          <p:cNvSpPr/>
          <p:nvPr>
            <p:ph type="pic" idx="22"/>
          </p:nvPr>
        </p:nvSpPr>
        <p:spPr>
          <a:xfrm>
            <a:off x="218126" y="-2"/>
            <a:ext cx="8925874" cy="27420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88" name="Title Text"/>
          <p:cNvSpPr txBox="1"/>
          <p:nvPr>
            <p:ph type="title"/>
          </p:nvPr>
        </p:nvSpPr>
        <p:spPr>
          <a:xfrm>
            <a:off x="469900" y="3265037"/>
            <a:ext cx="8674100" cy="590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0" name="Text Placeholder 4"/>
          <p:cNvSpPr/>
          <p:nvPr>
            <p:ph type="body" sz="quarter" idx="23"/>
          </p:nvPr>
        </p:nvSpPr>
        <p:spPr>
          <a:xfrm>
            <a:off x="0" y="-3"/>
            <a:ext cx="228600" cy="5143501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391" name="TextBox 10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Body Level One…"/>
          <p:cNvSpPr txBox="1"/>
          <p:nvPr>
            <p:ph type="body" idx="1"/>
          </p:nvPr>
        </p:nvSpPr>
        <p:spPr>
          <a:xfrm>
            <a:off x="0" y="2742090"/>
            <a:ext cx="9144000" cy="2401410"/>
          </a:xfrm>
          <a:prstGeom prst="rect">
            <a:avLst/>
          </a:prstGeom>
          <a:solidFill>
            <a:schemeClr val="accent2"/>
          </a:solidFill>
        </p:spPr>
        <p:txBody>
          <a:bodyPr anchor="b"/>
          <a:lstStyle>
            <a:lvl1pPr marL="0" indent="0">
              <a:buSzTx/>
              <a:buNone/>
              <a:defRPr sz="100"/>
            </a:lvl1pPr>
            <a:lvl2pPr marL="297303" indent="-13141">
              <a:defRPr sz="100"/>
            </a:lvl2pPr>
            <a:lvl3pPr marL="626356" indent="-10406">
              <a:defRPr sz="100"/>
            </a:lvl3pPr>
            <a:lvl4pPr marL="925512" indent="-9525">
              <a:defRPr sz="100"/>
            </a:lvl4pPr>
            <a:lvl5pPr marL="1209675" indent="-9525">
              <a:defRPr sz="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9" name="Picture Placeholder 4"/>
          <p:cNvSpPr/>
          <p:nvPr>
            <p:ph type="pic" sz="half" idx="21"/>
          </p:nvPr>
        </p:nvSpPr>
        <p:spPr>
          <a:xfrm>
            <a:off x="218126" y="0"/>
            <a:ext cx="4480561" cy="27479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00" name="Picture Placeholder 4"/>
          <p:cNvSpPr/>
          <p:nvPr>
            <p:ph type="pic" sz="half" idx="22"/>
          </p:nvPr>
        </p:nvSpPr>
        <p:spPr>
          <a:xfrm>
            <a:off x="4682525" y="0"/>
            <a:ext cx="4480560" cy="27479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01" name="Title Text"/>
          <p:cNvSpPr txBox="1"/>
          <p:nvPr>
            <p:ph type="title"/>
          </p:nvPr>
        </p:nvSpPr>
        <p:spPr>
          <a:xfrm>
            <a:off x="469900" y="3255512"/>
            <a:ext cx="8674100" cy="590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2" name="Text Placeholder 7"/>
          <p:cNvSpPr/>
          <p:nvPr>
            <p:ph type="body" sz="half" idx="23"/>
          </p:nvPr>
        </p:nvSpPr>
        <p:spPr>
          <a:xfrm>
            <a:off x="469900" y="3884114"/>
            <a:ext cx="8434552" cy="1359777"/>
          </a:xfrm>
          <a:prstGeom prst="rect">
            <a:avLst/>
          </a:prstGeom>
        </p:spPr>
        <p:txBody>
          <a:bodyPr/>
          <a:lstStyle/>
          <a:p>
            <a:pPr marL="173038" indent="-173038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04" name="Text Placeholder 4"/>
          <p:cNvSpPr/>
          <p:nvPr>
            <p:ph type="body" sz="quarter" idx="24"/>
          </p:nvPr>
        </p:nvSpPr>
        <p:spPr>
          <a:xfrm>
            <a:off x="0" y="-3"/>
            <a:ext cx="228600" cy="5143501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405" name="TextBox 13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 -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Body Level One…"/>
          <p:cNvSpPr txBox="1"/>
          <p:nvPr>
            <p:ph type="body" idx="1"/>
          </p:nvPr>
        </p:nvSpPr>
        <p:spPr>
          <a:xfrm>
            <a:off x="0" y="2742090"/>
            <a:ext cx="9144000" cy="2401410"/>
          </a:xfrm>
          <a:prstGeom prst="rect">
            <a:avLst/>
          </a:prstGeom>
          <a:solidFill>
            <a:schemeClr val="accent2"/>
          </a:solidFill>
        </p:spPr>
        <p:txBody>
          <a:bodyPr anchor="b"/>
          <a:lstStyle>
            <a:lvl1pPr marL="0" indent="0">
              <a:buSzTx/>
              <a:buNone/>
              <a:defRPr sz="100"/>
            </a:lvl1pPr>
            <a:lvl2pPr marL="297303" indent="-13141">
              <a:defRPr sz="100"/>
            </a:lvl2pPr>
            <a:lvl3pPr marL="626356" indent="-10406">
              <a:defRPr sz="100"/>
            </a:lvl3pPr>
            <a:lvl4pPr marL="925512" indent="-9525">
              <a:defRPr sz="100"/>
            </a:lvl4pPr>
            <a:lvl5pPr marL="1209675" indent="-9525">
              <a:defRPr sz="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3" name="Picture Placeholder 4"/>
          <p:cNvSpPr/>
          <p:nvPr>
            <p:ph type="pic" sz="quarter" idx="21"/>
          </p:nvPr>
        </p:nvSpPr>
        <p:spPr>
          <a:xfrm>
            <a:off x="218126" y="0"/>
            <a:ext cx="2990090" cy="27552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14" name="Picture Placeholder 4"/>
          <p:cNvSpPr/>
          <p:nvPr>
            <p:ph type="pic" sz="quarter" idx="22"/>
          </p:nvPr>
        </p:nvSpPr>
        <p:spPr>
          <a:xfrm>
            <a:off x="3194237" y="0"/>
            <a:ext cx="2990089" cy="27552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15" name="Picture Placeholder 4"/>
          <p:cNvSpPr/>
          <p:nvPr>
            <p:ph type="pic" sz="quarter" idx="23"/>
          </p:nvPr>
        </p:nvSpPr>
        <p:spPr>
          <a:xfrm>
            <a:off x="6186111" y="0"/>
            <a:ext cx="2957889" cy="27552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16" name="Text Placeholder 7"/>
          <p:cNvSpPr/>
          <p:nvPr>
            <p:ph type="body" sz="half" idx="24"/>
          </p:nvPr>
        </p:nvSpPr>
        <p:spPr>
          <a:xfrm>
            <a:off x="469900" y="3893639"/>
            <a:ext cx="8434552" cy="1359777"/>
          </a:xfrm>
          <a:prstGeom prst="rect">
            <a:avLst/>
          </a:prstGeom>
        </p:spPr>
        <p:txBody>
          <a:bodyPr/>
          <a:lstStyle/>
          <a:p>
            <a:pPr marL="173038" indent="-173038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17" name="Title Text"/>
          <p:cNvSpPr txBox="1"/>
          <p:nvPr>
            <p:ph type="title"/>
          </p:nvPr>
        </p:nvSpPr>
        <p:spPr>
          <a:xfrm>
            <a:off x="469900" y="3265037"/>
            <a:ext cx="8674100" cy="590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19" name="Text Placeholder 4"/>
          <p:cNvSpPr/>
          <p:nvPr>
            <p:ph type="body" sz="quarter" idx="25"/>
          </p:nvPr>
        </p:nvSpPr>
        <p:spPr>
          <a:xfrm>
            <a:off x="0" y="-3"/>
            <a:ext cx="228600" cy="5143501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420" name="TextBox 12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Pic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Body Level One…"/>
          <p:cNvSpPr txBox="1"/>
          <p:nvPr>
            <p:ph type="body" idx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anchor="b"/>
          <a:lstStyle>
            <a:lvl1pPr marL="0" indent="0">
              <a:buSzTx/>
              <a:buNone/>
              <a:defRPr sz="100"/>
            </a:lvl1pPr>
            <a:lvl2pPr marL="297303" indent="-13141">
              <a:defRPr sz="100"/>
            </a:lvl2pPr>
            <a:lvl3pPr marL="626356" indent="-10406">
              <a:defRPr sz="100"/>
            </a:lvl3pPr>
            <a:lvl4pPr marL="925512" indent="-9525">
              <a:defRPr sz="100"/>
            </a:lvl4pPr>
            <a:lvl5pPr marL="1209675" indent="-9525">
              <a:defRPr sz="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8" name="Picture Placeholder 4"/>
          <p:cNvSpPr/>
          <p:nvPr>
            <p:ph type="pic" sz="quarter" idx="21"/>
          </p:nvPr>
        </p:nvSpPr>
        <p:spPr>
          <a:xfrm>
            <a:off x="218126" y="1240630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29" name="Picture Placeholder 4"/>
          <p:cNvSpPr/>
          <p:nvPr>
            <p:ph type="pic" sz="quarter" idx="22"/>
          </p:nvPr>
        </p:nvSpPr>
        <p:spPr>
          <a:xfrm>
            <a:off x="2453234" y="1240630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30" name="Picture Placeholder 4"/>
          <p:cNvSpPr/>
          <p:nvPr>
            <p:ph type="pic" sz="quarter" idx="23"/>
          </p:nvPr>
        </p:nvSpPr>
        <p:spPr>
          <a:xfrm>
            <a:off x="4688340" y="1240630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31" name="Picture Placeholder 4"/>
          <p:cNvSpPr/>
          <p:nvPr>
            <p:ph type="pic" sz="quarter" idx="24"/>
          </p:nvPr>
        </p:nvSpPr>
        <p:spPr>
          <a:xfrm>
            <a:off x="6906021" y="1240630"/>
            <a:ext cx="2240281" cy="16787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32" name="Text Placeholder 7"/>
          <p:cNvSpPr/>
          <p:nvPr>
            <p:ph type="body" sz="half" idx="25"/>
          </p:nvPr>
        </p:nvSpPr>
        <p:spPr>
          <a:xfrm>
            <a:off x="469900" y="3484064"/>
            <a:ext cx="8434552" cy="1359777"/>
          </a:xfrm>
          <a:prstGeom prst="rect">
            <a:avLst/>
          </a:prstGeom>
        </p:spPr>
        <p:txBody>
          <a:bodyPr/>
          <a:lstStyle/>
          <a:p>
            <a:pPr marL="173038" indent="-173038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3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4" name="Text Placeholder 3"/>
          <p:cNvSpPr/>
          <p:nvPr>
            <p:ph type="body" sz="quarter" idx="26"/>
          </p:nvPr>
        </p:nvSpPr>
        <p:spPr>
          <a:xfrm>
            <a:off x="218127" y="2948822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435" name="Text Placeholder 3"/>
          <p:cNvSpPr/>
          <p:nvPr>
            <p:ph type="body" sz="quarter" idx="27"/>
          </p:nvPr>
        </p:nvSpPr>
        <p:spPr>
          <a:xfrm>
            <a:off x="2442595" y="2948822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436" name="Text Placeholder 3"/>
          <p:cNvSpPr/>
          <p:nvPr>
            <p:ph type="body" sz="quarter" idx="28"/>
          </p:nvPr>
        </p:nvSpPr>
        <p:spPr>
          <a:xfrm>
            <a:off x="4681063" y="2948822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437" name="Text Placeholder 3"/>
          <p:cNvSpPr/>
          <p:nvPr>
            <p:ph type="body" sz="quarter" idx="29"/>
          </p:nvPr>
        </p:nvSpPr>
        <p:spPr>
          <a:xfrm>
            <a:off x="6905531" y="2948822"/>
            <a:ext cx="2238470" cy="35837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SzTx/>
              <a:buNone/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4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39" name="Text Placeholder 4"/>
          <p:cNvSpPr/>
          <p:nvPr>
            <p:ph type="body" sz="quarter" idx="30"/>
          </p:nvPr>
        </p:nvSpPr>
        <p:spPr>
          <a:xfrm>
            <a:off x="0" y="-3"/>
            <a:ext cx="228600" cy="5143501"/>
          </a:xfrm>
          <a:prstGeom prst="rect">
            <a:avLst/>
          </a:prstGeom>
          <a:solidFill>
            <a:schemeClr val="accent1"/>
          </a:solidFill>
        </p:spPr>
        <p:txBody>
          <a:bodyPr anchor="b"/>
          <a:lstStyle/>
          <a:p>
            <a:pPr marL="0" indent="0">
              <a:buSzTx/>
              <a:buNone/>
              <a:defRPr sz="100"/>
            </a:pPr>
          </a:p>
        </p:txBody>
      </p:sp>
      <p:sp>
        <p:nvSpPr>
          <p:cNvPr id="440" name="TextBox 20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58870" y="4827664"/>
            <a:ext cx="577067" cy="207888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Rectangle 48"/>
          <p:cNvSpPr/>
          <p:nvPr/>
        </p:nvSpPr>
        <p:spPr>
          <a:xfrm>
            <a:off x="1142999" y="-2"/>
            <a:ext cx="171451" cy="5143503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</p:spPr>
        <p:txBody>
          <a:bodyPr lIns="34290" tIns="34290" rIns="34290" bIns="34290" anchor="b"/>
          <a:lstStyle/>
          <a:p>
            <a:pPr defTabSz="685800">
              <a:defRPr baseline="-9223372036854775808" sz="0">
                <a:solidFill>
                  <a:schemeClr val="accent1"/>
                </a:solidFill>
              </a:defRPr>
            </a:pPr>
          </a:p>
        </p:txBody>
      </p:sp>
      <p:pic>
        <p:nvPicPr>
          <p:cNvPr id="449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85900" y="4857111"/>
            <a:ext cx="1064066" cy="135331"/>
          </a:xfrm>
          <a:prstGeom prst="rect">
            <a:avLst/>
          </a:prstGeom>
          <a:ln w="12700">
            <a:miter lim="400000"/>
          </a:ln>
        </p:spPr>
      </p:pic>
      <p:sp>
        <p:nvSpPr>
          <p:cNvPr id="450" name="Title Text"/>
          <p:cNvSpPr txBox="1"/>
          <p:nvPr>
            <p:ph type="title"/>
          </p:nvPr>
        </p:nvSpPr>
        <p:spPr>
          <a:xfrm>
            <a:off x="1485899" y="205978"/>
            <a:ext cx="6279677" cy="621712"/>
          </a:xfrm>
          <a:prstGeom prst="rect">
            <a:avLst/>
          </a:prstGeom>
        </p:spPr>
        <p:txBody>
          <a:bodyPr/>
          <a:lstStyle>
            <a:lvl1pPr defTabSz="342900">
              <a:defRPr sz="2000"/>
            </a:lvl1pPr>
          </a:lstStyle>
          <a:p>
            <a:pPr/>
            <a:r>
              <a:t>Title Text</a:t>
            </a:r>
          </a:p>
        </p:txBody>
      </p:sp>
      <p:sp>
        <p:nvSpPr>
          <p:cNvPr id="451" name="Body Level One…"/>
          <p:cNvSpPr txBox="1"/>
          <p:nvPr>
            <p:ph type="body" idx="1"/>
          </p:nvPr>
        </p:nvSpPr>
        <p:spPr>
          <a:xfrm>
            <a:off x="1485899" y="1274996"/>
            <a:ext cx="6279677" cy="3317083"/>
          </a:xfrm>
          <a:prstGeom prst="rect">
            <a:avLst/>
          </a:prstGeom>
        </p:spPr>
        <p:txBody>
          <a:bodyPr/>
          <a:lstStyle>
            <a:lvl1pPr marL="115358" indent="-115358" defTabSz="342900">
              <a:spcBef>
                <a:spcPts val="400"/>
              </a:spcBef>
              <a:defRPr sz="1200"/>
            </a:lvl1pPr>
            <a:lvl2pPr marL="441853" indent="-157691" defTabSz="342900">
              <a:spcBef>
                <a:spcPts val="400"/>
              </a:spcBef>
              <a:defRPr sz="1200"/>
            </a:lvl2pPr>
            <a:lvl3pPr marL="740833" indent="-124883" defTabSz="342900">
              <a:spcBef>
                <a:spcPts val="400"/>
              </a:spcBef>
              <a:defRPr sz="1200"/>
            </a:lvl3pPr>
            <a:lvl4pPr marL="1044575" indent="-128587" defTabSz="342900">
              <a:spcBef>
                <a:spcPts val="400"/>
              </a:spcBef>
              <a:defRPr sz="1200"/>
            </a:lvl4pPr>
            <a:lvl5pPr marL="1328737" indent="-128587" defTabSz="342900">
              <a:spcBef>
                <a:spcPts val="400"/>
              </a:spcBef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2" name="Text Placeholder 5"/>
          <p:cNvSpPr/>
          <p:nvPr>
            <p:ph type="body" sz="quarter" idx="21"/>
          </p:nvPr>
        </p:nvSpPr>
        <p:spPr>
          <a:xfrm>
            <a:off x="1485899" y="876560"/>
            <a:ext cx="6279677" cy="374788"/>
          </a:xfrm>
          <a:prstGeom prst="rect">
            <a:avLst/>
          </a:prstGeom>
          <a:ln w="3175"/>
        </p:spPr>
        <p:txBody>
          <a:bodyPr/>
          <a:lstStyle/>
          <a:p>
            <a:pPr marL="0" indent="0" defTabSz="342900">
              <a:lnSpc>
                <a:spcPct val="90000"/>
              </a:lnSpc>
              <a:spcBef>
                <a:spcPts val="0"/>
              </a:spcBef>
              <a:buSzTx/>
              <a:buNone/>
              <a:defRPr b="1" sz="1400">
                <a:solidFill>
                  <a:schemeClr val="accent2"/>
                </a:solidFill>
              </a:defRPr>
            </a:pPr>
          </a:p>
        </p:txBody>
      </p:sp>
      <p:sp>
        <p:nvSpPr>
          <p:cNvPr id="453" name="Slide Number"/>
          <p:cNvSpPr txBox="1"/>
          <p:nvPr>
            <p:ph type="sldNum" sz="quarter" idx="2"/>
          </p:nvPr>
        </p:nvSpPr>
        <p:spPr>
          <a:xfrm>
            <a:off x="4508499" y="4865442"/>
            <a:ext cx="127001" cy="127001"/>
          </a:xfrm>
          <a:prstGeom prst="rect">
            <a:avLst/>
          </a:prstGeom>
        </p:spPr>
        <p:txBody>
          <a:bodyPr/>
          <a:lstStyle>
            <a:lvl1pPr defTabSz="685800">
              <a:defRPr sz="7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Title Text"/>
          <p:cNvSpPr txBox="1"/>
          <p:nvPr>
            <p:ph type="title"/>
          </p:nvPr>
        </p:nvSpPr>
        <p:spPr>
          <a:xfrm>
            <a:off x="202419" y="126205"/>
            <a:ext cx="8695584" cy="432056"/>
          </a:xfrm>
          <a:prstGeom prst="rect">
            <a:avLst/>
          </a:prstGeom>
        </p:spPr>
        <p:txBody>
          <a:bodyPr/>
          <a:lstStyle>
            <a:lvl1pPr defTabSz="241101">
              <a:lnSpc>
                <a:spcPct val="100000"/>
              </a:lnSpc>
              <a:defRPr cap="none" sz="24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1" name="Body Level One…"/>
          <p:cNvSpPr txBox="1"/>
          <p:nvPr>
            <p:ph type="body" idx="1"/>
          </p:nvPr>
        </p:nvSpPr>
        <p:spPr>
          <a:xfrm>
            <a:off x="202419" y="717234"/>
            <a:ext cx="8695584" cy="3812622"/>
          </a:xfrm>
          <a:prstGeom prst="rect">
            <a:avLst/>
          </a:prstGeom>
        </p:spPr>
        <p:txBody>
          <a:bodyPr/>
          <a:lstStyle>
            <a:lvl1pPr marL="158261" indent="-158261" defTabSz="241101">
              <a:spcBef>
                <a:spcPts val="300"/>
              </a:spcBef>
              <a:buClr>
                <a:srgbClr val="50505F"/>
              </a:buClr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  <a:lvl2pPr marL="644236" indent="-187036" defTabSz="241101">
              <a:spcBef>
                <a:spcPts val="300"/>
              </a:spcBef>
              <a:buClr>
                <a:srgbClr val="50505F"/>
              </a:buClr>
              <a:buFont typeface="Arial"/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2pPr>
            <a:lvl3pPr marL="1120139" indent="-205739" defTabSz="241101">
              <a:spcBef>
                <a:spcPts val="300"/>
              </a:spcBef>
              <a:buClr>
                <a:srgbClr val="50505F"/>
              </a:buClr>
              <a:buFont typeface="Arial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3pPr>
            <a:lvl4pPr marL="1600200" indent="-228600" defTabSz="241101">
              <a:spcBef>
                <a:spcPts val="300"/>
              </a:spcBef>
              <a:buClr>
                <a:srgbClr val="50505F"/>
              </a:buClr>
              <a:buFont typeface="Arial"/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4pPr>
            <a:lvl5pPr marL="2085975" indent="-257175" defTabSz="241101">
              <a:spcBef>
                <a:spcPts val="300"/>
              </a:spcBef>
              <a:buClr>
                <a:srgbClr val="50505F"/>
              </a:buClr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2" name="Slide Number"/>
          <p:cNvSpPr txBox="1"/>
          <p:nvPr>
            <p:ph type="sldNum" sz="quarter" idx="2"/>
          </p:nvPr>
        </p:nvSpPr>
        <p:spPr>
          <a:xfrm>
            <a:off x="202419" y="4872037"/>
            <a:ext cx="139838" cy="139701"/>
          </a:xfrm>
          <a:prstGeom prst="rect">
            <a:avLst/>
          </a:prstGeom>
        </p:spPr>
        <p:txBody>
          <a:bodyPr anchor="t"/>
          <a:lstStyle>
            <a:lvl1pPr algn="l" defTabSz="241101">
              <a:lnSpc>
                <a:spcPct val="120000"/>
              </a:lnSpc>
              <a:defRPr sz="9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434" y="4650729"/>
            <a:ext cx="8695583" cy="2158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4" name="g-2Logo.png" descr="g-2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34056" y="71756"/>
            <a:ext cx="872247" cy="619114"/>
          </a:xfrm>
          <a:prstGeom prst="rect">
            <a:avLst/>
          </a:prstGeom>
          <a:ln w="12700">
            <a:miter lim="400000"/>
          </a:ln>
        </p:spPr>
      </p:pic>
      <p:sp>
        <p:nvSpPr>
          <p:cNvPr id="465" name="6/13/19    Sudeshna Ganguly | UIUC | Measuring the Anomalous Magnetic Moment of the Muon"/>
          <p:cNvSpPr txBox="1"/>
          <p:nvPr/>
        </p:nvSpPr>
        <p:spPr>
          <a:xfrm>
            <a:off x="441670" y="4833143"/>
            <a:ext cx="4938837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241101">
              <a:lnSpc>
                <a:spcPct val="120000"/>
              </a:lnSpc>
              <a:defRPr sz="9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pPr>
            <a:r>
              <a:t>6/13/19    Sudeshna Ganguly | UIUC | </a:t>
            </a:r>
            <a:r>
              <a:t>Measuring the Muon Magnetic Anomaly to High Precision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37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Title Text"/>
          <p:cNvSpPr txBox="1"/>
          <p:nvPr>
            <p:ph type="title"/>
          </p:nvPr>
        </p:nvSpPr>
        <p:spPr>
          <a:xfrm>
            <a:off x="457201" y="367903"/>
            <a:ext cx="8372902" cy="62171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quarter" idx="1"/>
          </p:nvPr>
        </p:nvSpPr>
        <p:spPr>
          <a:xfrm>
            <a:off x="457201" y="1019436"/>
            <a:ext cx="8372902" cy="3747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lvl1pPr>
            <a:lvl2pPr marL="546982" indent="-26282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2pPr>
            <a:lvl3pPr marL="824088" indent="-208138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3pPr>
            <a:lvl4pPr marL="1106487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4pPr>
            <a:lvl5pPr marL="1390650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itle Text"/>
          <p:cNvSpPr txBox="1"/>
          <p:nvPr>
            <p:ph type="title"/>
          </p:nvPr>
        </p:nvSpPr>
        <p:spPr>
          <a:xfrm>
            <a:off x="202419" y="126206"/>
            <a:ext cx="8695584" cy="432055"/>
          </a:xfrm>
          <a:prstGeom prst="rect">
            <a:avLst/>
          </a:prstGeom>
        </p:spPr>
        <p:txBody>
          <a:bodyPr>
            <a:noAutofit/>
          </a:bodyPr>
          <a:lstStyle>
            <a:lvl1pPr defTabSz="241101">
              <a:lnSpc>
                <a:spcPct val="100000"/>
              </a:lnSpc>
              <a:defRPr cap="none" sz="24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3" name="Body Level One…"/>
          <p:cNvSpPr txBox="1"/>
          <p:nvPr>
            <p:ph type="body" idx="1"/>
          </p:nvPr>
        </p:nvSpPr>
        <p:spPr>
          <a:xfrm>
            <a:off x="202419" y="717234"/>
            <a:ext cx="8695584" cy="3812621"/>
          </a:xfrm>
          <a:prstGeom prst="rect">
            <a:avLst/>
          </a:prstGeom>
        </p:spPr>
        <p:txBody>
          <a:bodyPr>
            <a:noAutofit/>
          </a:bodyPr>
          <a:lstStyle>
            <a:lvl1pPr marL="158261" indent="-158261" defTabSz="241101">
              <a:spcBef>
                <a:spcPts val="300"/>
              </a:spcBef>
              <a:buClr>
                <a:srgbClr val="50505F"/>
              </a:buClr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  <a:lvl2pPr marL="623454" indent="-166254" defTabSz="241101">
              <a:spcBef>
                <a:spcPts val="300"/>
              </a:spcBef>
              <a:buFont typeface="Arial"/>
              <a:buChar char="-"/>
              <a:defRPr sz="16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2pPr>
            <a:lvl3pPr marL="1074419" indent="-160019" defTabSz="241101">
              <a:spcBef>
                <a:spcPts val="300"/>
              </a:spcBef>
              <a:buClr>
                <a:srgbClr val="50505F"/>
              </a:buClr>
              <a:buFont typeface="Arial"/>
              <a:defRPr sz="14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3pPr>
            <a:lvl4pPr marL="1524000" indent="-152400" defTabSz="241101">
              <a:spcBef>
                <a:spcPts val="300"/>
              </a:spcBef>
              <a:buFont typeface="Arial"/>
              <a:buChar char="-"/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4pPr>
            <a:lvl5pPr marL="2000250" defTabSz="241101">
              <a:spcBef>
                <a:spcPts val="300"/>
              </a:spcBef>
              <a:buClr>
                <a:srgbClr val="50505F"/>
              </a:buClr>
              <a:buFont typeface="Arial"/>
              <a:buChar char="•"/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4" name="Slide Number"/>
          <p:cNvSpPr txBox="1"/>
          <p:nvPr>
            <p:ph type="sldNum" sz="quarter" idx="2"/>
          </p:nvPr>
        </p:nvSpPr>
        <p:spPr>
          <a:xfrm>
            <a:off x="202419" y="4872037"/>
            <a:ext cx="335758" cy="139701"/>
          </a:xfrm>
          <a:prstGeom prst="rect">
            <a:avLst/>
          </a:prstGeom>
        </p:spPr>
        <p:txBody>
          <a:bodyPr wrap="square" anchor="t"/>
          <a:lstStyle>
            <a:lvl1pPr algn="l" defTabSz="241101">
              <a:lnSpc>
                <a:spcPct val="120000"/>
              </a:lnSpc>
              <a:defRPr sz="9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434" y="4650729"/>
            <a:ext cx="8695584" cy="2158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image3.png" descr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34056" y="71757"/>
            <a:ext cx="872247" cy="619113"/>
          </a:xfrm>
          <a:prstGeom prst="rect">
            <a:avLst/>
          </a:prstGeom>
          <a:ln w="12700">
            <a:miter lim="400000"/>
          </a:ln>
        </p:spPr>
      </p:pic>
      <p:sp>
        <p:nvSpPr>
          <p:cNvPr id="477" name="4/16/19    David Flay | UMass Amherst | Measuring the Anomalous Magnetic Moment of the Muon"/>
          <p:cNvSpPr txBox="1"/>
          <p:nvPr/>
        </p:nvSpPr>
        <p:spPr>
          <a:xfrm>
            <a:off x="441670" y="4833143"/>
            <a:ext cx="5027520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defTabSz="241101">
              <a:lnSpc>
                <a:spcPct val="120000"/>
              </a:lnSpc>
              <a:defRPr sz="9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4/16/19    David Flay | UMass Amherst | Measuring the Anomalous Magnetic Moment of the Muon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Title Text"/>
          <p:cNvSpPr txBox="1"/>
          <p:nvPr>
            <p:ph type="title"/>
          </p:nvPr>
        </p:nvSpPr>
        <p:spPr>
          <a:xfrm>
            <a:off x="1485900" y="205978"/>
            <a:ext cx="6172200" cy="857251"/>
          </a:xfrm>
          <a:prstGeom prst="rect">
            <a:avLst/>
          </a:prstGeom>
        </p:spPr>
        <p:txBody>
          <a:bodyPr lIns="34289" tIns="34289" rIns="34289" bIns="34289" anchor="ctr"/>
          <a:lstStyle>
            <a:lvl1pPr algn="ctr" defTabSz="342900">
              <a:lnSpc>
                <a:spcPct val="100000"/>
              </a:lnSpc>
              <a:defRPr b="0" cap="none"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85" name="Slide Number"/>
          <p:cNvSpPr txBox="1"/>
          <p:nvPr>
            <p:ph type="sldNum" sz="quarter" idx="2"/>
          </p:nvPr>
        </p:nvSpPr>
        <p:spPr>
          <a:xfrm>
            <a:off x="7460957" y="4800044"/>
            <a:ext cx="197144" cy="208281"/>
          </a:xfrm>
          <a:prstGeom prst="rect">
            <a:avLst/>
          </a:prstGeom>
        </p:spPr>
        <p:txBody>
          <a:bodyPr lIns="34289" tIns="34289" rIns="34289" bIns="34289" anchor="ctr"/>
          <a:lstStyle>
            <a:lvl1pPr algn="r" defTabSz="342900">
              <a:defRPr sz="9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Picture 21" descr="Picture 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618" y="777720"/>
            <a:ext cx="1103782" cy="96363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Body Level One…"/>
          <p:cNvSpPr txBox="1"/>
          <p:nvPr>
            <p:ph type="body" idx="1"/>
          </p:nvPr>
        </p:nvSpPr>
        <p:spPr>
          <a:xfrm>
            <a:off x="447922" y="1730667"/>
            <a:ext cx="8197117" cy="2365901"/>
          </a:xfrm>
          <a:prstGeom prst="rect">
            <a:avLst/>
          </a:prstGeom>
        </p:spPr>
        <p:txBody>
          <a:bodyPr lIns="45719" tIns="45719" rIns="45719" bIns="45719"/>
          <a:lstStyle>
            <a:lvl1pPr marL="342900" indent="-342900">
              <a:spcBef>
                <a:spcPts val="500"/>
              </a:spcBef>
              <a:buFont typeface="Lucida Grande"/>
              <a:buChar char="•"/>
              <a:defRPr b="1" sz="24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marL="800100" indent="-342900">
              <a:spcBef>
                <a:spcPts val="500"/>
              </a:spcBef>
              <a:buFont typeface="Lucida Grande"/>
              <a:buChar char="•"/>
              <a:defRPr b="1" sz="24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marL="1219200" indent="-304800">
              <a:spcBef>
                <a:spcPts val="500"/>
              </a:spcBef>
              <a:buFont typeface="Lucida Grande"/>
              <a:defRPr b="1" sz="24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marL="1714500" indent="-342900">
              <a:spcBef>
                <a:spcPts val="500"/>
              </a:spcBef>
              <a:buFont typeface="Lucida Grande"/>
              <a:buChar char="•"/>
              <a:defRPr b="1" sz="24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marL="2220685" indent="-391885">
              <a:spcBef>
                <a:spcPts val="500"/>
              </a:spcBef>
              <a:buFont typeface="Lucida Grande"/>
              <a:buChar char="•"/>
              <a:defRPr b="1" sz="24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4" name="Title Text"/>
          <p:cNvSpPr txBox="1"/>
          <p:nvPr>
            <p:ph type="title"/>
          </p:nvPr>
        </p:nvSpPr>
        <p:spPr>
          <a:xfrm>
            <a:off x="207962" y="79886"/>
            <a:ext cx="8184662" cy="70676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lnSpc>
                <a:spcPct val="100000"/>
              </a:lnSpc>
              <a:defRPr cap="none" sz="30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95" name="Kim Siang Khaw, University of Washington"/>
          <p:cNvSpPr txBox="1"/>
          <p:nvPr/>
        </p:nvSpPr>
        <p:spPr>
          <a:xfrm>
            <a:off x="3073550" y="4843685"/>
            <a:ext cx="299690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defTabSz="457200">
              <a:defRPr b="1" sz="10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Kim Siang Khaw, University of Washington</a:t>
            </a:r>
          </a:p>
        </p:txBody>
      </p:sp>
      <p:pic>
        <p:nvPicPr>
          <p:cNvPr id="496" name="Picture 11" descr="Picture 11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868" y="4782858"/>
            <a:ext cx="8957730" cy="42512"/>
          </a:xfrm>
          <a:prstGeom prst="rect">
            <a:avLst/>
          </a:prstGeom>
          <a:ln w="12700">
            <a:miter lim="400000"/>
          </a:ln>
        </p:spPr>
      </p:pic>
      <p:sp>
        <p:nvSpPr>
          <p:cNvPr id="497" name="Slide Number"/>
          <p:cNvSpPr txBox="1"/>
          <p:nvPr>
            <p:ph type="sldNum" sz="quarter" idx="2"/>
          </p:nvPr>
        </p:nvSpPr>
        <p:spPr>
          <a:xfrm>
            <a:off x="8754223" y="4830985"/>
            <a:ext cx="275593" cy="269241"/>
          </a:xfrm>
          <a:prstGeom prst="rect">
            <a:avLst/>
          </a:prstGeom>
        </p:spPr>
        <p:txBody>
          <a:bodyPr wrap="square" lIns="45719" tIns="45719" rIns="45719" bIns="45719" anchor="ctr"/>
          <a:lstStyle>
            <a:lvl1pPr algn="l" defTabSz="457200">
              <a:defRPr b="1" sz="12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98" name="WIDG Seminar, May 22, 2018"/>
          <p:cNvSpPr txBox="1"/>
          <p:nvPr/>
        </p:nvSpPr>
        <p:spPr>
          <a:xfrm>
            <a:off x="132375" y="4829397"/>
            <a:ext cx="213474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457200">
              <a:defRPr b="1" sz="1000">
                <a:solidFill>
                  <a:srgbClr val="4B2E8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WIDG Seminar, May 22, 2018   </a:t>
            </a:r>
          </a:p>
        </p:txBody>
      </p:sp>
      <p:pic>
        <p:nvPicPr>
          <p:cNvPr id="49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62425" y="71762"/>
            <a:ext cx="939660" cy="6669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&amp; Caption">
    <p:bg>
      <p:bgPr>
        <a:solidFill>
          <a:srgbClr val="FFFFFF">
            <a:alpha val="0"/>
          </a:srgb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07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09460" y="64490"/>
            <a:ext cx="891541" cy="685801"/>
          </a:xfrm>
          <a:prstGeom prst="rect">
            <a:avLst/>
          </a:prstGeom>
          <a:ln w="12700">
            <a:miter lim="400000"/>
          </a:ln>
        </p:spPr>
      </p:pic>
      <p:sp>
        <p:nvSpPr>
          <p:cNvPr id="508" name="Body Level One…"/>
          <p:cNvSpPr txBox="1"/>
          <p:nvPr>
            <p:ph type="body" sz="quarter" idx="1"/>
          </p:nvPr>
        </p:nvSpPr>
        <p:spPr>
          <a:xfrm>
            <a:off x="1314450" y="782769"/>
            <a:ext cx="2270921" cy="3745708"/>
          </a:xfrm>
          <a:prstGeom prst="rect">
            <a:avLst/>
          </a:prstGeom>
        </p:spPr>
        <p:txBody>
          <a:bodyPr/>
          <a:lstStyle>
            <a:lvl1pPr marL="0" indent="0" defTabSz="342900">
              <a:spcBef>
                <a:spcPts val="300"/>
              </a:spcBef>
              <a:buSzTx/>
              <a:buNone/>
              <a:defRPr sz="1400">
                <a:solidFill>
                  <a:srgbClr val="505050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marL="0" indent="457200" defTabSz="342900">
              <a:spcBef>
                <a:spcPts val="300"/>
              </a:spcBef>
              <a:buSzTx/>
              <a:buNone/>
              <a:defRPr sz="1400">
                <a:solidFill>
                  <a:srgbClr val="505050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marL="0" indent="914400" defTabSz="342900">
              <a:spcBef>
                <a:spcPts val="300"/>
              </a:spcBef>
              <a:buSzTx/>
              <a:buNone/>
              <a:defRPr sz="1400">
                <a:solidFill>
                  <a:srgbClr val="505050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marL="0" indent="1371600" defTabSz="342900">
              <a:spcBef>
                <a:spcPts val="300"/>
              </a:spcBef>
              <a:buSzTx/>
              <a:buNone/>
              <a:defRPr sz="1400">
                <a:solidFill>
                  <a:srgbClr val="505050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marL="0" indent="1828800" defTabSz="342900">
              <a:spcBef>
                <a:spcPts val="300"/>
              </a:spcBef>
              <a:buSzTx/>
              <a:buNone/>
              <a:defRPr sz="1400">
                <a:solidFill>
                  <a:srgbClr val="505050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9" name="Title Text"/>
          <p:cNvSpPr txBox="1"/>
          <p:nvPr>
            <p:ph type="title"/>
          </p:nvPr>
        </p:nvSpPr>
        <p:spPr>
          <a:xfrm>
            <a:off x="1314450" y="77747"/>
            <a:ext cx="5829300" cy="481306"/>
          </a:xfrm>
          <a:prstGeom prst="rect">
            <a:avLst/>
          </a:prstGeom>
        </p:spPr>
        <p:txBody>
          <a:bodyPr/>
          <a:lstStyle>
            <a:lvl1pPr defTabSz="342900">
              <a:lnSpc>
                <a:spcPct val="100000"/>
              </a:lnSpc>
              <a:defRPr cap="none" sz="1800">
                <a:solidFill>
                  <a:srgbClr val="004C9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10" name="Slide Number"/>
          <p:cNvSpPr txBox="1"/>
          <p:nvPr>
            <p:ph type="sldNum" sz="quarter" idx="2"/>
          </p:nvPr>
        </p:nvSpPr>
        <p:spPr>
          <a:xfrm>
            <a:off x="1314450" y="4886325"/>
            <a:ext cx="127000" cy="127000"/>
          </a:xfrm>
          <a:prstGeom prst="rect">
            <a:avLst/>
          </a:prstGeom>
        </p:spPr>
        <p:txBody>
          <a:bodyPr anchor="t"/>
          <a:lstStyle>
            <a:lvl1pPr algn="l" defTabSz="685800">
              <a:defRPr sz="600">
                <a:solidFill>
                  <a:srgbClr val="004C9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11" name="Rectangle"/>
          <p:cNvSpPr/>
          <p:nvPr/>
        </p:nvSpPr>
        <p:spPr>
          <a:xfrm>
            <a:off x="7059930" y="4610760"/>
            <a:ext cx="952501" cy="3041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defTabSz="685800">
              <a:defRPr sz="1200">
                <a:solidFill>
                  <a:srgbClr val="004C97"/>
                </a:solidFill>
              </a:defRPr>
            </a:pPr>
          </a:p>
        </p:txBody>
      </p:sp>
      <p:pic>
        <p:nvPicPr>
          <p:cNvPr id="512" name="fine_cornell_seal_red_cmyk.pdf" descr="fine_cornell_seal_red_cmyk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26326" y="4657408"/>
            <a:ext cx="228905" cy="2289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9" name="Table"/>
          <p:cNvGraphicFramePr/>
          <p:nvPr/>
        </p:nvGraphicFramePr>
        <p:xfrm>
          <a:off x="6134100" y="4881562"/>
          <a:ext cx="868681" cy="2413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{2708684C-4D16-4618-839F-0558EEFCDFE6}</a:tableStyleId>
              </a:tblPr>
              <a:tblGrid>
                <a:gridCol w="868680"/>
              </a:tblGrid>
              <a:tr h="241300">
                <a:tc>
                  <a:txBody>
                    <a:bodyPr/>
                    <a:lstStyle/>
                    <a:p>
                      <a:pPr algn="l">
                        <a:defRPr sz="700">
                          <a:solidFill>
                            <a:srgbClr val="0365C0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20" name="Slide Number"/>
          <p:cNvSpPr txBox="1"/>
          <p:nvPr>
            <p:ph type="sldNum" sz="quarter" idx="2"/>
          </p:nvPr>
        </p:nvSpPr>
        <p:spPr>
          <a:xfrm>
            <a:off x="7605811" y="4919886"/>
            <a:ext cx="378819" cy="127001"/>
          </a:xfrm>
          <a:prstGeom prst="rect">
            <a:avLst/>
          </a:prstGeom>
        </p:spPr>
        <p:txBody>
          <a:bodyPr wrap="square" anchor="t"/>
          <a:lstStyle>
            <a:lvl1pPr algn="l" defTabSz="241101">
              <a:lnSpc>
                <a:spcPct val="120000"/>
              </a:lnSpc>
              <a:defRPr sz="7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521" name="Table"/>
          <p:cNvGraphicFramePr/>
          <p:nvPr/>
        </p:nvGraphicFramePr>
        <p:xfrm>
          <a:off x="1443260" y="4928964"/>
          <a:ext cx="5095581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32080"/>
                <a:gridCol w="4250799"/>
              </a:tblGrid>
              <a:tr h="221615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700">
                          <a:solidFill>
                            <a:srgbClr val="0365C0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04/28/2021</a:t>
                      </a:r>
                    </a:p>
                  </a:txBody>
                  <a:tcPr marL="0" marR="0" marT="0" marB="0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241101">
                        <a:spcBef>
                          <a:spcPts val="100"/>
                        </a:spcBef>
                        <a:defRPr b="1" i="1" sz="90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2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7748" y="4717726"/>
            <a:ext cx="6548320" cy="162514"/>
          </a:xfrm>
          <a:prstGeom prst="rect">
            <a:avLst/>
          </a:prstGeom>
          <a:ln w="12700">
            <a:miter lim="400000"/>
          </a:ln>
        </p:spPr>
      </p:pic>
      <p:sp>
        <p:nvSpPr>
          <p:cNvPr id="523" name="Title Text"/>
          <p:cNvSpPr txBox="1"/>
          <p:nvPr>
            <p:ph type="title"/>
          </p:nvPr>
        </p:nvSpPr>
        <p:spPr>
          <a:xfrm>
            <a:off x="1294358" y="101954"/>
            <a:ext cx="6515101" cy="329059"/>
          </a:xfrm>
          <a:prstGeom prst="rect">
            <a:avLst/>
          </a:prstGeom>
        </p:spPr>
        <p:txBody>
          <a:bodyPr>
            <a:noAutofit/>
          </a:bodyPr>
          <a:lstStyle>
            <a:lvl1pPr marR="488785" defTabSz="241101">
              <a:lnSpc>
                <a:spcPct val="100000"/>
              </a:lnSpc>
              <a:spcBef>
                <a:spcPts val="700"/>
              </a:spcBef>
              <a:defRPr b="0" cap="none" i="1" sz="1800">
                <a:solidFill>
                  <a:srgbClr val="0365C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4" name="Manolis Kargiantoulakis                First Results from Fermilab Muon g-2"/>
          <p:cNvSpPr txBox="1"/>
          <p:nvPr/>
        </p:nvSpPr>
        <p:spPr>
          <a:xfrm>
            <a:off x="2813710" y="4887912"/>
            <a:ext cx="3476397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700">
                <a:solidFill>
                  <a:srgbClr val="0365C0"/>
                </a:solidFill>
                <a:uFill>
                  <a:solidFill>
                    <a:srgbClr val="154D81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Manolis Kargiantoulakis                First Results from Fermilab Muon g-2</a:t>
            </a:r>
          </a:p>
        </p:txBody>
      </p:sp>
      <p:pic>
        <p:nvPicPr>
          <p:cNvPr id="5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57893" y="6755"/>
            <a:ext cx="621504" cy="519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bg>
      <p:bgPr>
        <a:gradFill flip="none" rotWithShape="1">
          <a:gsLst>
            <a:gs pos="0">
              <a:srgbClr val="FFFFFF"/>
            </a:gs>
            <a:gs pos="100000">
              <a:srgbClr val="E5E1D0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Title Text"/>
          <p:cNvSpPr txBox="1"/>
          <p:nvPr>
            <p:ph type="title"/>
          </p:nvPr>
        </p:nvSpPr>
        <p:spPr>
          <a:xfrm>
            <a:off x="210717" y="91216"/>
            <a:ext cx="8722565" cy="453650"/>
          </a:xfrm>
          <a:prstGeom prst="rect">
            <a:avLst/>
          </a:prstGeom>
        </p:spPr>
        <p:txBody>
          <a:bodyPr lIns="19050" tIns="19050" rIns="19050" bIns="19050" anchor="ctr"/>
          <a:lstStyle>
            <a:lvl1pPr defTabSz="309562">
              <a:lnSpc>
                <a:spcPct val="100000"/>
              </a:lnSpc>
              <a:defRPr b="0" cap="none" sz="2600">
                <a:solidFill>
                  <a:srgbClr val="4C5A66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33" name="Body Level One…"/>
          <p:cNvSpPr txBox="1"/>
          <p:nvPr>
            <p:ph type="body" idx="1"/>
          </p:nvPr>
        </p:nvSpPr>
        <p:spPr>
          <a:xfrm>
            <a:off x="210717" y="593488"/>
            <a:ext cx="8722565" cy="4322457"/>
          </a:xfrm>
          <a:prstGeom prst="rect">
            <a:avLst/>
          </a:prstGeom>
        </p:spPr>
        <p:txBody>
          <a:bodyPr lIns="19050" tIns="19050" rIns="19050" bIns="19050"/>
          <a:lstStyle>
            <a:lvl1pPr marL="238125" indent="-238125" defTabSz="309562">
              <a:spcBef>
                <a:spcPts val="700"/>
              </a:spcBef>
              <a:buSzPct val="125000"/>
              <a:buChar char="•"/>
              <a:defRPr>
                <a:solidFill>
                  <a:srgbClr val="2A313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65909" indent="-230909" defTabSz="309562">
              <a:buSzPct val="125000"/>
              <a:buChar char="•"/>
              <a:defRPr sz="1600">
                <a:solidFill>
                  <a:srgbClr val="2A313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492250" indent="-222250" defTabSz="309562">
              <a:buSzPct val="125000"/>
              <a:defRPr sz="1400">
                <a:solidFill>
                  <a:srgbClr val="2A313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116666" indent="-211666" defTabSz="309562">
              <a:spcBef>
                <a:spcPts val="500"/>
              </a:spcBef>
              <a:buSzPct val="125000"/>
              <a:buChar char="•"/>
              <a:defRPr sz="1200">
                <a:solidFill>
                  <a:srgbClr val="2A313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778125" indent="-238125" defTabSz="309562">
              <a:spcBef>
                <a:spcPts val="400"/>
              </a:spcBef>
              <a:buSzPct val="125000"/>
              <a:buChar char="•"/>
              <a:defRPr sz="1200">
                <a:solidFill>
                  <a:srgbClr val="2A313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4" name="Slide Number"/>
          <p:cNvSpPr txBox="1"/>
          <p:nvPr>
            <p:ph type="sldNum" sz="quarter" idx="2"/>
          </p:nvPr>
        </p:nvSpPr>
        <p:spPr>
          <a:xfrm>
            <a:off x="8922372" y="4915356"/>
            <a:ext cx="177903" cy="174486"/>
          </a:xfrm>
          <a:prstGeom prst="rect">
            <a:avLst/>
          </a:prstGeom>
        </p:spPr>
        <p:txBody>
          <a:bodyPr lIns="19050" tIns="19050" rIns="19050" bIns="19050" anchor="t"/>
          <a:lstStyle>
            <a:lvl1pPr defTabSz="309562">
              <a:defRPr sz="900">
                <a:solidFill>
                  <a:srgbClr val="B23F3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itle Text"/>
          <p:cNvSpPr txBox="1"/>
          <p:nvPr>
            <p:ph type="title"/>
          </p:nvPr>
        </p:nvSpPr>
        <p:spPr>
          <a:xfrm>
            <a:off x="628650" y="273843"/>
            <a:ext cx="7886700" cy="994174"/>
          </a:xfrm>
          <a:prstGeom prst="rect">
            <a:avLst/>
          </a:prstGeom>
        </p:spPr>
        <p:txBody>
          <a:bodyPr lIns="34289" tIns="34289" rIns="34289" bIns="34289" anchor="ctr"/>
          <a:lstStyle>
            <a:lvl1pPr defTabSz="685800">
              <a:lnSpc>
                <a:spcPct val="90000"/>
              </a:lnSpc>
              <a:defRPr b="0" cap="none"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42" name="Body Level One…"/>
          <p:cNvSpPr txBox="1"/>
          <p:nvPr>
            <p:ph type="body" idx="1"/>
          </p:nvPr>
        </p:nvSpPr>
        <p:spPr>
          <a:xfrm>
            <a:off x="628650" y="1369218"/>
            <a:ext cx="7886700" cy="3263505"/>
          </a:xfrm>
          <a:prstGeom prst="rect">
            <a:avLst/>
          </a:prstGeom>
        </p:spPr>
        <p:txBody>
          <a:bodyPr lIns="34289" tIns="34289" rIns="34289" bIns="34289"/>
          <a:lstStyle>
            <a:lvl1pPr marL="163285" indent="-163285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47700" indent="-190500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685800">
              <a:lnSpc>
                <a:spcPct val="90000"/>
              </a:lnSpc>
              <a:spcBef>
                <a:spcPts val="700"/>
              </a:spcBef>
              <a:buFont typeface="Arial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625600" indent="-254000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2082800" indent="-254000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3" name="Slide Number"/>
          <p:cNvSpPr txBox="1"/>
          <p:nvPr>
            <p:ph type="sldNum" sz="quarter" idx="2"/>
          </p:nvPr>
        </p:nvSpPr>
        <p:spPr>
          <a:xfrm>
            <a:off x="8318207" y="4800044"/>
            <a:ext cx="197144" cy="208281"/>
          </a:xfrm>
          <a:prstGeom prst="rect">
            <a:avLst/>
          </a:prstGeom>
        </p:spPr>
        <p:txBody>
          <a:bodyPr lIns="34289" tIns="34289" rIns="34289" bIns="34289" anchor="ctr"/>
          <a:lstStyle>
            <a:lvl1pPr algn="r" defTabSz="685800">
              <a:defRPr sz="9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58870" y="4827664"/>
            <a:ext cx="577067" cy="207888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Rectangle 48"/>
          <p:cNvSpPr/>
          <p:nvPr/>
        </p:nvSpPr>
        <p:spPr>
          <a:xfrm>
            <a:off x="1143000" y="-2"/>
            <a:ext cx="17145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4289" tIns="34289" rIns="34289" bIns="34289" anchor="b"/>
          <a:lstStyle/>
          <a:p>
            <a:pPr defTabSz="685800">
              <a:defRPr baseline="-9223372036854775808" sz="0">
                <a:solidFill>
                  <a:schemeClr val="accent1"/>
                </a:solidFill>
              </a:defRPr>
            </a:pPr>
          </a:p>
        </p:txBody>
      </p:sp>
      <p:sp>
        <p:nvSpPr>
          <p:cNvPr id="552" name="TITLE AND CONTENT Headline in arial and all caps"/>
          <p:cNvSpPr txBox="1"/>
          <p:nvPr>
            <p:ph type="title" hasCustomPrompt="1"/>
          </p:nvPr>
        </p:nvSpPr>
        <p:spPr>
          <a:xfrm>
            <a:off x="1485900" y="205978"/>
            <a:ext cx="6279676" cy="621712"/>
          </a:xfrm>
          <a:prstGeom prst="rect">
            <a:avLst/>
          </a:prstGeom>
        </p:spPr>
        <p:txBody>
          <a:bodyPr/>
          <a:lstStyle>
            <a:lvl1pPr defTabSz="342900">
              <a:defRPr sz="2000"/>
            </a:lvl1pPr>
          </a:lstStyle>
          <a:p>
            <a:pPr/>
            <a:r>
              <a:t>TITLE AND CONTENT Headline in arial and all caps</a:t>
            </a:r>
          </a:p>
        </p:txBody>
      </p:sp>
      <p:sp>
        <p:nvSpPr>
          <p:cNvPr id="553" name="Body Level One…"/>
          <p:cNvSpPr txBox="1"/>
          <p:nvPr>
            <p:ph type="body" sz="quarter" idx="1" hasCustomPrompt="1"/>
          </p:nvPr>
        </p:nvSpPr>
        <p:spPr>
          <a:xfrm>
            <a:off x="1485900" y="876562"/>
            <a:ext cx="6279676" cy="374786"/>
          </a:xfrm>
          <a:prstGeom prst="rect">
            <a:avLst/>
          </a:prstGeom>
        </p:spPr>
        <p:txBody>
          <a:bodyPr/>
          <a:lstStyle>
            <a:lvl1pPr marL="0" indent="0" defTabSz="342900">
              <a:lnSpc>
                <a:spcPct val="90000"/>
              </a:lnSpc>
              <a:spcBef>
                <a:spcPts val="0"/>
              </a:spcBef>
              <a:buSzTx/>
              <a:buNone/>
              <a:defRPr b="1" sz="1400">
                <a:solidFill>
                  <a:srgbClr val="0065A2"/>
                </a:solidFill>
              </a:defRPr>
            </a:lvl1pPr>
            <a:lvl2pPr marL="468136" indent="-183974" defTabSz="342900">
              <a:lnSpc>
                <a:spcPct val="90000"/>
              </a:lnSpc>
              <a:spcBef>
                <a:spcPts val="0"/>
              </a:spcBef>
              <a:defRPr b="1" sz="1400">
                <a:solidFill>
                  <a:srgbClr val="0065A2"/>
                </a:solidFill>
              </a:defRPr>
            </a:lvl2pPr>
            <a:lvl3pPr marL="761647" indent="-145697" defTabSz="342900">
              <a:lnSpc>
                <a:spcPct val="90000"/>
              </a:lnSpc>
              <a:spcBef>
                <a:spcPts val="0"/>
              </a:spcBef>
              <a:defRPr b="1" sz="1400">
                <a:solidFill>
                  <a:srgbClr val="0065A2"/>
                </a:solidFill>
              </a:defRPr>
            </a:lvl3pPr>
            <a:lvl4pPr marL="1066006" indent="-150018" defTabSz="342900">
              <a:lnSpc>
                <a:spcPct val="90000"/>
              </a:lnSpc>
              <a:spcBef>
                <a:spcPts val="0"/>
              </a:spcBef>
              <a:defRPr b="1" sz="1400">
                <a:solidFill>
                  <a:srgbClr val="0065A2"/>
                </a:solidFill>
              </a:defRPr>
            </a:lvl4pPr>
            <a:lvl5pPr marL="1350168" indent="-150018" defTabSz="342900">
              <a:lnSpc>
                <a:spcPct val="90000"/>
              </a:lnSpc>
              <a:spcBef>
                <a:spcPts val="0"/>
              </a:spcBef>
              <a:defRPr b="1" sz="1400">
                <a:solidFill>
                  <a:srgbClr val="0065A2"/>
                </a:solidFill>
              </a:defRPr>
            </a:lvl5pPr>
          </a:lstStyle>
          <a:p>
            <a:pPr/>
            <a:r>
              <a:t>Slide subtitle optional -  delete as needed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54" name="Slide Number"/>
          <p:cNvSpPr txBox="1"/>
          <p:nvPr>
            <p:ph type="sldNum" sz="quarter" idx="2"/>
          </p:nvPr>
        </p:nvSpPr>
        <p:spPr>
          <a:xfrm>
            <a:off x="4508499" y="4865441"/>
            <a:ext cx="127001" cy="127001"/>
          </a:xfrm>
          <a:prstGeom prst="rect">
            <a:avLst/>
          </a:prstGeom>
        </p:spPr>
        <p:txBody>
          <a:bodyPr/>
          <a:lstStyle>
            <a:lvl1pPr defTabSz="685800">
              <a:defRPr sz="7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58870" y="4827664"/>
            <a:ext cx="577067" cy="207888"/>
          </a:xfrm>
          <a:prstGeom prst="rect">
            <a:avLst/>
          </a:prstGeom>
          <a:ln w="12700">
            <a:miter lim="400000"/>
          </a:ln>
        </p:spPr>
      </p:pic>
      <p:sp>
        <p:nvSpPr>
          <p:cNvPr id="562" name="Rectangle 48"/>
          <p:cNvSpPr/>
          <p:nvPr/>
        </p:nvSpPr>
        <p:spPr>
          <a:xfrm>
            <a:off x="1143000" y="-2"/>
            <a:ext cx="17145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4289" tIns="34289" rIns="34289" bIns="34289" anchor="b"/>
          <a:lstStyle/>
          <a:p>
            <a:pPr defTabSz="685800">
              <a:defRPr baseline="-9223372036854775808" sz="0">
                <a:solidFill>
                  <a:schemeClr val="accent1"/>
                </a:solidFill>
              </a:defRPr>
            </a:pPr>
          </a:p>
        </p:txBody>
      </p:sp>
      <p:sp>
        <p:nvSpPr>
          <p:cNvPr id="563" name="BASIC CONTENT SLIDEone or two lines for headline"/>
          <p:cNvSpPr txBox="1"/>
          <p:nvPr>
            <p:ph type="title" hasCustomPrompt="1"/>
          </p:nvPr>
        </p:nvSpPr>
        <p:spPr>
          <a:xfrm>
            <a:off x="1485900" y="205978"/>
            <a:ext cx="6279676" cy="621712"/>
          </a:xfrm>
          <a:prstGeom prst="rect">
            <a:avLst/>
          </a:prstGeom>
        </p:spPr>
        <p:txBody>
          <a:bodyPr/>
          <a:lstStyle>
            <a:lvl1pPr defTabSz="342900">
              <a:defRPr sz="2000"/>
            </a:lvl1pPr>
          </a:lstStyle>
          <a:p>
            <a:pPr/>
            <a:r>
              <a:t>BASIC CONTENT SLIDEone or two lines for headline</a:t>
            </a:r>
          </a:p>
        </p:txBody>
      </p:sp>
      <p:sp>
        <p:nvSpPr>
          <p:cNvPr id="564" name="Body Level One…"/>
          <p:cNvSpPr txBox="1"/>
          <p:nvPr>
            <p:ph type="body" idx="1" hasCustomPrompt="1"/>
          </p:nvPr>
        </p:nvSpPr>
        <p:spPr>
          <a:xfrm>
            <a:off x="1485900" y="1274996"/>
            <a:ext cx="6279676" cy="3317083"/>
          </a:xfrm>
          <a:prstGeom prst="rect">
            <a:avLst/>
          </a:prstGeom>
        </p:spPr>
        <p:txBody>
          <a:bodyPr/>
          <a:lstStyle>
            <a:lvl1pPr marL="115358" indent="-115358" defTabSz="342900">
              <a:spcBef>
                <a:spcPts val="400"/>
              </a:spcBef>
              <a:defRPr sz="1200"/>
            </a:lvl1pPr>
            <a:lvl2pPr marL="441853" indent="-157691" defTabSz="342900">
              <a:spcBef>
                <a:spcPts val="400"/>
              </a:spcBef>
              <a:defRPr sz="1200"/>
            </a:lvl2pPr>
            <a:lvl3pPr marL="740833" indent="-124883" defTabSz="342900">
              <a:spcBef>
                <a:spcPts val="400"/>
              </a:spcBef>
              <a:defRPr sz="1200"/>
            </a:lvl3pPr>
            <a:lvl4pPr marL="1044575" indent="-128587" defTabSz="342900">
              <a:spcBef>
                <a:spcPts val="400"/>
              </a:spcBef>
              <a:defRPr sz="1200"/>
            </a:lvl4pPr>
            <a:lvl5pPr marL="1328737" indent="-128587" defTabSz="342900">
              <a:spcBef>
                <a:spcPts val="400"/>
              </a:spcBef>
              <a:defRPr sz="1200"/>
            </a:lvl5pPr>
          </a:lstStyle>
          <a:p>
            <a:pPr/>
            <a:r>
              <a:t>Click to add 1st-level bullet. Click an icon below to add table, graph or other imagery.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65" name="Text Placeholder 5"/>
          <p:cNvSpPr/>
          <p:nvPr>
            <p:ph type="body" sz="quarter" idx="21" hasCustomPrompt="1"/>
          </p:nvPr>
        </p:nvSpPr>
        <p:spPr>
          <a:xfrm>
            <a:off x="1485899" y="876561"/>
            <a:ext cx="6279677" cy="374787"/>
          </a:xfrm>
          <a:prstGeom prst="rect">
            <a:avLst/>
          </a:prstGeom>
        </p:spPr>
        <p:txBody>
          <a:bodyPr/>
          <a:lstStyle>
            <a:lvl1pPr marL="0" indent="0" defTabSz="342900">
              <a:lnSpc>
                <a:spcPct val="90000"/>
              </a:lnSpc>
              <a:spcBef>
                <a:spcPts val="0"/>
              </a:spcBef>
              <a:buSzTx/>
              <a:buNone/>
              <a:defRPr b="1" sz="1400">
                <a:solidFill>
                  <a:schemeClr val="accent2"/>
                </a:solidFill>
              </a:defRPr>
            </a:lvl1pPr>
          </a:lstStyle>
          <a:p>
            <a:pPr/>
            <a:r>
              <a:t>Slide subtitle optional -  delete as needed</a:t>
            </a:r>
          </a:p>
        </p:txBody>
      </p:sp>
      <p:sp>
        <p:nvSpPr>
          <p:cNvPr id="566" name="Slide Number"/>
          <p:cNvSpPr txBox="1"/>
          <p:nvPr>
            <p:ph type="sldNum" sz="quarter" idx="2"/>
          </p:nvPr>
        </p:nvSpPr>
        <p:spPr>
          <a:xfrm>
            <a:off x="4508499" y="4865441"/>
            <a:ext cx="127001" cy="127001"/>
          </a:xfrm>
          <a:prstGeom prst="rect">
            <a:avLst/>
          </a:prstGeom>
        </p:spPr>
        <p:txBody>
          <a:bodyPr/>
          <a:lstStyle>
            <a:lvl1pPr defTabSz="685800">
              <a:defRPr sz="7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" name="Table"/>
          <p:cNvGraphicFramePr/>
          <p:nvPr/>
        </p:nvGraphicFramePr>
        <p:xfrm>
          <a:off x="6134100" y="4881562"/>
          <a:ext cx="868681" cy="2413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{2708684C-4D16-4618-839F-0558EEFCDFE6}</a:tableStyleId>
              </a:tblPr>
              <a:tblGrid>
                <a:gridCol w="868680"/>
              </a:tblGrid>
              <a:tr h="241300">
                <a:tc>
                  <a:txBody>
                    <a:bodyPr/>
                    <a:lstStyle/>
                    <a:p>
                      <a:pPr algn="l">
                        <a:defRPr sz="700">
                          <a:solidFill>
                            <a:srgbClr val="0365C0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74" name="Slide Number"/>
          <p:cNvSpPr txBox="1"/>
          <p:nvPr>
            <p:ph type="sldNum" sz="quarter" idx="2"/>
          </p:nvPr>
        </p:nvSpPr>
        <p:spPr>
          <a:xfrm>
            <a:off x="7605811" y="4919886"/>
            <a:ext cx="378819" cy="127001"/>
          </a:xfrm>
          <a:prstGeom prst="rect">
            <a:avLst/>
          </a:prstGeom>
        </p:spPr>
        <p:txBody>
          <a:bodyPr wrap="square" anchor="t"/>
          <a:lstStyle>
            <a:lvl1pPr algn="l" defTabSz="241101">
              <a:lnSpc>
                <a:spcPct val="120000"/>
              </a:lnSpc>
              <a:defRPr sz="7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575" name="Table"/>
          <p:cNvGraphicFramePr/>
          <p:nvPr/>
        </p:nvGraphicFramePr>
        <p:xfrm>
          <a:off x="1443260" y="4928964"/>
          <a:ext cx="5095581" cy="2343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32080"/>
                <a:gridCol w="4250799"/>
              </a:tblGrid>
              <a:tr h="221615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700">
                          <a:solidFill>
                            <a:srgbClr val="0365C0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04/28/2021</a:t>
                      </a:r>
                    </a:p>
                  </a:txBody>
                  <a:tcPr marL="0" marR="0" marT="0" marB="0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241101">
                        <a:spcBef>
                          <a:spcPts val="100"/>
                        </a:spcBef>
                        <a:defRPr b="1" i="1" sz="90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</a:p>
                  </a:txBody>
                  <a:tcPr marL="63500" marR="63500" marT="63500" marB="63500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7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7748" y="4717726"/>
            <a:ext cx="6548320" cy="162514"/>
          </a:xfrm>
          <a:prstGeom prst="rect">
            <a:avLst/>
          </a:prstGeom>
          <a:ln w="12700">
            <a:miter lim="400000"/>
          </a:ln>
        </p:spPr>
      </p:pic>
      <p:sp>
        <p:nvSpPr>
          <p:cNvPr id="577" name="Title Text"/>
          <p:cNvSpPr txBox="1"/>
          <p:nvPr>
            <p:ph type="title"/>
          </p:nvPr>
        </p:nvSpPr>
        <p:spPr>
          <a:xfrm>
            <a:off x="1294358" y="101954"/>
            <a:ext cx="6515101" cy="329059"/>
          </a:xfrm>
          <a:prstGeom prst="rect">
            <a:avLst/>
          </a:prstGeom>
        </p:spPr>
        <p:txBody>
          <a:bodyPr>
            <a:noAutofit/>
          </a:bodyPr>
          <a:lstStyle>
            <a:lvl1pPr marR="488785" defTabSz="241101">
              <a:lnSpc>
                <a:spcPct val="100000"/>
              </a:lnSpc>
              <a:spcBef>
                <a:spcPts val="700"/>
              </a:spcBef>
              <a:defRPr b="0" cap="none" i="1" sz="1800">
                <a:solidFill>
                  <a:srgbClr val="0365C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8" name="Manolis Kargiantoulakis                First Results from Fermilab Muon g-2"/>
          <p:cNvSpPr txBox="1"/>
          <p:nvPr/>
        </p:nvSpPr>
        <p:spPr>
          <a:xfrm>
            <a:off x="2813710" y="4887912"/>
            <a:ext cx="3476397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700">
                <a:solidFill>
                  <a:srgbClr val="0365C0"/>
                </a:solidFill>
                <a:uFill>
                  <a:solidFill>
                    <a:srgbClr val="154D81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Manolis Kargiantoulakis                First Results from Fermilab Muon g-2</a:t>
            </a:r>
          </a:p>
        </p:txBody>
      </p:sp>
      <p:pic>
        <p:nvPicPr>
          <p:cNvPr id="57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57893" y="6755"/>
            <a:ext cx="621504" cy="5195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49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1" name="Body Level One…"/>
          <p:cNvSpPr txBox="1"/>
          <p:nvPr>
            <p:ph type="body" sz="quarter" idx="1"/>
          </p:nvPr>
        </p:nvSpPr>
        <p:spPr>
          <a:xfrm>
            <a:off x="457201" y="1030287"/>
            <a:ext cx="8372902" cy="3747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lvl1pPr>
            <a:lvl2pPr marL="546982" indent="-26282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2pPr>
            <a:lvl3pPr marL="824088" indent="-208138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3pPr>
            <a:lvl4pPr marL="1106487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4pPr>
            <a:lvl5pPr marL="1390650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Text Placeholder 3"/>
          <p:cNvSpPr/>
          <p:nvPr>
            <p:ph type="body" sz="half" idx="21"/>
          </p:nvPr>
        </p:nvSpPr>
        <p:spPr>
          <a:xfrm>
            <a:off x="457199" y="1428722"/>
            <a:ext cx="4023361" cy="331708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3" name="Text Placeholder 3"/>
          <p:cNvSpPr/>
          <p:nvPr>
            <p:ph type="body" sz="half" idx="22"/>
          </p:nvPr>
        </p:nvSpPr>
        <p:spPr>
          <a:xfrm>
            <a:off x="4700587" y="1418006"/>
            <a:ext cx="4023360" cy="331708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Title Text"/>
          <p:cNvSpPr txBox="1"/>
          <p:nvPr>
            <p:ph type="title"/>
          </p:nvPr>
        </p:nvSpPr>
        <p:spPr>
          <a:xfrm>
            <a:off x="202419" y="126206"/>
            <a:ext cx="8695584" cy="432055"/>
          </a:xfrm>
          <a:prstGeom prst="rect">
            <a:avLst/>
          </a:prstGeom>
        </p:spPr>
        <p:txBody>
          <a:bodyPr>
            <a:noAutofit/>
          </a:bodyPr>
          <a:lstStyle>
            <a:lvl1pPr defTabSz="241101">
              <a:lnSpc>
                <a:spcPct val="100000"/>
              </a:lnSpc>
              <a:defRPr cap="none" sz="24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7" name="Body Level One…"/>
          <p:cNvSpPr txBox="1"/>
          <p:nvPr>
            <p:ph type="body" idx="1"/>
          </p:nvPr>
        </p:nvSpPr>
        <p:spPr>
          <a:xfrm>
            <a:off x="202419" y="717234"/>
            <a:ext cx="8695584" cy="3812621"/>
          </a:xfrm>
          <a:prstGeom prst="rect">
            <a:avLst/>
          </a:prstGeom>
        </p:spPr>
        <p:txBody>
          <a:bodyPr>
            <a:noAutofit/>
          </a:bodyPr>
          <a:lstStyle>
            <a:lvl1pPr marL="158261" indent="-158261" defTabSz="241101">
              <a:spcBef>
                <a:spcPts val="300"/>
              </a:spcBef>
              <a:buClr>
                <a:srgbClr val="50505F"/>
              </a:buClr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  <a:lvl2pPr marL="623454" indent="-166254" defTabSz="241101">
              <a:spcBef>
                <a:spcPts val="300"/>
              </a:spcBef>
              <a:buFont typeface="Arial"/>
              <a:buChar char="-"/>
              <a:defRPr sz="16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2pPr>
            <a:lvl3pPr marL="1074419" indent="-160019" defTabSz="241101">
              <a:spcBef>
                <a:spcPts val="300"/>
              </a:spcBef>
              <a:buClr>
                <a:srgbClr val="50505F"/>
              </a:buClr>
              <a:buFont typeface="Arial"/>
              <a:defRPr sz="14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3pPr>
            <a:lvl4pPr marL="1524000" indent="-152400" defTabSz="241101">
              <a:spcBef>
                <a:spcPts val="300"/>
              </a:spcBef>
              <a:buFont typeface="Arial"/>
              <a:buChar char="-"/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4pPr>
            <a:lvl5pPr marL="2000250" defTabSz="241101">
              <a:spcBef>
                <a:spcPts val="300"/>
              </a:spcBef>
              <a:buClr>
                <a:srgbClr val="50505F"/>
              </a:buClr>
              <a:buFont typeface="Arial"/>
              <a:buChar char="•"/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8" name="Slide Number"/>
          <p:cNvSpPr txBox="1"/>
          <p:nvPr>
            <p:ph type="sldNum" sz="quarter" idx="2"/>
          </p:nvPr>
        </p:nvSpPr>
        <p:spPr>
          <a:xfrm>
            <a:off x="202419" y="4872037"/>
            <a:ext cx="335758" cy="139701"/>
          </a:xfrm>
          <a:prstGeom prst="rect">
            <a:avLst/>
          </a:prstGeom>
        </p:spPr>
        <p:txBody>
          <a:bodyPr wrap="square" anchor="t"/>
          <a:lstStyle>
            <a:lvl1pPr algn="l" defTabSz="241101">
              <a:lnSpc>
                <a:spcPct val="120000"/>
              </a:lnSpc>
              <a:defRPr sz="9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63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Body Level One…"/>
          <p:cNvSpPr txBox="1"/>
          <p:nvPr>
            <p:ph type="body" sz="half" idx="1"/>
          </p:nvPr>
        </p:nvSpPr>
        <p:spPr>
          <a:xfrm>
            <a:off x="460894" y="1840701"/>
            <a:ext cx="4114801" cy="2876913"/>
          </a:xfrm>
          <a:prstGeom prst="rect">
            <a:avLst/>
          </a:prstGeom>
          <a:ln w="9525">
            <a:solidFill>
              <a:srgbClr val="808080"/>
            </a:solidFill>
            <a:round/>
          </a:ln>
        </p:spPr>
        <p:txBody>
          <a:bodyPr lIns="45719" tIns="45719" rIns="45719" bIns="45719"/>
          <a:lstStyle>
            <a:lvl2pPr marL="457200" indent="-173037"/>
            <a:lvl3pPr marL="627062" indent="-128587"/>
            <a:lvl4pPr marL="865187"/>
            <a:lvl5pPr marL="1084262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" name="Text Placeholder 3"/>
          <p:cNvSpPr/>
          <p:nvPr>
            <p:ph type="body" sz="half" idx="21"/>
          </p:nvPr>
        </p:nvSpPr>
        <p:spPr>
          <a:xfrm>
            <a:off x="4714875" y="1840701"/>
            <a:ext cx="4114800" cy="2876913"/>
          </a:xfrm>
          <a:prstGeom prst="rect">
            <a:avLst/>
          </a:prstGeom>
          <a:ln w="9525">
            <a:solidFill>
              <a:srgbClr val="808080"/>
            </a:solidFill>
            <a:round/>
          </a:ln>
        </p:spPr>
        <p:txBody>
          <a:bodyPr lIns="45719" tIns="45719" rIns="45719" bIns="45719"/>
          <a:lstStyle/>
          <a:p>
            <a:pPr/>
          </a:p>
        </p:txBody>
      </p:sp>
      <p:sp>
        <p:nvSpPr>
          <p:cNvPr id="66" name="Text Placeholder 3"/>
          <p:cNvSpPr/>
          <p:nvPr>
            <p:ph type="body" sz="quarter" idx="22"/>
          </p:nvPr>
        </p:nvSpPr>
        <p:spPr>
          <a:xfrm>
            <a:off x="4714875" y="1406047"/>
            <a:ext cx="4114800" cy="465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marL="0" indent="0">
              <a:buSzTx/>
              <a:buNone/>
              <a:defRPr b="1" cap="all">
                <a:solidFill>
                  <a:srgbClr val="FFFFFF"/>
                </a:solidFill>
              </a:defRPr>
            </a:pPr>
          </a:p>
        </p:txBody>
      </p:sp>
      <p:sp>
        <p:nvSpPr>
          <p:cNvPr id="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8" name="Text Placeholder 5"/>
          <p:cNvSpPr/>
          <p:nvPr>
            <p:ph type="body" sz="quarter" idx="23"/>
          </p:nvPr>
        </p:nvSpPr>
        <p:spPr>
          <a:xfrm>
            <a:off x="457200" y="1019436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  <p:sp>
        <p:nvSpPr>
          <p:cNvPr id="69" name="Text Placeholder 3"/>
          <p:cNvSpPr/>
          <p:nvPr>
            <p:ph type="body" sz="quarter" idx="24"/>
          </p:nvPr>
        </p:nvSpPr>
        <p:spPr>
          <a:xfrm>
            <a:off x="460894" y="1406047"/>
            <a:ext cx="4114801" cy="465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marL="0" indent="0">
              <a:buSzTx/>
              <a:buNone/>
              <a:defRPr b="1" cap="all">
                <a:solidFill>
                  <a:srgbClr val="FFFFFF"/>
                </a:solidFill>
              </a:defRPr>
            </a:pPr>
          </a:p>
        </p:txBody>
      </p:sp>
      <p:sp>
        <p:nvSpPr>
          <p:cNvPr id="7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79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1" name="Body Level One…"/>
          <p:cNvSpPr txBox="1"/>
          <p:nvPr>
            <p:ph type="body" sz="quarter" idx="1"/>
          </p:nvPr>
        </p:nvSpPr>
        <p:spPr>
          <a:xfrm>
            <a:off x="4503575" y="1417871"/>
            <a:ext cx="4319750" cy="1540833"/>
          </a:xfrm>
          <a:prstGeom prst="rect">
            <a:avLst/>
          </a:prstGeom>
        </p:spPr>
        <p:txBody>
          <a:bodyPr/>
          <a:lstStyle>
            <a:lvl2pPr marL="457200" indent="-173037"/>
            <a:lvl3pPr marL="627062" indent="-128587"/>
            <a:lvl4pPr marL="865187"/>
            <a:lvl5pPr marL="1084262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Picture Placeholder 4"/>
          <p:cNvSpPr/>
          <p:nvPr>
            <p:ph type="pic" sz="quarter" idx="21"/>
          </p:nvPr>
        </p:nvSpPr>
        <p:spPr>
          <a:xfrm>
            <a:off x="495680" y="1417871"/>
            <a:ext cx="3729481" cy="1565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3" name="Picture Placeholder 4"/>
          <p:cNvSpPr/>
          <p:nvPr>
            <p:ph type="pic" sz="quarter" idx="22"/>
          </p:nvPr>
        </p:nvSpPr>
        <p:spPr>
          <a:xfrm>
            <a:off x="495680" y="3203315"/>
            <a:ext cx="3729481" cy="1565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5" name="Text Placeholder 5"/>
          <p:cNvSpPr/>
          <p:nvPr>
            <p:ph type="body" sz="quarter" idx="23"/>
          </p:nvPr>
        </p:nvSpPr>
        <p:spPr>
          <a:xfrm>
            <a:off x="457200" y="1019436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  <p:sp>
        <p:nvSpPr>
          <p:cNvPr id="86" name="Text Placeholder 3"/>
          <p:cNvSpPr/>
          <p:nvPr>
            <p:ph type="body" sz="quarter" idx="24"/>
          </p:nvPr>
        </p:nvSpPr>
        <p:spPr>
          <a:xfrm>
            <a:off x="4503575" y="3193094"/>
            <a:ext cx="4319750" cy="154083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7" name="TextBox 10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96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8" name="Body Level One…"/>
          <p:cNvSpPr txBox="1"/>
          <p:nvPr>
            <p:ph type="body" sz="quarter" idx="1"/>
          </p:nvPr>
        </p:nvSpPr>
        <p:spPr>
          <a:xfrm>
            <a:off x="3045309" y="1451044"/>
            <a:ext cx="5814913" cy="977535"/>
          </a:xfrm>
          <a:prstGeom prst="rect">
            <a:avLst/>
          </a:prstGeom>
        </p:spPr>
        <p:txBody>
          <a:bodyPr/>
          <a:lstStyle>
            <a:lvl2pPr marL="457200" indent="-173037"/>
            <a:lvl3pPr marL="627062" indent="-128587"/>
            <a:lvl4pPr marL="886619" indent="-192881"/>
            <a:lvl5pPr marL="1105694" indent="-192881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Picture Placeholder 4"/>
          <p:cNvSpPr/>
          <p:nvPr>
            <p:ph type="pic" sz="quarter" idx="21"/>
          </p:nvPr>
        </p:nvSpPr>
        <p:spPr>
          <a:xfrm>
            <a:off x="489394" y="1442710"/>
            <a:ext cx="2023747" cy="8901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0" name="Picture Placeholder 4"/>
          <p:cNvSpPr/>
          <p:nvPr>
            <p:ph type="pic" sz="quarter" idx="22"/>
          </p:nvPr>
        </p:nvSpPr>
        <p:spPr>
          <a:xfrm>
            <a:off x="487014" y="2620205"/>
            <a:ext cx="2028508" cy="8901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Text Placeholder 5"/>
          <p:cNvSpPr/>
          <p:nvPr>
            <p:ph type="body" sz="quarter" idx="23"/>
          </p:nvPr>
        </p:nvSpPr>
        <p:spPr>
          <a:xfrm>
            <a:off x="457200" y="1028961"/>
            <a:ext cx="8372903" cy="37478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pPr>
          </a:p>
        </p:txBody>
      </p:sp>
      <p:sp>
        <p:nvSpPr>
          <p:cNvPr id="103" name="Text Placeholder 3"/>
          <p:cNvSpPr/>
          <p:nvPr>
            <p:ph type="body" sz="quarter" idx="24"/>
          </p:nvPr>
        </p:nvSpPr>
        <p:spPr>
          <a:xfrm>
            <a:off x="3045309" y="2630976"/>
            <a:ext cx="5814913" cy="97753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4" name="Picture Placeholder 4"/>
          <p:cNvSpPr/>
          <p:nvPr>
            <p:ph type="pic" sz="quarter" idx="25"/>
          </p:nvPr>
        </p:nvSpPr>
        <p:spPr>
          <a:xfrm>
            <a:off x="487014" y="3807135"/>
            <a:ext cx="2028508" cy="8901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5" name="Text Placeholder 3"/>
          <p:cNvSpPr/>
          <p:nvPr>
            <p:ph type="body" sz="quarter" idx="26"/>
          </p:nvPr>
        </p:nvSpPr>
        <p:spPr>
          <a:xfrm>
            <a:off x="3045309" y="3794490"/>
            <a:ext cx="5814913" cy="97753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6" name="TextBox 15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115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7" name="Body Level One…"/>
          <p:cNvSpPr txBox="1"/>
          <p:nvPr>
            <p:ph type="body" sz="quarter" idx="1"/>
          </p:nvPr>
        </p:nvSpPr>
        <p:spPr>
          <a:xfrm>
            <a:off x="457201" y="1019436"/>
            <a:ext cx="8372902" cy="3747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lvl1pPr>
            <a:lvl2pPr marL="546982" indent="-26282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2pPr>
            <a:lvl3pPr marL="824088" indent="-208138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3pPr>
            <a:lvl4pPr marL="1106487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4pPr>
            <a:lvl5pPr marL="1390650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Text Placeholder 3"/>
          <p:cNvSpPr/>
          <p:nvPr>
            <p:ph type="body" sz="quarter" idx="21"/>
          </p:nvPr>
        </p:nvSpPr>
        <p:spPr>
          <a:xfrm>
            <a:off x="488731" y="3141636"/>
            <a:ext cx="4114801" cy="159687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9" name="Text Placeholder 3"/>
          <p:cNvSpPr/>
          <p:nvPr>
            <p:ph type="body" sz="quarter" idx="22"/>
          </p:nvPr>
        </p:nvSpPr>
        <p:spPr>
          <a:xfrm>
            <a:off x="4716216" y="3141636"/>
            <a:ext cx="4097586" cy="159687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0" name="Picture Placeholder 4"/>
          <p:cNvSpPr/>
          <p:nvPr>
            <p:ph type="pic" sz="quarter" idx="23"/>
          </p:nvPr>
        </p:nvSpPr>
        <p:spPr>
          <a:xfrm>
            <a:off x="495678" y="1417871"/>
            <a:ext cx="4023361" cy="1714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1" name="Picture Placeholder 4"/>
          <p:cNvSpPr/>
          <p:nvPr>
            <p:ph type="pic" sz="quarter" idx="24"/>
          </p:nvPr>
        </p:nvSpPr>
        <p:spPr>
          <a:xfrm>
            <a:off x="4709050" y="1417871"/>
            <a:ext cx="4023361" cy="1714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3" name="TextBox 9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132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4" name="Body Level One…"/>
          <p:cNvSpPr txBox="1"/>
          <p:nvPr>
            <p:ph type="body" sz="quarter" idx="1"/>
          </p:nvPr>
        </p:nvSpPr>
        <p:spPr>
          <a:xfrm>
            <a:off x="457201" y="1016889"/>
            <a:ext cx="8372902" cy="3747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None/>
              <a:defRPr b="1" sz="2000">
                <a:solidFill>
                  <a:srgbClr val="0065A2"/>
                </a:solidFill>
              </a:defRPr>
            </a:lvl1pPr>
            <a:lvl2pPr marL="546982" indent="-26282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2pPr>
            <a:lvl3pPr marL="824088" indent="-208138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3pPr>
            <a:lvl4pPr marL="1106487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4pPr>
            <a:lvl5pPr marL="1390650" indent="-190500">
              <a:lnSpc>
                <a:spcPct val="90000"/>
              </a:lnSpc>
              <a:spcBef>
                <a:spcPts val="0"/>
              </a:spcBef>
              <a:defRPr b="1" sz="2000">
                <a:solidFill>
                  <a:srgbClr val="0065A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Text Placeholder 3"/>
          <p:cNvSpPr/>
          <p:nvPr>
            <p:ph type="body" sz="quarter" idx="21"/>
          </p:nvPr>
        </p:nvSpPr>
        <p:spPr>
          <a:xfrm>
            <a:off x="457200" y="1408346"/>
            <a:ext cx="4114800" cy="128781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" name="Text Placeholder 3"/>
          <p:cNvSpPr/>
          <p:nvPr>
            <p:ph type="body" sz="quarter" idx="22"/>
          </p:nvPr>
        </p:nvSpPr>
        <p:spPr>
          <a:xfrm>
            <a:off x="4716214" y="1408346"/>
            <a:ext cx="4114801" cy="128781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7" name="Picture Placeholder 4"/>
          <p:cNvSpPr/>
          <p:nvPr>
            <p:ph type="pic" sz="quarter" idx="23"/>
          </p:nvPr>
        </p:nvSpPr>
        <p:spPr>
          <a:xfrm>
            <a:off x="464145" y="2711336"/>
            <a:ext cx="4023361" cy="1714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8" name="Picture Placeholder 4"/>
          <p:cNvSpPr/>
          <p:nvPr>
            <p:ph type="pic" sz="quarter" idx="24"/>
          </p:nvPr>
        </p:nvSpPr>
        <p:spPr>
          <a:xfrm>
            <a:off x="4730863" y="2711336"/>
            <a:ext cx="4023361" cy="1714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0" name="TextBox 11"/>
          <p:cNvSpPr txBox="1"/>
          <p:nvPr/>
        </p:nvSpPr>
        <p:spPr>
          <a:xfrm>
            <a:off x="-1876478" y="-1"/>
            <a:ext cx="1548932" cy="2992263"/>
          </a:xfrm>
          <a:prstGeom prst="rect">
            <a:avLst/>
          </a:prstGeom>
          <a:solidFill>
            <a:srgbClr val="80808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400">
                <a:solidFill>
                  <a:srgbClr val="FFFFFF"/>
                </a:solidFill>
              </a:defRPr>
            </a:pPr>
            <a:r>
              <a:t>Instructions on replacing a current image: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Select and delete image and click the icon to insert a different image</a:t>
            </a:r>
          </a:p>
          <a:p>
            <a:pPr marL="228600" indent="-228600">
              <a:buSzPct val="100000"/>
              <a:buAutoNum type="arabicPeriod" startAt="1"/>
              <a:defRPr sz="1400">
                <a:solidFill>
                  <a:srgbClr val="FFFFFF"/>
                </a:solidFill>
              </a:defRPr>
            </a:pPr>
            <a:r>
              <a:t>Use the crop tool to position the image within the shape.  </a:t>
            </a:r>
          </a:p>
        </p:txBody>
      </p:sp>
      <p:sp>
        <p:nvSpPr>
          <p:cNvPr id="141" name="Text Placeholder 7"/>
          <p:cNvSpPr/>
          <p:nvPr>
            <p:ph type="body" sz="quarter" idx="25"/>
          </p:nvPr>
        </p:nvSpPr>
        <p:spPr>
          <a:xfrm>
            <a:off x="476265" y="4434668"/>
            <a:ext cx="3995725" cy="35907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1200"/>
            </a:pPr>
          </a:p>
        </p:txBody>
      </p:sp>
      <p:sp>
        <p:nvSpPr>
          <p:cNvPr id="142" name="Text Placeholder 7"/>
          <p:cNvSpPr/>
          <p:nvPr>
            <p:ph type="body" sz="quarter" idx="26"/>
          </p:nvPr>
        </p:nvSpPr>
        <p:spPr>
          <a:xfrm>
            <a:off x="4750289" y="4444193"/>
            <a:ext cx="3995725" cy="35907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1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28.xml"/><Relationship Id="rId32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0.xml"/><Relationship Id="rId34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2.xml"/><Relationship Id="rId36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4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11490" y="4799991"/>
            <a:ext cx="775769" cy="27947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b"/>
          <a:lstStyle/>
          <a:p>
            <a:pPr>
              <a:defRPr sz="100">
                <a:solidFill>
                  <a:schemeClr val="accent1"/>
                </a:solidFill>
              </a:defRPr>
            </a:pPr>
          </a:p>
        </p:txBody>
      </p:sp>
      <p:pic>
        <p:nvPicPr>
          <p:cNvPr id="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1" y="4827084"/>
            <a:ext cx="1418754" cy="1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/>
          <p:nvPr>
            <p:ph type="title"/>
          </p:nvPr>
        </p:nvSpPr>
        <p:spPr>
          <a:xfrm>
            <a:off x="457201" y="358378"/>
            <a:ext cx="8372902" cy="621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Body Level One…"/>
          <p:cNvSpPr txBox="1"/>
          <p:nvPr>
            <p:ph type="body" idx="1"/>
          </p:nvPr>
        </p:nvSpPr>
        <p:spPr>
          <a:xfrm>
            <a:off x="457201" y="1408346"/>
            <a:ext cx="8372902" cy="3317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ctr">
              <a:defRPr sz="1000">
                <a:solidFill>
                  <a:srgbClr val="80808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2" r:id="rId27"/>
    <p:sldLayoutId id="2147483673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680" r:id="rId35"/>
    <p:sldLayoutId id="2147483681" r:id="rId36"/>
    <p:sldLayoutId id="2147483682" r:id="rId37"/>
    <p:sldLayoutId id="2147483683" r:id="rId38"/>
    <p:sldLayoutId id="2147483684" r:id="rId39"/>
    <p:sldLayoutId id="2147483685" r:id="rId40"/>
    <p:sldLayoutId id="2147483686" r:id="rId41"/>
    <p:sldLayoutId id="2147483687" r:id="rId42"/>
    <p:sldLayoutId id="2147483688" r:id="rId43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9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all" i="0" spc="0" strike="noStrike" sz="2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73037" marR="0" indent="-173037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▪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1pPr>
      <a:lvl2pPr marL="520700" marR="0" indent="-236538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2pPr>
      <a:lvl3pPr marL="803275" marR="0" indent="-187325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3pPr>
      <a:lvl4pPr marL="1087437" marR="0" indent="-17145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4pPr>
      <a:lvl5pPr marL="1371600" marR="0" indent="-17145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5pPr>
      <a:lvl6pPr marL="2491739" marR="0" indent="-2057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6pPr>
      <a:lvl7pPr marL="2948939" marR="0" indent="-2057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7pPr>
      <a:lvl8pPr marL="3406140" marR="0" indent="-2057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8pPr>
      <a:lvl9pPr marL="3863340" marR="0" indent="-2057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1800" u="none">
          <a:solidFill>
            <a:srgbClr val="242425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.jpeg"/><Relationship Id="rId3" Type="http://schemas.openxmlformats.org/officeDocument/2006/relationships/image" Target="../media/image1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40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4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3.jpeg"/><Relationship Id="rId4" Type="http://schemas.openxmlformats.org/officeDocument/2006/relationships/image" Target="../media/image42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35.png"/><Relationship Id="rId4" Type="http://schemas.openxmlformats.org/officeDocument/2006/relationships/image" Target="../media/image43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video" Target="../media/media1.mpg"/><Relationship Id="rId4" Type="http://schemas.microsoft.com/office/2007/relationships/media" Target="../media/media1.mpg"/><Relationship Id="rId5" Type="http://schemas.openxmlformats.org/officeDocument/2006/relationships/image" Target="../media/image44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5.png"/><Relationship Id="rId4" Type="http://schemas.openxmlformats.org/officeDocument/2006/relationships/image" Target="../media/image46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9.png"/><Relationship Id="rId4" Type="http://schemas.openxmlformats.org/officeDocument/2006/relationships/image" Target="../media/image50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57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8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3.jpe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video" Target="../media/media2.mp4"/><Relationship Id="rId4" Type="http://schemas.microsoft.com/office/2007/relationships/media" Target="../media/media2.mp4"/><Relationship Id="rId5" Type="http://schemas.openxmlformats.org/officeDocument/2006/relationships/image" Target="../media/image64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2.tif"/><Relationship Id="rId4" Type="http://schemas.openxmlformats.org/officeDocument/2006/relationships/image" Target="../media/image66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8.jpeg"/><Relationship Id="rId5" Type="http://schemas.openxmlformats.org/officeDocument/2006/relationships/image" Target="../media/image69.png"/><Relationship Id="rId6" Type="http://schemas.openxmlformats.org/officeDocument/2006/relationships/image" Target="../media/image70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58.png"/><Relationship Id="rId4" Type="http://schemas.openxmlformats.org/officeDocument/2006/relationships/image" Target="../media/image2.tif"/><Relationship Id="rId5" Type="http://schemas.openxmlformats.org/officeDocument/2006/relationships/image" Target="../media/image71.png"/><Relationship Id="rId6" Type="http://schemas.openxmlformats.org/officeDocument/2006/relationships/image" Target="../media/image74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82.png"/><Relationship Id="rId8" Type="http://schemas.openxmlformats.org/officeDocument/2006/relationships/image" Target="../media/image83.png"/><Relationship Id="rId9" Type="http://schemas.openxmlformats.org/officeDocument/2006/relationships/image" Target="../media/image84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ext Placeholder 10"/>
          <p:cNvSpPr txBox="1"/>
          <p:nvPr>
            <p:ph type="body" sz="quarter" idx="1"/>
          </p:nvPr>
        </p:nvSpPr>
        <p:spPr>
          <a:xfrm>
            <a:off x="468795" y="574695"/>
            <a:ext cx="5685352" cy="30465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598" name="Picture Placeholder 2" descr="Picture Placeholder 2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4461" r="0" b="14461"/>
          <a:stretch>
            <a:fillRect/>
          </a:stretch>
        </p:blipFill>
        <p:spPr>
          <a:xfrm>
            <a:off x="4863033" y="1266660"/>
            <a:ext cx="4280969" cy="2030298"/>
          </a:xfrm>
          <a:prstGeom prst="rect">
            <a:avLst/>
          </a:prstGeom>
        </p:spPr>
      </p:pic>
      <p:sp>
        <p:nvSpPr>
          <p:cNvPr id="599" name="Title 1"/>
          <p:cNvSpPr txBox="1"/>
          <p:nvPr>
            <p:ph type="title"/>
          </p:nvPr>
        </p:nvSpPr>
        <p:spPr>
          <a:xfrm>
            <a:off x="0" y="1266825"/>
            <a:ext cx="4863726" cy="2029968"/>
          </a:xfrm>
          <a:prstGeom prst="rect">
            <a:avLst/>
          </a:prstGeom>
        </p:spPr>
        <p:txBody>
          <a:bodyPr/>
          <a:lstStyle/>
          <a:p>
            <a:pPr>
              <a:defRPr sz="1800"/>
            </a:pPr>
            <a:r>
              <a:t>     The Fermilab Muon g-2 Experiment </a:t>
            </a:r>
          </a:p>
          <a:p>
            <a:pPr>
              <a:defRPr sz="1800"/>
            </a:pPr>
            <a:r>
              <a:t>     Status and Outlook</a:t>
            </a:r>
          </a:p>
        </p:txBody>
      </p:sp>
      <p:sp>
        <p:nvSpPr>
          <p:cNvPr id="600" name="Text Placeholder 12"/>
          <p:cNvSpPr/>
          <p:nvPr>
            <p:ph type="body" idx="2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>
              <a:buSzTx/>
              <a:buNone/>
              <a:defRPr sz="100"/>
            </a:lvl1pPr>
          </a:lstStyle>
          <a:p>
            <a:pPr/>
            <a:r>
              <a:t>erhtjhtyhy</a:t>
            </a:r>
          </a:p>
        </p:txBody>
      </p:sp>
      <p:sp>
        <p:nvSpPr>
          <p:cNvPr id="601" name="Text Placeholder 3"/>
          <p:cNvSpPr/>
          <p:nvPr>
            <p:ph type="body" idx="23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>
              <a:buSzTx/>
              <a:buNone/>
              <a:defRPr b="1" cap="all" sz="1400">
                <a:solidFill>
                  <a:srgbClr val="47484A"/>
                </a:solidFill>
              </a:defRPr>
            </a:lvl1pPr>
          </a:lstStyle>
          <a:p>
            <a:pPr/>
            <a:r>
              <a:t>Simon corrodi</a:t>
            </a:r>
          </a:p>
        </p:txBody>
      </p:sp>
      <p:sp>
        <p:nvSpPr>
          <p:cNvPr id="602" name="Text Placeholder 4"/>
          <p:cNvSpPr/>
          <p:nvPr>
            <p:ph type="body" idx="2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  <a:r>
              <a:t>Argonne National Laboratory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i="1" sz="1400">
                <a:solidFill>
                  <a:srgbClr val="47484A"/>
                </a:solidFill>
              </a:defRPr>
            </a:pPr>
          </a:p>
        </p:txBody>
      </p:sp>
      <p:sp>
        <p:nvSpPr>
          <p:cNvPr id="603" name="Text Placeholder 6"/>
          <p:cNvSpPr/>
          <p:nvPr>
            <p:ph type="body" idx="2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defTabSz="397763">
              <a:lnSpc>
                <a:spcPct val="95000"/>
              </a:lnSpc>
              <a:spcBef>
                <a:spcPts val="0"/>
              </a:spcBef>
              <a:buSzTx/>
              <a:buNone/>
              <a:defRPr i="1" sz="1218">
                <a:solidFill>
                  <a:srgbClr val="47484A"/>
                </a:solidFill>
              </a:defRPr>
            </a:lvl1pPr>
          </a:lstStyle>
          <a:p>
            <a:pPr/>
            <a:r>
              <a:t>on behalf of the Muon g-2 collaboration</a:t>
            </a:r>
          </a:p>
        </p:txBody>
      </p:sp>
      <p:sp>
        <p:nvSpPr>
          <p:cNvPr id="604" name="Text Placeholder 7"/>
          <p:cNvSpPr/>
          <p:nvPr>
            <p:ph type="body" idx="26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  <a:r>
              <a:t>PSI 2022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  <a:r>
              <a:t>October 16 - 21, 2022</a:t>
            </a:r>
          </a:p>
        </p:txBody>
      </p:sp>
      <p:sp>
        <p:nvSpPr>
          <p:cNvPr id="605" name="Text Placeholder 8"/>
          <p:cNvSpPr/>
          <p:nvPr>
            <p:ph type="body" idx="27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 cap="all" sz="1400">
                <a:solidFill>
                  <a:srgbClr val="47484A"/>
                </a:solidFill>
              </a:defRPr>
            </a:pPr>
          </a:p>
        </p:txBody>
      </p:sp>
      <p:sp>
        <p:nvSpPr>
          <p:cNvPr id="606" name="Text Placeholder 9"/>
          <p:cNvSpPr/>
          <p:nvPr>
            <p:ph type="body" idx="28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sp>
        <p:nvSpPr>
          <p:cNvPr id="607" name="Text Placeholder 5"/>
          <p:cNvSpPr/>
          <p:nvPr>
            <p:ph type="body" idx="29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SzTx/>
              <a:buNone/>
              <a:defRPr sz="1400">
                <a:solidFill>
                  <a:srgbClr val="47484A"/>
                </a:solidFill>
              </a:defRPr>
            </a:pPr>
          </a:p>
        </p:txBody>
      </p:sp>
      <p:pic>
        <p:nvPicPr>
          <p:cNvPr id="608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24538" y="3508564"/>
            <a:ext cx="1506662" cy="15066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Title 1"/>
          <p:cNvSpPr txBox="1"/>
          <p:nvPr>
            <p:ph type="title"/>
          </p:nvPr>
        </p:nvSpPr>
        <p:spPr>
          <a:xfrm>
            <a:off x="457200" y="2059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297179">
              <a:defRPr sz="1819"/>
            </a:pPr>
            <a:r>
              <a:t>measure </a:t>
            </a:r>
            <a14:m>
              <m:oMath>
                <m:sSub>
                  <m:e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in a storage ring</a:t>
            </a:r>
            <a:br/>
            <a:endParaRPr sz="2800"/>
          </a:p>
        </p:txBody>
      </p:sp>
      <p:sp>
        <p:nvSpPr>
          <p:cNvPr id="718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19" name="Rectangle"/>
          <p:cNvSpPr/>
          <p:nvPr/>
        </p:nvSpPr>
        <p:spPr>
          <a:xfrm rot="96509">
            <a:off x="6736496" y="2890864"/>
            <a:ext cx="770939" cy="3370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31" name="Group"/>
          <p:cNvGrpSpPr/>
          <p:nvPr/>
        </p:nvGrpSpPr>
        <p:grpSpPr>
          <a:xfrm>
            <a:off x="971227" y="2544195"/>
            <a:ext cx="2141042" cy="2110587"/>
            <a:chOff x="0" y="0"/>
            <a:chExt cx="2141041" cy="2110585"/>
          </a:xfrm>
        </p:grpSpPr>
        <p:sp>
          <p:nvSpPr>
            <p:cNvPr id="720" name="Circle"/>
            <p:cNvSpPr/>
            <p:nvPr/>
          </p:nvSpPr>
          <p:spPr>
            <a:xfrm>
              <a:off x="74985" y="58631"/>
              <a:ext cx="1996358" cy="1990272"/>
            </a:xfrm>
            <a:prstGeom prst="ellipse">
              <a:avLst/>
            </a:prstGeom>
            <a:solidFill>
              <a:srgbClr val="FFFFFF"/>
            </a:solidFill>
            <a:ln w="63500" cap="flat">
              <a:solidFill>
                <a:srgbClr val="3A73A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3A73AF"/>
                  </a:solidFill>
                </a:defRPr>
              </a:pPr>
            </a:p>
          </p:txBody>
        </p:sp>
        <p:sp>
          <p:nvSpPr>
            <p:cNvPr id="721" name="Line"/>
            <p:cNvSpPr/>
            <p:nvPr/>
          </p:nvSpPr>
          <p:spPr>
            <a:xfrm>
              <a:off x="820700" y="0"/>
              <a:ext cx="504928" cy="0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2" name="Line"/>
            <p:cNvSpPr/>
            <p:nvPr/>
          </p:nvSpPr>
          <p:spPr>
            <a:xfrm flipH="1">
              <a:off x="820700" y="2110585"/>
              <a:ext cx="504928" cy="1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3" name="Line"/>
            <p:cNvSpPr/>
            <p:nvPr/>
          </p:nvSpPr>
          <p:spPr>
            <a:xfrm flipV="1">
              <a:off x="-1" y="800479"/>
              <a:ext cx="2" cy="506575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4" name="Line"/>
            <p:cNvSpPr/>
            <p:nvPr/>
          </p:nvSpPr>
          <p:spPr>
            <a:xfrm>
              <a:off x="2141041" y="797025"/>
              <a:ext cx="1" cy="506575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5" name="Line"/>
            <p:cNvSpPr/>
            <p:nvPr/>
          </p:nvSpPr>
          <p:spPr>
            <a:xfrm>
              <a:off x="818057" y="158076"/>
              <a:ext cx="504929" cy="1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6" name="Line"/>
            <p:cNvSpPr/>
            <p:nvPr/>
          </p:nvSpPr>
          <p:spPr>
            <a:xfrm flipH="1">
              <a:off x="831273" y="1964409"/>
              <a:ext cx="504929" cy="1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7" name="Line"/>
            <p:cNvSpPr/>
            <p:nvPr/>
          </p:nvSpPr>
          <p:spPr>
            <a:xfrm flipV="1">
              <a:off x="170848" y="822230"/>
              <a:ext cx="1" cy="506575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8" name="Line"/>
            <p:cNvSpPr/>
            <p:nvPr/>
          </p:nvSpPr>
          <p:spPr>
            <a:xfrm>
              <a:off x="1941832" y="802005"/>
              <a:ext cx="1" cy="506575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9" name="Equation"/>
            <p:cNvSpPr txBox="1"/>
            <p:nvPr/>
          </p:nvSpPr>
          <p:spPr>
            <a:xfrm>
              <a:off x="619221" y="1052960"/>
              <a:ext cx="741900" cy="3132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2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xmlns:a="http://schemas.openxmlformats.org/drawingml/2006/main" sz="2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m:oMathPara>
              </a14:m>
              <a:endParaRPr sz="2300">
                <a:solidFill>
                  <a:srgbClr val="47484A"/>
                </a:solidFill>
              </a:endParaRPr>
            </a:p>
          </p:txBody>
        </p:sp>
        <p:sp>
          <p:nvSpPr>
            <p:cNvPr id="730" name="Equation"/>
            <p:cNvSpPr txBox="1"/>
            <p:nvPr/>
          </p:nvSpPr>
          <p:spPr>
            <a:xfrm>
              <a:off x="662207" y="764672"/>
              <a:ext cx="647736" cy="257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m:oMathPara>
              </a14:m>
              <a:endParaRPr sz="2300">
                <a:solidFill>
                  <a:srgbClr val="47484A"/>
                </a:solidFill>
              </a:endParaRPr>
            </a:p>
          </p:txBody>
        </p:sp>
      </p:grpSp>
      <p:grpSp>
        <p:nvGrpSpPr>
          <p:cNvPr id="738" name="Group"/>
          <p:cNvGrpSpPr/>
          <p:nvPr/>
        </p:nvGrpSpPr>
        <p:grpSpPr>
          <a:xfrm>
            <a:off x="3535124" y="3315084"/>
            <a:ext cx="1874274" cy="568810"/>
            <a:chOff x="0" y="0"/>
            <a:chExt cx="1874273" cy="568809"/>
          </a:xfrm>
        </p:grpSpPr>
        <p:sp>
          <p:nvSpPr>
            <p:cNvPr id="732" name="Rectangle"/>
            <p:cNvSpPr/>
            <p:nvPr/>
          </p:nvSpPr>
          <p:spPr>
            <a:xfrm>
              <a:off x="0" y="0"/>
              <a:ext cx="1841215" cy="563412"/>
            </a:xfrm>
            <a:prstGeom prst="rect">
              <a:avLst/>
            </a:prstGeom>
            <a:solidFill>
              <a:srgbClr val="FFFFFF"/>
            </a:solidFill>
            <a:ln w="10795" cap="flat">
              <a:solidFill>
                <a:srgbClr val="8F7963"/>
              </a:solidFill>
              <a:prstDash val="solid"/>
              <a:round/>
            </a:ln>
            <a:effectLst>
              <a:outerShdw sx="100000" sy="100000" kx="0" ky="0" algn="b" rotWithShape="0" blurRad="101600" dist="25400" dir="5400000">
                <a:srgbClr val="000000">
                  <a:alpha val="7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737" name="Group"/>
            <p:cNvGrpSpPr/>
            <p:nvPr/>
          </p:nvGrpSpPr>
          <p:grpSpPr>
            <a:xfrm>
              <a:off x="77913" y="11323"/>
              <a:ext cx="1796361" cy="557487"/>
              <a:chOff x="0" y="0"/>
              <a:chExt cx="1796359" cy="557485"/>
            </a:xfrm>
          </p:grpSpPr>
          <p:sp>
            <p:nvSpPr>
              <p:cNvPr id="733" name="Line"/>
              <p:cNvSpPr/>
              <p:nvPr/>
            </p:nvSpPr>
            <p:spPr>
              <a:xfrm>
                <a:off x="0" y="188030"/>
                <a:ext cx="485202" cy="1"/>
              </a:xfrm>
              <a:prstGeom prst="line">
                <a:avLst/>
              </a:prstGeom>
              <a:noFill/>
              <a:ln w="25400" cap="flat">
                <a:solidFill>
                  <a:srgbClr val="529E3E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5400" dir="5400000">
                  <a:srgbClr val="000000">
                    <a:alpha val="4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34" name="momentum"/>
              <p:cNvSpPr txBox="1"/>
              <p:nvPr/>
            </p:nvSpPr>
            <p:spPr>
              <a:xfrm>
                <a:off x="548884" y="0"/>
                <a:ext cx="1247476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/>
                <a:r>
                  <a:t>momentum</a:t>
                </a:r>
              </a:p>
            </p:txBody>
          </p:sp>
          <p:sp>
            <p:nvSpPr>
              <p:cNvPr id="735" name="Line"/>
              <p:cNvSpPr/>
              <p:nvPr/>
            </p:nvSpPr>
            <p:spPr>
              <a:xfrm>
                <a:off x="0" y="382154"/>
                <a:ext cx="485202" cy="1"/>
              </a:xfrm>
              <a:prstGeom prst="line">
                <a:avLst/>
              </a:prstGeom>
              <a:noFill/>
              <a:ln w="12700" cap="flat">
                <a:solidFill>
                  <a:srgbClr val="C53A32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5400" dir="5400000">
                  <a:srgbClr val="000000">
                    <a:alpha val="40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736" name="spin"/>
              <p:cNvSpPr txBox="1"/>
              <p:nvPr/>
            </p:nvSpPr>
            <p:spPr>
              <a:xfrm>
                <a:off x="548884" y="206824"/>
                <a:ext cx="523501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/>
                <a:r>
                  <a:t>spin</a:t>
                </a:r>
              </a:p>
            </p:txBody>
          </p:sp>
        </p:grpSp>
      </p:grpSp>
      <p:grpSp>
        <p:nvGrpSpPr>
          <p:cNvPr id="751" name="Group"/>
          <p:cNvGrpSpPr/>
          <p:nvPr/>
        </p:nvGrpSpPr>
        <p:grpSpPr>
          <a:xfrm>
            <a:off x="5832254" y="2487253"/>
            <a:ext cx="2197258" cy="2224471"/>
            <a:chOff x="0" y="0"/>
            <a:chExt cx="2197257" cy="2224469"/>
          </a:xfrm>
        </p:grpSpPr>
        <p:sp>
          <p:nvSpPr>
            <p:cNvPr id="739" name="Oval"/>
            <p:cNvSpPr/>
            <p:nvPr/>
          </p:nvSpPr>
          <p:spPr>
            <a:xfrm>
              <a:off x="123924" y="149128"/>
              <a:ext cx="2003390" cy="1997281"/>
            </a:xfrm>
            <a:prstGeom prst="ellipse">
              <a:avLst/>
            </a:prstGeom>
            <a:solidFill>
              <a:srgbClr val="FFFFFF"/>
            </a:solidFill>
            <a:ln w="63500" cap="flat">
              <a:solidFill>
                <a:srgbClr val="3A73A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3A73AF"/>
                  </a:solidFill>
                </a:defRPr>
              </a:pPr>
            </a:p>
          </p:txBody>
        </p:sp>
        <p:sp>
          <p:nvSpPr>
            <p:cNvPr id="740" name="Line"/>
            <p:cNvSpPr/>
            <p:nvPr/>
          </p:nvSpPr>
          <p:spPr>
            <a:xfrm>
              <a:off x="872266" y="90290"/>
              <a:ext cx="506706" cy="1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1" name="Line"/>
            <p:cNvSpPr/>
            <p:nvPr/>
          </p:nvSpPr>
          <p:spPr>
            <a:xfrm flipH="1">
              <a:off x="872266" y="2208309"/>
              <a:ext cx="506706" cy="1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2" name="Line"/>
            <p:cNvSpPr/>
            <p:nvPr/>
          </p:nvSpPr>
          <p:spPr>
            <a:xfrm flipV="1">
              <a:off x="48675" y="893589"/>
              <a:ext cx="1" cy="508359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3" name="Line"/>
            <p:cNvSpPr/>
            <p:nvPr/>
          </p:nvSpPr>
          <p:spPr>
            <a:xfrm>
              <a:off x="2197257" y="890122"/>
              <a:ext cx="1" cy="508359"/>
            </a:xfrm>
            <a:prstGeom prst="line">
              <a:avLst/>
            </a:prstGeom>
            <a:noFill/>
            <a:ln w="25400" cap="flat">
              <a:solidFill>
                <a:srgbClr val="529E3E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4" name="Line"/>
            <p:cNvSpPr/>
            <p:nvPr/>
          </p:nvSpPr>
          <p:spPr>
            <a:xfrm>
              <a:off x="869614" y="248923"/>
              <a:ext cx="506706" cy="1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5" name="Line"/>
            <p:cNvSpPr/>
            <p:nvPr/>
          </p:nvSpPr>
          <p:spPr>
            <a:xfrm flipH="1" flipV="1">
              <a:off x="942150" y="1898765"/>
              <a:ext cx="388160" cy="325705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6" name="Line"/>
            <p:cNvSpPr/>
            <p:nvPr/>
          </p:nvSpPr>
          <p:spPr>
            <a:xfrm flipV="1">
              <a:off x="-1" y="1042506"/>
              <a:ext cx="440252" cy="254180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7" name="Line"/>
            <p:cNvSpPr/>
            <p:nvPr/>
          </p:nvSpPr>
          <p:spPr>
            <a:xfrm flipH="1">
              <a:off x="1910412" y="910449"/>
              <a:ext cx="173870" cy="477701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48" name="Equation"/>
            <p:cNvSpPr txBox="1"/>
            <p:nvPr/>
          </p:nvSpPr>
          <p:spPr>
            <a:xfrm>
              <a:off x="670078" y="1146958"/>
              <a:ext cx="741900" cy="3131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2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xmlns:a="http://schemas.openxmlformats.org/drawingml/2006/main" sz="2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m:oMathPara>
              </a14:m>
              <a:endParaRPr sz="2300">
                <a:solidFill>
                  <a:srgbClr val="47484A"/>
                </a:solidFill>
              </a:endParaRPr>
            </a:p>
          </p:txBody>
        </p:sp>
        <p:sp>
          <p:nvSpPr>
            <p:cNvPr id="749" name="Equation"/>
            <p:cNvSpPr txBox="1"/>
            <p:nvPr/>
          </p:nvSpPr>
          <p:spPr>
            <a:xfrm>
              <a:off x="713215" y="857655"/>
              <a:ext cx="644828" cy="2577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xmlns:a="http://schemas.openxmlformats.org/drawingml/2006/main" sz="2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m:oMathPara>
              </a14:m>
              <a:endParaRPr sz="2300">
                <a:solidFill>
                  <a:srgbClr val="47484A"/>
                </a:solidFill>
              </a:endParaRPr>
            </a:p>
          </p:txBody>
        </p:sp>
        <p:sp>
          <p:nvSpPr>
            <p:cNvPr id="750" name="Line"/>
            <p:cNvSpPr/>
            <p:nvPr/>
          </p:nvSpPr>
          <p:spPr>
            <a:xfrm>
              <a:off x="1094818" y="-1"/>
              <a:ext cx="87989" cy="499009"/>
            </a:xfrm>
            <a:prstGeom prst="line">
              <a:avLst/>
            </a:prstGeom>
            <a:noFill/>
            <a:ln w="127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52" name="Cyclotron frequency"/>
          <p:cNvSpPr txBox="1"/>
          <p:nvPr/>
        </p:nvSpPr>
        <p:spPr>
          <a:xfrm>
            <a:off x="790708" y="638406"/>
            <a:ext cx="213709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Cyclotron frequency</a:t>
            </a:r>
          </a:p>
        </p:txBody>
      </p:sp>
      <p:sp>
        <p:nvSpPr>
          <p:cNvPr id="753" name="Spin precession"/>
          <p:cNvSpPr txBox="1"/>
          <p:nvPr/>
        </p:nvSpPr>
        <p:spPr>
          <a:xfrm>
            <a:off x="3417068" y="638406"/>
            <a:ext cx="1730684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Spin precession</a:t>
            </a:r>
          </a:p>
        </p:txBody>
      </p:sp>
      <p:sp>
        <p:nvSpPr>
          <p:cNvPr id="754" name="Equation"/>
          <p:cNvSpPr txBox="1"/>
          <p:nvPr/>
        </p:nvSpPr>
        <p:spPr>
          <a:xfrm>
            <a:off x="1251000" y="1139923"/>
            <a:ext cx="1015345" cy="4807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1800" i="1">
                          <a:solidFill>
                            <a:srgbClr val="519D3D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519D3D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519D3D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519D3D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519D3D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519D3D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xmlns:a="http://schemas.openxmlformats.org/drawingml/2006/main" sz="1800" i="1">
                          <a:solidFill>
                            <a:srgbClr val="519D3D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den>
                  </m:f>
                  <m:r>
                    <a:rPr xmlns:a="http://schemas.openxmlformats.org/drawingml/2006/main" sz="1800" i="1">
                      <a:solidFill>
                        <a:srgbClr val="519D3D"/>
                      </a:solidFill>
                      <a:latin typeface="Cambria Math" panose="02040503050406030204" pitchFamily="18" charset="0"/>
                    </a:rPr>
                    <m:t>B</m:t>
                  </m:r>
                </m:oMath>
              </m:oMathPara>
            </a14:m>
            <a:endParaRPr>
              <a:solidFill>
                <a:srgbClr val="529E3E"/>
              </a:solidFill>
            </a:endParaRPr>
          </a:p>
        </p:txBody>
      </p:sp>
      <p:sp>
        <p:nvSpPr>
          <p:cNvPr id="755" name="Equation"/>
          <p:cNvSpPr txBox="1"/>
          <p:nvPr/>
        </p:nvSpPr>
        <p:spPr>
          <a:xfrm>
            <a:off x="3385008" y="1139923"/>
            <a:ext cx="1794804" cy="4807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den>
                  </m:f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γ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C43A31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>
              <a:solidFill>
                <a:srgbClr val="C53A32"/>
              </a:solidFill>
            </a:endParaRPr>
          </a:p>
        </p:txBody>
      </p:sp>
      <p:sp>
        <p:nvSpPr>
          <p:cNvPr id="756" name="Equation"/>
          <p:cNvSpPr txBox="1"/>
          <p:nvPr/>
        </p:nvSpPr>
        <p:spPr>
          <a:xfrm>
            <a:off x="5860996" y="1018930"/>
            <a:ext cx="2521939" cy="72273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e>
                    <m:sub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sub>
                  </m:sSub>
                  <m:r>
                    <a:rPr xmlns:a="http://schemas.openxmlformats.org/drawingml/2006/main" sz="23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≡</m:t>
                  </m:r>
                  <m:sSub>
                    <m:e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e>
                    <m:sub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b>
                  </m:sSub>
                  <m:r>
                    <a:rPr xmlns:a="http://schemas.openxmlformats.org/drawingml/2006/main" sz="23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ω</m:t>
                      </m:r>
                    </m:e>
                    <m:sub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b>
                  </m:sSub>
                  <m:r>
                    <a:rPr xmlns:a="http://schemas.openxmlformats.org/drawingml/2006/main" sz="23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num>
                    <m:den>
                      <m:sSub>
                        <m:e>
                          <m:r>
                            <a:rPr xmlns:a="http://schemas.openxmlformats.org/drawingml/2006/main" sz="23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xmlns:a="http://schemas.openxmlformats.org/drawingml/2006/main" sz="23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</m:den>
                  </m:f>
                  <m:sSub>
                    <m:e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b>
                      <m:r>
                        <a:rPr xmlns:a="http://schemas.openxmlformats.org/drawingml/2006/main" sz="23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</m:oMath>
              </m:oMathPara>
            </a14:m>
            <a:endParaRPr sz="2300">
              <a:solidFill>
                <a:srgbClr val="47484A"/>
              </a:solidFill>
            </a:endParaRPr>
          </a:p>
        </p:txBody>
      </p:sp>
      <p:grpSp>
        <p:nvGrpSpPr>
          <p:cNvPr id="760" name="Group"/>
          <p:cNvGrpSpPr/>
          <p:nvPr/>
        </p:nvGrpSpPr>
        <p:grpSpPr>
          <a:xfrm>
            <a:off x="5856425" y="1021572"/>
            <a:ext cx="2523587" cy="506407"/>
            <a:chOff x="0" y="0"/>
            <a:chExt cx="2523586" cy="506405"/>
          </a:xfrm>
        </p:grpSpPr>
        <p:sp>
          <p:nvSpPr>
            <p:cNvPr id="757" name="Equation"/>
            <p:cNvSpPr txBox="1"/>
            <p:nvPr/>
          </p:nvSpPr>
          <p:spPr>
            <a:xfrm>
              <a:off x="0" y="269551"/>
              <a:ext cx="281157" cy="2037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23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xmlns:a="http://schemas.openxmlformats.org/drawingml/2006/main" sz="23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m:oMathPara>
              </a14:m>
              <a:endParaRPr sz="2300">
                <a:solidFill>
                  <a:srgbClr val="EE8435"/>
                </a:solidFill>
              </a:endParaRPr>
            </a:p>
          </p:txBody>
        </p:sp>
        <p:sp>
          <p:nvSpPr>
            <p:cNvPr id="758" name="Equation"/>
            <p:cNvSpPr txBox="1"/>
            <p:nvPr/>
          </p:nvSpPr>
          <p:spPr>
            <a:xfrm>
              <a:off x="2056891" y="0"/>
              <a:ext cx="174385" cy="191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300" i="1">
                        <a:solidFill>
                          <a:srgbClr val="EE8334"/>
                        </a:solidFill>
                        <a:latin typeface="Cambria Math" panose="02040503050406030204" pitchFamily="18" charset="0"/>
                      </a:rPr>
                      <m:t>B</m:t>
                    </m:r>
                  </m:oMath>
                </m:oMathPara>
              </a14:m>
              <a:endParaRPr sz="2300">
                <a:solidFill>
                  <a:srgbClr val="EE8435"/>
                </a:solidFill>
              </a:endParaRPr>
            </a:p>
          </p:txBody>
        </p:sp>
        <p:sp>
          <p:nvSpPr>
            <p:cNvPr id="759" name="Equation"/>
            <p:cNvSpPr txBox="1"/>
            <p:nvPr/>
          </p:nvSpPr>
          <p:spPr>
            <a:xfrm>
              <a:off x="2292096" y="261842"/>
              <a:ext cx="231491" cy="2445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2300" i="1">
                            <a:solidFill>
                              <a:srgbClr val="3A72AF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xmlns:a="http://schemas.openxmlformats.org/drawingml/2006/main" sz="2300" i="1">
                            <a:solidFill>
                              <a:srgbClr val="3A72AF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m:oMathPara>
              </a14:m>
              <a:endParaRPr sz="2300">
                <a:solidFill>
                  <a:srgbClr val="3A73AF"/>
                </a:solidFill>
              </a:endParaRPr>
            </a:p>
          </p:txBody>
        </p:sp>
      </p:grpSp>
      <p:grpSp>
        <p:nvGrpSpPr>
          <p:cNvPr id="765" name="Group"/>
          <p:cNvGrpSpPr/>
          <p:nvPr/>
        </p:nvGrpSpPr>
        <p:grpSpPr>
          <a:xfrm>
            <a:off x="6120429" y="1909459"/>
            <a:ext cx="2206273" cy="359198"/>
            <a:chOff x="0" y="0"/>
            <a:chExt cx="2206271" cy="359196"/>
          </a:xfrm>
        </p:grpSpPr>
        <p:sp>
          <p:nvSpPr>
            <p:cNvPr id="761" name="NMR:"/>
            <p:cNvSpPr txBox="1"/>
            <p:nvPr/>
          </p:nvSpPr>
          <p:spPr>
            <a:xfrm>
              <a:off x="0" y="0"/>
              <a:ext cx="688254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NMR:</a:t>
              </a:r>
            </a:p>
          </p:txBody>
        </p:sp>
        <p:sp>
          <p:nvSpPr>
            <p:cNvPr id="762" name="Equation"/>
            <p:cNvSpPr txBox="1"/>
            <p:nvPr/>
          </p:nvSpPr>
          <p:spPr>
            <a:xfrm>
              <a:off x="874566" y="101685"/>
              <a:ext cx="1331706" cy="2488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ℏ</m:t>
                    </m:r>
                    <m:sSubSup>
                      <m:e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m:oMathPara>
              </a14:m>
              <a:endParaRPr>
                <a:solidFill>
                  <a:srgbClr val="47484A"/>
                </a:solidFill>
              </a:endParaRPr>
            </a:p>
          </p:txBody>
        </p:sp>
        <p:sp>
          <p:nvSpPr>
            <p:cNvPr id="763" name="Equation"/>
            <p:cNvSpPr txBox="1"/>
            <p:nvPr/>
          </p:nvSpPr>
          <p:spPr>
            <a:xfrm>
              <a:off x="998656" y="113620"/>
              <a:ext cx="219387" cy="2455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Sup>
                      <m:e>
                        <m:r>
                          <a:rPr xmlns:a="http://schemas.openxmlformats.org/drawingml/2006/main" sz="18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xmlns:a="http://schemas.openxmlformats.org/drawingml/2006/main" sz="18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m:oMathPara>
              </a14:m>
              <a:endParaRPr>
                <a:solidFill>
                  <a:srgbClr val="EE8435"/>
                </a:solidFill>
              </a:endParaRPr>
            </a:p>
          </p:txBody>
        </p:sp>
        <p:sp>
          <p:nvSpPr>
            <p:cNvPr id="764" name="Equation"/>
            <p:cNvSpPr txBox="1"/>
            <p:nvPr/>
          </p:nvSpPr>
          <p:spPr>
            <a:xfrm>
              <a:off x="1941366" y="113278"/>
              <a:ext cx="136475" cy="1495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1800" i="1">
                        <a:solidFill>
                          <a:srgbClr val="EE8334"/>
                        </a:solidFill>
                        <a:latin typeface="Cambria Math" panose="02040503050406030204" pitchFamily="18" charset="0"/>
                      </a:rPr>
                      <m:t>B</m:t>
                    </m:r>
                  </m:oMath>
                </m:oMathPara>
              </a14:m>
              <a:endParaRPr>
                <a:solidFill>
                  <a:srgbClr val="EE8435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5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8" name="Title 1"/>
          <p:cNvSpPr txBox="1"/>
          <p:nvPr>
            <p:ph type="title"/>
          </p:nvPr>
        </p:nvSpPr>
        <p:spPr>
          <a:xfrm>
            <a:off x="457200" y="2186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Storage ring: How we store the muons</a:t>
            </a:r>
            <a:br/>
          </a:p>
        </p:txBody>
      </p:sp>
      <p:sp>
        <p:nvSpPr>
          <p:cNvPr id="769" name="Equation"/>
          <p:cNvSpPr txBox="1"/>
          <p:nvPr/>
        </p:nvSpPr>
        <p:spPr>
          <a:xfrm>
            <a:off x="1455249" y="1888874"/>
            <a:ext cx="6182702" cy="70317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limUpp>
                        <m:e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lim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8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den>
                  </m:f>
                  <m:d>
                    <m:dPr>
                      <m:ctrlP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e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  <m:limUpp>
                        <m:e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lim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  <m:f>
                        <m:fPr>
                          <m:ctrlP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bar"/>
                        </m:fPr>
                        <m:num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num>
                        <m:den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d>
                        <m:dPr>
                          <m:ctrlP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limUpp>
                            <m:e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lim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limUpp>
                            <m:e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lim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</m:d>
                      <m:limUpp>
                        <m:e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lim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xmlns:a="http://schemas.openxmlformats.org/drawingml/2006/main" sz="18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e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sub>
                          </m:sSub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f>
                            <m:fPr>
                              <m:ctrlP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type m:val="bar"/>
                            </m:fPr>
                            <m:num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e>
                                  <m:r>
                                    <a:rPr xmlns:a="http://schemas.openxmlformats.org/drawingml/2006/main" sz="1800" i="1">
                                      <a:solidFill>
                                        <a:srgbClr val="47484A"/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p>
                                  <m:r>
                                    <a:rPr xmlns:a="http://schemas.openxmlformats.org/drawingml/2006/main" sz="1800" i="1">
                                      <a:solidFill>
                                        <a:srgbClr val="47484A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-</m:t>
                              </m:r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bar"/>
                        </m:fPr>
                        <m:num>
                          <m:limUpp>
                            <m:e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lim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  <m:limUpp>
                            <m:e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lim>
                              <m:r>
                                <a:rPr xmlns:a="http://schemas.openxmlformats.org/drawingml/2006/main" sz="18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num>
                        <m:den>
                          <m:r>
                            <a:rPr xmlns:a="http://schemas.openxmlformats.org/drawingml/2006/main" sz="18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</m:e>
                  </m:d>
                </m:oMath>
              </m:oMathPara>
            </a14:m>
            <a:endParaRPr>
              <a:solidFill>
                <a:srgbClr val="47484A"/>
              </a:solidFill>
            </a:endParaRPr>
          </a:p>
        </p:txBody>
      </p:sp>
      <p:sp>
        <p:nvSpPr>
          <p:cNvPr id="770" name="}"/>
          <p:cNvSpPr txBox="1"/>
          <p:nvPr/>
        </p:nvSpPr>
        <p:spPr>
          <a:xfrm rot="5400000">
            <a:off x="4358774" y="2183882"/>
            <a:ext cx="401053" cy="1078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0">
                <a:solidFill>
                  <a:srgbClr val="529E3E"/>
                </a:solidFill>
              </a:defRPr>
            </a:lvl1pPr>
          </a:lstStyle>
          <a:p>
            <a:pPr/>
            <a:r>
              <a:t>}</a:t>
            </a:r>
          </a:p>
        </p:txBody>
      </p:sp>
      <p:sp>
        <p:nvSpPr>
          <p:cNvPr id="771" name="~0"/>
          <p:cNvSpPr txBox="1"/>
          <p:nvPr/>
        </p:nvSpPr>
        <p:spPr>
          <a:xfrm>
            <a:off x="4259505" y="2904875"/>
            <a:ext cx="36477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~0</a:t>
            </a:r>
          </a:p>
        </p:txBody>
      </p:sp>
      <p:sp>
        <p:nvSpPr>
          <p:cNvPr id="772" name="Rounded Rectangle"/>
          <p:cNvSpPr/>
          <p:nvPr/>
        </p:nvSpPr>
        <p:spPr>
          <a:xfrm>
            <a:off x="4191000" y="1999161"/>
            <a:ext cx="711200" cy="459027"/>
          </a:xfrm>
          <a:prstGeom prst="roundRect">
            <a:avLst>
              <a:gd name="adj" fmla="val 41501"/>
            </a:avLst>
          </a:prstGeom>
          <a:ln w="50800">
            <a:solidFill>
              <a:schemeClr val="accent1">
                <a:alpha val="22198"/>
              </a:schemeClr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3" name="Equation"/>
          <p:cNvSpPr txBox="1"/>
          <p:nvPr/>
        </p:nvSpPr>
        <p:spPr>
          <a:xfrm>
            <a:off x="5198164" y="3147911"/>
            <a:ext cx="3291623" cy="5951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e>
                      <m:r>
                        <a:rPr xmlns:a="http://schemas.openxmlformats.org/drawingml/2006/main" sz="19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19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magic</m:t>
                      </m:r>
                    </m:sub>
                  </m:sSub>
                  <m: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19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9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xmlns:a="http://schemas.openxmlformats.org/drawingml/2006/main" sz="19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num>
                    <m:den>
                      <m:rad>
                        <m:radPr>
                          <m:ctrlPr>
                            <a:rPr xmlns:a="http://schemas.openxmlformats.org/drawingml/2006/main" sz="19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</m:ctrlPr>
                          <m:degHide m:val="on"/>
                        </m:radPr>
                        <m:deg/>
                        <m:e>
                          <m:sSub>
                            <m:e>
                              <m:r>
                                <a:rPr xmlns:a="http://schemas.openxmlformats.org/drawingml/2006/main" sz="19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a:rPr xmlns:a="http://schemas.openxmlformats.org/drawingml/2006/main" sz="1900" i="1">
                                  <a:solidFill>
                                    <a:srgbClr val="47484A"/>
                                  </a:solidFill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sub>
                          </m:sSub>
                        </m:e>
                      </m:rad>
                    </m:den>
                  </m:f>
                  <m: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3.094</m:t>
                  </m:r>
                  <m:r>
                    <m:rPr>
                      <m:sty m:val="p"/>
                    </m:rP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GeV</m:t>
                  </m:r>
                  <m: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xmlns:a="http://schemas.openxmlformats.org/drawingml/2006/main" sz="19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c</m:t>
                  </m:r>
                </m:oMath>
              </m:oMathPara>
            </a14:m>
            <a:endParaRPr sz="1900">
              <a:solidFill>
                <a:srgbClr val="47484A"/>
              </a:solidFill>
            </a:endParaRPr>
          </a:p>
        </p:txBody>
      </p:sp>
      <p:sp>
        <p:nvSpPr>
          <p:cNvPr id="774" name="}"/>
          <p:cNvSpPr txBox="1"/>
          <p:nvPr/>
        </p:nvSpPr>
        <p:spPr>
          <a:xfrm rot="5400000">
            <a:off x="6066090" y="2221982"/>
            <a:ext cx="401053" cy="1078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0">
                <a:solidFill>
                  <a:srgbClr val="3A73AF"/>
                </a:solidFill>
              </a:defRPr>
            </a:lvl1pPr>
          </a:lstStyle>
          <a:p>
            <a:pPr/>
            <a:r>
              <a:t>}</a:t>
            </a:r>
          </a:p>
        </p:txBody>
      </p:sp>
      <p:sp>
        <p:nvSpPr>
          <p:cNvPr id="775" name="~0"/>
          <p:cNvSpPr txBox="1"/>
          <p:nvPr/>
        </p:nvSpPr>
        <p:spPr>
          <a:xfrm>
            <a:off x="6084228" y="2904874"/>
            <a:ext cx="36477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~0</a:t>
            </a:r>
          </a:p>
        </p:txBody>
      </p:sp>
      <p:sp>
        <p:nvSpPr>
          <p:cNvPr id="776" name="Rounded Rectangle"/>
          <p:cNvSpPr/>
          <p:nvPr/>
        </p:nvSpPr>
        <p:spPr>
          <a:xfrm>
            <a:off x="6819900" y="1859461"/>
            <a:ext cx="711201" cy="544308"/>
          </a:xfrm>
          <a:prstGeom prst="roundRect">
            <a:avLst>
              <a:gd name="adj" fmla="val 34999"/>
            </a:avLst>
          </a:prstGeom>
          <a:ln w="50800">
            <a:solidFill>
              <a:srgbClr val="3A73AF">
                <a:alpha val="22198"/>
              </a:srgbClr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79" name="Group"/>
          <p:cNvGrpSpPr/>
          <p:nvPr/>
        </p:nvGrpSpPr>
        <p:grpSpPr>
          <a:xfrm>
            <a:off x="2972021" y="1400478"/>
            <a:ext cx="3784601" cy="1271697"/>
            <a:chOff x="0" y="0"/>
            <a:chExt cx="3784600" cy="1271695"/>
          </a:xfrm>
        </p:grpSpPr>
        <p:sp>
          <p:nvSpPr>
            <p:cNvPr id="777" name="pitch corrections:"/>
            <p:cNvSpPr/>
            <p:nvPr/>
          </p:nvSpPr>
          <p:spPr>
            <a:xfrm>
              <a:off x="0" y="1695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pitch corrections: </a:t>
              </a:r>
              <a14:m>
                <m:oMath>
                  <m:sSub>
                    <m:e>
                      <m:r>
                        <a:rPr xmlns:a="http://schemas.openxmlformats.org/drawingml/2006/main" sz="235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b>
                      <m:r>
                        <a:rPr xmlns:a="http://schemas.openxmlformats.org/drawingml/2006/main" sz="235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sub>
                  </m:sSub>
                </m:oMath>
              </a14:m>
            </a:p>
          </p:txBody>
        </p:sp>
        <p:sp>
          <p:nvSpPr>
            <p:cNvPr id="778" name="E-field corrections:"/>
            <p:cNvSpPr/>
            <p:nvPr/>
          </p:nvSpPr>
          <p:spPr>
            <a:xfrm>
              <a:off x="2514600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E-field corrections: </a:t>
              </a:r>
              <a14:m>
                <m:oMath>
                  <m:sSub>
                    <m:e>
                      <m:r>
                        <a:rPr xmlns:a="http://schemas.openxmlformats.org/drawingml/2006/main" sz="2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sub>
                  </m:sSub>
                </m:oMath>
              </a14:m>
            </a:p>
          </p:txBody>
        </p:sp>
      </p:grpSp>
      <p:sp>
        <p:nvSpPr>
          <p:cNvPr id="780" name="Line"/>
          <p:cNvSpPr/>
          <p:nvPr/>
        </p:nvSpPr>
        <p:spPr>
          <a:xfrm flipV="1">
            <a:off x="5560290" y="1800498"/>
            <a:ext cx="1176953" cy="823159"/>
          </a:xfrm>
          <a:prstGeom prst="line">
            <a:avLst/>
          </a:prstGeom>
          <a:ln w="25400">
            <a:solidFill>
              <a:srgbClr val="C53A32"/>
            </a:solidFill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7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48114" y="827393"/>
            <a:ext cx="3921276" cy="1050504"/>
          </a:xfrm>
          <a:prstGeom prst="rect">
            <a:avLst/>
          </a:prstGeom>
          <a:ln w="12700">
            <a:miter lim="400000"/>
          </a:ln>
        </p:spPr>
      </p:pic>
      <p:sp>
        <p:nvSpPr>
          <p:cNvPr id="783" name="Slide Number Placeholder 4"/>
          <p:cNvSpPr txBox="1"/>
          <p:nvPr>
            <p:ph type="sldNum" sz="quarter" idx="2"/>
          </p:nvPr>
        </p:nvSpPr>
        <p:spPr>
          <a:xfrm>
            <a:off x="4499731" y="4856896"/>
            <a:ext cx="144538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84" name="Title 1"/>
          <p:cNvSpPr txBox="1"/>
          <p:nvPr>
            <p:ph type="title"/>
          </p:nvPr>
        </p:nvSpPr>
        <p:spPr>
          <a:xfrm>
            <a:off x="457200" y="2186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297179">
              <a:defRPr sz="1819"/>
            </a:pPr>
            <a:r>
              <a:t>measure </a:t>
            </a:r>
            <a14:m>
              <m:oMath>
                <m:sSub>
                  <m:e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in a storage ring</a:t>
            </a:r>
            <a:br/>
            <a:endParaRPr sz="2800"/>
          </a:p>
        </p:txBody>
      </p:sp>
      <p:sp>
        <p:nvSpPr>
          <p:cNvPr id="785" name="10.5 ppb uncertainty (hydrogen maser)"/>
          <p:cNvSpPr txBox="1"/>
          <p:nvPr/>
        </p:nvSpPr>
        <p:spPr>
          <a:xfrm>
            <a:off x="5011547" y="45982"/>
            <a:ext cx="384290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10.5 ppb uncertainty </a:t>
            </a:r>
            <a:r>
              <a:rPr sz="1600"/>
              <a:t>(hydrogen maser)</a:t>
            </a:r>
          </a:p>
        </p:txBody>
      </p:sp>
      <p:sp>
        <p:nvSpPr>
          <p:cNvPr id="786" name="Line"/>
          <p:cNvSpPr/>
          <p:nvPr/>
        </p:nvSpPr>
        <p:spPr>
          <a:xfrm flipH="1">
            <a:off x="4611906" y="331804"/>
            <a:ext cx="335992" cy="508586"/>
          </a:xfrm>
          <a:prstGeom prst="line">
            <a:avLst/>
          </a:prstGeom>
          <a:ln w="254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87" name="Metrologia 13, 179 (1977)"/>
          <p:cNvSpPr txBox="1"/>
          <p:nvPr/>
        </p:nvSpPr>
        <p:spPr>
          <a:xfrm>
            <a:off x="5031526" y="331815"/>
            <a:ext cx="1703938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100">
                <a:solidFill>
                  <a:srgbClr val="000000"/>
                </a:solidFill>
              </a:defRPr>
            </a:pPr>
            <a:r>
              <a:t>Metrologia </a:t>
            </a:r>
            <a:r>
              <a:rPr b="1"/>
              <a:t>13</a:t>
            </a:r>
            <a:r>
              <a:t>, 179 (1977)</a:t>
            </a:r>
          </a:p>
        </p:txBody>
      </p:sp>
      <p:sp>
        <p:nvSpPr>
          <p:cNvPr id="788" name="bound state QED calc., exact"/>
          <p:cNvSpPr txBox="1"/>
          <p:nvPr/>
        </p:nvSpPr>
        <p:spPr>
          <a:xfrm>
            <a:off x="5887482" y="526001"/>
            <a:ext cx="306477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bound state QED calc., exact</a:t>
            </a:r>
          </a:p>
        </p:txBody>
      </p:sp>
      <p:sp>
        <p:nvSpPr>
          <p:cNvPr id="789" name="Line"/>
          <p:cNvSpPr/>
          <p:nvPr/>
        </p:nvSpPr>
        <p:spPr>
          <a:xfrm flipH="1">
            <a:off x="6234256" y="823785"/>
            <a:ext cx="201224" cy="141904"/>
          </a:xfrm>
          <a:prstGeom prst="line">
            <a:avLst/>
          </a:prstGeom>
          <a:ln w="254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90" name="Measured to 0.28 ppt…"/>
          <p:cNvSpPr txBox="1"/>
          <p:nvPr/>
        </p:nvSpPr>
        <p:spPr>
          <a:xfrm>
            <a:off x="6961892" y="1419738"/>
            <a:ext cx="2539896" cy="376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100">
                <a:solidFill>
                  <a:srgbClr val="000000"/>
                </a:solidFill>
              </a:defRPr>
            </a:pPr>
            <a:r>
              <a:t>Phys. Rev. A </a:t>
            </a:r>
            <a:r>
              <a:rPr b="1"/>
              <a:t>83</a:t>
            </a:r>
            <a:r>
              <a:t>, 052122 (2011)</a:t>
            </a:r>
          </a:p>
          <a:p>
            <a:pPr>
              <a:defRPr sz="1100">
                <a:solidFill>
                  <a:srgbClr val="000000"/>
                </a:solidFill>
              </a:defRPr>
            </a:pPr>
            <a:r>
              <a:rPr i="1"/>
              <a:t>2022: 0.13ppt, arXiv 2209.13084</a:t>
            </a:r>
            <a:r>
              <a:t>  </a:t>
            </a:r>
          </a:p>
        </p:txBody>
      </p:sp>
      <p:sp>
        <p:nvSpPr>
          <p:cNvPr id="791" name="Line"/>
          <p:cNvSpPr/>
          <p:nvPr/>
        </p:nvSpPr>
        <p:spPr>
          <a:xfrm flipH="1" flipV="1">
            <a:off x="6702332" y="1142457"/>
            <a:ext cx="254553" cy="164623"/>
          </a:xfrm>
          <a:prstGeom prst="line">
            <a:avLst/>
          </a:prstGeom>
          <a:ln w="254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92" name="0.28 ppt uncertainty"/>
          <p:cNvSpPr txBox="1"/>
          <p:nvPr/>
        </p:nvSpPr>
        <p:spPr>
          <a:xfrm>
            <a:off x="6937189" y="1150921"/>
            <a:ext cx="211209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0.28 ppt uncertainty</a:t>
            </a:r>
          </a:p>
        </p:txBody>
      </p:sp>
      <p:grpSp>
        <p:nvGrpSpPr>
          <p:cNvPr id="795" name="Group"/>
          <p:cNvGrpSpPr/>
          <p:nvPr/>
        </p:nvGrpSpPr>
        <p:grpSpPr>
          <a:xfrm>
            <a:off x="6496677" y="1801900"/>
            <a:ext cx="4109775" cy="1270001"/>
            <a:chOff x="0" y="0"/>
            <a:chExt cx="4109773" cy="1270000"/>
          </a:xfrm>
        </p:grpSpPr>
        <p:sp>
          <p:nvSpPr>
            <p:cNvPr id="793" name="Group"/>
            <p:cNvSpPr/>
            <p:nvPr/>
          </p:nvSpPr>
          <p:spPr>
            <a:xfrm>
              <a:off x="17538" y="668012"/>
              <a:ext cx="40922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100">
                  <a:solidFill>
                    <a:srgbClr val="000000"/>
                  </a:solidFill>
                </a:defRPr>
              </a:pPr>
              <a:r>
                <a:t>Phys. Rev. Lett. </a:t>
              </a:r>
              <a:r>
                <a:rPr b="1"/>
                <a:t>82</a:t>
              </a:r>
              <a:r>
                <a:t>, 711 (1999)</a:t>
              </a:r>
            </a:p>
          </p:txBody>
        </p:sp>
        <p:sp>
          <p:nvSpPr>
            <p:cNvPr id="794" name="22 ppb uncertainty…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22 ppb uncertainty</a:t>
              </a:r>
            </a:p>
            <a:p>
              <a:pPr>
                <a:defRPr sz="1600"/>
              </a:pPr>
              <a:r>
                <a:t>(Muonium hyper fine split.)</a:t>
              </a:r>
            </a:p>
          </p:txBody>
        </p:sp>
      </p:grpSp>
      <p:sp>
        <p:nvSpPr>
          <p:cNvPr id="796" name="Line"/>
          <p:cNvSpPr/>
          <p:nvPr/>
        </p:nvSpPr>
        <p:spPr>
          <a:xfrm flipH="1" flipV="1">
            <a:off x="6221645" y="1772620"/>
            <a:ext cx="253965" cy="290066"/>
          </a:xfrm>
          <a:prstGeom prst="line">
            <a:avLst/>
          </a:prstGeom>
          <a:ln w="254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97" name="Group"/>
          <p:cNvSpPr/>
          <p:nvPr/>
        </p:nvSpPr>
        <p:spPr>
          <a:xfrm>
            <a:off x="1565447" y="1441705"/>
            <a:ext cx="1270001" cy="1270001"/>
          </a:xfrm>
          <a:prstGeom prst="line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TDR goal:</a:t>
            </a:r>
            <a:br/>
            <a:r>
              <a:t>140 ppb</a:t>
            </a:r>
          </a:p>
          <a:p>
            <a:pPr/>
            <a:r>
              <a:rPr sz="1400"/>
              <a:t>(4 fold improvement</a:t>
            </a:r>
            <a:br>
              <a:rPr sz="1400"/>
            </a:br>
            <a:r>
              <a:rPr sz="1400"/>
              <a:t>  over the BNL result)</a:t>
            </a:r>
            <a:r>
              <a:t> </a:t>
            </a:r>
          </a:p>
        </p:txBody>
      </p:sp>
      <p:pic>
        <p:nvPicPr>
          <p:cNvPr id="79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0169" y="3091485"/>
            <a:ext cx="5778766" cy="12445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97" grpId="1"/>
      <p:bldP build="whole" bldLvl="1" animBg="1" rev="0" advAuto="0" spid="798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11119" y="2719136"/>
            <a:ext cx="6229261" cy="1255436"/>
          </a:xfrm>
          <a:prstGeom prst="rect">
            <a:avLst/>
          </a:prstGeom>
          <a:ln w="12700">
            <a:miter lim="400000"/>
          </a:ln>
        </p:spPr>
      </p:pic>
      <p:pic>
        <p:nvPicPr>
          <p:cNvPr id="80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95647" y="798700"/>
            <a:ext cx="3882010" cy="1038111"/>
          </a:xfrm>
          <a:prstGeom prst="rect">
            <a:avLst/>
          </a:prstGeom>
          <a:ln w="12700">
            <a:miter lim="400000"/>
          </a:ln>
        </p:spPr>
      </p:pic>
      <p:sp>
        <p:nvSpPr>
          <p:cNvPr id="802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03" name="Title 1"/>
          <p:cNvSpPr txBox="1"/>
          <p:nvPr>
            <p:ph type="title"/>
          </p:nvPr>
        </p:nvSpPr>
        <p:spPr>
          <a:xfrm>
            <a:off x="457200" y="2186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297179">
              <a:defRPr sz="1819"/>
            </a:pPr>
            <a:r>
              <a:t>measure </a:t>
            </a:r>
            <a14:m>
              <m:oMath>
                <m:sSub>
                  <m:e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in a storage ring</a:t>
            </a:r>
            <a:br/>
            <a:endParaRPr sz="2800"/>
          </a:p>
        </p:txBody>
      </p:sp>
      <p:grpSp>
        <p:nvGrpSpPr>
          <p:cNvPr id="810" name="Group"/>
          <p:cNvGrpSpPr/>
          <p:nvPr/>
        </p:nvGrpSpPr>
        <p:grpSpPr>
          <a:xfrm>
            <a:off x="1186105" y="2264645"/>
            <a:ext cx="6879288" cy="2443080"/>
            <a:chOff x="0" y="0"/>
            <a:chExt cx="6879287" cy="2443079"/>
          </a:xfrm>
        </p:grpSpPr>
        <p:sp>
          <p:nvSpPr>
            <p:cNvPr id="804" name="beam dynamics corrections"/>
            <p:cNvSpPr txBox="1"/>
            <p:nvPr/>
          </p:nvSpPr>
          <p:spPr>
            <a:xfrm>
              <a:off x="3764279" y="0"/>
              <a:ext cx="2886520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EE8435"/>
                  </a:solidFill>
                </a:defRPr>
              </a:lvl1pPr>
            </a:lstStyle>
            <a:p>
              <a:pPr/>
              <a:r>
                <a:t>beam dynamics corrections</a:t>
              </a:r>
            </a:p>
          </p:txBody>
        </p:sp>
        <p:sp>
          <p:nvSpPr>
            <p:cNvPr id="805" name="Magnetic transients corrections"/>
            <p:cNvSpPr txBox="1"/>
            <p:nvPr/>
          </p:nvSpPr>
          <p:spPr>
            <a:xfrm>
              <a:off x="4792979" y="1825717"/>
              <a:ext cx="2086309" cy="6173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C53A32"/>
                  </a:solidFill>
                </a:defRPr>
              </a:pPr>
              <a:r>
                <a:t>Magnetic transients</a:t>
              </a:r>
              <a:br/>
              <a:r>
                <a:t>corrections</a:t>
              </a:r>
            </a:p>
          </p:txBody>
        </p:sp>
        <p:sp>
          <p:nvSpPr>
            <p:cNvPr id="806" name="blinding factor"/>
            <p:cNvSpPr txBox="1"/>
            <p:nvPr/>
          </p:nvSpPr>
          <p:spPr>
            <a:xfrm>
              <a:off x="305073" y="0"/>
              <a:ext cx="1590934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blinding factor </a:t>
              </a:r>
            </a:p>
          </p:txBody>
        </p:sp>
        <p:sp>
          <p:nvSpPr>
            <p:cNvPr id="807" name="absolute field  calibration"/>
            <p:cNvSpPr txBox="1"/>
            <p:nvPr/>
          </p:nvSpPr>
          <p:spPr>
            <a:xfrm>
              <a:off x="0" y="1825717"/>
              <a:ext cx="1514808" cy="6173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8F7963"/>
                  </a:solidFill>
                </a:defRPr>
              </a:pPr>
              <a:r>
                <a:t>absolute field </a:t>
              </a:r>
              <a:br/>
              <a:r>
                <a:t>calibration</a:t>
              </a:r>
            </a:p>
          </p:txBody>
        </p:sp>
        <p:sp>
          <p:nvSpPr>
            <p:cNvPr id="808" name="magnetic field sampled by the muon distribution"/>
            <p:cNvSpPr txBox="1"/>
            <p:nvPr/>
          </p:nvSpPr>
          <p:spPr>
            <a:xfrm>
              <a:off x="1837478" y="1825717"/>
              <a:ext cx="2531230" cy="6173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rgbClr val="3A73AF"/>
                  </a:solidFill>
                </a:defRPr>
              </a:pPr>
              <a:r>
                <a:t>magnetic field sampled</a:t>
              </a:r>
              <a:br/>
              <a:r>
                <a:t>by the muon distribution</a:t>
              </a:r>
            </a:p>
          </p:txBody>
        </p:sp>
        <p:sp>
          <p:nvSpPr>
            <p:cNvPr id="809" name="precession"/>
            <p:cNvSpPr txBox="1"/>
            <p:nvPr/>
          </p:nvSpPr>
          <p:spPr>
            <a:xfrm>
              <a:off x="2225325" y="0"/>
              <a:ext cx="120963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529E3E"/>
                  </a:solidFill>
                </a:defRPr>
              </a:lvl1pPr>
            </a:lstStyle>
            <a:p>
              <a:pPr/>
              <a:r>
                <a:t>precession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Title 1"/>
          <p:cNvSpPr txBox="1"/>
          <p:nvPr>
            <p:ph type="title"/>
          </p:nvPr>
        </p:nvSpPr>
        <p:spPr>
          <a:xfrm>
            <a:off x="457200" y="1551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magnet: the big move</a:t>
            </a:r>
            <a:br/>
          </a:p>
        </p:txBody>
      </p:sp>
      <p:sp>
        <p:nvSpPr>
          <p:cNvPr id="813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14" name="Content Placeholder 9" descr="Content Placeholder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5725" y="2492132"/>
            <a:ext cx="3070543" cy="2299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815" name="그림 5" descr="그림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5725" y="595955"/>
            <a:ext cx="3070543" cy="17271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6" name="그림 4" descr="그림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16587" y="575636"/>
            <a:ext cx="3022127" cy="201727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7" name="그림 7" descr="그림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16587" y="2743877"/>
            <a:ext cx="3022127" cy="201727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8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0" t="17088" r="0" b="0"/>
          <a:stretch>
            <a:fillRect/>
          </a:stretch>
        </p:blipFill>
        <p:spPr>
          <a:xfrm>
            <a:off x="-1145" y="-7585"/>
            <a:ext cx="9143908" cy="5162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1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Title 1"/>
          <p:cNvSpPr txBox="1"/>
          <p:nvPr>
            <p:ph type="title"/>
          </p:nvPr>
        </p:nvSpPr>
        <p:spPr>
          <a:xfrm>
            <a:off x="457200" y="1678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muons</a:t>
            </a:r>
            <a:br/>
          </a:p>
        </p:txBody>
      </p:sp>
      <p:sp>
        <p:nvSpPr>
          <p:cNvPr id="821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22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177" y="752053"/>
            <a:ext cx="4171833" cy="4040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823" name="Fermilab_g-2_(E989)_ring.jpg" descr="Fermilab_g-2_(E989)_ring.jpg"/>
          <p:cNvPicPr>
            <a:picLocks noChangeAspect="1"/>
          </p:cNvPicPr>
          <p:nvPr/>
        </p:nvPicPr>
        <p:blipFill>
          <a:blip r:embed="rId3">
            <a:extLst/>
          </a:blip>
          <a:srcRect l="9008" t="0" r="5541" b="5403"/>
          <a:stretch>
            <a:fillRect/>
          </a:stretch>
        </p:blipFill>
        <p:spPr>
          <a:xfrm>
            <a:off x="215022" y="3652390"/>
            <a:ext cx="1543466" cy="1140130"/>
          </a:xfrm>
          <a:prstGeom prst="rect">
            <a:avLst/>
          </a:prstGeom>
          <a:ln w="50800">
            <a:solidFill>
              <a:srgbClr val="3A73AF"/>
            </a:solidFill>
            <a:miter lim="400000"/>
          </a:ln>
        </p:spPr>
      </p:pic>
      <p:sp>
        <p:nvSpPr>
          <p:cNvPr id="824" name="Line"/>
          <p:cNvSpPr/>
          <p:nvPr/>
        </p:nvSpPr>
        <p:spPr>
          <a:xfrm flipV="1">
            <a:off x="1722721" y="4289365"/>
            <a:ext cx="1171933" cy="91441"/>
          </a:xfrm>
          <a:prstGeom prst="line">
            <a:avLst/>
          </a:prstGeom>
          <a:ln w="25400">
            <a:solidFill>
              <a:srgbClr val="3A73AF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25" name="8 GeV protons in recycler"/>
          <p:cNvSpPr txBox="1"/>
          <p:nvPr/>
        </p:nvSpPr>
        <p:spPr>
          <a:xfrm>
            <a:off x="4514786" y="450176"/>
            <a:ext cx="268337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C53A32"/>
                </a:solidFill>
              </a:defRPr>
            </a:lvl1pPr>
          </a:lstStyle>
          <a:p>
            <a:pPr/>
            <a:r>
              <a:t>8 GeV protons in recycler</a:t>
            </a:r>
          </a:p>
        </p:txBody>
      </p:sp>
      <p:sp>
        <p:nvSpPr>
          <p:cNvPr id="826" name="Target"/>
          <p:cNvSpPr txBox="1"/>
          <p:nvPr/>
        </p:nvSpPr>
        <p:spPr>
          <a:xfrm>
            <a:off x="4548989" y="974937"/>
            <a:ext cx="73948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EE8435"/>
                </a:solidFill>
              </a:defRPr>
            </a:lvl1pPr>
          </a:lstStyle>
          <a:p>
            <a:pPr/>
            <a:r>
              <a:t>Target</a:t>
            </a:r>
          </a:p>
        </p:txBody>
      </p:sp>
      <p:sp>
        <p:nvSpPr>
          <p:cNvPr id="827" name="p/π/μ beam, p kicked away, π decay"/>
          <p:cNvSpPr txBox="1"/>
          <p:nvPr/>
        </p:nvSpPr>
        <p:spPr>
          <a:xfrm>
            <a:off x="4690521" y="2244019"/>
            <a:ext cx="378719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100AAF"/>
                </a:solidFill>
              </a:defRPr>
            </a:lvl1pPr>
          </a:lstStyle>
          <a:p>
            <a:pPr/>
            <a:r>
              <a:t>p/π/μ beam, p kicked away, π decay</a:t>
            </a:r>
          </a:p>
        </p:txBody>
      </p:sp>
      <p:sp>
        <p:nvSpPr>
          <p:cNvPr id="828" name="Line"/>
          <p:cNvSpPr/>
          <p:nvPr/>
        </p:nvSpPr>
        <p:spPr>
          <a:xfrm flipH="1">
            <a:off x="3204532" y="2428741"/>
            <a:ext cx="1385609" cy="1294268"/>
          </a:xfrm>
          <a:prstGeom prst="line">
            <a:avLst/>
          </a:prstGeom>
          <a:ln w="25400">
            <a:solidFill>
              <a:srgbClr val="1A0BAF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29" name="Line"/>
          <p:cNvSpPr/>
          <p:nvPr/>
        </p:nvSpPr>
        <p:spPr>
          <a:xfrm flipH="1">
            <a:off x="3691433" y="654874"/>
            <a:ext cx="766789" cy="766789"/>
          </a:xfrm>
          <a:prstGeom prst="line">
            <a:avLst/>
          </a:prstGeom>
          <a:ln w="25400">
            <a:solidFill>
              <a:srgbClr val="C53A32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30" name="Store muons for ~700us (~10 lifetimes)"/>
          <p:cNvSpPr txBox="1"/>
          <p:nvPr/>
        </p:nvSpPr>
        <p:spPr>
          <a:xfrm>
            <a:off x="4556241" y="4531420"/>
            <a:ext cx="405575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Store muons for ~700us (~10 lifetimes)</a:t>
            </a:r>
          </a:p>
        </p:txBody>
      </p:sp>
      <p:grpSp>
        <p:nvGrpSpPr>
          <p:cNvPr id="836" name="Group"/>
          <p:cNvGrpSpPr/>
          <p:nvPr/>
        </p:nvGrpSpPr>
        <p:grpSpPr>
          <a:xfrm>
            <a:off x="4769336" y="3284291"/>
            <a:ext cx="3604161" cy="1184044"/>
            <a:chOff x="0" y="0"/>
            <a:chExt cx="3604160" cy="1184042"/>
          </a:xfrm>
        </p:grpSpPr>
        <p:sp>
          <p:nvSpPr>
            <p:cNvPr id="831" name="Equation"/>
            <p:cNvSpPr txBox="1"/>
            <p:nvPr/>
          </p:nvSpPr>
          <p:spPr>
            <a:xfrm>
              <a:off x="0" y="0"/>
              <a:ext cx="3604161" cy="624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limUpp>
                          <m:e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lim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xmlns:a="http://schemas.openxmlformats.org/drawingml/2006/main" sz="16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xmlns:a="http://schemas.openxmlformats.org/drawingml/2006/main" sz="16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6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-</m:t>
                    </m:r>
                    <m:f>
                      <m:fPr>
                        <m:ctrlPr>
                          <a:rPr xmlns:a="http://schemas.openxmlformats.org/drawingml/2006/main" sz="16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16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num>
                      <m:den>
                        <m:r>
                          <a:rPr xmlns:a="http://schemas.openxmlformats.org/drawingml/2006/main" sz="16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d>
                      <m:dPr>
                        <m:ctrlPr>
                          <a:rPr xmlns:a="http://schemas.openxmlformats.org/drawingml/2006/main" sz="16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e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  <m:limUpp>
                          <m:e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lim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  <m:r>
                          <a:rPr xmlns:a="http://schemas.openxmlformats.org/drawingml/2006/main" sz="16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d>
                          <m:dPr>
                            <m:ctrlP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e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</m:sub>
                            </m:sSub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f>
                              <m:fPr>
                                <m:ctrlP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e>
                                    <m:r>
                                      <a:rPr xmlns:a="http://schemas.openxmlformats.org/drawingml/2006/main" sz="1600" i="1">
                                        <a:solidFill>
                                          <a:srgbClr val="47484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p>
                                    <m:r>
                                      <a:rPr xmlns:a="http://schemas.openxmlformats.org/drawingml/2006/main" sz="1600" i="1">
                                        <a:solidFill>
                                          <a:srgbClr val="47484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-</m:t>
                                </m:r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  <m:f>
                          <m:fPr>
                            <m:ctrlP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limUpp>
                              <m:e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β</m:t>
                                </m:r>
                              </m:e>
                              <m:lim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⃗</m:t>
                                </m:r>
                              </m:lim>
                            </m:limUpp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limUpp>
                              <m:e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lim>
                                <m:r>
                                  <a:rPr xmlns:a="http://schemas.openxmlformats.org/drawingml/2006/main" sz="16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⃗</m:t>
                                </m:r>
                              </m:lim>
                            </m:limUpp>
                          </m:num>
                          <m:den>
                            <m:r>
                              <a:rPr xmlns:a="http://schemas.openxmlformats.org/drawingml/2006/main" sz="16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den>
                        </m:f>
                      </m:e>
                    </m:d>
                  </m:oMath>
                </m:oMathPara>
              </a14:m>
              <a:endParaRPr sz="1600">
                <a:solidFill>
                  <a:srgbClr val="47484A"/>
                </a:solidFill>
              </a:endParaRPr>
            </a:p>
          </p:txBody>
        </p:sp>
        <p:sp>
          <p:nvSpPr>
            <p:cNvPr id="832" name="Equation"/>
            <p:cNvSpPr txBox="1"/>
            <p:nvPr/>
          </p:nvSpPr>
          <p:spPr>
            <a:xfrm>
              <a:off x="766942" y="776864"/>
              <a:ext cx="2270728" cy="4071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e>
                        <m:r>
                          <a:rPr xmlns:a="http://schemas.openxmlformats.org/drawingml/2006/main" sz="1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xmlns:a="http://schemas.openxmlformats.org/drawingml/2006/main" sz="1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magic</m:t>
                        </m:r>
                      </m:sub>
                    </m:sSub>
                    <m: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xmlns:a="http://schemas.openxmlformats.org/drawingml/2006/main" sz="1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1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xmlns:a="http://schemas.openxmlformats.org/drawingml/2006/main" sz="13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num>
                      <m:den>
                        <m:rad>
                          <m:radPr>
                            <m:ctrlPr>
                              <a:rPr xmlns:a="http://schemas.openxmlformats.org/drawingml/2006/main" sz="13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degHide m:val="on"/>
                          </m:radPr>
                          <m:deg/>
                          <m:e>
                            <m:sSub>
                              <m:e>
                                <m:r>
                                  <a:rPr xmlns:a="http://schemas.openxmlformats.org/drawingml/2006/main" sz="13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xmlns:a="http://schemas.openxmlformats.org/drawingml/2006/main" sz="13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3.094</m:t>
                    </m:r>
                    <m:r>
                      <m:rPr>
                        <m:sty m:val="p"/>
                      </m:rP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xmlns:a="http://schemas.openxmlformats.org/drawingml/2006/main" sz="13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m:oMathPara>
              </a14:m>
              <a:endParaRPr sz="1300">
                <a:solidFill>
                  <a:srgbClr val="47484A"/>
                </a:solidFill>
              </a:endParaRPr>
            </a:p>
          </p:txBody>
        </p:sp>
        <p:sp>
          <p:nvSpPr>
            <p:cNvPr id="833" name="for"/>
            <p:cNvSpPr txBox="1"/>
            <p:nvPr/>
          </p:nvSpPr>
          <p:spPr>
            <a:xfrm>
              <a:off x="337009" y="829385"/>
              <a:ext cx="326970" cy="3091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  <a:r>
                <a:t>for</a:t>
              </a:r>
            </a:p>
          </p:txBody>
        </p:sp>
        <p:sp>
          <p:nvSpPr>
            <p:cNvPr id="834" name="Line"/>
            <p:cNvSpPr/>
            <p:nvPr/>
          </p:nvSpPr>
          <p:spPr>
            <a:xfrm>
              <a:off x="1754181" y="28376"/>
              <a:ext cx="1044370" cy="504306"/>
            </a:xfrm>
            <a:prstGeom prst="line">
              <a:avLst/>
            </a:prstGeom>
            <a:noFill/>
            <a:ln w="10795" cap="flat">
              <a:solidFill>
                <a:srgbClr val="C53A32"/>
              </a:solidFill>
              <a:prstDash val="solid"/>
              <a:round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35" name="Line"/>
            <p:cNvSpPr/>
            <p:nvPr/>
          </p:nvSpPr>
          <p:spPr>
            <a:xfrm flipH="1">
              <a:off x="1754181" y="46583"/>
              <a:ext cx="1044370" cy="504306"/>
            </a:xfrm>
            <a:prstGeom prst="line">
              <a:avLst/>
            </a:prstGeom>
            <a:noFill/>
            <a:ln w="10795" cap="flat">
              <a:solidFill>
                <a:srgbClr val="C53A32"/>
              </a:solidFill>
              <a:prstDash val="solid"/>
              <a:round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39" name="Group"/>
          <p:cNvGrpSpPr/>
          <p:nvPr/>
        </p:nvGrpSpPr>
        <p:grpSpPr>
          <a:xfrm>
            <a:off x="4459670" y="1322034"/>
            <a:ext cx="4605321" cy="992997"/>
            <a:chOff x="0" y="0"/>
            <a:chExt cx="4605320" cy="992995"/>
          </a:xfrm>
        </p:grpSpPr>
        <p:pic>
          <p:nvPicPr>
            <p:cNvPr id="837" name="Picture 3" descr="Picture 3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11352" r="0" b="0"/>
            <a:stretch>
              <a:fillRect/>
            </a:stretch>
          </p:blipFill>
          <p:spPr>
            <a:xfrm>
              <a:off x="0" y="0"/>
              <a:ext cx="4605321" cy="7518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38" name="2 x 8 shots"/>
            <p:cNvSpPr txBox="1"/>
            <p:nvPr/>
          </p:nvSpPr>
          <p:spPr>
            <a:xfrm>
              <a:off x="18275" y="642334"/>
              <a:ext cx="120963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2 x 8 shots</a:t>
              </a:r>
            </a:p>
          </p:txBody>
        </p:sp>
      </p:grpSp>
      <p:sp>
        <p:nvSpPr>
          <p:cNvPr id="840" name="Line"/>
          <p:cNvSpPr/>
          <p:nvPr/>
        </p:nvSpPr>
        <p:spPr>
          <a:xfrm flipH="1">
            <a:off x="1959933" y="1181363"/>
            <a:ext cx="2570796" cy="2028566"/>
          </a:xfrm>
          <a:prstGeom prst="line">
            <a:avLst/>
          </a:prstGeom>
          <a:ln w="254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41" name="Rectangle"/>
          <p:cNvSpPr/>
          <p:nvPr/>
        </p:nvSpPr>
        <p:spPr>
          <a:xfrm>
            <a:off x="7109968" y="1639628"/>
            <a:ext cx="1407959" cy="2686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2" name="Equation"/>
          <p:cNvSpPr txBox="1"/>
          <p:nvPr/>
        </p:nvSpPr>
        <p:spPr>
          <a:xfrm>
            <a:off x="4729393" y="2673513"/>
            <a:ext cx="1380415" cy="36659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p>
                    <m:e>
                      <m:r>
                        <a:rPr xmlns:a="http://schemas.openxmlformats.org/drawingml/2006/main" sz="25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e>
                    <m:sup>
                      <m:r>
                        <a:rPr xmlns:a="http://schemas.openxmlformats.org/drawingml/2006/main" sz="25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r>
                    <a:rPr xmlns:a="http://schemas.openxmlformats.org/drawingml/2006/main" sz="2500" i="1">
                      <a:solidFill>
                        <a:srgbClr val="293038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r>
                        <a:rPr xmlns:a="http://schemas.openxmlformats.org/drawingml/2006/main" sz="25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e>
                    <m:sup>
                      <m:r>
                        <a:rPr xmlns:a="http://schemas.openxmlformats.org/drawingml/2006/main" sz="25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sup>
                  </m:sSup>
                  <m:sSub>
                    <m:e>
                      <m:r>
                        <a:rPr xmlns:a="http://schemas.openxmlformats.org/drawingml/2006/main" sz="25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e>
                    <m:sub>
                      <m:r>
                        <a:rPr xmlns:a="http://schemas.openxmlformats.org/drawingml/2006/main" sz="25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</m:oMath>
              </m:oMathPara>
            </a14:m>
            <a:endParaRPr sz="2500">
              <a:solidFill>
                <a:srgbClr val="2A3138"/>
              </a:solidFill>
            </a:endParaRPr>
          </a:p>
        </p:txBody>
      </p:sp>
      <p:sp>
        <p:nvSpPr>
          <p:cNvPr id="843" name="95% polarized muons"/>
          <p:cNvSpPr txBox="1"/>
          <p:nvPr/>
        </p:nvSpPr>
        <p:spPr>
          <a:xfrm>
            <a:off x="6353587" y="2632159"/>
            <a:ext cx="230251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95% polarized muons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3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5" name="Fermilab_g-2_(E989)_ring.jpg" descr="Fermilab_g-2_(E989)_ring.jpg"/>
          <p:cNvPicPr>
            <a:picLocks noChangeAspect="1"/>
          </p:cNvPicPr>
          <p:nvPr/>
        </p:nvPicPr>
        <p:blipFill>
          <a:blip r:embed="rId2">
            <a:extLst/>
          </a:blip>
          <a:srcRect l="19122" t="2701" r="12394" b="2701"/>
          <a:stretch>
            <a:fillRect/>
          </a:stretch>
        </p:blipFill>
        <p:spPr>
          <a:xfrm>
            <a:off x="229601" y="1061463"/>
            <a:ext cx="3867615" cy="3564733"/>
          </a:xfrm>
          <a:prstGeom prst="rect">
            <a:avLst/>
          </a:prstGeom>
          <a:ln w="12700">
            <a:miter lim="400000"/>
          </a:ln>
        </p:spPr>
      </p:pic>
      <p:sp>
        <p:nvSpPr>
          <p:cNvPr id="846" name="Title 1"/>
          <p:cNvSpPr txBox="1"/>
          <p:nvPr>
            <p:ph type="title"/>
          </p:nvPr>
        </p:nvSpPr>
        <p:spPr>
          <a:xfrm>
            <a:off x="457200" y="1551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How to store muons: magnetic field</a:t>
            </a:r>
            <a:br/>
          </a:p>
        </p:txBody>
      </p:sp>
      <p:sp>
        <p:nvSpPr>
          <p:cNvPr id="847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48" name="Line"/>
          <p:cNvSpPr/>
          <p:nvPr/>
        </p:nvSpPr>
        <p:spPr>
          <a:xfrm>
            <a:off x="1387082" y="1088121"/>
            <a:ext cx="1036126" cy="735410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49" name="μ+"/>
          <p:cNvSpPr txBox="1"/>
          <p:nvPr/>
        </p:nvSpPr>
        <p:spPr>
          <a:xfrm>
            <a:off x="2175123" y="10240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pic>
        <p:nvPicPr>
          <p:cNvPr id="85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34024" y="603524"/>
            <a:ext cx="3516581" cy="3196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851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rcRect l="0" t="0" r="0" b="43596"/>
          <a:stretch>
            <a:fillRect/>
          </a:stretch>
        </p:blipFill>
        <p:spPr>
          <a:xfrm>
            <a:off x="4477064" y="3863954"/>
            <a:ext cx="3225632" cy="12787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Title 1"/>
          <p:cNvSpPr txBox="1"/>
          <p:nvPr>
            <p:ph type="title"/>
          </p:nvPr>
        </p:nvSpPr>
        <p:spPr>
          <a:xfrm>
            <a:off x="457200" y="1551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How to store muons: magnetic field</a:t>
            </a:r>
            <a:br/>
          </a:p>
        </p:txBody>
      </p:sp>
      <p:sp>
        <p:nvSpPr>
          <p:cNvPr id="854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55" name="Shimming"/>
          <p:cNvSpPr txBox="1"/>
          <p:nvPr/>
        </p:nvSpPr>
        <p:spPr>
          <a:xfrm>
            <a:off x="5436048" y="2185119"/>
            <a:ext cx="112045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Shimming</a:t>
            </a:r>
          </a:p>
        </p:txBody>
      </p:sp>
      <p:pic>
        <p:nvPicPr>
          <p:cNvPr id="8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2021" y="132288"/>
            <a:ext cx="2067304" cy="18790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57" name="full_scan_all_dipole.mpg" descr="full_scan_all_dipole.mpg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258683" y="2108105"/>
            <a:ext cx="8915797" cy="2971933"/>
          </a:xfrm>
          <a:prstGeom prst="rect">
            <a:avLst/>
          </a:prstGeom>
          <a:ln w="12700">
            <a:miter lim="400000"/>
          </a:ln>
        </p:spPr>
      </p:pic>
      <p:sp>
        <p:nvSpPr>
          <p:cNvPr id="858" name="TextBox 10"/>
          <p:cNvSpPr txBox="1"/>
          <p:nvPr/>
        </p:nvSpPr>
        <p:spPr>
          <a:xfrm>
            <a:off x="522043" y="910851"/>
            <a:ext cx="5686535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Fermilab:     ~15 ppm RMS    (~75 ppm peak-to-peak)</a:t>
            </a:r>
          </a:p>
          <a:p>
            <a:pPr/>
            <a:r>
              <a:t>BNL E821:   ~35 ppm RMS    (~200 ppm peak-to-peak)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58" fill="hold"/>
                                        <p:tgtEl>
                                          <p:spTgt spid="8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8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857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85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85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" name="Fermilab_g-2_(E989)_ring.jpg" descr="Fermilab_g-2_(E989)_ring.jpg"/>
          <p:cNvPicPr>
            <a:picLocks noChangeAspect="1"/>
          </p:cNvPicPr>
          <p:nvPr/>
        </p:nvPicPr>
        <p:blipFill>
          <a:blip r:embed="rId2">
            <a:extLst/>
          </a:blip>
          <a:srcRect l="19122" t="2701" r="12394" b="2701"/>
          <a:stretch>
            <a:fillRect/>
          </a:stretch>
        </p:blipFill>
        <p:spPr>
          <a:xfrm>
            <a:off x="229601" y="1061463"/>
            <a:ext cx="3867615" cy="3564733"/>
          </a:xfrm>
          <a:prstGeom prst="rect">
            <a:avLst/>
          </a:prstGeom>
          <a:ln w="12700">
            <a:miter lim="400000"/>
          </a:ln>
        </p:spPr>
      </p:pic>
      <p:sp>
        <p:nvSpPr>
          <p:cNvPr id="861" name="Title 1"/>
          <p:cNvSpPr txBox="1"/>
          <p:nvPr>
            <p:ph type="title"/>
          </p:nvPr>
        </p:nvSpPr>
        <p:spPr>
          <a:xfrm>
            <a:off x="457200" y="1551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How to store muons: The inflector</a:t>
            </a:r>
            <a:br/>
          </a:p>
        </p:txBody>
      </p:sp>
      <p:sp>
        <p:nvSpPr>
          <p:cNvPr id="862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63" name="Line"/>
          <p:cNvSpPr/>
          <p:nvPr/>
        </p:nvSpPr>
        <p:spPr>
          <a:xfrm>
            <a:off x="1387082" y="1088121"/>
            <a:ext cx="1036126" cy="735410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64" name="μ+"/>
          <p:cNvSpPr txBox="1"/>
          <p:nvPr/>
        </p:nvSpPr>
        <p:spPr>
          <a:xfrm>
            <a:off x="2175123" y="10240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pic>
        <p:nvPicPr>
          <p:cNvPr id="865" name="inflector-vacuum-chamber-sketch.pdf" descr="inflector-vacuum-chamber-sketch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13340" y="2907853"/>
            <a:ext cx="4085520" cy="1664471"/>
          </a:xfrm>
          <a:prstGeom prst="rect">
            <a:avLst/>
          </a:prstGeom>
          <a:ln w="12700">
            <a:miter lim="400000"/>
          </a:ln>
        </p:spPr>
      </p:pic>
      <p:sp>
        <p:nvSpPr>
          <p:cNvPr id="866" name="Oval"/>
          <p:cNvSpPr/>
          <p:nvPr/>
        </p:nvSpPr>
        <p:spPr>
          <a:xfrm rot="2107463">
            <a:off x="2425700" y="1872724"/>
            <a:ext cx="1062088" cy="457726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7" name="Need to cancel field in beam channel…"/>
          <p:cNvSpPr txBox="1"/>
          <p:nvPr/>
        </p:nvSpPr>
        <p:spPr>
          <a:xfrm>
            <a:off x="4441748" y="1199238"/>
            <a:ext cx="4132323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80473" indent="-180473">
              <a:buSzPct val="100000"/>
              <a:buChar char="-"/>
            </a:pPr>
            <a:r>
              <a:t>Need to cancel field in beam channel</a:t>
            </a:r>
          </a:p>
          <a:p>
            <a:pPr marL="180473" indent="-180473">
              <a:buSzPct val="100000"/>
              <a:buChar char="-"/>
            </a:pPr>
          </a:p>
          <a:p>
            <a:pPr/>
            <a:r>
              <a:t>- prevents strong deflection of the beam</a:t>
            </a:r>
          </a:p>
        </p:txBody>
      </p:sp>
      <p:pic>
        <p:nvPicPr>
          <p:cNvPr id="868" name="inflector-cross-section.pdf" descr="inflector-cross-section.pdf"/>
          <p:cNvPicPr>
            <a:picLocks noChangeAspect="1"/>
          </p:cNvPicPr>
          <p:nvPr/>
        </p:nvPicPr>
        <p:blipFill>
          <a:blip r:embed="rId4">
            <a:extLst/>
          </a:blip>
          <a:srcRect l="4344" t="12084" r="0" b="6339"/>
          <a:stretch>
            <a:fillRect/>
          </a:stretch>
        </p:blipFill>
        <p:spPr>
          <a:xfrm>
            <a:off x="6345948" y="2655638"/>
            <a:ext cx="2866343" cy="2169039"/>
          </a:xfrm>
          <a:prstGeom prst="rect">
            <a:avLst/>
          </a:prstGeom>
          <a:ln w="12700">
            <a:miter lim="400000"/>
          </a:ln>
        </p:spPr>
      </p:pic>
      <p:sp>
        <p:nvSpPr>
          <p:cNvPr id="869" name="d=77mm"/>
          <p:cNvSpPr txBox="1"/>
          <p:nvPr/>
        </p:nvSpPr>
        <p:spPr>
          <a:xfrm>
            <a:off x="5583287" y="4583287"/>
            <a:ext cx="999900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d=77mm</a:t>
            </a:r>
          </a:p>
        </p:txBody>
      </p:sp>
      <p:sp>
        <p:nvSpPr>
          <p:cNvPr id="870" name="Line"/>
          <p:cNvSpPr/>
          <p:nvPr/>
        </p:nvSpPr>
        <p:spPr>
          <a:xfrm flipV="1">
            <a:off x="6089203" y="4016179"/>
            <a:ext cx="32197" cy="147688"/>
          </a:xfrm>
          <a:prstGeom prst="line">
            <a:avLst/>
          </a:prstGeom>
          <a:ln w="10795">
            <a:solidFill>
              <a:srgbClr val="8F7963"/>
            </a:solidFill>
            <a:headEnd type="triangle"/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71" name="Line"/>
          <p:cNvSpPr/>
          <p:nvPr/>
        </p:nvSpPr>
        <p:spPr>
          <a:xfrm flipH="1">
            <a:off x="6009547" y="4127315"/>
            <a:ext cx="48816" cy="440905"/>
          </a:xfrm>
          <a:prstGeom prst="line">
            <a:avLst/>
          </a:prstGeom>
          <a:ln w="10795">
            <a:solidFill>
              <a:srgbClr val="8F7963"/>
            </a:solidFill>
            <a:head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3" name="Fermilab_g-2_(E989)_ring.jpg" descr="Fermilab_g-2_(E989)_ring.jpg"/>
          <p:cNvPicPr>
            <a:picLocks noChangeAspect="1"/>
          </p:cNvPicPr>
          <p:nvPr/>
        </p:nvPicPr>
        <p:blipFill>
          <a:blip r:embed="rId2">
            <a:extLst/>
          </a:blip>
          <a:srcRect l="19122" t="2701" r="12394" b="2701"/>
          <a:stretch>
            <a:fillRect/>
          </a:stretch>
        </p:blipFill>
        <p:spPr>
          <a:xfrm>
            <a:off x="229601" y="1061463"/>
            <a:ext cx="3867615" cy="3564733"/>
          </a:xfrm>
          <a:prstGeom prst="rect">
            <a:avLst/>
          </a:prstGeom>
          <a:ln w="12700">
            <a:miter lim="400000"/>
          </a:ln>
        </p:spPr>
      </p:pic>
      <p:sp>
        <p:nvSpPr>
          <p:cNvPr id="874" name="Title 1"/>
          <p:cNvSpPr txBox="1"/>
          <p:nvPr>
            <p:ph type="title"/>
          </p:nvPr>
        </p:nvSpPr>
        <p:spPr>
          <a:xfrm>
            <a:off x="457200" y="1551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How to store muons: The kicker</a:t>
            </a:r>
            <a:br/>
          </a:p>
        </p:txBody>
      </p:sp>
      <p:sp>
        <p:nvSpPr>
          <p:cNvPr id="875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76" name="Line"/>
          <p:cNvSpPr/>
          <p:nvPr/>
        </p:nvSpPr>
        <p:spPr>
          <a:xfrm>
            <a:off x="1387082" y="1088121"/>
            <a:ext cx="1036126" cy="735410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77" name="μ+"/>
          <p:cNvSpPr txBox="1"/>
          <p:nvPr/>
        </p:nvSpPr>
        <p:spPr>
          <a:xfrm>
            <a:off x="2175123" y="10240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sp>
        <p:nvSpPr>
          <p:cNvPr id="878" name="Oval"/>
          <p:cNvSpPr/>
          <p:nvPr/>
        </p:nvSpPr>
        <p:spPr>
          <a:xfrm rot="6688461">
            <a:off x="3009900" y="3104624"/>
            <a:ext cx="1062088" cy="457726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9" name="Incident beam center 77 mm off from center  of storage region…"/>
          <p:cNvSpPr txBox="1"/>
          <p:nvPr/>
        </p:nvSpPr>
        <p:spPr>
          <a:xfrm>
            <a:off x="4327448" y="998260"/>
            <a:ext cx="4778256" cy="884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80473" indent="-180473">
              <a:buSzPct val="100000"/>
              <a:buChar char="-"/>
            </a:pPr>
            <a:r>
              <a:t>Incident beam center 77 mm off from center </a:t>
            </a:r>
            <a:br/>
            <a:r>
              <a:t>of storage region</a:t>
            </a:r>
          </a:p>
          <a:p>
            <a:pPr/>
            <a:r>
              <a:t>-  tears muon onto store orbit</a:t>
            </a:r>
          </a:p>
        </p:txBody>
      </p:sp>
      <p:pic>
        <p:nvPicPr>
          <p:cNvPr id="880" name="Screen Shot 2019-04-10 at 11.17.01 AM.png" descr="Screen Shot 2019-04-10 at 11.17.0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237" y="3271476"/>
            <a:ext cx="2872175" cy="1659306"/>
          </a:xfrm>
          <a:prstGeom prst="rect">
            <a:avLst/>
          </a:prstGeom>
          <a:ln w="38100">
            <a:solidFill>
              <a:srgbClr val="EE8435"/>
            </a:solidFill>
            <a:miter lim="400000"/>
          </a:ln>
        </p:spPr>
      </p:pic>
      <p:grpSp>
        <p:nvGrpSpPr>
          <p:cNvPr id="892" name="Group"/>
          <p:cNvGrpSpPr/>
          <p:nvPr/>
        </p:nvGrpSpPr>
        <p:grpSpPr>
          <a:xfrm>
            <a:off x="4788754" y="1811747"/>
            <a:ext cx="2994047" cy="3141109"/>
            <a:chOff x="0" y="0"/>
            <a:chExt cx="2994045" cy="3141107"/>
          </a:xfrm>
        </p:grpSpPr>
        <p:sp>
          <p:nvSpPr>
            <p:cNvPr id="881" name="Oval"/>
            <p:cNvSpPr/>
            <p:nvPr/>
          </p:nvSpPr>
          <p:spPr>
            <a:xfrm>
              <a:off x="620064" y="863697"/>
              <a:ext cx="2284375" cy="2277411"/>
            </a:xfrm>
            <a:prstGeom prst="ellipse">
              <a:avLst/>
            </a:prstGeom>
            <a:solidFill>
              <a:srgbClr val="FFFFFF"/>
            </a:solidFill>
            <a:ln w="63500" cap="flat">
              <a:solidFill>
                <a:srgbClr val="3A73A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3A73AF"/>
                  </a:solidFill>
                </a:defRPr>
              </a:pPr>
            </a:p>
          </p:txBody>
        </p:sp>
        <p:sp>
          <p:nvSpPr>
            <p:cNvPr id="882" name="Line"/>
            <p:cNvSpPr/>
            <p:nvPr/>
          </p:nvSpPr>
          <p:spPr>
            <a:xfrm>
              <a:off x="809035" y="359509"/>
              <a:ext cx="1332896" cy="278266"/>
            </a:xfrm>
            <a:prstGeom prst="line">
              <a:avLst/>
            </a:prstGeom>
            <a:noFill/>
            <a:ln w="25400" cap="flat">
              <a:solidFill>
                <a:srgbClr val="EE8435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3" name="d=77mm"/>
            <p:cNvSpPr txBox="1"/>
            <p:nvPr/>
          </p:nvSpPr>
          <p:spPr>
            <a:xfrm>
              <a:off x="0" y="497024"/>
              <a:ext cx="1442900" cy="5060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  <a:r>
                <a:t>d=77mm</a:t>
              </a:r>
            </a:p>
          </p:txBody>
        </p:sp>
        <p:sp>
          <p:nvSpPr>
            <p:cNvPr id="884" name="Line"/>
            <p:cNvSpPr/>
            <p:nvPr/>
          </p:nvSpPr>
          <p:spPr>
            <a:xfrm flipV="1">
              <a:off x="1994080" y="643474"/>
              <a:ext cx="46462" cy="213120"/>
            </a:xfrm>
            <a:prstGeom prst="line">
              <a:avLst/>
            </a:prstGeom>
            <a:noFill/>
            <a:ln w="10795" cap="flat">
              <a:solidFill>
                <a:srgbClr val="8F7963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5" name="Line"/>
            <p:cNvSpPr/>
            <p:nvPr/>
          </p:nvSpPr>
          <p:spPr>
            <a:xfrm flipH="1" flipV="1">
              <a:off x="1023295" y="696632"/>
              <a:ext cx="910141" cy="52508"/>
            </a:xfrm>
            <a:prstGeom prst="line">
              <a:avLst/>
            </a:prstGeom>
            <a:noFill/>
            <a:ln w="10795" cap="flat">
              <a:solidFill>
                <a:srgbClr val="8F7963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6" name="μ+"/>
            <p:cNvSpPr txBox="1"/>
            <p:nvPr/>
          </p:nvSpPr>
          <p:spPr>
            <a:xfrm>
              <a:off x="892893" y="0"/>
              <a:ext cx="480214" cy="535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lnSpc>
                  <a:spcPts val="3700"/>
                </a:lnSpc>
                <a:defRPr b="1">
                  <a:ln w="0" cap="flat">
                    <a:solidFill>
                      <a:srgbClr val="222222"/>
                    </a:solidFill>
                    <a:prstDash val="solid"/>
                    <a:miter lim="400000"/>
                  </a:ln>
                  <a:solidFill>
                    <a:srgbClr val="EE8435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rPr b="0"/>
                <a:t>μ</a:t>
              </a:r>
              <a:r>
                <a:rPr baseline="31999"/>
                <a:t>+</a:t>
              </a:r>
            </a:p>
          </p:txBody>
        </p:sp>
        <p:sp>
          <p:nvSpPr>
            <p:cNvPr id="899" name="Connection Line"/>
            <p:cNvSpPr/>
            <p:nvPr/>
          </p:nvSpPr>
          <p:spPr>
            <a:xfrm>
              <a:off x="2070656" y="633281"/>
              <a:ext cx="883891" cy="1499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35" h="21600" fill="norm" stroke="1" extrusionOk="0">
                  <a:moveTo>
                    <a:pt x="18603" y="21600"/>
                  </a:moveTo>
                  <a:cubicBezTo>
                    <a:pt x="21600" y="10189"/>
                    <a:pt x="15399" y="2989"/>
                    <a:pt x="0" y="0"/>
                  </a:cubicBezTo>
                </a:path>
              </a:pathLst>
            </a:custGeom>
            <a:noFill/>
            <a:ln w="25400" cap="flat">
              <a:solidFill>
                <a:srgbClr val="529E3E"/>
              </a:solidFill>
              <a:prstDash val="sysDot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900" name="Connection Line"/>
            <p:cNvSpPr/>
            <p:nvPr/>
          </p:nvSpPr>
          <p:spPr>
            <a:xfrm>
              <a:off x="1935220" y="1974349"/>
              <a:ext cx="999843" cy="914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11974" y="19330"/>
                    <a:pt x="19174" y="12130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529E3E"/>
              </a:solidFill>
              <a:prstDash val="sysDot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889" name="Rectangle"/>
            <p:cNvSpPr/>
            <p:nvPr/>
          </p:nvSpPr>
          <p:spPr>
            <a:xfrm rot="362120">
              <a:off x="2837604" y="1952136"/>
              <a:ext cx="141715" cy="287617"/>
            </a:xfrm>
            <a:prstGeom prst="rect">
              <a:avLst/>
            </a:prstGeom>
            <a:solidFill>
              <a:srgbClr val="EE84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01" name="Connection Line"/>
            <p:cNvSpPr/>
            <p:nvPr/>
          </p:nvSpPr>
          <p:spPr>
            <a:xfrm>
              <a:off x="1974103" y="2247313"/>
              <a:ext cx="910393" cy="885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11513" y="18421"/>
                    <a:pt x="18713" y="11221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C53A32"/>
              </a:solidFill>
              <a:prstDash val="sysDot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902" name="Connection Line"/>
            <p:cNvSpPr/>
            <p:nvPr/>
          </p:nvSpPr>
          <p:spPr>
            <a:xfrm>
              <a:off x="633750" y="2173789"/>
              <a:ext cx="1300265" cy="957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2" fill="norm" stroke="1" extrusionOk="0">
                  <a:moveTo>
                    <a:pt x="0" y="0"/>
                  </a:moveTo>
                  <a:cubicBezTo>
                    <a:pt x="2794" y="14538"/>
                    <a:pt x="9994" y="21600"/>
                    <a:pt x="21600" y="21185"/>
                  </a:cubicBezTo>
                </a:path>
              </a:pathLst>
            </a:custGeom>
            <a:noFill/>
            <a:ln w="25400" cap="flat">
              <a:solidFill>
                <a:srgbClr val="C53A32"/>
              </a:solidFill>
              <a:prstDash val="sysDot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</p:grpSp>
      <p:sp>
        <p:nvSpPr>
          <p:cNvPr id="893" name="Line"/>
          <p:cNvSpPr/>
          <p:nvPr/>
        </p:nvSpPr>
        <p:spPr>
          <a:xfrm flipV="1">
            <a:off x="148633" y="2796065"/>
            <a:ext cx="3568645" cy="480545"/>
          </a:xfrm>
          <a:prstGeom prst="line">
            <a:avLst/>
          </a:prstGeom>
          <a:ln w="25400">
            <a:solidFill>
              <a:srgbClr val="EE8435"/>
            </a:solidFill>
            <a:prstDash val="sysDot"/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894" name="Line"/>
          <p:cNvSpPr/>
          <p:nvPr/>
        </p:nvSpPr>
        <p:spPr>
          <a:xfrm flipV="1">
            <a:off x="2991401" y="3880077"/>
            <a:ext cx="425038" cy="1041437"/>
          </a:xfrm>
          <a:prstGeom prst="line">
            <a:avLst/>
          </a:prstGeom>
          <a:ln w="25400">
            <a:solidFill>
              <a:srgbClr val="EE8435"/>
            </a:solidFill>
            <a:prstDash val="sysDot"/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9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5074" y="888029"/>
            <a:ext cx="4305301" cy="39116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98" name="Group"/>
          <p:cNvGrpSpPr/>
          <p:nvPr/>
        </p:nvGrpSpPr>
        <p:grpSpPr>
          <a:xfrm>
            <a:off x="457200" y="4010745"/>
            <a:ext cx="8456625" cy="780101"/>
            <a:chOff x="0" y="0"/>
            <a:chExt cx="8456624" cy="780099"/>
          </a:xfrm>
        </p:grpSpPr>
        <p:sp>
          <p:nvSpPr>
            <p:cNvPr id="896" name="Rounded Rectangle"/>
            <p:cNvSpPr/>
            <p:nvPr/>
          </p:nvSpPr>
          <p:spPr>
            <a:xfrm>
              <a:off x="0" y="0"/>
              <a:ext cx="8456625" cy="780100"/>
            </a:xfrm>
            <a:prstGeom prst="roundRect">
              <a:avLst>
                <a:gd name="adj" fmla="val 24420"/>
              </a:avLst>
            </a:prstGeom>
            <a:solidFill>
              <a:srgbClr val="FFFFFF"/>
            </a:solidFill>
            <a:ln w="25400" cap="flat">
              <a:solidFill>
                <a:srgbClr val="EE843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7" name="Upgrade since run 1: New kicker cable allow for proper kicker, reducing the equilibrium radius."/>
            <p:cNvSpPr txBox="1"/>
            <p:nvPr/>
          </p:nvSpPr>
          <p:spPr>
            <a:xfrm>
              <a:off x="155324" y="18816"/>
              <a:ext cx="7422578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rPr>
                  <a:solidFill>
                    <a:srgbClr val="EE8435"/>
                  </a:solidFill>
                </a:rPr>
                <a:t>Upgrade since run 1:</a:t>
              </a:r>
              <a:br/>
              <a:r>
                <a:t>New kicker cable allow for proper kicker, reducing the equilibrium radius.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98" grpId="2"/>
      <p:bldP build="whole" bldLvl="1" animBg="1" rev="0" advAuto="0" spid="89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Title 1"/>
          <p:cNvSpPr txBox="1"/>
          <p:nvPr>
            <p:ph type="title"/>
          </p:nvPr>
        </p:nvSpPr>
        <p:spPr>
          <a:xfrm>
            <a:off x="457200" y="2313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magnetic Moment of the muon</a:t>
            </a:r>
            <a:br/>
          </a:p>
        </p:txBody>
      </p:sp>
      <p:sp>
        <p:nvSpPr>
          <p:cNvPr id="611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12" name="Magnetic moment connected to spin via dimensionless factor g: gyromagnetic ratio"/>
          <p:cNvSpPr txBox="1"/>
          <p:nvPr/>
        </p:nvSpPr>
        <p:spPr>
          <a:xfrm>
            <a:off x="481091" y="2024170"/>
            <a:ext cx="847762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Magnetic moment connected to spin via dimensionless factor </a:t>
            </a:r>
            <a:r>
              <a:rPr>
                <a:solidFill>
                  <a:srgbClr val="C53A32"/>
                </a:solidFill>
              </a:rPr>
              <a:t>g</a:t>
            </a:r>
            <a:r>
              <a:t>: gyromagnetic ratio</a:t>
            </a:r>
          </a:p>
        </p:txBody>
      </p:sp>
      <p:sp>
        <p:nvSpPr>
          <p:cNvPr id="613" name="Equation"/>
          <p:cNvSpPr txBox="1"/>
          <p:nvPr/>
        </p:nvSpPr>
        <p:spPr>
          <a:xfrm>
            <a:off x="4581623" y="1305076"/>
            <a:ext cx="200356" cy="27980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3400" i="1">
                      <a:solidFill>
                        <a:srgbClr val="C43A31"/>
                      </a:solidFill>
                      <a:latin typeface="Cambria Math" panose="02040503050406030204" pitchFamily="18" charset="0"/>
                    </a:rPr>
                    <m:t>g</m:t>
                  </m:r>
                </m:oMath>
              </m:oMathPara>
            </a14:m>
            <a:endParaRPr sz="3400">
              <a:solidFill>
                <a:srgbClr val="C53A32"/>
              </a:solidFill>
            </a:endParaRPr>
          </a:p>
        </p:txBody>
      </p:sp>
      <p:sp>
        <p:nvSpPr>
          <p:cNvPr id="614" name="Equation"/>
          <p:cNvSpPr txBox="1"/>
          <p:nvPr/>
        </p:nvSpPr>
        <p:spPr>
          <a:xfrm>
            <a:off x="3612901" y="2982108"/>
            <a:ext cx="1918197" cy="9205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b>
                      <m: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  <m:r>
                    <a:rPr xmlns:a="http://schemas.openxmlformats.org/drawingml/2006/main" sz="3400" i="1">
                      <a:solidFill>
                        <a:srgbClr val="47484A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num>
                    <m:den>
                      <m:r>
                        <a:rPr xmlns:a="http://schemas.openxmlformats.org/drawingml/2006/main" sz="3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m:oMathPara>
            </a14:m>
            <a:endParaRPr sz="3400">
              <a:solidFill>
                <a:srgbClr val="47484A"/>
              </a:solidFill>
            </a:endParaRPr>
          </a:p>
        </p:txBody>
      </p:sp>
      <p:sp>
        <p:nvSpPr>
          <p:cNvPr id="615" name="the anomalous magnetic moment"/>
          <p:cNvSpPr txBox="1"/>
          <p:nvPr/>
        </p:nvSpPr>
        <p:spPr>
          <a:xfrm>
            <a:off x="2939769" y="4046010"/>
            <a:ext cx="348413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the anomalous magnetic moment</a:t>
            </a:r>
          </a:p>
        </p:txBody>
      </p:sp>
      <p:pic>
        <p:nvPicPr>
          <p:cNvPr id="61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76823" y="791450"/>
            <a:ext cx="2286156" cy="1130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4" name="Fermilab_g-2_(E989)_ring.jpg" descr="Fermilab_g-2_(E989)_ring.jpg"/>
          <p:cNvPicPr>
            <a:picLocks noChangeAspect="1"/>
          </p:cNvPicPr>
          <p:nvPr/>
        </p:nvPicPr>
        <p:blipFill>
          <a:blip r:embed="rId2">
            <a:extLst/>
          </a:blip>
          <a:srcRect l="19122" t="2701" r="12394" b="2701"/>
          <a:stretch>
            <a:fillRect/>
          </a:stretch>
        </p:blipFill>
        <p:spPr>
          <a:xfrm>
            <a:off x="229601" y="1061463"/>
            <a:ext cx="3867615" cy="3564733"/>
          </a:xfrm>
          <a:prstGeom prst="rect">
            <a:avLst/>
          </a:prstGeom>
          <a:ln w="12700">
            <a:miter lim="400000"/>
          </a:ln>
        </p:spPr>
      </p:pic>
      <p:sp>
        <p:nvSpPr>
          <p:cNvPr id="905" name="Title 1"/>
          <p:cNvSpPr txBox="1"/>
          <p:nvPr>
            <p:ph type="title"/>
          </p:nvPr>
        </p:nvSpPr>
        <p:spPr>
          <a:xfrm>
            <a:off x="457200" y="1551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How to store muons: focusing</a:t>
            </a:r>
            <a:br/>
          </a:p>
        </p:txBody>
      </p:sp>
      <p:sp>
        <p:nvSpPr>
          <p:cNvPr id="906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07" name="Line"/>
          <p:cNvSpPr/>
          <p:nvPr/>
        </p:nvSpPr>
        <p:spPr>
          <a:xfrm>
            <a:off x="1387082" y="1088121"/>
            <a:ext cx="1036126" cy="735410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908" name="μ+"/>
          <p:cNvSpPr txBox="1"/>
          <p:nvPr/>
        </p:nvSpPr>
        <p:spPr>
          <a:xfrm>
            <a:off x="2175123" y="10240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sp>
        <p:nvSpPr>
          <p:cNvPr id="909" name="Oval"/>
          <p:cNvSpPr/>
          <p:nvPr/>
        </p:nvSpPr>
        <p:spPr>
          <a:xfrm rot="4247428">
            <a:off x="-203200" y="2761724"/>
            <a:ext cx="1062088" cy="457726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0" name="Radial focus:  1.45T vertical B field"/>
          <p:cNvSpPr txBox="1"/>
          <p:nvPr/>
        </p:nvSpPr>
        <p:spPr>
          <a:xfrm>
            <a:off x="4327448" y="850569"/>
            <a:ext cx="235150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80473" indent="-180473">
              <a:buSzPct val="100000"/>
              <a:buChar char="-"/>
            </a:pPr>
            <a:r>
              <a:t>Radial focus: </a:t>
            </a:r>
            <a:br/>
            <a:r>
              <a:t>1.45T vertical B field</a:t>
            </a:r>
          </a:p>
        </p:txBody>
      </p:sp>
      <p:grpSp>
        <p:nvGrpSpPr>
          <p:cNvPr id="915" name="Group"/>
          <p:cNvGrpSpPr/>
          <p:nvPr/>
        </p:nvGrpSpPr>
        <p:grpSpPr>
          <a:xfrm>
            <a:off x="6909249" y="511518"/>
            <a:ext cx="1797633" cy="912041"/>
            <a:chOff x="0" y="0"/>
            <a:chExt cx="1797632" cy="912040"/>
          </a:xfrm>
        </p:grpSpPr>
        <p:pic>
          <p:nvPicPr>
            <p:cNvPr id="911" name="magnet.pdf" descr="magnet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797633" cy="912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12" name="Line"/>
            <p:cNvSpPr/>
            <p:nvPr/>
          </p:nvSpPr>
          <p:spPr>
            <a:xfrm flipV="1">
              <a:off x="898816" y="332061"/>
              <a:ext cx="1" cy="189637"/>
            </a:xfrm>
            <a:prstGeom prst="line">
              <a:avLst/>
            </a:prstGeom>
            <a:noFill/>
            <a:ln w="254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13" name="Line"/>
            <p:cNvSpPr/>
            <p:nvPr/>
          </p:nvSpPr>
          <p:spPr>
            <a:xfrm flipV="1">
              <a:off x="959990" y="332061"/>
              <a:ext cx="1" cy="189637"/>
            </a:xfrm>
            <a:prstGeom prst="line">
              <a:avLst/>
            </a:prstGeom>
            <a:noFill/>
            <a:ln w="254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14" name="Line"/>
            <p:cNvSpPr/>
            <p:nvPr/>
          </p:nvSpPr>
          <p:spPr>
            <a:xfrm flipV="1">
              <a:off x="1030823" y="332061"/>
              <a:ext cx="1" cy="189637"/>
            </a:xfrm>
            <a:prstGeom prst="line">
              <a:avLst/>
            </a:prstGeom>
            <a:noFill/>
            <a:ln w="254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16" name="Vertical focus:  electrostatic quadrupoles (43% of the ring)"/>
          <p:cNvSpPr txBox="1"/>
          <p:nvPr/>
        </p:nvSpPr>
        <p:spPr>
          <a:xfrm>
            <a:off x="4327448" y="1452553"/>
            <a:ext cx="4016256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80473" indent="-180473">
              <a:buSzPct val="100000"/>
              <a:buChar char="-"/>
            </a:pPr>
            <a:r>
              <a:t>Vertical focus: </a:t>
            </a:r>
            <a:br/>
            <a:r>
              <a:t>electrostatic quadrupoles </a:t>
            </a:r>
            <a:r>
              <a:rPr sz="1200"/>
              <a:t>(43% of the ring)</a:t>
            </a:r>
          </a:p>
        </p:txBody>
      </p:sp>
      <p:sp>
        <p:nvSpPr>
          <p:cNvPr id="917" name="Oval"/>
          <p:cNvSpPr/>
          <p:nvPr/>
        </p:nvSpPr>
        <p:spPr>
          <a:xfrm rot="10423152">
            <a:off x="1632331" y="3790424"/>
            <a:ext cx="1062088" cy="457726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8" name="Oval"/>
          <p:cNvSpPr/>
          <p:nvPr/>
        </p:nvSpPr>
        <p:spPr>
          <a:xfrm rot="4914734">
            <a:off x="2981289" y="2474761"/>
            <a:ext cx="1062088" cy="457727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9" name="Oval"/>
          <p:cNvSpPr/>
          <p:nvPr/>
        </p:nvSpPr>
        <p:spPr>
          <a:xfrm rot="9613056">
            <a:off x="863600" y="1644124"/>
            <a:ext cx="1062088" cy="457726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923" name="Group"/>
          <p:cNvGrpSpPr/>
          <p:nvPr/>
        </p:nvGrpSpPr>
        <p:grpSpPr>
          <a:xfrm>
            <a:off x="5270428" y="4495660"/>
            <a:ext cx="2498272" cy="475584"/>
            <a:chOff x="0" y="0"/>
            <a:chExt cx="2498270" cy="475582"/>
          </a:xfrm>
        </p:grpSpPr>
        <p:sp>
          <p:nvSpPr>
            <p:cNvPr id="920" name="Equation"/>
            <p:cNvSpPr txBox="1"/>
            <p:nvPr/>
          </p:nvSpPr>
          <p:spPr>
            <a:xfrm>
              <a:off x="0" y="45944"/>
              <a:ext cx="2498271" cy="429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limUpp>
                          <m:e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lim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e>
                      <m:sub>
                        <m:r>
                          <a:rPr xmlns:a="http://schemas.openxmlformats.org/drawingml/2006/main" sz="11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xmlns:a="http://schemas.openxmlformats.org/drawingml/2006/main" sz="11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1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-</m:t>
                    </m:r>
                    <m:f>
                      <m:fPr>
                        <m:ctrlPr>
                          <a:rPr xmlns:a="http://schemas.openxmlformats.org/drawingml/2006/main" sz="11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11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num>
                      <m:den>
                        <m:r>
                          <a:rPr xmlns:a="http://schemas.openxmlformats.org/drawingml/2006/main" sz="11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d>
                      <m:dPr>
                        <m:ctrlPr>
                          <a:rPr xmlns:a="http://schemas.openxmlformats.org/drawingml/2006/main" sz="11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e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  <m:limUpp>
                          <m:e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lim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  <m:r>
                          <a:rPr xmlns:a="http://schemas.openxmlformats.org/drawingml/2006/main" sz="11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d>
                          <m:dPr>
                            <m:ctrlP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e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e>
                              <m:sub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</m:sub>
                            </m:sSub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f>
                              <m:fPr>
                                <m:ctrlP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e>
                                    <m:r>
                                      <a:rPr xmlns:a="http://schemas.openxmlformats.org/drawingml/2006/main" sz="1100" i="1">
                                        <a:solidFill>
                                          <a:srgbClr val="47484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γ</m:t>
                                    </m:r>
                                  </m:e>
                                  <m:sup>
                                    <m:r>
                                      <a:rPr xmlns:a="http://schemas.openxmlformats.org/drawingml/2006/main" sz="1100" i="1">
                                        <a:solidFill>
                                          <a:srgbClr val="47484A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-</m:t>
                                </m:r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  <m:f>
                          <m:fPr>
                            <m:ctrlP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limUpp>
                              <m:e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β</m:t>
                                </m:r>
                              </m:e>
                              <m:lim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⃗</m:t>
                                </m:r>
                              </m:lim>
                            </m:limUpp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  <m:limUpp>
                              <m:e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lim>
                                <m:r>
                                  <a:rPr xmlns:a="http://schemas.openxmlformats.org/drawingml/2006/main" sz="1100" i="1">
                                    <a:solidFill>
                                      <a:srgbClr val="47484A"/>
                                    </a:solidFill>
                                    <a:latin typeface="Cambria Math" panose="02040503050406030204" pitchFamily="18" charset="0"/>
                                  </a:rPr>
                                  <m:t>⃗</m:t>
                                </m:r>
                              </m:lim>
                            </m:limUpp>
                          </m:num>
                          <m:den>
                            <m:r>
                              <a:rPr xmlns:a="http://schemas.openxmlformats.org/drawingml/2006/main" sz="1100" i="1">
                                <a:solidFill>
                                  <a:srgbClr val="47484A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den>
                        </m:f>
                      </m:e>
                    </m:d>
                  </m:oMath>
                </m:oMathPara>
              </a14:m>
              <a:endParaRPr sz="1100">
                <a:solidFill>
                  <a:srgbClr val="47484A"/>
                </a:solidFill>
              </a:endParaRPr>
            </a:p>
          </p:txBody>
        </p:sp>
        <p:sp>
          <p:nvSpPr>
            <p:cNvPr id="921" name="Line"/>
            <p:cNvSpPr/>
            <p:nvPr/>
          </p:nvSpPr>
          <p:spPr>
            <a:xfrm flipH="1">
              <a:off x="1232352" y="12257"/>
              <a:ext cx="714315" cy="441389"/>
            </a:xfrm>
            <a:prstGeom prst="line">
              <a:avLst/>
            </a:prstGeom>
            <a:noFill/>
            <a:ln w="10795" cap="flat">
              <a:solidFill>
                <a:srgbClr val="C53A32"/>
              </a:solidFill>
              <a:prstDash val="solid"/>
              <a:round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22" name="Line"/>
            <p:cNvSpPr/>
            <p:nvPr/>
          </p:nvSpPr>
          <p:spPr>
            <a:xfrm>
              <a:off x="1192441" y="-1"/>
              <a:ext cx="789052" cy="474951"/>
            </a:xfrm>
            <a:prstGeom prst="line">
              <a:avLst/>
            </a:prstGeom>
            <a:noFill/>
            <a:ln w="10795" cap="flat">
              <a:solidFill>
                <a:srgbClr val="C53A32"/>
              </a:solidFill>
              <a:prstDash val="solid"/>
              <a:round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pic>
        <p:nvPicPr>
          <p:cNvPr id="9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9229" y="2017485"/>
            <a:ext cx="3590808" cy="2449053"/>
          </a:xfrm>
          <a:prstGeom prst="rect">
            <a:avLst/>
          </a:prstGeom>
          <a:ln w="12700">
            <a:miter lim="400000"/>
          </a:ln>
        </p:spPr>
      </p:pic>
      <p:sp>
        <p:nvSpPr>
          <p:cNvPr id="925" name="+18kV"/>
          <p:cNvSpPr txBox="1"/>
          <p:nvPr/>
        </p:nvSpPr>
        <p:spPr>
          <a:xfrm>
            <a:off x="7226225" y="2183059"/>
            <a:ext cx="540505" cy="2642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+18kV</a:t>
            </a:r>
          </a:p>
        </p:txBody>
      </p:sp>
      <p:sp>
        <p:nvSpPr>
          <p:cNvPr id="926" name="+18kV"/>
          <p:cNvSpPr txBox="1"/>
          <p:nvPr/>
        </p:nvSpPr>
        <p:spPr>
          <a:xfrm>
            <a:off x="6128823" y="4177012"/>
            <a:ext cx="540506" cy="2642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+18kV</a:t>
            </a:r>
          </a:p>
        </p:txBody>
      </p:sp>
      <p:sp>
        <p:nvSpPr>
          <p:cNvPr id="927" name="-18kV"/>
          <p:cNvSpPr txBox="1"/>
          <p:nvPr/>
        </p:nvSpPr>
        <p:spPr>
          <a:xfrm>
            <a:off x="5194846" y="2783678"/>
            <a:ext cx="502257" cy="2642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-18kV</a:t>
            </a:r>
          </a:p>
        </p:txBody>
      </p:sp>
      <p:sp>
        <p:nvSpPr>
          <p:cNvPr id="928" name="-18kV"/>
          <p:cNvSpPr txBox="1"/>
          <p:nvPr/>
        </p:nvSpPr>
        <p:spPr>
          <a:xfrm>
            <a:off x="7719607" y="2979648"/>
            <a:ext cx="502256" cy="2642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-18kV</a:t>
            </a:r>
          </a:p>
        </p:txBody>
      </p:sp>
      <p:grpSp>
        <p:nvGrpSpPr>
          <p:cNvPr id="931" name="Group"/>
          <p:cNvGrpSpPr/>
          <p:nvPr/>
        </p:nvGrpSpPr>
        <p:grpSpPr>
          <a:xfrm>
            <a:off x="457200" y="4010745"/>
            <a:ext cx="8456625" cy="780101"/>
            <a:chOff x="0" y="0"/>
            <a:chExt cx="8456624" cy="780099"/>
          </a:xfrm>
        </p:grpSpPr>
        <p:sp>
          <p:nvSpPr>
            <p:cNvPr id="929" name="Rounded Rectangle"/>
            <p:cNvSpPr/>
            <p:nvPr/>
          </p:nvSpPr>
          <p:spPr>
            <a:xfrm>
              <a:off x="0" y="0"/>
              <a:ext cx="8456625" cy="780100"/>
            </a:xfrm>
            <a:prstGeom prst="roundRect">
              <a:avLst>
                <a:gd name="adj" fmla="val 24420"/>
              </a:avLst>
            </a:prstGeom>
            <a:solidFill>
              <a:srgbClr val="FFFFFF"/>
            </a:solidFill>
            <a:ln w="25400" cap="flat">
              <a:solidFill>
                <a:srgbClr val="EE843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30" name="Upgrade since run 1: Broken high voltage resistors in run 1 led to an additional early-to-late effects."/>
            <p:cNvSpPr txBox="1"/>
            <p:nvPr/>
          </p:nvSpPr>
          <p:spPr>
            <a:xfrm>
              <a:off x="155324" y="18816"/>
              <a:ext cx="7927552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rPr>
                  <a:solidFill>
                    <a:srgbClr val="EE8435"/>
                  </a:solidFill>
                </a:rPr>
                <a:t>Upgrade since run 1:</a:t>
              </a:r>
              <a:br/>
              <a:r>
                <a:t>Broken high voltage resistors in run 1 led to an additional early-to-late effects.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3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3" name="Fermilab_g-2_(E989)_ring.jpg" descr="Fermilab_g-2_(E989)_ring.jpg"/>
          <p:cNvPicPr>
            <a:picLocks noChangeAspect="1"/>
          </p:cNvPicPr>
          <p:nvPr/>
        </p:nvPicPr>
        <p:blipFill>
          <a:blip r:embed="rId2">
            <a:extLst/>
          </a:blip>
          <a:srcRect l="19122" t="2701" r="12394" b="2701"/>
          <a:stretch>
            <a:fillRect/>
          </a:stretch>
        </p:blipFill>
        <p:spPr>
          <a:xfrm>
            <a:off x="229601" y="1061463"/>
            <a:ext cx="3867615" cy="3564733"/>
          </a:xfrm>
          <a:prstGeom prst="rect">
            <a:avLst/>
          </a:prstGeom>
          <a:ln w="12700">
            <a:miter lim="400000"/>
          </a:ln>
        </p:spPr>
      </p:pic>
      <p:sp>
        <p:nvSpPr>
          <p:cNvPr id="934" name="Title 1"/>
          <p:cNvSpPr txBox="1"/>
          <p:nvPr>
            <p:ph type="title"/>
          </p:nvPr>
        </p:nvSpPr>
        <p:spPr>
          <a:xfrm>
            <a:off x="457200" y="1678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15468">
              <a:defRPr sz="1932"/>
            </a:pPr>
            <a:r>
              <a:t>The measurements: calorimeters ( </a:t>
            </a:r>
            <a14:m>
              <m:oMath>
                <m:sSubSup>
                  <m:e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ω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sub>
                  <m:sup>
                    <m:r>
                      <m:rPr>
                        <m:sty m:val="p"/>
                      </m:rP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meas</m:t>
                    </m:r>
                  </m:sup>
                </m:sSubSup>
              </m:oMath>
            </a14:m>
            <a:r>
              <a:t> )</a:t>
            </a:r>
            <a:br/>
            <a:endParaRPr sz="2800"/>
          </a:p>
        </p:txBody>
      </p:sp>
      <p:sp>
        <p:nvSpPr>
          <p:cNvPr id="935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36" name="Line"/>
          <p:cNvSpPr/>
          <p:nvPr/>
        </p:nvSpPr>
        <p:spPr>
          <a:xfrm>
            <a:off x="1387082" y="1088121"/>
            <a:ext cx="1036126" cy="735410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937" name="μ+"/>
          <p:cNvSpPr txBox="1"/>
          <p:nvPr/>
        </p:nvSpPr>
        <p:spPr>
          <a:xfrm>
            <a:off x="2175123" y="10240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sp>
        <p:nvSpPr>
          <p:cNvPr id="938" name="Oval"/>
          <p:cNvSpPr/>
          <p:nvPr/>
        </p:nvSpPr>
        <p:spPr>
          <a:xfrm rot="10423152">
            <a:off x="2182657" y="337215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39" name="Oval"/>
          <p:cNvSpPr/>
          <p:nvPr/>
        </p:nvSpPr>
        <p:spPr>
          <a:xfrm rot="10423152">
            <a:off x="1852457" y="3443997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0" name="Oval"/>
          <p:cNvSpPr/>
          <p:nvPr/>
        </p:nvSpPr>
        <p:spPr>
          <a:xfrm rot="10423152">
            <a:off x="1509557" y="3462891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1" name="Oval"/>
          <p:cNvSpPr/>
          <p:nvPr/>
        </p:nvSpPr>
        <p:spPr>
          <a:xfrm rot="10423152">
            <a:off x="1085374" y="334675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2" name="Oval"/>
          <p:cNvSpPr/>
          <p:nvPr/>
        </p:nvSpPr>
        <p:spPr>
          <a:xfrm rot="10423152">
            <a:off x="899958" y="3214949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3" name="Oval"/>
          <p:cNvSpPr/>
          <p:nvPr/>
        </p:nvSpPr>
        <p:spPr>
          <a:xfrm rot="10423152">
            <a:off x="2931957" y="286415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4" name="Oval"/>
          <p:cNvSpPr/>
          <p:nvPr/>
        </p:nvSpPr>
        <p:spPr>
          <a:xfrm rot="10423152">
            <a:off x="2449357" y="207675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5" name="Oval"/>
          <p:cNvSpPr/>
          <p:nvPr/>
        </p:nvSpPr>
        <p:spPr>
          <a:xfrm rot="10423152">
            <a:off x="2222783" y="1958003"/>
            <a:ext cx="389882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6" name="Oval"/>
          <p:cNvSpPr/>
          <p:nvPr/>
        </p:nvSpPr>
        <p:spPr>
          <a:xfrm rot="10423152">
            <a:off x="1968434" y="1919391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7" name="Oval"/>
          <p:cNvSpPr/>
          <p:nvPr/>
        </p:nvSpPr>
        <p:spPr>
          <a:xfrm rot="10423152">
            <a:off x="1699178" y="1919391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8" name="Oval"/>
          <p:cNvSpPr/>
          <p:nvPr/>
        </p:nvSpPr>
        <p:spPr>
          <a:xfrm rot="10423152">
            <a:off x="1230157" y="1965270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49" name="Oval"/>
          <p:cNvSpPr/>
          <p:nvPr/>
        </p:nvSpPr>
        <p:spPr>
          <a:xfrm rot="10423152">
            <a:off x="983037" y="205135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50" name="Oval"/>
          <p:cNvSpPr/>
          <p:nvPr/>
        </p:nvSpPr>
        <p:spPr>
          <a:xfrm rot="10423152">
            <a:off x="810135" y="221645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51" name="Oval"/>
          <p:cNvSpPr/>
          <p:nvPr/>
        </p:nvSpPr>
        <p:spPr>
          <a:xfrm rot="10423152">
            <a:off x="582457" y="2554046"/>
            <a:ext cx="389881" cy="417342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52" name="Oval"/>
          <p:cNvSpPr/>
          <p:nvPr/>
        </p:nvSpPr>
        <p:spPr>
          <a:xfrm rot="10423152">
            <a:off x="582457" y="2781606"/>
            <a:ext cx="389881" cy="417343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953" name="Screen Shot 2018-06-09 at 2.13.11 PM.png" descr="Screen Shot 2018-06-09 at 2.13.11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49329" y="926668"/>
            <a:ext cx="1527219" cy="1854897"/>
          </a:xfrm>
          <a:prstGeom prst="rect">
            <a:avLst/>
          </a:prstGeom>
          <a:ln w="12700">
            <a:miter lim="400000"/>
          </a:ln>
        </p:spPr>
      </p:pic>
      <p:sp>
        <p:nvSpPr>
          <p:cNvPr id="954" name="Line"/>
          <p:cNvSpPr/>
          <p:nvPr/>
        </p:nvSpPr>
        <p:spPr>
          <a:xfrm flipH="1">
            <a:off x="2739369" y="2073383"/>
            <a:ext cx="1271191" cy="190501"/>
          </a:xfrm>
          <a:prstGeom prst="line">
            <a:avLst/>
          </a:prstGeom>
          <a:ln w="508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955" name="Picture 16" descr="Picture 1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71679" y="901907"/>
            <a:ext cx="2153325" cy="1481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956" name="Picture 3" descr="Picture 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23392" y="904378"/>
            <a:ext cx="1218549" cy="1239077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Line"/>
          <p:cNvSpPr/>
          <p:nvPr/>
        </p:nvSpPr>
        <p:spPr>
          <a:xfrm flipH="1" flipV="1">
            <a:off x="4796769" y="1369238"/>
            <a:ext cx="797224" cy="596"/>
          </a:xfrm>
          <a:prstGeom prst="line">
            <a:avLst/>
          </a:prstGeom>
          <a:ln w="508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958" name="Line"/>
          <p:cNvSpPr/>
          <p:nvPr/>
        </p:nvSpPr>
        <p:spPr>
          <a:xfrm flipH="1">
            <a:off x="6790669" y="1467018"/>
            <a:ext cx="1167607" cy="257821"/>
          </a:xfrm>
          <a:prstGeom prst="line">
            <a:avLst/>
          </a:prstGeom>
          <a:ln w="508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959" name="24 Calorimeters with 54 (9x6) Cherenkov…"/>
          <p:cNvSpPr txBox="1"/>
          <p:nvPr/>
        </p:nvSpPr>
        <p:spPr>
          <a:xfrm>
            <a:off x="4259895" y="2946560"/>
            <a:ext cx="4659678" cy="1064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24 Calorimeters with 54 (9x6) Cherenkov </a:t>
            </a:r>
          </a:p>
          <a:p>
            <a:pPr/>
            <a:r>
              <a:t>PbF</a:t>
            </a:r>
            <a:r>
              <a:rPr baseline="-5999"/>
              <a:t>2 </a:t>
            </a:r>
            <a:r>
              <a:t>crystals read out by SiPMs</a:t>
            </a:r>
          </a:p>
          <a:p>
            <a:pPr marL="180473" indent="-180473">
              <a:buSzPct val="100000"/>
              <a:buChar char="-"/>
            </a:pPr>
            <a:r>
              <a:t>arrival time </a:t>
            </a:r>
            <a:r>
              <a:rPr sz="1200"/>
              <a:t>(~100ps)</a:t>
            </a:r>
            <a:r>
              <a:t> &amp; energy of e</a:t>
            </a:r>
            <a:r>
              <a:rPr baseline="31999"/>
              <a:t>+</a:t>
            </a:r>
            <a:r>
              <a:t> </a:t>
            </a:r>
            <a:r>
              <a:rPr sz="1200"/>
              <a:t>(~5% at 2GeV)</a:t>
            </a:r>
            <a:endParaRPr sz="1200"/>
          </a:p>
        </p:txBody>
      </p:sp>
      <p:sp>
        <p:nvSpPr>
          <p:cNvPr id="960" name="Oval"/>
          <p:cNvSpPr/>
          <p:nvPr/>
        </p:nvSpPr>
        <p:spPr>
          <a:xfrm rot="10423152">
            <a:off x="2818496" y="2363078"/>
            <a:ext cx="389881" cy="417342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963" name="Group"/>
          <p:cNvGrpSpPr/>
          <p:nvPr/>
        </p:nvGrpSpPr>
        <p:grpSpPr>
          <a:xfrm>
            <a:off x="202678" y="2020157"/>
            <a:ext cx="8636565" cy="2871237"/>
            <a:chOff x="0" y="0"/>
            <a:chExt cx="8636563" cy="2871236"/>
          </a:xfrm>
        </p:grpSpPr>
        <p:pic>
          <p:nvPicPr>
            <p:cNvPr id="961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921392" cy="26142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62" name="Laser system for gain response calibration throughout data taking…"/>
            <p:cNvSpPr txBox="1"/>
            <p:nvPr/>
          </p:nvSpPr>
          <p:spPr>
            <a:xfrm>
              <a:off x="4057216" y="1720475"/>
              <a:ext cx="4579348" cy="11507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</a:p>
            <a:p>
              <a:pPr marL="180473" indent="-180473">
                <a:buSzPct val="100000"/>
                <a:buChar char="-"/>
              </a:pPr>
              <a:r>
                <a:t>Laser system for gain response calibration</a:t>
              </a:r>
              <a:br/>
              <a:r>
                <a:t>throughout data taking</a:t>
              </a:r>
            </a:p>
            <a:p>
              <a:pPr/>
              <a:r>
                <a:t>  </a:t>
              </a:r>
              <a:r>
                <a:rPr sz="1500"/>
                <a:t> (stability 10</a:t>
              </a:r>
              <a:r>
                <a:rPr baseline="31999" sz="1500"/>
                <a:t>-3</a:t>
              </a:r>
              <a:r>
                <a:rPr sz="1500"/>
                <a:t>, rate difference 10</a:t>
              </a:r>
              <a:r>
                <a:rPr baseline="31999" sz="1500"/>
                <a:t>4</a:t>
              </a:r>
              <a:r>
                <a:rPr sz="1500"/>
                <a:t>)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6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66" name="calos_rendering.pdf" descr="calos_rendering.pdf"/>
          <p:cNvPicPr>
            <a:picLocks noChangeAspect="1"/>
          </p:cNvPicPr>
          <p:nvPr/>
        </p:nvPicPr>
        <p:blipFill>
          <a:blip r:embed="rId2">
            <a:extLst/>
          </a:blip>
          <a:srcRect l="1410" t="0" r="7809" b="0"/>
          <a:stretch>
            <a:fillRect/>
          </a:stretch>
        </p:blipFill>
        <p:spPr>
          <a:xfrm>
            <a:off x="356597" y="1359766"/>
            <a:ext cx="4903789" cy="3320595"/>
          </a:xfrm>
          <a:prstGeom prst="rect">
            <a:avLst/>
          </a:prstGeom>
          <a:ln w="12700">
            <a:miter lim="400000"/>
          </a:ln>
        </p:spPr>
      </p:pic>
      <p:sp>
        <p:nvSpPr>
          <p:cNvPr id="987" name="Connection Line"/>
          <p:cNvSpPr/>
          <p:nvPr/>
        </p:nvSpPr>
        <p:spPr>
          <a:xfrm>
            <a:off x="469508" y="1470147"/>
            <a:ext cx="4226301" cy="1759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7383" y="1088"/>
                  <a:pt x="14583" y="8288"/>
                  <a:pt x="21600" y="21600"/>
                </a:cubicBezTo>
              </a:path>
            </a:pathLst>
          </a:custGeom>
          <a:ln w="254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968" name="μ+"/>
          <p:cNvSpPr txBox="1"/>
          <p:nvPr/>
        </p:nvSpPr>
        <p:spPr>
          <a:xfrm>
            <a:off x="714623" y="9605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sp>
        <p:nvSpPr>
          <p:cNvPr id="988" name="Connection Line"/>
          <p:cNvSpPr/>
          <p:nvPr/>
        </p:nvSpPr>
        <p:spPr>
          <a:xfrm>
            <a:off x="1736954" y="1675703"/>
            <a:ext cx="1525838" cy="8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0054" y="7032"/>
                  <a:pt x="17254" y="14232"/>
                  <a:pt x="21600" y="21600"/>
                </a:cubicBezTo>
              </a:path>
            </a:pathLst>
          </a:custGeom>
          <a:ln w="25400">
            <a:solidFill>
              <a:srgbClr val="3A73AF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970" name="e+"/>
          <p:cNvSpPr txBox="1"/>
          <p:nvPr/>
        </p:nvSpPr>
        <p:spPr>
          <a:xfrm>
            <a:off x="2380105" y="1977319"/>
            <a:ext cx="404329" cy="449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500">
                <a:solidFill>
                  <a:srgbClr val="3A73AF"/>
                </a:solidFill>
              </a:defRPr>
            </a:pPr>
            <a:r>
              <a:t>e</a:t>
            </a:r>
            <a:r>
              <a:rPr baseline="31999"/>
              <a:t>+</a:t>
            </a:r>
          </a:p>
        </p:txBody>
      </p:sp>
      <p:sp>
        <p:nvSpPr>
          <p:cNvPr id="971" name="- Parity violating decay (Michel)…"/>
          <p:cNvSpPr txBox="1"/>
          <p:nvPr/>
        </p:nvSpPr>
        <p:spPr>
          <a:xfrm>
            <a:off x="5469892" y="1160008"/>
            <a:ext cx="3280989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- Parity violating decay (Michel)</a:t>
            </a:r>
          </a:p>
          <a:p>
            <a:pPr/>
            <a:r>
              <a:t>- Highest-energy e</a:t>
            </a:r>
            <a:r>
              <a:rPr baseline="31999"/>
              <a:t>+</a:t>
            </a:r>
            <a:r>
              <a:t> emitted </a:t>
            </a:r>
            <a:br/>
            <a:r>
              <a:t>  preferentially along muon spin</a:t>
            </a:r>
          </a:p>
        </p:txBody>
      </p:sp>
      <p:sp>
        <p:nvSpPr>
          <p:cNvPr id="989" name="Connection Line"/>
          <p:cNvSpPr/>
          <p:nvPr/>
        </p:nvSpPr>
        <p:spPr>
          <a:xfrm>
            <a:off x="1794056" y="1007761"/>
            <a:ext cx="4035923" cy="579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141" fill="norm" stroke="1" extrusionOk="0">
                <a:moveTo>
                  <a:pt x="0" y="17141"/>
                </a:moveTo>
                <a:cubicBezTo>
                  <a:pt x="5198" y="-360"/>
                  <a:pt x="12398" y="-4459"/>
                  <a:pt x="21600" y="4843"/>
                </a:cubicBezTo>
              </a:path>
            </a:pathLst>
          </a:custGeom>
          <a:ln w="25400">
            <a:solidFill>
              <a:srgbClr val="000000"/>
            </a:solidFill>
            <a:head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973" name="Title 1"/>
          <p:cNvSpPr txBox="1"/>
          <p:nvPr>
            <p:ph type="title"/>
          </p:nvPr>
        </p:nvSpPr>
        <p:spPr>
          <a:xfrm>
            <a:off x="457200" y="1678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15468">
              <a:defRPr sz="1932"/>
            </a:pPr>
            <a:r>
              <a:t>The measurements: calorimeters ( </a:t>
            </a:r>
            <a14:m>
              <m:oMath>
                <m:sSubSup>
                  <m:e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ω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sub>
                  <m:sup>
                    <m:r>
                      <m:rPr>
                        <m:sty m:val="p"/>
                      </m:rP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meas</m:t>
                    </m:r>
                  </m:sup>
                </m:sSubSup>
              </m:oMath>
            </a14:m>
            <a:r>
              <a:t> )</a:t>
            </a:r>
            <a:br/>
            <a:endParaRPr sz="2800"/>
          </a:p>
        </p:txBody>
      </p:sp>
      <p:grpSp>
        <p:nvGrpSpPr>
          <p:cNvPr id="986" name="Group"/>
          <p:cNvGrpSpPr/>
          <p:nvPr/>
        </p:nvGrpSpPr>
        <p:grpSpPr>
          <a:xfrm>
            <a:off x="4856118" y="2336045"/>
            <a:ext cx="4809615" cy="2368550"/>
            <a:chOff x="-695867" y="-355600"/>
            <a:chExt cx="4809614" cy="2368549"/>
          </a:xfrm>
        </p:grpSpPr>
        <p:sp>
          <p:nvSpPr>
            <p:cNvPr id="974" name="e+"/>
            <p:cNvSpPr/>
            <p:nvPr/>
          </p:nvSpPr>
          <p:spPr>
            <a:xfrm>
              <a:off x="2843747" y="55245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2" indent="0" defTabSz="584200">
                <a:spcBef>
                  <a:spcPts val="2400"/>
                </a:spcBef>
                <a:defRPr sz="20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e</a:t>
              </a:r>
              <a:r>
                <a:rPr baseline="31999"/>
                <a:t>+</a:t>
              </a:r>
            </a:p>
          </p:txBody>
        </p:sp>
        <p:sp>
          <p:nvSpPr>
            <p:cNvPr id="975" name="Line"/>
            <p:cNvSpPr/>
            <p:nvPr/>
          </p:nvSpPr>
          <p:spPr>
            <a:xfrm>
              <a:off x="1851160" y="565149"/>
              <a:ext cx="885326" cy="1"/>
            </a:xfrm>
            <a:prstGeom prst="line">
              <a:avLst/>
            </a:prstGeom>
            <a:noFill/>
            <a:ln w="38100" cap="flat">
              <a:solidFill>
                <a:srgbClr val="0091B5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976" name="Circle"/>
            <p:cNvSpPr/>
            <p:nvPr/>
          </p:nvSpPr>
          <p:spPr>
            <a:xfrm>
              <a:off x="1517285" y="476249"/>
              <a:ext cx="182881" cy="182881"/>
            </a:xfrm>
            <a:prstGeom prst="ellipse">
              <a:avLst/>
            </a:prstGeom>
            <a:gradFill flip="none" rotWithShape="1">
              <a:gsLst>
                <a:gs pos="0">
                  <a:srgbClr val="0066C1"/>
                </a:gs>
                <a:gs pos="100000">
                  <a:srgbClr val="094593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76200" dist="0" dir="18900000">
                <a:srgbClr val="000000">
                  <a:alpha val="8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00100">
                <a:defRPr sz="2400">
                  <a:solidFill>
                    <a:srgbClr val="FFFFFF"/>
                  </a:solidFill>
                  <a:effectLst>
                    <a:outerShdw sx="100000" sy="100000" kx="0" ky="0" algn="b" rotWithShape="0" blurRad="25400" dist="23998" dir="2700000">
                      <a:srgbClr val="000000">
                        <a:alpha val="31034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977" name="µ+"/>
            <p:cNvSpPr/>
            <p:nvPr/>
          </p:nvSpPr>
          <p:spPr>
            <a:xfrm>
              <a:off x="1455076" y="24129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2" indent="0" defTabSz="584200">
                <a:spcBef>
                  <a:spcPts val="2400"/>
                </a:spcBef>
                <a:defRPr sz="20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µ</a:t>
              </a:r>
              <a:r>
                <a:rPr baseline="31999"/>
                <a:t>+</a:t>
              </a:r>
            </a:p>
          </p:txBody>
        </p:sp>
        <p:sp>
          <p:nvSpPr>
            <p:cNvPr id="978" name="Line"/>
            <p:cNvSpPr/>
            <p:nvPr/>
          </p:nvSpPr>
          <p:spPr>
            <a:xfrm flipH="1" flipV="1">
              <a:off x="463186" y="447175"/>
              <a:ext cx="894352" cy="1"/>
            </a:xfrm>
            <a:prstGeom prst="line">
              <a:avLst/>
            </a:prstGeom>
            <a:noFill/>
            <a:ln w="38100" cap="flat">
              <a:solidFill>
                <a:srgbClr val="0091B5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979" name="Line"/>
            <p:cNvSpPr/>
            <p:nvPr/>
          </p:nvSpPr>
          <p:spPr>
            <a:xfrm flipH="1" flipV="1">
              <a:off x="463186" y="688475"/>
              <a:ext cx="894352" cy="1"/>
            </a:xfrm>
            <a:prstGeom prst="line">
              <a:avLst/>
            </a:prstGeom>
            <a:noFill/>
            <a:ln w="38100" cap="flat">
              <a:solidFill>
                <a:srgbClr val="0091B5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457200">
                <a:defRPr sz="12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980" name="νe"/>
            <p:cNvSpPr/>
            <p:nvPr/>
          </p:nvSpPr>
          <p:spPr>
            <a:xfrm>
              <a:off x="174496" y="36194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ctr" defTabSz="584200">
                <a:defRPr sz="20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ν</a:t>
              </a:r>
              <a:r>
                <a:rPr baseline="-5999"/>
                <a:t>e</a:t>
              </a:r>
            </a:p>
          </p:txBody>
        </p:sp>
        <p:sp>
          <p:nvSpPr>
            <p:cNvPr id="981" name="ν̄µ"/>
            <p:cNvSpPr/>
            <p:nvPr/>
          </p:nvSpPr>
          <p:spPr>
            <a:xfrm>
              <a:off x="174496" y="73659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ctr" defTabSz="584200">
                <a:defRPr sz="20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ν̄</a:t>
              </a:r>
              <a:r>
                <a:rPr baseline="-5999"/>
                <a:t>µ</a:t>
              </a:r>
            </a:p>
          </p:txBody>
        </p:sp>
        <p:sp>
          <p:nvSpPr>
            <p:cNvPr id="982" name="⇒"/>
            <p:cNvSpPr/>
            <p:nvPr/>
          </p:nvSpPr>
          <p:spPr>
            <a:xfrm>
              <a:off x="2631567" y="363220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sz="2000">
                  <a:solidFill>
                    <a:srgbClr val="E324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⇒</a:t>
              </a:r>
            </a:p>
          </p:txBody>
        </p:sp>
        <p:sp>
          <p:nvSpPr>
            <p:cNvPr id="983" name="⇒"/>
            <p:cNvSpPr/>
            <p:nvPr/>
          </p:nvSpPr>
          <p:spPr>
            <a:xfrm>
              <a:off x="558257" y="22859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sz="2000">
                  <a:solidFill>
                    <a:srgbClr val="E324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⇒</a:t>
              </a:r>
            </a:p>
          </p:txBody>
        </p:sp>
        <p:sp>
          <p:nvSpPr>
            <p:cNvPr id="984" name="⇒"/>
            <p:cNvSpPr/>
            <p:nvPr/>
          </p:nvSpPr>
          <p:spPr>
            <a:xfrm flipH="1" flipV="1">
              <a:off x="-695868" y="-35560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sz="2000">
                  <a:solidFill>
                    <a:srgbClr val="E324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⇒</a:t>
              </a:r>
            </a:p>
          </p:txBody>
        </p:sp>
        <p:sp>
          <p:nvSpPr>
            <p:cNvPr id="985" name="⇒"/>
            <p:cNvSpPr/>
            <p:nvPr/>
          </p:nvSpPr>
          <p:spPr>
            <a:xfrm>
              <a:off x="1608725" y="74294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sz="2000">
                  <a:solidFill>
                    <a:srgbClr val="E324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⇒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7056" y="79852"/>
            <a:ext cx="3821842" cy="797763"/>
          </a:xfrm>
          <a:prstGeom prst="rect">
            <a:avLst/>
          </a:prstGeom>
          <a:ln w="12700">
            <a:miter lim="400000"/>
          </a:ln>
        </p:spPr>
      </p:pic>
      <p:sp>
        <p:nvSpPr>
          <p:cNvPr id="992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3" name="time"/>
          <p:cNvSpPr txBox="1"/>
          <p:nvPr/>
        </p:nvSpPr>
        <p:spPr>
          <a:xfrm>
            <a:off x="8193273" y="4572325"/>
            <a:ext cx="53600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time</a:t>
            </a:r>
          </a:p>
        </p:txBody>
      </p:sp>
      <p:pic>
        <p:nvPicPr>
          <p:cNvPr id="994" name="out" descr="out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324785" y="1265105"/>
            <a:ext cx="8637733" cy="3141676"/>
          </a:xfrm>
          <a:prstGeom prst="rect">
            <a:avLst/>
          </a:prstGeom>
          <a:ln w="12700">
            <a:miter lim="400000"/>
          </a:ln>
        </p:spPr>
      </p:pic>
      <p:sp>
        <p:nvSpPr>
          <p:cNvPr id="995" name="Title 1"/>
          <p:cNvSpPr txBox="1"/>
          <p:nvPr>
            <p:ph type="title"/>
          </p:nvPr>
        </p:nvSpPr>
        <p:spPr>
          <a:xfrm>
            <a:off x="457200" y="167878"/>
            <a:ext cx="4690045" cy="621711"/>
          </a:xfrm>
          <a:prstGeom prst="rect">
            <a:avLst/>
          </a:prstGeom>
        </p:spPr>
        <p:txBody>
          <a:bodyPr/>
          <a:lstStyle/>
          <a:p>
            <a:pPr defTabSz="315468">
              <a:defRPr sz="1932"/>
            </a:pPr>
            <a:r>
              <a:t>Measurements: </a:t>
            </a:r>
            <a14:m>
              <m:oMath>
                <m:sSubSup>
                  <m:e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ω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sub>
                  <m:sup>
                    <m:r>
                      <m:rPr>
                        <m:sty m:val="p"/>
                      </m:rP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meas</m:t>
                    </m:r>
                  </m:sup>
                </m:sSubSup>
              </m:oMath>
            </a14:m>
            <a:r>
              <a:t> </a:t>
            </a:r>
            <a:br/>
            <a:endParaRPr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0" fill="hold"/>
                                        <p:tgtEl>
                                          <p:spTgt spid="9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9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994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99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9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99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7055" y="79852"/>
            <a:ext cx="3821843" cy="797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998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rcRect l="3122" t="5503" r="3122" b="3539"/>
          <a:stretch>
            <a:fillRect/>
          </a:stretch>
        </p:blipFill>
        <p:spPr>
          <a:xfrm>
            <a:off x="119894" y="788107"/>
            <a:ext cx="6804237" cy="4070336"/>
          </a:xfrm>
          <a:prstGeom prst="rect">
            <a:avLst/>
          </a:prstGeom>
          <a:ln w="12700">
            <a:miter lim="400000"/>
          </a:ln>
        </p:spPr>
      </p:pic>
      <p:sp>
        <p:nvSpPr>
          <p:cNvPr id="999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00" name="Title 1"/>
          <p:cNvSpPr txBox="1"/>
          <p:nvPr>
            <p:ph type="title"/>
          </p:nvPr>
        </p:nvSpPr>
        <p:spPr>
          <a:xfrm>
            <a:off x="457200" y="167878"/>
            <a:ext cx="4039815" cy="621711"/>
          </a:xfrm>
          <a:prstGeom prst="rect">
            <a:avLst/>
          </a:prstGeom>
        </p:spPr>
        <p:txBody>
          <a:bodyPr/>
          <a:lstStyle/>
          <a:p>
            <a:pPr defTabSz="315468">
              <a:defRPr sz="1932"/>
            </a:pPr>
            <a:r>
              <a:t>Measurements: </a:t>
            </a:r>
            <a14:m>
              <m:oMath>
                <m:sSubSup>
                  <m:e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ω</m:t>
                    </m:r>
                  </m:e>
                  <m:sub>
                    <m: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sub>
                  <m:sup>
                    <m:r>
                      <m:rPr>
                        <m:sty m:val="p"/>
                      </m:rPr>
                      <a:rPr xmlns:a="http://schemas.openxmlformats.org/drawingml/2006/main" sz="24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meas</m:t>
                    </m:r>
                  </m:sup>
                </m:sSubSup>
              </m:oMath>
            </a14:m>
            <a:r>
              <a:t> </a:t>
            </a:r>
            <a:br/>
            <a:endParaRPr sz="2800"/>
          </a:p>
        </p:txBody>
      </p:sp>
      <p:sp>
        <p:nvSpPr>
          <p:cNvPr id="1001" name="22 parameter fit"/>
          <p:cNvSpPr txBox="1"/>
          <p:nvPr/>
        </p:nvSpPr>
        <p:spPr>
          <a:xfrm>
            <a:off x="7144945" y="3585139"/>
            <a:ext cx="170512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22 parameter fit</a:t>
            </a:r>
          </a:p>
        </p:txBody>
      </p:sp>
      <p:sp>
        <p:nvSpPr>
          <p:cNvPr id="1002" name="Line"/>
          <p:cNvSpPr/>
          <p:nvPr/>
        </p:nvSpPr>
        <p:spPr>
          <a:xfrm flipH="1" flipV="1">
            <a:off x="6477000" y="3623309"/>
            <a:ext cx="612458" cy="139225"/>
          </a:xfrm>
          <a:prstGeom prst="line">
            <a:avLst/>
          </a:prstGeom>
          <a:ln w="10795">
            <a:solidFill>
              <a:srgbClr val="8F7963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003" name="Example from dataset 1d"/>
          <p:cNvSpPr txBox="1"/>
          <p:nvPr/>
        </p:nvSpPr>
        <p:spPr>
          <a:xfrm>
            <a:off x="838125" y="506659"/>
            <a:ext cx="264541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Example from dataset 1d</a:t>
            </a:r>
          </a:p>
        </p:txBody>
      </p:sp>
      <p:sp>
        <p:nvSpPr>
          <p:cNvPr id="1004" name="Equation"/>
          <p:cNvSpPr txBox="1"/>
          <p:nvPr/>
        </p:nvSpPr>
        <p:spPr>
          <a:xfrm>
            <a:off x="7141794" y="3112042"/>
            <a:ext cx="1962676" cy="21887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  <m:sSup>
                    <m:e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p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</m:sup>
                  </m:sSup>
                  <m:d>
                    <m:dPr>
                      <m:ctrlP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e>
                          <m:r>
                            <a:rPr xmlns:a="http://schemas.openxmlformats.org/drawingml/2006/main" sz="14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xmlns:a="http://schemas.openxmlformats.org/drawingml/2006/main" sz="1400" i="1">
                              <a:solidFill>
                                <a:srgbClr val="47484A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  <m:r>
                        <a:rPr xmlns:a="http://schemas.openxmlformats.org/drawingml/2006/main" sz="1400" i="1">
                          <a:solidFill>
                            <a:srgbClr val="47484A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e>
                  </m:d>
                </m:oMath>
              </m:oMathPara>
            </a14:m>
            <a:endParaRPr sz="1400">
              <a:solidFill>
                <a:srgbClr val="47484A"/>
              </a:solidFill>
            </a:endParaRPr>
          </a:p>
        </p:txBody>
      </p:sp>
      <p:sp>
        <p:nvSpPr>
          <p:cNvPr id="1005" name="Line"/>
          <p:cNvSpPr/>
          <p:nvPr/>
        </p:nvSpPr>
        <p:spPr>
          <a:xfrm flipH="1">
            <a:off x="6736080" y="3226119"/>
            <a:ext cx="363951" cy="141423"/>
          </a:xfrm>
          <a:prstGeom prst="line">
            <a:avLst/>
          </a:prstGeom>
          <a:ln w="10795">
            <a:solidFill>
              <a:srgbClr val="8F7963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006" name="*CBO: Coherent Betatron  Oscillation"/>
          <p:cNvSpPr txBox="1"/>
          <p:nvPr/>
        </p:nvSpPr>
        <p:spPr>
          <a:xfrm>
            <a:off x="6979634" y="3999615"/>
            <a:ext cx="2035744" cy="884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i="1"/>
            </a:pPr>
            <a:r>
              <a:t>*CBO:</a:t>
            </a:r>
            <a:br/>
            <a:r>
              <a:t>Coherent Betatron </a:t>
            </a:r>
            <a:br/>
            <a:r>
              <a:t>Oscillation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2 straw-tracker stations  (each 8 modules, 4 layers of 32 straws, 50:50 Ar:Ethane, res ~100um)…"/>
          <p:cNvSpPr txBox="1"/>
          <p:nvPr/>
        </p:nvSpPr>
        <p:spPr>
          <a:xfrm>
            <a:off x="4183305" y="3158419"/>
            <a:ext cx="4835313" cy="1684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2 straw-tracker stations </a:t>
            </a:r>
            <a:br/>
            <a:r>
              <a:rPr sz="1200"/>
              <a:t>(each 8 modules, 4 layers of 32 straws, 50:50 Ar:Ethane, res ~100um)</a:t>
            </a:r>
            <a:br/>
          </a:p>
          <a:p>
            <a:pPr/>
            <a:r>
              <a:t>Muon distribution + field maps:</a:t>
            </a:r>
          </a:p>
          <a:p>
            <a:pPr/>
            <a:r>
              <a:t>Handle on beam dynamics  </a:t>
            </a:r>
          </a:p>
        </p:txBody>
      </p:sp>
      <p:pic>
        <p:nvPicPr>
          <p:cNvPr id="100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7311670" y="3940150"/>
            <a:ext cx="574767" cy="548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60357" y="56121"/>
            <a:ext cx="3989411" cy="8241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1" name="Fermilab_g-2_(E989)_ring.jpg" descr="Fermilab_g-2_(E989)_ring.jpg"/>
          <p:cNvPicPr>
            <a:picLocks noChangeAspect="1"/>
          </p:cNvPicPr>
          <p:nvPr/>
        </p:nvPicPr>
        <p:blipFill>
          <a:blip r:embed="rId4">
            <a:extLst/>
          </a:blip>
          <a:srcRect l="19122" t="2701" r="12394" b="2701"/>
          <a:stretch>
            <a:fillRect/>
          </a:stretch>
        </p:blipFill>
        <p:spPr>
          <a:xfrm>
            <a:off x="229601" y="1061463"/>
            <a:ext cx="3867615" cy="3564733"/>
          </a:xfrm>
          <a:prstGeom prst="rect">
            <a:avLst/>
          </a:prstGeom>
          <a:ln w="12700">
            <a:miter lim="400000"/>
          </a:ln>
        </p:spPr>
      </p:pic>
      <p:sp>
        <p:nvSpPr>
          <p:cNvPr id="1012" name="Title 1"/>
          <p:cNvSpPr txBox="1"/>
          <p:nvPr>
            <p:ph type="title"/>
          </p:nvPr>
        </p:nvSpPr>
        <p:spPr>
          <a:xfrm>
            <a:off x="457200" y="205978"/>
            <a:ext cx="4411522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trackers: beam dynamics</a:t>
            </a:r>
            <a:br/>
          </a:p>
        </p:txBody>
      </p:sp>
      <p:sp>
        <p:nvSpPr>
          <p:cNvPr id="1013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14" name="Line"/>
          <p:cNvSpPr/>
          <p:nvPr/>
        </p:nvSpPr>
        <p:spPr>
          <a:xfrm>
            <a:off x="1387082" y="1088121"/>
            <a:ext cx="1036126" cy="735410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1015" name="μ+"/>
          <p:cNvSpPr txBox="1"/>
          <p:nvPr/>
        </p:nvSpPr>
        <p:spPr>
          <a:xfrm>
            <a:off x="2175123" y="1024049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sp>
        <p:nvSpPr>
          <p:cNvPr id="1016" name="Oval"/>
          <p:cNvSpPr/>
          <p:nvPr/>
        </p:nvSpPr>
        <p:spPr>
          <a:xfrm rot="4247428">
            <a:off x="-20315" y="2862857"/>
            <a:ext cx="807343" cy="486540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17" name="Oval"/>
          <p:cNvSpPr/>
          <p:nvPr/>
        </p:nvSpPr>
        <p:spPr>
          <a:xfrm rot="9613056">
            <a:off x="731442" y="1764454"/>
            <a:ext cx="901598" cy="399265"/>
          </a:xfrm>
          <a:prstGeom prst="ellipse">
            <a:avLst/>
          </a:prstGeom>
          <a:ln w="38100">
            <a:solidFill>
              <a:srgbClr val="EE8435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018" name="tracker.pdf" descr="tracker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49944" y="894910"/>
            <a:ext cx="2689547" cy="213835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21" name="Group"/>
          <p:cNvGrpSpPr/>
          <p:nvPr/>
        </p:nvGrpSpPr>
        <p:grpSpPr>
          <a:xfrm>
            <a:off x="3099745" y="892097"/>
            <a:ext cx="2932762" cy="1819775"/>
            <a:chOff x="0" y="0"/>
            <a:chExt cx="2932760" cy="1819773"/>
          </a:xfrm>
        </p:grpSpPr>
        <p:pic>
          <p:nvPicPr>
            <p:cNvPr id="1019" name="Screen Shot 2018-06-13 at 9.06.53 AM.png" descr="Screen Shot 2018-06-13 at 9.06.53 AM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flipH="1">
              <a:off x="0" y="0"/>
              <a:ext cx="2932761" cy="1819774"/>
            </a:xfrm>
            <a:prstGeom prst="rect">
              <a:avLst/>
            </a:prstGeom>
            <a:ln w="12700" cap="flat">
              <a:solidFill>
                <a:srgbClr val="6F3508"/>
              </a:solidFill>
              <a:prstDash val="solid"/>
              <a:miter lim="400000"/>
            </a:ln>
            <a:effectLst/>
          </p:spPr>
        </p:pic>
        <p:pic>
          <p:nvPicPr>
            <p:cNvPr id="1020" name="Picture 1" descr="Picture 1"/>
            <p:cNvPicPr>
              <a:picLocks noChangeAspect="1"/>
            </p:cNvPicPr>
            <p:nvPr/>
          </p:nvPicPr>
          <p:blipFill>
            <a:blip r:embed="rId7">
              <a:extLst/>
            </a:blip>
            <a:srcRect l="13520" t="23995" r="20869" b="23995"/>
            <a:stretch>
              <a:fillRect/>
            </a:stretch>
          </p:blipFill>
          <p:spPr>
            <a:xfrm>
              <a:off x="1137312" y="414453"/>
              <a:ext cx="1279485" cy="8032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60357" y="56121"/>
            <a:ext cx="3989411" cy="824104"/>
          </a:xfrm>
          <a:prstGeom prst="rect">
            <a:avLst/>
          </a:prstGeom>
          <a:ln w="12700">
            <a:miter lim="400000"/>
          </a:ln>
        </p:spPr>
      </p:pic>
      <p:sp>
        <p:nvSpPr>
          <p:cNvPr id="1024" name="Title 1"/>
          <p:cNvSpPr txBox="1"/>
          <p:nvPr>
            <p:ph type="title"/>
          </p:nvPr>
        </p:nvSpPr>
        <p:spPr>
          <a:xfrm>
            <a:off x="457200" y="2059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trackers: beam dynamics</a:t>
            </a:r>
            <a:br/>
          </a:p>
        </p:txBody>
      </p:sp>
      <p:sp>
        <p:nvSpPr>
          <p:cNvPr id="1025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26" name="video" descr="video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607902" y="899188"/>
            <a:ext cx="8071499" cy="3759693"/>
          </a:xfrm>
          <a:prstGeom prst="rect">
            <a:avLst/>
          </a:prstGeom>
          <a:ln w="12700">
            <a:miter lim="400000"/>
          </a:ln>
        </p:spPr>
      </p:pic>
      <p:sp>
        <p:nvSpPr>
          <p:cNvPr id="1027" name="*CBO: Coherent Betatron  Oscillation"/>
          <p:cNvSpPr txBox="1"/>
          <p:nvPr/>
        </p:nvSpPr>
        <p:spPr>
          <a:xfrm>
            <a:off x="4744434" y="4586595"/>
            <a:ext cx="386510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i="1"/>
            </a:lvl1pPr>
          </a:lstStyle>
          <a:p>
            <a:pPr/>
            <a:r>
              <a:t>*CBO: Coherent Betatron  Oscillation</a:t>
            </a:r>
          </a:p>
        </p:txBody>
      </p:sp>
      <p:grpSp>
        <p:nvGrpSpPr>
          <p:cNvPr id="1030" name="Group"/>
          <p:cNvGrpSpPr/>
          <p:nvPr/>
        </p:nvGrpSpPr>
        <p:grpSpPr>
          <a:xfrm>
            <a:off x="457200" y="4010745"/>
            <a:ext cx="8456625" cy="780101"/>
            <a:chOff x="0" y="0"/>
            <a:chExt cx="8456624" cy="780099"/>
          </a:xfrm>
        </p:grpSpPr>
        <p:sp>
          <p:nvSpPr>
            <p:cNvPr id="1028" name="Rounded Rectangle"/>
            <p:cNvSpPr/>
            <p:nvPr/>
          </p:nvSpPr>
          <p:spPr>
            <a:xfrm>
              <a:off x="0" y="0"/>
              <a:ext cx="8456625" cy="780100"/>
            </a:xfrm>
            <a:prstGeom prst="roundRect">
              <a:avLst>
                <a:gd name="adj" fmla="val 24420"/>
              </a:avLst>
            </a:prstGeom>
            <a:solidFill>
              <a:srgbClr val="FFFFFF"/>
            </a:solidFill>
            <a:ln w="25400" cap="flat">
              <a:solidFill>
                <a:srgbClr val="EE843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29" name="Upgrade since run 1: Additional RF on the ESQ since the end of run 4 allows to reduce the CBO."/>
            <p:cNvSpPr txBox="1"/>
            <p:nvPr/>
          </p:nvSpPr>
          <p:spPr>
            <a:xfrm>
              <a:off x="155324" y="18816"/>
              <a:ext cx="7702970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rPr>
                  <a:solidFill>
                    <a:srgbClr val="EE8435"/>
                  </a:solidFill>
                </a:rPr>
                <a:t>Upgrade since run 1:</a:t>
              </a:r>
              <a:br/>
              <a:r>
                <a:t>Additional RF on the ESQ since the end of run 4 allows to reduce the CBO.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00" fill="hold"/>
                                        <p:tgtEl>
                                          <p:spTgt spid="10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5" fill="hold" display="0">
                  <p:stCondLst>
                    <p:cond delay="indefinite"/>
                  </p:stCondLst>
                </p:cTn>
                <p:tgtEl>
                  <p:spTgt spid="1026"/>
                </p:tgtEl>
              </p:cMediaNode>
            </p:video>
            <p:seq concurrent="1" prevAc="none" nextAc="seek">
              <p:cTn id="16" evtFilter="cancelBubble" nodeType="interactiveSeq" restart="whenNotActive" fill="hold">
                <p:stCondLst>
                  <p:cond delay="0" evt="onClick">
                    <p:tgtEl>
                      <p:spTgt spid="102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0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build="whole" bldLvl="1" animBg="1" rev="0" advAuto="0" spid="1030" grpId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itle 1"/>
          <p:cNvSpPr txBox="1"/>
          <p:nvPr>
            <p:ph type="title"/>
          </p:nvPr>
        </p:nvSpPr>
        <p:spPr>
          <a:xfrm>
            <a:off x="457200" y="1932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Nuclear magnetic resonance (NMR)</a:t>
            </a:r>
            <a:br/>
          </a:p>
        </p:txBody>
      </p:sp>
      <p:sp>
        <p:nvSpPr>
          <p:cNvPr id="1033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34" name="- Flip spins of a sample    by delivering a π/2-pulse - measure Free Induced Decay (FID)"/>
          <p:cNvSpPr txBox="1"/>
          <p:nvPr/>
        </p:nvSpPr>
        <p:spPr>
          <a:xfrm>
            <a:off x="429185" y="681690"/>
            <a:ext cx="3839206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- Flip spins of a sample </a:t>
            </a:r>
            <a:br/>
            <a:r>
              <a:t>  by delivering a π/2-pulse</a:t>
            </a:r>
            <a:br/>
            <a:r>
              <a:t>- measure Free Induced Decay (FID)</a:t>
            </a:r>
          </a:p>
        </p:txBody>
      </p:sp>
      <p:pic>
        <p:nvPicPr>
          <p:cNvPr id="1035" name="fid_zoom (2).png" descr="fid_zoom (2)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3880"/>
          <a:stretch>
            <a:fillRect/>
          </a:stretch>
        </p:blipFill>
        <p:spPr>
          <a:xfrm>
            <a:off x="4786795" y="1493770"/>
            <a:ext cx="4384843" cy="2875250"/>
          </a:xfrm>
          <a:prstGeom prst="rect">
            <a:avLst/>
          </a:prstGeom>
          <a:ln w="12700">
            <a:miter lim="400000"/>
          </a:ln>
        </p:spPr>
      </p:pic>
      <p:sp>
        <p:nvSpPr>
          <p:cNvPr id="1036" name="Free Induced Decay (FID)"/>
          <p:cNvSpPr txBox="1"/>
          <p:nvPr/>
        </p:nvSpPr>
        <p:spPr>
          <a:xfrm>
            <a:off x="5793665" y="1081740"/>
            <a:ext cx="274665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Free Induced Decay (FID)</a:t>
            </a:r>
          </a:p>
        </p:txBody>
      </p:sp>
      <p:pic>
        <p:nvPicPr>
          <p:cNvPr id="1037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31635" r="0" b="23376"/>
          <a:stretch>
            <a:fillRect/>
          </a:stretch>
        </p:blipFill>
        <p:spPr>
          <a:xfrm>
            <a:off x="291781" y="3580181"/>
            <a:ext cx="2762612" cy="932134"/>
          </a:xfrm>
          <a:prstGeom prst="rect">
            <a:avLst/>
          </a:prstGeom>
          <a:ln w="12700">
            <a:miter lim="400000"/>
          </a:ln>
        </p:spPr>
      </p:pic>
      <p:sp>
        <p:nvSpPr>
          <p:cNvPr id="1038" name="time [s]"/>
          <p:cNvSpPr txBox="1"/>
          <p:nvPr/>
        </p:nvSpPr>
        <p:spPr>
          <a:xfrm>
            <a:off x="7829594" y="4430498"/>
            <a:ext cx="84084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time [s]</a:t>
            </a:r>
          </a:p>
        </p:txBody>
      </p:sp>
      <p:grpSp>
        <p:nvGrpSpPr>
          <p:cNvPr id="1042" name="Group"/>
          <p:cNvGrpSpPr/>
          <p:nvPr/>
        </p:nvGrpSpPr>
        <p:grpSpPr>
          <a:xfrm>
            <a:off x="7442036" y="379306"/>
            <a:ext cx="1331706" cy="249493"/>
            <a:chOff x="0" y="0"/>
            <a:chExt cx="1331705" cy="249492"/>
          </a:xfrm>
        </p:grpSpPr>
        <p:sp>
          <p:nvSpPr>
            <p:cNvPr id="1039" name="Equation"/>
            <p:cNvSpPr txBox="1"/>
            <p:nvPr/>
          </p:nvSpPr>
          <p:spPr>
            <a:xfrm>
              <a:off x="0" y="764"/>
              <a:ext cx="1331706" cy="2487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m:rPr>
                        <m:sty m:val="p"/>
                      </m:rP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ℏ</m:t>
                    </m:r>
                    <m:sSubSup>
                      <m:e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47484A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xmlns:a="http://schemas.openxmlformats.org/drawingml/2006/main" sz="18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m:oMathPara>
              </a14:m>
              <a:endParaRPr>
                <a:solidFill>
                  <a:srgbClr val="47484A"/>
                </a:solidFill>
              </a:endParaRPr>
            </a:p>
          </p:txBody>
        </p:sp>
        <p:sp>
          <p:nvSpPr>
            <p:cNvPr id="1040" name="Equation"/>
            <p:cNvSpPr txBox="1"/>
            <p:nvPr/>
          </p:nvSpPr>
          <p:spPr>
            <a:xfrm>
              <a:off x="124090" y="0"/>
              <a:ext cx="219370" cy="2455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Sup>
                      <m:e>
                        <m:r>
                          <a:rPr xmlns:a="http://schemas.openxmlformats.org/drawingml/2006/main" sz="18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  <m:sup>
                        <m:r>
                          <a:rPr xmlns:a="http://schemas.openxmlformats.org/drawingml/2006/main" sz="1800" i="1">
                            <a:solidFill>
                              <a:srgbClr val="EE8334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m:oMathPara>
              </a14:m>
              <a:endParaRPr>
                <a:solidFill>
                  <a:srgbClr val="EE8435"/>
                </a:solidFill>
              </a:endParaRPr>
            </a:p>
          </p:txBody>
        </p:sp>
        <p:sp>
          <p:nvSpPr>
            <p:cNvPr id="1041" name="Equation"/>
            <p:cNvSpPr txBox="1"/>
            <p:nvPr/>
          </p:nvSpPr>
          <p:spPr>
            <a:xfrm>
              <a:off x="1066800" y="12357"/>
              <a:ext cx="136455" cy="1495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latinLnBrk="1">
                <a:defRPr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1800" i="1">
                        <a:solidFill>
                          <a:srgbClr val="EE8334"/>
                        </a:solidFill>
                        <a:latin typeface="Cambria Math" panose="02040503050406030204" pitchFamily="18" charset="0"/>
                      </a:rPr>
                      <m:t>B</m:t>
                    </m:r>
                  </m:oMath>
                </m:oMathPara>
              </a14:m>
              <a:endParaRPr>
                <a:solidFill>
                  <a:srgbClr val="EE8435"/>
                </a:solidFill>
              </a:endParaRPr>
            </a:p>
          </p:txBody>
        </p:sp>
      </p:grpSp>
      <p:pic>
        <p:nvPicPr>
          <p:cNvPr id="104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3681" y="1730297"/>
            <a:ext cx="4107574" cy="1344742"/>
          </a:xfrm>
          <a:prstGeom prst="rect">
            <a:avLst/>
          </a:prstGeom>
          <a:ln w="12700">
            <a:miter lim="400000"/>
          </a:ln>
        </p:spPr>
      </p:pic>
      <p:sp>
        <p:nvSpPr>
          <p:cNvPr id="1044" name="Petroleum Jelly probes"/>
          <p:cNvSpPr txBox="1"/>
          <p:nvPr/>
        </p:nvSpPr>
        <p:spPr>
          <a:xfrm>
            <a:off x="398705" y="2993319"/>
            <a:ext cx="242932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Petroleum Jelly probes</a:t>
            </a:r>
          </a:p>
        </p:txBody>
      </p:sp>
      <p:sp>
        <p:nvSpPr>
          <p:cNvPr id="1045" name="H20 calibration probe ( )"/>
          <p:cNvSpPr txBox="1"/>
          <p:nvPr/>
        </p:nvSpPr>
        <p:spPr>
          <a:xfrm>
            <a:off x="253681" y="4218946"/>
            <a:ext cx="3090648" cy="684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</a:p>
          <a:p>
            <a:pPr/>
            <a:r>
              <a:t>H</a:t>
            </a:r>
            <a:r>
              <a:rPr baseline="-5999"/>
              <a:t>2</a:t>
            </a:r>
            <a:r>
              <a:t>0 calibration probe (</a:t>
            </a:r>
            <a14:m>
              <m:oMath>
                <m:sSub>
                  <m:e>
                    <m:r>
                      <a:rPr xmlns:a="http://schemas.openxmlformats.org/drawingml/2006/main" sz="20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f</m:t>
                    </m:r>
                  </m:e>
                  <m:sub>
                    <m:r>
                      <m:rPr>
                        <m:sty m:val="p"/>
                      </m:rPr>
                      <a:rPr xmlns:a="http://schemas.openxmlformats.org/drawingml/2006/main" sz="20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calib</m:t>
                    </m:r>
                  </m:sub>
                </m:sSub>
              </m:oMath>
            </a14:m>
            <a:r>
              <a:t>) 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1872" y="33577"/>
            <a:ext cx="3689323" cy="741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8" name="Screen Shot 2021-04-14 at 8.43.17 PM.png" descr="Screen Shot 2021-04-14 at 8.43.1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38" y="1686999"/>
            <a:ext cx="2051161" cy="1769499"/>
          </a:xfrm>
          <a:prstGeom prst="rect">
            <a:avLst/>
          </a:prstGeom>
          <a:ln w="12700">
            <a:miter lim="400000"/>
          </a:ln>
        </p:spPr>
      </p:pic>
      <p:sp>
        <p:nvSpPr>
          <p:cNvPr id="1049" name="Title 1"/>
          <p:cNvSpPr txBox="1"/>
          <p:nvPr>
            <p:ph type="title"/>
          </p:nvPr>
        </p:nvSpPr>
        <p:spPr>
          <a:xfrm>
            <a:off x="457200" y="1805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Field measurement</a:t>
            </a:r>
            <a:br/>
          </a:p>
        </p:txBody>
      </p:sp>
      <p:sp>
        <p:nvSpPr>
          <p:cNvPr id="1050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067" name="Group"/>
          <p:cNvGrpSpPr/>
          <p:nvPr/>
        </p:nvGrpSpPr>
        <p:grpSpPr>
          <a:xfrm>
            <a:off x="5448300" y="705893"/>
            <a:ext cx="3543395" cy="3724382"/>
            <a:chOff x="0" y="0"/>
            <a:chExt cx="3543393" cy="3724380"/>
          </a:xfrm>
        </p:grpSpPr>
        <p:sp>
          <p:nvSpPr>
            <p:cNvPr id="1051" name="Line"/>
            <p:cNvSpPr/>
            <p:nvPr/>
          </p:nvSpPr>
          <p:spPr>
            <a:xfrm flipV="1">
              <a:off x="3314699" y="1206239"/>
              <a:ext cx="1" cy="225227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52" name="154mm"/>
            <p:cNvSpPr txBox="1"/>
            <p:nvPr/>
          </p:nvSpPr>
          <p:spPr>
            <a:xfrm rot="16200000">
              <a:off x="3105109" y="2314590"/>
              <a:ext cx="612315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/>
              </a:lvl1pPr>
            </a:lstStyle>
            <a:p>
              <a:pPr/>
              <a:r>
                <a:t>154mm</a:t>
              </a:r>
            </a:p>
          </p:txBody>
        </p:sp>
        <p:sp>
          <p:nvSpPr>
            <p:cNvPr id="1053" name="378 Fixed Probes…"/>
            <p:cNvSpPr txBox="1"/>
            <p:nvPr/>
          </p:nvSpPr>
          <p:spPr>
            <a:xfrm>
              <a:off x="0" y="0"/>
              <a:ext cx="3192026" cy="8840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b="1">
                  <a:solidFill>
                    <a:srgbClr val="EE8435"/>
                  </a:solidFill>
                </a:defRPr>
              </a:pPr>
              <a:r>
                <a:t>378 Fixed Probes</a:t>
              </a:r>
            </a:p>
            <a:p>
              <a:pPr/>
              <a:r>
                <a:t>- Outside of the storage region</a:t>
              </a:r>
              <a:br/>
              <a:r>
                <a:t>- 72 position, ~5deg apart</a:t>
              </a:r>
            </a:p>
          </p:txBody>
        </p:sp>
        <p:grpSp>
          <p:nvGrpSpPr>
            <p:cNvPr id="1061" name="Group 8"/>
            <p:cNvGrpSpPr/>
            <p:nvPr/>
          </p:nvGrpSpPr>
          <p:grpSpPr>
            <a:xfrm>
              <a:off x="2434" y="1138511"/>
              <a:ext cx="3303582" cy="2585870"/>
              <a:chOff x="0" y="0"/>
              <a:chExt cx="3303580" cy="2585869"/>
            </a:xfrm>
          </p:grpSpPr>
          <p:pic>
            <p:nvPicPr>
              <p:cNvPr id="1054" name="Picture 9" descr="Picture 9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0" t="0" r="27912" b="0"/>
              <a:stretch>
                <a:fillRect/>
              </a:stretch>
            </p:blipFill>
            <p:spPr>
              <a:xfrm>
                <a:off x="0" y="4033"/>
                <a:ext cx="3303581" cy="258183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55" name="Oval 10"/>
              <p:cNvSpPr/>
              <p:nvPr/>
            </p:nvSpPr>
            <p:spPr>
              <a:xfrm>
                <a:off x="1210684" y="0"/>
                <a:ext cx="130281" cy="146711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1200"/>
                  </a:spcBef>
                  <a:defRPr sz="2800">
                    <a:solidFill>
                      <a:srgbClr val="242425"/>
                    </a:solidFill>
                    <a:effectLst>
                      <a:outerShdw sx="100000" sy="100000" kx="0" ky="0" algn="b" rotWithShape="0" blurRad="38100" dist="38100" dir="2700000">
                        <a:srgbClr val="000000"/>
                      </a:outerShdw>
                    </a:effectLst>
                  </a:defRPr>
                </a:pPr>
              </a:p>
            </p:txBody>
          </p:sp>
          <p:sp>
            <p:nvSpPr>
              <p:cNvPr id="1056" name="Oval 11"/>
              <p:cNvSpPr/>
              <p:nvPr/>
            </p:nvSpPr>
            <p:spPr>
              <a:xfrm>
                <a:off x="1591684" y="4932"/>
                <a:ext cx="130281" cy="146711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1200"/>
                  </a:spcBef>
                  <a:defRPr sz="2800">
                    <a:solidFill>
                      <a:srgbClr val="242425"/>
                    </a:solidFill>
                    <a:effectLst>
                      <a:outerShdw sx="100000" sy="100000" kx="0" ky="0" algn="b" rotWithShape="0" blurRad="38100" dist="38100" dir="2700000">
                        <a:srgbClr val="000000"/>
                      </a:outerShdw>
                    </a:effectLst>
                  </a:defRPr>
                </a:pPr>
              </a:p>
            </p:txBody>
          </p:sp>
          <p:sp>
            <p:nvSpPr>
              <p:cNvPr id="1057" name="Oval 12"/>
              <p:cNvSpPr/>
              <p:nvPr/>
            </p:nvSpPr>
            <p:spPr>
              <a:xfrm>
                <a:off x="1972684" y="9864"/>
                <a:ext cx="130281" cy="146711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1200"/>
                  </a:spcBef>
                  <a:defRPr sz="2800">
                    <a:solidFill>
                      <a:srgbClr val="242425"/>
                    </a:solidFill>
                    <a:effectLst>
                      <a:outerShdw sx="100000" sy="100000" kx="0" ky="0" algn="b" rotWithShape="0" blurRad="38100" dist="38100" dir="2700000">
                        <a:srgbClr val="000000"/>
                      </a:outerShdw>
                    </a:effectLst>
                  </a:defRPr>
                </a:pPr>
              </a:p>
            </p:txBody>
          </p:sp>
          <p:sp>
            <p:nvSpPr>
              <p:cNvPr id="1058" name="Oval 13"/>
              <p:cNvSpPr/>
              <p:nvPr/>
            </p:nvSpPr>
            <p:spPr>
              <a:xfrm>
                <a:off x="1210684" y="2238036"/>
                <a:ext cx="130281" cy="146711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1200"/>
                  </a:spcBef>
                  <a:defRPr sz="2800">
                    <a:solidFill>
                      <a:srgbClr val="242425"/>
                    </a:solidFill>
                    <a:effectLst>
                      <a:outerShdw sx="100000" sy="100000" kx="0" ky="0" algn="b" rotWithShape="0" blurRad="38100" dist="38100" dir="2700000">
                        <a:srgbClr val="000000"/>
                      </a:outerShdw>
                    </a:effectLst>
                  </a:defRPr>
                </a:pPr>
              </a:p>
            </p:txBody>
          </p:sp>
          <p:sp>
            <p:nvSpPr>
              <p:cNvPr id="1059" name="Oval 14"/>
              <p:cNvSpPr/>
              <p:nvPr/>
            </p:nvSpPr>
            <p:spPr>
              <a:xfrm>
                <a:off x="1591684" y="2242967"/>
                <a:ext cx="130281" cy="146711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1200"/>
                  </a:spcBef>
                  <a:defRPr sz="2800">
                    <a:solidFill>
                      <a:srgbClr val="242425"/>
                    </a:solidFill>
                    <a:effectLst>
                      <a:outerShdw sx="100000" sy="100000" kx="0" ky="0" algn="b" rotWithShape="0" blurRad="38100" dist="38100" dir="2700000">
                        <a:srgbClr val="000000"/>
                      </a:outerShdw>
                    </a:effectLst>
                  </a:defRPr>
                </a:pPr>
              </a:p>
            </p:txBody>
          </p:sp>
          <p:sp>
            <p:nvSpPr>
              <p:cNvPr id="1060" name="Oval 15"/>
              <p:cNvSpPr/>
              <p:nvPr/>
            </p:nvSpPr>
            <p:spPr>
              <a:xfrm>
                <a:off x="1972684" y="2247900"/>
                <a:ext cx="130281" cy="146711"/>
              </a:xfrm>
              <a:prstGeom prst="ellipse">
                <a:avLst/>
              </a:prstGeom>
              <a:solidFill>
                <a:srgbClr val="FF0000"/>
              </a:solidFill>
              <a:ln w="9525" cap="flat">
                <a:solidFill>
                  <a:srgbClr val="FF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spcBef>
                    <a:spcPts val="1200"/>
                  </a:spcBef>
                  <a:defRPr sz="2800">
                    <a:solidFill>
                      <a:srgbClr val="242425"/>
                    </a:solidFill>
                    <a:effectLst>
                      <a:outerShdw sx="100000" sy="100000" kx="0" ky="0" algn="b" rotWithShape="0" blurRad="38100" dist="38100" dir="2700000">
                        <a:srgbClr val="000000"/>
                      </a:outerShdw>
                    </a:effectLst>
                  </a:defRPr>
                </a:pPr>
              </a:p>
            </p:txBody>
          </p:sp>
        </p:grpSp>
        <p:sp>
          <p:nvSpPr>
            <p:cNvPr id="1062" name="60mm"/>
            <p:cNvSpPr txBox="1"/>
            <p:nvPr/>
          </p:nvSpPr>
          <p:spPr>
            <a:xfrm>
              <a:off x="1415564" y="835955"/>
              <a:ext cx="527557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/>
              </a:lvl1pPr>
            </a:lstStyle>
            <a:p>
              <a:pPr/>
              <a:r>
                <a:t>60mm</a:t>
              </a:r>
            </a:p>
          </p:txBody>
        </p:sp>
        <p:sp>
          <p:nvSpPr>
            <p:cNvPr id="1063" name="Line"/>
            <p:cNvSpPr/>
            <p:nvPr/>
          </p:nvSpPr>
          <p:spPr>
            <a:xfrm flipH="1" flipV="1">
              <a:off x="1244599" y="1076711"/>
              <a:ext cx="87799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4" name="Circle"/>
            <p:cNvSpPr/>
            <p:nvPr/>
          </p:nvSpPr>
          <p:spPr>
            <a:xfrm>
              <a:off x="1006524" y="1649514"/>
              <a:ext cx="1270001" cy="1270001"/>
            </a:xfrm>
            <a:prstGeom prst="ellipse">
              <a:avLst/>
            </a:prstGeom>
            <a:noFill/>
            <a:ln w="25400" cap="flat">
              <a:solidFill>
                <a:srgbClr val="3A73A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65" name="Line"/>
            <p:cNvSpPr/>
            <p:nvPr/>
          </p:nvSpPr>
          <p:spPr>
            <a:xfrm flipV="1">
              <a:off x="1181003" y="1810155"/>
              <a:ext cx="876445" cy="876446"/>
            </a:xfrm>
            <a:prstGeom prst="line">
              <a:avLst/>
            </a:prstGeom>
            <a:noFill/>
            <a:ln w="25400" cap="flat">
              <a:solidFill>
                <a:srgbClr val="3A73AF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66" name="90mm"/>
            <p:cNvSpPr txBox="1"/>
            <p:nvPr/>
          </p:nvSpPr>
          <p:spPr>
            <a:xfrm rot="18900000">
              <a:off x="1176814" y="2041221"/>
              <a:ext cx="633411" cy="301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500">
                  <a:solidFill>
                    <a:srgbClr val="3A73AF"/>
                  </a:solidFill>
                </a:defRPr>
              </a:lvl1pPr>
            </a:lstStyle>
            <a:p>
              <a:pPr/>
              <a:r>
                <a:t>90mm</a:t>
              </a:r>
            </a:p>
          </p:txBody>
        </p:sp>
      </p:grpSp>
      <p:grpSp>
        <p:nvGrpSpPr>
          <p:cNvPr id="1082" name="Group"/>
          <p:cNvGrpSpPr/>
          <p:nvPr/>
        </p:nvGrpSpPr>
        <p:grpSpPr>
          <a:xfrm>
            <a:off x="1818859" y="1377768"/>
            <a:ext cx="3000154" cy="2387962"/>
            <a:chOff x="0" y="0"/>
            <a:chExt cx="3000152" cy="2387960"/>
          </a:xfrm>
        </p:grpSpPr>
        <p:pic>
          <p:nvPicPr>
            <p:cNvPr id="1068" name="IMG_4378.png" descr="IMG_4378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2421421" cy="23879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69" name="2"/>
            <p:cNvSpPr txBox="1"/>
            <p:nvPr/>
          </p:nvSpPr>
          <p:spPr>
            <a:xfrm>
              <a:off x="1047914" y="1285815"/>
              <a:ext cx="136009" cy="206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65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70" name="Line"/>
            <p:cNvSpPr/>
            <p:nvPr/>
          </p:nvSpPr>
          <p:spPr>
            <a:xfrm>
              <a:off x="1185765" y="907569"/>
              <a:ext cx="11524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1" name="Line"/>
            <p:cNvSpPr/>
            <p:nvPr/>
          </p:nvSpPr>
          <p:spPr>
            <a:xfrm>
              <a:off x="1172641" y="1413501"/>
              <a:ext cx="117872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2" name="Line"/>
            <p:cNvSpPr/>
            <p:nvPr/>
          </p:nvSpPr>
          <p:spPr>
            <a:xfrm flipV="1">
              <a:off x="2320536" y="917303"/>
              <a:ext cx="1" cy="47700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3" name="35 mm"/>
            <p:cNvSpPr txBox="1"/>
            <p:nvPr/>
          </p:nvSpPr>
          <p:spPr>
            <a:xfrm rot="5400000">
              <a:off x="2129054" y="1006094"/>
              <a:ext cx="590204" cy="2724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35 mm</a:t>
              </a:r>
            </a:p>
          </p:txBody>
        </p:sp>
        <p:sp>
          <p:nvSpPr>
            <p:cNvPr id="1074" name="Line"/>
            <p:cNvSpPr/>
            <p:nvPr/>
          </p:nvSpPr>
          <p:spPr>
            <a:xfrm>
              <a:off x="1185765" y="642684"/>
              <a:ext cx="141830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5" name="Line"/>
            <p:cNvSpPr/>
            <p:nvPr/>
          </p:nvSpPr>
          <p:spPr>
            <a:xfrm>
              <a:off x="1172641" y="1678386"/>
              <a:ext cx="144455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6" name="Line"/>
            <p:cNvSpPr/>
            <p:nvPr/>
          </p:nvSpPr>
          <p:spPr>
            <a:xfrm flipV="1">
              <a:off x="2538213" y="646615"/>
              <a:ext cx="1" cy="10183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7" name="70 mm"/>
            <p:cNvSpPr txBox="1"/>
            <p:nvPr/>
          </p:nvSpPr>
          <p:spPr>
            <a:xfrm rot="5400000">
              <a:off x="2355209" y="999520"/>
              <a:ext cx="545637" cy="2365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70 mm</a:t>
              </a:r>
            </a:p>
          </p:txBody>
        </p:sp>
        <p:sp>
          <p:nvSpPr>
            <p:cNvPr id="1078" name="Line"/>
            <p:cNvSpPr/>
            <p:nvPr/>
          </p:nvSpPr>
          <p:spPr>
            <a:xfrm>
              <a:off x="1178281" y="500494"/>
              <a:ext cx="162779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79" name="Line"/>
            <p:cNvSpPr/>
            <p:nvPr/>
          </p:nvSpPr>
          <p:spPr>
            <a:xfrm>
              <a:off x="1172641" y="1861112"/>
              <a:ext cx="163907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80" name="Line"/>
            <p:cNvSpPr/>
            <p:nvPr/>
          </p:nvSpPr>
          <p:spPr>
            <a:xfrm flipV="1">
              <a:off x="2755890" y="506920"/>
              <a:ext cx="1" cy="134513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81" name="90 mm"/>
            <p:cNvSpPr txBox="1"/>
            <p:nvPr/>
          </p:nvSpPr>
          <p:spPr>
            <a:xfrm rot="5400000">
              <a:off x="2546763" y="1029330"/>
              <a:ext cx="644808" cy="261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90 mm</a:t>
              </a:r>
            </a:p>
          </p:txBody>
        </p:sp>
      </p:grpSp>
      <p:sp>
        <p:nvSpPr>
          <p:cNvPr id="1083" name="Trolley…"/>
          <p:cNvSpPr txBox="1"/>
          <p:nvPr/>
        </p:nvSpPr>
        <p:spPr>
          <a:xfrm>
            <a:off x="708661" y="616141"/>
            <a:ext cx="3744886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3A73AF"/>
                </a:solidFill>
              </a:defRPr>
            </a:pPr>
            <a:r>
              <a:t>Trolley</a:t>
            </a:r>
          </a:p>
          <a:p>
            <a:pPr/>
            <a:r>
              <a:t>- inside the storage region, ~3 days </a:t>
            </a:r>
            <a:br/>
            <a:r>
              <a:t>- 17 probes, moves around the ring</a:t>
            </a:r>
          </a:p>
        </p:txBody>
      </p:sp>
      <p:grpSp>
        <p:nvGrpSpPr>
          <p:cNvPr id="1091" name="Group"/>
          <p:cNvGrpSpPr/>
          <p:nvPr/>
        </p:nvGrpSpPr>
        <p:grpSpPr>
          <a:xfrm>
            <a:off x="393700" y="3404789"/>
            <a:ext cx="3251055" cy="1586333"/>
            <a:chOff x="0" y="0"/>
            <a:chExt cx="3251053" cy="1586332"/>
          </a:xfrm>
        </p:grpSpPr>
        <p:pic>
          <p:nvPicPr>
            <p:cNvPr id="1084" name="Group" descr="Group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288506"/>
              <a:ext cx="2632650" cy="10129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85" name="Line"/>
            <p:cNvSpPr/>
            <p:nvPr/>
          </p:nvSpPr>
          <p:spPr>
            <a:xfrm>
              <a:off x="276860" y="1148721"/>
              <a:ext cx="207893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6" name="~49cm"/>
            <p:cNvSpPr txBox="1"/>
            <p:nvPr/>
          </p:nvSpPr>
          <p:spPr>
            <a:xfrm>
              <a:off x="1033422" y="1160502"/>
              <a:ext cx="565806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/>
              </a:lvl1pPr>
            </a:lstStyle>
            <a:p>
              <a:pPr/>
              <a:r>
                <a:t>~49cm</a:t>
              </a:r>
            </a:p>
          </p:txBody>
        </p:sp>
        <p:sp>
          <p:nvSpPr>
            <p:cNvPr id="1087" name="Electronics"/>
            <p:cNvSpPr txBox="1"/>
            <p:nvPr/>
          </p:nvSpPr>
          <p:spPr>
            <a:xfrm>
              <a:off x="205106" y="0"/>
              <a:ext cx="849472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/>
              </a:lvl1pPr>
            </a:lstStyle>
            <a:p>
              <a:pPr/>
              <a:r>
                <a:t>Electronics</a:t>
              </a:r>
            </a:p>
          </p:txBody>
        </p:sp>
        <p:sp>
          <p:nvSpPr>
            <p:cNvPr id="1088" name="NMR probes"/>
            <p:cNvSpPr txBox="1"/>
            <p:nvPr/>
          </p:nvSpPr>
          <p:spPr>
            <a:xfrm>
              <a:off x="2291523" y="1322077"/>
              <a:ext cx="959531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/>
              </a:lvl1pPr>
            </a:lstStyle>
            <a:p>
              <a:pPr/>
              <a:r>
                <a:t>NMR probes</a:t>
              </a:r>
            </a:p>
          </p:txBody>
        </p:sp>
        <p:sp>
          <p:nvSpPr>
            <p:cNvPr id="1089" name="Line"/>
            <p:cNvSpPr/>
            <p:nvPr/>
          </p:nvSpPr>
          <p:spPr>
            <a:xfrm>
              <a:off x="620350" y="260437"/>
              <a:ext cx="39788" cy="477144"/>
            </a:xfrm>
            <a:prstGeom prst="line">
              <a:avLst/>
            </a:prstGeom>
            <a:noFill/>
            <a:ln w="1079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90" name="Line"/>
            <p:cNvSpPr/>
            <p:nvPr/>
          </p:nvSpPr>
          <p:spPr>
            <a:xfrm flipH="1" flipV="1">
              <a:off x="2095237" y="737580"/>
              <a:ext cx="532806" cy="597298"/>
            </a:xfrm>
            <a:prstGeom prst="line">
              <a:avLst/>
            </a:prstGeom>
            <a:noFill/>
            <a:ln w="1079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1872" y="33577"/>
            <a:ext cx="3689323" cy="741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71900" y="1535591"/>
            <a:ext cx="3814710" cy="287927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97" name="Group"/>
          <p:cNvGrpSpPr/>
          <p:nvPr/>
        </p:nvGrpSpPr>
        <p:grpSpPr>
          <a:xfrm>
            <a:off x="414030" y="1995493"/>
            <a:ext cx="4365762" cy="1795200"/>
            <a:chOff x="0" y="0"/>
            <a:chExt cx="4365761" cy="1795198"/>
          </a:xfrm>
        </p:grpSpPr>
        <p:pic>
          <p:nvPicPr>
            <p:cNvPr id="1095" name="Screen Shot 2021-04-14 at 8.36.12 PM.png" descr="Screen Shot 2021-04-14 at 8.36.12 PM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75909"/>
            <a:stretch>
              <a:fillRect/>
            </a:stretch>
          </p:blipFill>
          <p:spPr>
            <a:xfrm>
              <a:off x="0" y="0"/>
              <a:ext cx="4365762" cy="12301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96" name="Screen Shot 2021-04-14 at 8.36.12 PM.png" descr="Screen Shot 2021-04-14 at 8.36.12 PM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88653" r="0" b="0"/>
            <a:stretch>
              <a:fillRect/>
            </a:stretch>
          </p:blipFill>
          <p:spPr>
            <a:xfrm>
              <a:off x="0" y="1215804"/>
              <a:ext cx="4365762" cy="579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98" name="See poster:  “The precision magnetic field in the Muon g-2 Experiment at Fermilab”"/>
          <p:cNvSpPr/>
          <p:nvPr/>
        </p:nvSpPr>
        <p:spPr>
          <a:xfrm>
            <a:off x="471423" y="3738834"/>
            <a:ext cx="4679229" cy="665507"/>
          </a:xfrm>
          <a:prstGeom prst="roundRect">
            <a:avLst>
              <a:gd name="adj" fmla="val 31183"/>
            </a:avLst>
          </a:prstGeom>
          <a:solidFill>
            <a:srgbClr val="FFFFFF"/>
          </a:solidFill>
          <a:ln w="25400">
            <a:solidFill>
              <a:srgbClr val="C53A32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pPr/>
            <a:r>
              <a:t>See poster:  “The precision magnetic field in the Muon g-2 Experiment at Fermilab”</a:t>
            </a:r>
          </a:p>
        </p:txBody>
      </p:sp>
      <p:sp>
        <p:nvSpPr>
          <p:cNvPr id="1099" name="Title 1"/>
          <p:cNvSpPr txBox="1"/>
          <p:nvPr>
            <p:ph type="title"/>
          </p:nvPr>
        </p:nvSpPr>
        <p:spPr>
          <a:xfrm>
            <a:off x="457200" y="1805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Field measurement</a:t>
            </a:r>
            <a:br/>
          </a:p>
        </p:txBody>
      </p:sp>
      <p:sp>
        <p:nvSpPr>
          <p:cNvPr id="1100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01" name="Group"/>
          <p:cNvSpPr/>
          <p:nvPr/>
        </p:nvSpPr>
        <p:spPr>
          <a:xfrm>
            <a:off x="5308600" y="870994"/>
            <a:ext cx="1270001" cy="1270001"/>
          </a:xfrm>
          <a:prstGeom prst="line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EE8435"/>
                </a:solidFill>
              </a:defRPr>
            </a:pPr>
            <a:r>
              <a:t>378 Fixed Probes </a:t>
            </a:r>
            <a:r>
              <a:rPr b="0">
                <a:solidFill>
                  <a:srgbClr val="474849"/>
                </a:solidFill>
              </a:rPr>
              <a:t>(from the outside)</a:t>
            </a:r>
          </a:p>
          <a:p>
            <a:pPr/>
            <a:r>
              <a:t>Track the field between field maps </a:t>
            </a:r>
          </a:p>
        </p:txBody>
      </p:sp>
      <p:sp>
        <p:nvSpPr>
          <p:cNvPr id="1102" name="Trolley (every ~3 to 5 days)…"/>
          <p:cNvSpPr txBox="1"/>
          <p:nvPr/>
        </p:nvSpPr>
        <p:spPr>
          <a:xfrm>
            <a:off x="708661" y="844741"/>
            <a:ext cx="3903500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3A73AF"/>
                </a:solidFill>
              </a:defRPr>
            </a:pPr>
            <a:r>
              <a:t>Trolley </a:t>
            </a:r>
            <a:r>
              <a:rPr b="0">
                <a:solidFill>
                  <a:srgbClr val="46494A"/>
                </a:solidFill>
              </a:rPr>
              <a:t>(every ~3 to 5 days)</a:t>
            </a:r>
          </a:p>
          <a:p>
            <a:pPr/>
            <a:r>
              <a:t>Field inside the muon storage volume</a:t>
            </a:r>
          </a:p>
        </p:txBody>
      </p:sp>
      <p:sp>
        <p:nvSpPr>
          <p:cNvPr id="1103" name="Uncertainty: random walk model                     (Brownian bridge)"/>
          <p:cNvSpPr txBox="1"/>
          <p:nvPr/>
        </p:nvSpPr>
        <p:spPr>
          <a:xfrm>
            <a:off x="5842130" y="4328936"/>
            <a:ext cx="3006588" cy="54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600"/>
            </a:pPr>
            <a:r>
              <a:t>Uncertainty: random walk model</a:t>
            </a:r>
            <a:br/>
            <a:r>
              <a:t>                    (Brownian bridge) </a:t>
            </a:r>
          </a:p>
        </p:txBody>
      </p:sp>
      <p:grpSp>
        <p:nvGrpSpPr>
          <p:cNvPr id="1106" name="Group"/>
          <p:cNvGrpSpPr/>
          <p:nvPr/>
        </p:nvGrpSpPr>
        <p:grpSpPr>
          <a:xfrm>
            <a:off x="457200" y="4010745"/>
            <a:ext cx="8456625" cy="780101"/>
            <a:chOff x="0" y="0"/>
            <a:chExt cx="8456624" cy="780099"/>
          </a:xfrm>
        </p:grpSpPr>
        <p:sp>
          <p:nvSpPr>
            <p:cNvPr id="1104" name="Rounded Rectangle"/>
            <p:cNvSpPr/>
            <p:nvPr/>
          </p:nvSpPr>
          <p:spPr>
            <a:xfrm>
              <a:off x="0" y="0"/>
              <a:ext cx="8456625" cy="780100"/>
            </a:xfrm>
            <a:prstGeom prst="roundRect">
              <a:avLst>
                <a:gd name="adj" fmla="val 24420"/>
              </a:avLst>
            </a:prstGeom>
            <a:solidFill>
              <a:srgbClr val="FFFFFF"/>
            </a:solidFill>
            <a:ln w="25400" cap="flat">
              <a:solidFill>
                <a:srgbClr val="EE843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05" name="Upgrade since run 1: Thermal insulation (run 2) and improved AC (run 3) increased the field stability."/>
            <p:cNvSpPr txBox="1"/>
            <p:nvPr/>
          </p:nvSpPr>
          <p:spPr>
            <a:xfrm>
              <a:off x="155324" y="18816"/>
              <a:ext cx="8053795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rPr>
                  <a:solidFill>
                    <a:srgbClr val="EE8435"/>
                  </a:solidFill>
                </a:rPr>
                <a:t>Upgrade since run 1:</a:t>
              </a:r>
              <a:br/>
              <a:r>
                <a:t>Thermal insulation (run 2) and improved AC (run 3) increased the field stability.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0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Title 1"/>
          <p:cNvSpPr txBox="1"/>
          <p:nvPr>
            <p:ph type="title"/>
          </p:nvPr>
        </p:nvSpPr>
        <p:spPr>
          <a:xfrm>
            <a:off x="457200" y="2313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magnetic Moment of the muon: history</a:t>
            </a:r>
            <a:br/>
          </a:p>
        </p:txBody>
      </p:sp>
      <p:sp>
        <p:nvSpPr>
          <p:cNvPr id="619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20" name="Group" descr="Group"/>
          <p:cNvPicPr>
            <a:picLocks noChangeAspect="1"/>
          </p:cNvPicPr>
          <p:nvPr/>
        </p:nvPicPr>
        <p:blipFill>
          <a:blip r:embed="rId2">
            <a:extLst/>
          </a:blip>
          <a:srcRect l="0" t="20522" r="0" b="0"/>
          <a:stretch>
            <a:fillRect/>
          </a:stretch>
        </p:blipFill>
        <p:spPr>
          <a:xfrm>
            <a:off x="4256748" y="1629584"/>
            <a:ext cx="4540528" cy="3170708"/>
          </a:xfrm>
          <a:prstGeom prst="rect">
            <a:avLst/>
          </a:prstGeom>
          <a:ln w="12700">
            <a:miter lim="400000"/>
          </a:ln>
        </p:spPr>
      </p:pic>
      <p:sp>
        <p:nvSpPr>
          <p:cNvPr id="621" name="Stopped Muons…"/>
          <p:cNvSpPr txBox="1"/>
          <p:nvPr/>
        </p:nvSpPr>
        <p:spPr>
          <a:xfrm>
            <a:off x="471293" y="3304847"/>
            <a:ext cx="3230090" cy="145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825500">
              <a:spcBef>
                <a:spcPts val="800"/>
              </a:spcBef>
              <a:defRPr b="1">
                <a:solidFill>
                  <a:srgbClr val="2A3138"/>
                </a:solidFill>
              </a:defRPr>
            </a:pPr>
            <a:r>
              <a:t>Stopped Muons</a:t>
            </a:r>
          </a:p>
          <a:p>
            <a:pPr defTabSz="825500">
              <a:spcBef>
                <a:spcPts val="800"/>
              </a:spcBef>
              <a:defRPr>
                <a:solidFill>
                  <a:srgbClr val="2A3138"/>
                </a:solidFill>
              </a:defRPr>
            </a:pPr>
            <a:r>
              <a:t>Stop muons in a magnetic field</a:t>
            </a:r>
            <a:br/>
            <a:r>
              <a:t>measurement of </a:t>
            </a:r>
            <a14:m>
              <m:oMath>
                <m:sSub>
                  <m:e>
                    <m:r>
                      <a:rPr xmlns:a="http://schemas.openxmlformats.org/drawingml/2006/main" sz="2250" i="1">
                        <a:solidFill>
                          <a:srgbClr val="293038"/>
                        </a:solidFill>
                        <a:latin typeface="Cambria Math" panose="02040503050406030204" pitchFamily="18" charset="0"/>
                      </a:rPr>
                      <m:t>g</m:t>
                    </m:r>
                  </m:e>
                  <m:sub>
                    <m:r>
                      <a:rPr xmlns:a="http://schemas.openxmlformats.org/drawingml/2006/main" sz="2250" i="1">
                        <a:solidFill>
                          <a:srgbClr val="293038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directly</a:t>
            </a:r>
          </a:p>
        </p:txBody>
      </p:sp>
      <p:pic>
        <p:nvPicPr>
          <p:cNvPr id="62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3738193" y="3257638"/>
            <a:ext cx="481745" cy="129632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25" name="Group"/>
          <p:cNvGrpSpPr/>
          <p:nvPr/>
        </p:nvGrpSpPr>
        <p:grpSpPr>
          <a:xfrm>
            <a:off x="471293" y="1610701"/>
            <a:ext cx="3748645" cy="1323307"/>
            <a:chOff x="0" y="0"/>
            <a:chExt cx="3748643" cy="1323305"/>
          </a:xfrm>
        </p:grpSpPr>
        <p:sp>
          <p:nvSpPr>
            <p:cNvPr id="623" name="Group"/>
            <p:cNvSpPr/>
            <p:nvPr/>
          </p:nvSpPr>
          <p:spPr>
            <a:xfrm>
              <a:off x="0" y="53305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defTabSz="825500">
                <a:spcBef>
                  <a:spcPts val="800"/>
                </a:spcBef>
                <a:defRPr b="1">
                  <a:solidFill>
                    <a:srgbClr val="2A3138"/>
                  </a:solidFill>
                </a:defRPr>
              </a:pPr>
              <a:r>
                <a:t>Storage Ring</a:t>
              </a:r>
            </a:p>
            <a:p>
              <a:pPr defTabSz="825500">
                <a:spcBef>
                  <a:spcPts val="800"/>
                </a:spcBef>
                <a:defRPr>
                  <a:solidFill>
                    <a:srgbClr val="2A3138"/>
                  </a:solidFill>
                </a:defRPr>
              </a:pPr>
              <a:r>
                <a:t>Dilated lifetime</a:t>
              </a:r>
              <a:br/>
              <a:r>
                <a:t>measurement of </a:t>
              </a:r>
              <a14:m>
                <m:oMath>
                  <m:sSub>
                    <m:e>
                      <m:r>
                        <a:rPr xmlns:a="http://schemas.openxmlformats.org/drawingml/2006/main" sz="23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b>
                      <m:r>
                        <a:rPr xmlns:a="http://schemas.openxmlformats.org/drawingml/2006/main" sz="2300" i="1">
                          <a:solidFill>
                            <a:srgbClr val="293038"/>
                          </a:solidFill>
                          <a:latin typeface="Cambria Math" panose="02040503050406030204" pitchFamily="18" charset="0"/>
                        </a:rPr>
                        <m:t>μ</m:t>
                      </m:r>
                    </m:sub>
                  </m:sSub>
                </m:oMath>
              </a14:m>
              <a:r>
                <a:t>, more precise</a:t>
              </a:r>
            </a:p>
          </p:txBody>
        </p:sp>
        <p:pic>
          <p:nvPicPr>
            <p:cNvPr id="62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266900" y="0"/>
              <a:ext cx="481744" cy="12963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2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8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578102" y="1978123"/>
            <a:ext cx="6297185" cy="1187252"/>
          </a:xfrm>
          <a:prstGeom prst="rect">
            <a:avLst/>
          </a:prstGeom>
          <a:ln w="12700">
            <a:miter lim="400000"/>
          </a:ln>
        </p:spPr>
      </p:pic>
      <p:sp>
        <p:nvSpPr>
          <p:cNvPr id="1109" name="Title 1"/>
          <p:cNvSpPr txBox="1"/>
          <p:nvPr>
            <p:ph type="title"/>
          </p:nvPr>
        </p:nvSpPr>
        <p:spPr>
          <a:xfrm>
            <a:off x="457200" y="1805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Back to the master formula</a:t>
            </a:r>
            <a:br/>
          </a:p>
        </p:txBody>
      </p:sp>
      <p:sp>
        <p:nvSpPr>
          <p:cNvPr id="1110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117" name="Group"/>
          <p:cNvGrpSpPr/>
          <p:nvPr/>
        </p:nvGrpSpPr>
        <p:grpSpPr>
          <a:xfrm>
            <a:off x="1132916" y="1282707"/>
            <a:ext cx="6985880" cy="2603893"/>
            <a:chOff x="0" y="0"/>
            <a:chExt cx="6985878" cy="2603892"/>
          </a:xfrm>
        </p:grpSpPr>
        <p:sp>
          <p:nvSpPr>
            <p:cNvPr id="1111" name="beam dynamics…"/>
            <p:cNvSpPr txBox="1"/>
            <p:nvPr/>
          </p:nvSpPr>
          <p:spPr>
            <a:xfrm>
              <a:off x="3810842" y="0"/>
              <a:ext cx="1791898" cy="606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defRPr>
                  <a:solidFill>
                    <a:srgbClr val="EE8435"/>
                  </a:solidFill>
                </a:defRPr>
              </a:pPr>
              <a:r>
                <a:t>beam dynamics</a:t>
              </a:r>
            </a:p>
            <a:p>
              <a:pPr algn="ctr">
                <a:defRPr>
                  <a:solidFill>
                    <a:srgbClr val="EE8435"/>
                  </a:solidFill>
                </a:defRPr>
              </a:pPr>
              <a:r>
                <a:t> corrections</a:t>
              </a:r>
            </a:p>
          </p:txBody>
        </p:sp>
        <p:sp>
          <p:nvSpPr>
            <p:cNvPr id="1112" name="Magnetic transients corrections"/>
            <p:cNvSpPr txBox="1"/>
            <p:nvPr/>
          </p:nvSpPr>
          <p:spPr>
            <a:xfrm>
              <a:off x="4893390" y="1984701"/>
              <a:ext cx="2092489" cy="619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C53A32"/>
                  </a:solidFill>
                </a:defRPr>
              </a:pPr>
              <a:r>
                <a:t>Magnetic transients</a:t>
              </a:r>
              <a:br/>
              <a:r>
                <a:t>corrections</a:t>
              </a:r>
            </a:p>
          </p:txBody>
        </p:sp>
        <p:sp>
          <p:nvSpPr>
            <p:cNvPr id="1113" name="unblinding factor"/>
            <p:cNvSpPr txBox="1"/>
            <p:nvPr/>
          </p:nvSpPr>
          <p:spPr>
            <a:xfrm>
              <a:off x="0" y="327310"/>
              <a:ext cx="1850673" cy="351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  <a:r>
                <a:t>unblinding factor </a:t>
              </a:r>
            </a:p>
          </p:txBody>
        </p:sp>
        <p:sp>
          <p:nvSpPr>
            <p:cNvPr id="1114" name="absolute field  calibration"/>
            <p:cNvSpPr txBox="1"/>
            <p:nvPr/>
          </p:nvSpPr>
          <p:spPr>
            <a:xfrm>
              <a:off x="86209" y="1984701"/>
              <a:ext cx="1519297" cy="619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8F7963"/>
                  </a:solidFill>
                </a:defRPr>
              </a:pPr>
              <a:r>
                <a:t>absolute field </a:t>
              </a:r>
              <a:br/>
              <a:r>
                <a:t>calibration</a:t>
              </a:r>
            </a:p>
          </p:txBody>
        </p:sp>
        <p:sp>
          <p:nvSpPr>
            <p:cNvPr id="1115" name="magnetic field sampled by the muon distribution"/>
            <p:cNvSpPr txBox="1"/>
            <p:nvPr/>
          </p:nvSpPr>
          <p:spPr>
            <a:xfrm>
              <a:off x="1929132" y="1756101"/>
              <a:ext cx="2538730" cy="619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3A73AF"/>
                  </a:solidFill>
                </a:defRPr>
              </a:pPr>
              <a:r>
                <a:t>magnetic field sampled</a:t>
              </a:r>
              <a:br/>
              <a:r>
                <a:t>by the muon distribution</a:t>
              </a:r>
            </a:p>
          </p:txBody>
        </p:sp>
        <p:sp>
          <p:nvSpPr>
            <p:cNvPr id="1116" name="precession"/>
            <p:cNvSpPr txBox="1"/>
            <p:nvPr/>
          </p:nvSpPr>
          <p:spPr>
            <a:xfrm>
              <a:off x="2318128" y="153574"/>
              <a:ext cx="1213220" cy="351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>
                  <a:solidFill>
                    <a:srgbClr val="529E3E"/>
                  </a:solidFill>
                </a:defRPr>
              </a:lvl1pPr>
            </a:lstStyle>
            <a:p>
              <a:pPr/>
              <a:r>
                <a:t>precession</a:t>
              </a:r>
            </a:p>
          </p:txBody>
        </p:sp>
      </p:grpSp>
      <p:pic>
        <p:nvPicPr>
          <p:cNvPr id="1118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rcRect l="3122" t="5503" r="3122" b="3539"/>
          <a:stretch>
            <a:fillRect/>
          </a:stretch>
        </p:blipFill>
        <p:spPr>
          <a:xfrm>
            <a:off x="2956732" y="518842"/>
            <a:ext cx="1659979" cy="993010"/>
          </a:xfrm>
          <a:prstGeom prst="rect">
            <a:avLst/>
          </a:prstGeom>
          <a:ln w="25400">
            <a:solidFill>
              <a:srgbClr val="529E3E"/>
            </a:solidFill>
            <a:miter lim="400000"/>
          </a:ln>
        </p:spPr>
      </p:pic>
      <p:pic>
        <p:nvPicPr>
          <p:cNvPr id="1119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0" t="31635" r="0" b="23376"/>
          <a:stretch>
            <a:fillRect/>
          </a:stretch>
        </p:blipFill>
        <p:spPr>
          <a:xfrm>
            <a:off x="447229" y="3943909"/>
            <a:ext cx="2183115" cy="736606"/>
          </a:xfrm>
          <a:prstGeom prst="rect">
            <a:avLst/>
          </a:prstGeom>
          <a:ln w="25400">
            <a:solidFill>
              <a:srgbClr val="8F7963"/>
            </a:solidFill>
            <a:miter lim="400000"/>
          </a:ln>
        </p:spPr>
      </p:pic>
      <p:pic>
        <p:nvPicPr>
          <p:cNvPr id="112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46684" y="3617311"/>
            <a:ext cx="1999122" cy="1508902"/>
          </a:xfrm>
          <a:prstGeom prst="rect">
            <a:avLst/>
          </a:prstGeom>
          <a:ln w="25400">
            <a:solidFill>
              <a:srgbClr val="3A73AF"/>
            </a:solidFill>
            <a:miter lim="400000"/>
          </a:ln>
        </p:spPr>
      </p:pic>
      <p:pic>
        <p:nvPicPr>
          <p:cNvPr id="112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87982" y="51590"/>
            <a:ext cx="1882340" cy="1820479"/>
          </a:xfrm>
          <a:prstGeom prst="rect">
            <a:avLst/>
          </a:prstGeom>
          <a:ln w="25400">
            <a:solidFill>
              <a:srgbClr val="EE8435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Title 1"/>
          <p:cNvSpPr txBox="1"/>
          <p:nvPr>
            <p:ph type="title"/>
          </p:nvPr>
        </p:nvSpPr>
        <p:spPr>
          <a:xfrm>
            <a:off x="457200" y="1805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run-1 result</a:t>
            </a:r>
            <a:br/>
          </a:p>
        </p:txBody>
      </p:sp>
      <p:sp>
        <p:nvSpPr>
          <p:cNvPr id="1124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2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134" y="819906"/>
            <a:ext cx="8717035" cy="3962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24799" y="57317"/>
            <a:ext cx="3567131" cy="7158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31" name="Group"/>
          <p:cNvGrpSpPr/>
          <p:nvPr/>
        </p:nvGrpSpPr>
        <p:grpSpPr>
          <a:xfrm>
            <a:off x="630936" y="2691240"/>
            <a:ext cx="8456626" cy="1294934"/>
            <a:chOff x="0" y="0"/>
            <a:chExt cx="8456624" cy="1294932"/>
          </a:xfrm>
        </p:grpSpPr>
        <p:grpSp>
          <p:nvGrpSpPr>
            <p:cNvPr id="1129" name="Group"/>
            <p:cNvGrpSpPr/>
            <p:nvPr/>
          </p:nvGrpSpPr>
          <p:grpSpPr>
            <a:xfrm>
              <a:off x="0" y="514832"/>
              <a:ext cx="8456625" cy="780101"/>
              <a:chOff x="0" y="0"/>
              <a:chExt cx="8456624" cy="780099"/>
            </a:xfrm>
          </p:grpSpPr>
          <p:sp>
            <p:nvSpPr>
              <p:cNvPr id="1127" name="Rounded Rectangle"/>
              <p:cNvSpPr/>
              <p:nvPr/>
            </p:nvSpPr>
            <p:spPr>
              <a:xfrm>
                <a:off x="0" y="0"/>
                <a:ext cx="8456625" cy="780100"/>
              </a:xfrm>
              <a:prstGeom prst="roundRect">
                <a:avLst>
                  <a:gd name="adj" fmla="val 24420"/>
                </a:avLst>
              </a:prstGeom>
              <a:solidFill>
                <a:srgbClr val="FFFFFF"/>
              </a:solidFill>
              <a:ln w="25400" cap="flat">
                <a:solidFill>
                  <a:srgbClr val="EE8435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28" name="Upgrade since run 1: Extensive campaigns to measure the magnetic field transients more precisely."/>
              <p:cNvSpPr txBox="1"/>
              <p:nvPr/>
            </p:nvSpPr>
            <p:spPr>
              <a:xfrm>
                <a:off x="155324" y="18816"/>
                <a:ext cx="7977558" cy="6173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/>
                <a:r>
                  <a:rPr>
                    <a:solidFill>
                      <a:srgbClr val="EE8435"/>
                    </a:solidFill>
                  </a:rPr>
                  <a:t>Upgrade since run 1:</a:t>
                </a:r>
                <a:br/>
                <a:r>
                  <a:t>Extensive campaigns to measure the magnetic field transients more precisely.</a:t>
                </a:r>
              </a:p>
            </p:txBody>
          </p:sp>
        </p:grpSp>
        <p:sp>
          <p:nvSpPr>
            <p:cNvPr id="1130" name="Rounded Rectangle"/>
            <p:cNvSpPr/>
            <p:nvPr/>
          </p:nvSpPr>
          <p:spPr>
            <a:xfrm>
              <a:off x="169671" y="0"/>
              <a:ext cx="1852577" cy="504903"/>
            </a:xfrm>
            <a:prstGeom prst="roundRect">
              <a:avLst>
                <a:gd name="adj" fmla="val 37885"/>
              </a:avLst>
            </a:prstGeom>
            <a:noFill/>
            <a:ln w="25400" cap="flat">
              <a:solidFill>
                <a:srgbClr val="EE8435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31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Title 1"/>
          <p:cNvSpPr txBox="1"/>
          <p:nvPr>
            <p:ph type="title"/>
          </p:nvPr>
        </p:nvSpPr>
        <p:spPr>
          <a:xfrm>
            <a:off x="457200" y="1805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More to come: the Beyond run 1 analysis</a:t>
            </a:r>
            <a:br/>
          </a:p>
        </p:txBody>
      </p:sp>
      <p:sp>
        <p:nvSpPr>
          <p:cNvPr id="1134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3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5491" t="11376" r="8524" b="6231"/>
          <a:stretch>
            <a:fillRect/>
          </a:stretch>
        </p:blipFill>
        <p:spPr>
          <a:xfrm>
            <a:off x="818951" y="659166"/>
            <a:ext cx="7506197" cy="4099784"/>
          </a:xfrm>
          <a:prstGeom prst="rect">
            <a:avLst/>
          </a:prstGeom>
          <a:ln w="12700">
            <a:miter lim="400000"/>
          </a:ln>
        </p:spPr>
      </p:pic>
      <p:sp>
        <p:nvSpPr>
          <p:cNvPr id="1136" name="Text Box 14"/>
          <p:cNvSpPr txBox="1"/>
          <p:nvPr/>
        </p:nvSpPr>
        <p:spPr>
          <a:xfrm>
            <a:off x="1905841" y="3783597"/>
            <a:ext cx="6256197" cy="323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FF0000"/>
                </a:solidFill>
              </a:defRPr>
            </a:lvl1pPr>
          </a:lstStyle>
          <a:p>
            <a:pPr/>
            <a:r>
              <a:t>          results ~6% of full stats,  434 ppb stat ⊕ 157 ppb syst errors </a:t>
            </a:r>
          </a:p>
        </p:txBody>
      </p:sp>
      <p:grpSp>
        <p:nvGrpSpPr>
          <p:cNvPr id="1139" name="Text Box 14"/>
          <p:cNvGrpSpPr/>
          <p:nvPr/>
        </p:nvGrpSpPr>
        <p:grpSpPr>
          <a:xfrm>
            <a:off x="4118882" y="3009831"/>
            <a:ext cx="3936982" cy="779754"/>
            <a:chOff x="0" y="0"/>
            <a:chExt cx="3936980" cy="779753"/>
          </a:xfrm>
        </p:grpSpPr>
        <p:sp>
          <p:nvSpPr>
            <p:cNvPr id="1137" name="Rectangle"/>
            <p:cNvSpPr/>
            <p:nvPr/>
          </p:nvSpPr>
          <p:spPr>
            <a:xfrm>
              <a:off x="-1" y="0"/>
              <a:ext cx="3936982" cy="7797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</a:p>
          </p:txBody>
        </p:sp>
        <p:sp>
          <p:nvSpPr>
            <p:cNvPr id="1138" name="Run 2/3 analysis in progress, aiming to  reduce experimental error by 2 by spring.  Systematics on track for &lt; 100 ppb."/>
            <p:cNvSpPr/>
            <p:nvPr/>
          </p:nvSpPr>
          <p:spPr>
            <a:xfrm>
              <a:off x="43199" y="0"/>
              <a:ext cx="385058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t">
              <a:spAutoFit/>
            </a:bodyPr>
            <a:lstStyle/>
            <a:p>
              <a: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rgbClr val="008000"/>
                  </a:solidFill>
                </a:defRPr>
              </a:pPr>
              <a:r>
                <a:t>Run 2/3 analysis in progress, aiming to </a:t>
              </a:r>
              <a:br/>
              <a:r>
                <a:t>reduce experimental error by 2 by spring.  Systematics on track for &lt; 100 ppb.</a:t>
              </a:r>
            </a:p>
          </p:txBody>
        </p:sp>
      </p:grpSp>
      <p:grpSp>
        <p:nvGrpSpPr>
          <p:cNvPr id="1142" name="Text Box 14"/>
          <p:cNvGrpSpPr/>
          <p:nvPr/>
        </p:nvGrpSpPr>
        <p:grpSpPr>
          <a:xfrm>
            <a:off x="5859368" y="2031930"/>
            <a:ext cx="2138817" cy="924462"/>
            <a:chOff x="0" y="0"/>
            <a:chExt cx="2138816" cy="924461"/>
          </a:xfrm>
        </p:grpSpPr>
        <p:sp>
          <p:nvSpPr>
            <p:cNvPr id="1140" name="Rectangle"/>
            <p:cNvSpPr/>
            <p:nvPr/>
          </p:nvSpPr>
          <p:spPr>
            <a:xfrm>
              <a:off x="0" y="0"/>
              <a:ext cx="2138817" cy="9244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</a:p>
          </p:txBody>
        </p:sp>
        <p:sp>
          <p:nvSpPr>
            <p:cNvPr id="1141" name="Run 4/5/6, aiming for another factor of ~2 reduction in error"/>
            <p:cNvSpPr txBox="1"/>
            <p:nvPr/>
          </p:nvSpPr>
          <p:spPr>
            <a:xfrm>
              <a:off x="46457" y="0"/>
              <a:ext cx="2045903" cy="796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t">
              <a:noAutofit/>
            </a:bodyPr>
            <a:lstStyle>
              <a:lvl1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rgbClr val="800080"/>
                  </a:solidFill>
                </a:defRPr>
              </a:lvl1pPr>
            </a:lstStyle>
            <a:p>
              <a:pPr/>
              <a:r>
                <a:t>Run 4/5/6, aiming for another factor of ~2 reduction in error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39" grpId="2"/>
      <p:bldP build="whole" bldLvl="1" animBg="1" rev="0" advAuto="0" spid="1142" grpId="3"/>
      <p:bldP build="whole" bldLvl="1" animBg="1" rev="0" advAuto="0" spid="1136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Title 1"/>
          <p:cNvSpPr txBox="1"/>
          <p:nvPr>
            <p:ph type="title"/>
          </p:nvPr>
        </p:nvSpPr>
        <p:spPr>
          <a:xfrm>
            <a:off x="457200" y="1805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Even More to come: run 6</a:t>
            </a:r>
            <a:br/>
          </a:p>
        </p:txBody>
      </p:sp>
      <p:sp>
        <p:nvSpPr>
          <p:cNvPr id="1145" name="Slide Number Placeholder 4"/>
          <p:cNvSpPr txBox="1"/>
          <p:nvPr>
            <p:ph type="sldNum" sz="quarter" idx="2"/>
          </p:nvPr>
        </p:nvSpPr>
        <p:spPr>
          <a:xfrm>
            <a:off x="4495018" y="4856896"/>
            <a:ext cx="153964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4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5491" t="11376" r="8524" b="6231"/>
          <a:stretch>
            <a:fillRect/>
          </a:stretch>
        </p:blipFill>
        <p:spPr>
          <a:xfrm>
            <a:off x="818951" y="659166"/>
            <a:ext cx="7506197" cy="4099784"/>
          </a:xfrm>
          <a:prstGeom prst="rect">
            <a:avLst/>
          </a:prstGeom>
          <a:ln w="12700">
            <a:miter lim="400000"/>
          </a:ln>
        </p:spPr>
      </p:pic>
      <p:sp>
        <p:nvSpPr>
          <p:cNvPr id="1147" name="Text Box 14"/>
          <p:cNvSpPr txBox="1"/>
          <p:nvPr/>
        </p:nvSpPr>
        <p:spPr>
          <a:xfrm>
            <a:off x="1905841" y="3783597"/>
            <a:ext cx="6256197" cy="323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FF0000"/>
                </a:solidFill>
              </a:defRPr>
            </a:lvl1pPr>
          </a:lstStyle>
          <a:p>
            <a:pPr/>
            <a:r>
              <a:t>          results ~6% of full stats,  434 ppb stat ⊕ 157 ppb syst errors </a:t>
            </a:r>
          </a:p>
        </p:txBody>
      </p:sp>
      <p:grpSp>
        <p:nvGrpSpPr>
          <p:cNvPr id="1150" name="Text Box 14"/>
          <p:cNvGrpSpPr/>
          <p:nvPr/>
        </p:nvGrpSpPr>
        <p:grpSpPr>
          <a:xfrm>
            <a:off x="4118882" y="3009831"/>
            <a:ext cx="3936982" cy="779754"/>
            <a:chOff x="0" y="0"/>
            <a:chExt cx="3936980" cy="779753"/>
          </a:xfrm>
        </p:grpSpPr>
        <p:sp>
          <p:nvSpPr>
            <p:cNvPr id="1148" name="Rectangle"/>
            <p:cNvSpPr/>
            <p:nvPr/>
          </p:nvSpPr>
          <p:spPr>
            <a:xfrm>
              <a:off x="-1" y="0"/>
              <a:ext cx="3936982" cy="77975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</a:p>
          </p:txBody>
        </p:sp>
        <p:sp>
          <p:nvSpPr>
            <p:cNvPr id="1149" name="Run 2/3 analysis in progress, aiming to  reduce experimental error by 2 by spring.  Systematics on track for &lt; 100 ppb."/>
            <p:cNvSpPr/>
            <p:nvPr/>
          </p:nvSpPr>
          <p:spPr>
            <a:xfrm>
              <a:off x="43199" y="0"/>
              <a:ext cx="385058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t">
              <a:spAutoFit/>
            </a:bodyPr>
            <a:lstStyle/>
            <a:p>
              <a: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rgbClr val="008000"/>
                  </a:solidFill>
                </a:defRPr>
              </a:pPr>
              <a:r>
                <a:t>Run 2/3 analysis in progress, aiming to </a:t>
              </a:r>
              <a:br/>
              <a:r>
                <a:t>reduce experimental error by 2 by spring.  Systematics on track for &lt; 100 ppb.</a:t>
              </a:r>
            </a:p>
          </p:txBody>
        </p:sp>
      </p:grpSp>
      <p:grpSp>
        <p:nvGrpSpPr>
          <p:cNvPr id="1153" name="Text Box 14"/>
          <p:cNvGrpSpPr/>
          <p:nvPr/>
        </p:nvGrpSpPr>
        <p:grpSpPr>
          <a:xfrm>
            <a:off x="5859368" y="2031930"/>
            <a:ext cx="2138817" cy="924462"/>
            <a:chOff x="0" y="0"/>
            <a:chExt cx="2138816" cy="924461"/>
          </a:xfrm>
        </p:grpSpPr>
        <p:sp>
          <p:nvSpPr>
            <p:cNvPr id="1151" name="Rectangle"/>
            <p:cNvSpPr/>
            <p:nvPr/>
          </p:nvSpPr>
          <p:spPr>
            <a:xfrm>
              <a:off x="0" y="0"/>
              <a:ext cx="2138817" cy="9244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</a:p>
          </p:txBody>
        </p:sp>
        <p:sp>
          <p:nvSpPr>
            <p:cNvPr id="1152" name="Run 4/5/6, aiming for another factor of ~2 reduction in error"/>
            <p:cNvSpPr txBox="1"/>
            <p:nvPr/>
          </p:nvSpPr>
          <p:spPr>
            <a:xfrm>
              <a:off x="46457" y="0"/>
              <a:ext cx="2045903" cy="796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t">
              <a:noAutofit/>
            </a:bodyPr>
            <a:lstStyle>
              <a:lvl1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solidFill>
                    <a:srgbClr val="800080"/>
                  </a:solidFill>
                </a:defRPr>
              </a:lvl1pPr>
            </a:lstStyle>
            <a:p>
              <a:pPr/>
              <a:r>
                <a:t>Run 4/5/6, aiming for another factor of ~2 reduction in error</a:t>
              </a:r>
            </a:p>
          </p:txBody>
        </p:sp>
      </p:grpSp>
      <p:sp>
        <p:nvSpPr>
          <p:cNvPr id="1154" name="Run 6 starts in ~2 weeks - originally  planned, canceled - lower priority at FNAL than mu2e"/>
          <p:cNvSpPr txBox="1"/>
          <p:nvPr/>
        </p:nvSpPr>
        <p:spPr>
          <a:xfrm>
            <a:off x="1512241" y="750499"/>
            <a:ext cx="3576785" cy="9368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Run 6 starts in ~2 weeks</a:t>
            </a:r>
            <a:br/>
            <a:r>
              <a:t>- originally </a:t>
            </a:r>
            <a14:m>
              <m:oMath>
                <m:sSup>
                  <m:e>
                    <m:r>
                      <a:rPr xmlns:a="http://schemas.openxmlformats.org/drawingml/2006/main" sz="22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μ</m:t>
                    </m:r>
                  </m:e>
                  <m:sup>
                    <m:r>
                      <a:rPr xmlns:a="http://schemas.openxmlformats.org/drawingml/2006/main" sz="2200" i="1">
                        <a:solidFill>
                          <a:srgbClr val="47484A"/>
                        </a:solidFill>
                        <a:latin typeface="Cambria Math" panose="02040503050406030204" pitchFamily="18" charset="0"/>
                      </a:rPr>
                      <m:t>-</m:t>
                    </m:r>
                  </m:sup>
                </m:sSup>
              </m:oMath>
            </a14:m>
            <a:r>
              <a:t>planned, canceled</a:t>
            </a:r>
            <a:br/>
            <a:r>
              <a:t>- lower priority at FNAL than mu2e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United Kingdom…"/>
          <p:cNvSpPr txBox="1"/>
          <p:nvPr/>
        </p:nvSpPr>
        <p:spPr>
          <a:xfrm>
            <a:off x="7192383" y="3332927"/>
            <a:ext cx="1955170" cy="1238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44928" indent="-244928" defTabSz="685800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FF0000"/>
                </a:solidFill>
              </a:defRPr>
            </a:pPr>
            <a:r>
              <a:t>United Kingdom</a:t>
            </a:r>
            <a:endParaRPr>
              <a:solidFill>
                <a:srgbClr val="000000"/>
              </a:solidFill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Lancaster/Cockcroft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Liverpool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Manchester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University College London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marL="244928" indent="-244928" defTabSz="685800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000000"/>
                </a:solidFill>
              </a:defRPr>
            </a:pPr>
          </a:p>
        </p:txBody>
      </p:sp>
      <p:sp>
        <p:nvSpPr>
          <p:cNvPr id="1157" name="Title 1"/>
          <p:cNvSpPr txBox="1"/>
          <p:nvPr>
            <p:ph type="title"/>
          </p:nvPr>
        </p:nvSpPr>
        <p:spPr>
          <a:xfrm>
            <a:off x="457200" y="358378"/>
            <a:ext cx="8372903" cy="621711"/>
          </a:xfrm>
          <a:prstGeom prst="rect">
            <a:avLst/>
          </a:prstGeom>
        </p:spPr>
        <p:txBody>
          <a:bodyPr/>
          <a:lstStyle>
            <a:lvl1pPr defTabSz="347472">
              <a:defRPr sz="2128"/>
            </a:lvl1pPr>
          </a:lstStyle>
          <a:p>
            <a:pPr/>
            <a:r>
              <a:t>The collaboration</a:t>
            </a:r>
          </a:p>
        </p:txBody>
      </p:sp>
      <p:sp>
        <p:nvSpPr>
          <p:cNvPr id="1158" name="Slide Number Placeholder 4"/>
          <p:cNvSpPr txBox="1"/>
          <p:nvPr>
            <p:ph type="sldNum" sz="quarter" idx="2"/>
          </p:nvPr>
        </p:nvSpPr>
        <p:spPr>
          <a:xfrm>
            <a:off x="4693020" y="4682406"/>
            <a:ext cx="153963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59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781773"/>
            <a:ext cx="9144001" cy="2500962"/>
          </a:xfrm>
          <a:prstGeom prst="rect">
            <a:avLst/>
          </a:prstGeom>
          <a:ln w="12700">
            <a:miter lim="400000"/>
          </a:ln>
        </p:spPr>
      </p:pic>
      <p:sp>
        <p:nvSpPr>
          <p:cNvPr id="1160" name="Run-1 unblinding ceremony"/>
          <p:cNvSpPr txBox="1"/>
          <p:nvPr/>
        </p:nvSpPr>
        <p:spPr>
          <a:xfrm>
            <a:off x="5428950" y="430402"/>
            <a:ext cx="2899803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i="1"/>
            </a:lvl1pPr>
          </a:lstStyle>
          <a:p>
            <a:pPr/>
            <a:r>
              <a:t>Run-1 unblinding ceremony</a:t>
            </a:r>
          </a:p>
        </p:txBody>
      </p:sp>
      <p:sp>
        <p:nvSpPr>
          <p:cNvPr id="1161" name="Text Placeholder 1"/>
          <p:cNvSpPr txBox="1"/>
          <p:nvPr/>
        </p:nvSpPr>
        <p:spPr>
          <a:xfrm>
            <a:off x="280832" y="3310570"/>
            <a:ext cx="2554594" cy="2414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685800">
              <a:spcBef>
                <a:spcPts val="200"/>
              </a:spcBef>
              <a:defRPr sz="1000">
                <a:solidFill>
                  <a:srgbClr val="FF0000"/>
                </a:solidFill>
              </a:defRPr>
            </a:pPr>
            <a:r>
              <a:t>USA</a:t>
            </a:r>
            <a:endParaRPr sz="2400">
              <a:solidFill>
                <a:srgbClr val="0000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Boston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Cornell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Illinois 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James Madison</a:t>
            </a: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Kentucky 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Massachusetts</a:t>
            </a: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Michigan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Michigan State</a:t>
            </a: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Mississippi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marL="244928" indent="-244928" defTabSz="685800">
              <a:spcBef>
                <a:spcPts val="500"/>
              </a:spcBef>
              <a:buSzPct val="100000"/>
              <a:buChar char="•"/>
              <a:defRPr sz="1000"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</a:p>
          <a:p>
            <a:pPr defTabSz="685800">
              <a:spcBef>
                <a:spcPts val="500"/>
              </a:spcBef>
              <a:defRPr sz="1000"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</a:p>
          <a:p>
            <a:pPr defTabSz="685800">
              <a:spcBef>
                <a:spcPts val="500"/>
              </a:spcBef>
              <a:defRPr sz="1000"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</a:p>
        </p:txBody>
      </p:sp>
      <p:sp>
        <p:nvSpPr>
          <p:cNvPr id="1162" name="Text Placeholder 1"/>
          <p:cNvSpPr txBox="1"/>
          <p:nvPr/>
        </p:nvSpPr>
        <p:spPr>
          <a:xfrm>
            <a:off x="3408912" y="3342320"/>
            <a:ext cx="2057613" cy="1902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marL="244928" indent="-244928" defTabSz="685800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FF0000"/>
                </a:solidFill>
              </a:defRPr>
            </a:pPr>
            <a:r>
              <a:t>China</a:t>
            </a:r>
            <a:r>
              <a:rPr>
                <a:solidFill>
                  <a:srgbClr val="000000"/>
                </a:solidFill>
              </a:rPr>
              <a:t>  </a:t>
            </a:r>
            <a:endParaRPr sz="2400">
              <a:solidFill>
                <a:srgbClr val="0000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Shanghai </a:t>
            </a:r>
            <a:r>
              <a:t>Jiao Tong</a:t>
            </a:r>
          </a:p>
          <a:p>
            <a:pPr marL="244928" indent="-244928" defTabSz="685800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FF0000"/>
                </a:solidFill>
              </a:defRPr>
            </a:pPr>
            <a:r>
              <a:t>Germany</a:t>
            </a:r>
            <a:r>
              <a:rPr>
                <a:solidFill>
                  <a:srgbClr val="000000"/>
                </a:solidFill>
              </a:rPr>
              <a:t>  </a:t>
            </a:r>
            <a:endParaRPr sz="2400">
              <a:solidFill>
                <a:srgbClr val="0000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Dresden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Mainz</a:t>
            </a:r>
            <a:endParaRPr sz="1000"/>
          </a:p>
          <a:p>
            <a:pPr marL="244928" indent="-244928" defTabSz="685800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FF0000"/>
                </a:solidFill>
              </a:defRPr>
            </a:pPr>
            <a:r>
              <a:t>Russia</a:t>
            </a:r>
            <a:r>
              <a:rPr>
                <a:solidFill>
                  <a:srgbClr val="000000"/>
                </a:solidFill>
              </a:rPr>
              <a:t>  </a:t>
            </a:r>
            <a:endParaRPr sz="800">
              <a:solidFill>
                <a:srgbClr val="000000"/>
              </a:solidFill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Budker/Novosibirsk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JINR Dubna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defTabSz="685800">
              <a:spcBef>
                <a:spcPts val="500"/>
              </a:spcBef>
              <a:defRPr sz="800">
                <a:solidFill>
                  <a:srgbClr val="000000"/>
                </a:solidFill>
              </a:defRPr>
            </a:pPr>
          </a:p>
          <a:p>
            <a:pPr defTabSz="685800">
              <a:spcBef>
                <a:spcPts val="500"/>
              </a:spcBef>
              <a:defRPr sz="1000"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</a:p>
        </p:txBody>
      </p:sp>
      <p:pic>
        <p:nvPicPr>
          <p:cNvPr id="1163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1017" y="4101200"/>
            <a:ext cx="411481" cy="276578"/>
          </a:xfrm>
          <a:prstGeom prst="rect">
            <a:avLst/>
          </a:prstGeom>
          <a:ln w="3175">
            <a:solidFill>
              <a:srgbClr val="47484A"/>
            </a:solidFill>
            <a:miter/>
          </a:ln>
        </p:spPr>
      </p:pic>
      <p:pic>
        <p:nvPicPr>
          <p:cNvPr id="1164" name="Picture 10" descr="Picture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419" y="3492735"/>
            <a:ext cx="411481" cy="274321"/>
          </a:xfrm>
          <a:prstGeom prst="rect">
            <a:avLst/>
          </a:prstGeom>
          <a:ln w="3175">
            <a:solidFill>
              <a:srgbClr val="47484A"/>
            </a:solidFill>
            <a:miter/>
          </a:ln>
        </p:spPr>
      </p:pic>
      <p:pic>
        <p:nvPicPr>
          <p:cNvPr id="1165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19445" y="3736507"/>
            <a:ext cx="411481" cy="274321"/>
          </a:xfrm>
          <a:prstGeom prst="rect">
            <a:avLst/>
          </a:prstGeom>
          <a:ln w="3175">
            <a:solidFill>
              <a:srgbClr val="47484A"/>
            </a:solidFill>
            <a:miter/>
          </a:ln>
        </p:spPr>
      </p:pic>
      <p:pic>
        <p:nvPicPr>
          <p:cNvPr id="1166" name="Picture 2" descr="Picture 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012182" y="3363473"/>
            <a:ext cx="411481" cy="2743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7" name="Picture 3" descr="Picture 3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222605" y="3353792"/>
            <a:ext cx="411481" cy="273362"/>
          </a:xfrm>
          <a:prstGeom prst="rect">
            <a:avLst/>
          </a:prstGeom>
          <a:ln w="12700">
            <a:miter lim="400000"/>
          </a:ln>
        </p:spPr>
      </p:pic>
      <p:sp>
        <p:nvSpPr>
          <p:cNvPr id="1168" name="North Central…"/>
          <p:cNvSpPr txBox="1"/>
          <p:nvPr/>
        </p:nvSpPr>
        <p:spPr>
          <a:xfrm>
            <a:off x="1711968" y="3477013"/>
            <a:ext cx="1503229" cy="1753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North Central</a:t>
            </a: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Northern Illinois 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Regis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Virginia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Washington</a:t>
            </a:r>
          </a:p>
          <a:p>
            <a:pPr defTabSz="685800">
              <a:spcBef>
                <a:spcPts val="200"/>
              </a:spcBef>
              <a:defRPr sz="1000">
                <a:solidFill>
                  <a:srgbClr val="FF0000"/>
                </a:solidFill>
              </a:defRPr>
            </a:pPr>
            <a:r>
              <a:t>USA National Labs</a:t>
            </a:r>
            <a:endParaRPr sz="2400">
              <a:solidFill>
                <a:srgbClr val="0000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Argonne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Brookhaven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Fermilab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</p:txBody>
      </p:sp>
      <p:sp>
        <p:nvSpPr>
          <p:cNvPr id="1169" name="Italy…"/>
          <p:cNvSpPr txBox="1"/>
          <p:nvPr/>
        </p:nvSpPr>
        <p:spPr>
          <a:xfrm>
            <a:off x="5455265" y="3332927"/>
            <a:ext cx="1586176" cy="1813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44928" indent="-244928" defTabSz="685800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FF0000"/>
                </a:solidFill>
              </a:defRPr>
            </a:pPr>
            <a:r>
              <a:t>Italy</a:t>
            </a:r>
            <a:r>
              <a:rPr>
                <a:solidFill>
                  <a:srgbClr val="000000"/>
                </a:solidFill>
              </a:rPr>
              <a:t> </a:t>
            </a:r>
            <a:endParaRPr sz="2400">
              <a:solidFill>
                <a:srgbClr val="0000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Frascati 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Molise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Naples 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Pisa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Roma Tor Vergata</a:t>
            </a: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Trieste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Udine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marL="244928" indent="-244928" defTabSz="685800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000">
                <a:solidFill>
                  <a:srgbClr val="FF0000"/>
                </a:solidFill>
              </a:defRPr>
            </a:pPr>
            <a:r>
              <a:t>Korea</a:t>
            </a:r>
            <a:r>
              <a:rPr>
                <a:solidFill>
                  <a:srgbClr val="000000"/>
                </a:solidFill>
              </a:rPr>
              <a:t>  </a:t>
            </a:r>
            <a:endParaRPr sz="2400">
              <a:solidFill>
                <a:srgbClr val="0000FF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CAPP/IBS</a:t>
            </a:r>
            <a:endParaRPr sz="2000">
              <a:solidFill>
                <a:srgbClr val="FF0000"/>
              </a:solidFill>
              <a:latin typeface="Chalkboard"/>
              <a:ea typeface="Chalkboard"/>
              <a:cs typeface="Chalkboard"/>
              <a:sym typeface="Chalkboard"/>
            </a:endParaRPr>
          </a:p>
          <a:p>
            <a:pPr lvl="1" marL="665018" indent="-207818" defTabSz="685800">
              <a:spcBef>
                <a:spcPts val="100"/>
              </a:spcBef>
              <a:buClr>
                <a:srgbClr val="000000"/>
              </a:buClr>
              <a:buSzPct val="100000"/>
              <a:buChar char="–"/>
              <a:defRPr sz="800">
                <a:solidFill>
                  <a:srgbClr val="000000"/>
                </a:solidFill>
              </a:defRPr>
            </a:pPr>
            <a:r>
              <a:t>KAIST</a:t>
            </a:r>
            <a:endParaRPr sz="900"/>
          </a:p>
        </p:txBody>
      </p:sp>
      <p:pic>
        <p:nvPicPr>
          <p:cNvPr id="1170" name="Picture 9" descr="Picture 9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251944" y="3334514"/>
            <a:ext cx="411481" cy="274321"/>
          </a:xfrm>
          <a:prstGeom prst="rect">
            <a:avLst/>
          </a:prstGeom>
          <a:ln w="3175">
            <a:solidFill>
              <a:srgbClr val="47484A"/>
            </a:solidFill>
            <a:miter/>
          </a:ln>
        </p:spPr>
      </p:pic>
      <p:pic>
        <p:nvPicPr>
          <p:cNvPr id="1171" name="Picture 3" descr="Picture 3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257005" y="4553741"/>
            <a:ext cx="411481" cy="2743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Text Placeholder 2"/>
          <p:cNvSpPr txBox="1"/>
          <p:nvPr>
            <p:ph type="body" idx="1"/>
          </p:nvPr>
        </p:nvSpPr>
        <p:spPr>
          <a:xfrm>
            <a:off x="-1" y="-10684"/>
            <a:ext cx="9144001" cy="4499372"/>
          </a:xfrm>
          <a:prstGeom prst="rect">
            <a:avLst/>
          </a:prstGeom>
        </p:spPr>
        <p:txBody>
          <a:bodyPr/>
          <a:lstStyle/>
          <a:p>
            <a:pPr/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8193" y="1610701"/>
            <a:ext cx="481744" cy="1296329"/>
          </a:xfrm>
          <a:prstGeom prst="rect">
            <a:avLst/>
          </a:prstGeom>
          <a:ln w="12700">
            <a:miter lim="400000"/>
          </a:ln>
        </p:spPr>
      </p:pic>
      <p:sp>
        <p:nvSpPr>
          <p:cNvPr id="628" name="Title 1"/>
          <p:cNvSpPr txBox="1"/>
          <p:nvPr>
            <p:ph type="title"/>
          </p:nvPr>
        </p:nvSpPr>
        <p:spPr>
          <a:xfrm>
            <a:off x="457200" y="2313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magnetic Moment of the muon: history</a:t>
            </a:r>
            <a:br/>
          </a:p>
        </p:txBody>
      </p:sp>
      <p:sp>
        <p:nvSpPr>
          <p:cNvPr id="629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638" name="Group"/>
          <p:cNvGrpSpPr/>
          <p:nvPr/>
        </p:nvGrpSpPr>
        <p:grpSpPr>
          <a:xfrm>
            <a:off x="4256748" y="810874"/>
            <a:ext cx="4540528" cy="3989418"/>
            <a:chOff x="0" y="165261"/>
            <a:chExt cx="4540526" cy="3989416"/>
          </a:xfrm>
        </p:grpSpPr>
        <p:pic>
          <p:nvPicPr>
            <p:cNvPr id="630" name="Screen Shot 2020-02-22 at 3.04.17 PM.png" descr="Screen Shot 2020-02-22 at 3.04.17 PM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165261"/>
              <a:ext cx="4540527" cy="39894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33" name="Group"/>
            <p:cNvGrpSpPr/>
            <p:nvPr/>
          </p:nvGrpSpPr>
          <p:grpSpPr>
            <a:xfrm>
              <a:off x="1017020" y="654875"/>
              <a:ext cx="381388" cy="233323"/>
              <a:chOff x="0" y="0"/>
              <a:chExt cx="381386" cy="233322"/>
            </a:xfrm>
          </p:grpSpPr>
          <p:sp>
            <p:nvSpPr>
              <p:cNvPr id="631" name="Rectangle"/>
              <p:cNvSpPr/>
              <p:nvPr/>
            </p:nvSpPr>
            <p:spPr>
              <a:xfrm>
                <a:off x="0" y="-1"/>
                <a:ext cx="381387" cy="233324"/>
              </a:xfrm>
              <a:prstGeom prst="rect">
                <a:avLst/>
              </a:prstGeom>
              <a:solidFill>
                <a:srgbClr val="0365C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642937">
                  <a:defRPr sz="4600">
                    <a:solidFill>
                      <a:srgbClr val="404040"/>
                    </a:solidFill>
                    <a:uFill>
                      <a:solidFill>
                        <a:srgbClr val="404040"/>
                      </a:solidFill>
                    </a:uFill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632" name="Rectangle"/>
              <p:cNvSpPr/>
              <p:nvPr/>
            </p:nvSpPr>
            <p:spPr>
              <a:xfrm>
                <a:off x="874" y="0"/>
                <a:ext cx="112702" cy="233323"/>
              </a:xfrm>
              <a:prstGeom prst="rect">
                <a:avLst/>
              </a:prstGeom>
              <a:solidFill>
                <a:srgbClr val="82D2E6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642937">
                  <a:defRPr sz="4600">
                    <a:solidFill>
                      <a:srgbClr val="404040"/>
                    </a:solidFill>
                    <a:uFill>
                      <a:solidFill>
                        <a:srgbClr val="404040"/>
                      </a:solidFill>
                    </a:uFill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sp>
          <p:nvSpPr>
            <p:cNvPr id="634" name="full stats…"/>
            <p:cNvSpPr txBox="1"/>
            <p:nvPr/>
          </p:nvSpPr>
          <p:spPr>
            <a:xfrm>
              <a:off x="1535422" y="454151"/>
              <a:ext cx="2256800" cy="6390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642937">
                <a:lnSpc>
                  <a:spcPct val="120000"/>
                </a:lnSpc>
                <a:defRPr sz="1200">
                  <a:solidFill>
                    <a:srgbClr val="51A7F9"/>
                  </a:solidFill>
                  <a:uFill>
                    <a:solidFill>
                      <a:srgbClr val="074184"/>
                    </a:solidFill>
                  </a:u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full stats</a:t>
              </a:r>
            </a:p>
            <a:p>
              <a:pPr defTabSz="642937">
                <a:lnSpc>
                  <a:spcPct val="120000"/>
                </a:lnSpc>
                <a:defRPr sz="1200">
                  <a:solidFill>
                    <a:srgbClr val="0061A8"/>
                  </a:solidFill>
                  <a:uFill>
                    <a:solidFill>
                      <a:srgbClr val="074184"/>
                    </a:solidFill>
                  </a:u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Run 1 (2021)</a:t>
              </a:r>
            </a:p>
          </p:txBody>
        </p:sp>
        <p:sp>
          <p:nvSpPr>
            <p:cNvPr id="635" name="Line"/>
            <p:cNvSpPr/>
            <p:nvPr/>
          </p:nvSpPr>
          <p:spPr>
            <a:xfrm flipH="1">
              <a:off x="1071970" y="652634"/>
              <a:ext cx="452461" cy="58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defTabSz="642937">
                <a:defRPr sz="460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636" name="Line"/>
            <p:cNvSpPr/>
            <p:nvPr/>
          </p:nvSpPr>
          <p:spPr>
            <a:xfrm flipH="1" flipV="1">
              <a:off x="1335972" y="790493"/>
              <a:ext cx="188459" cy="7902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defTabSz="642937">
                <a:defRPr sz="4600">
                  <a:solidFill>
                    <a:srgbClr val="404040"/>
                  </a:solidFill>
                  <a:uFill>
                    <a:solidFill>
                      <a:srgbClr val="404040"/>
                    </a:solidFill>
                  </a:uFill>
                  <a:latin typeface="+mj-lt"/>
                  <a:ea typeface="+mj-ea"/>
                  <a:cs typeface="+mj-cs"/>
                  <a:sym typeface="Helvetica"/>
                </a:defRPr>
              </a:pPr>
            </a:p>
          </p:txBody>
        </p:sp>
        <p:sp>
          <p:nvSpPr>
            <p:cNvPr id="637" name="Rectangle"/>
            <p:cNvSpPr/>
            <p:nvPr/>
          </p:nvSpPr>
          <p:spPr>
            <a:xfrm>
              <a:off x="1150901" y="171348"/>
              <a:ext cx="329906" cy="359822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108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639" name="Stopped Muons…"/>
          <p:cNvSpPr txBox="1"/>
          <p:nvPr/>
        </p:nvSpPr>
        <p:spPr>
          <a:xfrm>
            <a:off x="471293" y="3304847"/>
            <a:ext cx="3230090" cy="145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825500">
              <a:spcBef>
                <a:spcPts val="800"/>
              </a:spcBef>
              <a:defRPr b="1">
                <a:solidFill>
                  <a:srgbClr val="2A3138"/>
                </a:solidFill>
              </a:defRPr>
            </a:pPr>
            <a:r>
              <a:t>Stopped Muons</a:t>
            </a:r>
          </a:p>
          <a:p>
            <a:pPr defTabSz="825500">
              <a:spcBef>
                <a:spcPts val="800"/>
              </a:spcBef>
              <a:defRPr>
                <a:solidFill>
                  <a:srgbClr val="2A3138"/>
                </a:solidFill>
              </a:defRPr>
            </a:pPr>
            <a:r>
              <a:t>Stop muons in a magnetic field</a:t>
            </a:r>
            <a:br/>
            <a:r>
              <a:t>measurement of </a:t>
            </a:r>
            <a14:m>
              <m:oMath>
                <m:sSub>
                  <m:e>
                    <m:r>
                      <a:rPr xmlns:a="http://schemas.openxmlformats.org/drawingml/2006/main" sz="2250" i="1">
                        <a:solidFill>
                          <a:srgbClr val="293038"/>
                        </a:solidFill>
                        <a:latin typeface="Cambria Math" panose="02040503050406030204" pitchFamily="18" charset="0"/>
                      </a:rPr>
                      <m:t>g</m:t>
                    </m:r>
                  </m:e>
                  <m:sub>
                    <m:r>
                      <a:rPr xmlns:a="http://schemas.openxmlformats.org/drawingml/2006/main" sz="2250" i="1">
                        <a:solidFill>
                          <a:srgbClr val="293038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directly</a:t>
            </a:r>
          </a:p>
        </p:txBody>
      </p:sp>
      <p:sp>
        <p:nvSpPr>
          <p:cNvPr id="640" name="Storage Ring…"/>
          <p:cNvSpPr txBox="1"/>
          <p:nvPr/>
        </p:nvSpPr>
        <p:spPr>
          <a:xfrm>
            <a:off x="471293" y="1664007"/>
            <a:ext cx="3500171" cy="1459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825500">
              <a:spcBef>
                <a:spcPts val="800"/>
              </a:spcBef>
              <a:defRPr b="1">
                <a:solidFill>
                  <a:srgbClr val="2A3138"/>
                </a:solidFill>
              </a:defRPr>
            </a:pPr>
            <a:r>
              <a:t>Storage Ring</a:t>
            </a:r>
          </a:p>
          <a:p>
            <a:pPr defTabSz="825500">
              <a:spcBef>
                <a:spcPts val="800"/>
              </a:spcBef>
              <a:defRPr>
                <a:solidFill>
                  <a:srgbClr val="2A3138"/>
                </a:solidFill>
              </a:defRPr>
            </a:pPr>
            <a:r>
              <a:t>Dilated lifetime</a:t>
            </a:r>
            <a:br/>
            <a:r>
              <a:t>measurement of </a:t>
            </a:r>
            <a14:m>
              <m:oMath>
                <m:sSub>
                  <m:e>
                    <m:r>
                      <a:rPr xmlns:a="http://schemas.openxmlformats.org/drawingml/2006/main" sz="2300" i="1">
                        <a:solidFill>
                          <a:srgbClr val="293038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300" i="1">
                        <a:solidFill>
                          <a:srgbClr val="293038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, more precise</a:t>
            </a:r>
          </a:p>
        </p:txBody>
      </p:sp>
      <p:sp>
        <p:nvSpPr>
          <p:cNvPr id="641" name="FNAL goal: 4 x improvement"/>
          <p:cNvSpPr txBox="1"/>
          <p:nvPr/>
        </p:nvSpPr>
        <p:spPr>
          <a:xfrm>
            <a:off x="486533" y="1233857"/>
            <a:ext cx="2992448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825500">
              <a:spcBef>
                <a:spcPts val="800"/>
              </a:spcBef>
              <a:defRPr>
                <a:solidFill>
                  <a:srgbClr val="2A3138"/>
                </a:solidFill>
              </a:defRPr>
            </a:lvl1pPr>
          </a:lstStyle>
          <a:p>
            <a:pPr/>
            <a:r>
              <a:t>FNAL goal: 4 x improvement</a:t>
            </a:r>
          </a:p>
        </p:txBody>
      </p:sp>
      <p:pic>
        <p:nvPicPr>
          <p:cNvPr id="64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3738193" y="3257637"/>
            <a:ext cx="481744" cy="12963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Title 1"/>
          <p:cNvSpPr txBox="1"/>
          <p:nvPr>
            <p:ph type="title"/>
          </p:nvPr>
        </p:nvSpPr>
        <p:spPr>
          <a:xfrm>
            <a:off x="457200" y="1170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bottom line up front… our run-1 result</a:t>
            </a:r>
            <a:br/>
          </a:p>
        </p:txBody>
      </p:sp>
      <p:sp>
        <p:nvSpPr>
          <p:cNvPr id="645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46" name="그림 1" descr="그림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5379" y="544638"/>
            <a:ext cx="5253242" cy="365044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49" name="Group"/>
          <p:cNvGrpSpPr/>
          <p:nvPr/>
        </p:nvGrpSpPr>
        <p:grpSpPr>
          <a:xfrm>
            <a:off x="1895634" y="4164522"/>
            <a:ext cx="5352732" cy="677219"/>
            <a:chOff x="0" y="0"/>
            <a:chExt cx="5352731" cy="677217"/>
          </a:xfrm>
        </p:grpSpPr>
        <p:pic>
          <p:nvPicPr>
            <p:cNvPr id="647" name="그림 7" descr="그림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352732" cy="3212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48" name="그림 11" descr="그림 11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34" y="354571"/>
              <a:ext cx="5350263" cy="3226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50" name="WP20"/>
          <p:cNvSpPr txBox="1"/>
          <p:nvPr/>
        </p:nvSpPr>
        <p:spPr>
          <a:xfrm>
            <a:off x="2518081" y="621241"/>
            <a:ext cx="72665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377E22"/>
                </a:solidFill>
              </a:defRPr>
            </a:lvl1pPr>
          </a:lstStyle>
          <a:p>
            <a:pPr/>
            <a:r>
              <a:t>WP20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1420000">
            <a:off x="5256306" y="2165057"/>
            <a:ext cx="1688717" cy="1713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65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1420000">
            <a:off x="5485011" y="3769841"/>
            <a:ext cx="1995798" cy="1165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6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300000">
            <a:off x="6350113" y="2092925"/>
            <a:ext cx="2821849" cy="1667120"/>
          </a:xfrm>
          <a:prstGeom prst="rect">
            <a:avLst/>
          </a:prstGeom>
          <a:ln w="12700">
            <a:miter lim="400000"/>
          </a:ln>
        </p:spPr>
      </p:pic>
      <p:sp>
        <p:nvSpPr>
          <p:cNvPr id="655" name="Title 1"/>
          <p:cNvSpPr txBox="1"/>
          <p:nvPr>
            <p:ph type="title"/>
          </p:nvPr>
        </p:nvSpPr>
        <p:spPr>
          <a:xfrm>
            <a:off x="457200" y="1170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274320">
              <a:defRPr sz="1680"/>
            </a:pPr>
            <a:r>
              <a:t>April 7</a:t>
            </a:r>
            <a:r>
              <a:rPr baseline="31999"/>
              <a:t>th</a:t>
            </a:r>
            <a:r>
              <a:t>: Fermilab Muon g-2 experiment announced the first result</a:t>
            </a:r>
            <a:br/>
          </a:p>
        </p:txBody>
      </p:sp>
      <p:sp>
        <p:nvSpPr>
          <p:cNvPr id="656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666" name="Group"/>
          <p:cNvGrpSpPr/>
          <p:nvPr/>
        </p:nvGrpSpPr>
        <p:grpSpPr>
          <a:xfrm>
            <a:off x="443253" y="599115"/>
            <a:ext cx="5161127" cy="4214294"/>
            <a:chOff x="0" y="0"/>
            <a:chExt cx="5161126" cy="4214292"/>
          </a:xfrm>
        </p:grpSpPr>
        <p:grpSp>
          <p:nvGrpSpPr>
            <p:cNvPr id="661" name="Group"/>
            <p:cNvGrpSpPr/>
            <p:nvPr/>
          </p:nvGrpSpPr>
          <p:grpSpPr>
            <a:xfrm>
              <a:off x="0" y="5093"/>
              <a:ext cx="4554710" cy="4209200"/>
              <a:chOff x="0" y="0"/>
              <a:chExt cx="4554709" cy="4209199"/>
            </a:xfrm>
          </p:grpSpPr>
          <p:pic>
            <p:nvPicPr>
              <p:cNvPr id="657" name="Picture 20" descr="Picture 20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3431506" cy="2389128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pic>
            <p:nvPicPr>
              <p:cNvPr id="658" name="Picture 21" descr="Picture 21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222499" y="385743"/>
                <a:ext cx="3501554" cy="2392583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pic>
            <p:nvPicPr>
              <p:cNvPr id="659" name="Picture 22" descr="Picture 22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565429" y="725455"/>
                <a:ext cx="3474984" cy="2498959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pic>
            <p:nvPicPr>
              <p:cNvPr id="660" name="Picture 23" descr="Picture 23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1064588" y="1150259"/>
                <a:ext cx="3490122" cy="3058941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</p:grpSp>
        <p:sp>
          <p:nvSpPr>
            <p:cNvPr id="662" name="PRAB"/>
            <p:cNvSpPr txBox="1"/>
            <p:nvPr/>
          </p:nvSpPr>
          <p:spPr>
            <a:xfrm>
              <a:off x="3442872" y="0"/>
              <a:ext cx="726652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PRAB</a:t>
              </a:r>
            </a:p>
          </p:txBody>
        </p:sp>
        <p:sp>
          <p:nvSpPr>
            <p:cNvPr id="663" name="PRA"/>
            <p:cNvSpPr txBox="1"/>
            <p:nvPr/>
          </p:nvSpPr>
          <p:spPr>
            <a:xfrm>
              <a:off x="3752244" y="390143"/>
              <a:ext cx="574177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PRA</a:t>
              </a:r>
            </a:p>
          </p:txBody>
        </p:sp>
        <p:sp>
          <p:nvSpPr>
            <p:cNvPr id="664" name="PRD"/>
            <p:cNvSpPr txBox="1"/>
            <p:nvPr/>
          </p:nvSpPr>
          <p:spPr>
            <a:xfrm>
              <a:off x="4074316" y="746759"/>
              <a:ext cx="586790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PRD</a:t>
              </a:r>
            </a:p>
          </p:txBody>
        </p:sp>
        <p:sp>
          <p:nvSpPr>
            <p:cNvPr id="665" name="PRL"/>
            <p:cNvSpPr txBox="1"/>
            <p:nvPr/>
          </p:nvSpPr>
          <p:spPr>
            <a:xfrm>
              <a:off x="4612288" y="1175511"/>
              <a:ext cx="548839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PRL</a:t>
              </a:r>
            </a:p>
          </p:txBody>
        </p:sp>
      </p:grpSp>
      <p:pic>
        <p:nvPicPr>
          <p:cNvPr id="667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21360000">
            <a:off x="5723384" y="571544"/>
            <a:ext cx="2850011" cy="2000924"/>
          </a:xfrm>
          <a:prstGeom prst="rect">
            <a:avLst/>
          </a:prstGeom>
          <a:ln w="12700">
            <a:miter lim="400000"/>
          </a:ln>
        </p:spPr>
      </p:pic>
      <p:pic>
        <p:nvPicPr>
          <p:cNvPr id="668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21480000">
            <a:off x="7272010" y="3583916"/>
            <a:ext cx="1610117" cy="1209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Title 1"/>
          <p:cNvSpPr txBox="1"/>
          <p:nvPr>
            <p:ph type="title"/>
          </p:nvPr>
        </p:nvSpPr>
        <p:spPr>
          <a:xfrm>
            <a:off x="457200" y="2313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magnetic Moment of the muon: from theory</a:t>
            </a:r>
            <a:br/>
          </a:p>
        </p:txBody>
      </p:sp>
      <p:sp>
        <p:nvSpPr>
          <p:cNvPr id="671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72" name="Dirac g=2 (1928)  for s=1/2 particles"/>
          <p:cNvSpPr txBox="1"/>
          <p:nvPr/>
        </p:nvSpPr>
        <p:spPr>
          <a:xfrm>
            <a:off x="372296" y="932647"/>
            <a:ext cx="1876684" cy="53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Dirac g=2 (1928) </a:t>
            </a:r>
            <a:br/>
            <a:r>
              <a:rPr sz="1200"/>
              <a:t>for s=1/2 particles</a:t>
            </a:r>
          </a:p>
        </p:txBody>
      </p:sp>
      <p:pic>
        <p:nvPicPr>
          <p:cNvPr id="673" name="g02-feynman_dirac.pdf" descr="g02-feynman_dirac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7390" y="1561993"/>
            <a:ext cx="1006495" cy="893455"/>
          </a:xfrm>
          <a:prstGeom prst="rect">
            <a:avLst/>
          </a:prstGeom>
          <a:ln w="12700">
            <a:miter lim="400000"/>
          </a:ln>
        </p:spPr>
      </p:pic>
      <p:sp>
        <p:nvSpPr>
          <p:cNvPr id="674" name="Schwinger (1948)  1st order QED"/>
          <p:cNvSpPr txBox="1"/>
          <p:nvPr/>
        </p:nvSpPr>
        <p:spPr>
          <a:xfrm>
            <a:off x="305596" y="2699514"/>
            <a:ext cx="1959283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3A73AF"/>
                </a:solidFill>
              </a:defRPr>
            </a:pPr>
            <a:r>
              <a:t>Schwinger (1948) </a:t>
            </a:r>
            <a:br/>
            <a:r>
              <a:t>1</a:t>
            </a:r>
            <a:r>
              <a:rPr baseline="31999"/>
              <a:t>st</a:t>
            </a:r>
            <a:r>
              <a:t> order QED</a:t>
            </a:r>
            <a:br/>
          </a:p>
        </p:txBody>
      </p:sp>
      <p:pic>
        <p:nvPicPr>
          <p:cNvPr id="675" name="g02-feynman_schwinger.pdf" descr="g02-feynman_schwinger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1413" y="3778463"/>
            <a:ext cx="1006494" cy="893455"/>
          </a:xfrm>
          <a:prstGeom prst="rect">
            <a:avLst/>
          </a:prstGeom>
          <a:ln w="12700">
            <a:miter lim="400000"/>
          </a:ln>
        </p:spPr>
      </p:pic>
      <p:sp>
        <p:nvSpPr>
          <p:cNvPr id="676" name="Equation"/>
          <p:cNvSpPr txBox="1"/>
          <p:nvPr/>
        </p:nvSpPr>
        <p:spPr>
          <a:xfrm>
            <a:off x="1466942" y="3889098"/>
            <a:ext cx="275236" cy="43777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latinLnBrk="1">
              <a:defRPr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3A72AF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3A72AF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3A72A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xmlns:a="http://schemas.openxmlformats.org/drawingml/2006/main" sz="1800" i="1">
                          <a:solidFill>
                            <a:srgbClr val="3A72AF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</m:den>
                  </m:f>
                </m:oMath>
              </m:oMathPara>
            </a14:m>
            <a:endParaRPr>
              <a:solidFill>
                <a:srgbClr val="3A73AF"/>
              </a:solidFill>
            </a:endParaRPr>
          </a:p>
        </p:txBody>
      </p:sp>
      <p:sp>
        <p:nvSpPr>
          <p:cNvPr id="677" name="Vacuum polarizations…"/>
          <p:cNvSpPr txBox="1"/>
          <p:nvPr/>
        </p:nvSpPr>
        <p:spPr>
          <a:xfrm>
            <a:off x="2368372" y="2699514"/>
            <a:ext cx="2272715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EE8435"/>
                </a:solidFill>
              </a:defRPr>
            </a:pPr>
            <a:r>
              <a:t>Vacuum polarizations</a:t>
            </a:r>
          </a:p>
          <a:p>
            <a:pPr algn="ctr">
              <a:defRPr>
                <a:solidFill>
                  <a:srgbClr val="EE8435"/>
                </a:solidFill>
              </a:defRPr>
            </a:pPr>
            <a:r>
              <a:t>Higher order QED</a:t>
            </a:r>
          </a:p>
        </p:txBody>
      </p:sp>
      <p:pic>
        <p:nvPicPr>
          <p:cNvPr id="678" name="g02-feynman_qed.pdf" descr="g02-feynman_qed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01482" y="3778463"/>
            <a:ext cx="1006495" cy="893455"/>
          </a:xfrm>
          <a:prstGeom prst="rect">
            <a:avLst/>
          </a:prstGeom>
          <a:ln w="12700">
            <a:miter lim="400000"/>
          </a:ln>
        </p:spPr>
      </p:pic>
      <p:sp>
        <p:nvSpPr>
          <p:cNvPr id="679" name="Hadronic HVP: 6845(40) x 10-11 HLbL:    92(18) x 10-11"/>
          <p:cNvSpPr txBox="1"/>
          <p:nvPr/>
        </p:nvSpPr>
        <p:spPr>
          <a:xfrm>
            <a:off x="4745919" y="2699514"/>
            <a:ext cx="2333549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529E3E"/>
                </a:solidFill>
              </a:defRPr>
            </a:pPr>
            <a:r>
              <a:t>Hadronic</a:t>
            </a:r>
            <a:br/>
            <a:r>
              <a:t>HVP: 6845(40) x 10</a:t>
            </a:r>
            <a:r>
              <a:rPr baseline="31999"/>
              <a:t>-11</a:t>
            </a:r>
            <a:br>
              <a:rPr baseline="31999"/>
            </a:br>
            <a:r>
              <a:t>HLbL:    92(18) x 10</a:t>
            </a:r>
            <a:r>
              <a:rPr baseline="31999"/>
              <a:t>-11</a:t>
            </a:r>
          </a:p>
        </p:txBody>
      </p:sp>
      <p:pic>
        <p:nvPicPr>
          <p:cNvPr id="680" name="g02-feynman_lbl.pdf" descr="g02-feynman_lbl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35440" y="3808277"/>
            <a:ext cx="1006495" cy="888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1" name="g02-feynman_had.pdf" descr="g02-feynman_had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723353" y="3805896"/>
            <a:ext cx="1006494" cy="893453"/>
          </a:xfrm>
          <a:prstGeom prst="rect">
            <a:avLst/>
          </a:prstGeom>
          <a:ln w="12700">
            <a:miter lim="400000"/>
          </a:ln>
        </p:spPr>
      </p:pic>
      <p:sp>
        <p:nvSpPr>
          <p:cNvPr id="682" name="Electroweak…"/>
          <p:cNvSpPr txBox="1"/>
          <p:nvPr/>
        </p:nvSpPr>
        <p:spPr>
          <a:xfrm>
            <a:off x="7054149" y="2699514"/>
            <a:ext cx="1850788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C53A32"/>
                </a:solidFill>
              </a:defRPr>
            </a:pPr>
            <a:r>
              <a:t>Electroweak</a:t>
            </a:r>
          </a:p>
          <a:p>
            <a:pPr algn="ctr">
              <a:defRPr>
                <a:solidFill>
                  <a:srgbClr val="C53A32"/>
                </a:solidFill>
              </a:defRPr>
            </a:pPr>
            <a:r>
              <a:t>153.6(1.0) x 10</a:t>
            </a:r>
            <a:r>
              <a:rPr baseline="31999"/>
              <a:t>-11</a:t>
            </a:r>
          </a:p>
        </p:txBody>
      </p:sp>
      <p:pic>
        <p:nvPicPr>
          <p:cNvPr id="683" name="g02-feynman_ew.pdf" descr="g02-feynman_ew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514396" y="3778463"/>
            <a:ext cx="1006495" cy="8934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92" name="Group"/>
          <p:cNvGrpSpPr/>
          <p:nvPr/>
        </p:nvGrpSpPr>
        <p:grpSpPr>
          <a:xfrm>
            <a:off x="2479768" y="966690"/>
            <a:ext cx="3978913" cy="1767025"/>
            <a:chOff x="0" y="0"/>
            <a:chExt cx="3978912" cy="1767024"/>
          </a:xfrm>
        </p:grpSpPr>
        <p:grpSp>
          <p:nvGrpSpPr>
            <p:cNvPr id="690" name="Group"/>
            <p:cNvGrpSpPr/>
            <p:nvPr/>
          </p:nvGrpSpPr>
          <p:grpSpPr>
            <a:xfrm>
              <a:off x="0" y="482800"/>
              <a:ext cx="3978913" cy="1284225"/>
              <a:chOff x="0" y="0"/>
              <a:chExt cx="3978912" cy="1284223"/>
            </a:xfrm>
          </p:grpSpPr>
          <p:sp>
            <p:nvSpPr>
              <p:cNvPr id="684" name="aμ(SM)="/>
              <p:cNvSpPr/>
              <p:nvPr/>
            </p:nvSpPr>
            <p:spPr>
              <a:xfrm>
                <a:off x="0" y="12700"/>
                <a:ext cx="1270000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>
                  <a:defRPr b="1" sz="2400"/>
                </a:pPr>
                <a:r>
                  <a:t>a</a:t>
                </a:r>
                <a:r>
                  <a:rPr baseline="-5999"/>
                  <a:t>μ</a:t>
                </a:r>
                <a:r>
                  <a:t>(SM)= </a:t>
                </a:r>
              </a:p>
            </p:txBody>
          </p:sp>
          <p:sp>
            <p:nvSpPr>
              <p:cNvPr id="685" name="116"/>
              <p:cNvSpPr/>
              <p:nvPr/>
            </p:nvSpPr>
            <p:spPr>
              <a:xfrm>
                <a:off x="1159954" y="5456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 sz="2400">
                    <a:solidFill>
                      <a:srgbClr val="3A73AF"/>
                    </a:solidFill>
                  </a:defRPr>
                </a:lvl1pPr>
              </a:lstStyle>
              <a:p>
                <a:pPr>
                  <a:defRPr>
                    <a:solidFill>
                      <a:srgbClr val="47484A"/>
                    </a:solidFill>
                  </a:defRPr>
                </a:pPr>
                <a:r>
                  <a:rPr>
                    <a:solidFill>
                      <a:srgbClr val="3A73AF"/>
                    </a:solidFill>
                  </a:rPr>
                  <a:t>116</a:t>
                </a:r>
              </a:p>
            </p:txBody>
          </p:sp>
          <p:sp>
            <p:nvSpPr>
              <p:cNvPr id="686" name="59"/>
              <p:cNvSpPr/>
              <p:nvPr/>
            </p:nvSpPr>
            <p:spPr>
              <a:xfrm>
                <a:off x="1657890" y="7111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 sz="2400">
                    <a:solidFill>
                      <a:srgbClr val="EE8435"/>
                    </a:solidFill>
                  </a:defRPr>
                </a:lvl1pPr>
              </a:lstStyle>
              <a:p>
                <a:pPr>
                  <a:defRPr>
                    <a:solidFill>
                      <a:srgbClr val="47484A"/>
                    </a:solidFill>
                  </a:defRPr>
                </a:pPr>
                <a:r>
                  <a:rPr>
                    <a:solidFill>
                      <a:srgbClr val="EE8435"/>
                    </a:solidFill>
                  </a:rPr>
                  <a:t>59</a:t>
                </a:r>
              </a:p>
            </p:txBody>
          </p:sp>
          <p:sp>
            <p:nvSpPr>
              <p:cNvPr id="687" name="1"/>
              <p:cNvSpPr/>
              <p:nvPr/>
            </p:nvSpPr>
            <p:spPr>
              <a:xfrm>
                <a:off x="2020294" y="14223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 sz="2400">
                    <a:solidFill>
                      <a:srgbClr val="529E3E"/>
                    </a:solidFill>
                  </a:defRPr>
                </a:lvl1pPr>
              </a:lstStyle>
              <a:p>
                <a:pPr>
                  <a:defRPr>
                    <a:solidFill>
                      <a:srgbClr val="47484A"/>
                    </a:solidFill>
                  </a:defRPr>
                </a:pPr>
                <a:r>
                  <a:rPr>
                    <a:solidFill>
                      <a:srgbClr val="529E3E"/>
                    </a:solidFill>
                  </a:rPr>
                  <a:t>1</a:t>
                </a:r>
              </a:p>
            </p:txBody>
          </p:sp>
          <p:sp>
            <p:nvSpPr>
              <p:cNvPr id="688" name="810"/>
              <p:cNvSpPr/>
              <p:nvPr/>
            </p:nvSpPr>
            <p:spPr>
              <a:xfrm>
                <a:off x="2181914" y="1523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 sz="2400">
                    <a:solidFill>
                      <a:srgbClr val="C53A32"/>
                    </a:solidFill>
                  </a:defRPr>
                </a:lvl1pPr>
              </a:lstStyle>
              <a:p>
                <a:pPr>
                  <a:defRPr>
                    <a:solidFill>
                      <a:srgbClr val="47484A"/>
                    </a:solidFill>
                  </a:defRPr>
                </a:pPr>
                <a:r>
                  <a:rPr>
                    <a:solidFill>
                      <a:srgbClr val="C53A32"/>
                    </a:solidFill>
                  </a:rPr>
                  <a:t>810</a:t>
                </a:r>
              </a:p>
            </p:txBody>
          </p:sp>
          <p:sp>
            <p:nvSpPr>
              <p:cNvPr id="689" name="(43) x 10-11"/>
              <p:cNvSpPr/>
              <p:nvPr/>
            </p:nvSpPr>
            <p:spPr>
              <a:xfrm>
                <a:off x="2708912" y="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>
                  <a:defRPr b="1" sz="2400"/>
                </a:pPr>
                <a:r>
                  <a:rPr>
                    <a:solidFill>
                      <a:srgbClr val="8F7963"/>
                    </a:solidFill>
                  </a:rPr>
                  <a:t>(43) x 10</a:t>
                </a:r>
                <a:r>
                  <a:rPr baseline="31999">
                    <a:solidFill>
                      <a:srgbClr val="8F7963"/>
                    </a:solidFill>
                  </a:rPr>
                  <a:t>-11</a:t>
                </a:r>
              </a:p>
            </p:txBody>
          </p:sp>
        </p:grpSp>
        <p:sp>
          <p:nvSpPr>
            <p:cNvPr id="691" name="Muon g-2 Theory Initiative"/>
            <p:cNvSpPr/>
            <p:nvPr/>
          </p:nvSpPr>
          <p:spPr>
            <a:xfrm>
              <a:off x="463062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000"/>
              </a:lvl1pPr>
            </a:lstStyle>
            <a:p>
              <a:pPr/>
              <a:r>
                <a:t>Muon g-2 Theory Initiative </a:t>
              </a:r>
            </a:p>
          </p:txBody>
        </p:sp>
      </p:grpSp>
      <p:sp>
        <p:nvSpPr>
          <p:cNvPr id="693" name="uncertainty: 0.1 x 10-11"/>
          <p:cNvSpPr txBox="1"/>
          <p:nvPr/>
        </p:nvSpPr>
        <p:spPr>
          <a:xfrm>
            <a:off x="1165976" y="3234535"/>
            <a:ext cx="237172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8F7963"/>
                </a:solidFill>
              </a:defRPr>
            </a:pPr>
            <a:r>
              <a:t>uncertainty: 0.1 x 10</a:t>
            </a:r>
            <a:r>
              <a:rPr baseline="31999"/>
              <a:t>-11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Title 1"/>
          <p:cNvSpPr txBox="1"/>
          <p:nvPr>
            <p:ph type="title"/>
          </p:nvPr>
        </p:nvSpPr>
        <p:spPr>
          <a:xfrm>
            <a:off x="457200" y="2313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347472">
              <a:defRPr sz="2128"/>
            </a:pPr>
            <a:r>
              <a:t>The magnetic Moment of the muon: from theory</a:t>
            </a:r>
            <a:br/>
          </a:p>
        </p:txBody>
      </p:sp>
      <p:sp>
        <p:nvSpPr>
          <p:cNvPr id="696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97" name="Group"/>
          <p:cNvSpPr/>
          <p:nvPr/>
        </p:nvSpPr>
        <p:spPr>
          <a:xfrm>
            <a:off x="473950" y="582642"/>
            <a:ext cx="1270001" cy="1270001"/>
          </a:xfrm>
          <a:prstGeom prst="line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000"/>
            </a:lvl1pPr>
          </a:lstStyle>
          <a:p>
            <a:pPr/>
            <a:r>
              <a:t>Very active theory community </a:t>
            </a:r>
          </a:p>
        </p:txBody>
      </p:sp>
      <p:sp>
        <p:nvSpPr>
          <p:cNvPr id="698" name="Lots of current work ongoing to understand possible discrepancy, comparison of intermediate time regions"/>
          <p:cNvSpPr txBox="1"/>
          <p:nvPr/>
        </p:nvSpPr>
        <p:spPr>
          <a:xfrm>
            <a:off x="32248" y="5165628"/>
            <a:ext cx="8530864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marL="285750" indent="-285750">
              <a:buSzPct val="100000"/>
              <a:buFont typeface="Arial"/>
              <a:buChar char="•"/>
            </a:lvl1pPr>
          </a:lstStyle>
          <a:p>
            <a:pPr/>
            <a:r>
              <a:t>Lots of current work ongoing to understand possible discrepancy, comparison of intermediate time regions</a:t>
            </a:r>
          </a:p>
        </p:txBody>
      </p:sp>
      <p:sp>
        <p:nvSpPr>
          <p:cNvPr id="699" name="Lattice results:…"/>
          <p:cNvSpPr txBox="1"/>
          <p:nvPr/>
        </p:nvSpPr>
        <p:spPr>
          <a:xfrm>
            <a:off x="5201863" y="1243033"/>
            <a:ext cx="3576213" cy="19508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Lattice results:</a:t>
            </a:r>
          </a:p>
          <a:p>
            <a:pPr/>
          </a:p>
          <a:p>
            <a:pPr/>
            <a:r>
              <a:t>lots of current work ongoing to understand possible discrepancy</a:t>
            </a:r>
          </a:p>
          <a:p>
            <a:pPr/>
          </a:p>
          <a:p>
            <a:pPr/>
            <a:r>
              <a:t>comparison of intermediate windows</a:t>
            </a:r>
          </a:p>
        </p:txBody>
      </p:sp>
      <p:pic>
        <p:nvPicPr>
          <p:cNvPr id="70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2393" t="0" r="0" b="0"/>
          <a:stretch>
            <a:fillRect/>
          </a:stretch>
        </p:blipFill>
        <p:spPr>
          <a:xfrm>
            <a:off x="490229" y="990727"/>
            <a:ext cx="4171853" cy="38035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41364" y="1819523"/>
            <a:ext cx="2681163" cy="2437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3" name="Fermilab_g-2_(E989)_ring.jpg" descr="Fermilab_g-2_(E989)_ring.jpg"/>
          <p:cNvPicPr>
            <a:picLocks noChangeAspect="1"/>
          </p:cNvPicPr>
          <p:nvPr/>
        </p:nvPicPr>
        <p:blipFill>
          <a:blip r:embed="rId3">
            <a:extLst/>
          </a:blip>
          <a:srcRect l="9008" t="0" r="5541" b="5403"/>
          <a:stretch>
            <a:fillRect/>
          </a:stretch>
        </p:blipFill>
        <p:spPr>
          <a:xfrm>
            <a:off x="443452" y="576312"/>
            <a:ext cx="5678464" cy="4194574"/>
          </a:xfrm>
          <a:prstGeom prst="rect">
            <a:avLst/>
          </a:prstGeom>
          <a:ln w="12700">
            <a:miter lim="400000"/>
          </a:ln>
        </p:spPr>
      </p:pic>
      <p:sp>
        <p:nvSpPr>
          <p:cNvPr id="704" name="Slide Number Placeholder 4"/>
          <p:cNvSpPr txBox="1"/>
          <p:nvPr>
            <p:ph type="sldNum" sz="quarter" idx="2"/>
          </p:nvPr>
        </p:nvSpPr>
        <p:spPr>
          <a:xfrm>
            <a:off x="4508499" y="4856896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05" name="Line"/>
          <p:cNvSpPr/>
          <p:nvPr/>
        </p:nvSpPr>
        <p:spPr>
          <a:xfrm>
            <a:off x="2547416" y="807501"/>
            <a:ext cx="1258118" cy="814615"/>
          </a:xfrm>
          <a:prstGeom prst="line">
            <a:avLst/>
          </a:prstGeom>
          <a:ln w="76200">
            <a:solidFill>
              <a:srgbClr val="EE8435"/>
            </a:solidFill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06" name="μ+"/>
          <p:cNvSpPr txBox="1"/>
          <p:nvPr/>
        </p:nvSpPr>
        <p:spPr>
          <a:xfrm>
            <a:off x="3304967" y="660583"/>
            <a:ext cx="485203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lnSpc>
                <a:spcPts val="5200"/>
              </a:lnSpc>
              <a:defRPr b="1" sz="3000">
                <a:ln w="0" cap="flat">
                  <a:solidFill>
                    <a:srgbClr val="222222"/>
                  </a:solidFill>
                  <a:prstDash val="solid"/>
                  <a:miter lim="400000"/>
                </a:ln>
                <a:solidFill>
                  <a:srgbClr val="EE8435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μ</a:t>
            </a:r>
            <a:r>
              <a:rPr baseline="31999"/>
              <a:t>+</a:t>
            </a:r>
          </a:p>
        </p:txBody>
      </p:sp>
      <p:sp>
        <p:nvSpPr>
          <p:cNvPr id="707" name="Line"/>
          <p:cNvSpPr/>
          <p:nvPr/>
        </p:nvSpPr>
        <p:spPr>
          <a:xfrm flipV="1">
            <a:off x="4322768" y="1821964"/>
            <a:ext cx="2130767" cy="1844608"/>
          </a:xfrm>
          <a:prstGeom prst="line">
            <a:avLst/>
          </a:prstGeom>
          <a:ln w="25400">
            <a:solidFill>
              <a:srgbClr val="EE8435"/>
            </a:solidFill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08" name="Line"/>
          <p:cNvSpPr/>
          <p:nvPr/>
        </p:nvSpPr>
        <p:spPr>
          <a:xfrm>
            <a:off x="4588778" y="4196068"/>
            <a:ext cx="1898036" cy="74549"/>
          </a:xfrm>
          <a:prstGeom prst="line">
            <a:avLst/>
          </a:prstGeom>
          <a:ln w="25400">
            <a:solidFill>
              <a:srgbClr val="EE8435"/>
            </a:solidFill>
          </a:ln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709" name="Rectangle"/>
          <p:cNvSpPr/>
          <p:nvPr/>
        </p:nvSpPr>
        <p:spPr>
          <a:xfrm rot="96509">
            <a:off x="6736496" y="2890864"/>
            <a:ext cx="770939" cy="33709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13" name="Group"/>
          <p:cNvGrpSpPr/>
          <p:nvPr/>
        </p:nvGrpSpPr>
        <p:grpSpPr>
          <a:xfrm>
            <a:off x="7114032" y="2872405"/>
            <a:ext cx="260351" cy="374008"/>
            <a:chOff x="0" y="0"/>
            <a:chExt cx="260350" cy="374006"/>
          </a:xfrm>
        </p:grpSpPr>
        <p:sp>
          <p:nvSpPr>
            <p:cNvPr id="710" name="Line"/>
            <p:cNvSpPr/>
            <p:nvPr/>
          </p:nvSpPr>
          <p:spPr>
            <a:xfrm flipV="1">
              <a:off x="-1" y="-1"/>
              <a:ext cx="2" cy="374008"/>
            </a:xfrm>
            <a:prstGeom prst="line">
              <a:avLst/>
            </a:prstGeom>
            <a:noFill/>
            <a:ln w="254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11" name="Line"/>
            <p:cNvSpPr/>
            <p:nvPr/>
          </p:nvSpPr>
          <p:spPr>
            <a:xfrm flipV="1">
              <a:off x="120649" y="-1"/>
              <a:ext cx="1" cy="374008"/>
            </a:xfrm>
            <a:prstGeom prst="line">
              <a:avLst/>
            </a:prstGeom>
            <a:noFill/>
            <a:ln w="254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12" name="Line"/>
            <p:cNvSpPr/>
            <p:nvPr/>
          </p:nvSpPr>
          <p:spPr>
            <a:xfrm flipV="1">
              <a:off x="260350" y="-1"/>
              <a:ext cx="1" cy="374008"/>
            </a:xfrm>
            <a:prstGeom prst="line">
              <a:avLst/>
            </a:prstGeom>
            <a:noFill/>
            <a:ln w="25400" cap="flat">
              <a:solidFill>
                <a:srgbClr val="C53A32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5400" dir="540000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14" name="B=1.45T"/>
          <p:cNvSpPr txBox="1"/>
          <p:nvPr/>
        </p:nvSpPr>
        <p:spPr>
          <a:xfrm>
            <a:off x="6092444" y="2922178"/>
            <a:ext cx="987287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C53A32"/>
                </a:solidFill>
              </a:defRPr>
            </a:lvl1pPr>
          </a:lstStyle>
          <a:p>
            <a:pPr/>
            <a:r>
              <a:t>B=1.45T</a:t>
            </a:r>
          </a:p>
        </p:txBody>
      </p:sp>
      <p:sp>
        <p:nvSpPr>
          <p:cNvPr id="715" name="Title 1"/>
          <p:cNvSpPr txBox="1"/>
          <p:nvPr>
            <p:ph type="title"/>
          </p:nvPr>
        </p:nvSpPr>
        <p:spPr>
          <a:xfrm>
            <a:off x="457200" y="205978"/>
            <a:ext cx="8372903" cy="621711"/>
          </a:xfrm>
          <a:prstGeom prst="rect">
            <a:avLst/>
          </a:prstGeom>
        </p:spPr>
        <p:txBody>
          <a:bodyPr/>
          <a:lstStyle/>
          <a:p>
            <a:pPr defTabSz="297179">
              <a:defRPr sz="1819"/>
            </a:pPr>
            <a:r>
              <a:t>measure </a:t>
            </a:r>
            <a14:m>
              <m:oMath>
                <m:sSub>
                  <m:e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2300" i="1">
                        <a:solidFill>
                          <a:srgbClr val="232425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in a storage ring</a:t>
            </a:r>
            <a:br/>
            <a:endParaRPr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presentation_16x9">
  <a:themeElements>
    <a:clrScheme name="presentation_16x9">
      <a:dk1>
        <a:srgbClr val="47484A"/>
      </a:dk1>
      <a:lt1>
        <a:srgbClr val="FFFFFF"/>
      </a:lt1>
      <a:dk2>
        <a:srgbClr val="A7A7A7"/>
      </a:dk2>
      <a:lt2>
        <a:srgbClr val="535353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FF"/>
      </a:hlink>
      <a:folHlink>
        <a:srgbClr val="FF00FF"/>
      </a:folHlink>
    </a:clrScheme>
    <a:fontScheme name="presentation_16x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resentation_16x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79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748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0795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748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presentation_16x9">
  <a:themeElements>
    <a:clrScheme name="presentation_16x9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FF"/>
      </a:hlink>
      <a:folHlink>
        <a:srgbClr val="FF00FF"/>
      </a:folHlink>
    </a:clrScheme>
    <a:fontScheme name="presentation_16x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resentation_16x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5400" dir="5400000">
              <a:srgbClr val="000000">
                <a:alpha val="4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079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748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0795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47484A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