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28"/>
  </p:notesMasterIdLst>
  <p:handoutMasterIdLst>
    <p:handoutMasterId r:id="rId29"/>
  </p:handoutMasterIdLst>
  <p:sldIdLst>
    <p:sldId id="346" r:id="rId2"/>
    <p:sldId id="377" r:id="rId3"/>
    <p:sldId id="371" r:id="rId4"/>
    <p:sldId id="368" r:id="rId5"/>
    <p:sldId id="408" r:id="rId6"/>
    <p:sldId id="379" r:id="rId7"/>
    <p:sldId id="397" r:id="rId8"/>
    <p:sldId id="407" r:id="rId9"/>
    <p:sldId id="399" r:id="rId10"/>
    <p:sldId id="400" r:id="rId11"/>
    <p:sldId id="402" r:id="rId12"/>
    <p:sldId id="403" r:id="rId13"/>
    <p:sldId id="404" r:id="rId14"/>
    <p:sldId id="405" r:id="rId15"/>
    <p:sldId id="381" r:id="rId16"/>
    <p:sldId id="378" r:id="rId17"/>
    <p:sldId id="387" r:id="rId18"/>
    <p:sldId id="382" r:id="rId19"/>
    <p:sldId id="383" r:id="rId20"/>
    <p:sldId id="384" r:id="rId21"/>
    <p:sldId id="391" r:id="rId22"/>
    <p:sldId id="390" r:id="rId23"/>
    <p:sldId id="392" r:id="rId24"/>
    <p:sldId id="309" r:id="rId25"/>
    <p:sldId id="388" r:id="rId26"/>
    <p:sldId id="389" r:id="rId27"/>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2323"/>
    <a:srgbClr val="FFF6E7"/>
    <a:srgbClr val="010000"/>
    <a:srgbClr val="FFFFFF"/>
    <a:srgbClr val="808080"/>
    <a:srgbClr val="000000"/>
    <a:srgbClr val="FDCA00"/>
    <a:srgbClr val="EF5B00"/>
    <a:srgbClr val="C50006"/>
    <a:srgbClr val="7C204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8" autoAdjust="0"/>
    <p:restoredTop sz="95883" autoAdjust="0"/>
  </p:normalViewPr>
  <p:slideViewPr>
    <p:cSldViewPr snapToObjects="1">
      <p:cViewPr>
        <p:scale>
          <a:sx n="100" d="100"/>
          <a:sy n="100" d="100"/>
        </p:scale>
        <p:origin x="768" y="581"/>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Arbeitsblat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Downtime% (Total: 314h)</a:t>
            </a:r>
          </a:p>
        </c:rich>
      </c:tx>
      <c:layout>
        <c:manualLayout>
          <c:xMode val="edge"/>
          <c:yMode val="edge"/>
          <c:x val="0.38561269146608312"/>
          <c:y val="1.2701100762066046E-2"/>
        </c:manualLayout>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7.3436516911080454E-2"/>
          <c:y val="0.16420428147790789"/>
          <c:w val="0.84492452299079168"/>
          <c:h val="0.77104310367389861"/>
        </c:manualLayout>
      </c:layout>
      <c:pie3DChart>
        <c:varyColors val="1"/>
        <c:ser>
          <c:idx val="0"/>
          <c:order val="0"/>
          <c:tx>
            <c:strRef>
              <c:f>Daten!$E$1</c:f>
              <c:strCache>
                <c:ptCount val="1"/>
                <c:pt idx="0">
                  <c:v>% Downtime</c:v>
                </c:pt>
              </c:strCache>
            </c:strRef>
          </c:tx>
          <c:explosion val="4"/>
          <c:dPt>
            <c:idx val="16"/>
            <c:bubble3D val="0"/>
            <c:explosion val="3"/>
            <c:extLst>
              <c:ext xmlns:c16="http://schemas.microsoft.com/office/drawing/2014/chart" uri="{C3380CC4-5D6E-409C-BE32-E72D297353CC}">
                <c16:uniqueId val="{00000006-057A-4A49-A23E-06F4A3A1FF10}"/>
              </c:ext>
            </c:extLst>
          </c:dPt>
          <c:dLbls>
            <c:dLbl>
              <c:idx val="2"/>
              <c:layout>
                <c:manualLayout>
                  <c:x val="-0.22026751408535639"/>
                  <c:y val="-0.10203867668531273"/>
                </c:manualLayout>
              </c:layou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0-057A-4A49-A23E-06F4A3A1FF10}"/>
                </c:ext>
              </c:extLst>
            </c:dLbl>
            <c:dLbl>
              <c:idx val="3"/>
              <c:layout>
                <c:manualLayout>
                  <c:x val="-5.765223599648512E-2"/>
                  <c:y val="-6.552301199437284E-2"/>
                </c:manualLayout>
              </c:layou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1-057A-4A49-A23E-06F4A3A1FF10}"/>
                </c:ext>
              </c:extLst>
            </c:dLbl>
            <c:dLbl>
              <c:idx val="4"/>
              <c:layout>
                <c:manualLayout>
                  <c:x val="-8.793158131836265E-2"/>
                  <c:y val="1.6856051782464358E-2"/>
                </c:manualLayout>
              </c:layou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2-057A-4A49-A23E-06F4A3A1FF10}"/>
                </c:ext>
              </c:extLst>
            </c:dLbl>
            <c:spPr>
              <a:solidFill>
                <a:schemeClr val="bg2"/>
              </a:solidFill>
              <a:ln>
                <a:solidFill>
                  <a:schemeClr val="accent1"/>
                </a:solidFill>
              </a:ln>
            </c:spPr>
            <c:showLegendKey val="0"/>
            <c:showVal val="1"/>
            <c:showCatName val="1"/>
            <c:showSerName val="0"/>
            <c:showPercent val="0"/>
            <c:showBubbleSize val="0"/>
            <c:separator> </c:separator>
            <c:showLeaderLines val="1"/>
            <c:extLst>
              <c:ext xmlns:c15="http://schemas.microsoft.com/office/drawing/2012/chart" uri="{CE6537A1-D6FC-4f65-9D91-7224C49458BB}">
                <c15:layout/>
              </c:ext>
            </c:extLst>
          </c:dLbls>
          <c:cat>
            <c:strRef>
              <c:f>Daten!$A$2:$A$18</c:f>
              <c:strCache>
                <c:ptCount val="17"/>
                <c:pt idx="0">
                  <c:v>Target Anlagen</c:v>
                </c:pt>
                <c:pt idx="1">
                  <c:v>Safety</c:v>
                </c:pt>
                <c:pt idx="2">
                  <c:v>Others</c:v>
                </c:pt>
                <c:pt idx="3">
                  <c:v>Magnet</c:v>
                </c:pt>
                <c:pt idx="4">
                  <c:v>Setup and Tuning</c:v>
                </c:pt>
                <c:pt idx="5">
                  <c:v>Power Supply</c:v>
                </c:pt>
                <c:pt idx="6">
                  <c:v>SINQ and UCN</c:v>
                </c:pt>
                <c:pt idx="7">
                  <c:v>Diagnostic</c:v>
                </c:pt>
                <c:pt idx="8">
                  <c:v>Ion Source / CW</c:v>
                </c:pt>
                <c:pt idx="9">
                  <c:v>Interlock System</c:v>
                </c:pt>
                <c:pt idx="10">
                  <c:v>Vacuum</c:v>
                </c:pt>
                <c:pt idx="11">
                  <c:v>Electrical supply</c:v>
                </c:pt>
                <c:pt idx="12">
                  <c:v>Beam Development</c:v>
                </c:pt>
                <c:pt idx="13">
                  <c:v>Controls</c:v>
                </c:pt>
                <c:pt idx="14">
                  <c:v>RF</c:v>
                </c:pt>
                <c:pt idx="15">
                  <c:v>Ramp up problems</c:v>
                </c:pt>
                <c:pt idx="16">
                  <c:v>Electrostatic Elements</c:v>
                </c:pt>
              </c:strCache>
            </c:strRef>
          </c:cat>
          <c:val>
            <c:numRef>
              <c:f>Daten!$E$2:$E$18</c:f>
              <c:numCache>
                <c:formatCode>0.0%</c:formatCode>
                <c:ptCount val="17"/>
                <c:pt idx="0">
                  <c:v>4.9526365506343147E-4</c:v>
                </c:pt>
                <c:pt idx="1">
                  <c:v>1.3489534134347992E-3</c:v>
                </c:pt>
                <c:pt idx="2">
                  <c:v>1.5422916317215961E-3</c:v>
                </c:pt>
                <c:pt idx="3">
                  <c:v>3.4774394604186261E-3</c:v>
                </c:pt>
                <c:pt idx="4">
                  <c:v>3.7255126994076358E-3</c:v>
                </c:pt>
                <c:pt idx="5">
                  <c:v>4.1987057816072751E-3</c:v>
                </c:pt>
                <c:pt idx="6">
                  <c:v>8.3656299382906859E-3</c:v>
                </c:pt>
                <c:pt idx="7">
                  <c:v>9.0568802803845834E-3</c:v>
                </c:pt>
                <c:pt idx="8">
                  <c:v>1.0353747141860818E-2</c:v>
                </c:pt>
                <c:pt idx="9">
                  <c:v>1.3070193249936001E-2</c:v>
                </c:pt>
                <c:pt idx="10">
                  <c:v>1.8915363767181937E-2</c:v>
                </c:pt>
                <c:pt idx="11">
                  <c:v>2.702409223733819E-2</c:v>
                </c:pt>
                <c:pt idx="12">
                  <c:v>2.7533481059034436E-2</c:v>
                </c:pt>
                <c:pt idx="13">
                  <c:v>4.0485376038420513E-2</c:v>
                </c:pt>
                <c:pt idx="14">
                  <c:v>8.4703327359565095E-2</c:v>
                </c:pt>
                <c:pt idx="15">
                  <c:v>0.13874974618841229</c:v>
                </c:pt>
                <c:pt idx="16">
                  <c:v>0.24980357190151278</c:v>
                </c:pt>
              </c:numCache>
            </c:numRef>
          </c:val>
          <c:extLst>
            <c:ext xmlns:c16="http://schemas.microsoft.com/office/drawing/2014/chart" uri="{C3380CC4-5D6E-409C-BE32-E72D297353CC}">
              <c16:uniqueId val="{00000003-057A-4A49-A23E-06F4A3A1FF10}"/>
            </c:ext>
          </c:extLst>
        </c:ser>
        <c:dLbls>
          <c:showLegendKey val="0"/>
          <c:showVal val="0"/>
          <c:showCatName val="0"/>
          <c:showSerName val="0"/>
          <c:showPercent val="0"/>
          <c:showBubbleSize val="0"/>
          <c:showLeaderLines val="1"/>
        </c:dLbls>
      </c:pie3DChart>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‹Nr.›</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‹Nr.›</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Dies war nur durch die Flexibilität</a:t>
            </a:r>
            <a:r>
              <a:rPr lang="de-CH" baseline="0" dirty="0" smtClean="0"/>
              <a:t> und die hohe Motivation der Mitarbeitenden erreicht. </a:t>
            </a:r>
            <a:r>
              <a:rPr lang="de-CH" dirty="0" smtClean="0"/>
              <a:t>Trotz der Strengen</a:t>
            </a:r>
            <a:r>
              <a:rPr lang="de-CH" baseline="0" dirty="0" smtClean="0"/>
              <a:t> </a:t>
            </a:r>
            <a:r>
              <a:rPr lang="de-CH" dirty="0" smtClean="0"/>
              <a:t>Ferienregelung und Remote Work Flexibilität wurde dies auch erwartet und es bestand ein gewisser Druck endlich Strahl zu machen, vor allem nach dem SIQN-Upgrade. Karsten</a:t>
            </a:r>
            <a:r>
              <a:rPr lang="de-CH" baseline="0" dirty="0" smtClean="0"/>
              <a:t> Bugmann hat sich ja in seiner letzten Rede zuerst bei den Bereichsleitern bedankt. Ich denke allerdings, dass man sich zuallererst bei den Mitarbeitenden bedanken muss. Wenn jemand flexibel war, dann waren es die.</a:t>
            </a:r>
          </a:p>
          <a:p>
            <a:r>
              <a:rPr lang="de-CH" baseline="0" dirty="0" smtClean="0"/>
              <a:t>Allerdings hatte wir doch einige Problem beim Hochfahren u.a. mit dem Kontrollsystem und die Ferienregelungen und Remote Work habe das Ganze nicht vereinfacht. Ausserdem spürt man immer noch die Nachwirkungen der Reorganisation und die Pensionierung von Schlüsselpersonen.</a:t>
            </a:r>
            <a:endParaRPr lang="de-CH" dirty="0"/>
          </a:p>
        </p:txBody>
      </p:sp>
    </p:spTree>
    <p:extLst>
      <p:ext uri="{BB962C8B-B14F-4D97-AF65-F5344CB8AC3E}">
        <p14:creationId xmlns:p14="http://schemas.microsoft.com/office/powerpoint/2010/main" val="33174823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bildplatzhalter 1"/>
          <p:cNvSpPr>
            <a:spLocks noGrp="1" noRot="1" noChangeAspect="1" noTextEdit="1"/>
          </p:cNvSpPr>
          <p:nvPr>
            <p:ph type="sldImg"/>
          </p:nvPr>
        </p:nvSpPr>
        <p:spPr>
          <a:ln/>
        </p:spPr>
      </p:sp>
      <p:sp>
        <p:nvSpPr>
          <p:cNvPr id="2355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90B2851F-BE99-4C62-9B66-647B81FE14F3}" type="slidenum">
              <a:rPr lang="de-DE"/>
              <a:pPr>
                <a:defRPr/>
              </a:pPr>
              <a:t>14</a:t>
            </a:fld>
            <a:endParaRPr lang="de-DE" dirty="0"/>
          </a:p>
        </p:txBody>
      </p:sp>
    </p:spTree>
    <p:extLst>
      <p:ext uri="{BB962C8B-B14F-4D97-AF65-F5344CB8AC3E}">
        <p14:creationId xmlns:p14="http://schemas.microsoft.com/office/powerpoint/2010/main" val="2903251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Das</a:t>
            </a:r>
            <a:r>
              <a:rPr lang="de-DE" baseline="0" dirty="0" smtClean="0"/>
              <a:t> V</a:t>
            </a:r>
            <a:r>
              <a:rPr lang="de-DE" dirty="0" smtClean="0"/>
              <a:t>orbeschleuniger-</a:t>
            </a:r>
            <a:r>
              <a:rPr lang="de-DE" dirty="0" err="1" smtClean="0"/>
              <a:t>Zyklotron</a:t>
            </a:r>
            <a:r>
              <a:rPr lang="de-DE" dirty="0" smtClean="0"/>
              <a:t> – der Injektor 2 - , beschleunigt die Protonen auf insgesamt mit 72 </a:t>
            </a:r>
            <a:r>
              <a:rPr lang="de-DE" dirty="0" err="1" smtClean="0"/>
              <a:t>Megavolt</a:t>
            </a:r>
            <a:r>
              <a:rPr lang="de-DE" dirty="0" smtClean="0"/>
              <a:t>.</a:t>
            </a:r>
            <a:r>
              <a:rPr lang="de-CH" baseline="0" dirty="0" smtClean="0"/>
              <a:t> Er ist i</a:t>
            </a:r>
            <a:r>
              <a:rPr lang="de-CH" dirty="0" smtClean="0"/>
              <a:t>n Betrieb seit 1985.</a:t>
            </a:r>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15</a:t>
            </a:fld>
            <a:endParaRPr lang="de-DE" dirty="0"/>
          </a:p>
        </p:txBody>
      </p:sp>
    </p:spTree>
    <p:extLst>
      <p:ext uri="{BB962C8B-B14F-4D97-AF65-F5344CB8AC3E}">
        <p14:creationId xmlns:p14="http://schemas.microsoft.com/office/powerpoint/2010/main" val="132100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CH" dirty="0" smtClean="0"/>
          </a:p>
        </p:txBody>
      </p:sp>
      <p:sp>
        <p:nvSpPr>
          <p:cNvPr id="4" name="Foliennummernplatzhalter 3"/>
          <p:cNvSpPr>
            <a:spLocks noGrp="1"/>
          </p:cNvSpPr>
          <p:nvPr>
            <p:ph type="sldNum" sz="quarter" idx="10"/>
          </p:nvPr>
        </p:nvSpPr>
        <p:spPr/>
        <p:txBody>
          <a:bodyPr/>
          <a:lstStyle/>
          <a:p>
            <a:pPr defTabSz="946593">
              <a:defRPr/>
            </a:pPr>
            <a:fld id="{EC696245-F065-0B47-B74E-D5003861FD61}" type="slidenum">
              <a:rPr lang="de-DE">
                <a:solidFill>
                  <a:srgbClr val="000000"/>
                </a:solidFill>
                <a:latin typeface="Calibri"/>
              </a:rPr>
              <a:pPr defTabSz="946593">
                <a:defRPr/>
              </a:pPr>
              <a:t>16</a:t>
            </a:fld>
            <a:endParaRPr lang="de-DE" dirty="0">
              <a:solidFill>
                <a:srgbClr val="000000"/>
              </a:solidFill>
              <a:latin typeface="Calibri"/>
            </a:endParaRPr>
          </a:p>
        </p:txBody>
      </p:sp>
    </p:spTree>
    <p:extLst>
      <p:ext uri="{BB962C8B-B14F-4D97-AF65-F5344CB8AC3E}">
        <p14:creationId xmlns:p14="http://schemas.microsoft.com/office/powerpoint/2010/main" val="4078050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xfrm>
            <a:off x="892175" y="739775"/>
            <a:ext cx="4927600" cy="3697288"/>
          </a:xfrm>
          <a:ln/>
        </p:spPr>
      </p:sp>
      <p:sp>
        <p:nvSpPr>
          <p:cNvPr id="120835" name="Rectangle 3"/>
          <p:cNvSpPr>
            <a:spLocks noGrp="1" noChangeArrowheads="1"/>
          </p:cNvSpPr>
          <p:nvPr>
            <p:ph type="body" idx="1"/>
          </p:nvPr>
        </p:nvSpPr>
        <p:spPr>
          <a:xfrm>
            <a:off x="895496" y="4684362"/>
            <a:ext cx="4917307" cy="4436895"/>
          </a:xfrm>
        </p:spPr>
        <p:txBody>
          <a:bodyPr/>
          <a:lstStyle/>
          <a:p>
            <a:endParaRPr lang="en-US" altLang="en-US" dirty="0" smtClean="0">
              <a:latin typeface="Times" pitchFamily="18" charset="0"/>
              <a:ea typeface="ヒラギノ角ゴ Pro W3"/>
              <a:cs typeface="ヒラギノ角ゴ Pro W3"/>
            </a:endParaRPr>
          </a:p>
        </p:txBody>
      </p:sp>
    </p:spTree>
    <p:extLst>
      <p:ext uri="{BB962C8B-B14F-4D97-AF65-F5344CB8AC3E}">
        <p14:creationId xmlns:p14="http://schemas.microsoft.com/office/powerpoint/2010/main" val="3301792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21</a:t>
            </a:fld>
            <a:endParaRPr lang="de-DE" dirty="0"/>
          </a:p>
        </p:txBody>
      </p:sp>
    </p:spTree>
    <p:extLst>
      <p:ext uri="{BB962C8B-B14F-4D97-AF65-F5344CB8AC3E}">
        <p14:creationId xmlns:p14="http://schemas.microsoft.com/office/powerpoint/2010/main" val="747348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22</a:t>
            </a:fld>
            <a:endParaRPr lang="de-DE" dirty="0"/>
          </a:p>
        </p:txBody>
      </p:sp>
    </p:spTree>
    <p:extLst>
      <p:ext uri="{BB962C8B-B14F-4D97-AF65-F5344CB8AC3E}">
        <p14:creationId xmlns:p14="http://schemas.microsoft.com/office/powerpoint/2010/main" val="356586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504984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10000"/>
              </a:lnSpc>
            </a:pPr>
            <a:r>
              <a:rPr lang="de-CH" kern="1000" spc="30" dirty="0">
                <a:cs typeface="Franklin Gothic Book"/>
              </a:rPr>
              <a:t>Messungen in den Arealen PiE5, MuE4,PiE3, PiE1</a:t>
            </a:r>
          </a:p>
          <a:p>
            <a:pPr marL="339642" indent="-339642">
              <a:lnSpc>
                <a:spcPct val="110000"/>
              </a:lnSpc>
              <a:buFontTx/>
              <a:buChar char="-"/>
            </a:pPr>
            <a:r>
              <a:rPr lang="de-CH" kern="1000" spc="30" dirty="0">
                <a:cs typeface="Franklin Gothic Book"/>
              </a:rPr>
              <a:t>bestätigt signifikante Erhöhung </a:t>
            </a:r>
            <a:r>
              <a:rPr lang="de-CH" kern="1000" spc="30" dirty="0" err="1">
                <a:cs typeface="Franklin Gothic Book"/>
              </a:rPr>
              <a:t>Muonrate</a:t>
            </a:r>
            <a:r>
              <a:rPr lang="de-CH" kern="1000" spc="30" dirty="0">
                <a:cs typeface="Franklin Gothic Book"/>
              </a:rPr>
              <a:t> (zwischen 30 und 60%)</a:t>
            </a:r>
          </a:p>
          <a:p>
            <a:pPr marL="339642" indent="-339642">
              <a:lnSpc>
                <a:spcPct val="110000"/>
              </a:lnSpc>
              <a:buFontTx/>
              <a:buChar char="-"/>
            </a:pPr>
            <a:r>
              <a:rPr lang="de-CH" kern="1000" spc="30" dirty="0">
                <a:cs typeface="Franklin Gothic Book"/>
              </a:rPr>
              <a:t>Simulation und Messung stimmt zu etwa +/- 5% überein</a:t>
            </a:r>
          </a:p>
          <a:p>
            <a:pPr marL="339642" indent="-339642">
              <a:lnSpc>
                <a:spcPct val="110000"/>
              </a:lnSpc>
              <a:buFontTx/>
              <a:buChar char="-"/>
            </a:pPr>
            <a:endParaRPr lang="de-CH" kern="1000" spc="30" dirty="0">
              <a:cs typeface="Franklin Gothic Book"/>
            </a:endParaRPr>
          </a:p>
        </p:txBody>
      </p:sp>
    </p:spTree>
    <p:extLst>
      <p:ext uri="{BB962C8B-B14F-4D97-AF65-F5344CB8AC3E}">
        <p14:creationId xmlns:p14="http://schemas.microsoft.com/office/powerpoint/2010/main" val="1059206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10000"/>
              </a:lnSpc>
            </a:pPr>
            <a:r>
              <a:rPr lang="de-CH" kern="1000" spc="30" dirty="0">
                <a:cs typeface="Franklin Gothic Book"/>
              </a:rPr>
              <a:t>Messungen in den Arealen PiE5, MuE4,PiE3, PiE1</a:t>
            </a:r>
          </a:p>
          <a:p>
            <a:pPr marL="339642" indent="-339642">
              <a:lnSpc>
                <a:spcPct val="110000"/>
              </a:lnSpc>
              <a:buFontTx/>
              <a:buChar char="-"/>
            </a:pPr>
            <a:r>
              <a:rPr lang="de-CH" kern="1000" spc="30" dirty="0">
                <a:cs typeface="Franklin Gothic Book"/>
              </a:rPr>
              <a:t>bestätigt signifikante Erhöhung </a:t>
            </a:r>
            <a:r>
              <a:rPr lang="de-CH" kern="1000" spc="30" dirty="0" err="1">
                <a:cs typeface="Franklin Gothic Book"/>
              </a:rPr>
              <a:t>Muonrate</a:t>
            </a:r>
            <a:r>
              <a:rPr lang="de-CH" kern="1000" spc="30" dirty="0">
                <a:cs typeface="Franklin Gothic Book"/>
              </a:rPr>
              <a:t> (zwischen 30 und 60%)</a:t>
            </a:r>
          </a:p>
          <a:p>
            <a:pPr marL="339642" indent="-339642">
              <a:lnSpc>
                <a:spcPct val="110000"/>
              </a:lnSpc>
              <a:buFontTx/>
              <a:buChar char="-"/>
            </a:pPr>
            <a:r>
              <a:rPr lang="de-CH" kern="1000" spc="30" dirty="0">
                <a:cs typeface="Franklin Gothic Book"/>
              </a:rPr>
              <a:t>Simulation und Messung stimmt zu etwa +/- 5% überein</a:t>
            </a:r>
          </a:p>
          <a:p>
            <a:pPr marL="339642" indent="-339642">
              <a:lnSpc>
                <a:spcPct val="110000"/>
              </a:lnSpc>
              <a:buFontTx/>
              <a:buChar char="-"/>
            </a:pPr>
            <a:endParaRPr lang="de-CH" kern="1000" spc="30" dirty="0">
              <a:cs typeface="Franklin Gothic Book"/>
            </a:endParaRPr>
          </a:p>
        </p:txBody>
      </p:sp>
    </p:spTree>
    <p:extLst>
      <p:ext uri="{BB962C8B-B14F-4D97-AF65-F5344CB8AC3E}">
        <p14:creationId xmlns:p14="http://schemas.microsoft.com/office/powerpoint/2010/main" val="2368051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7</a:t>
            </a:fld>
            <a:endParaRPr lang="de-DE" dirty="0"/>
          </a:p>
        </p:txBody>
      </p:sp>
    </p:spTree>
    <p:extLst>
      <p:ext uri="{BB962C8B-B14F-4D97-AF65-F5344CB8AC3E}">
        <p14:creationId xmlns:p14="http://schemas.microsoft.com/office/powerpoint/2010/main" val="474392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9</a:t>
            </a:fld>
            <a:endParaRPr lang="de-DE" dirty="0"/>
          </a:p>
        </p:txBody>
      </p:sp>
    </p:spTree>
    <p:extLst>
      <p:ext uri="{BB962C8B-B14F-4D97-AF65-F5344CB8AC3E}">
        <p14:creationId xmlns:p14="http://schemas.microsoft.com/office/powerpoint/2010/main" val="1927026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10</a:t>
            </a:fld>
            <a:endParaRPr lang="de-DE" dirty="0"/>
          </a:p>
        </p:txBody>
      </p:sp>
    </p:spTree>
    <p:extLst>
      <p:ext uri="{BB962C8B-B14F-4D97-AF65-F5344CB8AC3E}">
        <p14:creationId xmlns:p14="http://schemas.microsoft.com/office/powerpoint/2010/main" val="2925814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11</a:t>
            </a:fld>
            <a:endParaRPr lang="de-DE" dirty="0"/>
          </a:p>
        </p:txBody>
      </p:sp>
    </p:spTree>
    <p:extLst>
      <p:ext uri="{BB962C8B-B14F-4D97-AF65-F5344CB8AC3E}">
        <p14:creationId xmlns:p14="http://schemas.microsoft.com/office/powerpoint/2010/main" val="3552108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bildplatzhalter 1"/>
          <p:cNvSpPr>
            <a:spLocks noGrp="1" noRot="1" noChangeAspect="1" noTextEdit="1"/>
          </p:cNvSpPr>
          <p:nvPr>
            <p:ph type="sldImg"/>
          </p:nvPr>
        </p:nvSpPr>
        <p:spPr>
          <a:ln/>
        </p:spPr>
      </p:sp>
      <p:sp>
        <p:nvSpPr>
          <p:cNvPr id="2355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90B2851F-BE99-4C62-9B66-647B81FE14F3}" type="slidenum">
              <a:rPr lang="de-DE"/>
              <a:pPr>
                <a:defRPr/>
              </a:pPr>
              <a:t>12</a:t>
            </a:fld>
            <a:endParaRPr lang="de-DE" dirty="0"/>
          </a:p>
        </p:txBody>
      </p:sp>
    </p:spTree>
    <p:extLst>
      <p:ext uri="{BB962C8B-B14F-4D97-AF65-F5344CB8AC3E}">
        <p14:creationId xmlns:p14="http://schemas.microsoft.com/office/powerpoint/2010/main" val="2677117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bildplatzhalter 1"/>
          <p:cNvSpPr>
            <a:spLocks noGrp="1" noRot="1" noChangeAspect="1" noTextEdit="1"/>
          </p:cNvSpPr>
          <p:nvPr>
            <p:ph type="sldImg"/>
          </p:nvPr>
        </p:nvSpPr>
        <p:spPr>
          <a:ln/>
        </p:spPr>
      </p:sp>
      <p:sp>
        <p:nvSpPr>
          <p:cNvPr id="2355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90B2851F-BE99-4C62-9B66-647B81FE14F3}" type="slidenum">
              <a:rPr lang="de-DE"/>
              <a:pPr>
                <a:defRPr/>
              </a:pPr>
              <a:t>13</a:t>
            </a:fld>
            <a:endParaRPr lang="de-DE" dirty="0"/>
          </a:p>
        </p:txBody>
      </p:sp>
    </p:spTree>
    <p:extLst>
      <p:ext uri="{BB962C8B-B14F-4D97-AF65-F5344CB8AC3E}">
        <p14:creationId xmlns:p14="http://schemas.microsoft.com/office/powerpoint/2010/main" val="24993302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pic>
        <p:nvPicPr>
          <p:cNvPr id="11" name="Picture 2" descr="U:\20160506_PSI_Luftbild_0292.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87" y="4572000"/>
            <a:ext cx="7969249" cy="1080120"/>
          </a:xfrm>
        </p:spPr>
        <p:txBody>
          <a:bodyPr/>
          <a:lstStyle>
            <a:lvl1pPr>
              <a:defRPr sz="3000">
                <a:solidFill>
                  <a:srgbClr val="686868"/>
                </a:solidFill>
                <a:latin typeface="Georgia" charset="0"/>
                <a:ea typeface="ヒラギノ角ゴ Pro W3" charset="0"/>
              </a:defRPr>
            </a:lvl1pPr>
          </a:lstStyle>
          <a:p>
            <a:pPr lvl="0"/>
            <a:r>
              <a:rPr lang="de-DE" noProof="0" smtClean="0"/>
              <a:t>Titelmasterformat durch Klicken bearbeiten</a:t>
            </a:r>
            <a:endParaRPr lang="en-US"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de-DE" noProof="0" smtClean="0"/>
              <a:t>Formatvorlage des Untertitelmasters durch Klicken bearbeiten</a:t>
            </a:r>
            <a:endParaRPr lang="de-CH" noProof="0" dirty="0"/>
          </a:p>
        </p:txBody>
      </p:sp>
      <p:sp>
        <p:nvSpPr>
          <p:cNvPr id="10"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9" name="Rechteck 8"/>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Tree>
    <p:extLst>
      <p:ext uri="{BB962C8B-B14F-4D97-AF65-F5344CB8AC3E}">
        <p14:creationId xmlns:p14="http://schemas.microsoft.com/office/powerpoint/2010/main" val="4273716275"/>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2" name="Titel 11"/>
          <p:cNvSpPr>
            <a:spLocks noGrp="1"/>
          </p:cNvSpPr>
          <p:nvPr>
            <p:ph type="title"/>
          </p:nvPr>
        </p:nvSpPr>
        <p:spPr/>
        <p:txBody>
          <a:bodyPr/>
          <a:lstStyle/>
          <a:p>
            <a:r>
              <a:rPr lang="de-DE" smtClean="0"/>
              <a:t>Titelmasterformat durch Klicken bearbeiten</a:t>
            </a:r>
            <a:endParaRPr lang="en-GB"/>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10" name="Titel 9"/>
          <p:cNvSpPr>
            <a:spLocks noGrp="1"/>
          </p:cNvSpPr>
          <p:nvPr>
            <p:ph type="title"/>
          </p:nvPr>
        </p:nvSpPr>
        <p:spPr>
          <a:xfrm>
            <a:off x="2077200" y="291600"/>
            <a:ext cx="6708025" cy="508500"/>
          </a:xfrm>
          <a:prstGeom prst="rect">
            <a:avLst/>
          </a:prstGeom>
        </p:spPr>
        <p:txBody>
          <a:bodyPr/>
          <a:lstStyle>
            <a:lvl1pPr algn="ctr">
              <a:defRPr/>
            </a:lvl1pPr>
          </a:lstStyle>
          <a:p>
            <a:r>
              <a:rPr lang="de-DE" dirty="0" smtClean="0"/>
              <a:t>Titelmasterformat durch Klicken bearbeiten</a:t>
            </a:r>
            <a:endParaRPr lang="en-GB" dirty="0"/>
          </a:p>
        </p:txBody>
      </p:sp>
      <p:sp>
        <p:nvSpPr>
          <p:cNvPr id="3" name="Foliennummernplatzhalter 5"/>
          <p:cNvSpPr>
            <a:spLocks noGrp="1"/>
          </p:cNvSpPr>
          <p:nvPr>
            <p:ph type="sldNum" sz="quarter" idx="10"/>
          </p:nvPr>
        </p:nvSpPr>
        <p:spPr/>
        <p:txBody>
          <a:bodyPr/>
          <a:lstStyle>
            <a:lvl1pPr>
              <a:defRPr/>
            </a:lvl1pPr>
          </a:lstStyle>
          <a:p>
            <a:pPr>
              <a:defRPr/>
            </a:pPr>
            <a:r>
              <a:rPr lang="de-DE" dirty="0"/>
              <a:t>Seite </a:t>
            </a:r>
            <a:fld id="{8618A77B-1C14-4BF1-B6BC-697205DA837B}" type="slidenum">
              <a:rPr lang="de-DE"/>
              <a:pPr>
                <a:defRPr/>
              </a:pPr>
              <a:t>‹Nr.›</a:t>
            </a:fld>
            <a:endParaRPr lang="de-DE" dirty="0"/>
          </a:p>
        </p:txBody>
      </p:sp>
    </p:spTree>
    <p:extLst>
      <p:ext uri="{BB962C8B-B14F-4D97-AF65-F5344CB8AC3E}">
        <p14:creationId xmlns:p14="http://schemas.microsoft.com/office/powerpoint/2010/main" val="332605433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de-CH" noProof="0" dirty="0" smtClean="0"/>
              <a:t>Folientitel eingeben</a:t>
            </a:r>
            <a:endParaRPr lang="de-CH"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Seite </a:t>
            </a:r>
            <a:fld id="{EBC07571-3134-BB4B-B83F-1A9FE18D34F3}" type="slidenum">
              <a:rPr lang="de-DE" smtClean="0"/>
              <a:pPr algn="r">
                <a:defRPr/>
              </a:pPr>
              <a:t>‹Nr.›</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pic>
        <p:nvPicPr>
          <p:cNvPr id="8" name="Bild 14" descr="PSI-Logo_narrow_30k.eps"/>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8" r:id="rId1"/>
    <p:sldLayoutId id="2147483974" r:id="rId2"/>
    <p:sldLayoutId id="2147483976" r:id="rId3"/>
    <p:sldLayoutId id="2147483973" r:id="rId4"/>
    <p:sldLayoutId id="2147483977" r:id="rId5"/>
    <p:sldLayoutId id="2147483979" r:id="rId6"/>
    <p:sldLayoutId id="2147483978" r:id="rId7"/>
    <p:sldLayoutId id="2147483980" r:id="rId8"/>
    <p:sldLayoutId id="2147483989" r:id="rId9"/>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image" Target="../media/image6.gif"/></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6.gif"/></Relationships>
</file>

<file path=ppt/slides/_rels/slide1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6.gif"/><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27.gif"/><Relationship Id="rId4" Type="http://schemas.openxmlformats.org/officeDocument/2006/relationships/image" Target="../media/image26.gif"/></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9.jpg"/></Relationships>
</file>

<file path=ppt/slides/_rels/slide1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2.jpg"/><Relationship Id="rId4" Type="http://schemas.openxmlformats.org/officeDocument/2006/relationships/image" Target="../media/image31.jpg"/></Relationships>
</file>

<file path=ppt/slides/_rels/slide1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hyperlink" Target="https://indico.psi.ch/categoryDisplay.py?categId=250"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5.jpg"/><Relationship Id="rId5" Type="http://schemas.openxmlformats.org/officeDocument/2006/relationships/image" Target="../media/image44.JPG"/><Relationship Id="rId4" Type="http://schemas.openxmlformats.org/officeDocument/2006/relationships/image" Target="../media/image43.JPG"/></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JPG"/><Relationship Id="rId4" Type="http://schemas.openxmlformats.org/officeDocument/2006/relationships/image" Target="../media/image47.JP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54.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indico.psi.ch/event/1167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image" Target="../media/image6.gif"/><Relationship Id="rId7" Type="http://schemas.openxmlformats.org/officeDocument/2006/relationships/image" Target="../media/image10.gif"/><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9.gif"/><Relationship Id="rId11" Type="http://schemas.openxmlformats.org/officeDocument/2006/relationships/image" Target="../media/image14.gif"/><Relationship Id="rId5" Type="http://schemas.openxmlformats.org/officeDocument/2006/relationships/image" Target="../media/image8.gif"/><Relationship Id="rId10" Type="http://schemas.openxmlformats.org/officeDocument/2006/relationships/image" Target="../media/image13.gif"/><Relationship Id="rId4" Type="http://schemas.openxmlformats.org/officeDocument/2006/relationships/image" Target="../media/image7.gif"/><Relationship Id="rId9" Type="http://schemas.openxmlformats.org/officeDocument/2006/relationships/image" Target="../media/image12.gif"/></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7.png"/><Relationship Id="rId5" Type="http://schemas.openxmlformats.org/officeDocument/2006/relationships/image" Target="../media/image6.gif"/><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dirty="0" smtClean="0"/>
              <a:t>Protonenanlage</a:t>
            </a:r>
            <a:br>
              <a:rPr lang="de-CH" dirty="0" smtClean="0"/>
            </a:br>
            <a:r>
              <a:rPr lang="de-CH" sz="1800" dirty="0" smtClean="0"/>
              <a:t>Betrieb </a:t>
            </a:r>
            <a:r>
              <a:rPr lang="de-CH" sz="1800" dirty="0" smtClean="0"/>
              <a:t>2021 </a:t>
            </a:r>
            <a:r>
              <a:rPr lang="de-CH" sz="1800" dirty="0" smtClean="0"/>
              <a:t>und </a:t>
            </a:r>
            <a:r>
              <a:rPr lang="de-CH" sz="1800" dirty="0" err="1" smtClean="0"/>
              <a:t>Shutdown</a:t>
            </a:r>
            <a:r>
              <a:rPr lang="de-CH" sz="1800" dirty="0" smtClean="0"/>
              <a:t> 2022</a:t>
            </a:r>
            <a:endParaRPr lang="de-DE" sz="1800" dirty="0"/>
          </a:p>
        </p:txBody>
      </p:sp>
      <p:sp>
        <p:nvSpPr>
          <p:cNvPr id="6" name="Untertitel 5"/>
          <p:cNvSpPr>
            <a:spLocks noGrp="1"/>
          </p:cNvSpPr>
          <p:nvPr>
            <p:ph type="subTitle" sz="quarter" idx="1"/>
          </p:nvPr>
        </p:nvSpPr>
        <p:spPr/>
        <p:txBody>
          <a:bodyPr/>
          <a:lstStyle/>
          <a:p>
            <a:r>
              <a:rPr lang="de-CH" dirty="0" smtClean="0"/>
              <a:t>Joachim Grillenberger ::  </a:t>
            </a:r>
            <a:r>
              <a:rPr lang="de-CH" dirty="0"/>
              <a:t>Paul Scherrer </a:t>
            </a:r>
            <a:r>
              <a:rPr lang="de-CH" dirty="0" smtClean="0"/>
              <a:t>Institut</a:t>
            </a:r>
            <a:endParaRPr lang="de-CH" dirty="0"/>
          </a:p>
        </p:txBody>
      </p:sp>
      <p:sp>
        <p:nvSpPr>
          <p:cNvPr id="7" name="Textfeld 6"/>
          <p:cNvSpPr txBox="1"/>
          <p:nvPr/>
        </p:nvSpPr>
        <p:spPr>
          <a:xfrm>
            <a:off x="814387" y="5661248"/>
            <a:ext cx="6853957" cy="504056"/>
          </a:xfrm>
          <a:prstGeom prst="rect">
            <a:avLst/>
          </a:prstGeom>
          <a:noFill/>
        </p:spPr>
        <p:txBody>
          <a:bodyPr wrap="square" lIns="0" tIns="0" rIns="0" bIns="0" rtlCol="0">
            <a:noAutofit/>
          </a:bodyPr>
          <a:lstStyle/>
          <a:p>
            <a:pPr>
              <a:lnSpc>
                <a:spcPct val="110000"/>
              </a:lnSpc>
              <a:spcBef>
                <a:spcPts val="0"/>
              </a:spcBef>
            </a:pPr>
            <a:r>
              <a:rPr lang="de-CH" sz="1800" b="1" dirty="0">
                <a:solidFill>
                  <a:srgbClr val="969696"/>
                </a:solidFill>
              </a:rPr>
              <a:t>8</a:t>
            </a:r>
            <a:r>
              <a:rPr lang="de-CH" sz="1800" b="1" dirty="0" smtClean="0">
                <a:solidFill>
                  <a:srgbClr val="969696"/>
                </a:solidFill>
              </a:rPr>
              <a:t>. </a:t>
            </a:r>
            <a:r>
              <a:rPr lang="de-CH" sz="1800" b="1" dirty="0">
                <a:solidFill>
                  <a:srgbClr val="969696"/>
                </a:solidFill>
              </a:rPr>
              <a:t>Meeting Leitender Ausschuss Beschleunigeranlagen</a:t>
            </a:r>
            <a:endParaRPr lang="de-DE" sz="1800" b="1" kern="1000" spc="30" dirty="0">
              <a:solidFill>
                <a:srgbClr val="969696"/>
              </a:solidFill>
              <a:cs typeface="Franklin Gothic Book"/>
            </a:endParaRPr>
          </a:p>
        </p:txBody>
      </p:sp>
    </p:spTree>
    <p:extLst>
      <p:ext uri="{BB962C8B-B14F-4D97-AF65-F5344CB8AC3E}">
        <p14:creationId xmlns:p14="http://schemas.microsoft.com/office/powerpoint/2010/main" val="159570213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3412" y="2204864"/>
            <a:ext cx="5889067" cy="4416800"/>
          </a:xfrm>
          <a:prstGeom prst="rect">
            <a:avLst/>
          </a:prstGeom>
        </p:spPr>
      </p:pic>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10</a:t>
            </a:fld>
            <a:endParaRPr lang="de-DE" dirty="0"/>
          </a:p>
        </p:txBody>
      </p:sp>
      <p:pic>
        <p:nvPicPr>
          <p:cNvPr id="8" name="Picture 2" descr="U:\PSI U\Vortrag AMI\Anlagenplan.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15" name="Rechteck 14"/>
          <p:cNvSpPr/>
          <p:nvPr/>
        </p:nvSpPr>
        <p:spPr>
          <a:xfrm>
            <a:off x="2196900" y="1628800"/>
            <a:ext cx="4951775" cy="369332"/>
          </a:xfrm>
          <a:prstGeom prst="rect">
            <a:avLst/>
          </a:prstGeom>
        </p:spPr>
        <p:txBody>
          <a:bodyPr wrap="square">
            <a:spAutoFit/>
          </a:bodyPr>
          <a:lstStyle/>
          <a:p>
            <a:pPr algn="ctr"/>
            <a:r>
              <a:rPr lang="de-CH" sz="1800" b="1" dirty="0" smtClean="0">
                <a:solidFill>
                  <a:srgbClr val="FF0000"/>
                </a:solidFill>
              </a:rPr>
              <a:t>Kompl. </a:t>
            </a:r>
            <a:r>
              <a:rPr lang="de-CH" sz="1800" b="1" dirty="0">
                <a:solidFill>
                  <a:srgbClr val="FF0000"/>
                </a:solidFill>
              </a:rPr>
              <a:t>R</a:t>
            </a:r>
            <a:r>
              <a:rPr lang="de-CH" sz="1800" b="1" dirty="0" smtClean="0">
                <a:solidFill>
                  <a:srgbClr val="FF0000"/>
                </a:solidFill>
              </a:rPr>
              <a:t>evision des BR</a:t>
            </a:r>
            <a:endParaRPr lang="de-CH" sz="1800" b="1" dirty="0">
              <a:solidFill>
                <a:srgbClr val="FF0000"/>
              </a:solidFill>
            </a:endParaRPr>
          </a:p>
        </p:txBody>
      </p:sp>
      <p:sp>
        <p:nvSpPr>
          <p:cNvPr id="5" name="Rechteck 4"/>
          <p:cNvSpPr/>
          <p:nvPr/>
        </p:nvSpPr>
        <p:spPr>
          <a:xfrm>
            <a:off x="177992" y="2307650"/>
            <a:ext cx="2675732" cy="3046988"/>
          </a:xfrm>
          <a:prstGeom prst="rect">
            <a:avLst/>
          </a:prstGeom>
        </p:spPr>
        <p:txBody>
          <a:bodyPr wrap="none">
            <a:spAutoFit/>
          </a:bodyPr>
          <a:lstStyle/>
          <a:p>
            <a:pPr marL="171450" indent="-171450">
              <a:buFont typeface="Arial" panose="020B0604020202020204" pitchFamily="34" charset="0"/>
              <a:buChar char="•"/>
            </a:pPr>
            <a:r>
              <a:rPr lang="de-CH" sz="1200" dirty="0" smtClean="0"/>
              <a:t>Gebäude </a:t>
            </a:r>
            <a:r>
              <a:rPr lang="de-CH" sz="1200" dirty="0"/>
              <a:t>CW </a:t>
            </a:r>
            <a:r>
              <a:rPr lang="de-CH" sz="1200" dirty="0" smtClean="0"/>
              <a:t>gesperrt</a:t>
            </a:r>
          </a:p>
          <a:p>
            <a:pPr marL="171450" indent="-171450">
              <a:buFont typeface="Arial" panose="020B0604020202020204" pitchFamily="34" charset="0"/>
              <a:buChar char="•"/>
            </a:pPr>
            <a:r>
              <a:rPr lang="de-CH" sz="1200" dirty="0" smtClean="0"/>
              <a:t>SF6 </a:t>
            </a:r>
            <a:r>
              <a:rPr lang="de-CH" sz="1200" dirty="0"/>
              <a:t>abpumpen und </a:t>
            </a:r>
            <a:r>
              <a:rPr lang="de-CH" sz="1200" dirty="0" smtClean="0"/>
              <a:t>komprimieren</a:t>
            </a:r>
          </a:p>
          <a:p>
            <a:pPr marL="171450" indent="-171450">
              <a:buFont typeface="Arial" panose="020B0604020202020204" pitchFamily="34" charset="0"/>
              <a:buChar char="•"/>
            </a:pPr>
            <a:r>
              <a:rPr lang="de-CH" sz="1200" dirty="0" smtClean="0"/>
              <a:t>Demontage </a:t>
            </a:r>
            <a:r>
              <a:rPr lang="de-CH" sz="1200" dirty="0"/>
              <a:t>der </a:t>
            </a:r>
            <a:r>
              <a:rPr lang="de-CH" sz="1200" dirty="0" smtClean="0"/>
              <a:t>Potenzialringe</a:t>
            </a:r>
          </a:p>
          <a:p>
            <a:pPr marL="171450" indent="-171450">
              <a:buFont typeface="Arial" panose="020B0604020202020204" pitchFamily="34" charset="0"/>
              <a:buChar char="•"/>
            </a:pPr>
            <a:r>
              <a:rPr lang="de-CH" sz="1200" dirty="0" smtClean="0"/>
              <a:t>Öffnen </a:t>
            </a:r>
            <a:r>
              <a:rPr lang="de-CH" sz="1200" dirty="0"/>
              <a:t>der SF6 </a:t>
            </a:r>
            <a:r>
              <a:rPr lang="de-CH" sz="1200" dirty="0" smtClean="0"/>
              <a:t>Kammer</a:t>
            </a:r>
          </a:p>
          <a:p>
            <a:pPr marL="171450" indent="-171450">
              <a:buFont typeface="Arial" panose="020B0604020202020204" pitchFamily="34" charset="0"/>
              <a:buChar char="•"/>
            </a:pPr>
            <a:r>
              <a:rPr lang="de-CH" sz="1200" dirty="0" smtClean="0"/>
              <a:t>Demontage </a:t>
            </a:r>
            <a:r>
              <a:rPr lang="de-CH" sz="1200" dirty="0"/>
              <a:t>der inneren </a:t>
            </a:r>
            <a:endParaRPr lang="de-CH" sz="1200" dirty="0" smtClean="0"/>
          </a:p>
          <a:p>
            <a:r>
              <a:rPr lang="de-CH" sz="1200" dirty="0"/>
              <a:t> </a:t>
            </a:r>
            <a:r>
              <a:rPr lang="de-CH" sz="1200" dirty="0" smtClean="0"/>
              <a:t>   </a:t>
            </a:r>
            <a:r>
              <a:rPr lang="de-CH" sz="1200" dirty="0" smtClean="0"/>
              <a:t>Potenzialringe</a:t>
            </a:r>
            <a:endParaRPr lang="de-CH" sz="1200" dirty="0" smtClean="0"/>
          </a:p>
          <a:p>
            <a:pPr marL="171450" indent="-171450">
              <a:buFont typeface="Arial" panose="020B0604020202020204" pitchFamily="34" charset="0"/>
              <a:buChar char="•"/>
            </a:pPr>
            <a:r>
              <a:rPr lang="de-CH" sz="1200" dirty="0" smtClean="0"/>
              <a:t>Verschmutzungsschutz Montage</a:t>
            </a:r>
          </a:p>
          <a:p>
            <a:pPr marL="171450" indent="-171450">
              <a:buFont typeface="Arial" panose="020B0604020202020204" pitchFamily="34" charset="0"/>
              <a:buChar char="•"/>
            </a:pPr>
            <a:r>
              <a:rPr lang="de-DE" sz="1200" dirty="0" smtClean="0"/>
              <a:t>Schleifen</a:t>
            </a:r>
            <a:r>
              <a:rPr lang="de-DE" sz="1200" dirty="0" smtClean="0"/>
              <a:t>, </a:t>
            </a:r>
            <a:r>
              <a:rPr lang="de-DE" sz="1200" dirty="0"/>
              <a:t>Polieren </a:t>
            </a:r>
            <a:r>
              <a:rPr lang="de-DE" sz="1200" dirty="0" smtClean="0"/>
              <a:t>(1/3)</a:t>
            </a:r>
          </a:p>
          <a:p>
            <a:pPr marL="171450" indent="-171450">
              <a:buFont typeface="Arial" panose="020B0604020202020204" pitchFamily="34" charset="0"/>
              <a:buChar char="•"/>
            </a:pPr>
            <a:r>
              <a:rPr lang="de-CH" sz="1200" dirty="0" smtClean="0"/>
              <a:t>Reinigung </a:t>
            </a:r>
          </a:p>
          <a:p>
            <a:pPr marL="171450" indent="-171450">
              <a:buFont typeface="Arial" panose="020B0604020202020204" pitchFamily="34" charset="0"/>
              <a:buChar char="•"/>
            </a:pPr>
            <a:r>
              <a:rPr lang="de-DE" sz="1200" dirty="0" smtClean="0"/>
              <a:t>Spülen </a:t>
            </a:r>
            <a:r>
              <a:rPr lang="de-DE" sz="1200" dirty="0"/>
              <a:t>mit </a:t>
            </a:r>
            <a:r>
              <a:rPr lang="de-DE" sz="1200" dirty="0" smtClean="0"/>
              <a:t>Stickstoff</a:t>
            </a:r>
          </a:p>
          <a:p>
            <a:pPr marL="171450" indent="-171450">
              <a:buFont typeface="Arial" panose="020B0604020202020204" pitchFamily="34" charset="0"/>
              <a:buChar char="•"/>
            </a:pPr>
            <a:r>
              <a:rPr lang="de-CH" sz="1200" dirty="0" smtClean="0"/>
              <a:t>SF6 Füllung</a:t>
            </a:r>
            <a:endParaRPr lang="de-CH" sz="1200" dirty="0" smtClean="0"/>
          </a:p>
        </p:txBody>
      </p:sp>
      <p:sp>
        <p:nvSpPr>
          <p:cNvPr id="29" name="Abgerundetes Rechteck 28"/>
          <p:cNvSpPr/>
          <p:nvPr/>
        </p:nvSpPr>
        <p:spPr bwMode="auto">
          <a:xfrm>
            <a:off x="3491880" y="2842723"/>
            <a:ext cx="720080" cy="280975"/>
          </a:xfrm>
          <a:prstGeom prst="roundRect">
            <a:avLst/>
          </a:prstGeom>
          <a:solidFill>
            <a:schemeClr val="bg1">
              <a:lumMod val="75000"/>
              <a:alpha val="26000"/>
            </a:schemeClr>
          </a:solid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r>
              <a:rPr lang="de-CH" sz="1200" dirty="0" smtClean="0">
                <a:latin typeface="Times" charset="0"/>
              </a:rPr>
              <a:t>810 </a:t>
            </a:r>
            <a:r>
              <a:rPr lang="de-CH" sz="1200" dirty="0">
                <a:latin typeface="Times" charset="0"/>
              </a:rPr>
              <a:t>kV</a:t>
            </a:r>
          </a:p>
        </p:txBody>
      </p:sp>
      <p:sp>
        <p:nvSpPr>
          <p:cNvPr id="30" name="Abgerundetes Rechteck 29"/>
          <p:cNvSpPr/>
          <p:nvPr/>
        </p:nvSpPr>
        <p:spPr bwMode="auto">
          <a:xfrm>
            <a:off x="8028384" y="2983210"/>
            <a:ext cx="720080" cy="280975"/>
          </a:xfrm>
          <a:prstGeom prst="roundRect">
            <a:avLst/>
          </a:prstGeom>
          <a:solidFill>
            <a:schemeClr val="bg1">
              <a:lumMod val="75000"/>
              <a:alpha val="90000"/>
            </a:schemeClr>
          </a:solid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de-CH" sz="1200" dirty="0">
              <a:latin typeface="Times" charset="0"/>
            </a:endParaRPr>
          </a:p>
        </p:txBody>
      </p:sp>
      <p:pic>
        <p:nvPicPr>
          <p:cNvPr id="31" name="Picture 4" descr="image of Unicode Character 'EARTH GROUND' (U+23DA)"/>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244408" y="2969096"/>
            <a:ext cx="352421" cy="352421"/>
          </a:xfrm>
          <a:prstGeom prst="rect">
            <a:avLst/>
          </a:prstGeom>
          <a:noFill/>
          <a:extLst>
            <a:ext uri="{909E8E84-426E-40DD-AFC4-6F175D3DCCD1}">
              <a14:hiddenFill xmlns:a14="http://schemas.microsoft.com/office/drawing/2010/main">
                <a:solidFill>
                  <a:srgbClr val="FFFFFF"/>
                </a:solidFill>
              </a14:hiddenFill>
            </a:ext>
          </a:extLst>
        </p:spPr>
      </p:pic>
      <p:sp>
        <p:nvSpPr>
          <p:cNvPr id="14" name="Titel 2"/>
          <p:cNvSpPr>
            <a:spLocks noGrp="1"/>
          </p:cNvSpPr>
          <p:nvPr>
            <p:ph type="title"/>
          </p:nvPr>
        </p:nvSpPr>
        <p:spPr>
          <a:xfrm>
            <a:off x="2077200" y="291600"/>
            <a:ext cx="6708025" cy="508500"/>
          </a:xfrm>
        </p:spPr>
        <p:txBody>
          <a:bodyPr/>
          <a:lstStyle/>
          <a:p>
            <a:pPr algn="l"/>
            <a:r>
              <a:rPr lang="en-US" dirty="0" smtClean="0"/>
              <a:t>Shutdown 2022</a:t>
            </a:r>
            <a:br>
              <a:rPr lang="en-US" dirty="0" smtClean="0"/>
            </a:br>
            <a:r>
              <a:rPr lang="en-US" sz="2000" dirty="0" smtClean="0"/>
              <a:t>Cockcroft-Walton</a:t>
            </a:r>
            <a:endParaRPr lang="en-US" dirty="0"/>
          </a:p>
        </p:txBody>
      </p:sp>
    </p:spTree>
    <p:extLst>
      <p:ext uri="{BB962C8B-B14F-4D97-AF65-F5344CB8AC3E}">
        <p14:creationId xmlns:p14="http://schemas.microsoft.com/office/powerpoint/2010/main" val="1268160739"/>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575360" y="3883233"/>
            <a:ext cx="3212974" cy="1807298"/>
          </a:xfrm>
          <a:prstGeom prst="rect">
            <a:avLst/>
          </a:prstGeom>
        </p:spPr>
      </p:pic>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11</a:t>
            </a:fld>
            <a:endParaRPr lang="de-DE" dirty="0"/>
          </a:p>
        </p:txBody>
      </p:sp>
      <p:pic>
        <p:nvPicPr>
          <p:cNvPr id="8" name="Picture 2" descr="U:\PSI U\Vortrag AMI\Anlagenplan.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27" name="Rechteck 26"/>
          <p:cNvSpPr/>
          <p:nvPr/>
        </p:nvSpPr>
        <p:spPr>
          <a:xfrm>
            <a:off x="179512" y="2238011"/>
            <a:ext cx="3461592" cy="553998"/>
          </a:xfrm>
          <a:prstGeom prst="rect">
            <a:avLst/>
          </a:prstGeom>
        </p:spPr>
        <p:txBody>
          <a:bodyPr wrap="square">
            <a:spAutoFit/>
          </a:bodyPr>
          <a:lstStyle/>
          <a:p>
            <a:pPr algn="ctr"/>
            <a:r>
              <a:rPr lang="de-CH" sz="1200" dirty="0" smtClean="0"/>
              <a:t>Erneuerung durch</a:t>
            </a:r>
            <a:endParaRPr lang="en-US" sz="1200" dirty="0"/>
          </a:p>
          <a:p>
            <a:pPr algn="ctr"/>
            <a:r>
              <a:rPr lang="de-CH" sz="1200" dirty="0" smtClean="0"/>
              <a:t>Elektroanlagen </a:t>
            </a:r>
            <a:r>
              <a:rPr lang="de-CH" sz="1200" dirty="0"/>
              <a:t>1 (9331)</a:t>
            </a:r>
            <a:endParaRPr lang="en-US" sz="1200" dirty="0"/>
          </a:p>
        </p:txBody>
      </p:sp>
      <p:sp>
        <p:nvSpPr>
          <p:cNvPr id="20" name="Rechteck 19"/>
          <p:cNvSpPr/>
          <p:nvPr/>
        </p:nvSpPr>
        <p:spPr bwMode="auto">
          <a:xfrm>
            <a:off x="827584" y="1386240"/>
            <a:ext cx="3528392" cy="68494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de-CH" dirty="0" smtClean="0"/>
              <a:t>Die 35 Jahre alte Lüftungs- und Lichtsteuerung </a:t>
            </a:r>
            <a:r>
              <a:rPr lang="de-CH" dirty="0"/>
              <a:t>im </a:t>
            </a:r>
            <a:r>
              <a:rPr lang="de-CH" dirty="0" smtClean="0"/>
              <a:t>DOM wird ersetzt</a:t>
            </a:r>
            <a:r>
              <a:rPr lang="de-CH" dirty="0"/>
              <a:t> </a:t>
            </a:r>
          </a:p>
        </p:txBody>
      </p:sp>
      <p:pic>
        <p:nvPicPr>
          <p:cNvPr id="4" name="Grafik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12510" y="1699067"/>
            <a:ext cx="3815194" cy="5086925"/>
          </a:xfrm>
          <a:prstGeom prst="rect">
            <a:avLst/>
          </a:prstGeom>
        </p:spPr>
      </p:pic>
      <p:sp>
        <p:nvSpPr>
          <p:cNvPr id="16" name="Line 8"/>
          <p:cNvSpPr>
            <a:spLocks noChangeShapeType="1"/>
          </p:cNvSpPr>
          <p:nvPr/>
        </p:nvSpPr>
        <p:spPr bwMode="auto">
          <a:xfrm flipV="1">
            <a:off x="5940152" y="4293095"/>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17" name="Line 8"/>
          <p:cNvSpPr>
            <a:spLocks noChangeShapeType="1"/>
          </p:cNvSpPr>
          <p:nvPr/>
        </p:nvSpPr>
        <p:spPr bwMode="auto">
          <a:xfrm flipV="1">
            <a:off x="4932040" y="2060847"/>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18" name="Line 8"/>
          <p:cNvSpPr>
            <a:spLocks noChangeShapeType="1"/>
          </p:cNvSpPr>
          <p:nvPr/>
        </p:nvSpPr>
        <p:spPr bwMode="auto">
          <a:xfrm flipV="1">
            <a:off x="6372200" y="4293095"/>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19" name="Line 8"/>
          <p:cNvSpPr>
            <a:spLocks noChangeShapeType="1"/>
          </p:cNvSpPr>
          <p:nvPr/>
        </p:nvSpPr>
        <p:spPr bwMode="auto">
          <a:xfrm flipV="1">
            <a:off x="4860032" y="4149080"/>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21" name="Line 8"/>
          <p:cNvSpPr>
            <a:spLocks noChangeShapeType="1"/>
          </p:cNvSpPr>
          <p:nvPr/>
        </p:nvSpPr>
        <p:spPr bwMode="auto">
          <a:xfrm flipV="1">
            <a:off x="6732240" y="3939520"/>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22" name="Line 8"/>
          <p:cNvSpPr>
            <a:spLocks noChangeShapeType="1"/>
          </p:cNvSpPr>
          <p:nvPr/>
        </p:nvSpPr>
        <p:spPr bwMode="auto">
          <a:xfrm flipV="1">
            <a:off x="5364088" y="2010954"/>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23" name="Line 8"/>
          <p:cNvSpPr>
            <a:spLocks noChangeShapeType="1"/>
          </p:cNvSpPr>
          <p:nvPr/>
        </p:nvSpPr>
        <p:spPr bwMode="auto">
          <a:xfrm flipV="1">
            <a:off x="5724128" y="1961061"/>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24" name="Line 8"/>
          <p:cNvSpPr>
            <a:spLocks noChangeShapeType="1"/>
          </p:cNvSpPr>
          <p:nvPr/>
        </p:nvSpPr>
        <p:spPr bwMode="auto">
          <a:xfrm flipV="1">
            <a:off x="6228184" y="2010954"/>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25" name="Line 8"/>
          <p:cNvSpPr>
            <a:spLocks noChangeShapeType="1"/>
          </p:cNvSpPr>
          <p:nvPr/>
        </p:nvSpPr>
        <p:spPr bwMode="auto">
          <a:xfrm flipV="1">
            <a:off x="6732240" y="2060847"/>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26" name="Line 8"/>
          <p:cNvSpPr>
            <a:spLocks noChangeShapeType="1"/>
          </p:cNvSpPr>
          <p:nvPr/>
        </p:nvSpPr>
        <p:spPr bwMode="auto">
          <a:xfrm flipV="1">
            <a:off x="5952688" y="2110740"/>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pic>
        <p:nvPicPr>
          <p:cNvPr id="5" name="Grafik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23744" y="3799307"/>
            <a:ext cx="1755689" cy="987575"/>
          </a:xfrm>
          <a:prstGeom prst="rect">
            <a:avLst/>
          </a:prstGeom>
        </p:spPr>
      </p:pic>
      <p:sp>
        <p:nvSpPr>
          <p:cNvPr id="28" name="Titel 2"/>
          <p:cNvSpPr>
            <a:spLocks noGrp="1"/>
          </p:cNvSpPr>
          <p:nvPr>
            <p:ph type="title"/>
          </p:nvPr>
        </p:nvSpPr>
        <p:spPr>
          <a:xfrm>
            <a:off x="2077200" y="291600"/>
            <a:ext cx="6708025" cy="508500"/>
          </a:xfrm>
        </p:spPr>
        <p:txBody>
          <a:bodyPr/>
          <a:lstStyle/>
          <a:p>
            <a:pPr algn="l"/>
            <a:r>
              <a:rPr lang="en-US" dirty="0" smtClean="0"/>
              <a:t>Shutdown 2022</a:t>
            </a:r>
            <a:br>
              <a:rPr lang="en-US" dirty="0" smtClean="0"/>
            </a:br>
            <a:r>
              <a:rPr lang="en-US" sz="2000" dirty="0" smtClean="0"/>
              <a:t>Cockcroft-Walton</a:t>
            </a:r>
            <a:endParaRPr lang="en-US" dirty="0"/>
          </a:p>
        </p:txBody>
      </p:sp>
    </p:spTree>
    <p:extLst>
      <p:ext uri="{BB962C8B-B14F-4D97-AF65-F5344CB8AC3E}">
        <p14:creationId xmlns:p14="http://schemas.microsoft.com/office/powerpoint/2010/main" val="864729392"/>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r>
              <a:rPr lang="de-DE" dirty="0"/>
              <a:t>Seite </a:t>
            </a:r>
            <a:fld id="{49385419-05B4-4BED-A291-F1451D4DAEAA}" type="slidenum">
              <a:rPr lang="de-DE"/>
              <a:pPr>
                <a:defRPr/>
              </a:pPr>
              <a:t>12</a:t>
            </a:fld>
            <a:endParaRPr lang="de-DE" dirty="0"/>
          </a:p>
        </p:txBody>
      </p:sp>
      <p:sp>
        <p:nvSpPr>
          <p:cNvPr id="7179" name="Rechteck 6"/>
          <p:cNvSpPr>
            <a:spLocks noChangeArrowheads="1"/>
          </p:cNvSpPr>
          <p:nvPr/>
        </p:nvSpPr>
        <p:spPr bwMode="auto">
          <a:xfrm>
            <a:off x="6605786" y="1546275"/>
            <a:ext cx="21431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algn="ctr" eaLnBrk="1" hangingPunct="1"/>
            <a:r>
              <a:rPr lang="de-CH" altLang="de-DE" b="1" u="sng" dirty="0" smtClean="0">
                <a:latin typeface="Times" pitchFamily="18" charset="0"/>
              </a:rPr>
              <a:t> </a:t>
            </a:r>
            <a:endParaRPr lang="de-CH" altLang="de-DE" b="1" u="sng" dirty="0">
              <a:latin typeface="Times" pitchFamily="18" charset="0"/>
            </a:endParaRPr>
          </a:p>
        </p:txBody>
      </p:sp>
      <p:sp>
        <p:nvSpPr>
          <p:cNvPr id="22" name="Rechteck 6"/>
          <p:cNvSpPr>
            <a:spLocks noChangeArrowheads="1"/>
          </p:cNvSpPr>
          <p:nvPr/>
        </p:nvSpPr>
        <p:spPr bwMode="auto">
          <a:xfrm>
            <a:off x="1619672" y="1331476"/>
            <a:ext cx="5824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eaLnBrk="1" hangingPunct="1"/>
            <a:r>
              <a:rPr lang="de-CH" altLang="de-DE" sz="1800" dirty="0" smtClean="0">
                <a:latin typeface="+mn-lt"/>
              </a:rPr>
              <a:t>Spannungsteiler demontieren und reinigen</a:t>
            </a:r>
            <a:endParaRPr lang="de-CH" altLang="de-DE" sz="1800" dirty="0">
              <a:latin typeface="+mn-lt"/>
            </a:endParaRPr>
          </a:p>
        </p:txBody>
      </p:sp>
      <p:pic>
        <p:nvPicPr>
          <p:cNvPr id="13" name="Picture 2" descr="U:\PSI U\Vortrag AMI\Anlagenplan.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97310"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14" name="Ellipse 13"/>
          <p:cNvSpPr/>
          <p:nvPr/>
        </p:nvSpPr>
        <p:spPr bwMode="auto">
          <a:xfrm>
            <a:off x="8498854"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pic>
        <p:nvPicPr>
          <p:cNvPr id="4" name="Grafik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725620" y="2860149"/>
            <a:ext cx="4745457" cy="2669320"/>
          </a:xfrm>
          <a:prstGeom prst="rect">
            <a:avLst/>
          </a:prstGeom>
        </p:spPr>
      </p:pic>
      <p:sp>
        <p:nvSpPr>
          <p:cNvPr id="16" name="Rechteck 15"/>
          <p:cNvSpPr/>
          <p:nvPr/>
        </p:nvSpPr>
        <p:spPr bwMode="auto">
          <a:xfrm rot="16200000">
            <a:off x="1030632" y="3804611"/>
            <a:ext cx="4248472" cy="612068"/>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18" name="Abgerundetes Rechteck 17"/>
          <p:cNvSpPr/>
          <p:nvPr/>
        </p:nvSpPr>
        <p:spPr bwMode="auto">
          <a:xfrm>
            <a:off x="3579247" y="2006942"/>
            <a:ext cx="720080" cy="280975"/>
          </a:xfrm>
          <a:prstGeom prst="roundRect">
            <a:avLst/>
          </a:prstGeom>
          <a:solidFill>
            <a:srgbClr val="FF0000"/>
          </a:solid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r>
              <a:rPr lang="de-CH" sz="1200" dirty="0" smtClean="0">
                <a:latin typeface="Times" charset="0"/>
              </a:rPr>
              <a:t>810 </a:t>
            </a:r>
            <a:r>
              <a:rPr lang="de-CH" sz="1200" dirty="0">
                <a:latin typeface="Times" charset="0"/>
              </a:rPr>
              <a:t>kV</a:t>
            </a:r>
          </a:p>
        </p:txBody>
      </p:sp>
      <p:grpSp>
        <p:nvGrpSpPr>
          <p:cNvPr id="2" name="Gruppieren 1"/>
          <p:cNvGrpSpPr/>
          <p:nvPr/>
        </p:nvGrpSpPr>
        <p:grpSpPr>
          <a:xfrm>
            <a:off x="1896660" y="6018266"/>
            <a:ext cx="720080" cy="352421"/>
            <a:chOff x="179512" y="2200605"/>
            <a:chExt cx="720080" cy="352421"/>
          </a:xfrm>
        </p:grpSpPr>
        <p:sp>
          <p:nvSpPr>
            <p:cNvPr id="20" name="Abgerundetes Rechteck 19"/>
            <p:cNvSpPr/>
            <p:nvPr/>
          </p:nvSpPr>
          <p:spPr bwMode="auto">
            <a:xfrm>
              <a:off x="179512" y="2214719"/>
              <a:ext cx="720080" cy="280975"/>
            </a:xfrm>
            <a:prstGeom prst="roundRect">
              <a:avLst/>
            </a:prstGeom>
            <a:solidFill>
              <a:srgbClr val="FF0000"/>
            </a:solid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de-CH" sz="1200" dirty="0">
                <a:latin typeface="Times" charset="0"/>
              </a:endParaRPr>
            </a:p>
          </p:txBody>
        </p:sp>
        <p:pic>
          <p:nvPicPr>
            <p:cNvPr id="21" name="Picture 4" descr="image of Unicode Character 'EARTH GROUND' (U+23DA)"/>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95536" y="2200605"/>
              <a:ext cx="352421" cy="352421"/>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Rechteck 14"/>
          <p:cNvSpPr/>
          <p:nvPr/>
        </p:nvSpPr>
        <p:spPr bwMode="auto">
          <a:xfrm rot="16200000">
            <a:off x="2906194" y="5869967"/>
            <a:ext cx="354901" cy="612068"/>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19" name="Line 8"/>
          <p:cNvSpPr>
            <a:spLocks noChangeShapeType="1"/>
          </p:cNvSpPr>
          <p:nvPr/>
        </p:nvSpPr>
        <p:spPr bwMode="auto">
          <a:xfrm flipH="1">
            <a:off x="3389679" y="4002633"/>
            <a:ext cx="1758385" cy="1995917"/>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23" name="Rechteck 6"/>
          <p:cNvSpPr>
            <a:spLocks noChangeArrowheads="1"/>
          </p:cNvSpPr>
          <p:nvPr/>
        </p:nvSpPr>
        <p:spPr bwMode="auto">
          <a:xfrm>
            <a:off x="5196384" y="3402758"/>
            <a:ext cx="326404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eaLnBrk="1" hangingPunct="1"/>
            <a:r>
              <a:rPr lang="de-CH" altLang="de-DE" dirty="0" smtClean="0">
                <a:latin typeface="+mn-lt"/>
              </a:rPr>
              <a:t>Luftfilter </a:t>
            </a:r>
            <a:r>
              <a:rPr lang="de-CH" altLang="de-DE" dirty="0" smtClean="0">
                <a:latin typeface="+mn-lt"/>
              </a:rPr>
              <a:t>einbauen um </a:t>
            </a:r>
            <a:r>
              <a:rPr lang="de-CH" altLang="de-DE" dirty="0">
                <a:latin typeface="+mn-lt"/>
              </a:rPr>
              <a:t>V</a:t>
            </a:r>
            <a:r>
              <a:rPr lang="de-CH" altLang="de-DE" dirty="0" smtClean="0">
                <a:latin typeface="+mn-lt"/>
              </a:rPr>
              <a:t>erschmutzung zu vermeiden</a:t>
            </a:r>
          </a:p>
          <a:p>
            <a:pPr eaLnBrk="1" hangingPunct="1"/>
            <a:r>
              <a:rPr lang="de-CH" altLang="de-DE" dirty="0">
                <a:latin typeface="+mn-lt"/>
              </a:rPr>
              <a:t>Danach Tests (Thermischer Zustand</a:t>
            </a:r>
            <a:r>
              <a:rPr lang="de-CH" altLang="de-DE" dirty="0" smtClean="0">
                <a:latin typeface="+mn-lt"/>
              </a:rPr>
              <a:t>)</a:t>
            </a:r>
            <a:endParaRPr lang="de-CH" altLang="de-DE" dirty="0">
              <a:latin typeface="+mn-lt"/>
            </a:endParaRPr>
          </a:p>
        </p:txBody>
      </p:sp>
      <p:sp>
        <p:nvSpPr>
          <p:cNvPr id="24" name="Titel 2"/>
          <p:cNvSpPr>
            <a:spLocks noGrp="1"/>
          </p:cNvSpPr>
          <p:nvPr>
            <p:ph type="title"/>
          </p:nvPr>
        </p:nvSpPr>
        <p:spPr>
          <a:xfrm>
            <a:off x="2077200" y="291600"/>
            <a:ext cx="6708025" cy="508500"/>
          </a:xfrm>
        </p:spPr>
        <p:txBody>
          <a:bodyPr/>
          <a:lstStyle/>
          <a:p>
            <a:pPr algn="l"/>
            <a:r>
              <a:rPr lang="en-US" dirty="0" smtClean="0"/>
              <a:t>Shutdown 2022</a:t>
            </a:r>
            <a:br>
              <a:rPr lang="en-US" dirty="0" smtClean="0"/>
            </a:br>
            <a:r>
              <a:rPr lang="en-US" sz="2000" dirty="0" smtClean="0"/>
              <a:t>Cockcroft-Walton</a:t>
            </a:r>
            <a:endParaRPr lang="en-US" dirty="0"/>
          </a:p>
        </p:txBody>
      </p:sp>
    </p:spTree>
    <p:extLst>
      <p:ext uri="{BB962C8B-B14F-4D97-AF65-F5344CB8AC3E}">
        <p14:creationId xmlns:p14="http://schemas.microsoft.com/office/powerpoint/2010/main" val="19936912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r>
              <a:rPr lang="de-DE" dirty="0"/>
              <a:t>Seite </a:t>
            </a:r>
            <a:fld id="{49385419-05B4-4BED-A291-F1451D4DAEAA}" type="slidenum">
              <a:rPr lang="de-DE"/>
              <a:pPr>
                <a:defRPr/>
              </a:pPr>
              <a:t>13</a:t>
            </a:fld>
            <a:endParaRPr lang="de-DE" dirty="0"/>
          </a:p>
        </p:txBody>
      </p:sp>
      <p:sp>
        <p:nvSpPr>
          <p:cNvPr id="7172" name="Rechteck 6"/>
          <p:cNvSpPr>
            <a:spLocks noChangeArrowheads="1"/>
          </p:cNvSpPr>
          <p:nvPr/>
        </p:nvSpPr>
        <p:spPr bwMode="auto">
          <a:xfrm>
            <a:off x="669875" y="1505099"/>
            <a:ext cx="7502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algn="ctr" eaLnBrk="1" hangingPunct="1"/>
            <a:r>
              <a:rPr lang="de-CH" altLang="de-DE" b="1" u="sng" dirty="0">
                <a:solidFill>
                  <a:srgbClr val="FF0000"/>
                </a:solidFill>
                <a:latin typeface="Times" pitchFamily="18" charset="0"/>
              </a:rPr>
              <a:t>108 </a:t>
            </a:r>
            <a:r>
              <a:rPr lang="de-CH" altLang="de-DE" b="1" u="sng" dirty="0" smtClean="0">
                <a:solidFill>
                  <a:srgbClr val="FF0000"/>
                </a:solidFill>
                <a:latin typeface="Times" pitchFamily="18" charset="0"/>
              </a:rPr>
              <a:t>Hochspannungs (150M</a:t>
            </a:r>
            <a:r>
              <a:rPr lang="el-GR" altLang="de-DE" b="1" u="sng" dirty="0" smtClean="0">
                <a:solidFill>
                  <a:srgbClr val="FF0000"/>
                </a:solidFill>
                <a:latin typeface="Times" pitchFamily="18" charset="0"/>
              </a:rPr>
              <a:t>Ω</a:t>
            </a:r>
            <a:r>
              <a:rPr lang="de-CH" altLang="de-DE" b="1" u="sng" dirty="0">
                <a:solidFill>
                  <a:srgbClr val="FF0000"/>
                </a:solidFill>
                <a:latin typeface="Times" pitchFamily="18" charset="0"/>
              </a:rPr>
              <a:t>)  Widerstände am Linearbeschleuniger </a:t>
            </a:r>
          </a:p>
        </p:txBody>
      </p:sp>
      <p:pic>
        <p:nvPicPr>
          <p:cNvPr id="7173" name="Picture 3" descr="J:\PSI\Shutdown 2016\Beschleunigungsroh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2204864"/>
            <a:ext cx="8851057" cy="3976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9" name="Rechteck 6"/>
          <p:cNvSpPr>
            <a:spLocks noChangeArrowheads="1"/>
          </p:cNvSpPr>
          <p:nvPr/>
        </p:nvSpPr>
        <p:spPr bwMode="auto">
          <a:xfrm>
            <a:off x="7181850" y="1836738"/>
            <a:ext cx="21431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algn="ctr" eaLnBrk="1" hangingPunct="1"/>
            <a:r>
              <a:rPr lang="de-CH" altLang="de-DE" b="1" u="sng" dirty="0" smtClean="0">
                <a:latin typeface="Times" pitchFamily="18" charset="0"/>
              </a:rPr>
              <a:t> </a:t>
            </a:r>
            <a:endParaRPr lang="de-CH" altLang="de-DE" b="1" u="sng" dirty="0">
              <a:latin typeface="Times" pitchFamily="18" charset="0"/>
            </a:endParaRPr>
          </a:p>
        </p:txBody>
      </p:sp>
      <p:sp>
        <p:nvSpPr>
          <p:cNvPr id="2" name="Rechteck 1"/>
          <p:cNvSpPr/>
          <p:nvPr/>
        </p:nvSpPr>
        <p:spPr bwMode="auto">
          <a:xfrm>
            <a:off x="251520" y="3356992"/>
            <a:ext cx="8640960" cy="216024"/>
          </a:xfrm>
          <a:prstGeom prst="rect">
            <a:avLst/>
          </a:prstGeom>
          <a:noFill/>
          <a:ln w="381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16" name="Rechteck 15"/>
          <p:cNvSpPr/>
          <p:nvPr/>
        </p:nvSpPr>
        <p:spPr bwMode="auto">
          <a:xfrm>
            <a:off x="251520" y="3717032"/>
            <a:ext cx="8640960" cy="1224136"/>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18" name="Abgerundetes Rechteck 17"/>
          <p:cNvSpPr/>
          <p:nvPr/>
        </p:nvSpPr>
        <p:spPr bwMode="auto">
          <a:xfrm>
            <a:off x="8277187" y="2217029"/>
            <a:ext cx="720080" cy="280975"/>
          </a:xfrm>
          <a:prstGeom prst="roundRect">
            <a:avLst/>
          </a:prstGeom>
          <a:solidFill>
            <a:srgbClr val="FF0000"/>
          </a:solid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r>
              <a:rPr lang="de-CH" sz="1200" dirty="0" smtClean="0">
                <a:latin typeface="Times" charset="0"/>
              </a:rPr>
              <a:t>810 </a:t>
            </a:r>
            <a:r>
              <a:rPr lang="de-CH" sz="1200" dirty="0">
                <a:latin typeface="Times" charset="0"/>
              </a:rPr>
              <a:t>kV</a:t>
            </a:r>
          </a:p>
        </p:txBody>
      </p:sp>
      <p:sp>
        <p:nvSpPr>
          <p:cNvPr id="20" name="Abgerundetes Rechteck 19"/>
          <p:cNvSpPr/>
          <p:nvPr/>
        </p:nvSpPr>
        <p:spPr bwMode="auto">
          <a:xfrm>
            <a:off x="179512" y="2214719"/>
            <a:ext cx="720080" cy="280975"/>
          </a:xfrm>
          <a:prstGeom prst="roundRect">
            <a:avLst/>
          </a:prstGeom>
          <a:solidFill>
            <a:srgbClr val="FF0000"/>
          </a:solid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endParaRPr lang="de-CH" sz="1200" dirty="0">
              <a:latin typeface="Times" charset="0"/>
            </a:endParaRPr>
          </a:p>
        </p:txBody>
      </p:sp>
      <p:pic>
        <p:nvPicPr>
          <p:cNvPr id="21" name="Picture 4" descr="image of Unicode Character 'EARTH GROUND' (U+23DA)"/>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5536" y="2200605"/>
            <a:ext cx="352421" cy="352421"/>
          </a:xfrm>
          <a:prstGeom prst="rect">
            <a:avLst/>
          </a:prstGeom>
          <a:noFill/>
          <a:extLst>
            <a:ext uri="{909E8E84-426E-40DD-AFC4-6F175D3DCCD1}">
              <a14:hiddenFill xmlns:a14="http://schemas.microsoft.com/office/drawing/2010/main">
                <a:solidFill>
                  <a:srgbClr val="FFFFFF"/>
                </a:solidFill>
              </a14:hiddenFill>
            </a:ext>
          </a:extLst>
        </p:spPr>
      </p:pic>
      <p:sp>
        <p:nvSpPr>
          <p:cNvPr id="22" name="Rechteck 6"/>
          <p:cNvSpPr>
            <a:spLocks noChangeArrowheads="1"/>
          </p:cNvSpPr>
          <p:nvPr/>
        </p:nvSpPr>
        <p:spPr bwMode="auto">
          <a:xfrm>
            <a:off x="661322" y="1772816"/>
            <a:ext cx="7502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algn="ctr" eaLnBrk="1" hangingPunct="1"/>
            <a:r>
              <a:rPr lang="de-CH" altLang="de-DE" b="1" u="sng" dirty="0" smtClean="0">
                <a:solidFill>
                  <a:srgbClr val="00B050"/>
                </a:solidFill>
                <a:latin typeface="Times" pitchFamily="18" charset="0"/>
              </a:rPr>
              <a:t>Lichtleiter (Glasfaserkabel) für alle Signale im DOM</a:t>
            </a:r>
            <a:endParaRPr lang="de-CH" altLang="de-DE" b="1" u="sng" dirty="0">
              <a:solidFill>
                <a:srgbClr val="00B050"/>
              </a:solidFill>
              <a:latin typeface="Times" pitchFamily="18" charset="0"/>
            </a:endParaRPr>
          </a:p>
        </p:txBody>
      </p:sp>
      <p:pic>
        <p:nvPicPr>
          <p:cNvPr id="13" name="Picture 2" descr="U:\PSI U\Vortrag AMI\Anlagenplan.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897310"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14" name="Ellipse 13"/>
          <p:cNvSpPr/>
          <p:nvPr/>
        </p:nvSpPr>
        <p:spPr bwMode="auto">
          <a:xfrm>
            <a:off x="8498854"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19" name="Titel 2"/>
          <p:cNvSpPr>
            <a:spLocks noGrp="1"/>
          </p:cNvSpPr>
          <p:nvPr>
            <p:ph type="title"/>
          </p:nvPr>
        </p:nvSpPr>
        <p:spPr>
          <a:xfrm>
            <a:off x="2077200" y="291600"/>
            <a:ext cx="6708025" cy="508500"/>
          </a:xfrm>
        </p:spPr>
        <p:txBody>
          <a:bodyPr/>
          <a:lstStyle/>
          <a:p>
            <a:pPr algn="l"/>
            <a:r>
              <a:rPr lang="en-US" dirty="0" smtClean="0"/>
              <a:t>Shutdown 2022</a:t>
            </a:r>
            <a:br>
              <a:rPr lang="en-US" dirty="0" smtClean="0"/>
            </a:br>
            <a:r>
              <a:rPr lang="en-US" sz="2000" dirty="0" smtClean="0"/>
              <a:t>Cockcroft-Walton</a:t>
            </a:r>
            <a:endParaRPr lang="en-US" dirty="0"/>
          </a:p>
        </p:txBody>
      </p:sp>
    </p:spTree>
    <p:extLst>
      <p:ext uri="{BB962C8B-B14F-4D97-AF65-F5344CB8AC3E}">
        <p14:creationId xmlns:p14="http://schemas.microsoft.com/office/powerpoint/2010/main" val="244815566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r>
              <a:rPr lang="de-DE" dirty="0"/>
              <a:t>Seite </a:t>
            </a:r>
            <a:fld id="{49385419-05B4-4BED-A291-F1451D4DAEAA}" type="slidenum">
              <a:rPr lang="de-DE"/>
              <a:pPr>
                <a:defRPr/>
              </a:pPr>
              <a:t>14</a:t>
            </a:fld>
            <a:endParaRPr lang="de-DE" dirty="0"/>
          </a:p>
        </p:txBody>
      </p:sp>
      <p:sp>
        <p:nvSpPr>
          <p:cNvPr id="7179" name="Rechteck 6"/>
          <p:cNvSpPr>
            <a:spLocks noChangeArrowheads="1"/>
          </p:cNvSpPr>
          <p:nvPr/>
        </p:nvSpPr>
        <p:spPr bwMode="auto">
          <a:xfrm>
            <a:off x="7181850" y="1836738"/>
            <a:ext cx="21431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algn="ctr" eaLnBrk="1" hangingPunct="1"/>
            <a:r>
              <a:rPr lang="de-CH" altLang="de-DE" b="1" u="sng" dirty="0" smtClean="0">
                <a:latin typeface="Times" pitchFamily="18" charset="0"/>
              </a:rPr>
              <a:t> </a:t>
            </a:r>
            <a:endParaRPr lang="de-CH" altLang="de-DE" b="1" u="sng" dirty="0">
              <a:latin typeface="Times" pitchFamily="18" charset="0"/>
            </a:endParaRPr>
          </a:p>
        </p:txBody>
      </p:sp>
      <p:pic>
        <p:nvPicPr>
          <p:cNvPr id="13" name="Picture 2" descr="U:\PSI U\Vortrag AMI\Anlagenplan.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97310"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17" name="Titel 1"/>
          <p:cNvSpPr>
            <a:spLocks noGrp="1"/>
          </p:cNvSpPr>
          <p:nvPr>
            <p:ph type="title"/>
          </p:nvPr>
        </p:nvSpPr>
        <p:spPr>
          <a:xfrm>
            <a:off x="1475656" y="291600"/>
            <a:ext cx="6708025" cy="689128"/>
          </a:xfrm>
        </p:spPr>
        <p:txBody>
          <a:bodyPr/>
          <a:lstStyle/>
          <a:p>
            <a:r>
              <a:rPr lang="de-CH" dirty="0" smtClean="0"/>
              <a:t>870 keV</a:t>
            </a:r>
            <a:br>
              <a:rPr lang="de-CH" dirty="0" smtClean="0"/>
            </a:br>
            <a:r>
              <a:rPr lang="de-CH" dirty="0" smtClean="0"/>
              <a:t>Stopper und Spaltensysteme</a:t>
            </a:r>
            <a:endParaRPr lang="de-CH" dirty="0"/>
          </a:p>
        </p:txBody>
      </p:sp>
      <p:sp>
        <p:nvSpPr>
          <p:cNvPr id="7" name="Ellipse 6"/>
          <p:cNvSpPr/>
          <p:nvPr/>
        </p:nvSpPr>
        <p:spPr bwMode="auto">
          <a:xfrm>
            <a:off x="8388424" y="260648"/>
            <a:ext cx="360040" cy="34174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2" name="Rechteck 1"/>
          <p:cNvSpPr/>
          <p:nvPr/>
        </p:nvSpPr>
        <p:spPr>
          <a:xfrm>
            <a:off x="1115616" y="1544350"/>
            <a:ext cx="4572000" cy="707886"/>
          </a:xfrm>
          <a:prstGeom prst="rect">
            <a:avLst/>
          </a:prstGeom>
        </p:spPr>
        <p:txBody>
          <a:bodyPr>
            <a:spAutoFit/>
          </a:bodyPr>
          <a:lstStyle/>
          <a:p>
            <a:r>
              <a:rPr lang="de-CH" dirty="0" smtClean="0"/>
              <a:t>Spaltensystem </a:t>
            </a:r>
            <a:r>
              <a:rPr lang="de-CH" dirty="0">
                <a:solidFill>
                  <a:srgbClr val="000000"/>
                </a:solidFill>
              </a:rPr>
              <a:t>FW1X und FW2Y</a:t>
            </a:r>
          </a:p>
          <a:p>
            <a:r>
              <a:rPr lang="de-CH" dirty="0" err="1" smtClean="0"/>
              <a:t>Lecksuche</a:t>
            </a:r>
            <a:endParaRPr lang="de-CH" dirty="0"/>
          </a:p>
        </p:txBody>
      </p:sp>
      <p:sp>
        <p:nvSpPr>
          <p:cNvPr id="15" name="Rechteck 14"/>
          <p:cNvSpPr/>
          <p:nvPr/>
        </p:nvSpPr>
        <p:spPr>
          <a:xfrm>
            <a:off x="7050560" y="1375901"/>
            <a:ext cx="2093440" cy="461665"/>
          </a:xfrm>
          <a:prstGeom prst="rect">
            <a:avLst/>
          </a:prstGeom>
        </p:spPr>
        <p:txBody>
          <a:bodyPr wrap="square">
            <a:spAutoFit/>
          </a:bodyPr>
          <a:lstStyle/>
          <a:p>
            <a:pPr algn="ctr"/>
            <a:r>
              <a:rPr lang="de-CH" sz="1200" dirty="0" smtClean="0"/>
              <a:t>Gesamt 36 Komponenten inkl. kompl. Infrastruktur</a:t>
            </a:r>
          </a:p>
        </p:txBody>
      </p:sp>
      <p:pic>
        <p:nvPicPr>
          <p:cNvPr id="16" name="Grafik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9552" y="2401188"/>
            <a:ext cx="4140532" cy="4365103"/>
          </a:xfrm>
          <a:prstGeom prst="rect">
            <a:avLst/>
          </a:prstGeom>
        </p:spPr>
      </p:pic>
      <p:pic>
        <p:nvPicPr>
          <p:cNvPr id="18" name="Grafik 1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98455" y="2398886"/>
            <a:ext cx="2770079" cy="4347674"/>
          </a:xfrm>
          <a:prstGeom prst="rect">
            <a:avLst/>
          </a:prstGeom>
        </p:spPr>
      </p:pic>
    </p:spTree>
    <p:extLst>
      <p:ext uri="{BB962C8B-B14F-4D97-AF65-F5344CB8AC3E}">
        <p14:creationId xmlns:p14="http://schemas.microsoft.com/office/powerpoint/2010/main" val="355937268"/>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7200" y="291600"/>
            <a:ext cx="6708025" cy="761136"/>
          </a:xfrm>
        </p:spPr>
        <p:txBody>
          <a:bodyPr/>
          <a:lstStyle/>
          <a:p>
            <a:r>
              <a:rPr lang="de-CH" dirty="0" err="1" smtClean="0"/>
              <a:t>Shutdown</a:t>
            </a:r>
            <a:r>
              <a:rPr lang="de-CH" dirty="0" smtClean="0"/>
              <a:t> 2022</a:t>
            </a:r>
            <a:br>
              <a:rPr lang="de-CH" dirty="0" smtClean="0"/>
            </a:br>
            <a:r>
              <a:rPr lang="de-CH" sz="2000" dirty="0" smtClean="0"/>
              <a:t>Injektor 2</a:t>
            </a:r>
            <a:r>
              <a:rPr lang="de-CH" sz="2000" dirty="0"/>
              <a:t/>
            </a:r>
            <a:br>
              <a:rPr lang="de-CH" sz="2000" dirty="0"/>
            </a:br>
            <a:endParaRPr lang="de-CH" sz="2000" dirty="0"/>
          </a:p>
        </p:txBody>
      </p:sp>
      <p:sp>
        <p:nvSpPr>
          <p:cNvPr id="5" name="Foliennummernplatzhalter 4"/>
          <p:cNvSpPr>
            <a:spLocks noGrp="1"/>
          </p:cNvSpPr>
          <p:nvPr>
            <p:ph type="sldNum" sz="quarter" idx="16"/>
          </p:nvPr>
        </p:nvSpPr>
        <p:spPr/>
        <p:txBody>
          <a:bodyPr/>
          <a:lstStyle/>
          <a:p>
            <a:pPr algn="r">
              <a:defRPr/>
            </a:pPr>
            <a:r>
              <a:rPr lang="de-DE" dirty="0" smtClean="0"/>
              <a:t>Seite </a:t>
            </a:r>
            <a:fld id="{EBC07571-3134-BB4B-B83F-1A9FE18D34F3}" type="slidenum">
              <a:rPr lang="de-DE" smtClean="0"/>
              <a:pPr algn="r">
                <a:defRPr/>
              </a:pPr>
              <a:t>15</a:t>
            </a:fld>
            <a:endParaRPr lang="de-DE" dirty="0"/>
          </a:p>
        </p:txBody>
      </p:sp>
      <p:pic>
        <p:nvPicPr>
          <p:cNvPr id="8" name="Grafik 7"/>
          <p:cNvPicPr>
            <a:picLocks noChangeAspect="1"/>
          </p:cNvPicPr>
          <p:nvPr/>
        </p:nvPicPr>
        <p:blipFill rotWithShape="1">
          <a:blip r:embed="rId3">
            <a:extLst>
              <a:ext uri="{28A0092B-C50C-407E-A947-70E740481C1C}">
                <a14:useLocalDpi xmlns:a14="http://schemas.microsoft.com/office/drawing/2010/main" val="0"/>
              </a:ext>
            </a:extLst>
          </a:blip>
          <a:srcRect l="5736"/>
          <a:stretch/>
        </p:blipFill>
        <p:spPr>
          <a:xfrm>
            <a:off x="1760315" y="3727726"/>
            <a:ext cx="7196486" cy="2862902"/>
          </a:xfrm>
          <a:prstGeom prst="rect">
            <a:avLst/>
          </a:prstGeom>
        </p:spPr>
      </p:pic>
      <p:sp>
        <p:nvSpPr>
          <p:cNvPr id="12" name="Rechteck 11"/>
          <p:cNvSpPr/>
          <p:nvPr/>
        </p:nvSpPr>
        <p:spPr bwMode="auto">
          <a:xfrm>
            <a:off x="1953668" y="5757908"/>
            <a:ext cx="500926" cy="486303"/>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5" name="Gleichschenkliges Dreieck 14"/>
          <p:cNvSpPr/>
          <p:nvPr/>
        </p:nvSpPr>
        <p:spPr bwMode="auto">
          <a:xfrm rot="10800000">
            <a:off x="863819" y="3637228"/>
            <a:ext cx="4181782" cy="2363985"/>
          </a:xfrm>
          <a:prstGeom prst="triangle">
            <a:avLst>
              <a:gd name="adj" fmla="val 66419"/>
            </a:avLst>
          </a:prstGeom>
          <a:gradFill>
            <a:gsLst>
              <a:gs pos="0">
                <a:srgbClr val="686868">
                  <a:alpha val="45000"/>
                </a:srgbClr>
              </a:gs>
              <a:gs pos="100000">
                <a:schemeClr val="bg1">
                  <a:alpha val="74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4" name="Text Box 9"/>
          <p:cNvSpPr txBox="1">
            <a:spLocks noChangeArrowheads="1"/>
          </p:cNvSpPr>
          <p:nvPr/>
        </p:nvSpPr>
        <p:spPr bwMode="auto">
          <a:xfrm>
            <a:off x="5079366" y="1447884"/>
            <a:ext cx="3771970" cy="4018665"/>
          </a:xfrm>
          <a:prstGeom prst="rect">
            <a:avLst/>
          </a:prstGeom>
          <a:ln>
            <a:solidFill>
              <a:schemeClr val="bg2"/>
            </a:solidFill>
            <a:headEnd/>
            <a:tailEnd/>
          </a:ln>
        </p:spPr>
        <p:style>
          <a:lnRef idx="2">
            <a:schemeClr val="accent2"/>
          </a:lnRef>
          <a:fillRef idx="1">
            <a:schemeClr val="lt1"/>
          </a:fillRef>
          <a:effectRef idx="0">
            <a:schemeClr val="accent2"/>
          </a:effectRef>
          <a:fontRef idx="minor">
            <a:schemeClr val="dk1"/>
          </a:fontRef>
        </p:style>
        <p:txBody>
          <a:bodyPr wrap="square" lIns="90000" tIns="46800" rIns="90000" bIns="46800">
            <a:spAutoFit/>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171450" indent="-171450">
              <a:spcBef>
                <a:spcPts val="600"/>
              </a:spcBef>
              <a:buFont typeface="Arial" panose="020B0604020202020204" pitchFamily="34" charset="0"/>
              <a:buChar char="•"/>
            </a:pPr>
            <a:r>
              <a:rPr lang="de-CH" altLang="de-DE" sz="1500" dirty="0" smtClean="0">
                <a:latin typeface="+mn-lt"/>
              </a:rPr>
              <a:t>Sicherheits-Checks (Brandmeldeanlage, Krananlage, PSA </a:t>
            </a:r>
            <a:r>
              <a:rPr lang="de-CH" altLang="de-DE" sz="1500" dirty="0">
                <a:latin typeface="+mn-lt"/>
              </a:rPr>
              <a:t>und </a:t>
            </a:r>
            <a:r>
              <a:rPr lang="de-CH" altLang="de-DE" sz="1500" dirty="0" smtClean="0">
                <a:latin typeface="+mn-lt"/>
              </a:rPr>
              <a:t>Absturzsicherung)</a:t>
            </a:r>
            <a:r>
              <a:rPr lang="de-DE" altLang="de-DE" sz="1500" dirty="0" smtClean="0">
                <a:latin typeface="+mn-lt"/>
              </a:rPr>
              <a:t> </a:t>
            </a:r>
            <a:endParaRPr lang="de-CH" altLang="de-DE" sz="1500" dirty="0" smtClean="0">
              <a:latin typeface="+mn-lt"/>
            </a:endParaRPr>
          </a:p>
          <a:p>
            <a:pPr marL="171450" indent="-171450">
              <a:spcBef>
                <a:spcPts val="600"/>
              </a:spcBef>
              <a:buFont typeface="Arial" panose="020B0604020202020204" pitchFamily="34" charset="0"/>
              <a:buChar char="•"/>
            </a:pPr>
            <a:r>
              <a:rPr lang="de-CH" altLang="de-DE" sz="1500" dirty="0" smtClean="0">
                <a:latin typeface="+mn-lt"/>
              </a:rPr>
              <a:t>Sichtkontrolle und Isolationsmessungen von Komponenten der 870er, Z-Achse </a:t>
            </a:r>
            <a:r>
              <a:rPr lang="de-CH" altLang="de-DE" sz="1500" dirty="0">
                <a:latin typeface="+mn-lt"/>
              </a:rPr>
              <a:t>und </a:t>
            </a:r>
            <a:r>
              <a:rPr lang="de-CH" altLang="de-DE" sz="1500" dirty="0">
                <a:latin typeface="+mn-lt"/>
              </a:rPr>
              <a:t/>
            </a:r>
            <a:br>
              <a:rPr lang="de-CH" altLang="de-DE" sz="1500" dirty="0">
                <a:latin typeface="+mn-lt"/>
              </a:rPr>
            </a:br>
            <a:r>
              <a:rPr lang="de-CH" altLang="de-DE" sz="1500" dirty="0" smtClean="0">
                <a:latin typeface="+mn-lt"/>
              </a:rPr>
              <a:t>72 </a:t>
            </a:r>
            <a:r>
              <a:rPr lang="de-CH" altLang="de-DE" sz="1500" dirty="0" err="1" smtClean="0">
                <a:latin typeface="+mn-lt"/>
              </a:rPr>
              <a:t>MeV</a:t>
            </a:r>
            <a:r>
              <a:rPr lang="de-CH" altLang="de-DE" sz="1500" dirty="0" smtClean="0">
                <a:latin typeface="+mn-lt"/>
              </a:rPr>
              <a:t> Strahlführung </a:t>
            </a:r>
          </a:p>
          <a:p>
            <a:pPr marL="171450" indent="-171450">
              <a:spcBef>
                <a:spcPts val="600"/>
              </a:spcBef>
              <a:buFont typeface="Arial" panose="020B0604020202020204" pitchFamily="34" charset="0"/>
              <a:buChar char="•"/>
            </a:pPr>
            <a:r>
              <a:rPr lang="de-CH" altLang="de-DE" sz="1500" dirty="0" smtClean="0">
                <a:latin typeface="+mn-lt"/>
              </a:rPr>
              <a:t>Instandsetzung von RIL 1 &amp; RIE 1</a:t>
            </a:r>
          </a:p>
          <a:p>
            <a:pPr marL="171450" indent="-171450">
              <a:spcBef>
                <a:spcPts val="600"/>
              </a:spcBef>
              <a:buFont typeface="Arial" panose="020B0604020202020204" pitchFamily="34" charset="0"/>
              <a:buChar char="•"/>
            </a:pPr>
            <a:r>
              <a:rPr lang="de-DE" altLang="de-DE" sz="1500" dirty="0" smtClean="0">
                <a:latin typeface="+mn-lt"/>
              </a:rPr>
              <a:t>Aus</a:t>
            </a:r>
            <a:r>
              <a:rPr lang="de-DE" altLang="de-DE" sz="1500" dirty="0">
                <a:latin typeface="+mn-lt"/>
              </a:rPr>
              <a:t>‐ und Einbau der </a:t>
            </a:r>
            <a:r>
              <a:rPr lang="de-DE" altLang="de-DE" sz="1500" dirty="0" err="1">
                <a:latin typeface="+mn-lt"/>
              </a:rPr>
              <a:t>Targetstation</a:t>
            </a:r>
            <a:r>
              <a:rPr lang="de-DE" altLang="de-DE" sz="1500" dirty="0">
                <a:latin typeface="+mn-lt"/>
              </a:rPr>
              <a:t> </a:t>
            </a:r>
            <a:r>
              <a:rPr lang="de-DE" altLang="de-DE" sz="1500" dirty="0" smtClean="0">
                <a:latin typeface="+mn-lt"/>
              </a:rPr>
              <a:t>IP2</a:t>
            </a:r>
          </a:p>
          <a:p>
            <a:pPr marL="171450" indent="-171450">
              <a:spcBef>
                <a:spcPts val="600"/>
              </a:spcBef>
              <a:buFont typeface="Arial" panose="020B0604020202020204" pitchFamily="34" charset="0"/>
              <a:buChar char="•"/>
            </a:pPr>
            <a:r>
              <a:rPr lang="de-CH" altLang="de-DE" sz="1500" dirty="0" smtClean="0">
                <a:latin typeface="+mn-lt"/>
              </a:rPr>
              <a:t>Service an </a:t>
            </a:r>
            <a:r>
              <a:rPr lang="de-CH" altLang="de-DE" sz="1500" dirty="0" err="1" smtClean="0">
                <a:latin typeface="+mn-lt"/>
              </a:rPr>
              <a:t>Kryo</a:t>
            </a:r>
            <a:r>
              <a:rPr lang="de-CH" altLang="de-DE" sz="1500" dirty="0" smtClean="0">
                <a:latin typeface="+mn-lt"/>
              </a:rPr>
              <a:t>- &amp; Turbopumpen</a:t>
            </a:r>
          </a:p>
          <a:p>
            <a:pPr marL="171450" indent="-171450">
              <a:spcBef>
                <a:spcPts val="600"/>
              </a:spcBef>
              <a:buFont typeface="Arial" panose="020B0604020202020204" pitchFamily="34" charset="0"/>
              <a:buChar char="•"/>
            </a:pPr>
            <a:r>
              <a:rPr lang="de-CH" altLang="de-DE" sz="1500" dirty="0" smtClean="0">
                <a:latin typeface="+mn-lt"/>
              </a:rPr>
              <a:t>Allgemeine Wartungsarbeiten z.B. am HF-System und an den Speisegeräten</a:t>
            </a:r>
          </a:p>
          <a:p>
            <a:pPr marL="171450" indent="-171450">
              <a:spcBef>
                <a:spcPts val="600"/>
              </a:spcBef>
              <a:buFont typeface="Arial" panose="020B0604020202020204" pitchFamily="34" charset="0"/>
              <a:buChar char="•"/>
            </a:pPr>
            <a:r>
              <a:rPr lang="de-CH" altLang="de-DE" sz="1500" dirty="0" smtClean="0">
                <a:latin typeface="+mn-lt"/>
              </a:rPr>
              <a:t>Abschlussarbeiten (z.B. </a:t>
            </a:r>
            <a:r>
              <a:rPr lang="de-CH" altLang="de-DE" sz="1500" dirty="0" err="1" smtClean="0">
                <a:latin typeface="+mn-lt"/>
              </a:rPr>
              <a:t>Gesamtlecksuche</a:t>
            </a:r>
            <a:r>
              <a:rPr lang="de-CH" altLang="de-DE" sz="1500" dirty="0" smtClean="0">
                <a:latin typeface="+mn-lt"/>
              </a:rPr>
              <a:t> und IBN aller Speisegeräte) ab 22.02.2022  </a:t>
            </a:r>
          </a:p>
          <a:p>
            <a:pPr marL="171450" indent="-171450">
              <a:spcBef>
                <a:spcPts val="600"/>
              </a:spcBef>
              <a:buFont typeface="Arial" panose="020B0604020202020204" pitchFamily="34" charset="0"/>
              <a:buChar char="•"/>
            </a:pPr>
            <a:r>
              <a:rPr lang="de-CH" altLang="de-DE" sz="1500" b="1" dirty="0" smtClean="0">
                <a:latin typeface="+mn-lt"/>
              </a:rPr>
              <a:t>Beginn HF-Tests </a:t>
            </a:r>
            <a:r>
              <a:rPr lang="de-CH" altLang="de-DE" sz="1500" b="1" dirty="0">
                <a:latin typeface="+mn-lt"/>
              </a:rPr>
              <a:t>Injektor 2 </a:t>
            </a:r>
            <a:r>
              <a:rPr lang="de-CH" altLang="de-DE" sz="1500" b="1" dirty="0" smtClean="0">
                <a:latin typeface="+mn-lt"/>
              </a:rPr>
              <a:t>am 17.03.2022</a:t>
            </a:r>
          </a:p>
          <a:p>
            <a:pPr>
              <a:spcBef>
                <a:spcPts val="600"/>
              </a:spcBef>
            </a:pPr>
            <a:endParaRPr lang="de-CH" altLang="de-DE" sz="1500" dirty="0">
              <a:latin typeface="+mn-lt"/>
            </a:endParaRPr>
          </a:p>
        </p:txBody>
      </p:sp>
      <p:sp>
        <p:nvSpPr>
          <p:cNvPr id="11" name="Text Box 29"/>
          <p:cNvSpPr txBox="1">
            <a:spLocks noChangeArrowheads="1"/>
          </p:cNvSpPr>
          <p:nvPr/>
        </p:nvSpPr>
        <p:spPr bwMode="auto">
          <a:xfrm>
            <a:off x="5079366" y="5203452"/>
            <a:ext cx="3771970" cy="1402564"/>
          </a:xfrm>
          <a:prstGeom prst="rect">
            <a:avLst/>
          </a:prstGeom>
          <a:solidFill>
            <a:schemeClr val="accent1">
              <a:lumMod val="40000"/>
              <a:lumOff val="60000"/>
            </a:schemeClr>
          </a:solidFill>
          <a:ln>
            <a:solidFill>
              <a:schemeClr val="bg2"/>
            </a:solidFill>
            <a:headEnd/>
            <a:tailEnd/>
          </a:ln>
          <a:extLst/>
        </p:spPr>
        <p:style>
          <a:lnRef idx="2">
            <a:schemeClr val="accent2"/>
          </a:lnRef>
          <a:fillRef idx="1">
            <a:schemeClr val="lt1"/>
          </a:fillRef>
          <a:effectRef idx="0">
            <a:schemeClr val="accent2"/>
          </a:effectRef>
          <a:fontRef idx="minor">
            <a:schemeClr val="dk1"/>
          </a:fontRef>
        </p:style>
        <p:txBody>
          <a:bodyPr wrap="square" lIns="90000" tIns="46800" rIns="90000" bIns="46800">
            <a:spAutoFit/>
            <a:sp3d prstMaterial="matte"/>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342900" indent="-342900">
              <a:spcBef>
                <a:spcPts val="600"/>
              </a:spcBef>
              <a:buFont typeface="Arial" panose="020B0604020202020204" pitchFamily="34" charset="0"/>
              <a:buChar char="•"/>
            </a:pPr>
            <a:r>
              <a:rPr lang="de-CH" altLang="de-DE" sz="1500" dirty="0" smtClean="0">
                <a:latin typeface="+mn-lt"/>
              </a:rPr>
              <a:t>PSYS-Test Inj.2 und IP am 24.03.2022</a:t>
            </a:r>
          </a:p>
          <a:p>
            <a:pPr marL="342900" indent="-342900">
              <a:spcBef>
                <a:spcPts val="600"/>
              </a:spcBef>
              <a:buFont typeface="Arial" panose="020B0604020202020204" pitchFamily="34" charset="0"/>
              <a:buChar char="•"/>
            </a:pPr>
            <a:r>
              <a:rPr lang="de-CH" altLang="de-DE" sz="1500" b="1" dirty="0" smtClean="0">
                <a:solidFill>
                  <a:schemeClr val="accent6">
                    <a:lumMod val="60000"/>
                    <a:lumOff val="40000"/>
                  </a:schemeClr>
                </a:solidFill>
                <a:latin typeface="+mn-lt"/>
              </a:rPr>
              <a:t>Lumpentest bis BX2 &amp; BX1, Target-West am 24.03.2022</a:t>
            </a:r>
          </a:p>
          <a:p>
            <a:pPr marL="342900" indent="-342900">
              <a:spcBef>
                <a:spcPts val="600"/>
              </a:spcBef>
              <a:buFont typeface="Arial" panose="020B0604020202020204" pitchFamily="34" charset="0"/>
              <a:buChar char="•"/>
            </a:pPr>
            <a:r>
              <a:rPr lang="de-CH" altLang="de-DE" sz="1500" b="1" dirty="0" smtClean="0">
                <a:latin typeface="+mn-lt"/>
              </a:rPr>
              <a:t>Strahl auf IP2-Westtarget voraussichtlich ab Mitte April 2022 möglich!</a:t>
            </a:r>
            <a:endParaRPr lang="de-CH" altLang="de-DE" sz="1500" b="1" dirty="0">
              <a:latin typeface="+mn-lt"/>
            </a:endParaRPr>
          </a:p>
        </p:txBody>
      </p:sp>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821" y="1448541"/>
            <a:ext cx="4181781" cy="2188690"/>
          </a:xfrm>
          <a:prstGeom prst="rect">
            <a:avLst/>
          </a:prstGeom>
        </p:spPr>
      </p:pic>
      <p:sp>
        <p:nvSpPr>
          <p:cNvPr id="17" name="Rectangle 13"/>
          <p:cNvSpPr/>
          <p:nvPr/>
        </p:nvSpPr>
        <p:spPr>
          <a:xfrm>
            <a:off x="3995936" y="1908877"/>
            <a:ext cx="640112" cy="338554"/>
          </a:xfrm>
          <a:prstGeom prst="rect">
            <a:avLst/>
          </a:prstGeom>
        </p:spPr>
        <p:txBody>
          <a:bodyPr wrap="none">
            <a:spAutoFit/>
          </a:bodyPr>
          <a:lstStyle/>
          <a:p>
            <a:r>
              <a:rPr lang="de-CH" b="1" dirty="0" smtClean="0">
                <a:latin typeface="+mn-lt"/>
              </a:rPr>
              <a:t>Res.4</a:t>
            </a:r>
            <a:endParaRPr lang="de-CH" dirty="0">
              <a:latin typeface="+mn-lt"/>
            </a:endParaRPr>
          </a:p>
        </p:txBody>
      </p:sp>
      <p:sp>
        <p:nvSpPr>
          <p:cNvPr id="18" name="Rectangle 13"/>
          <p:cNvSpPr/>
          <p:nvPr/>
        </p:nvSpPr>
        <p:spPr>
          <a:xfrm>
            <a:off x="1120203" y="1681086"/>
            <a:ext cx="640112" cy="338554"/>
          </a:xfrm>
          <a:prstGeom prst="rect">
            <a:avLst/>
          </a:prstGeom>
        </p:spPr>
        <p:txBody>
          <a:bodyPr wrap="none">
            <a:spAutoFit/>
          </a:bodyPr>
          <a:lstStyle/>
          <a:p>
            <a:r>
              <a:rPr lang="de-CH" b="1" dirty="0" smtClean="0">
                <a:latin typeface="+mn-lt"/>
              </a:rPr>
              <a:t>Res.2</a:t>
            </a:r>
            <a:endParaRPr lang="de-CH" dirty="0">
              <a:latin typeface="+mn-lt"/>
            </a:endParaRPr>
          </a:p>
        </p:txBody>
      </p:sp>
      <p:sp>
        <p:nvSpPr>
          <p:cNvPr id="19" name="Rectangle 13"/>
          <p:cNvSpPr/>
          <p:nvPr/>
        </p:nvSpPr>
        <p:spPr>
          <a:xfrm>
            <a:off x="2667682" y="1566504"/>
            <a:ext cx="640112" cy="338554"/>
          </a:xfrm>
          <a:prstGeom prst="rect">
            <a:avLst/>
          </a:prstGeom>
        </p:spPr>
        <p:txBody>
          <a:bodyPr wrap="none">
            <a:spAutoFit/>
          </a:bodyPr>
          <a:lstStyle/>
          <a:p>
            <a:r>
              <a:rPr lang="de-CH" b="1" dirty="0" smtClean="0">
                <a:latin typeface="+mn-lt"/>
              </a:rPr>
              <a:t>Res.1</a:t>
            </a:r>
            <a:endParaRPr lang="de-CH" dirty="0">
              <a:latin typeface="+mn-lt"/>
            </a:endParaRPr>
          </a:p>
        </p:txBody>
      </p:sp>
      <p:sp>
        <p:nvSpPr>
          <p:cNvPr id="20" name="Rectangle 13"/>
          <p:cNvSpPr/>
          <p:nvPr/>
        </p:nvSpPr>
        <p:spPr>
          <a:xfrm>
            <a:off x="2134538" y="3230668"/>
            <a:ext cx="640112" cy="338554"/>
          </a:xfrm>
          <a:prstGeom prst="rect">
            <a:avLst/>
          </a:prstGeom>
        </p:spPr>
        <p:txBody>
          <a:bodyPr wrap="none">
            <a:spAutoFit/>
          </a:bodyPr>
          <a:lstStyle/>
          <a:p>
            <a:r>
              <a:rPr lang="de-CH" b="1" dirty="0" smtClean="0">
                <a:latin typeface="+mn-lt"/>
              </a:rPr>
              <a:t>Res.3</a:t>
            </a:r>
            <a:endParaRPr lang="de-CH" dirty="0">
              <a:latin typeface="+mn-lt"/>
            </a:endParaRPr>
          </a:p>
        </p:txBody>
      </p:sp>
      <p:sp>
        <p:nvSpPr>
          <p:cNvPr id="28" name="Ellipse 27"/>
          <p:cNvSpPr/>
          <p:nvPr/>
        </p:nvSpPr>
        <p:spPr bwMode="auto">
          <a:xfrm>
            <a:off x="2781995" y="5865000"/>
            <a:ext cx="72000" cy="72000"/>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6" name="Rechteck 15"/>
          <p:cNvSpPr/>
          <p:nvPr/>
        </p:nvSpPr>
        <p:spPr bwMode="auto">
          <a:xfrm>
            <a:off x="2454594" y="5816863"/>
            <a:ext cx="821262" cy="95456"/>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21" name="Rechteck 20"/>
          <p:cNvSpPr/>
          <p:nvPr/>
        </p:nvSpPr>
        <p:spPr bwMode="auto">
          <a:xfrm rot="5400000">
            <a:off x="2612212" y="6074757"/>
            <a:ext cx="500926" cy="176050"/>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3" name="Textfeld 2"/>
          <p:cNvSpPr txBox="1"/>
          <p:nvPr/>
        </p:nvSpPr>
        <p:spPr>
          <a:xfrm>
            <a:off x="863818" y="1124744"/>
            <a:ext cx="6228462"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dirty="0">
                <a:latin typeface="+mn-lt"/>
              </a:rPr>
              <a:t>Bunkerchef: André Schmidt / </a:t>
            </a:r>
            <a:r>
              <a:rPr lang="de-CH" dirty="0" err="1">
                <a:latin typeface="+mn-lt"/>
              </a:rPr>
              <a:t>Stv</a:t>
            </a:r>
            <a:r>
              <a:rPr lang="de-CH" dirty="0">
                <a:latin typeface="+mn-lt"/>
              </a:rPr>
              <a:t>. </a:t>
            </a:r>
            <a:r>
              <a:rPr lang="de-CH" dirty="0" err="1">
                <a:latin typeface="+mn-lt"/>
              </a:rPr>
              <a:t>Zyklotrontechnik</a:t>
            </a:r>
            <a:endParaRPr lang="en-US" dirty="0" err="1" smtClean="0">
              <a:solidFill>
                <a:srgbClr val="000000"/>
              </a:solidFill>
              <a:latin typeface="+mn-lt"/>
            </a:endParaRPr>
          </a:p>
        </p:txBody>
      </p:sp>
    </p:spTree>
    <p:extLst>
      <p:ext uri="{BB962C8B-B14F-4D97-AF65-F5344CB8AC3E}">
        <p14:creationId xmlns:p14="http://schemas.microsoft.com/office/powerpoint/2010/main" val="2972156176"/>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7200" y="291600"/>
            <a:ext cx="6708025" cy="761136"/>
          </a:xfrm>
        </p:spPr>
        <p:txBody>
          <a:bodyPr/>
          <a:lstStyle/>
          <a:p>
            <a:r>
              <a:rPr lang="de-CH" dirty="0" smtClean="0"/>
              <a:t>Reparatur BX2</a:t>
            </a:r>
            <a:endParaRPr lang="de-CH" sz="2000" dirty="0"/>
          </a:p>
        </p:txBody>
      </p:sp>
      <p:sp>
        <p:nvSpPr>
          <p:cNvPr id="5" name="Foliennummernplatzhalter 4"/>
          <p:cNvSpPr>
            <a:spLocks noGrp="1"/>
          </p:cNvSpPr>
          <p:nvPr>
            <p:ph type="sldNum" sz="quarter" idx="16"/>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900" b="0" i="0" u="none" strike="noStrike" kern="1200" cap="none" spc="0" normalizeH="0" baseline="0" noProof="0" dirty="0" smtClean="0">
                <a:ln>
                  <a:noFill/>
                </a:ln>
                <a:solidFill>
                  <a:srgbClr val="000000"/>
                </a:solidFill>
                <a:effectLst/>
                <a:uLnTx/>
                <a:uFillTx/>
                <a:latin typeface="Calibri"/>
                <a:ea typeface="ヒラギノ角ゴ Pro W3" charset="0"/>
              </a:rPr>
              <a:t>Seite </a:t>
            </a:r>
            <a:fld id="{EBC07571-3134-BB4B-B83F-1A9FE18D34F3}" type="slidenum">
              <a:rPr kumimoji="0" lang="de-DE" sz="900" b="0" i="0" u="none" strike="noStrike" kern="1200" cap="none" spc="0" normalizeH="0" baseline="0" noProof="0" smtClean="0">
                <a:ln>
                  <a:noFill/>
                </a:ln>
                <a:solidFill>
                  <a:srgbClr val="000000"/>
                </a:solidFill>
                <a:effectLst/>
                <a:uLnTx/>
                <a:uFillTx/>
                <a:latin typeface="Calibri"/>
                <a:ea typeface="ヒラギノ角ゴ Pro W3" charset="0"/>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de-DE" sz="900" b="0" i="0" u="none" strike="noStrike" kern="1200" cap="none" spc="0" normalizeH="0" baseline="0" noProof="0" dirty="0">
              <a:ln>
                <a:noFill/>
              </a:ln>
              <a:solidFill>
                <a:srgbClr val="000000"/>
              </a:solidFill>
              <a:effectLst/>
              <a:uLnTx/>
              <a:uFillTx/>
              <a:latin typeface="Calibri"/>
              <a:ea typeface="ヒラギノ角ゴ Pro W3" charset="0"/>
            </a:endParaRPr>
          </a:p>
        </p:txBody>
      </p:sp>
      <p:sp>
        <p:nvSpPr>
          <p:cNvPr id="13" name="Rectangle 3"/>
          <p:cNvSpPr>
            <a:spLocks noChangeArrowheads="1"/>
          </p:cNvSpPr>
          <p:nvPr/>
        </p:nvSpPr>
        <p:spPr bwMode="auto">
          <a:xfrm>
            <a:off x="863816" y="3621930"/>
            <a:ext cx="5431038" cy="322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4" rIns="91429" bIns="45714"/>
          <a:lstStyle>
            <a:lvl1pPr defTabSz="977900">
              <a:lnSpc>
                <a:spcPct val="110000"/>
              </a:lnSpc>
              <a:spcBef>
                <a:spcPct val="40000"/>
              </a:spcBef>
              <a:buClr>
                <a:schemeClr val="accent2"/>
              </a:buClr>
              <a:defRPr sz="2200">
                <a:solidFill>
                  <a:schemeClr val="tx1"/>
                </a:solidFill>
                <a:latin typeface="Arial Narrow" pitchFamily="34" charset="0"/>
                <a:ea typeface="ＭＳ Ｐゴシック" pitchFamily="34" charset="-128"/>
              </a:defRPr>
            </a:lvl1pPr>
            <a:lvl2pPr marL="406400" indent="-203200" defTabSz="977900">
              <a:lnSpc>
                <a:spcPct val="110000"/>
              </a:lnSpc>
              <a:spcBef>
                <a:spcPct val="40000"/>
              </a:spcBef>
              <a:buClr>
                <a:schemeClr val="tx1"/>
              </a:buClr>
              <a:buSzPct val="100000"/>
              <a:buFont typeface="Times" pitchFamily="18" charset="0"/>
              <a:buChar char="•"/>
              <a:defRPr sz="2200">
                <a:solidFill>
                  <a:schemeClr val="tx1"/>
                </a:solidFill>
                <a:latin typeface="Arial Narrow" pitchFamily="34" charset="0"/>
                <a:ea typeface="ＭＳ Ｐゴシック" pitchFamily="34" charset="-128"/>
              </a:defRPr>
            </a:lvl2pPr>
            <a:lvl3pPr marL="814388" indent="-203200" defTabSz="977900">
              <a:lnSpc>
                <a:spcPct val="110000"/>
              </a:lnSpc>
              <a:buFont typeface="Times" pitchFamily="18" charset="0"/>
              <a:buChar char="–"/>
              <a:defRPr sz="2200">
                <a:solidFill>
                  <a:schemeClr val="tx1"/>
                </a:solidFill>
                <a:latin typeface="Arial Narrow" pitchFamily="34" charset="0"/>
                <a:ea typeface="ＭＳ Ｐゴシック" pitchFamily="34" charset="-128"/>
              </a:defRPr>
            </a:lvl3pPr>
            <a:lvl4pPr marL="1220788" indent="-203200" defTabSz="977900">
              <a:lnSpc>
                <a:spcPct val="110000"/>
              </a:lnSpc>
              <a:buChar char="–"/>
              <a:defRPr sz="2200">
                <a:solidFill>
                  <a:schemeClr val="tx1"/>
                </a:solidFill>
                <a:latin typeface="Arial Narrow" pitchFamily="34" charset="0"/>
                <a:ea typeface="ＭＳ Ｐゴシック" pitchFamily="34" charset="-128"/>
              </a:defRPr>
            </a:lvl4pPr>
            <a:lvl5pPr marL="1628775" indent="-203200" defTabSz="977900">
              <a:lnSpc>
                <a:spcPct val="110000"/>
              </a:lnSpc>
              <a:buChar char="–"/>
              <a:defRPr sz="2200">
                <a:solidFill>
                  <a:schemeClr val="tx1"/>
                </a:solidFill>
                <a:latin typeface="Arial Narrow" pitchFamily="34" charset="0"/>
                <a:ea typeface="ＭＳ Ｐゴシック" pitchFamily="34" charset="-128"/>
              </a:defRPr>
            </a:lvl5pPr>
            <a:lvl6pPr marL="20859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6pPr>
            <a:lvl7pPr marL="25431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7pPr>
            <a:lvl8pPr marL="30003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8pPr>
            <a:lvl9pPr marL="34575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9pPr>
          </a:lstStyle>
          <a:p>
            <a:pPr marL="0" marR="0" lvl="0" indent="0" algn="r" defTabSz="977900" rtl="0" eaLnBrk="0" fontAlgn="base" latinLnBrk="0" hangingPunct="0">
              <a:lnSpc>
                <a:spcPct val="110000"/>
              </a:lnSpc>
              <a:spcBef>
                <a:spcPct val="40000"/>
              </a:spcBef>
              <a:spcAft>
                <a:spcPct val="0"/>
              </a:spcAft>
              <a:buClr>
                <a:srgbClr val="EB5B00"/>
              </a:buClr>
              <a:buSzTx/>
              <a:buFontTx/>
              <a:buNone/>
              <a:tabLst/>
              <a:defRPr/>
            </a:pPr>
            <a:r>
              <a:rPr kumimoji="0" lang="de-DE" altLang="de-DE" sz="1400" b="1" i="0" u="none" strike="noStrike" kern="1200" cap="none" spc="0" normalizeH="0" baseline="0" noProof="0" dirty="0" smtClean="0">
                <a:ln>
                  <a:noFill/>
                </a:ln>
                <a:solidFill>
                  <a:srgbClr val="000000"/>
                </a:solidFill>
                <a:effectLst/>
                <a:uLnTx/>
                <a:uFillTx/>
                <a:latin typeface="Arial" charset="0"/>
                <a:ea typeface="ＭＳ Ｐゴシック" pitchFamily="34" charset="-128"/>
              </a:rPr>
              <a:t>17. März 2021</a:t>
            </a:r>
          </a:p>
        </p:txBody>
      </p:sp>
      <p:pic>
        <p:nvPicPr>
          <p:cNvPr id="3" name="Grafik 2"/>
          <p:cNvPicPr>
            <a:picLocks noChangeAspect="1"/>
          </p:cNvPicPr>
          <p:nvPr/>
        </p:nvPicPr>
        <p:blipFill rotWithShape="1">
          <a:blip r:embed="rId3">
            <a:extLst>
              <a:ext uri="{28A0092B-C50C-407E-A947-70E740481C1C}">
                <a14:useLocalDpi xmlns:a14="http://schemas.microsoft.com/office/drawing/2010/main" val="0"/>
              </a:ext>
            </a:extLst>
          </a:blip>
          <a:srcRect r="-98"/>
          <a:stretch/>
        </p:blipFill>
        <p:spPr>
          <a:xfrm>
            <a:off x="852898" y="1386787"/>
            <a:ext cx="5436376" cy="2572317"/>
          </a:xfrm>
          <a:prstGeom prst="rect">
            <a:avLst/>
          </a:prstGeom>
        </p:spPr>
      </p:pic>
      <p:pic>
        <p:nvPicPr>
          <p:cNvPr id="9" name="Grafik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923" y="1388824"/>
            <a:ext cx="5426736" cy="2570280"/>
          </a:xfrm>
          <a:prstGeom prst="rect">
            <a:avLst/>
          </a:prstGeom>
        </p:spPr>
      </p:pic>
      <p:sp>
        <p:nvSpPr>
          <p:cNvPr id="14" name="Text Box 9"/>
          <p:cNvSpPr txBox="1">
            <a:spLocks noChangeArrowheads="1"/>
          </p:cNvSpPr>
          <p:nvPr/>
        </p:nvSpPr>
        <p:spPr bwMode="auto">
          <a:xfrm>
            <a:off x="852898" y="4293155"/>
            <a:ext cx="5424761" cy="1710341"/>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wrap="square" lIns="90000" tIns="46800" rIns="90000" bIns="46800">
            <a:spAutoFit/>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285750" marR="0" lvl="0" indent="-285750" algn="l" defTabSz="914400" rtl="0" eaLnBrk="0" fontAlgn="base" latinLnBrk="0" hangingPunct="0">
              <a:lnSpc>
                <a:spcPct val="100000"/>
              </a:lnSpc>
              <a:spcBef>
                <a:spcPct val="50000"/>
              </a:spcBef>
              <a:spcAft>
                <a:spcPct val="0"/>
              </a:spcAft>
              <a:buClr>
                <a:srgbClr val="EB5B00"/>
              </a:buClr>
              <a:buSzTx/>
              <a:buFont typeface="Courier New" panose="02070309020205020404" pitchFamily="49" charset="0"/>
              <a:buChar char="o"/>
              <a:tabLst/>
              <a:defRPr/>
            </a:pPr>
            <a:r>
              <a:rPr kumimoji="0" lang="de-DE" altLang="de-DE" sz="1400" b="0" i="0" u="none" strike="noStrike" kern="1200" cap="none" spc="0" normalizeH="0" baseline="0" noProof="0" dirty="0" smtClean="0">
                <a:ln>
                  <a:noFill/>
                </a:ln>
                <a:effectLst/>
                <a:uLnTx/>
                <a:uFillTx/>
                <a:latin typeface="Arial" charset="0"/>
                <a:ea typeface="ヒラギノ角ゴ Pro W3" charset="-128"/>
              </a:rPr>
              <a:t>Flanschdichtung </a:t>
            </a:r>
            <a:r>
              <a:rPr kumimoji="0" lang="de-DE" altLang="de-DE" sz="1400" b="0" i="0" u="none" strike="noStrike" kern="1200" cap="none" spc="0" normalizeH="0" baseline="0" noProof="0" dirty="0" smtClean="0">
                <a:ln>
                  <a:noFill/>
                </a:ln>
                <a:effectLst/>
                <a:uLnTx/>
                <a:uFillTx/>
                <a:latin typeface="Arial" charset="0"/>
                <a:ea typeface="ヒラギノ角ゴ Pro W3" charset="-128"/>
              </a:rPr>
              <a:t>zum Kanalverschluss</a:t>
            </a:r>
            <a:r>
              <a:rPr kumimoji="0" lang="de-DE" altLang="de-DE" sz="1400" b="0" i="0" u="none" strike="noStrike" kern="1200" cap="none" spc="0" normalizeH="0" noProof="0" dirty="0" smtClean="0">
                <a:ln>
                  <a:noFill/>
                </a:ln>
                <a:effectLst/>
                <a:uLnTx/>
                <a:uFillTx/>
                <a:latin typeface="Arial" charset="0"/>
                <a:ea typeface="ヒラギノ角ゴ Pro W3" charset="-128"/>
              </a:rPr>
              <a:t> </a:t>
            </a:r>
            <a:r>
              <a:rPr kumimoji="0" lang="de-DE" altLang="de-DE" sz="1400" b="0" i="0" u="none" strike="noStrike" kern="1200" cap="none" spc="0" normalizeH="0" baseline="0" noProof="0" dirty="0" smtClean="0">
                <a:ln>
                  <a:noFill/>
                </a:ln>
                <a:effectLst/>
                <a:uLnTx/>
                <a:uFillTx/>
                <a:latin typeface="Arial" charset="0"/>
                <a:ea typeface="ヒラギノ角ゴ Pro W3" charset="-128"/>
              </a:rPr>
              <a:t>undicht</a:t>
            </a:r>
            <a:endParaRPr kumimoji="0" lang="de-DE" altLang="de-DE" sz="1400" b="0" i="0" u="none" strike="noStrike" kern="1200" cap="none" spc="0" normalizeH="0" baseline="0" noProof="0" dirty="0" smtClean="0">
              <a:ln>
                <a:noFill/>
              </a:ln>
              <a:effectLst/>
              <a:uLnTx/>
              <a:uFillTx/>
              <a:latin typeface="Arial" charset="0"/>
              <a:ea typeface="ヒラギノ角ゴ Pro W3" charset="-128"/>
            </a:endParaRPr>
          </a:p>
          <a:p>
            <a:pPr marL="285750" indent="-285750">
              <a:buClr>
                <a:schemeClr val="accent2"/>
              </a:buClr>
              <a:buFont typeface="Courier New" panose="02070309020205020404" pitchFamily="49" charset="0"/>
              <a:buChar char="o"/>
            </a:pPr>
            <a:r>
              <a:rPr kumimoji="0" lang="de-DE" altLang="de-DE" sz="1400" b="0" i="0" u="none" strike="noStrike" kern="1200" cap="none" spc="0" normalizeH="0" baseline="0" noProof="0" dirty="0" smtClean="0">
                <a:ln>
                  <a:noFill/>
                </a:ln>
                <a:effectLst/>
                <a:uLnTx/>
                <a:uFillTx/>
                <a:latin typeface="Arial" charset="0"/>
                <a:ea typeface="ヒラギノ角ゴ Pro W3" charset="-128"/>
              </a:rPr>
              <a:t>Es war nicht möglich, </a:t>
            </a:r>
            <a:r>
              <a:rPr kumimoji="0" lang="de-DE" altLang="de-DE" sz="1400" b="0" i="0" u="none" strike="noStrike" kern="1200" cap="none" spc="0" normalizeH="0" baseline="0" noProof="0" dirty="0">
                <a:ln>
                  <a:noFill/>
                </a:ln>
                <a:effectLst/>
                <a:uLnTx/>
                <a:uFillTx/>
                <a:latin typeface="Arial" charset="0"/>
                <a:ea typeface="ヒラギノ角ゴ Pro W3" charset="-128"/>
              </a:rPr>
              <a:t>durch </a:t>
            </a:r>
            <a:r>
              <a:rPr kumimoji="0" lang="de-DE" altLang="de-DE" sz="1400" b="0" i="0" u="none" strike="noStrike" kern="1200" cap="none" spc="0" normalizeH="0" baseline="0" noProof="0" dirty="0" smtClean="0">
                <a:ln>
                  <a:noFill/>
                </a:ln>
                <a:effectLst/>
                <a:uLnTx/>
                <a:uFillTx/>
                <a:latin typeface="Arial" charset="0"/>
                <a:ea typeface="ヒラギノ角ゴ Pro W3" charset="-128"/>
              </a:rPr>
              <a:t>Anziehen </a:t>
            </a:r>
            <a:r>
              <a:rPr kumimoji="0" lang="de-DE" altLang="de-DE" sz="1400" b="0" i="0" u="none" strike="noStrike" kern="1200" cap="none" spc="0" normalizeH="0" baseline="0" noProof="0" dirty="0">
                <a:ln>
                  <a:noFill/>
                </a:ln>
                <a:effectLst/>
                <a:uLnTx/>
                <a:uFillTx/>
                <a:latin typeface="Arial" charset="0"/>
                <a:ea typeface="ヒラギノ角ゴ Pro W3" charset="-128"/>
              </a:rPr>
              <a:t>der </a:t>
            </a:r>
            <a:r>
              <a:rPr kumimoji="0" lang="de-DE" altLang="de-DE" sz="1400" b="0" i="0" u="none" strike="noStrike" kern="1200" cap="none" spc="0" normalizeH="0" baseline="0" noProof="0" dirty="0" smtClean="0">
                <a:ln>
                  <a:noFill/>
                </a:ln>
                <a:effectLst/>
                <a:uLnTx/>
                <a:uFillTx/>
                <a:latin typeface="Arial" charset="0"/>
                <a:ea typeface="ヒラギノ角ゴ Pro W3" charset="-128"/>
              </a:rPr>
              <a:t>zugänglichen Schrauben </a:t>
            </a:r>
            <a:r>
              <a:rPr kumimoji="0" lang="de-DE" altLang="de-DE" sz="1400" b="0" i="0" u="none" strike="noStrike" kern="1200" cap="none" spc="0" normalizeH="0" baseline="0" noProof="0" dirty="0">
                <a:ln>
                  <a:noFill/>
                </a:ln>
                <a:effectLst/>
                <a:uLnTx/>
                <a:uFillTx/>
                <a:latin typeface="Arial" charset="0"/>
                <a:ea typeface="ヒラギノ角ゴ Pro W3" charset="-128"/>
              </a:rPr>
              <a:t>das Leck zu beheben</a:t>
            </a:r>
            <a:r>
              <a:rPr kumimoji="0" lang="de-DE" altLang="de-DE" sz="1400" b="0" i="0" u="none" strike="noStrike" kern="1200" cap="none" spc="0" normalizeH="0" baseline="0" noProof="0" dirty="0" smtClean="0">
                <a:ln>
                  <a:noFill/>
                </a:ln>
                <a:effectLst/>
                <a:uLnTx/>
                <a:uFillTx/>
                <a:latin typeface="Arial" charset="0"/>
                <a:ea typeface="ヒラギノ角ゴ Pro W3" charset="-128"/>
              </a:rPr>
              <a:t>.</a:t>
            </a:r>
            <a:r>
              <a:rPr lang="de-DE" altLang="de-DE" sz="1400" dirty="0"/>
              <a:t> </a:t>
            </a:r>
            <a:endParaRPr lang="de-DE" altLang="de-DE" sz="1400" dirty="0" smtClean="0"/>
          </a:p>
          <a:p>
            <a:pPr marL="285750" indent="-285750">
              <a:buClr>
                <a:schemeClr val="accent2"/>
              </a:buClr>
              <a:buFont typeface="Wingdings" panose="05000000000000000000" pitchFamily="2" charset="2"/>
              <a:buChar char="Ø"/>
            </a:pPr>
            <a:r>
              <a:rPr lang="de-DE" altLang="de-DE" sz="1400" dirty="0" smtClean="0"/>
              <a:t>Installation einer leistungsfähigeren Pumpe</a:t>
            </a:r>
            <a:endParaRPr lang="de-DE" altLang="de-DE" sz="1400" dirty="0"/>
          </a:p>
          <a:p>
            <a:pPr marL="285750" indent="-285750">
              <a:buClr>
                <a:schemeClr val="accent2"/>
              </a:buClr>
              <a:buFont typeface="Wingdings" panose="05000000000000000000" pitchFamily="2" charset="2"/>
              <a:buChar char="Ø"/>
            </a:pPr>
            <a:r>
              <a:rPr lang="de-DE" altLang="de-DE" sz="1400" dirty="0" smtClean="0"/>
              <a:t>Anwendung eines für Hochvakuum geeigneten Dichtsprays</a:t>
            </a:r>
            <a:br>
              <a:rPr lang="de-DE" altLang="de-DE" sz="1400" dirty="0" smtClean="0"/>
            </a:br>
            <a:r>
              <a:rPr lang="de-DE" altLang="de-DE" sz="1400" dirty="0" smtClean="0"/>
              <a:t>(Strahlenfestigkeit unbekannt)</a:t>
            </a:r>
          </a:p>
        </p:txBody>
      </p:sp>
      <p:pic>
        <p:nvPicPr>
          <p:cNvPr id="11" name="Grafik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990471" y="2725116"/>
            <a:ext cx="5077408" cy="2404827"/>
          </a:xfrm>
          <a:prstGeom prst="rect">
            <a:avLst/>
          </a:prstGeom>
        </p:spPr>
      </p:pic>
      <p:sp>
        <p:nvSpPr>
          <p:cNvPr id="10" name="Pfeil nach rechts 9"/>
          <p:cNvSpPr/>
          <p:nvPr/>
        </p:nvSpPr>
        <p:spPr bwMode="auto">
          <a:xfrm rot="20538247">
            <a:off x="6117489" y="3984004"/>
            <a:ext cx="1219132" cy="34615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Tree>
    <p:extLst>
      <p:ext uri="{BB962C8B-B14F-4D97-AF65-F5344CB8AC3E}">
        <p14:creationId xmlns:p14="http://schemas.microsoft.com/office/powerpoint/2010/main" val="978995817"/>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Ersatz BX2</a:t>
            </a:r>
            <a:endParaRPr lang="en-US"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17</a:t>
            </a:fld>
            <a:endParaRPr lang="de-DE" dirty="0"/>
          </a:p>
        </p:txBody>
      </p:sp>
      <p:pic>
        <p:nvPicPr>
          <p:cNvPr id="20483" name="B3BA0062-6C8A-4733-84F7-4607E3A76D2B" descr="B3BA0062-6C8A-4733-84F7-4607E3A76D2B"/>
          <p:cNvPicPr>
            <a:picLocks noChangeAspect="1" noChangeArrowheads="1"/>
          </p:cNvPicPr>
          <p:nvPr/>
        </p:nvPicPr>
        <p:blipFill rotWithShape="1">
          <a:blip r:embed="rId2">
            <a:extLst>
              <a:ext uri="{28A0092B-C50C-407E-A947-70E740481C1C}">
                <a14:useLocalDpi xmlns:a14="http://schemas.microsoft.com/office/drawing/2010/main" val="0"/>
              </a:ext>
            </a:extLst>
          </a:blip>
          <a:srcRect l="13523" r="3352"/>
          <a:stretch/>
        </p:blipFill>
        <p:spPr bwMode="auto">
          <a:xfrm>
            <a:off x="6012160" y="3789041"/>
            <a:ext cx="2633668"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4"/>
          <p:cNvPicPr>
            <a:picLocks noChangeAspect="1"/>
          </p:cNvPicPr>
          <p:nvPr/>
        </p:nvPicPr>
        <p:blipFill rotWithShape="1">
          <a:blip r:embed="rId3">
            <a:extLst>
              <a:ext uri="{28A0092B-C50C-407E-A947-70E740481C1C}">
                <a14:useLocalDpi xmlns:a14="http://schemas.microsoft.com/office/drawing/2010/main" val="0"/>
              </a:ext>
            </a:extLst>
          </a:blip>
          <a:srcRect l="22701" r="21476" b="8560"/>
          <a:stretch/>
        </p:blipFill>
        <p:spPr>
          <a:xfrm>
            <a:off x="755576" y="815646"/>
            <a:ext cx="5104435" cy="4156674"/>
          </a:xfrm>
          <a:prstGeom prst="rect">
            <a:avLst/>
          </a:prstGeom>
        </p:spPr>
      </p:pic>
      <p:pic>
        <p:nvPicPr>
          <p:cNvPr id="20482" name="CE3A050B-ED5B-42AC-8C4D-28475C7FDF87" descr="CE3A050B-ED5B-42AC-8C4D-28475C7FDF87"/>
          <p:cNvPicPr>
            <a:picLocks noChangeAspect="1" noChangeArrowheads="1"/>
          </p:cNvPicPr>
          <p:nvPr/>
        </p:nvPicPr>
        <p:blipFill rotWithShape="1">
          <a:blip r:embed="rId4">
            <a:extLst>
              <a:ext uri="{28A0092B-C50C-407E-A947-70E740481C1C}">
                <a14:useLocalDpi xmlns:a14="http://schemas.microsoft.com/office/drawing/2010/main" val="0"/>
              </a:ext>
            </a:extLst>
          </a:blip>
          <a:srcRect l="10168" r="13562"/>
          <a:stretch/>
        </p:blipFill>
        <p:spPr bwMode="auto">
          <a:xfrm rot="5400000">
            <a:off x="5966442" y="1046035"/>
            <a:ext cx="2736304" cy="2644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5"/>
          <p:cNvSpPr txBox="1"/>
          <p:nvPr/>
        </p:nvSpPr>
        <p:spPr>
          <a:xfrm>
            <a:off x="755576" y="5013176"/>
            <a:ext cx="4752528" cy="1440160"/>
          </a:xfrm>
          <a:prstGeom prst="rect">
            <a:avLst/>
          </a:prstGeom>
          <a:noFill/>
        </p:spPr>
        <p:txBody>
          <a:bodyPr wrap="square" lIns="0" tIns="0" rIns="0" bIns="0" rtlCol="0">
            <a:noAutofit/>
          </a:bodyPr>
          <a:lstStyle/>
          <a:p>
            <a:pPr marL="285750" indent="-285750" eaLnBrk="1" hangingPunct="1">
              <a:lnSpc>
                <a:spcPct val="110000"/>
              </a:lnSpc>
              <a:spcBef>
                <a:spcPct val="0"/>
              </a:spcBef>
              <a:buClr>
                <a:srgbClr val="000000"/>
              </a:buClr>
              <a:buFont typeface="Arial" panose="020B0604020202020204" pitchFamily="34" charset="0"/>
              <a:buChar char="•"/>
            </a:pPr>
            <a:r>
              <a:rPr lang="en-US" sz="1800" dirty="0" err="1" smtClean="0">
                <a:solidFill>
                  <a:srgbClr val="000000"/>
                </a:solidFill>
                <a:latin typeface="Calibri"/>
              </a:rPr>
              <a:t>Lieferzeit</a:t>
            </a:r>
            <a:r>
              <a:rPr lang="en-US" sz="1800" dirty="0" smtClean="0">
                <a:solidFill>
                  <a:srgbClr val="000000"/>
                </a:solidFill>
                <a:latin typeface="Calibri"/>
              </a:rPr>
              <a:t> OF-</a:t>
            </a:r>
            <a:r>
              <a:rPr lang="en-US" sz="1800" dirty="0" err="1" smtClean="0">
                <a:solidFill>
                  <a:srgbClr val="000000"/>
                </a:solidFill>
                <a:latin typeface="Calibri"/>
              </a:rPr>
              <a:t>Kupfer</a:t>
            </a:r>
            <a:r>
              <a:rPr lang="en-US" sz="1800" dirty="0" smtClean="0">
                <a:solidFill>
                  <a:srgbClr val="000000"/>
                </a:solidFill>
                <a:latin typeface="Calibri"/>
              </a:rPr>
              <a:t> 5 </a:t>
            </a:r>
            <a:r>
              <a:rPr lang="en-US" sz="1800" dirty="0" err="1" smtClean="0">
                <a:solidFill>
                  <a:srgbClr val="000000"/>
                </a:solidFill>
                <a:latin typeface="Calibri"/>
              </a:rPr>
              <a:t>Monate</a:t>
            </a:r>
            <a:endParaRPr lang="en-US" sz="1800" dirty="0" smtClean="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en-US" sz="1800" dirty="0" err="1" smtClean="0">
                <a:solidFill>
                  <a:srgbClr val="000000"/>
                </a:solidFill>
                <a:latin typeface="Calibri"/>
              </a:rPr>
              <a:t>Aufwendige</a:t>
            </a:r>
            <a:r>
              <a:rPr lang="en-US" sz="1800" dirty="0" smtClean="0">
                <a:solidFill>
                  <a:srgbClr val="000000"/>
                </a:solidFill>
                <a:latin typeface="Calibri"/>
              </a:rPr>
              <a:t> </a:t>
            </a:r>
            <a:r>
              <a:rPr lang="en-US" sz="1800" dirty="0" err="1" smtClean="0">
                <a:solidFill>
                  <a:srgbClr val="000000"/>
                </a:solidFill>
                <a:latin typeface="Calibri"/>
              </a:rPr>
              <a:t>Fertigung</a:t>
            </a:r>
            <a:r>
              <a:rPr lang="en-US" sz="1800" dirty="0" smtClean="0">
                <a:solidFill>
                  <a:srgbClr val="000000"/>
                </a:solidFill>
                <a:latin typeface="Calibri"/>
              </a:rPr>
              <a:t> und </a:t>
            </a:r>
            <a:r>
              <a:rPr lang="en-US" sz="1800" dirty="0" err="1" smtClean="0">
                <a:solidFill>
                  <a:srgbClr val="000000"/>
                </a:solidFill>
                <a:latin typeface="Calibri"/>
              </a:rPr>
              <a:t>Vakuumlöten</a:t>
            </a:r>
            <a:endParaRPr lang="en-US" sz="1800" dirty="0" smtClean="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en-US" sz="1800" dirty="0" err="1" smtClean="0">
                <a:solidFill>
                  <a:srgbClr val="000000"/>
                </a:solidFill>
                <a:latin typeface="Calibri"/>
              </a:rPr>
              <a:t>Lieferzeit</a:t>
            </a:r>
            <a:r>
              <a:rPr lang="en-US" sz="1800" dirty="0" smtClean="0">
                <a:solidFill>
                  <a:srgbClr val="000000"/>
                </a:solidFill>
                <a:latin typeface="Calibri"/>
              </a:rPr>
              <a:t> </a:t>
            </a:r>
            <a:r>
              <a:rPr lang="en-US" sz="1800" dirty="0" err="1" smtClean="0">
                <a:solidFill>
                  <a:srgbClr val="000000"/>
                </a:solidFill>
                <a:latin typeface="Calibri"/>
              </a:rPr>
              <a:t>Vakuumdurchführung</a:t>
            </a:r>
            <a:r>
              <a:rPr lang="en-US" sz="1800" dirty="0" smtClean="0">
                <a:solidFill>
                  <a:srgbClr val="000000"/>
                </a:solidFill>
                <a:latin typeface="Calibri"/>
              </a:rPr>
              <a:t> &gt; 8 </a:t>
            </a:r>
            <a:r>
              <a:rPr lang="en-US" sz="1800" dirty="0" err="1" smtClean="0">
                <a:solidFill>
                  <a:srgbClr val="000000"/>
                </a:solidFill>
                <a:latin typeface="Calibri"/>
              </a:rPr>
              <a:t>Monate</a:t>
            </a:r>
            <a:endParaRPr lang="en-US" sz="1800" dirty="0" smtClean="0">
              <a:solidFill>
                <a:srgbClr val="000000"/>
              </a:solidFill>
              <a:latin typeface="Calibri"/>
            </a:endParaRPr>
          </a:p>
          <a:p>
            <a:pPr eaLnBrk="1" hangingPunct="1">
              <a:lnSpc>
                <a:spcPct val="110000"/>
              </a:lnSpc>
              <a:spcBef>
                <a:spcPct val="0"/>
              </a:spcBef>
              <a:buClr>
                <a:srgbClr val="000000"/>
              </a:buClr>
            </a:pPr>
            <a:r>
              <a:rPr lang="en-US" sz="1800" dirty="0" smtClean="0">
                <a:solidFill>
                  <a:srgbClr val="000000"/>
                </a:solidFill>
                <a:latin typeface="Calibri"/>
              </a:rPr>
              <a:t>=&gt; </a:t>
            </a:r>
            <a:r>
              <a:rPr lang="en-US" sz="1800" dirty="0" err="1" smtClean="0">
                <a:solidFill>
                  <a:srgbClr val="000000"/>
                </a:solidFill>
                <a:latin typeface="Calibri"/>
              </a:rPr>
              <a:t>Keine</a:t>
            </a:r>
            <a:r>
              <a:rPr lang="en-US" sz="1800" dirty="0" smtClean="0">
                <a:solidFill>
                  <a:srgbClr val="000000"/>
                </a:solidFill>
                <a:latin typeface="Calibri"/>
              </a:rPr>
              <a:t> </a:t>
            </a:r>
            <a:r>
              <a:rPr lang="en-US" sz="1800" dirty="0" err="1" smtClean="0">
                <a:solidFill>
                  <a:srgbClr val="000000"/>
                </a:solidFill>
                <a:latin typeface="Calibri"/>
              </a:rPr>
              <a:t>Reparatur</a:t>
            </a:r>
            <a:r>
              <a:rPr lang="en-US" sz="1800" dirty="0" smtClean="0">
                <a:solidFill>
                  <a:srgbClr val="000000"/>
                </a:solidFill>
                <a:latin typeface="Calibri"/>
              </a:rPr>
              <a:t> </a:t>
            </a:r>
            <a:r>
              <a:rPr lang="en-US" sz="1800" dirty="0" err="1" smtClean="0">
                <a:solidFill>
                  <a:srgbClr val="000000"/>
                </a:solidFill>
                <a:latin typeface="Calibri"/>
              </a:rPr>
              <a:t>bzw</a:t>
            </a:r>
            <a:r>
              <a:rPr lang="en-US" sz="1800" dirty="0" smtClean="0">
                <a:solidFill>
                  <a:srgbClr val="000000"/>
                </a:solidFill>
                <a:latin typeface="Calibri"/>
              </a:rPr>
              <a:t>. </a:t>
            </a:r>
            <a:r>
              <a:rPr lang="en-US" sz="1800" dirty="0" err="1" smtClean="0">
                <a:solidFill>
                  <a:srgbClr val="000000"/>
                </a:solidFill>
                <a:latin typeface="Calibri"/>
              </a:rPr>
              <a:t>Tausch</a:t>
            </a:r>
            <a:r>
              <a:rPr lang="en-US" sz="1800" dirty="0" smtClean="0">
                <a:solidFill>
                  <a:srgbClr val="000000"/>
                </a:solidFill>
                <a:latin typeface="Calibri"/>
              </a:rPr>
              <a:t> </a:t>
            </a:r>
            <a:r>
              <a:rPr lang="en-US" sz="1800" dirty="0" err="1" smtClean="0">
                <a:solidFill>
                  <a:srgbClr val="000000"/>
                </a:solidFill>
                <a:latin typeface="Calibri"/>
              </a:rPr>
              <a:t>im</a:t>
            </a:r>
            <a:r>
              <a:rPr lang="en-US" sz="1800" dirty="0" smtClean="0">
                <a:solidFill>
                  <a:srgbClr val="000000"/>
                </a:solidFill>
                <a:latin typeface="Calibri"/>
              </a:rPr>
              <a:t> SD 2022</a:t>
            </a:r>
            <a:endParaRPr lang="en-US" sz="1800" dirty="0">
              <a:solidFill>
                <a:srgbClr val="000000"/>
              </a:solidFill>
              <a:latin typeface="Calibri"/>
            </a:endParaRPr>
          </a:p>
        </p:txBody>
      </p:sp>
    </p:spTree>
    <p:extLst>
      <p:ext uri="{BB962C8B-B14F-4D97-AF65-F5344CB8AC3E}">
        <p14:creationId xmlns:p14="http://schemas.microsoft.com/office/powerpoint/2010/main" val="7106805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bwMode="auto">
          <a:xfrm>
            <a:off x="1276901" y="3117768"/>
            <a:ext cx="7412849" cy="3191347"/>
          </a:xfrm>
          <a:prstGeom prst="rect">
            <a:avLst/>
          </a:prstGeom>
          <a:solidFill>
            <a:srgbClr val="4242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mn-lt"/>
            </a:endParaRP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b="21203"/>
          <a:stretch/>
        </p:blipFill>
        <p:spPr>
          <a:xfrm>
            <a:off x="1276901" y="3117768"/>
            <a:ext cx="5953858" cy="3191347"/>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itel 5"/>
          <p:cNvSpPr>
            <a:spLocks noGrp="1"/>
          </p:cNvSpPr>
          <p:nvPr>
            <p:ph type="title"/>
          </p:nvPr>
        </p:nvSpPr>
        <p:spPr>
          <a:xfrm>
            <a:off x="2077200" y="291600"/>
            <a:ext cx="6708025" cy="401096"/>
          </a:xfrm>
        </p:spPr>
        <p:txBody>
          <a:bodyPr/>
          <a:lstStyle/>
          <a:p>
            <a:pPr marL="342900" indent="-342900"/>
            <a:r>
              <a:rPr lang="de-CH" sz="2400" dirty="0" smtClean="0"/>
              <a:t>Stand Injektor 2 – Upgrade &amp; Ausblick</a:t>
            </a:r>
            <a:br>
              <a:rPr lang="de-CH" sz="2400" dirty="0" smtClean="0"/>
            </a:br>
            <a:r>
              <a:rPr lang="de-CH" sz="2400" dirty="0"/>
              <a:t/>
            </a:r>
            <a:br>
              <a:rPr lang="de-CH" sz="2400" dirty="0"/>
            </a:br>
            <a:r>
              <a:rPr lang="de-CH" sz="2400" dirty="0"/>
              <a:t/>
            </a:r>
            <a:br>
              <a:rPr lang="de-CH" sz="2400" dirty="0"/>
            </a:br>
            <a:endParaRPr lang="de-CH" sz="2400" dirty="0"/>
          </a:p>
        </p:txBody>
      </p:sp>
      <p:sp>
        <p:nvSpPr>
          <p:cNvPr id="8" name="Rectangle 3"/>
          <p:cNvSpPr>
            <a:spLocks noChangeArrowheads="1"/>
          </p:cNvSpPr>
          <p:nvPr/>
        </p:nvSpPr>
        <p:spPr bwMode="auto">
          <a:xfrm>
            <a:off x="1" y="4318330"/>
            <a:ext cx="1191672" cy="820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4" rIns="91429" bIns="45714"/>
          <a:lstStyle>
            <a:lvl1pPr defTabSz="977900">
              <a:lnSpc>
                <a:spcPct val="110000"/>
              </a:lnSpc>
              <a:spcBef>
                <a:spcPct val="40000"/>
              </a:spcBef>
              <a:buClr>
                <a:schemeClr val="accent2"/>
              </a:buClr>
              <a:defRPr sz="2200">
                <a:solidFill>
                  <a:schemeClr val="tx1"/>
                </a:solidFill>
                <a:latin typeface="Arial Narrow" pitchFamily="34" charset="0"/>
                <a:ea typeface="ＭＳ Ｐゴシック" pitchFamily="34" charset="-128"/>
              </a:defRPr>
            </a:lvl1pPr>
            <a:lvl2pPr marL="406400" indent="-203200" defTabSz="977900">
              <a:lnSpc>
                <a:spcPct val="110000"/>
              </a:lnSpc>
              <a:spcBef>
                <a:spcPct val="40000"/>
              </a:spcBef>
              <a:buClr>
                <a:schemeClr val="tx1"/>
              </a:buClr>
              <a:buSzPct val="100000"/>
              <a:buFont typeface="Times" pitchFamily="18" charset="0"/>
              <a:buChar char="•"/>
              <a:defRPr sz="2200">
                <a:solidFill>
                  <a:schemeClr val="tx1"/>
                </a:solidFill>
                <a:latin typeface="Arial Narrow" pitchFamily="34" charset="0"/>
                <a:ea typeface="ＭＳ Ｐゴシック" pitchFamily="34" charset="-128"/>
              </a:defRPr>
            </a:lvl2pPr>
            <a:lvl3pPr marL="814388" indent="-203200" defTabSz="977900">
              <a:lnSpc>
                <a:spcPct val="110000"/>
              </a:lnSpc>
              <a:buFont typeface="Times" pitchFamily="18" charset="0"/>
              <a:buChar char="–"/>
              <a:defRPr sz="2200">
                <a:solidFill>
                  <a:schemeClr val="tx1"/>
                </a:solidFill>
                <a:latin typeface="Arial Narrow" pitchFamily="34" charset="0"/>
                <a:ea typeface="ＭＳ Ｐゴシック" pitchFamily="34" charset="-128"/>
              </a:defRPr>
            </a:lvl3pPr>
            <a:lvl4pPr marL="1220788" indent="-203200" defTabSz="977900">
              <a:lnSpc>
                <a:spcPct val="110000"/>
              </a:lnSpc>
              <a:buChar char="–"/>
              <a:defRPr sz="2200">
                <a:solidFill>
                  <a:schemeClr val="tx1"/>
                </a:solidFill>
                <a:latin typeface="Arial Narrow" pitchFamily="34" charset="0"/>
                <a:ea typeface="ＭＳ Ｐゴシック" pitchFamily="34" charset="-128"/>
              </a:defRPr>
            </a:lvl4pPr>
            <a:lvl5pPr marL="1628775" indent="-203200" defTabSz="977900">
              <a:lnSpc>
                <a:spcPct val="110000"/>
              </a:lnSpc>
              <a:buChar char="–"/>
              <a:defRPr sz="2200">
                <a:solidFill>
                  <a:schemeClr val="tx1"/>
                </a:solidFill>
                <a:latin typeface="Arial Narrow" pitchFamily="34" charset="0"/>
                <a:ea typeface="ＭＳ Ｐゴシック" pitchFamily="34" charset="-128"/>
              </a:defRPr>
            </a:lvl5pPr>
            <a:lvl6pPr marL="20859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6pPr>
            <a:lvl7pPr marL="25431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7pPr>
            <a:lvl8pPr marL="30003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8pPr>
            <a:lvl9pPr marL="34575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9pPr>
          </a:lstStyle>
          <a:p>
            <a:r>
              <a:rPr lang="de-DE" altLang="de-DE" sz="1600" b="1" dirty="0" smtClean="0">
                <a:latin typeface="+mn-lt"/>
              </a:rPr>
              <a:t>Verstärker</a:t>
            </a:r>
          </a:p>
          <a:p>
            <a:r>
              <a:rPr lang="de-DE" altLang="de-DE" sz="1600" b="1" dirty="0" smtClean="0">
                <a:latin typeface="+mn-lt"/>
              </a:rPr>
              <a:t>Endstufen</a:t>
            </a:r>
          </a:p>
        </p:txBody>
      </p:sp>
      <p:sp>
        <p:nvSpPr>
          <p:cNvPr id="9" name="Line 8"/>
          <p:cNvSpPr>
            <a:spLocks noChangeShapeType="1"/>
          </p:cNvSpPr>
          <p:nvPr/>
        </p:nvSpPr>
        <p:spPr bwMode="auto">
          <a:xfrm>
            <a:off x="1169397" y="4949895"/>
            <a:ext cx="1014577" cy="59608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90000"/>
                  </a:outerShdw>
                </a:effectLst>
              </a14:hiddenEffects>
            </a:ext>
          </a:extLst>
        </p:spPr>
        <p:txBody>
          <a:bodyPr lIns="85551" tIns="42776" rIns="85551" bIns="42776"/>
          <a:lstStyle/>
          <a:p>
            <a:endParaRPr lang="de-CH">
              <a:latin typeface="+mn-lt"/>
            </a:endParaRPr>
          </a:p>
        </p:txBody>
      </p:sp>
      <p:sp>
        <p:nvSpPr>
          <p:cNvPr id="11" name="Line 6"/>
          <p:cNvSpPr>
            <a:spLocks noChangeShapeType="1"/>
          </p:cNvSpPr>
          <p:nvPr/>
        </p:nvSpPr>
        <p:spPr bwMode="auto">
          <a:xfrm flipV="1">
            <a:off x="1169397" y="4007355"/>
            <a:ext cx="624785" cy="431181"/>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90000"/>
                  </a:outerShdw>
                </a:effectLst>
              </a14:hiddenEffects>
            </a:ext>
          </a:extLst>
        </p:spPr>
        <p:txBody>
          <a:bodyPr lIns="85551" tIns="42776" rIns="85551" bIns="42776"/>
          <a:lstStyle/>
          <a:p>
            <a:endParaRPr lang="de-CH">
              <a:latin typeface="+mn-lt"/>
            </a:endParaRPr>
          </a:p>
        </p:txBody>
      </p:sp>
      <p:sp>
        <p:nvSpPr>
          <p:cNvPr id="12" name="Line 7"/>
          <p:cNvSpPr>
            <a:spLocks noChangeShapeType="1"/>
          </p:cNvSpPr>
          <p:nvPr/>
        </p:nvSpPr>
        <p:spPr bwMode="auto">
          <a:xfrm>
            <a:off x="1169397" y="4694215"/>
            <a:ext cx="624785"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90000"/>
                  </a:outerShdw>
                </a:effectLst>
              </a14:hiddenEffects>
            </a:ext>
          </a:extLst>
        </p:spPr>
        <p:txBody>
          <a:bodyPr lIns="85551" tIns="42776" rIns="85551" bIns="42776"/>
          <a:lstStyle/>
          <a:p>
            <a:endParaRPr lang="de-CH">
              <a:latin typeface="+mn-lt"/>
            </a:endParaRPr>
          </a:p>
        </p:txBody>
      </p:sp>
      <p:sp>
        <p:nvSpPr>
          <p:cNvPr id="13" name="Rectangle 4"/>
          <p:cNvSpPr>
            <a:spLocks noChangeArrowheads="1"/>
          </p:cNvSpPr>
          <p:nvPr/>
        </p:nvSpPr>
        <p:spPr bwMode="auto">
          <a:xfrm>
            <a:off x="6564954" y="3082133"/>
            <a:ext cx="2232300" cy="586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4" rIns="91429" bIns="45714"/>
          <a:lstStyle>
            <a:lvl1pPr defTabSz="977900">
              <a:lnSpc>
                <a:spcPct val="110000"/>
              </a:lnSpc>
              <a:spcBef>
                <a:spcPct val="40000"/>
              </a:spcBef>
              <a:buClr>
                <a:schemeClr val="accent2"/>
              </a:buClr>
              <a:defRPr sz="2200">
                <a:solidFill>
                  <a:schemeClr val="tx1"/>
                </a:solidFill>
                <a:latin typeface="Arial Narrow" pitchFamily="34" charset="0"/>
                <a:ea typeface="ＭＳ Ｐゴシック" pitchFamily="34" charset="-128"/>
              </a:defRPr>
            </a:lvl1pPr>
            <a:lvl2pPr marL="406400" indent="-203200" defTabSz="977900">
              <a:lnSpc>
                <a:spcPct val="110000"/>
              </a:lnSpc>
              <a:spcBef>
                <a:spcPct val="40000"/>
              </a:spcBef>
              <a:buClr>
                <a:schemeClr val="tx1"/>
              </a:buClr>
              <a:buSzPct val="100000"/>
              <a:buFont typeface="Times" pitchFamily="18" charset="0"/>
              <a:buChar char="•"/>
              <a:defRPr sz="2200">
                <a:solidFill>
                  <a:schemeClr val="tx1"/>
                </a:solidFill>
                <a:latin typeface="Arial Narrow" pitchFamily="34" charset="0"/>
                <a:ea typeface="ＭＳ Ｐゴシック" pitchFamily="34" charset="-128"/>
              </a:defRPr>
            </a:lvl2pPr>
            <a:lvl3pPr marL="814388" indent="-203200" defTabSz="977900">
              <a:lnSpc>
                <a:spcPct val="110000"/>
              </a:lnSpc>
              <a:buFont typeface="Times" pitchFamily="18" charset="0"/>
              <a:buChar char="–"/>
              <a:defRPr sz="2200">
                <a:solidFill>
                  <a:schemeClr val="tx1"/>
                </a:solidFill>
                <a:latin typeface="Arial Narrow" pitchFamily="34" charset="0"/>
                <a:ea typeface="ＭＳ Ｐゴシック" pitchFamily="34" charset="-128"/>
              </a:defRPr>
            </a:lvl3pPr>
            <a:lvl4pPr marL="1220788" indent="-203200" defTabSz="977900">
              <a:lnSpc>
                <a:spcPct val="110000"/>
              </a:lnSpc>
              <a:buChar char="–"/>
              <a:defRPr sz="2200">
                <a:solidFill>
                  <a:schemeClr val="tx1"/>
                </a:solidFill>
                <a:latin typeface="Arial Narrow" pitchFamily="34" charset="0"/>
                <a:ea typeface="ＭＳ Ｐゴシック" pitchFamily="34" charset="-128"/>
              </a:defRPr>
            </a:lvl4pPr>
            <a:lvl5pPr marL="1628775" indent="-203200" defTabSz="977900">
              <a:lnSpc>
                <a:spcPct val="110000"/>
              </a:lnSpc>
              <a:buChar char="–"/>
              <a:defRPr sz="2200">
                <a:solidFill>
                  <a:schemeClr val="tx1"/>
                </a:solidFill>
                <a:latin typeface="Arial Narrow" pitchFamily="34" charset="0"/>
                <a:ea typeface="ＭＳ Ｐゴシック" pitchFamily="34" charset="-128"/>
              </a:defRPr>
            </a:lvl5pPr>
            <a:lvl6pPr marL="20859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6pPr>
            <a:lvl7pPr marL="25431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7pPr>
            <a:lvl8pPr marL="30003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8pPr>
            <a:lvl9pPr marL="3457575" indent="-203200" defTabSz="977900" eaLnBrk="0" fontAlgn="base" hangingPunct="0">
              <a:lnSpc>
                <a:spcPct val="110000"/>
              </a:lnSpc>
              <a:spcBef>
                <a:spcPct val="0"/>
              </a:spcBef>
              <a:spcAft>
                <a:spcPct val="0"/>
              </a:spcAft>
              <a:buChar char="–"/>
              <a:defRPr sz="2200">
                <a:solidFill>
                  <a:schemeClr val="tx1"/>
                </a:solidFill>
                <a:latin typeface="Arial Narrow" pitchFamily="34" charset="0"/>
                <a:ea typeface="ＭＳ Ｐゴシック" pitchFamily="34" charset="-128"/>
              </a:defRPr>
            </a:lvl9pPr>
          </a:lstStyle>
          <a:p>
            <a:r>
              <a:rPr lang="en-US" altLang="de-DE" sz="1600" b="1" dirty="0" err="1" smtClean="0">
                <a:solidFill>
                  <a:schemeClr val="bg1"/>
                </a:solidFill>
                <a:latin typeface="+mn-lt"/>
              </a:rPr>
              <a:t>Verschoben</a:t>
            </a:r>
            <a:r>
              <a:rPr lang="en-US" altLang="de-DE" sz="1600" b="1" dirty="0" smtClean="0">
                <a:solidFill>
                  <a:schemeClr val="bg1"/>
                </a:solidFill>
                <a:latin typeface="+mn-lt"/>
              </a:rPr>
              <a:t>:</a:t>
            </a:r>
            <a:br>
              <a:rPr lang="en-US" altLang="de-DE" sz="1600" b="1" dirty="0" smtClean="0">
                <a:solidFill>
                  <a:schemeClr val="bg1"/>
                </a:solidFill>
                <a:latin typeface="+mn-lt"/>
              </a:rPr>
            </a:br>
            <a:r>
              <a:rPr lang="en-US" altLang="de-DE" sz="1600" b="1" dirty="0" err="1" smtClean="0">
                <a:solidFill>
                  <a:schemeClr val="bg1"/>
                </a:solidFill>
                <a:latin typeface="+mn-lt"/>
              </a:rPr>
              <a:t>Einbau</a:t>
            </a:r>
            <a:r>
              <a:rPr lang="en-US" altLang="de-DE" sz="1600" b="1" dirty="0">
                <a:solidFill>
                  <a:schemeClr val="bg1"/>
                </a:solidFill>
                <a:latin typeface="+mn-lt"/>
              </a:rPr>
              <a:t> </a:t>
            </a:r>
            <a:r>
              <a:rPr lang="en-US" altLang="de-DE" sz="1600" b="1" dirty="0" smtClean="0">
                <a:solidFill>
                  <a:schemeClr val="bg1"/>
                </a:solidFill>
                <a:latin typeface="+mn-lt"/>
              </a:rPr>
              <a:t>Resonator 4</a:t>
            </a:r>
            <a:endParaRPr lang="en-US" altLang="de-DE" sz="1600" b="1" dirty="0">
              <a:solidFill>
                <a:schemeClr val="bg1"/>
              </a:solidFill>
              <a:latin typeface="+mn-lt"/>
            </a:endParaRPr>
          </a:p>
        </p:txBody>
      </p:sp>
      <p:sp>
        <p:nvSpPr>
          <p:cNvPr id="14" name="Line 6"/>
          <p:cNvSpPr>
            <a:spLocks noChangeShapeType="1"/>
          </p:cNvSpPr>
          <p:nvPr/>
        </p:nvSpPr>
        <p:spPr bwMode="auto">
          <a:xfrm flipH="1">
            <a:off x="5145887" y="4694215"/>
            <a:ext cx="1450783" cy="360073"/>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90000"/>
                  </a:outerShdw>
                </a:effectLst>
              </a14:hiddenEffects>
            </a:ext>
          </a:extLst>
        </p:spPr>
        <p:txBody>
          <a:bodyPr lIns="85551" tIns="42776" rIns="85551" bIns="42776"/>
          <a:lstStyle/>
          <a:p>
            <a:endParaRPr lang="de-CH">
              <a:latin typeface="+mn-lt"/>
            </a:endParaRPr>
          </a:p>
        </p:txBody>
      </p:sp>
      <p:sp>
        <p:nvSpPr>
          <p:cNvPr id="17" name="Line 6"/>
          <p:cNvSpPr>
            <a:spLocks noChangeShapeType="1"/>
          </p:cNvSpPr>
          <p:nvPr/>
        </p:nvSpPr>
        <p:spPr bwMode="auto">
          <a:xfrm flipH="1">
            <a:off x="4120797" y="4007355"/>
            <a:ext cx="149259" cy="118364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90000"/>
                  </a:outerShdw>
                </a:effectLst>
              </a14:hiddenEffects>
            </a:ext>
          </a:extLst>
        </p:spPr>
        <p:txBody>
          <a:bodyPr lIns="85551" tIns="42776" rIns="85551" bIns="42776"/>
          <a:lstStyle/>
          <a:p>
            <a:endParaRPr lang="de-CH">
              <a:latin typeface="+mn-lt"/>
            </a:endParaRPr>
          </a:p>
        </p:txBody>
      </p:sp>
      <p:sp>
        <p:nvSpPr>
          <p:cNvPr id="2" name="Textfeld 1"/>
          <p:cNvSpPr txBox="1"/>
          <p:nvPr/>
        </p:nvSpPr>
        <p:spPr>
          <a:xfrm>
            <a:off x="3070659" y="3127088"/>
            <a:ext cx="2767209" cy="34820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b="1" dirty="0" smtClean="0">
                <a:solidFill>
                  <a:schemeClr val="bg1"/>
                </a:solidFill>
                <a:latin typeface="+mn-lt"/>
                <a:cs typeface="Arial" panose="020B0604020202020204" pitchFamily="34" charset="0"/>
              </a:rPr>
              <a:t>Verschoben: </a:t>
            </a:r>
            <a:br>
              <a:rPr lang="de-CH" b="1" dirty="0" smtClean="0">
                <a:solidFill>
                  <a:schemeClr val="bg1"/>
                </a:solidFill>
                <a:latin typeface="+mn-lt"/>
                <a:cs typeface="Arial" panose="020B0604020202020204" pitchFamily="34" charset="0"/>
              </a:rPr>
            </a:br>
            <a:r>
              <a:rPr lang="de-CH" b="1" dirty="0" smtClean="0">
                <a:solidFill>
                  <a:schemeClr val="bg1"/>
                </a:solidFill>
                <a:latin typeface="+mn-lt"/>
                <a:cs typeface="Arial" panose="020B0604020202020204" pitchFamily="34" charset="0"/>
              </a:rPr>
              <a:t>Inbetriebnahme Resonator 2</a:t>
            </a:r>
          </a:p>
        </p:txBody>
      </p:sp>
      <p:sp>
        <p:nvSpPr>
          <p:cNvPr id="18" name="Rechteck 17"/>
          <p:cNvSpPr/>
          <p:nvPr/>
        </p:nvSpPr>
        <p:spPr>
          <a:xfrm>
            <a:off x="323528" y="6381328"/>
            <a:ext cx="6147493" cy="307777"/>
          </a:xfrm>
          <a:prstGeom prst="rect">
            <a:avLst/>
          </a:prstGeom>
          <a:solidFill>
            <a:schemeClr val="bg1"/>
          </a:solidFill>
        </p:spPr>
        <p:txBody>
          <a:bodyPr wrap="square">
            <a:spAutoFit/>
          </a:bodyPr>
          <a:lstStyle/>
          <a:p>
            <a:r>
              <a:rPr lang="de-CH" sz="1400" dirty="0" smtClean="0">
                <a:solidFill>
                  <a:schemeClr val="accent5">
                    <a:lumMod val="60000"/>
                    <a:lumOff val="40000"/>
                  </a:schemeClr>
                </a:solidFill>
                <a:latin typeface="+mn-lt"/>
                <a:hlinkClick r:id="rId4"/>
              </a:rPr>
              <a:t>REI2 Projekt: https</a:t>
            </a:r>
            <a:r>
              <a:rPr lang="de-CH" sz="1400" dirty="0">
                <a:solidFill>
                  <a:schemeClr val="accent5">
                    <a:lumMod val="60000"/>
                    <a:lumOff val="40000"/>
                  </a:schemeClr>
                </a:solidFill>
                <a:latin typeface="+mn-lt"/>
                <a:hlinkClick r:id="rId4"/>
              </a:rPr>
              <a:t>://indico.psi.ch/categoryDisplay.py?categId=250</a:t>
            </a:r>
            <a:endParaRPr lang="de-CH" sz="1400" dirty="0">
              <a:solidFill>
                <a:schemeClr val="accent5">
                  <a:lumMod val="60000"/>
                  <a:lumOff val="40000"/>
                </a:schemeClr>
              </a:solidFill>
              <a:latin typeface="+mn-lt"/>
            </a:endParaRPr>
          </a:p>
        </p:txBody>
      </p:sp>
      <p:pic>
        <p:nvPicPr>
          <p:cNvPr id="21" name="Picture 2" descr="N:\Fotos_Kamera\2018_AUG\IMG_7158.JPG"/>
          <p:cNvPicPr>
            <a:picLocks noGrp="1" noChangeAspect="1" noChangeArrowheads="1"/>
          </p:cNvPicPr>
          <p:nvPr>
            <p:ph sz="quarter" idx="13"/>
          </p:nvPr>
        </p:nvPicPr>
        <p:blipFill>
          <a:blip r:embed="rId5" cstate="print">
            <a:extLst>
              <a:ext uri="{28A0092B-C50C-407E-A947-70E740481C1C}">
                <a14:useLocalDpi xmlns:a14="http://schemas.microsoft.com/office/drawing/2010/main"/>
              </a:ext>
            </a:extLst>
          </a:blip>
          <a:srcRect/>
          <a:stretch>
            <a:fillRect/>
          </a:stretch>
        </p:blipFill>
        <p:spPr bwMode="auto">
          <a:xfrm>
            <a:off x="6681899" y="3769861"/>
            <a:ext cx="1799441" cy="2399255"/>
          </a:xfrm>
          <a:prstGeom prst="rect">
            <a:avLst/>
          </a:prstGeom>
          <a:noFill/>
          <a:extLst>
            <a:ext uri="{909E8E84-426E-40DD-AFC4-6F175D3DCCD1}">
              <a14:hiddenFill xmlns:a14="http://schemas.microsoft.com/office/drawing/2010/main">
                <a:solidFill>
                  <a:srgbClr val="FFFFFF"/>
                </a:solidFill>
              </a14:hiddenFill>
            </a:ext>
          </a:extLst>
        </p:spPr>
      </p:pic>
      <p:sp>
        <p:nvSpPr>
          <p:cNvPr id="20" name="Inhaltsplatzhalter 1"/>
          <p:cNvSpPr txBox="1">
            <a:spLocks/>
          </p:cNvSpPr>
          <p:nvPr/>
        </p:nvSpPr>
        <p:spPr>
          <a:xfrm>
            <a:off x="918290" y="1007518"/>
            <a:ext cx="8130069" cy="2146360"/>
          </a:xfrm>
          <a:prstGeom prst="rect">
            <a:avLst/>
          </a:prstGeom>
          <a:noFill/>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lvl="1">
              <a:spcBef>
                <a:spcPct val="0"/>
              </a:spcBef>
              <a:spcAft>
                <a:spcPts val="300"/>
              </a:spcAft>
              <a:buClr>
                <a:schemeClr val="accent2"/>
              </a:buClr>
              <a:buFont typeface="Wingdings" panose="05000000000000000000" pitchFamily="2" charset="2"/>
              <a:buChar char="§"/>
            </a:pPr>
            <a:r>
              <a:rPr lang="de-DE" sz="1600" dirty="0" smtClean="0">
                <a:solidFill>
                  <a:srgbClr val="000000"/>
                </a:solidFill>
                <a:cs typeface="Arial" panose="020B0604020202020204" pitchFamily="34" charset="0"/>
              </a:rPr>
              <a:t>Bisherige Tuner-Variante mit Kontaktfedern hat zu viel mechanischen Abrieb                        (wird nicht weiterverfolgt „verworfen“!)</a:t>
            </a:r>
          </a:p>
          <a:p>
            <a:pPr lvl="1">
              <a:spcBef>
                <a:spcPct val="0"/>
              </a:spcBef>
              <a:spcAft>
                <a:spcPts val="300"/>
              </a:spcAft>
              <a:buClr>
                <a:schemeClr val="accent2"/>
              </a:buClr>
              <a:buFont typeface="Wingdings" panose="05000000000000000000" pitchFamily="2" charset="2"/>
              <a:buChar char="§"/>
            </a:pPr>
            <a:r>
              <a:rPr lang="de-DE" sz="1600" dirty="0" smtClean="0">
                <a:solidFill>
                  <a:srgbClr val="000000"/>
                </a:solidFill>
                <a:cs typeface="Arial" panose="020B0604020202020204" pitchFamily="34" charset="0"/>
              </a:rPr>
              <a:t>Neues Tuner Design (ohne Kontaktfedern), Herstellung und Leistungstests in 2022 </a:t>
            </a:r>
            <a:endParaRPr lang="de-CH" sz="1600" dirty="0" smtClean="0">
              <a:solidFill>
                <a:srgbClr val="000000"/>
              </a:solidFill>
              <a:cs typeface="Arial" panose="020B0604020202020204" pitchFamily="34" charset="0"/>
            </a:endParaRPr>
          </a:p>
          <a:p>
            <a:pPr lvl="1">
              <a:spcBef>
                <a:spcPct val="0"/>
              </a:spcBef>
              <a:spcAft>
                <a:spcPts val="300"/>
              </a:spcAft>
              <a:buClr>
                <a:schemeClr val="accent2"/>
              </a:buClr>
              <a:buFont typeface="Wingdings" panose="05000000000000000000" pitchFamily="2" charset="2"/>
              <a:buChar char="§"/>
            </a:pPr>
            <a:r>
              <a:rPr lang="de-DE" sz="1600" dirty="0" smtClean="0">
                <a:solidFill>
                  <a:srgbClr val="000000"/>
                </a:solidFill>
                <a:cs typeface="Arial" panose="020B0604020202020204" pitchFamily="34" charset="0"/>
              </a:rPr>
              <a:t>Erst wenn das neue Tuner Design erfolgreich </a:t>
            </a:r>
            <a:r>
              <a:rPr lang="de-DE" sz="1600" dirty="0">
                <a:solidFill>
                  <a:srgbClr val="000000"/>
                </a:solidFill>
                <a:cs typeface="Arial" panose="020B0604020202020204" pitchFamily="34" charset="0"/>
              </a:rPr>
              <a:t>im Testplatz (Resonator 4) getestet </a:t>
            </a:r>
            <a:r>
              <a:rPr lang="de-DE" sz="1600" dirty="0" smtClean="0">
                <a:solidFill>
                  <a:srgbClr val="000000"/>
                </a:solidFill>
                <a:cs typeface="Arial" panose="020B0604020202020204" pitchFamily="34" charset="0"/>
              </a:rPr>
              <a:t>wurde, </a:t>
            </a:r>
            <a:r>
              <a:rPr lang="de-DE" sz="1600" dirty="0">
                <a:solidFill>
                  <a:srgbClr val="000000"/>
                </a:solidFill>
                <a:cs typeface="Arial" panose="020B0604020202020204" pitchFamily="34" charset="0"/>
              </a:rPr>
              <a:t>erfolgt </a:t>
            </a:r>
            <a:r>
              <a:rPr lang="de-DE" sz="1600" dirty="0" smtClean="0">
                <a:solidFill>
                  <a:srgbClr val="000000"/>
                </a:solidFill>
                <a:cs typeface="Arial" panose="020B0604020202020204" pitchFamily="34" charset="0"/>
              </a:rPr>
              <a:t>der Einbau </a:t>
            </a:r>
            <a:r>
              <a:rPr lang="de-DE" sz="1600" dirty="0">
                <a:solidFill>
                  <a:srgbClr val="000000"/>
                </a:solidFill>
                <a:cs typeface="Arial" panose="020B0604020202020204" pitchFamily="34" charset="0"/>
              </a:rPr>
              <a:t>in Resonator </a:t>
            </a:r>
            <a:r>
              <a:rPr lang="de-DE" sz="1600" dirty="0" smtClean="0">
                <a:solidFill>
                  <a:srgbClr val="000000"/>
                </a:solidFill>
                <a:cs typeface="Arial" panose="020B0604020202020204" pitchFamily="34" charset="0"/>
              </a:rPr>
              <a:t>2, frühestens </a:t>
            </a:r>
            <a:r>
              <a:rPr lang="de-DE" sz="1600" dirty="0">
                <a:solidFill>
                  <a:srgbClr val="000000"/>
                </a:solidFill>
                <a:cs typeface="Arial" panose="020B0604020202020204" pitchFamily="34" charset="0"/>
              </a:rPr>
              <a:t>im </a:t>
            </a:r>
            <a:r>
              <a:rPr lang="de-DE" sz="1600" dirty="0" smtClean="0">
                <a:solidFill>
                  <a:srgbClr val="000000"/>
                </a:solidFill>
                <a:cs typeface="Arial" panose="020B0604020202020204" pitchFamily="34" charset="0"/>
              </a:rPr>
              <a:t>SD2023</a:t>
            </a:r>
            <a:endParaRPr lang="de-CH" sz="1600" i="1" dirty="0">
              <a:solidFill>
                <a:srgbClr val="000000"/>
              </a:solidFill>
              <a:cs typeface="Arial" panose="020B0604020202020204" pitchFamily="34" charset="0"/>
            </a:endParaRPr>
          </a:p>
          <a:p>
            <a:pPr lvl="1">
              <a:spcBef>
                <a:spcPct val="0"/>
              </a:spcBef>
              <a:spcAft>
                <a:spcPts val="300"/>
              </a:spcAft>
              <a:buClr>
                <a:schemeClr val="accent2"/>
              </a:buClr>
              <a:buFont typeface="Wingdings" panose="05000000000000000000" pitchFamily="2" charset="2"/>
              <a:buChar char="§"/>
            </a:pPr>
            <a:r>
              <a:rPr lang="de-CH" sz="1600" dirty="0" smtClean="0">
                <a:solidFill>
                  <a:srgbClr val="000000"/>
                </a:solidFill>
                <a:cs typeface="Arial" panose="020B0604020202020204" pitchFamily="34" charset="0"/>
              </a:rPr>
              <a:t>Einbau Resonator 4 verschoben auf SD2024 		              </a:t>
            </a:r>
          </a:p>
          <a:p>
            <a:pPr lvl="1">
              <a:spcBef>
                <a:spcPct val="0"/>
              </a:spcBef>
              <a:spcAft>
                <a:spcPts val="300"/>
              </a:spcAft>
              <a:buClr>
                <a:schemeClr val="accent2"/>
              </a:buClr>
              <a:buFont typeface="Wingdings" panose="05000000000000000000" pitchFamily="2" charset="2"/>
              <a:buChar char="§"/>
            </a:pPr>
            <a:r>
              <a:rPr lang="de-CH" sz="1600" dirty="0" smtClean="0">
                <a:solidFill>
                  <a:srgbClr val="000000"/>
                </a:solidFill>
                <a:cs typeface="Arial" panose="020B0604020202020204" pitchFamily="34" charset="0"/>
              </a:rPr>
              <a:t>Betrieb 2022 mit</a:t>
            </a:r>
            <a:r>
              <a:rPr lang="de-CH" sz="1600" b="1" dirty="0" smtClean="0">
                <a:solidFill>
                  <a:srgbClr val="000000"/>
                </a:solidFill>
                <a:cs typeface="Arial" panose="020B0604020202020204" pitchFamily="34" charset="0"/>
              </a:rPr>
              <a:t> maximal 2.0 </a:t>
            </a:r>
            <a:r>
              <a:rPr lang="de-CH" sz="1600" b="1" dirty="0" smtClean="0">
                <a:solidFill>
                  <a:srgbClr val="000000"/>
                </a:solidFill>
                <a:cs typeface="Arial" panose="020B0604020202020204" pitchFamily="34" charset="0"/>
              </a:rPr>
              <a:t>mA</a:t>
            </a:r>
            <a:endParaRPr lang="de-CH" sz="1600" dirty="0" smtClean="0">
              <a:cs typeface="Arial" panose="020B0604020202020204" pitchFamily="34" charset="0"/>
            </a:endParaRPr>
          </a:p>
          <a:p>
            <a:pPr marL="0" indent="0">
              <a:buFont typeface="Arial" panose="020B0604020202020204" pitchFamily="34" charset="0"/>
              <a:buNone/>
            </a:pPr>
            <a:endParaRPr lang="de-CH" b="1" dirty="0" smtClean="0"/>
          </a:p>
          <a:p>
            <a:pPr marL="0" indent="0">
              <a:buFont typeface="Arial" panose="020B0604020202020204" pitchFamily="34" charset="0"/>
              <a:buNone/>
            </a:pPr>
            <a:endParaRPr lang="de-CH"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0027090"/>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Gleichschenkliges Dreieck 40"/>
          <p:cNvSpPr/>
          <p:nvPr/>
        </p:nvSpPr>
        <p:spPr bwMode="auto">
          <a:xfrm rot="10595658">
            <a:off x="763167" y="3544317"/>
            <a:ext cx="2669470" cy="2802413"/>
          </a:xfrm>
          <a:prstGeom prst="triangle">
            <a:avLst>
              <a:gd name="adj" fmla="val 0"/>
            </a:avLst>
          </a:prstGeom>
          <a:gradFill>
            <a:gsLst>
              <a:gs pos="0">
                <a:srgbClr val="686868">
                  <a:alpha val="45000"/>
                </a:srgbClr>
              </a:gs>
              <a:gs pos="100000">
                <a:schemeClr val="bg1">
                  <a:alpha val="74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43" name="Foliennummernplatzhalter 2"/>
          <p:cNvSpPr>
            <a:spLocks noGrp="1"/>
          </p:cNvSpPr>
          <p:nvPr>
            <p:ph type="sldNum" sz="quarter" idx="16"/>
          </p:nvPr>
        </p:nvSpPr>
        <p:spPr>
          <a:xfrm>
            <a:off x="8206312" y="6661150"/>
            <a:ext cx="575742" cy="196850"/>
          </a:xfrm>
        </p:spPr>
        <p:txBody>
          <a:bodyPr/>
          <a:lstStyle/>
          <a:p>
            <a:pPr algn="r">
              <a:defRPr/>
            </a:pPr>
            <a:r>
              <a:rPr lang="de-DE"/>
              <a:t>Seite </a:t>
            </a:r>
            <a:fld id="{EBC07571-3134-BB4B-B83F-1A9FE18D34F3}" type="slidenum">
              <a:rPr lang="de-DE" smtClean="0"/>
              <a:pPr algn="r">
                <a:defRPr/>
              </a:pPr>
              <a:t>19</a:t>
            </a:fld>
            <a:endParaRPr lang="de-DE" dirty="0"/>
          </a:p>
        </p:txBody>
      </p:sp>
      <p:pic>
        <p:nvPicPr>
          <p:cNvPr id="45" name="Grafik 44"/>
          <p:cNvPicPr>
            <a:picLocks noChangeAspect="1"/>
          </p:cNvPicPr>
          <p:nvPr/>
        </p:nvPicPr>
        <p:blipFill rotWithShape="1">
          <a:blip r:embed="rId2">
            <a:extLst>
              <a:ext uri="{28A0092B-C50C-407E-A947-70E740481C1C}">
                <a14:useLocalDpi xmlns:a14="http://schemas.microsoft.com/office/drawing/2010/main" val="0"/>
              </a:ext>
            </a:extLst>
          </a:blip>
          <a:srcRect l="20863" t="8682" r="28737" b="5832"/>
          <a:stretch/>
        </p:blipFill>
        <p:spPr>
          <a:xfrm>
            <a:off x="743985" y="1427541"/>
            <a:ext cx="2315847" cy="2171106"/>
          </a:xfrm>
          <a:prstGeom prst="rect">
            <a:avLst/>
          </a:prstGeom>
        </p:spPr>
      </p:pic>
      <p:pic>
        <p:nvPicPr>
          <p:cNvPr id="47" name="Grafik 46"/>
          <p:cNvPicPr>
            <a:picLocks noChangeAspect="1"/>
          </p:cNvPicPr>
          <p:nvPr/>
        </p:nvPicPr>
        <p:blipFill rotWithShape="1">
          <a:blip r:embed="rId3">
            <a:extLst>
              <a:ext uri="{28A0092B-C50C-407E-A947-70E740481C1C}">
                <a14:useLocalDpi xmlns:a14="http://schemas.microsoft.com/office/drawing/2010/main" val="0"/>
              </a:ext>
            </a:extLst>
          </a:blip>
          <a:srcRect l="5736"/>
          <a:stretch/>
        </p:blipFill>
        <p:spPr>
          <a:xfrm>
            <a:off x="1748234" y="3727069"/>
            <a:ext cx="7196486" cy="2862902"/>
          </a:xfrm>
          <a:prstGeom prst="rect">
            <a:avLst/>
          </a:prstGeom>
        </p:spPr>
      </p:pic>
      <p:sp>
        <p:nvSpPr>
          <p:cNvPr id="48" name="Rechteck 47"/>
          <p:cNvSpPr/>
          <p:nvPr/>
        </p:nvSpPr>
        <p:spPr bwMode="auto">
          <a:xfrm>
            <a:off x="3275040" y="5941561"/>
            <a:ext cx="607484" cy="610408"/>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54" name="Text Box 9"/>
          <p:cNvSpPr txBox="1">
            <a:spLocks noChangeArrowheads="1"/>
          </p:cNvSpPr>
          <p:nvPr/>
        </p:nvSpPr>
        <p:spPr bwMode="auto">
          <a:xfrm>
            <a:off x="760470" y="6160624"/>
            <a:ext cx="1762160" cy="309958"/>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90000" tIns="46800" rIns="90000" bIns="46800">
            <a:spAutoFit/>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r>
              <a:rPr lang="de-CH" sz="1400" dirty="0"/>
              <a:t>Brandfluchthauben</a:t>
            </a:r>
          </a:p>
        </p:txBody>
      </p:sp>
      <p:sp>
        <p:nvSpPr>
          <p:cNvPr id="59" name="Gleichschenkliges Dreieck 58"/>
          <p:cNvSpPr/>
          <p:nvPr/>
        </p:nvSpPr>
        <p:spPr bwMode="auto">
          <a:xfrm rot="5400000">
            <a:off x="3022079" y="5674271"/>
            <a:ext cx="293460" cy="1266174"/>
          </a:xfrm>
          <a:prstGeom prst="triangle">
            <a:avLst>
              <a:gd name="adj" fmla="val 3546"/>
            </a:avLst>
          </a:prstGeom>
          <a:solidFill>
            <a:schemeClr val="accent2">
              <a:alpha val="30196"/>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1" name="Ellipse 60"/>
          <p:cNvSpPr/>
          <p:nvPr/>
        </p:nvSpPr>
        <p:spPr bwMode="auto">
          <a:xfrm>
            <a:off x="3275040" y="5941561"/>
            <a:ext cx="72000" cy="72000"/>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2" name="Ellipse 61"/>
          <p:cNvSpPr/>
          <p:nvPr/>
        </p:nvSpPr>
        <p:spPr bwMode="auto">
          <a:xfrm>
            <a:off x="3836806" y="6165304"/>
            <a:ext cx="45719" cy="65014"/>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3" name="Gleichschenkliges Dreieck 62"/>
          <p:cNvSpPr/>
          <p:nvPr/>
        </p:nvSpPr>
        <p:spPr bwMode="auto">
          <a:xfrm rot="4644024">
            <a:off x="2793840" y="5800249"/>
            <a:ext cx="287528" cy="843152"/>
          </a:xfrm>
          <a:prstGeom prst="triangle">
            <a:avLst>
              <a:gd name="adj" fmla="val 3546"/>
            </a:avLst>
          </a:prstGeom>
          <a:solidFill>
            <a:schemeClr val="accent2">
              <a:alpha val="30196"/>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4" name="Text Box 18"/>
          <p:cNvSpPr txBox="1">
            <a:spLocks noChangeArrowheads="1"/>
          </p:cNvSpPr>
          <p:nvPr/>
        </p:nvSpPr>
        <p:spPr bwMode="auto">
          <a:xfrm>
            <a:off x="3347864" y="1440350"/>
            <a:ext cx="5724129" cy="4364914"/>
          </a:xfrm>
          <a:prstGeom prst="rect">
            <a:avLst/>
          </a:prstGeom>
          <a:ln>
            <a:solidFill>
              <a:schemeClr val="bg2"/>
            </a:solidFill>
            <a:headEnd/>
            <a:tailEnd/>
          </a:ln>
        </p:spPr>
        <p:style>
          <a:lnRef idx="2">
            <a:schemeClr val="accent2"/>
          </a:lnRef>
          <a:fillRef idx="1">
            <a:schemeClr val="lt1"/>
          </a:fillRef>
          <a:effectRef idx="0">
            <a:schemeClr val="accent2"/>
          </a:effectRef>
          <a:fontRef idx="minor">
            <a:schemeClr val="dk1"/>
          </a:fontRef>
        </p:style>
        <p:txBody>
          <a:bodyPr wrap="square" lIns="90000" tIns="46800" rIns="90000" bIns="46800">
            <a:spAutoFit/>
          </a:bodyPr>
          <a:lstStyle>
            <a:defPPr>
              <a:defRPr lang="de-CH"/>
            </a:defPPr>
            <a:lvl1pPr marL="171450" indent="-171450">
              <a:buFont typeface="Arial" panose="020B0604020202020204" pitchFamily="34" charset="0"/>
              <a:buChar char="•"/>
              <a:defRPr sz="1400">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a:spcBef>
                <a:spcPts val="0"/>
              </a:spcBef>
            </a:pPr>
            <a:r>
              <a:rPr lang="de-CH" altLang="de-DE" dirty="0">
                <a:latin typeface="+mn-lt"/>
              </a:rPr>
              <a:t>Dachbalken oberhalb EEC-KRE2 abdecken am 3. Januar 2022 (KW1)</a:t>
            </a:r>
            <a:endParaRPr lang="de-CH" dirty="0">
              <a:latin typeface="+mn-lt"/>
            </a:endParaRPr>
          </a:p>
          <a:p>
            <a:pPr>
              <a:spcBef>
                <a:spcPts val="300"/>
              </a:spcBef>
            </a:pPr>
            <a:r>
              <a:rPr lang="de-CH" dirty="0">
                <a:latin typeface="+mn-lt"/>
              </a:rPr>
              <a:t>Ausbau EIC, EEC, KRE1, FM und KRE2 in KW 1</a:t>
            </a:r>
          </a:p>
          <a:p>
            <a:pPr>
              <a:spcBef>
                <a:spcPts val="300"/>
              </a:spcBef>
            </a:pPr>
            <a:r>
              <a:rPr lang="de-CH" dirty="0">
                <a:latin typeface="+mn-lt"/>
              </a:rPr>
              <a:t>RRL Schiene montieren und Sonde fahren ab KW1-KW6</a:t>
            </a:r>
          </a:p>
          <a:p>
            <a:pPr>
              <a:spcBef>
                <a:spcPts val="300"/>
              </a:spcBef>
            </a:pPr>
            <a:r>
              <a:rPr lang="de-CH" altLang="de-DE" dirty="0">
                <a:latin typeface="+mn-lt"/>
              </a:rPr>
              <a:t>Indium-Dichtung ZS2 einbauen oder Doppel-O-Ring (Plan-B)  KW7</a:t>
            </a:r>
          </a:p>
          <a:p>
            <a:pPr>
              <a:spcBef>
                <a:spcPts val="300"/>
              </a:spcBef>
            </a:pPr>
            <a:r>
              <a:rPr lang="de-CH" dirty="0">
                <a:latin typeface="+mn-lt"/>
              </a:rPr>
              <a:t>Stromanschlüsse Magnete abdecken (Gruppe Magnete) KW1-6</a:t>
            </a:r>
          </a:p>
          <a:p>
            <a:pPr>
              <a:spcBef>
                <a:spcPts val="300"/>
              </a:spcBef>
            </a:pPr>
            <a:r>
              <a:rPr lang="de-CH" altLang="de-DE" dirty="0">
                <a:solidFill>
                  <a:srgbClr val="FF0000"/>
                </a:solidFill>
                <a:latin typeface="+mn-lt"/>
              </a:rPr>
              <a:t>Umbau Interlocksystem und Messsystem (</a:t>
            </a:r>
            <a:r>
              <a:rPr lang="de-CH" altLang="de-DE" dirty="0" err="1">
                <a:solidFill>
                  <a:srgbClr val="FF0000"/>
                </a:solidFill>
                <a:latin typeface="+mn-lt"/>
              </a:rPr>
              <a:t>Camac</a:t>
            </a:r>
            <a:r>
              <a:rPr lang="de-CH" altLang="de-DE" dirty="0">
                <a:solidFill>
                  <a:srgbClr val="FF0000"/>
                </a:solidFill>
                <a:latin typeface="+mn-lt"/>
              </a:rPr>
              <a:t>-&gt;VME)KW51-10</a:t>
            </a:r>
          </a:p>
          <a:p>
            <a:pPr>
              <a:spcBef>
                <a:spcPts val="300"/>
              </a:spcBef>
            </a:pPr>
            <a:r>
              <a:rPr lang="de-CH" altLang="de-DE" dirty="0">
                <a:latin typeface="+mn-lt"/>
              </a:rPr>
              <a:t>Neue HF-</a:t>
            </a:r>
            <a:r>
              <a:rPr lang="de-CH" altLang="de-DE" dirty="0" err="1">
                <a:latin typeface="+mn-lt"/>
              </a:rPr>
              <a:t>Einkopplung</a:t>
            </a:r>
            <a:r>
              <a:rPr lang="de-CH" altLang="de-DE" dirty="0">
                <a:latin typeface="+mn-lt"/>
              </a:rPr>
              <a:t> CR5 einbauen und testen KW10-11</a:t>
            </a:r>
          </a:p>
          <a:p>
            <a:pPr>
              <a:spcBef>
                <a:spcPts val="300"/>
              </a:spcBef>
            </a:pPr>
            <a:r>
              <a:rPr lang="de-CH" altLang="de-DE" dirty="0">
                <a:latin typeface="+mn-lt"/>
              </a:rPr>
              <a:t>Reinigung Ring KW9 - 28.02.2022, Freitag 25.02.2022 Dach 1.Lage zu</a:t>
            </a:r>
          </a:p>
          <a:p>
            <a:pPr>
              <a:spcBef>
                <a:spcPts val="300"/>
              </a:spcBef>
            </a:pPr>
            <a:r>
              <a:rPr lang="de-CH" altLang="de-DE" b="1" dirty="0">
                <a:latin typeface="+mn-lt"/>
              </a:rPr>
              <a:t>Eventuell Kavität 5 mit </a:t>
            </a:r>
            <a:r>
              <a:rPr lang="de-CH" altLang="de-DE" b="1" dirty="0" err="1">
                <a:latin typeface="+mn-lt"/>
              </a:rPr>
              <a:t>Aquadag</a:t>
            </a:r>
            <a:r>
              <a:rPr lang="de-CH" altLang="de-DE" b="1" dirty="0">
                <a:latin typeface="+mn-lt"/>
              </a:rPr>
              <a:t> behandeln (Dachbalken &amp; KAV.5  BN5 / MNP15b/16b </a:t>
            </a:r>
            <a:r>
              <a:rPr lang="de-CH" altLang="de-DE" b="1" dirty="0" err="1">
                <a:latin typeface="+mn-lt"/>
              </a:rPr>
              <a:t>temp</a:t>
            </a:r>
            <a:r>
              <a:rPr lang="de-CH" altLang="de-DE" b="1" dirty="0">
                <a:latin typeface="+mn-lt"/>
              </a:rPr>
              <a:t>. entfernen) EEC, EIC, KRE1+2+FM (KW12+13)</a:t>
            </a:r>
          </a:p>
          <a:p>
            <a:pPr>
              <a:spcBef>
                <a:spcPts val="300"/>
              </a:spcBef>
            </a:pPr>
            <a:r>
              <a:rPr lang="de-CH" altLang="de-DE" b="1" dirty="0">
                <a:latin typeface="+mn-lt"/>
              </a:rPr>
              <a:t>Zweite HF-Tests KW14 (Beide Lagen zu</a:t>
            </a:r>
            <a:r>
              <a:rPr lang="de-CH" altLang="de-DE" b="1" dirty="0" smtClean="0">
                <a:latin typeface="+mn-lt"/>
              </a:rPr>
              <a:t>)</a:t>
            </a:r>
            <a:endParaRPr lang="de-CH" altLang="de-DE" b="1" dirty="0">
              <a:latin typeface="+mn-lt"/>
            </a:endParaRPr>
          </a:p>
          <a:p>
            <a:pPr marL="342900" indent="-342900"/>
            <a:r>
              <a:rPr lang="de-CH" altLang="de-DE" dirty="0">
                <a:latin typeface="+mn-lt"/>
              </a:rPr>
              <a:t>PSYS-Test Ring &amp; p-Kanal </a:t>
            </a:r>
            <a:r>
              <a:rPr lang="de-CH" altLang="de-DE" dirty="0">
                <a:solidFill>
                  <a:srgbClr val="000000"/>
                </a:solidFill>
                <a:latin typeface="+mn-lt"/>
              </a:rPr>
              <a:t>11</a:t>
            </a:r>
            <a:r>
              <a:rPr lang="de-CH" dirty="0">
                <a:solidFill>
                  <a:srgbClr val="000000"/>
                </a:solidFill>
                <a:latin typeface="+mn-lt"/>
              </a:rPr>
              <a:t>./12.04.2022</a:t>
            </a:r>
          </a:p>
          <a:p>
            <a:pPr marL="342900" indent="-342900">
              <a:spcBef>
                <a:spcPts val="300"/>
              </a:spcBef>
            </a:pPr>
            <a:r>
              <a:rPr lang="de-CH" altLang="de-DE" b="1" dirty="0">
                <a:latin typeface="+mn-lt"/>
              </a:rPr>
              <a:t>Teststrahl, </a:t>
            </a:r>
            <a:r>
              <a:rPr lang="de-CH" altLang="de-DE" b="1" dirty="0" smtClean="0">
                <a:latin typeface="+mn-lt"/>
              </a:rPr>
              <a:t>Garantiearbeiten, Strahlentwicklung </a:t>
            </a:r>
            <a:r>
              <a:rPr lang="de-CH" altLang="de-DE" b="1" dirty="0">
                <a:latin typeface="+mn-lt"/>
              </a:rPr>
              <a:t>BHE </a:t>
            </a:r>
            <a:r>
              <a:rPr lang="de-CH" altLang="de-DE" b="1" dirty="0" smtClean="0">
                <a:latin typeface="+mn-lt"/>
              </a:rPr>
              <a:t>(</a:t>
            </a:r>
            <a:r>
              <a:rPr lang="de-CH" altLang="de-DE" b="1" dirty="0">
                <a:latin typeface="+mn-lt"/>
              </a:rPr>
              <a:t>Beam </a:t>
            </a:r>
            <a:r>
              <a:rPr lang="de-CH" altLang="de-DE" b="1" dirty="0" err="1">
                <a:latin typeface="+mn-lt"/>
              </a:rPr>
              <a:t>Dump</a:t>
            </a:r>
            <a:r>
              <a:rPr lang="de-CH" altLang="de-DE" b="1" dirty="0">
                <a:latin typeface="+mn-lt"/>
              </a:rPr>
              <a:t>) </a:t>
            </a:r>
            <a:r>
              <a:rPr lang="de-CH" altLang="de-DE" b="1" dirty="0" smtClean="0">
                <a:latin typeface="+mn-lt"/>
              </a:rPr>
              <a:t/>
            </a:r>
            <a:br>
              <a:rPr lang="de-CH" altLang="de-DE" b="1" dirty="0" smtClean="0">
                <a:latin typeface="+mn-lt"/>
              </a:rPr>
            </a:br>
            <a:r>
              <a:rPr lang="de-CH" altLang="de-DE" b="1" dirty="0" smtClean="0">
                <a:latin typeface="+mn-lt"/>
              </a:rPr>
              <a:t>ab </a:t>
            </a:r>
            <a:r>
              <a:rPr lang="de-CH" altLang="de-DE" b="1" dirty="0">
                <a:latin typeface="+mn-lt"/>
              </a:rPr>
              <a:t>Dienstagabend 12.04.2022 bis Karfreitag</a:t>
            </a:r>
          </a:p>
          <a:p>
            <a:pPr marL="342900" indent="-342900">
              <a:spcBef>
                <a:spcPts val="300"/>
              </a:spcBef>
            </a:pPr>
            <a:r>
              <a:rPr lang="de-CH" altLang="de-DE" dirty="0" smtClean="0">
                <a:latin typeface="+mn-lt"/>
              </a:rPr>
              <a:t>PSYS-Test</a:t>
            </a:r>
            <a:r>
              <a:rPr lang="de-CH" altLang="de-DE" dirty="0">
                <a:latin typeface="+mn-lt"/>
              </a:rPr>
              <a:t>, SAS, LAS, Strahltest auf UCN &amp; SINQ 26.04. bzw. </a:t>
            </a:r>
            <a:r>
              <a:rPr lang="de-CH" altLang="de-DE" dirty="0" smtClean="0">
                <a:latin typeface="+mn-lt"/>
              </a:rPr>
              <a:t>27.04.2022</a:t>
            </a:r>
          </a:p>
          <a:p>
            <a:pPr marL="342900" indent="-342900">
              <a:spcBef>
                <a:spcPts val="300"/>
              </a:spcBef>
            </a:pPr>
            <a:r>
              <a:rPr lang="de-CH" altLang="de-DE" b="1" dirty="0" smtClean="0">
                <a:solidFill>
                  <a:schemeClr val="accent6">
                    <a:lumMod val="60000"/>
                    <a:lumOff val="40000"/>
                  </a:schemeClr>
                </a:solidFill>
                <a:latin typeface="+mn-lt"/>
              </a:rPr>
              <a:t>Strahlbetrieb@2mA </a:t>
            </a:r>
            <a:r>
              <a:rPr lang="de-CH" altLang="de-DE" b="1" dirty="0">
                <a:solidFill>
                  <a:schemeClr val="accent6">
                    <a:lumMod val="60000"/>
                    <a:lumOff val="40000"/>
                  </a:schemeClr>
                </a:solidFill>
                <a:latin typeface="+mn-lt"/>
              </a:rPr>
              <a:t>ab 02.05.2022 00:00 geplant!</a:t>
            </a:r>
          </a:p>
          <a:p>
            <a:pPr marL="0" indent="0">
              <a:spcBef>
                <a:spcPts val="300"/>
              </a:spcBef>
              <a:buNone/>
            </a:pPr>
            <a:endParaRPr lang="de-CH" altLang="de-DE" b="1" dirty="0">
              <a:latin typeface="+mn-lt"/>
            </a:endParaRPr>
          </a:p>
        </p:txBody>
      </p:sp>
      <p:sp>
        <p:nvSpPr>
          <p:cNvPr id="79" name="Textfeld 78"/>
          <p:cNvSpPr txBox="1"/>
          <p:nvPr/>
        </p:nvSpPr>
        <p:spPr>
          <a:xfrm>
            <a:off x="827584" y="6618012"/>
            <a:ext cx="5256584" cy="26737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400" dirty="0">
                <a:solidFill>
                  <a:srgbClr val="000000"/>
                </a:solidFill>
                <a:latin typeface="Calibri"/>
              </a:rPr>
              <a:t>Richard Kan, Bunkerchef Ring (8132 </a:t>
            </a:r>
            <a:r>
              <a:rPr lang="de-CH" sz="1400" dirty="0" err="1">
                <a:solidFill>
                  <a:srgbClr val="000000"/>
                </a:solidFill>
                <a:latin typeface="Calibri"/>
              </a:rPr>
              <a:t>Zyklotrontechnik</a:t>
            </a:r>
            <a:r>
              <a:rPr lang="de-CH" sz="1400" dirty="0">
                <a:solidFill>
                  <a:srgbClr val="000000"/>
                </a:solidFill>
                <a:latin typeface="Calibri"/>
              </a:rPr>
              <a:t>)</a:t>
            </a:r>
          </a:p>
        </p:txBody>
      </p:sp>
      <p:grpSp>
        <p:nvGrpSpPr>
          <p:cNvPr id="2" name="Gruppieren 1">
            <a:extLst>
              <a:ext uri="{FF2B5EF4-FFF2-40B4-BE49-F238E27FC236}">
                <a16:creationId xmlns:a16="http://schemas.microsoft.com/office/drawing/2014/main" id="{6ADFF7B2-5304-6A49-8761-15B69534A67F}"/>
              </a:ext>
            </a:extLst>
          </p:cNvPr>
          <p:cNvGrpSpPr/>
          <p:nvPr/>
        </p:nvGrpSpPr>
        <p:grpSpPr>
          <a:xfrm>
            <a:off x="724928" y="1883211"/>
            <a:ext cx="2166105" cy="1555886"/>
            <a:chOff x="1122961" y="1883211"/>
            <a:chExt cx="2166105" cy="1555886"/>
          </a:xfrm>
        </p:grpSpPr>
        <p:sp>
          <p:nvSpPr>
            <p:cNvPr id="51" name="Rectangle 13"/>
            <p:cNvSpPr/>
            <p:nvPr/>
          </p:nvSpPr>
          <p:spPr>
            <a:xfrm>
              <a:off x="2162167" y="3100543"/>
              <a:ext cx="513282"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CR5</a:t>
              </a:r>
              <a:endParaRPr lang="de-CH" dirty="0">
                <a:solidFill>
                  <a:schemeClr val="bg1">
                    <a:lumMod val="85000"/>
                  </a:schemeClr>
                </a:solidFill>
                <a:effectLst>
                  <a:outerShdw blurRad="38100" dist="38100" dir="2700000" algn="tl">
                    <a:srgbClr val="000000">
                      <a:alpha val="43137"/>
                    </a:srgbClr>
                  </a:outerShdw>
                </a:effectLst>
                <a:latin typeface="+mn-lt"/>
              </a:endParaRPr>
            </a:p>
          </p:txBody>
        </p:sp>
        <p:sp>
          <p:nvSpPr>
            <p:cNvPr id="52" name="Rectangle 13"/>
            <p:cNvSpPr/>
            <p:nvPr/>
          </p:nvSpPr>
          <p:spPr>
            <a:xfrm>
              <a:off x="1122961" y="2711821"/>
              <a:ext cx="502061"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RRL</a:t>
              </a:r>
            </a:p>
          </p:txBody>
        </p:sp>
        <p:sp>
          <p:nvSpPr>
            <p:cNvPr id="66" name="Rectangle 13"/>
            <p:cNvSpPr/>
            <p:nvPr/>
          </p:nvSpPr>
          <p:spPr>
            <a:xfrm>
              <a:off x="1592772" y="2602239"/>
              <a:ext cx="447558"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EIC</a:t>
              </a:r>
              <a:endParaRPr lang="de-CH" dirty="0">
                <a:solidFill>
                  <a:schemeClr val="bg1">
                    <a:lumMod val="85000"/>
                  </a:schemeClr>
                </a:solidFill>
                <a:effectLst>
                  <a:outerShdw blurRad="38100" dist="38100" dir="2700000" algn="tl">
                    <a:srgbClr val="000000">
                      <a:alpha val="43137"/>
                    </a:srgbClr>
                  </a:outerShdw>
                </a:effectLst>
                <a:latin typeface="+mn-lt"/>
              </a:endParaRPr>
            </a:p>
          </p:txBody>
        </p:sp>
        <p:sp>
          <p:nvSpPr>
            <p:cNvPr id="67" name="Rectangle 13"/>
            <p:cNvSpPr/>
            <p:nvPr/>
          </p:nvSpPr>
          <p:spPr>
            <a:xfrm rot="16200000">
              <a:off x="2530140" y="2414578"/>
              <a:ext cx="1179297" cy="338554"/>
            </a:xfrm>
            <a:prstGeom prst="rect">
              <a:avLst/>
            </a:prstGeom>
          </p:spPr>
          <p:txBody>
            <a:bodyPr wrap="none">
              <a:spAutoFit/>
            </a:bodyPr>
            <a:lstStyle/>
            <a:p>
              <a:r>
                <a:rPr lang="de-CH" b="1" dirty="0">
                  <a:latin typeface="+mn-lt"/>
                </a:rPr>
                <a:t>Dachbalken</a:t>
              </a:r>
              <a:endParaRPr lang="de-CH" dirty="0">
                <a:latin typeface="+mn-lt"/>
              </a:endParaRPr>
            </a:p>
          </p:txBody>
        </p:sp>
        <p:pic>
          <p:nvPicPr>
            <p:cNvPr id="68" name="Grafik 67"/>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979711" y="1988840"/>
              <a:ext cx="72009" cy="288033"/>
            </a:xfrm>
            <a:prstGeom prst="rect">
              <a:avLst/>
            </a:prstGeom>
          </p:spPr>
        </p:pic>
        <p:pic>
          <p:nvPicPr>
            <p:cNvPr id="69" name="Grafik 68"/>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907703" y="1988840"/>
              <a:ext cx="72009" cy="288033"/>
            </a:xfrm>
            <a:prstGeom prst="rect">
              <a:avLst/>
            </a:prstGeom>
          </p:spPr>
        </p:pic>
        <p:pic>
          <p:nvPicPr>
            <p:cNvPr id="73" name="Grafik 72"/>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835695" y="1988840"/>
              <a:ext cx="72009" cy="288033"/>
            </a:xfrm>
            <a:prstGeom prst="rect">
              <a:avLst/>
            </a:prstGeom>
          </p:spPr>
        </p:pic>
        <p:pic>
          <p:nvPicPr>
            <p:cNvPr id="76" name="Grafik 75"/>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763687" y="1988840"/>
              <a:ext cx="72009" cy="288033"/>
            </a:xfrm>
            <a:prstGeom prst="rect">
              <a:avLst/>
            </a:prstGeom>
          </p:spPr>
        </p:pic>
        <p:pic>
          <p:nvPicPr>
            <p:cNvPr id="77" name="Grafik 76"/>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691679" y="1988840"/>
              <a:ext cx="72009" cy="288033"/>
            </a:xfrm>
            <a:prstGeom prst="rect">
              <a:avLst/>
            </a:prstGeom>
          </p:spPr>
        </p:pic>
        <p:sp>
          <p:nvSpPr>
            <p:cNvPr id="78" name="Freihandform 77"/>
            <p:cNvSpPr/>
            <p:nvPr/>
          </p:nvSpPr>
          <p:spPr bwMode="auto">
            <a:xfrm>
              <a:off x="1972383" y="2040397"/>
              <a:ext cx="370295" cy="362737"/>
            </a:xfrm>
            <a:custGeom>
              <a:avLst/>
              <a:gdLst>
                <a:gd name="connsiteX0" fmla="*/ 0 w 370295"/>
                <a:gd name="connsiteY0" fmla="*/ 0 h 362737"/>
                <a:gd name="connsiteX1" fmla="*/ 128470 w 370295"/>
                <a:gd name="connsiteY1" fmla="*/ 362737 h 362737"/>
                <a:gd name="connsiteX2" fmla="*/ 196483 w 370295"/>
                <a:gd name="connsiteY2" fmla="*/ 355180 h 362737"/>
                <a:gd name="connsiteX3" fmla="*/ 151141 w 370295"/>
                <a:gd name="connsiteY3" fmla="*/ 120912 h 362737"/>
                <a:gd name="connsiteX4" fmla="*/ 370295 w 370295"/>
                <a:gd name="connsiteY4" fmla="*/ 158697 h 362737"/>
                <a:gd name="connsiteX5" fmla="*/ 256939 w 370295"/>
                <a:gd name="connsiteY5" fmla="*/ 0 h 362737"/>
                <a:gd name="connsiteX6" fmla="*/ 0 w 370295"/>
                <a:gd name="connsiteY6" fmla="*/ 0 h 36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0295" h="362737">
                  <a:moveTo>
                    <a:pt x="0" y="0"/>
                  </a:moveTo>
                  <a:lnTo>
                    <a:pt x="128470" y="362737"/>
                  </a:lnTo>
                  <a:lnTo>
                    <a:pt x="196483" y="355180"/>
                  </a:lnTo>
                  <a:lnTo>
                    <a:pt x="151141" y="120912"/>
                  </a:lnTo>
                  <a:lnTo>
                    <a:pt x="370295" y="158697"/>
                  </a:lnTo>
                  <a:lnTo>
                    <a:pt x="256939" y="0"/>
                  </a:lnTo>
                  <a:lnTo>
                    <a:pt x="0" y="0"/>
                  </a:lnTo>
                  <a:close/>
                </a:path>
              </a:pathLst>
            </a:cu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0" name="Rectangle 13"/>
            <p:cNvSpPr/>
            <p:nvPr/>
          </p:nvSpPr>
          <p:spPr>
            <a:xfrm>
              <a:off x="1154831" y="2963735"/>
              <a:ext cx="617477"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rPr>
                <a:t>ZS 2</a:t>
              </a:r>
              <a:endParaRPr lang="de-CH" dirty="0">
                <a:solidFill>
                  <a:schemeClr val="bg1">
                    <a:lumMod val="85000"/>
                  </a:schemeClr>
                </a:solidFill>
                <a:effectLst>
                  <a:outerShdw blurRad="38100" dist="38100" dir="2700000" algn="tl">
                    <a:srgbClr val="000000">
                      <a:alpha val="43137"/>
                    </a:srgbClr>
                  </a:outerShdw>
                </a:effectLst>
              </a:endParaRPr>
            </a:p>
          </p:txBody>
        </p:sp>
        <p:sp>
          <p:nvSpPr>
            <p:cNvPr id="27" name="Rectangle 13"/>
            <p:cNvSpPr/>
            <p:nvPr/>
          </p:nvSpPr>
          <p:spPr>
            <a:xfrm>
              <a:off x="1831547" y="1883211"/>
              <a:ext cx="792076"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Komm.</a:t>
              </a:r>
              <a:endParaRPr lang="de-CH" dirty="0">
                <a:solidFill>
                  <a:schemeClr val="bg1">
                    <a:lumMod val="85000"/>
                  </a:schemeClr>
                </a:solidFill>
                <a:effectLst>
                  <a:outerShdw blurRad="38100" dist="38100" dir="2700000" algn="tl">
                    <a:srgbClr val="000000">
                      <a:alpha val="43137"/>
                    </a:srgbClr>
                  </a:outerShdw>
                </a:effectLst>
                <a:latin typeface="+mn-lt"/>
              </a:endParaRPr>
            </a:p>
          </p:txBody>
        </p:sp>
        <p:sp>
          <p:nvSpPr>
            <p:cNvPr id="28" name="Rectangle 13"/>
            <p:cNvSpPr/>
            <p:nvPr/>
          </p:nvSpPr>
          <p:spPr>
            <a:xfrm>
              <a:off x="2166139" y="2060735"/>
              <a:ext cx="1032655"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KRE2/FM.</a:t>
              </a:r>
              <a:endParaRPr lang="de-CH" dirty="0">
                <a:solidFill>
                  <a:schemeClr val="bg1">
                    <a:lumMod val="85000"/>
                  </a:schemeClr>
                </a:solidFill>
                <a:effectLst>
                  <a:outerShdw blurRad="38100" dist="38100" dir="2700000" algn="tl">
                    <a:srgbClr val="000000">
                      <a:alpha val="43137"/>
                    </a:srgbClr>
                  </a:outerShdw>
                </a:effectLst>
                <a:latin typeface="+mn-lt"/>
              </a:endParaRPr>
            </a:p>
          </p:txBody>
        </p:sp>
        <p:sp>
          <p:nvSpPr>
            <p:cNvPr id="29" name="Rectangle 13"/>
            <p:cNvSpPr/>
            <p:nvPr/>
          </p:nvSpPr>
          <p:spPr>
            <a:xfrm>
              <a:off x="2434183" y="2414021"/>
              <a:ext cx="704039" cy="584775"/>
            </a:xfrm>
            <a:prstGeom prst="rect">
              <a:avLst/>
            </a:prstGeom>
          </p:spPr>
          <p:txBody>
            <a:bodyPr wrap="none">
              <a:spAutoFit/>
            </a:bodyPr>
            <a:lstStyle/>
            <a:p>
              <a:pPr>
                <a:spcBef>
                  <a:spcPts val="0"/>
                </a:spcBef>
              </a:pPr>
              <a:r>
                <a:rPr lang="de-CH" b="1" dirty="0">
                  <a:solidFill>
                    <a:schemeClr val="bg1">
                      <a:lumMod val="85000"/>
                    </a:schemeClr>
                  </a:solidFill>
                  <a:effectLst>
                    <a:outerShdw blurRad="38100" dist="38100" dir="2700000" algn="tl">
                      <a:srgbClr val="000000">
                        <a:alpha val="43137"/>
                      </a:srgbClr>
                    </a:outerShdw>
                  </a:effectLst>
                  <a:latin typeface="+mn-lt"/>
                </a:rPr>
                <a:t>KRE1/</a:t>
              </a:r>
            </a:p>
            <a:p>
              <a:pPr>
                <a:spcBef>
                  <a:spcPts val="0"/>
                </a:spcBef>
              </a:pPr>
              <a:r>
                <a:rPr lang="de-CH" b="1" dirty="0">
                  <a:solidFill>
                    <a:schemeClr val="bg1">
                      <a:lumMod val="85000"/>
                    </a:schemeClr>
                  </a:solidFill>
                  <a:effectLst>
                    <a:outerShdw blurRad="38100" dist="38100" dir="2700000" algn="tl">
                      <a:srgbClr val="000000">
                        <a:alpha val="43137"/>
                      </a:srgbClr>
                    </a:outerShdw>
                  </a:effectLst>
                  <a:latin typeface="+mn-lt"/>
                </a:rPr>
                <a:t>EEC.</a:t>
              </a:r>
              <a:endParaRPr lang="de-CH" dirty="0">
                <a:solidFill>
                  <a:schemeClr val="bg1">
                    <a:lumMod val="85000"/>
                  </a:schemeClr>
                </a:solidFill>
                <a:effectLst>
                  <a:outerShdw blurRad="38100" dist="38100" dir="2700000" algn="tl">
                    <a:srgbClr val="000000">
                      <a:alpha val="43137"/>
                    </a:srgbClr>
                  </a:outerShdw>
                </a:effectLst>
                <a:latin typeface="+mn-lt"/>
              </a:endParaRPr>
            </a:p>
          </p:txBody>
        </p:sp>
      </p:grpSp>
      <p:sp>
        <p:nvSpPr>
          <p:cNvPr id="31" name="Titel 1"/>
          <p:cNvSpPr>
            <a:spLocks noGrp="1"/>
          </p:cNvSpPr>
          <p:nvPr>
            <p:ph type="title"/>
          </p:nvPr>
        </p:nvSpPr>
        <p:spPr>
          <a:xfrm>
            <a:off x="2082532" y="291600"/>
            <a:ext cx="6708025" cy="761136"/>
          </a:xfrm>
        </p:spPr>
        <p:txBody>
          <a:bodyPr/>
          <a:lstStyle/>
          <a:p>
            <a:r>
              <a:rPr lang="de-CH" dirty="0" err="1" smtClean="0"/>
              <a:t>Shutdown</a:t>
            </a:r>
            <a:r>
              <a:rPr lang="de-CH" dirty="0" smtClean="0"/>
              <a:t> 2022</a:t>
            </a:r>
            <a:br>
              <a:rPr lang="de-CH" dirty="0" smtClean="0"/>
            </a:br>
            <a:r>
              <a:rPr lang="de-CH" sz="2000" dirty="0" smtClean="0"/>
              <a:t>Ring</a:t>
            </a:r>
            <a:r>
              <a:rPr lang="de-CH" sz="2000" dirty="0"/>
              <a:t/>
            </a:r>
            <a:br>
              <a:rPr lang="de-CH" sz="2000" dirty="0"/>
            </a:br>
            <a:endParaRPr lang="de-CH" sz="2000" dirty="0"/>
          </a:p>
        </p:txBody>
      </p:sp>
      <p:sp>
        <p:nvSpPr>
          <p:cNvPr id="32" name="Textfeld 31"/>
          <p:cNvSpPr txBox="1"/>
          <p:nvPr/>
        </p:nvSpPr>
        <p:spPr>
          <a:xfrm>
            <a:off x="863818" y="1124744"/>
            <a:ext cx="6228462"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dirty="0">
                <a:latin typeface="+mn-lt"/>
              </a:rPr>
              <a:t>Bunkerchef: </a:t>
            </a:r>
            <a:r>
              <a:rPr lang="de-CH" dirty="0" smtClean="0">
                <a:latin typeface="+mn-lt"/>
              </a:rPr>
              <a:t>Richard Kan / </a:t>
            </a:r>
            <a:r>
              <a:rPr lang="de-CH" dirty="0" err="1">
                <a:latin typeface="+mn-lt"/>
              </a:rPr>
              <a:t>Stv</a:t>
            </a:r>
            <a:r>
              <a:rPr lang="de-CH" dirty="0">
                <a:latin typeface="+mn-lt"/>
              </a:rPr>
              <a:t>. </a:t>
            </a:r>
            <a:r>
              <a:rPr lang="de-CH" dirty="0" err="1">
                <a:latin typeface="+mn-lt"/>
              </a:rPr>
              <a:t>Zyklotrontechnik</a:t>
            </a:r>
            <a:endParaRPr lang="en-US" dirty="0" err="1" smtClean="0">
              <a:solidFill>
                <a:srgbClr val="000000"/>
              </a:solidFill>
              <a:latin typeface="+mn-lt"/>
            </a:endParaRPr>
          </a:p>
        </p:txBody>
      </p:sp>
    </p:spTree>
    <p:extLst>
      <p:ext uri="{BB962C8B-B14F-4D97-AF65-F5344CB8AC3E}">
        <p14:creationId xmlns:p14="http://schemas.microsoft.com/office/powerpoint/2010/main" val="731253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err="1" smtClean="0"/>
              <a:t>Verfügbarkeit</a:t>
            </a:r>
            <a:r>
              <a:rPr lang="en-US" dirty="0" smtClean="0"/>
              <a:t> 2021</a:t>
            </a:r>
            <a:endParaRPr lang="en-US"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a:t>
            </a:fld>
            <a:endParaRPr lang="de-DE" dirty="0"/>
          </a:p>
        </p:txBody>
      </p:sp>
      <p:graphicFrame>
        <p:nvGraphicFramePr>
          <p:cNvPr id="6" name="Objekt 5"/>
          <p:cNvGraphicFramePr>
            <a:graphicFrameLocks noChangeAspect="1"/>
          </p:cNvGraphicFramePr>
          <p:nvPr>
            <p:extLst>
              <p:ext uri="{D42A27DB-BD31-4B8C-83A1-F6EECF244321}">
                <p14:modId xmlns:p14="http://schemas.microsoft.com/office/powerpoint/2010/main" val="3018949120"/>
              </p:ext>
            </p:extLst>
          </p:nvPr>
        </p:nvGraphicFramePr>
        <p:xfrm>
          <a:off x="971600" y="1186317"/>
          <a:ext cx="7560840" cy="5509924"/>
        </p:xfrm>
        <a:graphic>
          <a:graphicData uri="http://schemas.openxmlformats.org/presentationml/2006/ole">
            <mc:AlternateContent xmlns:mc="http://schemas.openxmlformats.org/markup-compatibility/2006">
              <mc:Choice xmlns:v="urn:schemas-microsoft-com:vml" Requires="v">
                <p:oleObj spid="_x0000_s19468" name="Graph" r:id="rId3" imgW="3920760" imgH="3000960" progId="Origin95.Graph">
                  <p:embed/>
                </p:oleObj>
              </mc:Choice>
              <mc:Fallback>
                <p:oleObj name="Graph" r:id="rId3" imgW="3920760" imgH="3000960" progId="Origin95.Graph">
                  <p:embed/>
                  <p:pic>
                    <p:nvPicPr>
                      <p:cNvPr id="0" name=""/>
                      <p:cNvPicPr/>
                      <p:nvPr/>
                    </p:nvPicPr>
                    <p:blipFill>
                      <a:blip r:embed="rId4"/>
                      <a:stretch>
                        <a:fillRect/>
                      </a:stretch>
                    </p:blipFill>
                    <p:spPr>
                      <a:xfrm>
                        <a:off x="971600" y="1186317"/>
                        <a:ext cx="7560840" cy="5509924"/>
                      </a:xfrm>
                      <a:prstGeom prst="rect">
                        <a:avLst/>
                      </a:prstGeom>
                    </p:spPr>
                  </p:pic>
                </p:oleObj>
              </mc:Fallback>
            </mc:AlternateContent>
          </a:graphicData>
        </a:graphic>
      </p:graphicFrame>
    </p:spTree>
    <p:extLst>
      <p:ext uri="{BB962C8B-B14F-4D97-AF65-F5344CB8AC3E}">
        <p14:creationId xmlns:p14="http://schemas.microsoft.com/office/powerpoint/2010/main" val="415766848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077200" y="291600"/>
            <a:ext cx="6887288" cy="508500"/>
          </a:xfrm>
        </p:spPr>
        <p:txBody>
          <a:bodyPr/>
          <a:lstStyle/>
          <a:p>
            <a:r>
              <a:rPr lang="de-CH" dirty="0">
                <a:latin typeface="+mn-lt"/>
              </a:rPr>
              <a:t>Weitere Versuche mit Indium-Dichtung am ZS2</a:t>
            </a:r>
          </a:p>
        </p:txBody>
      </p:sp>
      <p:sp>
        <p:nvSpPr>
          <p:cNvPr id="4" name="Foliennummernplatzhalter 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20</a:t>
            </a:fld>
            <a:endParaRPr lang="de-DE" dirty="0"/>
          </a:p>
        </p:txBody>
      </p:sp>
      <p:pic>
        <p:nvPicPr>
          <p:cNvPr id="5122"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827584" y="1412777"/>
            <a:ext cx="2699872" cy="359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0928" r="17059" b="15192"/>
          <a:stretch/>
        </p:blipFill>
        <p:spPr bwMode="auto">
          <a:xfrm>
            <a:off x="3707904" y="1412777"/>
            <a:ext cx="1655513" cy="359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descr="C:\Users\kan\Desktop\2017_Indiumdichtung\IMG_6463.JPG"/>
          <p:cNvPicPr>
            <a:picLocks noChangeAspect="1" noChangeArrowheads="1"/>
          </p:cNvPicPr>
          <p:nvPr/>
        </p:nvPicPr>
        <p:blipFill rotWithShape="1">
          <a:blip r:embed="rId4">
            <a:extLst>
              <a:ext uri="{28A0092B-C50C-407E-A947-70E740481C1C}">
                <a14:useLocalDpi xmlns:a14="http://schemas.microsoft.com/office/drawing/2010/main" val="0"/>
              </a:ext>
            </a:extLst>
          </a:blip>
          <a:srcRect l="691" r="9676" b="29785"/>
          <a:stretch/>
        </p:blipFill>
        <p:spPr bwMode="auto">
          <a:xfrm rot="5400000">
            <a:off x="4695303" y="2155205"/>
            <a:ext cx="3599829" cy="2114976"/>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804724" y="5445224"/>
            <a:ext cx="6653915" cy="609398"/>
          </a:xfrm>
          <a:prstGeom prst="rect">
            <a:avLst/>
          </a:prstGeom>
          <a:noFill/>
        </p:spPr>
        <p:txBody>
          <a:bodyPr wrap="square" lIns="0" tIns="0" rIns="0" bIns="0" rtlCol="0">
            <a:spAutoFit/>
          </a:bodyPr>
          <a:lstStyle/>
          <a:p>
            <a:pPr algn="just" eaLnBrk="1" hangingPunct="1">
              <a:lnSpc>
                <a:spcPct val="110000"/>
              </a:lnSpc>
              <a:spcBef>
                <a:spcPct val="0"/>
              </a:spcBef>
              <a:buClr>
                <a:srgbClr val="000000"/>
              </a:buClr>
            </a:pPr>
            <a:r>
              <a:rPr lang="de-CH" sz="1800" dirty="0">
                <a:solidFill>
                  <a:srgbClr val="000000"/>
                </a:solidFill>
                <a:latin typeface="+mn-lt"/>
              </a:rPr>
              <a:t>Eine weitere Iteration der Indium-Dichtungsträger soll montiert werden, sonst wieder mal eine O-Ring gedichtete Dichtungsträger.</a:t>
            </a:r>
          </a:p>
        </p:txBody>
      </p:sp>
    </p:spTree>
    <p:extLst>
      <p:ext uri="{BB962C8B-B14F-4D97-AF65-F5344CB8AC3E}">
        <p14:creationId xmlns:p14="http://schemas.microsoft.com/office/powerpoint/2010/main" val="30023702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 b="7480"/>
          <a:stretch/>
        </p:blipFill>
        <p:spPr>
          <a:xfrm>
            <a:off x="6012160" y="1526434"/>
            <a:ext cx="3136292" cy="5070918"/>
          </a:xfrm>
          <a:prstGeom prst="rect">
            <a:avLst/>
          </a:prstGeom>
        </p:spPr>
      </p:pic>
      <p:sp>
        <p:nvSpPr>
          <p:cNvPr id="17" name="Inhaltsplatzhalter 1"/>
          <p:cNvSpPr txBox="1">
            <a:spLocks/>
          </p:cNvSpPr>
          <p:nvPr/>
        </p:nvSpPr>
        <p:spPr>
          <a:xfrm>
            <a:off x="827584" y="1340768"/>
            <a:ext cx="4513584" cy="792088"/>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a:lnSpc>
                <a:spcPct val="150000"/>
              </a:lnSpc>
            </a:pPr>
            <a:r>
              <a:rPr lang="en-US" sz="1600" dirty="0" err="1" smtClean="0">
                <a:solidFill>
                  <a:srgbClr val="003B6E"/>
                </a:solidFill>
              </a:rPr>
              <a:t>Probleme</a:t>
            </a:r>
            <a:r>
              <a:rPr lang="en-US" sz="1600" dirty="0" smtClean="0">
                <a:solidFill>
                  <a:srgbClr val="003B6E"/>
                </a:solidFill>
              </a:rPr>
              <a:t> </a:t>
            </a:r>
            <a:r>
              <a:rPr lang="en-US" sz="1600" dirty="0" err="1" smtClean="0">
                <a:solidFill>
                  <a:srgbClr val="003B6E"/>
                </a:solidFill>
              </a:rPr>
              <a:t>mit</a:t>
            </a:r>
            <a:r>
              <a:rPr lang="en-US" sz="1600" dirty="0" smtClean="0">
                <a:solidFill>
                  <a:srgbClr val="003B6E"/>
                </a:solidFill>
              </a:rPr>
              <a:t> der </a:t>
            </a:r>
            <a:r>
              <a:rPr lang="en-US" sz="1600" dirty="0" err="1" smtClean="0">
                <a:solidFill>
                  <a:srgbClr val="003B6E"/>
                </a:solidFill>
              </a:rPr>
              <a:t>Führungsschiene</a:t>
            </a:r>
            <a:r>
              <a:rPr lang="en-US" sz="1600" dirty="0" smtClean="0">
                <a:solidFill>
                  <a:srgbClr val="003B6E"/>
                </a:solidFill>
              </a:rPr>
              <a:t> </a:t>
            </a:r>
            <a:r>
              <a:rPr lang="en-US" sz="1600" dirty="0" err="1" smtClean="0">
                <a:solidFill>
                  <a:srgbClr val="003B6E"/>
                </a:solidFill>
              </a:rPr>
              <a:t>behoben</a:t>
            </a:r>
            <a:endParaRPr lang="en-US" sz="1600" dirty="0">
              <a:solidFill>
                <a:srgbClr val="003B6E"/>
              </a:solidFill>
            </a:endParaRPr>
          </a:p>
          <a:p>
            <a:r>
              <a:rPr lang="en-GB" sz="1600" dirty="0" smtClean="0">
                <a:solidFill>
                  <a:srgbClr val="003B6E"/>
                </a:solidFill>
              </a:rPr>
              <a:t>Tests </a:t>
            </a:r>
            <a:r>
              <a:rPr lang="en-GB" sz="1600" dirty="0" err="1" smtClean="0">
                <a:solidFill>
                  <a:srgbClr val="003B6E"/>
                </a:solidFill>
              </a:rPr>
              <a:t>mit</a:t>
            </a:r>
            <a:r>
              <a:rPr lang="en-GB" sz="1600" dirty="0" smtClean="0">
                <a:solidFill>
                  <a:srgbClr val="003B6E"/>
                </a:solidFill>
              </a:rPr>
              <a:t> HF und </a:t>
            </a:r>
            <a:r>
              <a:rPr lang="en-GB" sz="1600" dirty="0" err="1" smtClean="0">
                <a:solidFill>
                  <a:srgbClr val="003B6E"/>
                </a:solidFill>
              </a:rPr>
              <a:t>Strahl</a:t>
            </a:r>
            <a:r>
              <a:rPr lang="en-GB" sz="1600" dirty="0" smtClean="0">
                <a:solidFill>
                  <a:srgbClr val="003B6E"/>
                </a:solidFill>
              </a:rPr>
              <a:t> </a:t>
            </a:r>
            <a:r>
              <a:rPr lang="en-GB" sz="1600" dirty="0" err="1" smtClean="0">
                <a:solidFill>
                  <a:srgbClr val="003B6E"/>
                </a:solidFill>
              </a:rPr>
              <a:t>im</a:t>
            </a:r>
            <a:r>
              <a:rPr lang="en-GB" sz="1600" dirty="0" smtClean="0">
                <a:solidFill>
                  <a:srgbClr val="003B6E"/>
                </a:solidFill>
              </a:rPr>
              <a:t> SD2022</a:t>
            </a:r>
            <a:endParaRPr lang="en-GB" sz="1200" dirty="0">
              <a:solidFill>
                <a:schemeClr val="bg1">
                  <a:lumMod val="50000"/>
                </a:schemeClr>
              </a:solidFill>
            </a:endParaRPr>
          </a:p>
        </p:txBody>
      </p:sp>
      <p:sp>
        <p:nvSpPr>
          <p:cNvPr id="8" name="Inhaltsplatzhalter 1"/>
          <p:cNvSpPr txBox="1">
            <a:spLocks/>
          </p:cNvSpPr>
          <p:nvPr/>
        </p:nvSpPr>
        <p:spPr>
          <a:xfrm>
            <a:off x="5364088" y="908720"/>
            <a:ext cx="3888432" cy="572057"/>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None/>
            </a:pPr>
            <a:r>
              <a:rPr lang="en-GB" sz="1600" dirty="0" err="1" smtClean="0"/>
              <a:t>Lösung</a:t>
            </a:r>
            <a:r>
              <a:rPr lang="en-GB" sz="1600" dirty="0" smtClean="0"/>
              <a:t> </a:t>
            </a:r>
            <a:r>
              <a:rPr lang="en-GB" sz="1600" dirty="0" err="1" smtClean="0"/>
              <a:t>mechanischer</a:t>
            </a:r>
            <a:r>
              <a:rPr lang="en-GB" sz="1600" dirty="0" smtClean="0"/>
              <a:t>/</a:t>
            </a:r>
            <a:r>
              <a:rPr lang="en-GB" sz="1600" dirty="0" err="1" smtClean="0"/>
              <a:t>elektrischer</a:t>
            </a:r>
            <a:r>
              <a:rPr lang="en-GB" sz="1600" dirty="0" smtClean="0"/>
              <a:t> </a:t>
            </a:r>
            <a:r>
              <a:rPr lang="en-GB" sz="1600" dirty="0" err="1" smtClean="0"/>
              <a:t>Probleme</a:t>
            </a:r>
            <a:endParaRPr lang="en-GB" sz="1600" dirty="0"/>
          </a:p>
          <a:p>
            <a:pPr marL="0" indent="0">
              <a:buNone/>
            </a:pPr>
            <a:r>
              <a:rPr lang="en-GB" sz="1600" dirty="0" err="1" smtClean="0"/>
              <a:t>Verbesserte</a:t>
            </a:r>
            <a:r>
              <a:rPr lang="en-GB" sz="1600" dirty="0" smtClean="0"/>
              <a:t> </a:t>
            </a:r>
            <a:r>
              <a:rPr lang="en-GB" sz="1600" dirty="0" err="1" smtClean="0"/>
              <a:t>Messsmöglichkeiten</a:t>
            </a:r>
            <a:endParaRPr lang="en-GB" sz="1600" dirty="0" smtClean="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204864"/>
            <a:ext cx="4114058" cy="2742705"/>
          </a:xfrm>
          <a:prstGeom prst="rect">
            <a:avLst/>
          </a:prstGeom>
        </p:spPr>
      </p:pic>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b="15545"/>
          <a:stretch/>
        </p:blipFill>
        <p:spPr>
          <a:xfrm>
            <a:off x="0" y="5095145"/>
            <a:ext cx="3137149" cy="1766316"/>
          </a:xfrm>
          <a:prstGeom prst="rect">
            <a:avLst/>
          </a:prstGeom>
        </p:spPr>
      </p:pic>
      <p:sp>
        <p:nvSpPr>
          <p:cNvPr id="19" name="Inhaltsplatzhalter 1"/>
          <p:cNvSpPr txBox="1">
            <a:spLocks/>
          </p:cNvSpPr>
          <p:nvPr/>
        </p:nvSpPr>
        <p:spPr>
          <a:xfrm>
            <a:off x="5844260" y="6636847"/>
            <a:ext cx="3299740" cy="221153"/>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None/>
            </a:pPr>
            <a:r>
              <a:rPr lang="en-GB" sz="1200" dirty="0" err="1" smtClean="0">
                <a:solidFill>
                  <a:schemeClr val="bg1">
                    <a:lumMod val="50000"/>
                  </a:schemeClr>
                </a:solidFill>
              </a:rPr>
              <a:t>accelconf.web.cern.ch</a:t>
            </a:r>
            <a:r>
              <a:rPr lang="en-GB" sz="1200" dirty="0" smtClean="0">
                <a:solidFill>
                  <a:schemeClr val="bg1">
                    <a:lumMod val="50000"/>
                  </a:schemeClr>
                </a:solidFill>
              </a:rPr>
              <a:t>/</a:t>
            </a:r>
            <a:r>
              <a:rPr lang="en-GB" sz="1200" dirty="0" err="1" smtClean="0">
                <a:solidFill>
                  <a:schemeClr val="bg1">
                    <a:lumMod val="50000"/>
                  </a:schemeClr>
                </a:solidFill>
              </a:rPr>
              <a:t>ibic2020</a:t>
            </a:r>
            <a:r>
              <a:rPr lang="en-GB" sz="1200" dirty="0" smtClean="0">
                <a:solidFill>
                  <a:schemeClr val="bg1">
                    <a:lumMod val="50000"/>
                  </a:schemeClr>
                </a:solidFill>
              </a:rPr>
              <a:t>/papers/</a:t>
            </a:r>
            <a:r>
              <a:rPr lang="en-GB" sz="1200" dirty="0" err="1" smtClean="0">
                <a:solidFill>
                  <a:schemeClr val="bg1">
                    <a:lumMod val="50000"/>
                  </a:schemeClr>
                </a:solidFill>
              </a:rPr>
              <a:t>wepp33.pdf</a:t>
            </a:r>
            <a:endParaRPr lang="en-GB" sz="1200" dirty="0">
              <a:solidFill>
                <a:schemeClr val="bg1">
                  <a:lumMod val="50000"/>
                </a:schemeClr>
              </a:solidFill>
            </a:endParaRPr>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57469" y="4725144"/>
            <a:ext cx="2766659" cy="2132855"/>
          </a:xfrm>
          <a:prstGeom prst="rect">
            <a:avLst/>
          </a:prstGeom>
        </p:spPr>
      </p:pic>
      <p:sp>
        <p:nvSpPr>
          <p:cNvPr id="12" name="Titel 2"/>
          <p:cNvSpPr>
            <a:spLocks noGrp="1"/>
          </p:cNvSpPr>
          <p:nvPr>
            <p:ph type="title"/>
          </p:nvPr>
        </p:nvSpPr>
        <p:spPr>
          <a:xfrm>
            <a:off x="2077200" y="291600"/>
            <a:ext cx="6708025" cy="508500"/>
          </a:xfrm>
        </p:spPr>
        <p:txBody>
          <a:bodyPr/>
          <a:lstStyle/>
          <a:p>
            <a:r>
              <a:rPr lang="de-CH" dirty="0"/>
              <a:t>Ersatz der </a:t>
            </a:r>
            <a:r>
              <a:rPr lang="de-CH" dirty="0" smtClean="0"/>
              <a:t>langen Radialsonde RRL</a:t>
            </a:r>
            <a:br>
              <a:rPr lang="de-CH" dirty="0" smtClean="0"/>
            </a:br>
            <a:r>
              <a:rPr lang="de-CH" sz="2000" dirty="0" smtClean="0"/>
              <a:t>2</a:t>
            </a:r>
            <a:r>
              <a:rPr lang="de-CH" sz="2000" dirty="0"/>
              <a:t>. Versuch</a:t>
            </a:r>
          </a:p>
        </p:txBody>
      </p:sp>
    </p:spTree>
    <p:extLst>
      <p:ext uri="{BB962C8B-B14F-4D97-AF65-F5344CB8AC3E}">
        <p14:creationId xmlns:p14="http://schemas.microsoft.com/office/powerpoint/2010/main" val="164464013"/>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46" y="2268781"/>
            <a:ext cx="2592288" cy="4589219"/>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3808" y="3059321"/>
            <a:ext cx="2897342" cy="3798679"/>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7640" y="4221088"/>
            <a:ext cx="3088630" cy="2224202"/>
          </a:xfrm>
          <a:prstGeom prst="rect">
            <a:avLst/>
          </a:prstGeom>
        </p:spPr>
      </p:pic>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87624" y="893232"/>
            <a:ext cx="3895725" cy="1736026"/>
          </a:xfrm>
          <a:prstGeom prst="rect">
            <a:avLst/>
          </a:prstGeom>
        </p:spPr>
      </p:pic>
      <p:sp>
        <p:nvSpPr>
          <p:cNvPr id="17" name="Inhaltsplatzhalter 1"/>
          <p:cNvSpPr txBox="1">
            <a:spLocks/>
          </p:cNvSpPr>
          <p:nvPr/>
        </p:nvSpPr>
        <p:spPr>
          <a:xfrm>
            <a:off x="4211960" y="1708419"/>
            <a:ext cx="4513584" cy="1350902"/>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lnSpc>
                <a:spcPct val="100000"/>
              </a:lnSpc>
              <a:buNone/>
            </a:pPr>
            <a:r>
              <a:rPr lang="en-GB" sz="2000" dirty="0" err="1" smtClean="0">
                <a:solidFill>
                  <a:srgbClr val="003B6E"/>
                </a:solidFill>
              </a:rPr>
              <a:t>P</a:t>
            </a:r>
            <a:r>
              <a:rPr lang="en-GB" sz="2000" dirty="0" err="1" smtClean="0">
                <a:solidFill>
                  <a:srgbClr val="003B6E"/>
                </a:solidFill>
              </a:rPr>
              <a:t>rototyp</a:t>
            </a:r>
            <a:endParaRPr lang="en-GB" sz="2000" dirty="0" smtClean="0">
              <a:solidFill>
                <a:srgbClr val="003B6E"/>
              </a:solidFill>
            </a:endParaRPr>
          </a:p>
          <a:p>
            <a:pPr>
              <a:lnSpc>
                <a:spcPct val="150000"/>
              </a:lnSpc>
            </a:pPr>
            <a:r>
              <a:rPr lang="en-US" sz="1600" dirty="0" smtClean="0">
                <a:solidFill>
                  <a:srgbClr val="003B6E"/>
                </a:solidFill>
              </a:rPr>
              <a:t>In der UCN </a:t>
            </a:r>
            <a:r>
              <a:rPr lang="en-US" sz="1600" dirty="0" err="1" smtClean="0">
                <a:solidFill>
                  <a:srgbClr val="003B6E"/>
                </a:solidFill>
              </a:rPr>
              <a:t>Strahllinie</a:t>
            </a:r>
            <a:endParaRPr lang="en-US" sz="1600" dirty="0">
              <a:solidFill>
                <a:srgbClr val="003B6E"/>
              </a:solidFill>
            </a:endParaRPr>
          </a:p>
          <a:p>
            <a:r>
              <a:rPr lang="en-GB" sz="1600" dirty="0" err="1" smtClean="0">
                <a:solidFill>
                  <a:srgbClr val="003B6E"/>
                </a:solidFill>
              </a:rPr>
              <a:t>Wird</a:t>
            </a:r>
            <a:r>
              <a:rPr lang="en-GB" sz="1600" dirty="0" smtClean="0">
                <a:solidFill>
                  <a:srgbClr val="003B6E"/>
                </a:solidFill>
              </a:rPr>
              <a:t> SD2022 </a:t>
            </a:r>
            <a:r>
              <a:rPr lang="en-GB" sz="1600" dirty="0" err="1" smtClean="0">
                <a:solidFill>
                  <a:srgbClr val="003B6E"/>
                </a:solidFill>
              </a:rPr>
              <a:t>installiert</a:t>
            </a:r>
            <a:endParaRPr lang="en-GB" sz="1600" dirty="0" smtClean="0">
              <a:solidFill>
                <a:srgbClr val="003B6E"/>
              </a:solidFill>
            </a:endParaRPr>
          </a:p>
          <a:p>
            <a:r>
              <a:rPr lang="en-GB" sz="1600" dirty="0" smtClean="0">
                <a:solidFill>
                  <a:srgbClr val="003B6E"/>
                </a:solidFill>
              </a:rPr>
              <a:t>MHP45 </a:t>
            </a:r>
            <a:r>
              <a:rPr lang="en-GB" sz="1600" dirty="0" err="1" smtClean="0">
                <a:solidFill>
                  <a:srgbClr val="003B6E"/>
                </a:solidFill>
              </a:rPr>
              <a:t>Wechsel</a:t>
            </a:r>
            <a:r>
              <a:rPr lang="en-GB" sz="1600" dirty="0" smtClean="0">
                <a:solidFill>
                  <a:srgbClr val="003B6E"/>
                </a:solidFill>
              </a:rPr>
              <a:t> </a:t>
            </a:r>
            <a:r>
              <a:rPr lang="en-GB" sz="1600" dirty="0" err="1" smtClean="0">
                <a:solidFill>
                  <a:srgbClr val="003B6E"/>
                </a:solidFill>
              </a:rPr>
              <a:t>verschoben</a:t>
            </a:r>
            <a:r>
              <a:rPr lang="en-GB" sz="1600" dirty="0" smtClean="0">
                <a:solidFill>
                  <a:srgbClr val="003B6E"/>
                </a:solidFill>
              </a:rPr>
              <a:t> auf SD2023</a:t>
            </a:r>
            <a:endParaRPr lang="en-GB" sz="1200" dirty="0">
              <a:solidFill>
                <a:schemeClr val="bg1">
                  <a:lumMod val="50000"/>
                </a:schemeClr>
              </a:solidFill>
            </a:endParaRPr>
          </a:p>
        </p:txBody>
      </p:sp>
      <p:sp>
        <p:nvSpPr>
          <p:cNvPr id="8" name="Inhaltsplatzhalter 1"/>
          <p:cNvSpPr txBox="1">
            <a:spLocks/>
          </p:cNvSpPr>
          <p:nvPr/>
        </p:nvSpPr>
        <p:spPr>
          <a:xfrm>
            <a:off x="5815545" y="799666"/>
            <a:ext cx="3357169" cy="572057"/>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Font typeface="Arial" panose="020B0604020202020204" pitchFamily="34" charset="0"/>
              <a:buNone/>
            </a:pPr>
            <a:r>
              <a:rPr lang="en-GB" sz="1600" dirty="0" err="1" smtClean="0"/>
              <a:t>Modulare</a:t>
            </a:r>
            <a:r>
              <a:rPr lang="en-GB" sz="1600" dirty="0" smtClean="0"/>
              <a:t> </a:t>
            </a:r>
            <a:r>
              <a:rPr lang="en-GB" sz="1600" dirty="0" err="1" smtClean="0"/>
              <a:t>Bauweise</a:t>
            </a:r>
            <a:r>
              <a:rPr lang="en-GB" sz="1600" dirty="0" smtClean="0"/>
              <a:t> </a:t>
            </a:r>
            <a:r>
              <a:rPr lang="en-GB" sz="1600" dirty="0" err="1" smtClean="0"/>
              <a:t>erlaubt</a:t>
            </a:r>
            <a:r>
              <a:rPr lang="en-GB" sz="1600" dirty="0" smtClean="0"/>
              <a:t> </a:t>
            </a:r>
            <a:r>
              <a:rPr lang="en-GB" sz="1600" dirty="0" err="1" smtClean="0"/>
              <a:t>partiellen</a:t>
            </a:r>
            <a:r>
              <a:rPr lang="en-GB" sz="1600" dirty="0" smtClean="0"/>
              <a:t> </a:t>
            </a:r>
            <a:r>
              <a:rPr lang="en-GB" sz="1600" dirty="0" err="1" smtClean="0"/>
              <a:t>Tausch</a:t>
            </a:r>
            <a:r>
              <a:rPr lang="en-GB" sz="1600" dirty="0" smtClean="0"/>
              <a:t> </a:t>
            </a:r>
            <a:r>
              <a:rPr lang="en-GB" sz="1600" dirty="0" err="1" smtClean="0"/>
              <a:t>defekter</a:t>
            </a:r>
            <a:r>
              <a:rPr lang="en-GB" sz="1600" dirty="0" smtClean="0"/>
              <a:t> </a:t>
            </a:r>
            <a:r>
              <a:rPr lang="en-GB" sz="1600" dirty="0" err="1" smtClean="0"/>
              <a:t>Elemente</a:t>
            </a:r>
            <a:r>
              <a:rPr lang="en-GB" sz="1600" dirty="0" smtClean="0"/>
              <a:t/>
            </a:r>
            <a:br>
              <a:rPr lang="en-GB" sz="1600" dirty="0" smtClean="0"/>
            </a:br>
            <a:r>
              <a:rPr lang="en-GB" sz="1600" dirty="0" smtClean="0"/>
              <a:t>BPMs </a:t>
            </a:r>
            <a:r>
              <a:rPr lang="en-GB" sz="1600" dirty="0" err="1" smtClean="0"/>
              <a:t>nach</a:t>
            </a:r>
            <a:r>
              <a:rPr lang="en-GB" sz="1600" dirty="0" smtClean="0"/>
              <a:t> Target </a:t>
            </a:r>
            <a:r>
              <a:rPr lang="en-GB" sz="1600" dirty="0" smtClean="0"/>
              <a:t>E</a:t>
            </a:r>
            <a:endParaRPr lang="en-GB" sz="1600" dirty="0" smtClean="0"/>
          </a:p>
        </p:txBody>
      </p:sp>
      <p:sp>
        <p:nvSpPr>
          <p:cNvPr id="18" name="Inhaltsplatzhalter 1"/>
          <p:cNvSpPr txBox="1">
            <a:spLocks/>
          </p:cNvSpPr>
          <p:nvPr/>
        </p:nvSpPr>
        <p:spPr>
          <a:xfrm>
            <a:off x="5844260" y="6636847"/>
            <a:ext cx="3299740" cy="221153"/>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None/>
            </a:pPr>
            <a:r>
              <a:rPr lang="en-GB" sz="1200" dirty="0" err="1" smtClean="0">
                <a:solidFill>
                  <a:schemeClr val="bg1">
                    <a:lumMod val="50000"/>
                  </a:schemeClr>
                </a:solidFill>
              </a:rPr>
              <a:t>accelconf.web.cern.ch</a:t>
            </a:r>
            <a:r>
              <a:rPr lang="en-GB" sz="1200" dirty="0" smtClean="0">
                <a:solidFill>
                  <a:schemeClr val="bg1">
                    <a:lumMod val="50000"/>
                  </a:schemeClr>
                </a:solidFill>
              </a:rPr>
              <a:t>/</a:t>
            </a:r>
            <a:r>
              <a:rPr lang="en-GB" sz="1200" dirty="0" err="1" smtClean="0">
                <a:solidFill>
                  <a:schemeClr val="bg1">
                    <a:lumMod val="50000"/>
                  </a:schemeClr>
                </a:solidFill>
              </a:rPr>
              <a:t>ibic2019</a:t>
            </a:r>
            <a:r>
              <a:rPr lang="en-GB" sz="1200" dirty="0" smtClean="0">
                <a:solidFill>
                  <a:schemeClr val="bg1">
                    <a:lumMod val="50000"/>
                  </a:schemeClr>
                </a:solidFill>
              </a:rPr>
              <a:t>/papers/</a:t>
            </a:r>
            <a:r>
              <a:rPr lang="en-GB" sz="1200" dirty="0" err="1" smtClean="0">
                <a:solidFill>
                  <a:schemeClr val="bg1">
                    <a:lumMod val="50000"/>
                  </a:schemeClr>
                </a:solidFill>
              </a:rPr>
              <a:t>tupp035.pdf</a:t>
            </a:r>
            <a:endParaRPr lang="en-GB" sz="1200" dirty="0">
              <a:solidFill>
                <a:schemeClr val="bg1">
                  <a:lumMod val="50000"/>
                </a:schemeClr>
              </a:solidFill>
            </a:endParaRPr>
          </a:p>
        </p:txBody>
      </p:sp>
      <p:sp>
        <p:nvSpPr>
          <p:cNvPr id="3" name="Titel 2"/>
          <p:cNvSpPr>
            <a:spLocks noGrp="1"/>
          </p:cNvSpPr>
          <p:nvPr>
            <p:ph type="title"/>
          </p:nvPr>
        </p:nvSpPr>
        <p:spPr/>
        <p:txBody>
          <a:bodyPr/>
          <a:lstStyle/>
          <a:p>
            <a:r>
              <a:rPr lang="en-US" dirty="0" smtClean="0"/>
              <a:t>Ersatz </a:t>
            </a:r>
            <a:r>
              <a:rPr lang="en-US" dirty="0" err="1" smtClean="0"/>
              <a:t>für</a:t>
            </a:r>
            <a:r>
              <a:rPr lang="en-US" dirty="0" smtClean="0"/>
              <a:t> 590 </a:t>
            </a:r>
            <a:r>
              <a:rPr lang="en-US" dirty="0"/>
              <a:t>MeV </a:t>
            </a:r>
            <a:r>
              <a:rPr lang="en-US" dirty="0" err="1" smtClean="0"/>
              <a:t>Monitore</a:t>
            </a:r>
            <a:endParaRPr lang="en-US" dirty="0"/>
          </a:p>
        </p:txBody>
      </p:sp>
    </p:spTree>
    <p:extLst>
      <p:ext uri="{BB962C8B-B14F-4D97-AF65-F5344CB8AC3E}">
        <p14:creationId xmlns:p14="http://schemas.microsoft.com/office/powerpoint/2010/main" val="2502419741"/>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el 3"/>
          <p:cNvSpPr>
            <a:spLocks noGrp="1"/>
          </p:cNvSpPr>
          <p:nvPr>
            <p:ph type="title"/>
          </p:nvPr>
        </p:nvSpPr>
        <p:spPr>
          <a:xfrm>
            <a:off x="2097082" y="291600"/>
            <a:ext cx="6708025" cy="508500"/>
          </a:xfrm>
        </p:spPr>
        <p:txBody>
          <a:bodyPr/>
          <a:lstStyle/>
          <a:p>
            <a:r>
              <a:rPr lang="de-CH" dirty="0"/>
              <a:t>Betriebsprogramm </a:t>
            </a:r>
            <a:r>
              <a:rPr lang="de-CH" dirty="0" smtClean="0"/>
              <a:t>2022</a:t>
            </a:r>
            <a:endParaRPr lang="de-CH" dirty="0"/>
          </a:p>
        </p:txBody>
      </p:sp>
      <p:sp>
        <p:nvSpPr>
          <p:cNvPr id="21" name="Textfeld 20"/>
          <p:cNvSpPr txBox="1"/>
          <p:nvPr/>
        </p:nvSpPr>
        <p:spPr>
          <a:xfrm>
            <a:off x="5222130" y="3861048"/>
            <a:ext cx="3697147" cy="865561"/>
          </a:xfrm>
          <a:prstGeom prst="rect">
            <a:avLst/>
          </a:prstGeom>
          <a:solidFill>
            <a:srgbClr val="FEECCB"/>
          </a:solidFill>
          <a:ln>
            <a:solidFill>
              <a:schemeClr val="tx1"/>
            </a:solidFill>
          </a:ln>
        </p:spPr>
        <p:txBody>
          <a:bodyPr wrap="square" lIns="144000" tIns="72000" rIns="0" bIns="0" rtlCol="0">
            <a:noAutofit/>
          </a:bodyPr>
          <a:lstStyle/>
          <a:p>
            <a:pPr eaLnBrk="1" hangingPunct="1">
              <a:lnSpc>
                <a:spcPct val="110000"/>
              </a:lnSpc>
              <a:spcBef>
                <a:spcPct val="0"/>
              </a:spcBef>
              <a:buClr>
                <a:srgbClr val="000000"/>
              </a:buClr>
            </a:pPr>
            <a:r>
              <a:rPr lang="de-CH" sz="1800" b="1" dirty="0">
                <a:solidFill>
                  <a:srgbClr val="000000"/>
                </a:solidFill>
                <a:latin typeface="Calibri"/>
              </a:rPr>
              <a:t>Betrieb mit SINQ</a:t>
            </a:r>
            <a:br>
              <a:rPr lang="de-CH" sz="1800" b="1" dirty="0">
                <a:solidFill>
                  <a:srgbClr val="000000"/>
                </a:solidFill>
                <a:latin typeface="Calibri"/>
              </a:rPr>
            </a:br>
            <a:r>
              <a:rPr lang="de-CH" sz="1800" b="1" dirty="0" err="1">
                <a:solidFill>
                  <a:srgbClr val="000000"/>
                </a:solidFill>
                <a:latin typeface="Calibri"/>
              </a:rPr>
              <a:t>I</a:t>
            </a:r>
            <a:r>
              <a:rPr lang="de-CH" sz="1800" b="1" baseline="-25000" dirty="0" err="1">
                <a:solidFill>
                  <a:srgbClr val="000000"/>
                </a:solidFill>
                <a:latin typeface="Calibri"/>
              </a:rPr>
              <a:t>max</a:t>
            </a:r>
            <a:r>
              <a:rPr lang="de-CH" sz="1800" b="1" dirty="0">
                <a:solidFill>
                  <a:srgbClr val="000000"/>
                </a:solidFill>
                <a:latin typeface="Calibri"/>
              </a:rPr>
              <a:t> = 2.0 mA   (3 Resonatoren)</a:t>
            </a:r>
          </a:p>
        </p:txBody>
      </p:sp>
      <p:graphicFrame>
        <p:nvGraphicFramePr>
          <p:cNvPr id="22" name="Inhaltsplatzhalter 12"/>
          <p:cNvGraphicFramePr>
            <a:graphicFrameLocks noGrp="1"/>
          </p:cNvGraphicFramePr>
          <p:nvPr>
            <p:ph sz="quarter" idx="13"/>
            <p:extLst>
              <p:ext uri="{D42A27DB-BD31-4B8C-83A1-F6EECF244321}">
                <p14:modId xmlns:p14="http://schemas.microsoft.com/office/powerpoint/2010/main" val="3885930106"/>
              </p:ext>
            </p:extLst>
          </p:nvPr>
        </p:nvGraphicFramePr>
        <p:xfrm>
          <a:off x="5220072" y="980728"/>
          <a:ext cx="3695700" cy="2768600"/>
        </p:xfrm>
        <a:graphic>
          <a:graphicData uri="http://schemas.openxmlformats.org/drawingml/2006/table">
            <a:tbl>
              <a:tblPr firstRow="1" firstCol="1" bandRow="1">
                <a:tableStyleId>{5C22544A-7EE6-4342-B048-85BDC9FD1C3A}</a:tableStyleId>
              </a:tblPr>
              <a:tblGrid>
                <a:gridCol w="1600200">
                  <a:extLst>
                    <a:ext uri="{9D8B030D-6E8A-4147-A177-3AD203B41FA5}">
                      <a16:colId xmlns:a16="http://schemas.microsoft.com/office/drawing/2014/main" val="280849198"/>
                    </a:ext>
                  </a:extLst>
                </a:gridCol>
                <a:gridCol w="2095500">
                  <a:extLst>
                    <a:ext uri="{9D8B030D-6E8A-4147-A177-3AD203B41FA5}">
                      <a16:colId xmlns:a16="http://schemas.microsoft.com/office/drawing/2014/main" val="597277046"/>
                    </a:ext>
                  </a:extLst>
                </a:gridCol>
              </a:tblGrid>
              <a:tr h="199390">
                <a:tc>
                  <a:txBody>
                    <a:bodyPr/>
                    <a:lstStyle/>
                    <a:p>
                      <a:pPr>
                        <a:spcAft>
                          <a:spcPts val="0"/>
                        </a:spcAft>
                      </a:pPr>
                      <a:r>
                        <a:rPr lang="de-CH" sz="1100">
                          <a:effectLst/>
                        </a:rPr>
                        <a:t>Shutdown Start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a:t>
                      </a:r>
                      <a:r>
                        <a:rPr lang="de-CH" sz="1100" dirty="0" smtClean="0">
                          <a:effectLst/>
                        </a:rPr>
                        <a:t>23.12.2022 </a:t>
                      </a:r>
                      <a:r>
                        <a:rPr lang="de-CH" sz="1100" dirty="0">
                          <a:effectLst/>
                        </a:rPr>
                        <a:t>6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749894262"/>
                  </a:ext>
                </a:extLst>
              </a:tr>
              <a:tr h="153670">
                <a:tc>
                  <a:txBody>
                    <a:bodyPr/>
                    <a:lstStyle/>
                    <a:p>
                      <a:pPr>
                        <a:spcAft>
                          <a:spcPts val="0"/>
                        </a:spcAft>
                      </a:pPr>
                      <a:r>
                        <a:rPr lang="de-CH" sz="1100" dirty="0">
                          <a:effectLst/>
                        </a:rPr>
                        <a:t>1. Arbeitstag 2019</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a:t>
                      </a:r>
                      <a:r>
                        <a:rPr lang="de-CH" sz="1100" dirty="0" smtClean="0">
                          <a:effectLst/>
                        </a:rPr>
                        <a:t>03.01.2022 </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611136462"/>
                  </a:ext>
                </a:extLst>
              </a:tr>
              <a:tr h="208915">
                <a:tc>
                  <a:txBody>
                    <a:bodyPr/>
                    <a:lstStyle/>
                    <a:p>
                      <a:pPr>
                        <a:spcAft>
                          <a:spcPts val="0"/>
                        </a:spcAft>
                      </a:pPr>
                      <a:r>
                        <a:rPr lang="de-CH" sz="1100">
                          <a:effectLst/>
                        </a:rPr>
                        <a:t>Systemtest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a:t>
                      </a:r>
                      <a:r>
                        <a:rPr lang="de-CH" sz="1100" dirty="0" smtClean="0">
                          <a:effectLst/>
                        </a:rPr>
                        <a:t>.-So</a:t>
                      </a:r>
                      <a:r>
                        <a:rPr lang="de-CH" sz="1100" dirty="0">
                          <a:effectLst/>
                        </a:rPr>
                        <a:t>. </a:t>
                      </a:r>
                      <a:r>
                        <a:rPr lang="de-CH" sz="1100" dirty="0" smtClean="0">
                          <a:effectLst/>
                        </a:rPr>
                        <a:t>07.-09.01.2022</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14840922"/>
                  </a:ext>
                </a:extLst>
              </a:tr>
              <a:tr h="120650">
                <a:tc>
                  <a:txBody>
                    <a:bodyPr/>
                    <a:lstStyle/>
                    <a:p>
                      <a:pPr>
                        <a:spcAft>
                          <a:spcPts val="0"/>
                        </a:spcAft>
                      </a:pPr>
                      <a:r>
                        <a:rPr lang="de-CH" sz="1100" dirty="0">
                          <a:effectLst/>
                        </a:rPr>
                        <a:t>Resonator 4 Einbau</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smtClean="0">
                          <a:effectLst/>
                        </a:rPr>
                        <a:t>Verschoben auf </a:t>
                      </a:r>
                      <a:r>
                        <a:rPr lang="de-CH" sz="1100" dirty="0" smtClean="0">
                          <a:effectLst/>
                        </a:rPr>
                        <a:t>2024</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45041342"/>
                  </a:ext>
                </a:extLst>
              </a:tr>
              <a:tr h="0">
                <a:tc>
                  <a:txBody>
                    <a:bodyPr/>
                    <a:lstStyle/>
                    <a:p>
                      <a:pPr>
                        <a:spcAft>
                          <a:spcPts val="0"/>
                        </a:spcAft>
                      </a:pPr>
                      <a:r>
                        <a:rPr lang="de-CH" sz="1100" dirty="0">
                          <a:effectLst/>
                        </a:rPr>
                        <a:t>PSYS-Test </a:t>
                      </a:r>
                      <a:r>
                        <a:rPr lang="de-CH" sz="1100" dirty="0" err="1">
                          <a:effectLst/>
                        </a:rPr>
                        <a:t>Inj</a:t>
                      </a:r>
                      <a:r>
                        <a:rPr lang="de-CH" sz="1100" dirty="0">
                          <a:effectLst/>
                        </a:rPr>
                        <a:t>. 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smtClean="0">
                          <a:effectLst/>
                        </a:rPr>
                        <a:t>Do. 24.03.2022</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03024792"/>
                  </a:ext>
                </a:extLst>
              </a:tr>
              <a:tr h="0">
                <a:tc>
                  <a:txBody>
                    <a:bodyPr/>
                    <a:lstStyle/>
                    <a:p>
                      <a:pPr>
                        <a:spcAft>
                          <a:spcPts val="0"/>
                        </a:spcAft>
                      </a:pPr>
                      <a:r>
                        <a:rPr lang="de-CH" sz="1100" dirty="0">
                          <a:effectLst/>
                        </a:rPr>
                        <a:t>Strahltest BX2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smtClean="0">
                          <a:effectLst/>
                        </a:rPr>
                        <a:t>Do. 24.03.2022</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592131707"/>
                  </a:ext>
                </a:extLst>
              </a:tr>
              <a:tr h="213995">
                <a:tc>
                  <a:txBody>
                    <a:bodyPr/>
                    <a:lstStyle/>
                    <a:p>
                      <a:pPr>
                        <a:spcAft>
                          <a:spcPts val="0"/>
                        </a:spcAft>
                      </a:pPr>
                      <a:r>
                        <a:rPr lang="en-US" sz="1100">
                          <a:effectLst/>
                        </a:rPr>
                        <a:t>PSYS-Test Ring/p-Kanal</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a:t>
                      </a:r>
                      <a:r>
                        <a:rPr lang="de-CH" sz="1100" dirty="0" smtClean="0">
                          <a:effectLst/>
                        </a:rPr>
                        <a:t>./Di 11./12.04.2022</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591981308"/>
                  </a:ext>
                </a:extLst>
              </a:tr>
              <a:tr h="269240">
                <a:tc>
                  <a:txBody>
                    <a:bodyPr/>
                    <a:lstStyle/>
                    <a:p>
                      <a:pPr>
                        <a:spcAft>
                          <a:spcPts val="0"/>
                        </a:spcAft>
                      </a:pPr>
                      <a:r>
                        <a:rPr lang="de-CH" sz="1100" dirty="0">
                          <a:effectLst/>
                        </a:rPr>
                        <a:t>Strahltests Ring/p-Kanal</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D</a:t>
                      </a:r>
                      <a:r>
                        <a:rPr lang="de-CH" sz="1100" dirty="0" smtClean="0">
                          <a:effectLst/>
                        </a:rPr>
                        <a:t>i</a:t>
                      </a:r>
                      <a:r>
                        <a:rPr lang="de-CH" sz="1100" dirty="0">
                          <a:effectLst/>
                        </a:rPr>
                        <a:t>. </a:t>
                      </a:r>
                      <a:r>
                        <a:rPr lang="de-CH" sz="1100" dirty="0" smtClean="0">
                          <a:effectLst/>
                        </a:rPr>
                        <a:t>12.04.2022</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027417798"/>
                  </a:ext>
                </a:extLst>
              </a:tr>
              <a:tr h="180340">
                <a:tc>
                  <a:txBody>
                    <a:bodyPr/>
                    <a:lstStyle/>
                    <a:p>
                      <a:pPr>
                        <a:spcAft>
                          <a:spcPts val="0"/>
                        </a:spcAft>
                      </a:pPr>
                      <a:r>
                        <a:rPr lang="de-CH" sz="1100" dirty="0">
                          <a:effectLst/>
                        </a:rPr>
                        <a:t>Start Userbetrieb</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a:t>
                      </a:r>
                      <a:r>
                        <a:rPr lang="de-CH" sz="1100" dirty="0" smtClean="0">
                          <a:effectLst/>
                        </a:rPr>
                        <a:t>02.05.2022</a:t>
                      </a:r>
                      <a:r>
                        <a:rPr lang="de-CH" sz="1100" baseline="0" dirty="0" smtClean="0">
                          <a:effectLst/>
                        </a:rPr>
                        <a:t> </a:t>
                      </a:r>
                      <a:r>
                        <a:rPr lang="de-CH" sz="1100" baseline="0" dirty="0" smtClean="0">
                          <a:effectLst/>
                        </a:rPr>
                        <a:t>00:00</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69017381"/>
                  </a:ext>
                </a:extLst>
              </a:tr>
              <a:tr h="0">
                <a:tc>
                  <a:txBody>
                    <a:bodyPr/>
                    <a:lstStyle/>
                    <a:p>
                      <a:pPr>
                        <a:spcAft>
                          <a:spcPts val="0"/>
                        </a:spcAft>
                      </a:pPr>
                      <a:r>
                        <a:rPr lang="de-CH" sz="1100" dirty="0">
                          <a:effectLst/>
                        </a:rPr>
                        <a:t>ICT Maintenance</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 </a:t>
                      </a:r>
                      <a:r>
                        <a:rPr lang="de-CH" sz="1100" dirty="0" smtClean="0">
                          <a:effectLst/>
                        </a:rPr>
                        <a:t>05.08.2022 </a:t>
                      </a:r>
                      <a:r>
                        <a:rPr lang="de-CH" sz="1100" dirty="0">
                          <a:effectLst/>
                        </a:rPr>
                        <a:t>20 Uhr -</a:t>
                      </a:r>
                    </a:p>
                    <a:p>
                      <a:pPr>
                        <a:spcAft>
                          <a:spcPts val="0"/>
                        </a:spcAft>
                      </a:pPr>
                      <a:r>
                        <a:rPr lang="de-CH" sz="1100" dirty="0">
                          <a:effectLst/>
                        </a:rPr>
                        <a:t>Sa. </a:t>
                      </a:r>
                      <a:r>
                        <a:rPr lang="de-CH" sz="1100" dirty="0" smtClean="0">
                          <a:effectLst/>
                        </a:rPr>
                        <a:t>07.08.2022 </a:t>
                      </a:r>
                      <a:r>
                        <a:rPr lang="de-CH" sz="1100" dirty="0">
                          <a:effectLst/>
                        </a:rPr>
                        <a:t>20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187579077"/>
                  </a:ext>
                </a:extLst>
              </a:tr>
            </a:tbl>
          </a:graphicData>
        </a:graphic>
      </p:graphicFrame>
      <p:sp>
        <p:nvSpPr>
          <p:cNvPr id="3" name="Abgerundetes Rechteck 2"/>
          <p:cNvSpPr/>
          <p:nvPr/>
        </p:nvSpPr>
        <p:spPr bwMode="auto">
          <a:xfrm>
            <a:off x="5123706" y="3008086"/>
            <a:ext cx="3888432" cy="388257"/>
          </a:xfrm>
          <a:prstGeom prst="roundRect">
            <a:avLst/>
          </a:prstGeom>
          <a:solidFill>
            <a:schemeClr val="accent6">
              <a:lumMod val="60000"/>
              <a:lumOff val="40000"/>
              <a:alpha val="31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8" name="Grafik 7"/>
          <p:cNvPicPr>
            <a:picLocks noChangeAspect="1"/>
          </p:cNvPicPr>
          <p:nvPr/>
        </p:nvPicPr>
        <p:blipFill rotWithShape="1">
          <a:blip r:embed="rId2"/>
          <a:srcRect l="1336" t="2822" r="5450" b="-2822"/>
          <a:stretch/>
        </p:blipFill>
        <p:spPr>
          <a:xfrm>
            <a:off x="5055704" y="4932248"/>
            <a:ext cx="3980792" cy="1161048"/>
          </a:xfrm>
          <a:prstGeom prst="rect">
            <a:avLst/>
          </a:prstGeom>
        </p:spPr>
      </p:pic>
      <p:pic>
        <p:nvPicPr>
          <p:cNvPr id="9" name="Grafik 8"/>
          <p:cNvPicPr>
            <a:picLocks noChangeAspect="1"/>
          </p:cNvPicPr>
          <p:nvPr/>
        </p:nvPicPr>
        <p:blipFill rotWithShape="1">
          <a:blip r:embed="rId3">
            <a:extLst>
              <a:ext uri="{28A0092B-C50C-407E-A947-70E740481C1C}">
                <a14:useLocalDpi xmlns:a14="http://schemas.microsoft.com/office/drawing/2010/main" val="0"/>
              </a:ext>
            </a:extLst>
          </a:blip>
          <a:srcRect l="7281" t="4662" r="9250" b="18052"/>
          <a:stretch/>
        </p:blipFill>
        <p:spPr>
          <a:xfrm>
            <a:off x="774812" y="980728"/>
            <a:ext cx="4280892" cy="5127972"/>
          </a:xfrm>
          <a:prstGeom prst="rect">
            <a:avLst/>
          </a:prstGeom>
        </p:spPr>
      </p:pic>
    </p:spTree>
    <p:extLst>
      <p:ext uri="{BB962C8B-B14F-4D97-AF65-F5344CB8AC3E}">
        <p14:creationId xmlns:p14="http://schemas.microsoft.com/office/powerpoint/2010/main" val="3322585678"/>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24</a:t>
            </a:fld>
            <a:endParaRPr lang="de-DE" dirty="0"/>
          </a:p>
        </p:txBody>
      </p:sp>
      <p:sp>
        <p:nvSpPr>
          <p:cNvPr id="5" name="Titel 4"/>
          <p:cNvSpPr>
            <a:spLocks noGrp="1"/>
          </p:cNvSpPr>
          <p:nvPr>
            <p:ph type="title"/>
          </p:nvPr>
        </p:nvSpPr>
        <p:spPr/>
        <p:txBody>
          <a:bodyPr/>
          <a:lstStyle/>
          <a:p>
            <a:r>
              <a:rPr lang="de-CH" dirty="0"/>
              <a:t>Wir schaffen Wissen – heute für morgen</a:t>
            </a:r>
          </a:p>
        </p:txBody>
      </p:sp>
      <p:sp>
        <p:nvSpPr>
          <p:cNvPr id="6" name="Textplatzhalter 5"/>
          <p:cNvSpPr>
            <a:spLocks noGrp="1"/>
          </p:cNvSpPr>
          <p:nvPr>
            <p:ph type="body" sz="quarter" idx="13"/>
          </p:nvPr>
        </p:nvSpPr>
        <p:spPr/>
        <p:txBody>
          <a:bodyPr/>
          <a:lstStyle/>
          <a:p>
            <a:pPr marL="0" indent="0">
              <a:buNone/>
            </a:pPr>
            <a:r>
              <a:rPr lang="de-CH" b="1" dirty="0" smtClean="0"/>
              <a:t>Mein Dank geht an</a:t>
            </a:r>
          </a:p>
          <a:p>
            <a:pPr marL="0" indent="0">
              <a:buNone/>
            </a:pPr>
            <a:endParaRPr lang="de-CH" dirty="0" smtClean="0"/>
          </a:p>
          <a:p>
            <a:r>
              <a:rPr lang="de-CH" dirty="0" smtClean="0"/>
              <a:t>Mitarbeitende</a:t>
            </a:r>
          </a:p>
          <a:p>
            <a:r>
              <a:rPr lang="de-CH" dirty="0" smtClean="0"/>
              <a:t>Aufmerksamkeit</a:t>
            </a:r>
            <a:endParaRPr lang="de-CH" dirty="0" smtClean="0"/>
          </a:p>
          <a:p>
            <a:endParaRPr lang="de-CH" dirty="0" smtClean="0"/>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9234" y="1010376"/>
            <a:ext cx="3707902" cy="5584190"/>
          </a:xfrm>
          <a:prstGeom prst="rect">
            <a:avLst/>
          </a:prstGeom>
        </p:spPr>
      </p:pic>
    </p:spTree>
    <p:extLst>
      <p:ext uri="{BB962C8B-B14F-4D97-AF65-F5344CB8AC3E}">
        <p14:creationId xmlns:p14="http://schemas.microsoft.com/office/powerpoint/2010/main" val="138829506"/>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Phasenverlauf Ring</a:t>
            </a: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25</a:t>
            </a:fld>
            <a:endParaRPr lang="de-DE" dirty="0"/>
          </a:p>
        </p:txBody>
      </p:sp>
      <p:pic>
        <p:nvPicPr>
          <p:cNvPr id="6" name="Grafik 5"/>
          <p:cNvPicPr>
            <a:picLocks noChangeAspect="1"/>
          </p:cNvPicPr>
          <p:nvPr/>
        </p:nvPicPr>
        <p:blipFill rotWithShape="1">
          <a:blip r:embed="rId2">
            <a:extLst>
              <a:ext uri="{28A0092B-C50C-407E-A947-70E740481C1C}">
                <a14:useLocalDpi xmlns:a14="http://schemas.microsoft.com/office/drawing/2010/main" val="0"/>
              </a:ext>
            </a:extLst>
          </a:blip>
          <a:srcRect l="2176" t="8903" r="38471" b="49007"/>
          <a:stretch/>
        </p:blipFill>
        <p:spPr>
          <a:xfrm>
            <a:off x="859366" y="1947335"/>
            <a:ext cx="6860712" cy="3403598"/>
          </a:xfrm>
          <a:prstGeom prst="rect">
            <a:avLst/>
          </a:prstGeom>
        </p:spPr>
      </p:pic>
      <p:cxnSp>
        <p:nvCxnSpPr>
          <p:cNvPr id="8" name="Gerader Verbinder 7"/>
          <p:cNvCxnSpPr/>
          <p:nvPr/>
        </p:nvCxnSpPr>
        <p:spPr bwMode="auto">
          <a:xfrm>
            <a:off x="1443567" y="2036233"/>
            <a:ext cx="627651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Gerader Verbinder 9"/>
          <p:cNvCxnSpPr/>
          <p:nvPr/>
        </p:nvCxnSpPr>
        <p:spPr bwMode="auto">
          <a:xfrm>
            <a:off x="1981200" y="1947335"/>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Gerader Verbinder 11"/>
          <p:cNvCxnSpPr/>
          <p:nvPr/>
        </p:nvCxnSpPr>
        <p:spPr bwMode="auto">
          <a:xfrm>
            <a:off x="2218265" y="1947333"/>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Gerader Verbinder 12"/>
          <p:cNvCxnSpPr/>
          <p:nvPr/>
        </p:nvCxnSpPr>
        <p:spPr bwMode="auto">
          <a:xfrm>
            <a:off x="2696632" y="1947337"/>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Gerader Verbinder 16"/>
          <p:cNvCxnSpPr/>
          <p:nvPr/>
        </p:nvCxnSpPr>
        <p:spPr bwMode="auto">
          <a:xfrm>
            <a:off x="3551763" y="1947337"/>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Gerader Verbinder 17"/>
          <p:cNvCxnSpPr/>
          <p:nvPr/>
        </p:nvCxnSpPr>
        <p:spPr bwMode="auto">
          <a:xfrm>
            <a:off x="4428057" y="1947337"/>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Gerader Verbinder 18"/>
          <p:cNvCxnSpPr/>
          <p:nvPr/>
        </p:nvCxnSpPr>
        <p:spPr bwMode="auto">
          <a:xfrm>
            <a:off x="5317058" y="1947333"/>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Gerader Verbinder 19"/>
          <p:cNvCxnSpPr/>
          <p:nvPr/>
        </p:nvCxnSpPr>
        <p:spPr bwMode="auto">
          <a:xfrm>
            <a:off x="5994389" y="1947331"/>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Gerader Verbinder 20"/>
          <p:cNvCxnSpPr/>
          <p:nvPr/>
        </p:nvCxnSpPr>
        <p:spPr bwMode="auto">
          <a:xfrm>
            <a:off x="6451603" y="1947329"/>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Gerader Verbinder 21"/>
          <p:cNvCxnSpPr/>
          <p:nvPr/>
        </p:nvCxnSpPr>
        <p:spPr bwMode="auto">
          <a:xfrm>
            <a:off x="6794500" y="1947327"/>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Gerader Verbinder 22"/>
          <p:cNvCxnSpPr/>
          <p:nvPr/>
        </p:nvCxnSpPr>
        <p:spPr bwMode="auto">
          <a:xfrm>
            <a:off x="7006163" y="1947331"/>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Gerader Verbinder 23"/>
          <p:cNvCxnSpPr/>
          <p:nvPr/>
        </p:nvCxnSpPr>
        <p:spPr bwMode="auto">
          <a:xfrm>
            <a:off x="7167033" y="1947329"/>
            <a:ext cx="0" cy="8889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Textfeld 15"/>
          <p:cNvSpPr txBox="1"/>
          <p:nvPr/>
        </p:nvSpPr>
        <p:spPr>
          <a:xfrm>
            <a:off x="3843857" y="1803400"/>
            <a:ext cx="1168400" cy="13970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200" dirty="0" smtClean="0">
                <a:solidFill>
                  <a:srgbClr val="000000"/>
                </a:solidFill>
                <a:latin typeface="Calibri"/>
              </a:rPr>
              <a:t>Energie</a:t>
            </a:r>
          </a:p>
        </p:txBody>
      </p:sp>
    </p:spTree>
    <p:extLst>
      <p:ext uri="{BB962C8B-B14F-4D97-AF65-F5344CB8AC3E}">
        <p14:creationId xmlns:p14="http://schemas.microsoft.com/office/powerpoint/2010/main" val="2925180788"/>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Trimmspulen Ring</a:t>
            </a: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26</a:t>
            </a:fld>
            <a:endParaRPr lang="de-DE" dirty="0"/>
          </a:p>
        </p:txBody>
      </p:sp>
      <p:graphicFrame>
        <p:nvGraphicFramePr>
          <p:cNvPr id="5" name="Objekt 4"/>
          <p:cNvGraphicFramePr>
            <a:graphicFrameLocks noChangeAspect="1"/>
          </p:cNvGraphicFramePr>
          <p:nvPr>
            <p:extLst/>
          </p:nvPr>
        </p:nvGraphicFramePr>
        <p:xfrm>
          <a:off x="1274762" y="921279"/>
          <a:ext cx="6305203" cy="4836054"/>
        </p:xfrm>
        <a:graphic>
          <a:graphicData uri="http://schemas.openxmlformats.org/presentationml/2006/ole">
            <mc:AlternateContent xmlns:mc="http://schemas.openxmlformats.org/markup-compatibility/2006">
              <mc:Choice xmlns:v="urn:schemas-microsoft-com:vml" Requires="v">
                <p:oleObj spid="_x0000_s21513" name="Graph" r:id="rId3" imgW="3876840" imgH="2973600" progId="Origin95.Graph">
                  <p:embed/>
                </p:oleObj>
              </mc:Choice>
              <mc:Fallback>
                <p:oleObj name="Graph" r:id="rId3" imgW="3876840" imgH="2973600" progId="Origin95.Graph">
                  <p:embed/>
                  <p:pic>
                    <p:nvPicPr>
                      <p:cNvPr id="5" name="Objekt 4"/>
                      <p:cNvPicPr/>
                      <p:nvPr/>
                    </p:nvPicPr>
                    <p:blipFill>
                      <a:blip r:embed="rId4"/>
                      <a:stretch>
                        <a:fillRect/>
                      </a:stretch>
                    </p:blipFill>
                    <p:spPr>
                      <a:xfrm>
                        <a:off x="1274762" y="921279"/>
                        <a:ext cx="6305203" cy="4836054"/>
                      </a:xfrm>
                      <a:prstGeom prst="rect">
                        <a:avLst/>
                      </a:prstGeom>
                    </p:spPr>
                  </p:pic>
                </p:oleObj>
              </mc:Fallback>
            </mc:AlternateContent>
          </a:graphicData>
        </a:graphic>
      </p:graphicFrame>
    </p:spTree>
    <p:extLst>
      <p:ext uri="{BB962C8B-B14F-4D97-AF65-F5344CB8AC3E}">
        <p14:creationId xmlns:p14="http://schemas.microsoft.com/office/powerpoint/2010/main" val="3966111432"/>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Betrieb 2021</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a:t>
            </a:fld>
            <a:endParaRPr lang="de-DE" dirty="0"/>
          </a:p>
        </p:txBody>
      </p:sp>
      <p:graphicFrame>
        <p:nvGraphicFramePr>
          <p:cNvPr id="5" name="Objekt 4"/>
          <p:cNvGraphicFramePr>
            <a:graphicFrameLocks noChangeAspect="1"/>
          </p:cNvGraphicFramePr>
          <p:nvPr>
            <p:extLst>
              <p:ext uri="{D42A27DB-BD31-4B8C-83A1-F6EECF244321}">
                <p14:modId xmlns:p14="http://schemas.microsoft.com/office/powerpoint/2010/main" val="2467211486"/>
              </p:ext>
            </p:extLst>
          </p:nvPr>
        </p:nvGraphicFramePr>
        <p:xfrm>
          <a:off x="1023162" y="1268760"/>
          <a:ext cx="7077230" cy="5428194"/>
        </p:xfrm>
        <a:graphic>
          <a:graphicData uri="http://schemas.openxmlformats.org/presentationml/2006/ole">
            <mc:AlternateContent xmlns:mc="http://schemas.openxmlformats.org/markup-compatibility/2006">
              <mc:Choice xmlns:v="urn:schemas-microsoft-com:vml" Requires="v">
                <p:oleObj spid="_x0000_s17437" name="Graph" r:id="rId4" imgW="3876840" imgH="2973600" progId="Origin95.Graph">
                  <p:embed/>
                </p:oleObj>
              </mc:Choice>
              <mc:Fallback>
                <p:oleObj name="Graph" r:id="rId4" imgW="3876840" imgH="2973600" progId="Origin95.Graph">
                  <p:embed/>
                  <p:pic>
                    <p:nvPicPr>
                      <p:cNvPr id="0" name=""/>
                      <p:cNvPicPr/>
                      <p:nvPr/>
                    </p:nvPicPr>
                    <p:blipFill>
                      <a:blip r:embed="rId5"/>
                      <a:stretch>
                        <a:fillRect/>
                      </a:stretch>
                    </p:blipFill>
                    <p:spPr>
                      <a:xfrm>
                        <a:off x="1023162" y="1268760"/>
                        <a:ext cx="7077230" cy="5428194"/>
                      </a:xfrm>
                      <a:prstGeom prst="rect">
                        <a:avLst/>
                      </a:prstGeom>
                    </p:spPr>
                  </p:pic>
                </p:oleObj>
              </mc:Fallback>
            </mc:AlternateContent>
          </a:graphicData>
        </a:graphic>
      </p:graphicFrame>
      <p:sp>
        <p:nvSpPr>
          <p:cNvPr id="6" name="Textfeld 5"/>
          <p:cNvSpPr txBox="1"/>
          <p:nvPr/>
        </p:nvSpPr>
        <p:spPr>
          <a:xfrm>
            <a:off x="2202522" y="1071467"/>
            <a:ext cx="367319" cy="28803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EIC</a:t>
            </a:r>
            <a:endParaRPr lang="en-US" sz="1800" dirty="0" smtClean="0">
              <a:solidFill>
                <a:srgbClr val="000000"/>
              </a:solidFill>
              <a:latin typeface="Calibri"/>
            </a:endParaRPr>
          </a:p>
        </p:txBody>
      </p:sp>
      <p:cxnSp>
        <p:nvCxnSpPr>
          <p:cNvPr id="9" name="Gerade Verbindung mit Pfeil 8"/>
          <p:cNvCxnSpPr/>
          <p:nvPr/>
        </p:nvCxnSpPr>
        <p:spPr bwMode="auto">
          <a:xfrm>
            <a:off x="2339752" y="1340768"/>
            <a:ext cx="0" cy="21602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Textfeld 11"/>
          <p:cNvSpPr txBox="1"/>
          <p:nvPr/>
        </p:nvSpPr>
        <p:spPr>
          <a:xfrm>
            <a:off x="3347864" y="1070169"/>
            <a:ext cx="1123750" cy="27059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AXA / Ring</a:t>
            </a:r>
            <a:endParaRPr lang="en-US" sz="1800" dirty="0" smtClean="0">
              <a:solidFill>
                <a:srgbClr val="000000"/>
              </a:solidFill>
              <a:latin typeface="Calibri"/>
            </a:endParaRPr>
          </a:p>
        </p:txBody>
      </p:sp>
      <p:cxnSp>
        <p:nvCxnSpPr>
          <p:cNvPr id="13" name="Gerade Verbindung mit Pfeil 12"/>
          <p:cNvCxnSpPr/>
          <p:nvPr/>
        </p:nvCxnSpPr>
        <p:spPr bwMode="auto">
          <a:xfrm>
            <a:off x="3851920" y="1340768"/>
            <a:ext cx="0" cy="21602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Textfeld 13"/>
          <p:cNvSpPr txBox="1"/>
          <p:nvPr/>
        </p:nvSpPr>
        <p:spPr>
          <a:xfrm>
            <a:off x="6516216" y="1052736"/>
            <a:ext cx="1656184" cy="27059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SINQ </a:t>
            </a:r>
            <a:r>
              <a:rPr lang="en-US" sz="1800" dirty="0" err="1" smtClean="0">
                <a:solidFill>
                  <a:srgbClr val="000000"/>
                </a:solidFill>
                <a:latin typeface="Calibri"/>
              </a:rPr>
              <a:t>Kälteanlage</a:t>
            </a:r>
            <a:endParaRPr lang="en-US" sz="1800" dirty="0" smtClean="0">
              <a:solidFill>
                <a:srgbClr val="000000"/>
              </a:solidFill>
              <a:latin typeface="Calibri"/>
            </a:endParaRPr>
          </a:p>
        </p:txBody>
      </p:sp>
      <p:cxnSp>
        <p:nvCxnSpPr>
          <p:cNvPr id="15" name="Gerade Verbindung mit Pfeil 14"/>
          <p:cNvCxnSpPr/>
          <p:nvPr/>
        </p:nvCxnSpPr>
        <p:spPr bwMode="auto">
          <a:xfrm>
            <a:off x="7452320" y="1323335"/>
            <a:ext cx="0" cy="21602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918660869"/>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Betrieb </a:t>
            </a:r>
            <a:r>
              <a:rPr lang="de-CH" dirty="0" smtClean="0"/>
              <a:t>2021</a:t>
            </a:r>
            <a:endParaRPr lang="de-CH" dirty="0"/>
          </a:p>
        </p:txBody>
      </p:sp>
      <p:graphicFrame>
        <p:nvGraphicFramePr>
          <p:cNvPr id="8" name="Diagramm 7"/>
          <p:cNvGraphicFramePr>
            <a:graphicFrameLocks noGrp="1"/>
          </p:cNvGraphicFramePr>
          <p:nvPr>
            <p:extLst>
              <p:ext uri="{D42A27DB-BD31-4B8C-83A1-F6EECF244321}">
                <p14:modId xmlns:p14="http://schemas.microsoft.com/office/powerpoint/2010/main" val="640348894"/>
              </p:ext>
            </p:extLst>
          </p:nvPr>
        </p:nvGraphicFramePr>
        <p:xfrm>
          <a:off x="-396552" y="1052736"/>
          <a:ext cx="9289915" cy="59987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08857122"/>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Betrieb </a:t>
            </a:r>
            <a:r>
              <a:rPr lang="de-CH" dirty="0" smtClean="0"/>
              <a:t>2021</a:t>
            </a:r>
            <a:endParaRPr lang="de-CH" dirty="0"/>
          </a:p>
        </p:txBody>
      </p:sp>
      <p:graphicFrame>
        <p:nvGraphicFramePr>
          <p:cNvPr id="7" name="Tabelle 6"/>
          <p:cNvGraphicFramePr>
            <a:graphicFrameLocks noGrp="1"/>
          </p:cNvGraphicFramePr>
          <p:nvPr>
            <p:extLst>
              <p:ext uri="{D42A27DB-BD31-4B8C-83A1-F6EECF244321}">
                <p14:modId xmlns:p14="http://schemas.microsoft.com/office/powerpoint/2010/main" val="3251705837"/>
              </p:ext>
            </p:extLst>
          </p:nvPr>
        </p:nvGraphicFramePr>
        <p:xfrm>
          <a:off x="1547664" y="1412776"/>
          <a:ext cx="3143885" cy="2526030"/>
        </p:xfrm>
        <a:graphic>
          <a:graphicData uri="http://schemas.openxmlformats.org/drawingml/2006/table">
            <a:tbl>
              <a:tblPr firstRow="1" firstCol="1" bandRow="1"/>
              <a:tblGrid>
                <a:gridCol w="2247265">
                  <a:extLst>
                    <a:ext uri="{9D8B030D-6E8A-4147-A177-3AD203B41FA5}">
                      <a16:colId xmlns:a16="http://schemas.microsoft.com/office/drawing/2014/main" val="2788642637"/>
                    </a:ext>
                  </a:extLst>
                </a:gridCol>
                <a:gridCol w="896620">
                  <a:extLst>
                    <a:ext uri="{9D8B030D-6E8A-4147-A177-3AD203B41FA5}">
                      <a16:colId xmlns:a16="http://schemas.microsoft.com/office/drawing/2014/main" val="3182407669"/>
                    </a:ext>
                  </a:extLst>
                </a:gridCol>
              </a:tblGrid>
              <a:tr h="0">
                <a:tc>
                  <a:txBody>
                    <a:bodyPr/>
                    <a:lstStyle/>
                    <a:p>
                      <a:pPr algn="just" hangingPunct="0">
                        <a:lnSpc>
                          <a:spcPct val="150000"/>
                        </a:lnSpc>
                        <a:spcBef>
                          <a:spcPts val="600"/>
                        </a:spcBef>
                        <a:spcAft>
                          <a:spcPts val="0"/>
                        </a:spcAft>
                      </a:pPr>
                      <a:r>
                        <a:rPr lang="en-GB" sz="850" b="1">
                          <a:solidFill>
                            <a:srgbClr val="000000"/>
                          </a:solidFill>
                          <a:effectLst/>
                          <a:latin typeface="Arial" panose="020B0604020202020204" pitchFamily="34" charset="0"/>
                          <a:ea typeface="Calibri" panose="020F0502020204030204" pitchFamily="34" charset="0"/>
                        </a:rPr>
                        <a:t>Beam-time statistics for HIPA</a:t>
                      </a:r>
                      <a:endParaRPr lang="de-CH" sz="85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hangingPunct="0">
                        <a:lnSpc>
                          <a:spcPct val="150000"/>
                        </a:lnSpc>
                        <a:spcBef>
                          <a:spcPts val="600"/>
                        </a:spcBef>
                        <a:spcAft>
                          <a:spcPts val="0"/>
                        </a:spcAft>
                      </a:pPr>
                      <a:r>
                        <a:rPr lang="en-GB" sz="850" b="1" dirty="0" smtClean="0">
                          <a:solidFill>
                            <a:srgbClr val="000000"/>
                          </a:solidFill>
                          <a:effectLst/>
                          <a:latin typeface="Arial" panose="020B0604020202020204" pitchFamily="34" charset="0"/>
                          <a:ea typeface="Calibri" panose="020F0502020204030204" pitchFamily="34" charset="0"/>
                        </a:rPr>
                        <a:t>2021</a:t>
                      </a:r>
                      <a:endParaRPr lang="de-CH" sz="850" dirty="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extLst>
                  <a:ext uri="{0D108BD9-81ED-4DB2-BD59-A6C34878D82A}">
                    <a16:rowId xmlns:a16="http://schemas.microsoft.com/office/drawing/2014/main" val="659541384"/>
                  </a:ext>
                </a:extLst>
              </a:tr>
              <a:tr h="0">
                <a:tc>
                  <a:txBody>
                    <a:bodyPr/>
                    <a:lstStyle/>
                    <a:p>
                      <a:pPr algn="just" hangingPunct="0">
                        <a:lnSpc>
                          <a:spcPct val="150000"/>
                        </a:lnSpc>
                        <a:spcBef>
                          <a:spcPts val="600"/>
                        </a:spcBef>
                        <a:spcAft>
                          <a:spcPts val="0"/>
                        </a:spcAft>
                      </a:pPr>
                      <a:r>
                        <a:rPr lang="en-GB" sz="850" b="1" dirty="0">
                          <a:solidFill>
                            <a:srgbClr val="000000"/>
                          </a:solidFill>
                          <a:effectLst/>
                          <a:latin typeface="Arial" panose="020B0604020202020204" pitchFamily="34" charset="0"/>
                          <a:ea typeface="Calibri" panose="020F0502020204030204" pitchFamily="34" charset="0"/>
                        </a:rPr>
                        <a:t>Total scheduled user beam time</a:t>
                      </a:r>
                      <a:endParaRPr lang="de-CH" sz="850" dirty="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lnSpc>
                          <a:spcPct val="150000"/>
                        </a:lnSpc>
                        <a:spcBef>
                          <a:spcPts val="600"/>
                        </a:spcBef>
                        <a:spcAft>
                          <a:spcPts val="0"/>
                        </a:spcAft>
                      </a:pPr>
                      <a:r>
                        <a:rPr lang="en-GB" sz="850" b="1" dirty="0">
                          <a:solidFill>
                            <a:srgbClr val="000000"/>
                          </a:solidFill>
                          <a:effectLst/>
                          <a:latin typeface="Arial" panose="020B0604020202020204" pitchFamily="34" charset="0"/>
                          <a:ea typeface="Calibri" panose="020F0502020204030204" pitchFamily="34" charset="0"/>
                        </a:rPr>
                        <a:t>3589 h</a:t>
                      </a:r>
                      <a:endParaRPr lang="de-CH" sz="850" b="1" dirty="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2975463"/>
                  </a:ext>
                </a:extLst>
              </a:tr>
              <a:tr h="0">
                <a:tc>
                  <a:txBody>
                    <a:bodyPr/>
                    <a:lstStyle/>
                    <a:p>
                      <a:pPr algn="just" hangingPunct="0">
                        <a:lnSpc>
                          <a:spcPct val="150000"/>
                        </a:lnSpc>
                        <a:spcBef>
                          <a:spcPts val="600"/>
                        </a:spcBef>
                        <a:spcAft>
                          <a:spcPts val="0"/>
                        </a:spcAft>
                      </a:pPr>
                      <a:r>
                        <a:rPr lang="en-GB" sz="850" b="1">
                          <a:solidFill>
                            <a:srgbClr val="000000"/>
                          </a:solidFill>
                          <a:effectLst/>
                          <a:latin typeface="Arial" panose="020B0604020202020204" pitchFamily="34" charset="0"/>
                          <a:ea typeface="Calibri" panose="020F0502020204030204" pitchFamily="34" charset="0"/>
                        </a:rPr>
                        <a:t>Beam current integral</a:t>
                      </a:r>
                      <a:endParaRPr lang="de-CH" sz="850">
                        <a:solidFill>
                          <a:srgbClr val="000000"/>
                        </a:solidFill>
                        <a:effectLst/>
                        <a:latin typeface="Arial" panose="020B0604020202020204" pitchFamily="34" charset="0"/>
                        <a:ea typeface="Calibri" panose="020F0502020204030204" pitchFamily="34" charset="0"/>
                      </a:endParaRPr>
                    </a:p>
                    <a:p>
                      <a:pPr marL="342900" lvl="0" indent="-342900" algn="l" hangingPunct="0">
                        <a:lnSpc>
                          <a:spcPct val="150000"/>
                        </a:lnSpc>
                        <a:spcAft>
                          <a:spcPts val="0"/>
                        </a:spcAft>
                        <a:buFont typeface="Symbol" panose="05050102010706020507" pitchFamily="18" charset="2"/>
                        <a:buChar char=""/>
                      </a:pPr>
                      <a:r>
                        <a:rPr lang="en-GB" sz="850">
                          <a:solidFill>
                            <a:srgbClr val="000000"/>
                          </a:solidFill>
                          <a:effectLst/>
                          <a:latin typeface="Arial" panose="020B0604020202020204" pitchFamily="34" charset="0"/>
                          <a:ea typeface="Calibri" panose="020F0502020204030204" pitchFamily="34" charset="0"/>
                        </a:rPr>
                        <a:t>to meson production targets</a:t>
                      </a:r>
                      <a:endParaRPr lang="de-CH" sz="850">
                        <a:solidFill>
                          <a:srgbClr val="000000"/>
                        </a:solidFill>
                        <a:effectLst/>
                        <a:latin typeface="Arial" panose="020B0604020202020204" pitchFamily="34" charset="0"/>
                        <a:ea typeface="Calibri" panose="020F0502020204030204" pitchFamily="34" charset="0"/>
                      </a:endParaRPr>
                    </a:p>
                    <a:p>
                      <a:pPr marL="342900" lvl="0" indent="-342900" algn="l" hangingPunct="0">
                        <a:lnSpc>
                          <a:spcPct val="150000"/>
                        </a:lnSpc>
                        <a:spcAft>
                          <a:spcPts val="0"/>
                        </a:spcAft>
                        <a:buFont typeface="Symbol" panose="05050102010706020507" pitchFamily="18" charset="2"/>
                        <a:buChar char=""/>
                      </a:pPr>
                      <a:r>
                        <a:rPr lang="en-GB" sz="850">
                          <a:solidFill>
                            <a:srgbClr val="000000"/>
                          </a:solidFill>
                          <a:effectLst/>
                          <a:latin typeface="Arial" panose="020B0604020202020204" pitchFamily="34" charset="0"/>
                          <a:ea typeface="Calibri" panose="020F0502020204030204" pitchFamily="34" charset="0"/>
                        </a:rPr>
                        <a:t>to SINQ</a:t>
                      </a:r>
                      <a:endParaRPr lang="de-CH" sz="850">
                        <a:solidFill>
                          <a:srgbClr val="000000"/>
                        </a:solidFill>
                        <a:effectLst/>
                        <a:latin typeface="Arial" panose="020B0604020202020204" pitchFamily="34" charset="0"/>
                        <a:ea typeface="Calibri" panose="020F0502020204030204" pitchFamily="34" charset="0"/>
                      </a:endParaRPr>
                    </a:p>
                    <a:p>
                      <a:pPr marL="342900" lvl="0" indent="-342900" algn="l" hangingPunct="0">
                        <a:lnSpc>
                          <a:spcPct val="150000"/>
                        </a:lnSpc>
                        <a:spcAft>
                          <a:spcPts val="0"/>
                        </a:spcAft>
                        <a:buFont typeface="Symbol" panose="05050102010706020507" pitchFamily="18" charset="2"/>
                        <a:buChar char=""/>
                      </a:pPr>
                      <a:r>
                        <a:rPr lang="en-GB" sz="850">
                          <a:solidFill>
                            <a:srgbClr val="000000"/>
                          </a:solidFill>
                          <a:effectLst/>
                          <a:latin typeface="Arial" panose="020B0604020202020204" pitchFamily="34" charset="0"/>
                          <a:ea typeface="Calibri" panose="020F0502020204030204" pitchFamily="34" charset="0"/>
                        </a:rPr>
                        <a:t>to UCN</a:t>
                      </a:r>
                      <a:endParaRPr lang="de-CH" sz="850">
                        <a:solidFill>
                          <a:srgbClr val="000000"/>
                        </a:solidFill>
                        <a:effectLst/>
                        <a:latin typeface="Arial" panose="020B0604020202020204" pitchFamily="34" charset="0"/>
                        <a:ea typeface="Calibri" panose="020F0502020204030204" pitchFamily="34" charset="0"/>
                      </a:endParaRPr>
                    </a:p>
                    <a:p>
                      <a:pPr marL="342900" lvl="0" indent="-342900" algn="l" hangingPunct="0">
                        <a:lnSpc>
                          <a:spcPct val="150000"/>
                        </a:lnSpc>
                        <a:spcAft>
                          <a:spcPts val="0"/>
                        </a:spcAft>
                        <a:buFont typeface="Symbol" panose="05050102010706020507" pitchFamily="18" charset="2"/>
                        <a:buChar char=""/>
                      </a:pPr>
                      <a:r>
                        <a:rPr lang="en-GB" sz="850">
                          <a:solidFill>
                            <a:srgbClr val="000000"/>
                          </a:solidFill>
                          <a:effectLst/>
                          <a:latin typeface="Arial" panose="020B0604020202020204" pitchFamily="34" charset="0"/>
                          <a:ea typeface="Calibri" panose="020F0502020204030204" pitchFamily="34" charset="0"/>
                        </a:rPr>
                        <a:t>to isotope production targets</a:t>
                      </a:r>
                      <a:endParaRPr lang="de-CH" sz="85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lnSpc>
                          <a:spcPct val="150000"/>
                        </a:lnSpc>
                        <a:spcBef>
                          <a:spcPts val="600"/>
                        </a:spcBef>
                        <a:spcAft>
                          <a:spcPts val="0"/>
                        </a:spcAft>
                      </a:pPr>
                      <a:r>
                        <a:rPr lang="en-GB" sz="850" dirty="0">
                          <a:solidFill>
                            <a:srgbClr val="000000"/>
                          </a:solidFill>
                          <a:effectLst/>
                          <a:latin typeface="Arial" panose="020B0604020202020204" pitchFamily="34" charset="0"/>
                          <a:ea typeface="Calibri" panose="020F0502020204030204" pitchFamily="34" charset="0"/>
                        </a:rPr>
                        <a:t> </a:t>
                      </a:r>
                      <a:endParaRPr lang="de-CH" sz="850" dirty="0">
                        <a:solidFill>
                          <a:srgbClr val="000000"/>
                        </a:solidFill>
                        <a:effectLst/>
                        <a:latin typeface="Arial" panose="020B0604020202020204" pitchFamily="34" charset="0"/>
                        <a:ea typeface="Calibri" panose="020F0502020204030204" pitchFamily="34" charset="0"/>
                      </a:endParaRPr>
                    </a:p>
                    <a:p>
                      <a:pPr algn="r" hangingPunct="0">
                        <a:lnSpc>
                          <a:spcPct val="150000"/>
                        </a:lnSpc>
                        <a:spcAft>
                          <a:spcPts val="0"/>
                        </a:spcAft>
                      </a:pPr>
                      <a:r>
                        <a:rPr lang="en-GB" sz="850" dirty="0">
                          <a:solidFill>
                            <a:srgbClr val="000000"/>
                          </a:solidFill>
                          <a:effectLst/>
                          <a:latin typeface="Arial" panose="020B0604020202020204" pitchFamily="34" charset="0"/>
                          <a:ea typeface="Calibri" panose="020F0502020204030204" pitchFamily="34" charset="0"/>
                        </a:rPr>
                        <a:t>5.87 Ah</a:t>
                      </a:r>
                      <a:endParaRPr lang="de-CH" sz="850" dirty="0">
                        <a:solidFill>
                          <a:srgbClr val="000000"/>
                        </a:solidFill>
                        <a:effectLst/>
                        <a:latin typeface="Arial" panose="020B0604020202020204" pitchFamily="34" charset="0"/>
                        <a:ea typeface="Calibri" panose="020F0502020204030204" pitchFamily="34" charset="0"/>
                      </a:endParaRPr>
                    </a:p>
                    <a:p>
                      <a:pPr algn="r" hangingPunct="0">
                        <a:lnSpc>
                          <a:spcPct val="150000"/>
                        </a:lnSpc>
                        <a:spcAft>
                          <a:spcPts val="0"/>
                        </a:spcAft>
                      </a:pPr>
                      <a:r>
                        <a:rPr lang="en-GB" sz="850" dirty="0">
                          <a:solidFill>
                            <a:srgbClr val="000000"/>
                          </a:solidFill>
                          <a:effectLst/>
                          <a:latin typeface="Arial" panose="020B0604020202020204" pitchFamily="34" charset="0"/>
                          <a:ea typeface="Calibri" panose="020F0502020204030204" pitchFamily="34" charset="0"/>
                        </a:rPr>
                        <a:t>-- --</a:t>
                      </a:r>
                      <a:endParaRPr lang="de-CH" sz="850" dirty="0">
                        <a:solidFill>
                          <a:srgbClr val="000000"/>
                        </a:solidFill>
                        <a:effectLst/>
                        <a:latin typeface="Arial" panose="020B0604020202020204" pitchFamily="34" charset="0"/>
                        <a:ea typeface="Calibri" panose="020F0502020204030204" pitchFamily="34" charset="0"/>
                      </a:endParaRPr>
                    </a:p>
                    <a:p>
                      <a:pPr algn="r" hangingPunct="0">
                        <a:lnSpc>
                          <a:spcPct val="150000"/>
                        </a:lnSpc>
                        <a:spcAft>
                          <a:spcPts val="0"/>
                        </a:spcAft>
                      </a:pPr>
                      <a:r>
                        <a:rPr lang="en-GB" sz="850" dirty="0">
                          <a:solidFill>
                            <a:srgbClr val="000000"/>
                          </a:solidFill>
                          <a:effectLst/>
                          <a:latin typeface="Arial" panose="020B0604020202020204" pitchFamily="34" charset="0"/>
                          <a:ea typeface="Calibri" panose="020F0502020204030204" pitchFamily="34" charset="0"/>
                        </a:rPr>
                        <a:t>0.023 Ah</a:t>
                      </a:r>
                      <a:endParaRPr lang="de-CH" sz="850" dirty="0">
                        <a:solidFill>
                          <a:srgbClr val="000000"/>
                        </a:solidFill>
                        <a:effectLst/>
                        <a:latin typeface="Arial" panose="020B0604020202020204" pitchFamily="34" charset="0"/>
                        <a:ea typeface="Calibri" panose="020F0502020204030204" pitchFamily="34" charset="0"/>
                      </a:endParaRPr>
                    </a:p>
                    <a:p>
                      <a:pPr algn="r" hangingPunct="0">
                        <a:lnSpc>
                          <a:spcPct val="150000"/>
                        </a:lnSpc>
                        <a:spcAft>
                          <a:spcPts val="0"/>
                        </a:spcAft>
                      </a:pPr>
                      <a:r>
                        <a:rPr lang="en-GB" sz="850" dirty="0">
                          <a:solidFill>
                            <a:srgbClr val="000000"/>
                          </a:solidFill>
                          <a:effectLst/>
                          <a:latin typeface="Arial" panose="020B0604020202020204" pitchFamily="34" charset="0"/>
                          <a:ea typeface="Calibri" panose="020F0502020204030204" pitchFamily="34" charset="0"/>
                        </a:rPr>
                        <a:t>0.001 Ah</a:t>
                      </a:r>
                      <a:endParaRPr lang="de-CH" sz="850" dirty="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6558"/>
                  </a:ext>
                </a:extLst>
              </a:tr>
              <a:tr h="0">
                <a:tc>
                  <a:txBody>
                    <a:bodyPr/>
                    <a:lstStyle/>
                    <a:p>
                      <a:pPr algn="just" hangingPunct="0">
                        <a:lnSpc>
                          <a:spcPct val="150000"/>
                        </a:lnSpc>
                        <a:spcBef>
                          <a:spcPts val="600"/>
                        </a:spcBef>
                        <a:spcAft>
                          <a:spcPts val="0"/>
                        </a:spcAft>
                      </a:pPr>
                      <a:r>
                        <a:rPr lang="en-GB" sz="850" b="1">
                          <a:solidFill>
                            <a:srgbClr val="000000"/>
                          </a:solidFill>
                          <a:effectLst/>
                          <a:latin typeface="Arial" panose="020B0604020202020204" pitchFamily="34" charset="0"/>
                          <a:ea typeface="Calibri" panose="020F0502020204030204" pitchFamily="34" charset="0"/>
                        </a:rPr>
                        <a:t>Outages </a:t>
                      </a:r>
                      <a:r>
                        <a:rPr lang="en-GB" sz="850">
                          <a:solidFill>
                            <a:srgbClr val="000000"/>
                          </a:solidFill>
                          <a:effectLst/>
                          <a:latin typeface="Arial" panose="020B0604020202020204" pitchFamily="34" charset="0"/>
                          <a:ea typeface="Calibri" panose="020F0502020204030204" pitchFamily="34" charset="0"/>
                        </a:rPr>
                        <a:t>(current &lt; 1 mA)</a:t>
                      </a:r>
                      <a:endParaRPr lang="de-CH" sz="850">
                        <a:solidFill>
                          <a:srgbClr val="000000"/>
                        </a:solidFill>
                        <a:effectLst/>
                        <a:latin typeface="Arial" panose="020B0604020202020204" pitchFamily="34" charset="0"/>
                        <a:ea typeface="Calibri" panose="020F0502020204030204" pitchFamily="34" charset="0"/>
                      </a:endParaRPr>
                    </a:p>
                    <a:p>
                      <a:pPr marL="342900" lvl="0" indent="-342900" algn="l" hangingPunct="0">
                        <a:lnSpc>
                          <a:spcPct val="150000"/>
                        </a:lnSpc>
                        <a:spcAft>
                          <a:spcPts val="0"/>
                        </a:spcAft>
                        <a:buFont typeface="Symbol" panose="05050102010706020507" pitchFamily="18" charset="2"/>
                        <a:buChar char=""/>
                      </a:pPr>
                      <a:r>
                        <a:rPr lang="en-GB" sz="850">
                          <a:solidFill>
                            <a:srgbClr val="000000"/>
                          </a:solidFill>
                          <a:effectLst/>
                          <a:latin typeface="Arial" panose="020B0604020202020204" pitchFamily="34" charset="0"/>
                          <a:ea typeface="Calibri" panose="020F0502020204030204" pitchFamily="34" charset="0"/>
                        </a:rPr>
                        <a:t>total time </a:t>
                      </a:r>
                      <a:endParaRPr lang="de-CH" sz="850">
                        <a:solidFill>
                          <a:srgbClr val="000000"/>
                        </a:solidFill>
                        <a:effectLst/>
                        <a:latin typeface="Arial" panose="020B0604020202020204" pitchFamily="34" charset="0"/>
                        <a:ea typeface="Calibri" panose="020F0502020204030204" pitchFamily="34" charset="0"/>
                      </a:endParaRPr>
                    </a:p>
                    <a:p>
                      <a:pPr marL="342900" lvl="0" indent="-342900" algn="l" hangingPunct="0">
                        <a:lnSpc>
                          <a:spcPct val="150000"/>
                        </a:lnSpc>
                        <a:spcAft>
                          <a:spcPts val="0"/>
                        </a:spcAft>
                        <a:buFont typeface="Symbol" panose="05050102010706020507" pitchFamily="18" charset="2"/>
                        <a:buChar char=""/>
                      </a:pPr>
                      <a:r>
                        <a:rPr lang="en-GB" sz="850">
                          <a:solidFill>
                            <a:srgbClr val="000000"/>
                          </a:solidFill>
                          <a:effectLst/>
                          <a:latin typeface="Arial" panose="020B0604020202020204" pitchFamily="34" charset="0"/>
                          <a:ea typeface="Calibri" panose="020F0502020204030204" pitchFamily="34" charset="0"/>
                        </a:rPr>
                        <a:t>total number of outages (t &gt; 5 min)</a:t>
                      </a:r>
                      <a:endParaRPr lang="de-CH" sz="850">
                        <a:solidFill>
                          <a:srgbClr val="000000"/>
                        </a:solidFill>
                        <a:effectLst/>
                        <a:latin typeface="Arial" panose="020B0604020202020204" pitchFamily="34" charset="0"/>
                        <a:ea typeface="Calibri" panose="020F0502020204030204" pitchFamily="34" charset="0"/>
                      </a:endParaRPr>
                    </a:p>
                    <a:p>
                      <a:pPr marL="342900" lvl="0" indent="-342900" algn="l" hangingPunct="0">
                        <a:lnSpc>
                          <a:spcPct val="150000"/>
                        </a:lnSpc>
                        <a:spcAft>
                          <a:spcPts val="0"/>
                        </a:spcAft>
                        <a:buFont typeface="Symbol" panose="05050102010706020507" pitchFamily="18" charset="2"/>
                        <a:buChar char=""/>
                      </a:pPr>
                      <a:r>
                        <a:rPr lang="en-GB" sz="850">
                          <a:solidFill>
                            <a:srgbClr val="000000"/>
                          </a:solidFill>
                          <a:effectLst/>
                          <a:latin typeface="Arial" panose="020B0604020202020204" pitchFamily="34" charset="0"/>
                          <a:ea typeface="Calibri" panose="020F0502020204030204" pitchFamily="34" charset="0"/>
                        </a:rPr>
                        <a:t>total number of trips (t &lt; 5 min)</a:t>
                      </a:r>
                      <a:endParaRPr lang="de-CH" sz="85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lnSpc>
                          <a:spcPct val="150000"/>
                        </a:lnSpc>
                        <a:spcBef>
                          <a:spcPts val="600"/>
                        </a:spcBef>
                        <a:spcAft>
                          <a:spcPts val="0"/>
                        </a:spcAft>
                      </a:pPr>
                      <a:r>
                        <a:rPr lang="en-GB" sz="850">
                          <a:solidFill>
                            <a:srgbClr val="000000"/>
                          </a:solidFill>
                          <a:effectLst/>
                          <a:latin typeface="Arial" panose="020B0604020202020204" pitchFamily="34" charset="0"/>
                          <a:ea typeface="Calibri" panose="020F0502020204030204" pitchFamily="34" charset="0"/>
                        </a:rPr>
                        <a:t> </a:t>
                      </a:r>
                      <a:endParaRPr lang="de-CH" sz="850">
                        <a:solidFill>
                          <a:srgbClr val="000000"/>
                        </a:solidFill>
                        <a:effectLst/>
                        <a:latin typeface="Arial" panose="020B0604020202020204" pitchFamily="34" charset="0"/>
                        <a:ea typeface="Calibri" panose="020F0502020204030204" pitchFamily="34" charset="0"/>
                      </a:endParaRPr>
                    </a:p>
                    <a:p>
                      <a:pPr marL="215900" algn="r" hangingPunct="0">
                        <a:lnSpc>
                          <a:spcPct val="150000"/>
                        </a:lnSpc>
                        <a:spcAft>
                          <a:spcPts val="0"/>
                        </a:spcAft>
                      </a:pPr>
                      <a:r>
                        <a:rPr lang="en-GB" sz="850">
                          <a:solidFill>
                            <a:srgbClr val="000000"/>
                          </a:solidFill>
                          <a:effectLst/>
                          <a:latin typeface="Arial" panose="020B0604020202020204" pitchFamily="34" charset="0"/>
                          <a:ea typeface="Calibri" panose="020F0502020204030204" pitchFamily="34" charset="0"/>
                        </a:rPr>
                        <a:t>193 h</a:t>
                      </a:r>
                      <a:endParaRPr lang="de-CH" sz="850">
                        <a:solidFill>
                          <a:srgbClr val="000000"/>
                        </a:solidFill>
                        <a:effectLst/>
                        <a:latin typeface="Arial" panose="020B0604020202020204" pitchFamily="34" charset="0"/>
                        <a:ea typeface="Calibri" panose="020F0502020204030204" pitchFamily="34" charset="0"/>
                      </a:endParaRPr>
                    </a:p>
                    <a:p>
                      <a:pPr marL="215900" algn="r" hangingPunct="0">
                        <a:lnSpc>
                          <a:spcPct val="150000"/>
                        </a:lnSpc>
                        <a:spcAft>
                          <a:spcPts val="0"/>
                        </a:spcAft>
                      </a:pPr>
                      <a:r>
                        <a:rPr lang="en-GB" sz="850">
                          <a:solidFill>
                            <a:srgbClr val="000000"/>
                          </a:solidFill>
                          <a:effectLst/>
                          <a:latin typeface="Arial" panose="020B0604020202020204" pitchFamily="34" charset="0"/>
                          <a:ea typeface="Calibri" panose="020F0502020204030204" pitchFamily="34" charset="0"/>
                        </a:rPr>
                        <a:t>93</a:t>
                      </a:r>
                      <a:endParaRPr lang="de-CH" sz="850">
                        <a:solidFill>
                          <a:srgbClr val="000000"/>
                        </a:solidFill>
                        <a:effectLst/>
                        <a:latin typeface="Arial" panose="020B0604020202020204" pitchFamily="34" charset="0"/>
                        <a:ea typeface="Calibri" panose="020F0502020204030204" pitchFamily="34" charset="0"/>
                      </a:endParaRPr>
                    </a:p>
                    <a:p>
                      <a:pPr marL="215900" algn="r" hangingPunct="0">
                        <a:lnSpc>
                          <a:spcPct val="150000"/>
                        </a:lnSpc>
                        <a:spcAft>
                          <a:spcPts val="0"/>
                        </a:spcAft>
                      </a:pPr>
                      <a:r>
                        <a:rPr lang="en-GB" sz="850">
                          <a:solidFill>
                            <a:srgbClr val="000000"/>
                          </a:solidFill>
                          <a:effectLst/>
                          <a:latin typeface="Arial" panose="020B0604020202020204" pitchFamily="34" charset="0"/>
                          <a:ea typeface="Calibri" panose="020F0502020204030204" pitchFamily="34" charset="0"/>
                        </a:rPr>
                        <a:t>4726</a:t>
                      </a:r>
                      <a:endParaRPr lang="de-CH" sz="85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1826062"/>
                  </a:ext>
                </a:extLst>
              </a:tr>
              <a:tr h="83185">
                <a:tc>
                  <a:txBody>
                    <a:bodyPr/>
                    <a:lstStyle/>
                    <a:p>
                      <a:pPr algn="just" hangingPunct="0">
                        <a:lnSpc>
                          <a:spcPct val="150000"/>
                        </a:lnSpc>
                        <a:spcBef>
                          <a:spcPts val="600"/>
                        </a:spcBef>
                        <a:spcAft>
                          <a:spcPts val="0"/>
                        </a:spcAft>
                      </a:pPr>
                      <a:r>
                        <a:rPr lang="en-GB" sz="850" b="1">
                          <a:solidFill>
                            <a:srgbClr val="000000"/>
                          </a:solidFill>
                          <a:effectLst/>
                          <a:latin typeface="Arial" panose="020B0604020202020204" pitchFamily="34" charset="0"/>
                          <a:ea typeface="Calibri" panose="020F0502020204030204" pitchFamily="34" charset="0"/>
                        </a:rPr>
                        <a:t>Average beam current</a:t>
                      </a:r>
                      <a:endParaRPr lang="de-CH" sz="85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lnSpc>
                          <a:spcPct val="150000"/>
                        </a:lnSpc>
                        <a:spcBef>
                          <a:spcPts val="600"/>
                        </a:spcBef>
                        <a:spcAft>
                          <a:spcPts val="0"/>
                        </a:spcAft>
                      </a:pPr>
                      <a:r>
                        <a:rPr lang="en-GB" sz="850" b="1" dirty="0">
                          <a:solidFill>
                            <a:srgbClr val="000000"/>
                          </a:solidFill>
                          <a:effectLst/>
                          <a:latin typeface="Arial" panose="020B0604020202020204" pitchFamily="34" charset="0"/>
                          <a:ea typeface="Calibri" panose="020F0502020204030204" pitchFamily="34" charset="0"/>
                        </a:rPr>
                        <a:t>1583 </a:t>
                      </a:r>
                      <a:r>
                        <a:rPr lang="en-GB" sz="850" b="1" dirty="0">
                          <a:solidFill>
                            <a:srgbClr val="000000"/>
                          </a:solidFill>
                          <a:effectLst/>
                          <a:latin typeface="Symbol" panose="05050102010706020507" pitchFamily="18" charset="2"/>
                          <a:ea typeface="Calibri" panose="020F0502020204030204" pitchFamily="34" charset="0"/>
                        </a:rPr>
                        <a:t>m</a:t>
                      </a:r>
                      <a:r>
                        <a:rPr lang="en-GB" sz="850" b="1" dirty="0">
                          <a:solidFill>
                            <a:srgbClr val="000000"/>
                          </a:solidFill>
                          <a:effectLst/>
                          <a:latin typeface="Arial" panose="020B0604020202020204" pitchFamily="34" charset="0"/>
                          <a:ea typeface="Calibri" panose="020F0502020204030204" pitchFamily="34" charset="0"/>
                        </a:rPr>
                        <a:t>A</a:t>
                      </a:r>
                      <a:endParaRPr lang="de-CH" sz="850" b="1" dirty="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535031"/>
                  </a:ext>
                </a:extLst>
              </a:tr>
              <a:tr h="83185">
                <a:tc>
                  <a:txBody>
                    <a:bodyPr/>
                    <a:lstStyle/>
                    <a:p>
                      <a:pPr algn="just" hangingPunct="0">
                        <a:lnSpc>
                          <a:spcPct val="150000"/>
                        </a:lnSpc>
                        <a:spcBef>
                          <a:spcPts val="600"/>
                        </a:spcBef>
                        <a:spcAft>
                          <a:spcPts val="0"/>
                        </a:spcAft>
                      </a:pPr>
                      <a:r>
                        <a:rPr lang="en-GB" sz="850" b="1" dirty="0">
                          <a:solidFill>
                            <a:srgbClr val="000000"/>
                          </a:solidFill>
                          <a:effectLst/>
                          <a:latin typeface="Arial" panose="020B0604020202020204" pitchFamily="34" charset="0"/>
                          <a:ea typeface="Calibri" panose="020F0502020204030204" pitchFamily="34" charset="0"/>
                        </a:rPr>
                        <a:t>Availability</a:t>
                      </a:r>
                      <a:endParaRPr lang="de-CH" sz="850" dirty="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lnSpc>
                          <a:spcPct val="150000"/>
                        </a:lnSpc>
                        <a:spcBef>
                          <a:spcPts val="600"/>
                        </a:spcBef>
                        <a:spcAft>
                          <a:spcPts val="0"/>
                        </a:spcAft>
                      </a:pPr>
                      <a:r>
                        <a:rPr lang="en-GB" sz="850" b="1" dirty="0">
                          <a:solidFill>
                            <a:srgbClr val="000000"/>
                          </a:solidFill>
                          <a:effectLst/>
                          <a:latin typeface="Arial" panose="020B0604020202020204" pitchFamily="34" charset="0"/>
                          <a:ea typeface="Calibri" panose="020F0502020204030204" pitchFamily="34" charset="0"/>
                        </a:rPr>
                        <a:t>94.6%</a:t>
                      </a:r>
                      <a:endParaRPr lang="de-CH" sz="850" b="1" dirty="0">
                        <a:solidFill>
                          <a:srgbClr val="000000"/>
                        </a:solidFill>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4162099"/>
                  </a:ext>
                </a:extLst>
              </a:tr>
            </a:tbl>
          </a:graphicData>
        </a:graphic>
      </p:graphicFrame>
    </p:spTree>
    <p:extLst>
      <p:ext uri="{BB962C8B-B14F-4D97-AF65-F5344CB8AC3E}">
        <p14:creationId xmlns:p14="http://schemas.microsoft.com/office/powerpoint/2010/main" val="3090290601"/>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Shutdown 2022</a:t>
            </a:r>
            <a:br>
              <a:rPr lang="en-US" dirty="0" smtClean="0"/>
            </a:br>
            <a:endParaRPr lang="en-US"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6</a:t>
            </a:fld>
            <a:endParaRPr lang="de-DE" dirty="0"/>
          </a:p>
        </p:txBody>
      </p:sp>
      <p:sp>
        <p:nvSpPr>
          <p:cNvPr id="5" name="Textfeld 4"/>
          <p:cNvSpPr txBox="1"/>
          <p:nvPr/>
        </p:nvSpPr>
        <p:spPr>
          <a:xfrm>
            <a:off x="1115616" y="920944"/>
            <a:ext cx="4320480"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b="1" dirty="0" smtClean="0">
                <a:solidFill>
                  <a:srgbClr val="000000"/>
                </a:solidFill>
                <a:latin typeface="Calibri"/>
              </a:rPr>
              <a:t>Details: </a:t>
            </a:r>
            <a:r>
              <a:rPr lang="en-US" sz="1800" dirty="0" smtClean="0">
                <a:solidFill>
                  <a:schemeClr val="accent5">
                    <a:lumMod val="60000"/>
                    <a:lumOff val="40000"/>
                  </a:schemeClr>
                </a:solidFill>
                <a:latin typeface="Calibri"/>
                <a:hlinkClick r:id="rId2"/>
              </a:rPr>
              <a:t>https</a:t>
            </a:r>
            <a:r>
              <a:rPr lang="en-US" sz="1800" dirty="0">
                <a:solidFill>
                  <a:schemeClr val="accent5">
                    <a:lumMod val="60000"/>
                    <a:lumOff val="40000"/>
                  </a:schemeClr>
                </a:solidFill>
                <a:latin typeface="Calibri"/>
                <a:hlinkClick r:id="rId2"/>
              </a:rPr>
              <a:t>://indico.psi.ch/event/11674/</a:t>
            </a:r>
            <a:endParaRPr lang="en-US" sz="1800" dirty="0" smtClean="0">
              <a:solidFill>
                <a:schemeClr val="accent5">
                  <a:lumMod val="60000"/>
                  <a:lumOff val="40000"/>
                </a:schemeClr>
              </a:solidFill>
              <a:latin typeface="Calibri"/>
            </a:endParaRPr>
          </a:p>
        </p:txBody>
      </p:sp>
      <p:pic>
        <p:nvPicPr>
          <p:cNvPr id="6" name="Grafik 5"/>
          <p:cNvPicPr>
            <a:picLocks noChangeAspect="1"/>
          </p:cNvPicPr>
          <p:nvPr/>
        </p:nvPicPr>
        <p:blipFill>
          <a:blip r:embed="rId3"/>
          <a:stretch>
            <a:fillRect/>
          </a:stretch>
        </p:blipFill>
        <p:spPr>
          <a:xfrm>
            <a:off x="1053148" y="1412776"/>
            <a:ext cx="4464496" cy="5195750"/>
          </a:xfrm>
          <a:prstGeom prst="rect">
            <a:avLst/>
          </a:prstGeom>
        </p:spPr>
      </p:pic>
    </p:spTree>
    <p:extLst>
      <p:ext uri="{BB962C8B-B14F-4D97-AF65-F5344CB8AC3E}">
        <p14:creationId xmlns:p14="http://schemas.microsoft.com/office/powerpoint/2010/main" val="2878068145"/>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7</a:t>
            </a:fld>
            <a:endParaRPr lang="de-DE" dirty="0"/>
          </a:p>
        </p:txBody>
      </p:sp>
      <p:pic>
        <p:nvPicPr>
          <p:cNvPr id="8" name="Picture 2" descr="U:\PSI U\Vortrag AMI\Anlagenplan.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pic>
        <p:nvPicPr>
          <p:cNvPr id="1026" name="Picture 2" descr="J:\PSI\Poster und Vorträge\Vortrag AMI\CW kompl.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11760" y="4788471"/>
            <a:ext cx="4752528" cy="2024576"/>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Gerade Verbindung mit Pfeil 12"/>
          <p:cNvCxnSpPr/>
          <p:nvPr/>
        </p:nvCxnSpPr>
        <p:spPr bwMode="auto">
          <a:xfrm flipH="1">
            <a:off x="4932040" y="5049470"/>
            <a:ext cx="1113979" cy="354195"/>
          </a:xfrm>
          <a:prstGeom prst="straightConnector1">
            <a:avLst/>
          </a:prstGeom>
          <a:solidFill>
            <a:schemeClr val="accent1"/>
          </a:solidFill>
          <a:ln w="28575" cap="flat" cmpd="sng" algn="ctr">
            <a:solidFill>
              <a:srgbClr val="00B0F0"/>
            </a:solidFill>
            <a:prstDash val="solid"/>
            <a:round/>
            <a:headEnd type="none" w="med" len="med"/>
            <a:tailEnd type="arrow"/>
          </a:ln>
          <a:effectLst/>
        </p:spPr>
      </p:cxnSp>
      <p:cxnSp>
        <p:nvCxnSpPr>
          <p:cNvPr id="14" name="Gerade Verbindung mit Pfeil 13"/>
          <p:cNvCxnSpPr/>
          <p:nvPr/>
        </p:nvCxnSpPr>
        <p:spPr bwMode="auto">
          <a:xfrm flipH="1">
            <a:off x="4377854" y="4581128"/>
            <a:ext cx="210803" cy="1087279"/>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17" name="Gerade Verbindung mit Pfeil 16"/>
          <p:cNvCxnSpPr/>
          <p:nvPr/>
        </p:nvCxnSpPr>
        <p:spPr bwMode="auto">
          <a:xfrm>
            <a:off x="4577775" y="4581128"/>
            <a:ext cx="642297" cy="1121468"/>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19" name="Gerade Verbindung mit Pfeil 18"/>
          <p:cNvCxnSpPr/>
          <p:nvPr/>
        </p:nvCxnSpPr>
        <p:spPr bwMode="auto">
          <a:xfrm>
            <a:off x="4577775" y="4581128"/>
            <a:ext cx="808190" cy="1129989"/>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25" name="Gerade Verbindung mit Pfeil 24"/>
          <p:cNvCxnSpPr/>
          <p:nvPr/>
        </p:nvCxnSpPr>
        <p:spPr bwMode="auto">
          <a:xfrm>
            <a:off x="4568153" y="4581128"/>
            <a:ext cx="1161195" cy="1153797"/>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28" name="Gerade Verbindung mit Pfeil 27"/>
          <p:cNvCxnSpPr/>
          <p:nvPr/>
        </p:nvCxnSpPr>
        <p:spPr bwMode="auto">
          <a:xfrm>
            <a:off x="4577775" y="4581128"/>
            <a:ext cx="145992" cy="1121468"/>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30" name="Gerade Verbindung mit Pfeil 29"/>
          <p:cNvCxnSpPr/>
          <p:nvPr/>
        </p:nvCxnSpPr>
        <p:spPr bwMode="auto">
          <a:xfrm flipH="1">
            <a:off x="3890541" y="4581128"/>
            <a:ext cx="698116" cy="1170828"/>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sp>
        <p:nvSpPr>
          <p:cNvPr id="24" name="Rechteck 23"/>
          <p:cNvSpPr/>
          <p:nvPr/>
        </p:nvSpPr>
        <p:spPr>
          <a:xfrm>
            <a:off x="6012160" y="4941748"/>
            <a:ext cx="2760268" cy="246221"/>
          </a:xfrm>
          <a:prstGeom prst="rect">
            <a:avLst/>
          </a:prstGeom>
        </p:spPr>
        <p:txBody>
          <a:bodyPr wrap="square">
            <a:spAutoFit/>
          </a:bodyPr>
          <a:lstStyle/>
          <a:p>
            <a:r>
              <a:rPr lang="de-CH" sz="1000" b="1" dirty="0" smtClean="0">
                <a:solidFill>
                  <a:schemeClr val="accent5">
                    <a:lumMod val="60000"/>
                    <a:lumOff val="40000"/>
                  </a:schemeClr>
                </a:solidFill>
                <a:latin typeface="+mn-lt"/>
              </a:rPr>
              <a:t>Kicker </a:t>
            </a:r>
            <a:r>
              <a:rPr lang="de-CH" sz="1000" b="1" dirty="0">
                <a:solidFill>
                  <a:schemeClr val="accent5">
                    <a:lumMod val="60000"/>
                    <a:lumOff val="40000"/>
                  </a:schemeClr>
                </a:solidFill>
                <a:latin typeface="+mn-lt"/>
              </a:rPr>
              <a:t>Magnet inkl. Kollimator </a:t>
            </a:r>
            <a:r>
              <a:rPr lang="de-CH" sz="1000" b="1" dirty="0" smtClean="0">
                <a:solidFill>
                  <a:schemeClr val="accent5">
                    <a:lumMod val="60000"/>
                    <a:lumOff val="40000"/>
                  </a:schemeClr>
                </a:solidFill>
                <a:latin typeface="+mn-lt"/>
              </a:rPr>
              <a:t>überprüfen/Test</a:t>
            </a:r>
          </a:p>
        </p:txBody>
      </p:sp>
      <p:sp>
        <p:nvSpPr>
          <p:cNvPr id="29" name="Rechteck 28"/>
          <p:cNvSpPr/>
          <p:nvPr/>
        </p:nvSpPr>
        <p:spPr>
          <a:xfrm>
            <a:off x="755576" y="2348300"/>
            <a:ext cx="1740175" cy="523220"/>
          </a:xfrm>
          <a:prstGeom prst="rect">
            <a:avLst/>
          </a:prstGeom>
        </p:spPr>
        <p:txBody>
          <a:bodyPr wrap="square">
            <a:spAutoFit/>
          </a:bodyPr>
          <a:lstStyle/>
          <a:p>
            <a:r>
              <a:rPr lang="en-US" sz="1400" b="1" dirty="0">
                <a:solidFill>
                  <a:schemeClr val="accent2">
                    <a:lumMod val="60000"/>
                    <a:lumOff val="40000"/>
                  </a:schemeClr>
                </a:solidFill>
                <a:latin typeface="+mn-lt"/>
              </a:rPr>
              <a:t>VVD1 und </a:t>
            </a:r>
            <a:r>
              <a:rPr lang="en-US" sz="1400" b="1" dirty="0" smtClean="0">
                <a:solidFill>
                  <a:schemeClr val="accent2">
                    <a:lumMod val="60000"/>
                    <a:lumOff val="40000"/>
                  </a:schemeClr>
                </a:solidFill>
                <a:latin typeface="+mn-lt"/>
              </a:rPr>
              <a:t>VVD2 austauschen</a:t>
            </a:r>
            <a:endParaRPr lang="de-CH" sz="1400" b="1" dirty="0" smtClean="0">
              <a:solidFill>
                <a:schemeClr val="accent2">
                  <a:lumMod val="60000"/>
                  <a:lumOff val="40000"/>
                </a:schemeClr>
              </a:solidFill>
              <a:latin typeface="+mn-lt"/>
            </a:endParaRPr>
          </a:p>
        </p:txBody>
      </p:sp>
      <p:cxnSp>
        <p:nvCxnSpPr>
          <p:cNvPr id="31" name="Gerade Verbindung mit Pfeil 30"/>
          <p:cNvCxnSpPr/>
          <p:nvPr/>
        </p:nvCxnSpPr>
        <p:spPr bwMode="auto">
          <a:xfrm>
            <a:off x="2011228" y="2647293"/>
            <a:ext cx="2014723" cy="3021114"/>
          </a:xfrm>
          <a:prstGeom prst="straightConnector1">
            <a:avLst/>
          </a:prstGeom>
          <a:solidFill>
            <a:schemeClr val="accent1"/>
          </a:solidFill>
          <a:ln w="28575" cap="flat" cmpd="sng" algn="ctr">
            <a:solidFill>
              <a:schemeClr val="accent2">
                <a:lumMod val="60000"/>
                <a:lumOff val="40000"/>
              </a:schemeClr>
            </a:solidFill>
            <a:prstDash val="solid"/>
            <a:round/>
            <a:headEnd type="none" w="med" len="med"/>
            <a:tailEnd type="arrow"/>
          </a:ln>
          <a:effectLst/>
        </p:spPr>
      </p:cxnSp>
      <p:cxnSp>
        <p:nvCxnSpPr>
          <p:cNvPr id="32" name="Gerade Verbindung mit Pfeil 31"/>
          <p:cNvCxnSpPr/>
          <p:nvPr/>
        </p:nvCxnSpPr>
        <p:spPr bwMode="auto">
          <a:xfrm>
            <a:off x="2011228" y="2651072"/>
            <a:ext cx="3064828" cy="3027716"/>
          </a:xfrm>
          <a:prstGeom prst="straightConnector1">
            <a:avLst/>
          </a:prstGeom>
          <a:solidFill>
            <a:schemeClr val="accent1"/>
          </a:solidFill>
          <a:ln w="28575" cap="flat" cmpd="sng" algn="ctr">
            <a:solidFill>
              <a:schemeClr val="accent2">
                <a:lumMod val="60000"/>
                <a:lumOff val="40000"/>
              </a:schemeClr>
            </a:solidFill>
            <a:prstDash val="solid"/>
            <a:round/>
            <a:headEnd type="none" w="med" len="med"/>
            <a:tailEnd type="arrow"/>
          </a:ln>
          <a:effectLst/>
        </p:spPr>
      </p:cxnSp>
      <p:sp>
        <p:nvSpPr>
          <p:cNvPr id="33" name="Rechteck 32"/>
          <p:cNvSpPr/>
          <p:nvPr/>
        </p:nvSpPr>
        <p:spPr>
          <a:xfrm>
            <a:off x="7050560" y="1375901"/>
            <a:ext cx="2093440" cy="523220"/>
          </a:xfrm>
          <a:prstGeom prst="rect">
            <a:avLst/>
          </a:prstGeom>
        </p:spPr>
        <p:txBody>
          <a:bodyPr wrap="square">
            <a:spAutoFit/>
          </a:bodyPr>
          <a:lstStyle/>
          <a:p>
            <a:pPr algn="ctr"/>
            <a:r>
              <a:rPr lang="de-CH" sz="1400" dirty="0" smtClean="0">
                <a:latin typeface="+mn-lt"/>
              </a:rPr>
              <a:t>Gesamt 34 Komponenten inkl. kompl. Infrastruktur</a:t>
            </a:r>
          </a:p>
        </p:txBody>
      </p:sp>
      <p:pic>
        <p:nvPicPr>
          <p:cNvPr id="36" name="Grafik 3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73791" y="5157192"/>
            <a:ext cx="1208259" cy="1379136"/>
          </a:xfrm>
          <a:prstGeom prst="rect">
            <a:avLst/>
          </a:prstGeom>
        </p:spPr>
      </p:pic>
      <p:pic>
        <p:nvPicPr>
          <p:cNvPr id="43" name="Grafik 4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8032699">
            <a:off x="3359862" y="2860055"/>
            <a:ext cx="1558135" cy="1038067"/>
          </a:xfrm>
          <a:prstGeom prst="rect">
            <a:avLst/>
          </a:prstGeom>
        </p:spPr>
      </p:pic>
      <p:pic>
        <p:nvPicPr>
          <p:cNvPr id="45" name="Grafik 4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4339138">
            <a:off x="4684271" y="3120437"/>
            <a:ext cx="1711218" cy="893796"/>
          </a:xfrm>
          <a:prstGeom prst="rect">
            <a:avLst/>
          </a:prstGeom>
        </p:spPr>
      </p:pic>
      <p:pic>
        <p:nvPicPr>
          <p:cNvPr id="44" name="Grafik 4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4456258">
            <a:off x="3753055" y="2764133"/>
            <a:ext cx="1795429" cy="963907"/>
          </a:xfrm>
          <a:prstGeom prst="rect">
            <a:avLst/>
          </a:prstGeom>
        </p:spPr>
      </p:pic>
      <p:pic>
        <p:nvPicPr>
          <p:cNvPr id="46" name="Grafik 45"/>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548783" y="2414372"/>
            <a:ext cx="905696" cy="1899454"/>
          </a:xfrm>
          <a:prstGeom prst="rect">
            <a:avLst/>
          </a:prstGeom>
        </p:spPr>
      </p:pic>
      <p:sp>
        <p:nvSpPr>
          <p:cNvPr id="47" name="Rechteck 46"/>
          <p:cNvSpPr/>
          <p:nvPr/>
        </p:nvSpPr>
        <p:spPr>
          <a:xfrm>
            <a:off x="3771182" y="2145373"/>
            <a:ext cx="4761258" cy="307777"/>
          </a:xfrm>
          <a:prstGeom prst="rect">
            <a:avLst/>
          </a:prstGeom>
        </p:spPr>
        <p:txBody>
          <a:bodyPr wrap="square">
            <a:spAutoFit/>
          </a:bodyPr>
          <a:lstStyle/>
          <a:p>
            <a:r>
              <a:rPr lang="de-CH" sz="1400" dirty="0" smtClean="0">
                <a:latin typeface="+mn-lt"/>
              </a:rPr>
              <a:t>MVP1    KV1a         KV1b          BV4          KV3        </a:t>
            </a:r>
            <a:r>
              <a:rPr lang="de-CH" sz="1400" dirty="0" smtClean="0">
                <a:latin typeface="+mn-lt"/>
              </a:rPr>
              <a:t> KV4</a:t>
            </a:r>
            <a:endParaRPr lang="de-CH" sz="1400" dirty="0" smtClean="0">
              <a:latin typeface="+mn-lt"/>
            </a:endParaRPr>
          </a:p>
        </p:txBody>
      </p:sp>
      <p:pic>
        <p:nvPicPr>
          <p:cNvPr id="49" name="Grafik 48"/>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716828" y="2494640"/>
            <a:ext cx="311246" cy="1790035"/>
          </a:xfrm>
          <a:prstGeom prst="rect">
            <a:avLst/>
          </a:prstGeom>
        </p:spPr>
      </p:pic>
      <p:pic>
        <p:nvPicPr>
          <p:cNvPr id="50" name="Grafik 49"/>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286337" y="2733272"/>
            <a:ext cx="437568" cy="1567082"/>
          </a:xfrm>
          <a:prstGeom prst="rect">
            <a:avLst/>
          </a:prstGeom>
        </p:spPr>
      </p:pic>
      <p:sp>
        <p:nvSpPr>
          <p:cNvPr id="22" name="Rechteck 21"/>
          <p:cNvSpPr/>
          <p:nvPr/>
        </p:nvSpPr>
        <p:spPr>
          <a:xfrm>
            <a:off x="4139952" y="4386266"/>
            <a:ext cx="3571104" cy="261610"/>
          </a:xfrm>
          <a:prstGeom prst="rect">
            <a:avLst/>
          </a:prstGeom>
        </p:spPr>
        <p:txBody>
          <a:bodyPr wrap="square">
            <a:spAutoFit/>
          </a:bodyPr>
          <a:lstStyle/>
          <a:p>
            <a:r>
              <a:rPr lang="de-CH" sz="1100" b="1" dirty="0" smtClean="0">
                <a:solidFill>
                  <a:srgbClr val="00B050"/>
                </a:solidFill>
                <a:latin typeface="+mn-lt"/>
              </a:rPr>
              <a:t>BV4, KV1a, KV1b, KV 1-5 Kontrolle (bei Bedarf ersetzen)</a:t>
            </a:r>
          </a:p>
        </p:txBody>
      </p:sp>
      <p:sp>
        <p:nvSpPr>
          <p:cNvPr id="37" name="Titel 2"/>
          <p:cNvSpPr>
            <a:spLocks noGrp="1"/>
          </p:cNvSpPr>
          <p:nvPr>
            <p:ph type="title"/>
          </p:nvPr>
        </p:nvSpPr>
        <p:spPr/>
        <p:txBody>
          <a:bodyPr/>
          <a:lstStyle/>
          <a:p>
            <a:pPr algn="l"/>
            <a:r>
              <a:rPr lang="en-US" dirty="0" smtClean="0"/>
              <a:t>Shutdown 2022</a:t>
            </a:r>
            <a:br>
              <a:rPr lang="en-US" dirty="0" smtClean="0"/>
            </a:br>
            <a:r>
              <a:rPr lang="en-US" sz="2000" dirty="0" smtClean="0"/>
              <a:t>Cockcroft-Walton</a:t>
            </a:r>
            <a:endParaRPr lang="en-US" dirty="0"/>
          </a:p>
        </p:txBody>
      </p:sp>
    </p:spTree>
    <p:extLst>
      <p:ext uri="{BB962C8B-B14F-4D97-AF65-F5344CB8AC3E}">
        <p14:creationId xmlns:p14="http://schemas.microsoft.com/office/powerpoint/2010/main" val="192640615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Shutdown 2022</a:t>
            </a:r>
            <a:br>
              <a:rPr lang="en-US" dirty="0" smtClean="0"/>
            </a:br>
            <a:r>
              <a:rPr lang="en-US" sz="2000" dirty="0" smtClean="0"/>
              <a:t>Cockcroft-Walton</a:t>
            </a:r>
            <a:endParaRPr lang="en-US"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8</a:t>
            </a:fld>
            <a:endParaRPr lang="de-DE" dirty="0"/>
          </a:p>
        </p:txBody>
      </p:sp>
      <p:pic>
        <p:nvPicPr>
          <p:cNvPr id="5" name="Picture 2" descr="J:\Poster, Vorträge und Publikationen\Vortrag AMI\Quelle mit Solid State Antenne.g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87624" y="1168948"/>
            <a:ext cx="4887596" cy="5033837"/>
          </a:xfrm>
          <a:prstGeom prst="rect">
            <a:avLst/>
          </a:prstGeom>
          <a:noFill/>
          <a:extLst>
            <a:ext uri="{909E8E84-426E-40DD-AFC4-6F175D3DCCD1}">
              <a14:hiddenFill xmlns:a14="http://schemas.microsoft.com/office/drawing/2010/main">
                <a:solidFill>
                  <a:srgbClr val="FFFFFF"/>
                </a:solidFill>
              </a14:hiddenFill>
            </a:ext>
          </a:extLst>
        </p:spPr>
      </p:pic>
      <p:sp>
        <p:nvSpPr>
          <p:cNvPr id="6" name="Ellipse 5"/>
          <p:cNvSpPr/>
          <p:nvPr/>
        </p:nvSpPr>
        <p:spPr bwMode="auto">
          <a:xfrm>
            <a:off x="3194900" y="3370031"/>
            <a:ext cx="648072" cy="648072"/>
          </a:xfrm>
          <a:prstGeom prst="ellipse">
            <a:avLst/>
          </a:prstGeom>
          <a:solidFill>
            <a:srgbClr val="FF0000">
              <a:alpha val="35000"/>
            </a:srgb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7" name="Rechteck 6"/>
          <p:cNvSpPr/>
          <p:nvPr/>
        </p:nvSpPr>
        <p:spPr>
          <a:xfrm>
            <a:off x="683568" y="1416699"/>
            <a:ext cx="1632104" cy="646331"/>
          </a:xfrm>
          <a:prstGeom prst="rect">
            <a:avLst/>
          </a:prstGeom>
        </p:spPr>
        <p:txBody>
          <a:bodyPr wrap="square">
            <a:spAutoFit/>
          </a:bodyPr>
          <a:lstStyle/>
          <a:p>
            <a:r>
              <a:rPr lang="de-CH" sz="1800" dirty="0" smtClean="0">
                <a:solidFill>
                  <a:schemeClr val="accent6"/>
                </a:solidFill>
                <a:latin typeface="+mn-lt"/>
              </a:rPr>
              <a:t>Plasmakäfig erneuern</a:t>
            </a:r>
          </a:p>
        </p:txBody>
      </p:sp>
      <p:cxnSp>
        <p:nvCxnSpPr>
          <p:cNvPr id="8" name="Gerade Verbindung mit Pfeil 7"/>
          <p:cNvCxnSpPr>
            <a:endCxn id="6" idx="1"/>
          </p:cNvCxnSpPr>
          <p:nvPr/>
        </p:nvCxnSpPr>
        <p:spPr bwMode="auto">
          <a:xfrm>
            <a:off x="1675756" y="1887287"/>
            <a:ext cx="1614052" cy="1577652"/>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pic>
        <p:nvPicPr>
          <p:cNvPr id="10" name="Grafik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928510" y="2907041"/>
            <a:ext cx="3792381" cy="1752874"/>
          </a:xfrm>
          <a:prstGeom prst="rect">
            <a:avLst/>
          </a:prstGeom>
        </p:spPr>
      </p:pic>
      <p:sp>
        <p:nvSpPr>
          <p:cNvPr id="2" name="Textfeld 1"/>
          <p:cNvSpPr txBox="1"/>
          <p:nvPr/>
        </p:nvSpPr>
        <p:spPr>
          <a:xfrm>
            <a:off x="6948263" y="1395282"/>
            <a:ext cx="1980977" cy="45266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err="1" smtClean="0">
                <a:solidFill>
                  <a:schemeClr val="accent3"/>
                </a:solidFill>
                <a:latin typeface="Calibri"/>
              </a:rPr>
              <a:t>Vorbereitung</a:t>
            </a:r>
            <a:r>
              <a:rPr lang="en-US" sz="1800" dirty="0" smtClean="0">
                <a:solidFill>
                  <a:schemeClr val="accent3"/>
                </a:solidFill>
                <a:latin typeface="Calibri"/>
              </a:rPr>
              <a:t> SSA</a:t>
            </a:r>
            <a:endParaRPr lang="en-US" sz="1800" dirty="0" smtClean="0">
              <a:solidFill>
                <a:schemeClr val="accent3"/>
              </a:solidFill>
              <a:latin typeface="Calibri"/>
            </a:endParaRPr>
          </a:p>
        </p:txBody>
      </p:sp>
    </p:spTree>
    <p:extLst>
      <p:ext uri="{BB962C8B-B14F-4D97-AF65-F5344CB8AC3E}">
        <p14:creationId xmlns:p14="http://schemas.microsoft.com/office/powerpoint/2010/main" val="3462351078"/>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9</a:t>
            </a:fld>
            <a:endParaRPr lang="de-DE" dirty="0"/>
          </a:p>
        </p:txBody>
      </p:sp>
      <p:pic>
        <p:nvPicPr>
          <p:cNvPr id="8" name="Picture 2" descr="U:\PSI U\Vortrag AMI\Anlagenplan.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15" name="Rechteck 14"/>
          <p:cNvSpPr/>
          <p:nvPr/>
        </p:nvSpPr>
        <p:spPr>
          <a:xfrm>
            <a:off x="1691680" y="1484784"/>
            <a:ext cx="5759476" cy="784830"/>
          </a:xfrm>
          <a:prstGeom prst="rect">
            <a:avLst/>
          </a:prstGeom>
        </p:spPr>
        <p:txBody>
          <a:bodyPr wrap="square">
            <a:spAutoFit/>
          </a:bodyPr>
          <a:lstStyle/>
          <a:p>
            <a:pPr algn="ctr"/>
            <a:r>
              <a:rPr lang="de-CH" sz="1800" b="1" dirty="0" smtClean="0">
                <a:solidFill>
                  <a:srgbClr val="FF0000"/>
                </a:solidFill>
              </a:rPr>
              <a:t>Kompl. Revision des </a:t>
            </a:r>
            <a:r>
              <a:rPr lang="de-CH" sz="1800" b="1" dirty="0" smtClean="0">
                <a:solidFill>
                  <a:srgbClr val="FF0000"/>
                </a:solidFill>
              </a:rPr>
              <a:t>Beschleunigungsrohres</a:t>
            </a:r>
          </a:p>
          <a:p>
            <a:pPr algn="ctr"/>
            <a:endParaRPr lang="de-CH" sz="1800" b="1" dirty="0">
              <a:solidFill>
                <a:srgbClr val="FF0000"/>
              </a:solidFill>
            </a:endParaRPr>
          </a:p>
        </p:txBody>
      </p:sp>
      <p:cxnSp>
        <p:nvCxnSpPr>
          <p:cNvPr id="18" name="Gerade Verbindung mit Pfeil 17"/>
          <p:cNvCxnSpPr/>
          <p:nvPr/>
        </p:nvCxnSpPr>
        <p:spPr bwMode="auto">
          <a:xfrm>
            <a:off x="4499992" y="2392424"/>
            <a:ext cx="648073" cy="1644943"/>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cxnSp>
        <p:nvCxnSpPr>
          <p:cNvPr id="23" name="Gerade Verbindung mit Pfeil 22"/>
          <p:cNvCxnSpPr/>
          <p:nvPr/>
        </p:nvCxnSpPr>
        <p:spPr bwMode="auto">
          <a:xfrm flipH="1">
            <a:off x="3635896" y="2392424"/>
            <a:ext cx="864096" cy="1735434"/>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pic>
        <p:nvPicPr>
          <p:cNvPr id="2" name="Entladun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784863" y="2132366"/>
            <a:ext cx="7907361" cy="4392978"/>
          </a:xfrm>
          <a:prstGeom prst="rect">
            <a:avLst/>
          </a:prstGeom>
        </p:spPr>
      </p:pic>
      <p:sp>
        <p:nvSpPr>
          <p:cNvPr id="14" name="Titel 2"/>
          <p:cNvSpPr>
            <a:spLocks noGrp="1"/>
          </p:cNvSpPr>
          <p:nvPr>
            <p:ph type="title"/>
          </p:nvPr>
        </p:nvSpPr>
        <p:spPr/>
        <p:txBody>
          <a:bodyPr/>
          <a:lstStyle/>
          <a:p>
            <a:pPr algn="l"/>
            <a:r>
              <a:rPr lang="en-US" dirty="0" smtClean="0"/>
              <a:t>Shutdown 2022</a:t>
            </a:r>
            <a:br>
              <a:rPr lang="en-US" dirty="0" smtClean="0"/>
            </a:br>
            <a:r>
              <a:rPr lang="en-US" sz="2000" dirty="0" smtClean="0"/>
              <a:t>Cockcroft-Walton</a:t>
            </a:r>
            <a:endParaRPr lang="en-US" dirty="0"/>
          </a:p>
        </p:txBody>
      </p:sp>
    </p:spTree>
    <p:extLst>
      <p:ext uri="{BB962C8B-B14F-4D97-AF65-F5344CB8AC3E}">
        <p14:creationId xmlns:p14="http://schemas.microsoft.com/office/powerpoint/2010/main" val="1555148291"/>
      </p:ext>
    </p:extLst>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PowerPoint-Master deutsch 4_3.potx" id="{4BAA87CA-A3C3-4161-80AE-1D9C37CF4C14}" vid="{2236067E-2B6E-4CB0-859F-0C8648A252EE}"/>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PowerPoint-Vorlage Format 4_3 (DE)_VO-9713-104</Template>
  <TotalTime>0</TotalTime>
  <Words>1241</Words>
  <Application>Microsoft Office PowerPoint</Application>
  <PresentationFormat>Bildschirmpräsentation (4:3)</PresentationFormat>
  <Paragraphs>238</Paragraphs>
  <Slides>26</Slides>
  <Notes>16</Notes>
  <HiddenSlides>0</HiddenSlides>
  <MMClips>1</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2</vt:i4>
      </vt:variant>
      <vt:variant>
        <vt:lpstr>Folientitel</vt:lpstr>
      </vt:variant>
      <vt:variant>
        <vt:i4>26</vt:i4>
      </vt:variant>
    </vt:vector>
  </HeadingPairs>
  <TitlesOfParts>
    <vt:vector size="41" baseType="lpstr">
      <vt:lpstr>ＭＳ Ｐゴシック</vt:lpstr>
      <vt:lpstr>Arial</vt:lpstr>
      <vt:lpstr>Arial Narrow</vt:lpstr>
      <vt:lpstr>Calibri</vt:lpstr>
      <vt:lpstr>Courier New</vt:lpstr>
      <vt:lpstr>Franklin Gothic Book</vt:lpstr>
      <vt:lpstr>Georgia</vt:lpstr>
      <vt:lpstr>Rockwell</vt:lpstr>
      <vt:lpstr>Symbol</vt:lpstr>
      <vt:lpstr>Times</vt:lpstr>
      <vt:lpstr>Wingdings</vt:lpstr>
      <vt:lpstr>ヒラギノ角ゴ Pro W3</vt:lpstr>
      <vt:lpstr>PSI-Powerpoint-Master Calibri V2</vt:lpstr>
      <vt:lpstr>Unicode Origin Graph</vt:lpstr>
      <vt:lpstr>Graph</vt:lpstr>
      <vt:lpstr>Protonenanlage Betrieb 2021 und Shutdown 2022</vt:lpstr>
      <vt:lpstr>Verfügbarkeit 2021</vt:lpstr>
      <vt:lpstr>Betrieb 2021</vt:lpstr>
      <vt:lpstr>Betrieb 2021</vt:lpstr>
      <vt:lpstr>Betrieb 2021</vt:lpstr>
      <vt:lpstr>Shutdown 2022 </vt:lpstr>
      <vt:lpstr>Shutdown 2022 Cockcroft-Walton</vt:lpstr>
      <vt:lpstr>Shutdown 2022 Cockcroft-Walton</vt:lpstr>
      <vt:lpstr>Shutdown 2022 Cockcroft-Walton</vt:lpstr>
      <vt:lpstr>Shutdown 2022 Cockcroft-Walton</vt:lpstr>
      <vt:lpstr>Shutdown 2022 Cockcroft-Walton</vt:lpstr>
      <vt:lpstr>Shutdown 2022 Cockcroft-Walton</vt:lpstr>
      <vt:lpstr>Shutdown 2022 Cockcroft-Walton</vt:lpstr>
      <vt:lpstr>870 keV Stopper und Spaltensysteme</vt:lpstr>
      <vt:lpstr>Shutdown 2022 Injektor 2 </vt:lpstr>
      <vt:lpstr>Reparatur BX2</vt:lpstr>
      <vt:lpstr>Ersatz BX2</vt:lpstr>
      <vt:lpstr>Stand Injektor 2 – Upgrade &amp; Ausblick   </vt:lpstr>
      <vt:lpstr>Shutdown 2022 Ring </vt:lpstr>
      <vt:lpstr>Weitere Versuche mit Indium-Dichtung am ZS2</vt:lpstr>
      <vt:lpstr>Ersatz der langen Radialsonde RRL 2. Versuch</vt:lpstr>
      <vt:lpstr>Ersatz für 590 MeV Monitore</vt:lpstr>
      <vt:lpstr>Betriebsprogramm 2022</vt:lpstr>
      <vt:lpstr>Wir schaffen Wissen – heute für morgen</vt:lpstr>
      <vt:lpstr>Phasenverlauf Ring</vt:lpstr>
      <vt:lpstr>Trimmspulen Ring</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können Sie den Titel Ihrer  Präsentation einfügen</dc:title>
  <dc:creator>Grillenberger Joachim Kurt</dc:creator>
  <cp:lastModifiedBy>Grillenberger Joachim Kurt</cp:lastModifiedBy>
  <cp:revision>121</cp:revision>
  <cp:lastPrinted>2021-11-22T16:17:28Z</cp:lastPrinted>
  <dcterms:created xsi:type="dcterms:W3CDTF">2020-10-13T14:35:15Z</dcterms:created>
  <dcterms:modified xsi:type="dcterms:W3CDTF">2021-11-25T08:44:08Z</dcterms:modified>
</cp:coreProperties>
</file>