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8"/>
  </p:notesMasterIdLst>
  <p:handoutMasterIdLst>
    <p:handoutMasterId r:id="rId39"/>
  </p:handoutMasterIdLst>
  <p:sldIdLst>
    <p:sldId id="330" r:id="rId2"/>
    <p:sldId id="331" r:id="rId3"/>
    <p:sldId id="373" r:id="rId4"/>
    <p:sldId id="354" r:id="rId5"/>
    <p:sldId id="332" r:id="rId6"/>
    <p:sldId id="333" r:id="rId7"/>
    <p:sldId id="334" r:id="rId8"/>
    <p:sldId id="374" r:id="rId9"/>
    <p:sldId id="344" r:id="rId10"/>
    <p:sldId id="365" r:id="rId11"/>
    <p:sldId id="366" r:id="rId12"/>
    <p:sldId id="375" r:id="rId13"/>
    <p:sldId id="392" r:id="rId14"/>
    <p:sldId id="348" r:id="rId15"/>
    <p:sldId id="343" r:id="rId16"/>
    <p:sldId id="349" r:id="rId17"/>
    <p:sldId id="350" r:id="rId18"/>
    <p:sldId id="376" r:id="rId19"/>
    <p:sldId id="360" r:id="rId20"/>
    <p:sldId id="361" r:id="rId21"/>
    <p:sldId id="358" r:id="rId22"/>
    <p:sldId id="394" r:id="rId23"/>
    <p:sldId id="395" r:id="rId24"/>
    <p:sldId id="396" r:id="rId25"/>
    <p:sldId id="391" r:id="rId26"/>
    <p:sldId id="393" r:id="rId27"/>
    <p:sldId id="385" r:id="rId28"/>
    <p:sldId id="367" r:id="rId29"/>
    <p:sldId id="368" r:id="rId30"/>
    <p:sldId id="378" r:id="rId31"/>
    <p:sldId id="379" r:id="rId32"/>
    <p:sldId id="380" r:id="rId33"/>
    <p:sldId id="381" r:id="rId34"/>
    <p:sldId id="397" r:id="rId35"/>
    <p:sldId id="390" r:id="rId36"/>
    <p:sldId id="400" r:id="rId3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010000"/>
    <a:srgbClr val="FFFFFF"/>
    <a:srgbClr val="808080"/>
    <a:srgbClr val="000000"/>
    <a:srgbClr val="FDCA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7295" autoAdjust="0"/>
  </p:normalViewPr>
  <p:slideViewPr>
    <p:cSldViewPr snapToObjects="1">
      <p:cViewPr varScale="1">
        <p:scale>
          <a:sx n="160" d="100"/>
          <a:sy n="160" d="100"/>
        </p:scale>
        <p:origin x="144" y="26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0518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58519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9667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5471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8601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8136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4431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9257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65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25999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7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1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2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TW RF photogun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1993-598E-40E3-9C68-EB912600B57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750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6795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  <p:sldLayoutId id="2147483991" r:id="rId10"/>
    <p:sldLayoutId id="2147483992" r:id="rId11"/>
    <p:sldLayoutId id="2147483993" r:id="rId12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6.png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png"/><Relationship Id="rId5" Type="http://schemas.openxmlformats.org/officeDocument/2006/relationships/image" Target="../media/image300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30555?ln=en" TargetMode="External"/><Relationship Id="rId3" Type="http://schemas.openxmlformats.org/officeDocument/2006/relationships/hyperlink" Target="https://www.sciencedirect.com/science/article/pii/S0168900218303267" TargetMode="External"/><Relationship Id="rId7" Type="http://schemas.openxmlformats.org/officeDocument/2006/relationships/hyperlink" Target="https://journals.aps.org/prab/pdf/10.1103/PhysRevSTAB.12.10200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urnals.aps.org/prab/pdf/10.1103/PhysRevAccelBeams.22.083501" TargetMode="External"/><Relationship Id="rId5" Type="http://schemas.openxmlformats.org/officeDocument/2006/relationships/hyperlink" Target="https://journals.aps.org/prab/pdf/10.1103/PhysRevAccelBeams.21.061004" TargetMode="External"/><Relationship Id="rId4" Type="http://schemas.openxmlformats.org/officeDocument/2006/relationships/hyperlink" Target="https://cds.cern.ch/record/1982426/files/331-356%20Ferrario.pdf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900221006367" TargetMode="External"/><Relationship Id="rId2" Type="http://schemas.openxmlformats.org/officeDocument/2006/relationships/hyperlink" Target="https://www.research-collection.ethz.ch/handle/20.500.11850/15592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fast-project.eu/home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I.FAST </a:t>
            </a:r>
            <a:r>
              <a:rPr lang="de-DE" dirty="0" err="1" smtClean="0"/>
              <a:t>Gun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r>
              <a:rPr lang="de-DE" dirty="0" smtClean="0"/>
              <a:t> at PSI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Dr. Thomas Geoffrey Lucas :: Research Fellow ::  </a:t>
            </a:r>
            <a:r>
              <a:rPr lang="de-CH" dirty="0"/>
              <a:t>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GFA Seminar: 29th November 2021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0" name="Straight Connector 249"/>
          <p:cNvCxnSpPr>
            <a:stCxn id="183" idx="1"/>
          </p:cNvCxnSpPr>
          <p:nvPr/>
        </p:nvCxnSpPr>
        <p:spPr bwMode="auto">
          <a:xfrm>
            <a:off x="2081713" y="2988467"/>
            <a:ext cx="472253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Possible</a:t>
            </a:r>
            <a:r>
              <a:rPr lang="de-CH" dirty="0" smtClean="0"/>
              <a:t> </a:t>
            </a:r>
            <a:r>
              <a:rPr lang="de-CH" dirty="0" err="1" smtClean="0"/>
              <a:t>Injector</a:t>
            </a:r>
            <a:r>
              <a:rPr lang="de-CH" dirty="0" smtClean="0"/>
              <a:t> Upgrades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178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4013940"/>
          </a:xfrm>
        </p:spPr>
        <p:txBody>
          <a:bodyPr/>
          <a:lstStyle/>
          <a:p>
            <a:endParaRPr lang="de-CH" sz="1600" dirty="0" smtClean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endParaRPr lang="de-CH" sz="1600" dirty="0"/>
          </a:p>
          <a:p>
            <a:pPr marL="0" indent="0">
              <a:buNone/>
            </a:pPr>
            <a:r>
              <a:rPr lang="de-CH" sz="1600" dirty="0"/>
              <a:t>1</a:t>
            </a:r>
            <a:r>
              <a:rPr lang="de-CH" sz="1600" dirty="0" smtClean="0"/>
              <a:t>. Change </a:t>
            </a:r>
            <a:r>
              <a:rPr lang="de-CH" sz="1600" dirty="0" err="1" smtClean="0"/>
              <a:t>to</a:t>
            </a:r>
            <a:r>
              <a:rPr lang="de-CH" sz="1600" dirty="0" smtClean="0"/>
              <a:t> C-band </a:t>
            </a:r>
            <a:r>
              <a:rPr lang="de-CH" sz="1600" dirty="0" err="1" smtClean="0"/>
              <a:t>Gun</a:t>
            </a:r>
            <a:endParaRPr lang="de-CH" sz="1600" dirty="0" smtClean="0"/>
          </a:p>
          <a:p>
            <a:pPr lvl="1"/>
            <a:r>
              <a:rPr lang="de-CH" sz="1600" dirty="0" smtClean="0"/>
              <a:t>Higher </a:t>
            </a:r>
            <a:r>
              <a:rPr lang="de-CH" sz="1600" dirty="0" err="1" smtClean="0"/>
              <a:t>brightness</a:t>
            </a:r>
            <a:r>
              <a:rPr lang="de-CH" sz="1600" dirty="0" smtClean="0"/>
              <a:t> </a:t>
            </a:r>
            <a:r>
              <a:rPr lang="de-CH" sz="1600" dirty="0" err="1" smtClean="0"/>
              <a:t>machine</a:t>
            </a:r>
            <a:r>
              <a:rPr lang="de-CH" sz="1600" dirty="0" smtClean="0"/>
              <a:t>.</a:t>
            </a:r>
            <a:endParaRPr lang="de-CH" sz="1600" dirty="0"/>
          </a:p>
          <a:p>
            <a:endParaRPr lang="de-CH" sz="1600" dirty="0" smtClean="0"/>
          </a:p>
          <a:p>
            <a:endParaRPr lang="de-CH" sz="1600" dirty="0"/>
          </a:p>
          <a:p>
            <a:endParaRPr lang="de-CH" sz="1600" dirty="0" smtClean="0"/>
          </a:p>
          <a:p>
            <a:endParaRPr lang="de-CH" sz="1600" dirty="0"/>
          </a:p>
          <a:p>
            <a:pPr marL="0" indent="0">
              <a:buNone/>
            </a:pPr>
            <a:r>
              <a:rPr lang="de-CH" sz="1600" dirty="0" smtClean="0"/>
              <a:t>2. Change </a:t>
            </a:r>
            <a:r>
              <a:rPr lang="de-CH" sz="1600" dirty="0" err="1" smtClean="0"/>
              <a:t>to</a:t>
            </a:r>
            <a:r>
              <a:rPr lang="de-CH" sz="1600" dirty="0" smtClean="0"/>
              <a:t> </a:t>
            </a:r>
            <a:r>
              <a:rPr lang="de-CH" sz="1600" dirty="0" err="1" smtClean="0"/>
              <a:t>Full</a:t>
            </a:r>
            <a:r>
              <a:rPr lang="de-CH" sz="1600" dirty="0" smtClean="0"/>
              <a:t> C-band </a:t>
            </a:r>
            <a:r>
              <a:rPr lang="de-CH" sz="1600" dirty="0" err="1" smtClean="0"/>
              <a:t>linac</a:t>
            </a:r>
            <a:endParaRPr lang="de-CH" sz="1600" dirty="0" smtClean="0"/>
          </a:p>
          <a:p>
            <a:pPr lvl="1"/>
            <a:r>
              <a:rPr lang="de-CH" sz="1600" dirty="0" smtClean="0"/>
              <a:t>Higher </a:t>
            </a:r>
            <a:r>
              <a:rPr lang="de-CH" sz="1600" dirty="0" err="1" smtClean="0"/>
              <a:t>brightness</a:t>
            </a:r>
            <a:r>
              <a:rPr lang="de-CH" sz="1600" dirty="0" smtClean="0"/>
              <a:t> </a:t>
            </a:r>
            <a:r>
              <a:rPr lang="de-CH" sz="1600" dirty="0" err="1" smtClean="0"/>
              <a:t>machine</a:t>
            </a:r>
            <a:r>
              <a:rPr lang="de-CH" sz="1600" dirty="0" smtClean="0"/>
              <a:t>.</a:t>
            </a:r>
          </a:p>
          <a:p>
            <a:pPr lvl="1"/>
            <a:r>
              <a:rPr lang="de-CH" sz="1600" dirty="0" smtClean="0"/>
              <a:t>More </a:t>
            </a:r>
            <a:r>
              <a:rPr lang="de-CH" sz="1600" dirty="0" err="1" smtClean="0"/>
              <a:t>compact</a:t>
            </a:r>
            <a:r>
              <a:rPr lang="de-CH" sz="1600" dirty="0" smtClean="0"/>
              <a:t> </a:t>
            </a:r>
            <a:r>
              <a:rPr lang="de-CH" sz="1600" dirty="0" err="1" smtClean="0"/>
              <a:t>injector</a:t>
            </a:r>
            <a:endParaRPr lang="de-CH" sz="1600" dirty="0" smtClean="0"/>
          </a:p>
          <a:p>
            <a:pPr lvl="1"/>
            <a:r>
              <a:rPr lang="de-CH" sz="1600" dirty="0" smtClean="0"/>
              <a:t>Same </a:t>
            </a:r>
            <a:r>
              <a:rPr lang="de-CH" sz="1600" dirty="0" err="1" smtClean="0"/>
              <a:t>technology</a:t>
            </a:r>
            <a:r>
              <a:rPr lang="de-CH" sz="1600" dirty="0" smtClean="0"/>
              <a:t> </a:t>
            </a:r>
            <a:r>
              <a:rPr lang="de-CH" sz="1600" dirty="0" err="1" smtClean="0"/>
              <a:t>as</a:t>
            </a:r>
            <a:r>
              <a:rPr lang="de-CH" sz="1600" dirty="0" smtClean="0"/>
              <a:t> </a:t>
            </a:r>
            <a:r>
              <a:rPr lang="de-CH" sz="1600" dirty="0" err="1" smtClean="0"/>
              <a:t>main</a:t>
            </a:r>
            <a:r>
              <a:rPr lang="de-CH" sz="1600" dirty="0" smtClean="0"/>
              <a:t> </a:t>
            </a:r>
            <a:r>
              <a:rPr lang="de-CH" sz="1600" dirty="0" err="1" smtClean="0"/>
              <a:t>linac</a:t>
            </a:r>
            <a:r>
              <a:rPr lang="de-CH" sz="1600" dirty="0" smtClean="0"/>
              <a:t> (</a:t>
            </a:r>
            <a:r>
              <a:rPr lang="de-CH" sz="1600" dirty="0" err="1" smtClean="0"/>
              <a:t>better</a:t>
            </a:r>
            <a:r>
              <a:rPr lang="de-CH" sz="1600" dirty="0" smtClean="0"/>
              <a:t> </a:t>
            </a:r>
            <a:r>
              <a:rPr lang="de-CH" sz="1600" dirty="0" err="1" smtClean="0"/>
              <a:t>for</a:t>
            </a:r>
            <a:r>
              <a:rPr lang="de-CH" sz="1600" dirty="0" smtClean="0"/>
              <a:t> spare </a:t>
            </a:r>
            <a:r>
              <a:rPr lang="de-CH" sz="1600" dirty="0" err="1" smtClean="0"/>
              <a:t>parts</a:t>
            </a:r>
            <a:r>
              <a:rPr lang="de-CH" sz="1600" dirty="0" smtClean="0"/>
              <a:t> </a:t>
            </a:r>
            <a:r>
              <a:rPr lang="de-CH" sz="1600" dirty="0" err="1" smtClean="0"/>
              <a:t>and</a:t>
            </a:r>
            <a:r>
              <a:rPr lang="de-CH" sz="1600" dirty="0" smtClean="0"/>
              <a:t> </a:t>
            </a:r>
            <a:r>
              <a:rPr lang="de-CH" sz="1600" dirty="0" err="1" smtClean="0"/>
              <a:t>redundancy</a:t>
            </a:r>
            <a:r>
              <a:rPr lang="de-CH" sz="1600" dirty="0" smtClean="0"/>
              <a:t>).</a:t>
            </a:r>
          </a:p>
          <a:p>
            <a:pPr lvl="1"/>
            <a:r>
              <a:rPr lang="de-CH" sz="1600" dirty="0" err="1" smtClean="0"/>
              <a:t>Lower</a:t>
            </a:r>
            <a:r>
              <a:rPr lang="de-CH" sz="1600" dirty="0" smtClean="0"/>
              <a:t> </a:t>
            </a:r>
            <a:r>
              <a:rPr lang="de-CH" sz="1600" dirty="0" err="1" smtClean="0"/>
              <a:t>correlated</a:t>
            </a:r>
            <a:r>
              <a:rPr lang="de-CH" sz="1600" dirty="0" smtClean="0"/>
              <a:t> </a:t>
            </a:r>
            <a:r>
              <a:rPr lang="de-CH" sz="1600" dirty="0" err="1" smtClean="0"/>
              <a:t>energy</a:t>
            </a:r>
            <a:r>
              <a:rPr lang="de-CH" sz="1600" dirty="0" smtClean="0"/>
              <a:t> </a:t>
            </a:r>
            <a:r>
              <a:rPr lang="de-CH" sz="1600" dirty="0" err="1" smtClean="0"/>
              <a:t>spread</a:t>
            </a:r>
            <a:r>
              <a:rPr lang="de-CH" sz="1600" dirty="0" smtClean="0"/>
              <a:t>.</a:t>
            </a:r>
          </a:p>
          <a:p>
            <a:pPr lvl="1"/>
            <a:r>
              <a:rPr lang="de-CH" sz="1600" u="sng" dirty="0" smtClean="0"/>
              <a:t>A </a:t>
            </a:r>
            <a:r>
              <a:rPr lang="de-CH" sz="1600" u="sng" dirty="0" err="1" smtClean="0"/>
              <a:t>possible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drawback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is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the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linearisation</a:t>
            </a:r>
            <a:r>
              <a:rPr lang="de-CH" sz="1600" u="sng" dirty="0" smtClean="0"/>
              <a:t> so </a:t>
            </a:r>
            <a:r>
              <a:rPr lang="de-CH" sz="1600" u="sng" dirty="0" err="1" smtClean="0"/>
              <a:t>studies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have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to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be</a:t>
            </a:r>
            <a:r>
              <a:rPr lang="de-CH" sz="1600" u="sng" dirty="0" smtClean="0"/>
              <a:t> </a:t>
            </a:r>
            <a:r>
              <a:rPr lang="de-CH" sz="1600" u="sng" dirty="0" err="1" smtClean="0"/>
              <a:t>performed</a:t>
            </a:r>
            <a:r>
              <a:rPr lang="de-CH" sz="1600" u="sng" dirty="0" smtClean="0"/>
              <a:t>.</a:t>
            </a:r>
          </a:p>
          <a:p>
            <a:endParaRPr lang="de-CH" sz="1600" dirty="0"/>
          </a:p>
        </p:txBody>
      </p:sp>
      <p:sp>
        <p:nvSpPr>
          <p:cNvPr id="181" name="Can 180"/>
          <p:cNvSpPr/>
          <p:nvPr/>
        </p:nvSpPr>
        <p:spPr bwMode="auto">
          <a:xfrm rot="5400000">
            <a:off x="3806763" y="2220623"/>
            <a:ext cx="291820" cy="1535688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3" name="Can 182"/>
          <p:cNvSpPr/>
          <p:nvPr/>
        </p:nvSpPr>
        <p:spPr bwMode="auto">
          <a:xfrm rot="5400000">
            <a:off x="1743037" y="2795701"/>
            <a:ext cx="291820" cy="385531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4" name="Can 183"/>
          <p:cNvSpPr/>
          <p:nvPr/>
        </p:nvSpPr>
        <p:spPr bwMode="auto">
          <a:xfrm rot="5400000">
            <a:off x="1742252" y="1037594"/>
            <a:ext cx="291820" cy="385531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3208349" y="3217822"/>
            <a:ext cx="377816" cy="162524"/>
            <a:chOff x="107504" y="2725019"/>
            <a:chExt cx="648072" cy="278779"/>
          </a:xfrm>
        </p:grpSpPr>
        <p:sp>
          <p:nvSpPr>
            <p:cNvPr id="189" name="Rectangle 188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91" name="Straight Connector 19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3" name="Straight Connector 192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5" name="Group 194"/>
          <p:cNvGrpSpPr/>
          <p:nvPr/>
        </p:nvGrpSpPr>
        <p:grpSpPr>
          <a:xfrm>
            <a:off x="3208349" y="2602260"/>
            <a:ext cx="377816" cy="162524"/>
            <a:chOff x="107504" y="2725019"/>
            <a:chExt cx="648072" cy="278779"/>
          </a:xfrm>
        </p:grpSpPr>
        <p:sp>
          <p:nvSpPr>
            <p:cNvPr id="196" name="Rectangle 195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197" name="Straight Connector 196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99" name="Group 198"/>
          <p:cNvGrpSpPr/>
          <p:nvPr/>
        </p:nvGrpSpPr>
        <p:grpSpPr>
          <a:xfrm>
            <a:off x="3753783" y="3217822"/>
            <a:ext cx="377816" cy="162524"/>
            <a:chOff x="107504" y="2725019"/>
            <a:chExt cx="648072" cy="278779"/>
          </a:xfrm>
        </p:grpSpPr>
        <p:sp>
          <p:nvSpPr>
            <p:cNvPr id="200" name="Rectangle 199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1" name="Straight Connector 20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2" name="Straight Connector 201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3" name="Group 202"/>
          <p:cNvGrpSpPr/>
          <p:nvPr/>
        </p:nvGrpSpPr>
        <p:grpSpPr>
          <a:xfrm>
            <a:off x="3753783" y="2602260"/>
            <a:ext cx="377816" cy="162524"/>
            <a:chOff x="107504" y="2725019"/>
            <a:chExt cx="648072" cy="278779"/>
          </a:xfrm>
        </p:grpSpPr>
        <p:sp>
          <p:nvSpPr>
            <p:cNvPr id="204" name="Rectangle 20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5" name="Straight Connector 20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6" name="Straight Connector 20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7" name="Group 206"/>
          <p:cNvGrpSpPr/>
          <p:nvPr/>
        </p:nvGrpSpPr>
        <p:grpSpPr>
          <a:xfrm>
            <a:off x="4270597" y="3217822"/>
            <a:ext cx="377816" cy="162524"/>
            <a:chOff x="107504" y="2725019"/>
            <a:chExt cx="648072" cy="278779"/>
          </a:xfrm>
        </p:grpSpPr>
        <p:sp>
          <p:nvSpPr>
            <p:cNvPr id="208" name="Rectangle 207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09" name="Straight Connector 208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11" name="Group 210"/>
          <p:cNvGrpSpPr/>
          <p:nvPr/>
        </p:nvGrpSpPr>
        <p:grpSpPr>
          <a:xfrm>
            <a:off x="4270597" y="2602260"/>
            <a:ext cx="377816" cy="162524"/>
            <a:chOff x="107504" y="2725019"/>
            <a:chExt cx="648072" cy="278779"/>
          </a:xfrm>
        </p:grpSpPr>
        <p:sp>
          <p:nvSpPr>
            <p:cNvPr id="212" name="Rectangle 211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13" name="Straight Connector 212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4" name="Straight Connector 213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3" name="Can 222"/>
          <p:cNvSpPr/>
          <p:nvPr/>
        </p:nvSpPr>
        <p:spPr bwMode="auto">
          <a:xfrm rot="5400000">
            <a:off x="5774499" y="2220622"/>
            <a:ext cx="291820" cy="1535688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25" name="Group 224"/>
          <p:cNvGrpSpPr/>
          <p:nvPr/>
        </p:nvGrpSpPr>
        <p:grpSpPr>
          <a:xfrm>
            <a:off x="5176085" y="3217821"/>
            <a:ext cx="377816" cy="162524"/>
            <a:chOff x="107504" y="2725019"/>
            <a:chExt cx="648072" cy="278779"/>
          </a:xfrm>
        </p:grpSpPr>
        <p:sp>
          <p:nvSpPr>
            <p:cNvPr id="226" name="Rectangle 225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27" name="Straight Connector 226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8" name="Straight Connector 227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29" name="Group 228"/>
          <p:cNvGrpSpPr/>
          <p:nvPr/>
        </p:nvGrpSpPr>
        <p:grpSpPr>
          <a:xfrm>
            <a:off x="5176085" y="2602259"/>
            <a:ext cx="377816" cy="162524"/>
            <a:chOff x="107504" y="2725019"/>
            <a:chExt cx="648072" cy="278779"/>
          </a:xfrm>
        </p:grpSpPr>
        <p:sp>
          <p:nvSpPr>
            <p:cNvPr id="230" name="Rectangle 229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1" name="Straight Connector 23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33" name="Group 232"/>
          <p:cNvGrpSpPr/>
          <p:nvPr/>
        </p:nvGrpSpPr>
        <p:grpSpPr>
          <a:xfrm>
            <a:off x="5721519" y="3217821"/>
            <a:ext cx="377816" cy="162524"/>
            <a:chOff x="107504" y="2725019"/>
            <a:chExt cx="648072" cy="278779"/>
          </a:xfrm>
        </p:grpSpPr>
        <p:sp>
          <p:nvSpPr>
            <p:cNvPr id="234" name="Rectangle 23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5" name="Straight Connector 23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Straight Connector 23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37" name="Group 236"/>
          <p:cNvGrpSpPr/>
          <p:nvPr/>
        </p:nvGrpSpPr>
        <p:grpSpPr>
          <a:xfrm>
            <a:off x="5721519" y="2602259"/>
            <a:ext cx="377816" cy="162524"/>
            <a:chOff x="107504" y="2725019"/>
            <a:chExt cx="648072" cy="278779"/>
          </a:xfrm>
        </p:grpSpPr>
        <p:sp>
          <p:nvSpPr>
            <p:cNvPr id="238" name="Rectangle 237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39" name="Straight Connector 238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1" name="Group 240"/>
          <p:cNvGrpSpPr/>
          <p:nvPr/>
        </p:nvGrpSpPr>
        <p:grpSpPr>
          <a:xfrm>
            <a:off x="6238333" y="3217821"/>
            <a:ext cx="377816" cy="162524"/>
            <a:chOff x="107504" y="2725019"/>
            <a:chExt cx="648072" cy="278779"/>
          </a:xfrm>
        </p:grpSpPr>
        <p:sp>
          <p:nvSpPr>
            <p:cNvPr id="242" name="Rectangle 241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43" name="Straight Connector 242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4" name="Straight Connector 243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5" name="Group 244"/>
          <p:cNvGrpSpPr/>
          <p:nvPr/>
        </p:nvGrpSpPr>
        <p:grpSpPr>
          <a:xfrm>
            <a:off x="6238333" y="2602259"/>
            <a:ext cx="377816" cy="162524"/>
            <a:chOff x="107504" y="2725019"/>
            <a:chExt cx="648072" cy="278779"/>
          </a:xfrm>
        </p:grpSpPr>
        <p:sp>
          <p:nvSpPr>
            <p:cNvPr id="246" name="Rectangle 245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47" name="Straight Connector 246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8" name="Straight Connector 247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3" name="Group 252"/>
          <p:cNvGrpSpPr/>
          <p:nvPr/>
        </p:nvGrpSpPr>
        <p:grpSpPr>
          <a:xfrm>
            <a:off x="1910645" y="3217821"/>
            <a:ext cx="377816" cy="162524"/>
            <a:chOff x="107504" y="2725019"/>
            <a:chExt cx="648072" cy="278779"/>
          </a:xfrm>
        </p:grpSpPr>
        <p:sp>
          <p:nvSpPr>
            <p:cNvPr id="254" name="Rectangle 25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55" name="Straight Connector 25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6" name="Straight Connector 25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7" name="Group 256"/>
          <p:cNvGrpSpPr/>
          <p:nvPr/>
        </p:nvGrpSpPr>
        <p:grpSpPr>
          <a:xfrm>
            <a:off x="1910645" y="2602259"/>
            <a:ext cx="377816" cy="162524"/>
            <a:chOff x="107504" y="2725019"/>
            <a:chExt cx="648072" cy="278779"/>
          </a:xfrm>
        </p:grpSpPr>
        <p:sp>
          <p:nvSpPr>
            <p:cNvPr id="258" name="Rectangle 257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59" name="Straight Connector 258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0" name="Straight Connector 259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61" name="Straight Connector 260"/>
          <p:cNvCxnSpPr>
            <a:stCxn id="263" idx="1"/>
          </p:cNvCxnSpPr>
          <p:nvPr/>
        </p:nvCxnSpPr>
        <p:spPr bwMode="auto">
          <a:xfrm>
            <a:off x="2077212" y="1230359"/>
            <a:ext cx="58071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2" name="Can 261"/>
          <p:cNvSpPr/>
          <p:nvPr/>
        </p:nvSpPr>
        <p:spPr bwMode="auto">
          <a:xfrm rot="5400000">
            <a:off x="4090294" y="174483"/>
            <a:ext cx="291820" cy="2111752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3" name="Can 262"/>
          <p:cNvSpPr/>
          <p:nvPr/>
        </p:nvSpPr>
        <p:spPr bwMode="auto">
          <a:xfrm rot="5400000">
            <a:off x="1738536" y="1037593"/>
            <a:ext cx="291820" cy="385531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64" name="Group 263"/>
          <p:cNvGrpSpPr/>
          <p:nvPr/>
        </p:nvGrpSpPr>
        <p:grpSpPr>
          <a:xfrm>
            <a:off x="3203848" y="1441591"/>
            <a:ext cx="377816" cy="162524"/>
            <a:chOff x="107504" y="2725019"/>
            <a:chExt cx="648072" cy="278779"/>
          </a:xfrm>
        </p:grpSpPr>
        <p:sp>
          <p:nvSpPr>
            <p:cNvPr id="265" name="Rectangle 264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66" name="Straight Connector 265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7" name="Straight Connector 266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8" name="Group 267"/>
          <p:cNvGrpSpPr/>
          <p:nvPr/>
        </p:nvGrpSpPr>
        <p:grpSpPr>
          <a:xfrm>
            <a:off x="3203848" y="826029"/>
            <a:ext cx="377816" cy="162524"/>
            <a:chOff x="107504" y="2725019"/>
            <a:chExt cx="648072" cy="278779"/>
          </a:xfrm>
        </p:grpSpPr>
        <p:sp>
          <p:nvSpPr>
            <p:cNvPr id="269" name="Rectangle 268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70" name="Straight Connector 269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2" name="Group 271"/>
          <p:cNvGrpSpPr/>
          <p:nvPr/>
        </p:nvGrpSpPr>
        <p:grpSpPr>
          <a:xfrm>
            <a:off x="3749282" y="1441591"/>
            <a:ext cx="377816" cy="162524"/>
            <a:chOff x="107504" y="2725019"/>
            <a:chExt cx="648072" cy="278779"/>
          </a:xfrm>
        </p:grpSpPr>
        <p:sp>
          <p:nvSpPr>
            <p:cNvPr id="273" name="Rectangle 272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74" name="Straight Connector 273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5" name="Straight Connector 274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76" name="Group 275"/>
          <p:cNvGrpSpPr/>
          <p:nvPr/>
        </p:nvGrpSpPr>
        <p:grpSpPr>
          <a:xfrm>
            <a:off x="3749282" y="826029"/>
            <a:ext cx="377816" cy="162524"/>
            <a:chOff x="107504" y="2725019"/>
            <a:chExt cx="648072" cy="278779"/>
          </a:xfrm>
        </p:grpSpPr>
        <p:sp>
          <p:nvSpPr>
            <p:cNvPr id="277" name="Rectangle 276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78" name="Straight Connector 277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9" name="Straight Connector 278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0" name="Group 279"/>
          <p:cNvGrpSpPr/>
          <p:nvPr/>
        </p:nvGrpSpPr>
        <p:grpSpPr>
          <a:xfrm>
            <a:off x="4266096" y="1441591"/>
            <a:ext cx="377816" cy="162524"/>
            <a:chOff x="107504" y="2725019"/>
            <a:chExt cx="648072" cy="278779"/>
          </a:xfrm>
        </p:grpSpPr>
        <p:sp>
          <p:nvSpPr>
            <p:cNvPr id="281" name="Rectangle 280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82" name="Straight Connector 281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3" name="Straight Connector 282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4" name="Group 283"/>
          <p:cNvGrpSpPr/>
          <p:nvPr/>
        </p:nvGrpSpPr>
        <p:grpSpPr>
          <a:xfrm>
            <a:off x="4266096" y="826029"/>
            <a:ext cx="377816" cy="162524"/>
            <a:chOff x="107504" y="2725019"/>
            <a:chExt cx="648072" cy="278779"/>
          </a:xfrm>
        </p:grpSpPr>
        <p:sp>
          <p:nvSpPr>
            <p:cNvPr id="285" name="Rectangle 284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86" name="Straight Connector 285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7" name="Straight Connector 286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8" name="Can 287"/>
          <p:cNvSpPr/>
          <p:nvPr/>
        </p:nvSpPr>
        <p:spPr bwMode="auto">
          <a:xfrm rot="5400000">
            <a:off x="6514322" y="150238"/>
            <a:ext cx="291820" cy="2160240"/>
          </a:xfrm>
          <a:prstGeom prst="can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89" name="Group 288"/>
          <p:cNvGrpSpPr/>
          <p:nvPr/>
        </p:nvGrpSpPr>
        <p:grpSpPr>
          <a:xfrm>
            <a:off x="5670790" y="1445348"/>
            <a:ext cx="377816" cy="162524"/>
            <a:chOff x="107504" y="2725019"/>
            <a:chExt cx="648072" cy="278779"/>
          </a:xfrm>
        </p:grpSpPr>
        <p:sp>
          <p:nvSpPr>
            <p:cNvPr id="290" name="Rectangle 289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91" name="Straight Connector 29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2" name="Straight Connector 291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3" name="Group 292"/>
          <p:cNvGrpSpPr/>
          <p:nvPr/>
        </p:nvGrpSpPr>
        <p:grpSpPr>
          <a:xfrm>
            <a:off x="5670790" y="829786"/>
            <a:ext cx="377816" cy="162524"/>
            <a:chOff x="107504" y="2725019"/>
            <a:chExt cx="648072" cy="278779"/>
          </a:xfrm>
        </p:grpSpPr>
        <p:sp>
          <p:nvSpPr>
            <p:cNvPr id="294" name="Rectangle 29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95" name="Straight Connector 29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6" name="Straight Connector 29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7" name="Group 296"/>
          <p:cNvGrpSpPr/>
          <p:nvPr/>
        </p:nvGrpSpPr>
        <p:grpSpPr>
          <a:xfrm>
            <a:off x="6216224" y="1445348"/>
            <a:ext cx="377816" cy="162524"/>
            <a:chOff x="107504" y="2725019"/>
            <a:chExt cx="648072" cy="278779"/>
          </a:xfrm>
        </p:grpSpPr>
        <p:sp>
          <p:nvSpPr>
            <p:cNvPr id="298" name="Rectangle 297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99" name="Straight Connector 298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0" name="Straight Connector 299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1" name="Group 300"/>
          <p:cNvGrpSpPr/>
          <p:nvPr/>
        </p:nvGrpSpPr>
        <p:grpSpPr>
          <a:xfrm>
            <a:off x="6216224" y="829786"/>
            <a:ext cx="377816" cy="162524"/>
            <a:chOff x="107504" y="2725019"/>
            <a:chExt cx="648072" cy="278779"/>
          </a:xfrm>
        </p:grpSpPr>
        <p:sp>
          <p:nvSpPr>
            <p:cNvPr id="302" name="Rectangle 301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03" name="Straight Connector 302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4" name="Straight Connector 303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5" name="Group 304"/>
          <p:cNvGrpSpPr/>
          <p:nvPr/>
        </p:nvGrpSpPr>
        <p:grpSpPr>
          <a:xfrm>
            <a:off x="6733038" y="1445348"/>
            <a:ext cx="377816" cy="162524"/>
            <a:chOff x="107504" y="2725019"/>
            <a:chExt cx="648072" cy="278779"/>
          </a:xfrm>
        </p:grpSpPr>
        <p:sp>
          <p:nvSpPr>
            <p:cNvPr id="306" name="Rectangle 305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07" name="Straight Connector 306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8" name="Straight Connector 307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09" name="Group 308"/>
          <p:cNvGrpSpPr/>
          <p:nvPr/>
        </p:nvGrpSpPr>
        <p:grpSpPr>
          <a:xfrm>
            <a:off x="6733038" y="829786"/>
            <a:ext cx="377816" cy="162524"/>
            <a:chOff x="107504" y="2725019"/>
            <a:chExt cx="648072" cy="278779"/>
          </a:xfrm>
        </p:grpSpPr>
        <p:sp>
          <p:nvSpPr>
            <p:cNvPr id="310" name="Rectangle 309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11" name="Straight Connector 31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2" name="Straight Connector 311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3" name="Group 312"/>
          <p:cNvGrpSpPr/>
          <p:nvPr/>
        </p:nvGrpSpPr>
        <p:grpSpPr>
          <a:xfrm>
            <a:off x="1915420" y="1454754"/>
            <a:ext cx="377816" cy="162524"/>
            <a:chOff x="107504" y="2725019"/>
            <a:chExt cx="648072" cy="278779"/>
          </a:xfrm>
        </p:grpSpPr>
        <p:sp>
          <p:nvSpPr>
            <p:cNvPr id="314" name="Rectangle 31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6" name="Straight Connector 31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7" name="Group 316"/>
          <p:cNvGrpSpPr/>
          <p:nvPr/>
        </p:nvGrpSpPr>
        <p:grpSpPr>
          <a:xfrm>
            <a:off x="1915420" y="839192"/>
            <a:ext cx="377816" cy="162524"/>
            <a:chOff x="107504" y="2725019"/>
            <a:chExt cx="648072" cy="278779"/>
          </a:xfrm>
        </p:grpSpPr>
        <p:sp>
          <p:nvSpPr>
            <p:cNvPr id="318" name="Rectangle 317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19" name="Straight Connector 318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0" name="Straight Connector 319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1" name="Group 320"/>
          <p:cNvGrpSpPr/>
          <p:nvPr/>
        </p:nvGrpSpPr>
        <p:grpSpPr>
          <a:xfrm>
            <a:off x="4770248" y="1441591"/>
            <a:ext cx="377816" cy="162524"/>
            <a:chOff x="107504" y="2725019"/>
            <a:chExt cx="648072" cy="278779"/>
          </a:xfrm>
        </p:grpSpPr>
        <p:sp>
          <p:nvSpPr>
            <p:cNvPr id="322" name="Rectangle 321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23" name="Straight Connector 322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4" name="Straight Connector 323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5" name="Group 324"/>
          <p:cNvGrpSpPr/>
          <p:nvPr/>
        </p:nvGrpSpPr>
        <p:grpSpPr>
          <a:xfrm>
            <a:off x="4770248" y="826029"/>
            <a:ext cx="377816" cy="162524"/>
            <a:chOff x="107504" y="2725019"/>
            <a:chExt cx="648072" cy="278779"/>
          </a:xfrm>
        </p:grpSpPr>
        <p:sp>
          <p:nvSpPr>
            <p:cNvPr id="326" name="Rectangle 325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27" name="Straight Connector 326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9" name="Group 328"/>
          <p:cNvGrpSpPr/>
          <p:nvPr/>
        </p:nvGrpSpPr>
        <p:grpSpPr>
          <a:xfrm>
            <a:off x="7252182" y="1441591"/>
            <a:ext cx="377816" cy="162524"/>
            <a:chOff x="107504" y="2725019"/>
            <a:chExt cx="648072" cy="278779"/>
          </a:xfrm>
        </p:grpSpPr>
        <p:sp>
          <p:nvSpPr>
            <p:cNvPr id="330" name="Rectangle 329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31" name="Straight Connector 330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2" name="Straight Connector 331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33" name="Group 332"/>
          <p:cNvGrpSpPr/>
          <p:nvPr/>
        </p:nvGrpSpPr>
        <p:grpSpPr>
          <a:xfrm>
            <a:off x="7252182" y="826029"/>
            <a:ext cx="377816" cy="162524"/>
            <a:chOff x="107504" y="2725019"/>
            <a:chExt cx="648072" cy="278779"/>
          </a:xfrm>
        </p:grpSpPr>
        <p:sp>
          <p:nvSpPr>
            <p:cNvPr id="334" name="Rectangle 333"/>
            <p:cNvSpPr/>
            <p:nvPr/>
          </p:nvSpPr>
          <p:spPr bwMode="auto">
            <a:xfrm>
              <a:off x="107504" y="2725019"/>
              <a:ext cx="648072" cy="27877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335" name="Straight Connector 334"/>
            <p:cNvCxnSpPr/>
            <p:nvPr/>
          </p:nvCxnSpPr>
          <p:spPr bwMode="auto">
            <a:xfrm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6" name="Straight Connector 335"/>
            <p:cNvCxnSpPr/>
            <p:nvPr/>
          </p:nvCxnSpPr>
          <p:spPr bwMode="auto">
            <a:xfrm flipH="1">
              <a:off x="107504" y="2725019"/>
              <a:ext cx="648072" cy="27877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37" name="TextBox 336"/>
          <p:cNvSpPr txBox="1"/>
          <p:nvPr/>
        </p:nvSpPr>
        <p:spPr>
          <a:xfrm>
            <a:off x="683568" y="839192"/>
            <a:ext cx="1004396" cy="77808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C-band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err="1" smtClean="0">
                <a:solidFill>
                  <a:srgbClr val="000000"/>
                </a:solidFill>
                <a:latin typeface="Calibri"/>
              </a:rPr>
              <a:t>Gun</a:t>
            </a:r>
            <a:endParaRPr lang="de-CH" sz="11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>
                <a:solidFill>
                  <a:srgbClr val="000000"/>
                </a:solidFill>
                <a:latin typeface="Calibri"/>
              </a:rPr>
              <a:t>135-200 </a:t>
            </a: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MV/m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Rep Rate &lt;400 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1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8" name="TextBox 337"/>
          <p:cNvSpPr txBox="1"/>
          <p:nvPr/>
        </p:nvSpPr>
        <p:spPr>
          <a:xfrm>
            <a:off x="626770" y="2599423"/>
            <a:ext cx="1004396" cy="77808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C-band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err="1" smtClean="0">
                <a:solidFill>
                  <a:srgbClr val="000000"/>
                </a:solidFill>
                <a:latin typeface="Calibri"/>
              </a:rPr>
              <a:t>Gun</a:t>
            </a:r>
            <a:endParaRPr lang="de-CH" sz="11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135-200 MV/m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000000"/>
                </a:solidFill>
                <a:latin typeface="Calibri"/>
              </a:rPr>
              <a:t>Rep Rate &lt;400 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1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2412499" y="6744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7-20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MeV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41" name="Straight Arrow Connector 340"/>
          <p:cNvCxnSpPr/>
          <p:nvPr/>
        </p:nvCxnSpPr>
        <p:spPr bwMode="auto">
          <a:xfrm>
            <a:off x="2714842" y="942669"/>
            <a:ext cx="0" cy="2695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2" name="TextBox 341"/>
          <p:cNvSpPr txBox="1"/>
          <p:nvPr/>
        </p:nvSpPr>
        <p:spPr>
          <a:xfrm>
            <a:off x="2412499" y="24066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7-20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MeV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43" name="Straight Arrow Connector 342"/>
          <p:cNvCxnSpPr/>
          <p:nvPr/>
        </p:nvCxnSpPr>
        <p:spPr bwMode="auto">
          <a:xfrm>
            <a:off x="2714842" y="2674826"/>
            <a:ext cx="0" cy="2695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4" name="TextBox 343"/>
          <p:cNvSpPr txBox="1"/>
          <p:nvPr/>
        </p:nvSpPr>
        <p:spPr>
          <a:xfrm>
            <a:off x="3253839" y="2887435"/>
            <a:ext cx="1443746" cy="2188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C-band, 30-40 MV/m</a:t>
            </a:r>
          </a:p>
        </p:txBody>
      </p:sp>
      <p:sp>
        <p:nvSpPr>
          <p:cNvPr id="345" name="TextBox 344"/>
          <p:cNvSpPr txBox="1"/>
          <p:nvPr/>
        </p:nvSpPr>
        <p:spPr>
          <a:xfrm>
            <a:off x="5244507" y="2887435"/>
            <a:ext cx="1443746" cy="2188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C-band, 30-40 MV/m</a:t>
            </a:r>
          </a:p>
        </p:txBody>
      </p:sp>
      <p:sp>
        <p:nvSpPr>
          <p:cNvPr id="346" name="TextBox 345"/>
          <p:cNvSpPr txBox="1"/>
          <p:nvPr/>
        </p:nvSpPr>
        <p:spPr>
          <a:xfrm>
            <a:off x="3317979" y="1127836"/>
            <a:ext cx="1858105" cy="2188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S-band, 19 MV/m</a:t>
            </a:r>
          </a:p>
        </p:txBody>
      </p:sp>
      <p:sp>
        <p:nvSpPr>
          <p:cNvPr id="347" name="TextBox 346"/>
          <p:cNvSpPr txBox="1"/>
          <p:nvPr/>
        </p:nvSpPr>
        <p:spPr>
          <a:xfrm>
            <a:off x="5708310" y="1119737"/>
            <a:ext cx="1858105" cy="2188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S-band, 22 MV/m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336758" y="2058272"/>
                <a:ext cx="1415771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de-CH" sz="1800" b="0" dirty="0" err="1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Brightness</a:t>
                </a:r>
                <a:r>
                  <a:rPr lang="de-CH" sz="1800" b="0" dirty="0" smtClean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 [</a:t>
                </a:r>
                <a:r>
                  <a:rPr lang="de-CH" sz="1800" dirty="0" smtClean="0">
                    <a:solidFill>
                      <a:srgbClr val="000000"/>
                    </a:solidFill>
                    <a:latin typeface="Calibri"/>
                  </a:rPr>
                  <a:t>1]</a:t>
                </a:r>
                <a:endParaRPr lang="de-CH" sz="1800" b="0" i="1" dirty="0" smtClean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e-CH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𝑝𝑒𝑎𝑘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de-CH" sz="18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1800" dirty="0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6758" y="2058272"/>
                <a:ext cx="1415771" cy="914400"/>
              </a:xfrm>
              <a:prstGeom prst="rect">
                <a:avLst/>
              </a:prstGeom>
              <a:blipFill>
                <a:blip r:embed="rId3"/>
                <a:stretch>
                  <a:fillRect l="-10345" t="-8667" r="-6466" b="-53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38569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3"/>
            <a:ext cx="7742237" cy="1853700"/>
          </a:xfrm>
        </p:spPr>
        <p:txBody>
          <a:bodyPr/>
          <a:lstStyle/>
          <a:p>
            <a:r>
              <a:rPr lang="de-CH" dirty="0" err="1" smtClean="0"/>
              <a:t>Located</a:t>
            </a:r>
            <a:r>
              <a:rPr lang="de-CH" dirty="0" smtClean="0"/>
              <a:t> in </a:t>
            </a:r>
            <a:r>
              <a:rPr lang="de-CH" dirty="0" err="1" smtClean="0"/>
              <a:t>Frascati</a:t>
            </a:r>
            <a:r>
              <a:rPr lang="de-CH" dirty="0" smtClean="0"/>
              <a:t>, </a:t>
            </a:r>
            <a:r>
              <a:rPr lang="de-CH" dirty="0" err="1" smtClean="0"/>
              <a:t>Italy</a:t>
            </a:r>
            <a:r>
              <a:rPr lang="de-CH" dirty="0" smtClean="0"/>
              <a:t>.</a:t>
            </a:r>
          </a:p>
          <a:p>
            <a:r>
              <a:rPr lang="de-CH" dirty="0" smtClean="0"/>
              <a:t>Compact Soft X-</a:t>
            </a:r>
            <a:r>
              <a:rPr lang="de-CH" dirty="0" err="1" smtClean="0"/>
              <a:t>ray</a:t>
            </a:r>
            <a:r>
              <a:rPr lang="de-CH" dirty="0" smtClean="0"/>
              <a:t> FEL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plasma</a:t>
            </a:r>
            <a:r>
              <a:rPr lang="de-CH" dirty="0" smtClean="0"/>
              <a:t> </a:t>
            </a:r>
            <a:r>
              <a:rPr lang="de-CH" dirty="0" err="1" smtClean="0"/>
              <a:t>wakefield</a:t>
            </a:r>
            <a:r>
              <a:rPr lang="de-CH" dirty="0" smtClean="0"/>
              <a:t> </a:t>
            </a:r>
            <a:r>
              <a:rPr lang="de-CH" dirty="0" err="1" smtClean="0"/>
              <a:t>technology</a:t>
            </a:r>
            <a:r>
              <a:rPr lang="de-CH" dirty="0"/>
              <a:t> </a:t>
            </a:r>
            <a:r>
              <a:rPr lang="de-CH" dirty="0" smtClean="0"/>
              <a:t>(</a:t>
            </a:r>
            <a:r>
              <a:rPr lang="de-CH" dirty="0" err="1" smtClean="0"/>
              <a:t>proof-of-concept</a:t>
            </a:r>
            <a:r>
              <a:rPr lang="de-CH" dirty="0" smtClean="0"/>
              <a:t> </a:t>
            </a:r>
            <a:r>
              <a:rPr lang="de-CH" dirty="0" err="1" smtClean="0"/>
              <a:t>machine</a:t>
            </a:r>
            <a:r>
              <a:rPr lang="de-CH" dirty="0" smtClean="0"/>
              <a:t>).</a:t>
            </a:r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Eupraxia</a:t>
            </a:r>
            <a:r>
              <a:rPr lang="de-CH" dirty="0" smtClean="0"/>
              <a:t> SPARC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941940"/>
            <a:ext cx="7131627" cy="21419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35896" y="4089483"/>
            <a:ext cx="232058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00" dirty="0" err="1" smtClean="0"/>
              <a:t>Eupraxia</a:t>
            </a:r>
            <a:r>
              <a:rPr lang="de-CH" sz="1000" dirty="0" smtClean="0"/>
              <a:t> SPARC Lab </a:t>
            </a:r>
            <a:r>
              <a:rPr lang="de-CH" sz="1000" dirty="0" err="1" smtClean="0"/>
              <a:t>layout</a:t>
            </a:r>
            <a:r>
              <a:rPr lang="de-CH" sz="1000" dirty="0" smtClean="0"/>
              <a:t> [3]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13428302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project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Overview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SW RF </a:t>
            </a:r>
            <a:r>
              <a:rPr lang="de-CH" sz="1050" dirty="0" err="1" smtClean="0"/>
              <a:t>Photogun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TW </a:t>
            </a:r>
            <a:r>
              <a:rPr lang="de-CH" sz="1050" dirty="0"/>
              <a:t>RF </a:t>
            </a:r>
            <a:r>
              <a:rPr lang="de-CH" sz="1050" dirty="0" err="1" smtClean="0"/>
              <a:t>Photogun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Applications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SwissFEL</a:t>
            </a:r>
            <a:r>
              <a:rPr lang="de-CH" sz="1050" dirty="0" smtClean="0"/>
              <a:t> </a:t>
            </a:r>
            <a:r>
              <a:rPr lang="de-CH" sz="1050" dirty="0" err="1" smtClean="0"/>
              <a:t>injector</a:t>
            </a:r>
            <a:r>
              <a:rPr lang="de-CH" sz="1050" dirty="0" smtClean="0"/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Eupraxia</a:t>
            </a:r>
            <a:r>
              <a:rPr lang="de-CH" sz="1050" dirty="0" smtClean="0"/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b="1" dirty="0" err="1">
                <a:solidFill>
                  <a:srgbClr val="00B0F0"/>
                </a:solidFill>
              </a:rPr>
              <a:t>Theory</a:t>
            </a:r>
            <a:r>
              <a:rPr lang="de-CH" sz="1050" b="1" dirty="0">
                <a:solidFill>
                  <a:srgbClr val="00B0F0"/>
                </a:solidFill>
              </a:rPr>
              <a:t> </a:t>
            </a:r>
            <a:r>
              <a:rPr lang="de-CH" sz="1050" b="1" dirty="0" err="1">
                <a:solidFill>
                  <a:srgbClr val="00B0F0"/>
                </a:solidFill>
              </a:rPr>
              <a:t>for</a:t>
            </a:r>
            <a:r>
              <a:rPr lang="de-CH" sz="1050" b="1" dirty="0">
                <a:solidFill>
                  <a:srgbClr val="00B0F0"/>
                </a:solidFill>
              </a:rPr>
              <a:t> High Gradient RF </a:t>
            </a:r>
            <a:r>
              <a:rPr lang="de-CH" sz="1050" b="1" dirty="0" err="1" smtClean="0">
                <a:solidFill>
                  <a:srgbClr val="00B0F0"/>
                </a:solidFill>
              </a:rPr>
              <a:t>Photoguns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>
                <a:solidFill>
                  <a:srgbClr val="00B0F0"/>
                </a:solidFill>
              </a:rPr>
              <a:t>Space-Charge </a:t>
            </a:r>
            <a:r>
              <a:rPr lang="de-CH" sz="1050" b="1" dirty="0" err="1" smtClean="0">
                <a:solidFill>
                  <a:srgbClr val="00B0F0"/>
                </a:solidFill>
              </a:rPr>
              <a:t>Effects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smtClean="0">
                <a:solidFill>
                  <a:srgbClr val="00B0F0"/>
                </a:solidFill>
              </a:rPr>
              <a:t>Field </a:t>
            </a:r>
            <a:r>
              <a:rPr lang="de-CH" sz="1050" b="1" dirty="0">
                <a:solidFill>
                  <a:srgbClr val="00B0F0"/>
                </a:solidFill>
              </a:rPr>
              <a:t>Emission </a:t>
            </a:r>
            <a:r>
              <a:rPr lang="de-CH" sz="1050" b="1" dirty="0" err="1">
                <a:solidFill>
                  <a:srgbClr val="00B0F0"/>
                </a:solidFill>
              </a:rPr>
              <a:t>and</a:t>
            </a:r>
            <a:r>
              <a:rPr lang="de-CH" sz="1050" b="1" dirty="0">
                <a:solidFill>
                  <a:srgbClr val="00B0F0"/>
                </a:solidFill>
              </a:rPr>
              <a:t> Dark </a:t>
            </a:r>
            <a:r>
              <a:rPr lang="de-CH" sz="1050" b="1" dirty="0" err="1" smtClean="0">
                <a:solidFill>
                  <a:srgbClr val="00B0F0"/>
                </a:solidFill>
              </a:rPr>
              <a:t>Current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smtClean="0">
                <a:solidFill>
                  <a:srgbClr val="00B0F0"/>
                </a:solidFill>
              </a:rPr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err="1" smtClean="0">
                <a:solidFill>
                  <a:srgbClr val="00B0F0"/>
                </a:solidFill>
              </a:rPr>
              <a:t>Pulsed</a:t>
            </a:r>
            <a:r>
              <a:rPr lang="de-CH" sz="1050" b="1" dirty="0" smtClean="0">
                <a:solidFill>
                  <a:srgbClr val="00B0F0"/>
                </a:solidFill>
              </a:rPr>
              <a:t> Surface </a:t>
            </a:r>
            <a:r>
              <a:rPr lang="de-CH" sz="1050" b="1" dirty="0" err="1" smtClean="0">
                <a:solidFill>
                  <a:srgbClr val="00B0F0"/>
                </a:solidFill>
              </a:rPr>
              <a:t>Heating</a:t>
            </a:r>
            <a:endParaRPr lang="de-CH" sz="1050" b="1" dirty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err="1" smtClean="0">
                <a:solidFill>
                  <a:srgbClr val="00B0F0"/>
                </a:solidFill>
              </a:rPr>
              <a:t>Multipacting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Project Status </a:t>
            </a:r>
            <a:r>
              <a:rPr lang="de-CH" sz="1050" dirty="0" err="1" smtClean="0"/>
              <a:t>and</a:t>
            </a:r>
            <a:r>
              <a:rPr lang="de-CH" sz="1050" dirty="0" smtClean="0"/>
              <a:t> </a:t>
            </a:r>
            <a:r>
              <a:rPr lang="de-CH" sz="1050" dirty="0" err="1" smtClean="0"/>
              <a:t>Ongoing</a:t>
            </a:r>
            <a:r>
              <a:rPr lang="de-CH" sz="1050" dirty="0" smtClean="0"/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Dark </a:t>
            </a:r>
            <a:r>
              <a:rPr lang="de-CH" sz="1050" dirty="0" err="1"/>
              <a:t>Current</a:t>
            </a:r>
            <a:r>
              <a:rPr lang="de-CH" sz="1050" dirty="0"/>
              <a:t> </a:t>
            </a:r>
            <a:r>
              <a:rPr lang="de-CH" sz="1050" dirty="0" err="1"/>
              <a:t>and</a:t>
            </a:r>
            <a:r>
              <a:rPr lang="de-CH" sz="1050" dirty="0"/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Thermal </a:t>
            </a:r>
            <a:r>
              <a:rPr lang="de-CH" sz="1050" dirty="0" err="1"/>
              <a:t>Simulations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RF Design </a:t>
            </a:r>
            <a:r>
              <a:rPr lang="de-CH" sz="1050" dirty="0" err="1"/>
              <a:t>updates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/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/>
              <a:t>Conclusions</a:t>
            </a:r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313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General </a:t>
            </a:r>
            <a:r>
              <a:rPr lang="de-CH" dirty="0" err="1" smtClean="0"/>
              <a:t>term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forces</a:t>
            </a:r>
            <a:r>
              <a:rPr lang="de-CH" dirty="0" smtClean="0"/>
              <a:t> </a:t>
            </a:r>
            <a:r>
              <a:rPr lang="de-CH" dirty="0" err="1" smtClean="0"/>
              <a:t>induced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bunch</a:t>
            </a:r>
            <a:r>
              <a:rPr lang="de-CH" dirty="0" smtClean="0"/>
              <a:t>, </a:t>
            </a:r>
            <a:r>
              <a:rPr lang="de-CH" dirty="0" err="1" smtClean="0"/>
              <a:t>including</a:t>
            </a:r>
            <a:r>
              <a:rPr lang="de-CH" dirty="0" smtClean="0"/>
              <a:t>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charges</a:t>
            </a:r>
            <a:r>
              <a:rPr lang="de-CH" dirty="0" smtClean="0"/>
              <a:t>.</a:t>
            </a:r>
          </a:p>
          <a:p>
            <a:r>
              <a:rPr lang="de-CH" dirty="0" smtClean="0"/>
              <a:t>Most </a:t>
            </a:r>
            <a:r>
              <a:rPr lang="de-CH" dirty="0" err="1" smtClean="0"/>
              <a:t>effects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suppressed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an </a:t>
            </a:r>
            <a:r>
              <a:rPr lang="de-CH" dirty="0" err="1" smtClean="0"/>
              <a:t>increase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bunch</a:t>
            </a:r>
            <a:r>
              <a:rPr lang="de-CH" dirty="0" smtClean="0"/>
              <a:t> </a:t>
            </a:r>
            <a:r>
              <a:rPr lang="de-CH" dirty="0" err="1" smtClean="0"/>
              <a:t>energy</a:t>
            </a:r>
            <a:r>
              <a:rPr lang="de-CH" dirty="0" smtClean="0"/>
              <a:t> </a:t>
            </a:r>
            <a:r>
              <a:rPr lang="de-CH" dirty="0" err="1" smtClean="0"/>
              <a:t>therefore</a:t>
            </a:r>
            <a:r>
              <a:rPr lang="de-CH" dirty="0" smtClean="0"/>
              <a:t> </a:t>
            </a:r>
            <a:r>
              <a:rPr lang="de-CH" dirty="0" err="1" smtClean="0"/>
              <a:t>these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problematic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RF </a:t>
            </a:r>
            <a:r>
              <a:rPr lang="de-CH" dirty="0" err="1" smtClean="0"/>
              <a:t>Photogun</a:t>
            </a:r>
            <a:r>
              <a:rPr lang="de-CH" dirty="0" smtClean="0"/>
              <a:t> </a:t>
            </a:r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relativistic</a:t>
            </a:r>
            <a:r>
              <a:rPr lang="de-CH" dirty="0" smtClean="0"/>
              <a:t> </a:t>
            </a:r>
            <a:r>
              <a:rPr lang="de-CH" dirty="0" err="1" smtClean="0"/>
              <a:t>gamma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lowest</a:t>
            </a:r>
            <a:r>
              <a:rPr lang="de-CH" dirty="0" smtClean="0"/>
              <a:t>.</a:t>
            </a:r>
          </a:p>
          <a:p>
            <a:r>
              <a:rPr lang="de-CH" b="1" dirty="0" err="1" smtClean="0"/>
              <a:t>And</a:t>
            </a:r>
            <a:r>
              <a:rPr lang="de-CH" b="1" dirty="0" smtClean="0"/>
              <a:t> </a:t>
            </a:r>
            <a:r>
              <a:rPr lang="de-CH" b="1" dirty="0" err="1" smtClean="0"/>
              <a:t>this</a:t>
            </a:r>
            <a:r>
              <a:rPr lang="de-CH" b="1" dirty="0" smtClean="0"/>
              <a:t> </a:t>
            </a:r>
            <a:r>
              <a:rPr lang="de-CH" b="1" dirty="0" err="1" smtClean="0"/>
              <a:t>is</a:t>
            </a:r>
            <a:r>
              <a:rPr lang="de-CH" b="1" dirty="0" smtClean="0"/>
              <a:t> </a:t>
            </a:r>
            <a:r>
              <a:rPr lang="de-CH" b="1" dirty="0" err="1" smtClean="0"/>
              <a:t>why</a:t>
            </a:r>
            <a:r>
              <a:rPr lang="de-CH" b="1" dirty="0" smtClean="0"/>
              <a:t> </a:t>
            </a:r>
            <a:r>
              <a:rPr lang="de-CH" b="1" dirty="0" err="1" smtClean="0"/>
              <a:t>we</a:t>
            </a:r>
            <a:r>
              <a:rPr lang="de-CH" b="1" dirty="0" smtClean="0"/>
              <a:t> </a:t>
            </a:r>
            <a:r>
              <a:rPr lang="de-CH" b="1" dirty="0" err="1" smtClean="0"/>
              <a:t>want</a:t>
            </a:r>
            <a:r>
              <a:rPr lang="de-CH" b="1" dirty="0" smtClean="0"/>
              <a:t> high </a:t>
            </a:r>
            <a:r>
              <a:rPr lang="de-CH" b="1" dirty="0" err="1" smtClean="0"/>
              <a:t>gradients</a:t>
            </a:r>
            <a:r>
              <a:rPr lang="de-CH" b="1" dirty="0" smtClean="0"/>
              <a:t>!</a:t>
            </a:r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Space-Charge </a:t>
            </a:r>
            <a:r>
              <a:rPr lang="de-CH" dirty="0" err="1" smtClean="0"/>
              <a:t>Effects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3373" b="14610"/>
          <a:stretch/>
        </p:blipFill>
        <p:spPr>
          <a:xfrm>
            <a:off x="1763688" y="2427735"/>
            <a:ext cx="5534025" cy="16561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4063453"/>
            <a:ext cx="4032448" cy="3600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Electric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field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lines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at different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energies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smtClean="0"/>
              <a:t>[</a:t>
            </a:r>
            <a:r>
              <a:rPr lang="de-CH" sz="1800" dirty="0"/>
              <a:t>4</a:t>
            </a:r>
            <a:r>
              <a:rPr lang="de-CH" sz="1800" dirty="0" smtClean="0"/>
              <a:t>]</a:t>
            </a:r>
            <a:endParaRPr lang="de-CH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050047" y="4659981"/>
            <a:ext cx="5159085" cy="39370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So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why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not push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as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high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as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possible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with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FF0000"/>
                </a:solidFill>
                <a:latin typeface="Calibri"/>
              </a:rPr>
              <a:t>gradient</a:t>
            </a:r>
            <a:r>
              <a:rPr lang="de-CH" sz="1800" dirty="0" smtClean="0">
                <a:solidFill>
                  <a:srgbClr val="FF0000"/>
                </a:solidFill>
                <a:latin typeface="Calibri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6081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44764"/>
          <a:stretch/>
        </p:blipFill>
        <p:spPr>
          <a:xfrm>
            <a:off x="5590516" y="820069"/>
            <a:ext cx="2615796" cy="193837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889040" cy="3509963"/>
          </a:xfrm>
        </p:spPr>
        <p:txBody>
          <a:bodyPr/>
          <a:lstStyle/>
          <a:p>
            <a:r>
              <a:rPr lang="de-CH" dirty="0" smtClean="0"/>
              <a:t>Emission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electrons</a:t>
            </a:r>
            <a:r>
              <a:rPr lang="de-CH" dirty="0" smtClean="0"/>
              <a:t> due </a:t>
            </a:r>
            <a:r>
              <a:rPr lang="de-CH" dirty="0" err="1" smtClean="0"/>
              <a:t>to</a:t>
            </a:r>
            <a:r>
              <a:rPr lang="de-CH" dirty="0" smtClean="0"/>
              <a:t> strong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Local</a:t>
            </a:r>
            <a:r>
              <a:rPr lang="de-CH" dirty="0" smtClean="0"/>
              <a:t>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fields</a:t>
            </a:r>
            <a:r>
              <a:rPr lang="de-CH" dirty="0" smtClean="0"/>
              <a:t> </a:t>
            </a:r>
            <a:r>
              <a:rPr lang="de-CH" dirty="0" err="1" smtClean="0"/>
              <a:t>enhanced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microscopic</a:t>
            </a:r>
            <a:r>
              <a:rPr lang="de-CH" dirty="0" smtClean="0"/>
              <a:t> </a:t>
            </a:r>
            <a:r>
              <a:rPr lang="de-CH" dirty="0" err="1" smtClean="0"/>
              <a:t>surface</a:t>
            </a:r>
            <a:r>
              <a:rPr lang="de-CH" dirty="0" smtClean="0"/>
              <a:t> </a:t>
            </a:r>
            <a:r>
              <a:rPr lang="de-CH" dirty="0" err="1" smtClean="0"/>
              <a:t>features</a:t>
            </a:r>
            <a:r>
              <a:rPr lang="de-CH" dirty="0" smtClean="0"/>
              <a:t>, </a:t>
            </a:r>
            <a:r>
              <a:rPr lang="de-CH" dirty="0" err="1" smtClean="0"/>
              <a:t>leading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greater</a:t>
            </a:r>
            <a:r>
              <a:rPr lang="de-CH" dirty="0" smtClean="0"/>
              <a:t> </a:t>
            </a:r>
            <a:r>
              <a:rPr lang="de-CH" dirty="0" err="1" smtClean="0"/>
              <a:t>electron</a:t>
            </a:r>
            <a:r>
              <a:rPr lang="de-CH" dirty="0" smtClean="0"/>
              <a:t> </a:t>
            </a:r>
            <a:r>
              <a:rPr lang="de-CH" dirty="0" err="1" smtClean="0"/>
              <a:t>current</a:t>
            </a:r>
            <a:r>
              <a:rPr lang="de-CH" dirty="0" smtClean="0"/>
              <a:t> </a:t>
            </a:r>
            <a:r>
              <a:rPr lang="de-CH" dirty="0" err="1" smtClean="0"/>
              <a:t>emission</a:t>
            </a:r>
            <a:r>
              <a:rPr lang="de-CH" dirty="0" smtClean="0"/>
              <a:t>.</a:t>
            </a:r>
          </a:p>
          <a:p>
            <a:endParaRPr lang="de-CH" dirty="0"/>
          </a:p>
          <a:p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r>
              <a:rPr lang="de-CH" sz="1600" dirty="0" err="1" smtClean="0"/>
              <a:t>Electrons</a:t>
            </a:r>
            <a:r>
              <a:rPr lang="de-CH" sz="1600" dirty="0" smtClean="0"/>
              <a:t> </a:t>
            </a:r>
            <a:r>
              <a:rPr lang="de-CH" sz="1600" dirty="0" err="1" smtClean="0"/>
              <a:t>emitted</a:t>
            </a:r>
            <a:r>
              <a:rPr lang="de-CH" sz="1600" dirty="0" smtClean="0"/>
              <a:t> </a:t>
            </a:r>
            <a:r>
              <a:rPr lang="de-CH" sz="1600" dirty="0" err="1" smtClean="0"/>
              <a:t>inside</a:t>
            </a:r>
            <a:r>
              <a:rPr lang="de-CH" sz="1600" dirty="0" smtClean="0"/>
              <a:t> an </a:t>
            </a:r>
            <a:r>
              <a:rPr lang="de-CH" sz="1600" dirty="0" err="1" smtClean="0"/>
              <a:t>accelerating</a:t>
            </a:r>
            <a:r>
              <a:rPr lang="de-CH" sz="1600" dirty="0" smtClean="0"/>
              <a:t> </a:t>
            </a:r>
            <a:r>
              <a:rPr lang="de-CH" sz="1600" dirty="0" err="1" smtClean="0"/>
              <a:t>structure</a:t>
            </a:r>
            <a:r>
              <a:rPr lang="de-CH" sz="1600" dirty="0" smtClean="0"/>
              <a:t> </a:t>
            </a:r>
            <a:r>
              <a:rPr lang="de-CH" sz="1600" dirty="0" err="1" smtClean="0"/>
              <a:t>or</a:t>
            </a:r>
            <a:r>
              <a:rPr lang="de-CH" sz="1600" dirty="0" smtClean="0"/>
              <a:t> </a:t>
            </a:r>
            <a:r>
              <a:rPr lang="de-CH" sz="1600" dirty="0" err="1" smtClean="0"/>
              <a:t>gun</a:t>
            </a:r>
            <a:r>
              <a:rPr lang="de-CH" sz="1600" dirty="0" smtClean="0"/>
              <a:t> </a:t>
            </a:r>
            <a:r>
              <a:rPr lang="de-CH" sz="1600" dirty="0" err="1" smtClean="0"/>
              <a:t>can</a:t>
            </a:r>
            <a:r>
              <a:rPr lang="de-CH" sz="1600" dirty="0" smtClean="0"/>
              <a:t> </a:t>
            </a:r>
            <a:r>
              <a:rPr lang="de-CH" sz="1600" dirty="0" err="1" smtClean="0"/>
              <a:t>be</a:t>
            </a:r>
            <a:r>
              <a:rPr lang="de-CH" sz="1600" dirty="0" smtClean="0"/>
              <a:t> </a:t>
            </a:r>
            <a:r>
              <a:rPr lang="de-CH" sz="1600" dirty="0" err="1" smtClean="0"/>
              <a:t>captured</a:t>
            </a:r>
            <a:r>
              <a:rPr lang="de-CH" sz="1600" dirty="0" smtClean="0"/>
              <a:t> in </a:t>
            </a:r>
            <a:r>
              <a:rPr lang="de-CH" sz="1600" dirty="0" err="1" smtClean="0"/>
              <a:t>accelerating</a:t>
            </a:r>
            <a:r>
              <a:rPr lang="de-CH" sz="1600" dirty="0" smtClean="0"/>
              <a:t> </a:t>
            </a:r>
            <a:r>
              <a:rPr lang="de-CH" sz="1600" dirty="0" err="1" smtClean="0"/>
              <a:t>fields</a:t>
            </a:r>
            <a:r>
              <a:rPr lang="de-CH" sz="1600" dirty="0" smtClean="0"/>
              <a:t> </a:t>
            </a:r>
            <a:r>
              <a:rPr lang="de-CH" sz="1600" dirty="0" err="1" smtClean="0"/>
              <a:t>and</a:t>
            </a:r>
            <a:r>
              <a:rPr lang="de-CH" sz="1600" dirty="0" smtClean="0"/>
              <a:t> </a:t>
            </a:r>
            <a:r>
              <a:rPr lang="de-CH" sz="1600" dirty="0" err="1" smtClean="0"/>
              <a:t>propagate</a:t>
            </a:r>
            <a:r>
              <a:rPr lang="de-CH" sz="1600" dirty="0" smtClean="0"/>
              <a:t> </a:t>
            </a:r>
            <a:r>
              <a:rPr lang="de-CH" sz="1600" dirty="0" err="1" smtClean="0"/>
              <a:t>along</a:t>
            </a:r>
            <a:r>
              <a:rPr lang="de-CH" sz="1600" dirty="0" smtClean="0"/>
              <a:t> </a:t>
            </a:r>
            <a:r>
              <a:rPr lang="de-CH" sz="1600" dirty="0" err="1" smtClean="0"/>
              <a:t>structure</a:t>
            </a:r>
            <a:r>
              <a:rPr lang="de-CH" sz="1600" dirty="0" smtClean="0"/>
              <a:t>. This </a:t>
            </a:r>
            <a:r>
              <a:rPr lang="de-CH" sz="1600" dirty="0" err="1" smtClean="0"/>
              <a:t>is</a:t>
            </a:r>
            <a:r>
              <a:rPr lang="de-CH" sz="1600" dirty="0" smtClean="0"/>
              <a:t> </a:t>
            </a:r>
            <a:r>
              <a:rPr lang="de-CH" sz="1600" dirty="0" err="1" smtClean="0"/>
              <a:t>called</a:t>
            </a:r>
            <a:r>
              <a:rPr lang="de-CH" sz="1600" dirty="0" smtClean="0"/>
              <a:t> </a:t>
            </a:r>
            <a:r>
              <a:rPr lang="de-CH" sz="1600" i="1" dirty="0" err="1" smtClean="0"/>
              <a:t>dark</a:t>
            </a:r>
            <a:r>
              <a:rPr lang="de-CH" sz="1600" i="1" dirty="0" smtClean="0"/>
              <a:t> </a:t>
            </a:r>
            <a:r>
              <a:rPr lang="de-CH" sz="1600" i="1" dirty="0" err="1" smtClean="0">
                <a:solidFill>
                  <a:srgbClr val="010000"/>
                </a:solidFill>
              </a:rPr>
              <a:t>current</a:t>
            </a:r>
            <a:r>
              <a:rPr lang="en-US" sz="1600" dirty="0">
                <a:solidFill>
                  <a:srgbClr val="010000"/>
                </a:solidFill>
                <a:latin typeface="NexusSerif"/>
              </a:rPr>
              <a:t> [5</a:t>
            </a:r>
            <a:r>
              <a:rPr lang="en-US" sz="1600" dirty="0" smtClean="0">
                <a:solidFill>
                  <a:srgbClr val="010000"/>
                </a:solidFill>
                <a:latin typeface="NexusSerif"/>
              </a:rPr>
              <a:t>]</a:t>
            </a:r>
            <a:r>
              <a:rPr lang="de-CH" sz="1600" dirty="0" smtClean="0">
                <a:solidFill>
                  <a:srgbClr val="010000"/>
                </a:solidFill>
              </a:rPr>
              <a:t>.</a:t>
            </a:r>
            <a:endParaRPr lang="de-CH" sz="1600" dirty="0">
              <a:solidFill>
                <a:srgbClr val="01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Field Emission </a:t>
            </a:r>
            <a:r>
              <a:rPr lang="de-CH" dirty="0" err="1" smtClean="0"/>
              <a:t>and</a:t>
            </a:r>
            <a:r>
              <a:rPr lang="de-CH" dirty="0" smtClean="0"/>
              <a:t> Dark </a:t>
            </a:r>
            <a:r>
              <a:rPr lang="de-CH" dirty="0" err="1" smtClean="0"/>
              <a:t>Current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10407"/>
          <a:stretch/>
        </p:blipFill>
        <p:spPr>
          <a:xfrm>
            <a:off x="1835696" y="4382733"/>
            <a:ext cx="2520280" cy="7329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05102" y="2754269"/>
            <a:ext cx="3085940" cy="6047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Modification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potential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barrier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electric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field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10421" r="66935" b="15123"/>
          <a:stretch/>
        </p:blipFill>
        <p:spPr>
          <a:xfrm>
            <a:off x="6084168" y="3291830"/>
            <a:ext cx="2016224" cy="13445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163" y="2567614"/>
            <a:ext cx="4452715" cy="6035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44208" y="4538757"/>
            <a:ext cx="2653892" cy="6047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Microscopic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emitter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79472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096951" cy="3711571"/>
          </a:xfrm>
        </p:spPr>
        <p:txBody>
          <a:bodyPr/>
          <a:lstStyle/>
          <a:p>
            <a:r>
              <a:rPr lang="de-CH" sz="1600" dirty="0" smtClean="0"/>
              <a:t>Spontaneous </a:t>
            </a:r>
            <a:r>
              <a:rPr lang="de-CH" sz="1600" dirty="0" err="1" smtClean="0"/>
              <a:t>emission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large </a:t>
            </a:r>
            <a:r>
              <a:rPr lang="de-CH" sz="1600" dirty="0" err="1" smtClean="0"/>
              <a:t>current</a:t>
            </a:r>
            <a:r>
              <a:rPr lang="de-CH" sz="1600" dirty="0" smtClean="0"/>
              <a:t> </a:t>
            </a:r>
            <a:r>
              <a:rPr lang="de-CH" sz="1600" dirty="0" err="1" smtClean="0"/>
              <a:t>from</a:t>
            </a:r>
            <a:r>
              <a:rPr lang="de-CH" sz="1600" dirty="0" smtClean="0"/>
              <a:t> a </a:t>
            </a:r>
            <a:r>
              <a:rPr lang="de-CH" sz="1600" dirty="0" err="1" smtClean="0"/>
              <a:t>local</a:t>
            </a:r>
            <a:r>
              <a:rPr lang="de-CH" sz="1600" dirty="0" smtClean="0"/>
              <a:t> </a:t>
            </a:r>
            <a:r>
              <a:rPr lang="de-CH" sz="1600" dirty="0" err="1" smtClean="0"/>
              <a:t>region</a:t>
            </a:r>
            <a:r>
              <a:rPr lang="de-CH" sz="1600" dirty="0" smtClean="0"/>
              <a:t>.</a:t>
            </a:r>
          </a:p>
          <a:p>
            <a:r>
              <a:rPr lang="de-CH" sz="1600" dirty="0" smtClean="0"/>
              <a:t>Leads </a:t>
            </a:r>
            <a:r>
              <a:rPr lang="de-CH" sz="1600" dirty="0" err="1" smtClean="0"/>
              <a:t>to</a:t>
            </a:r>
            <a:r>
              <a:rPr lang="de-CH" sz="1600" dirty="0" smtClean="0"/>
              <a:t> </a:t>
            </a:r>
            <a:r>
              <a:rPr lang="de-CH" sz="1600" dirty="0" err="1" smtClean="0"/>
              <a:t>short</a:t>
            </a:r>
            <a:r>
              <a:rPr lang="de-CH" sz="1600" dirty="0" smtClean="0"/>
              <a:t> </a:t>
            </a:r>
            <a:r>
              <a:rPr lang="de-CH" sz="1600" dirty="0" err="1" smtClean="0"/>
              <a:t>circuit</a:t>
            </a:r>
            <a:r>
              <a:rPr lang="de-CH" sz="1600" dirty="0" smtClean="0"/>
              <a:t> in </a:t>
            </a:r>
            <a:r>
              <a:rPr lang="de-CH" sz="1600" dirty="0" err="1" smtClean="0"/>
              <a:t>the</a:t>
            </a:r>
            <a:r>
              <a:rPr lang="de-CH" sz="1600" dirty="0" smtClean="0"/>
              <a:t> </a:t>
            </a:r>
            <a:r>
              <a:rPr lang="de-CH" sz="1600" dirty="0" err="1" smtClean="0"/>
              <a:t>structure</a:t>
            </a:r>
            <a:r>
              <a:rPr lang="de-CH" sz="1600" dirty="0" smtClean="0"/>
              <a:t> </a:t>
            </a:r>
            <a:r>
              <a:rPr lang="de-CH" sz="1600" dirty="0" err="1" smtClean="0"/>
              <a:t>and</a:t>
            </a:r>
            <a:r>
              <a:rPr lang="de-CH" sz="1600" dirty="0" smtClean="0"/>
              <a:t> </a:t>
            </a:r>
            <a:r>
              <a:rPr lang="de-CH" sz="1600" dirty="0" err="1" smtClean="0"/>
              <a:t>significant</a:t>
            </a:r>
            <a:r>
              <a:rPr lang="de-CH" sz="1600" dirty="0" smtClean="0"/>
              <a:t> </a:t>
            </a:r>
            <a:r>
              <a:rPr lang="de-CH" sz="1600" dirty="0" err="1" smtClean="0"/>
              <a:t>reflection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</a:t>
            </a:r>
            <a:r>
              <a:rPr lang="de-CH" sz="1600" dirty="0" err="1" smtClean="0"/>
              <a:t>electromagnetic</a:t>
            </a:r>
            <a:r>
              <a:rPr lang="de-CH" sz="1600" dirty="0" smtClean="0"/>
              <a:t> </a:t>
            </a:r>
            <a:r>
              <a:rPr lang="de-CH" sz="1600" dirty="0" err="1" smtClean="0"/>
              <a:t>fields</a:t>
            </a:r>
            <a:r>
              <a:rPr lang="de-CH" sz="1600" dirty="0" smtClean="0"/>
              <a:t>.</a:t>
            </a:r>
          </a:p>
          <a:p>
            <a:r>
              <a:rPr lang="de-CH" sz="1600" dirty="0" err="1" smtClean="0"/>
              <a:t>Mechanism</a:t>
            </a:r>
            <a:r>
              <a:rPr lang="de-CH" sz="1600" dirty="0" smtClean="0"/>
              <a:t> </a:t>
            </a:r>
            <a:r>
              <a:rPr lang="de-CH" sz="1600" dirty="0" err="1" smtClean="0"/>
              <a:t>which</a:t>
            </a:r>
            <a:r>
              <a:rPr lang="de-CH" sz="1600" dirty="0" smtClean="0"/>
              <a:t> </a:t>
            </a:r>
            <a:r>
              <a:rPr lang="de-CH" sz="1600" dirty="0" err="1" smtClean="0"/>
              <a:t>causes</a:t>
            </a:r>
            <a:r>
              <a:rPr lang="de-CH" sz="1600" dirty="0" smtClean="0"/>
              <a:t> RF breakdown still </a:t>
            </a:r>
            <a:r>
              <a:rPr lang="de-CH" sz="1600" dirty="0" err="1" smtClean="0"/>
              <a:t>under</a:t>
            </a:r>
            <a:r>
              <a:rPr lang="de-CH" sz="1600" dirty="0" smtClean="0"/>
              <a:t> </a:t>
            </a:r>
            <a:r>
              <a:rPr lang="de-CH" sz="1600" dirty="0" err="1" smtClean="0"/>
              <a:t>discussion</a:t>
            </a:r>
            <a:r>
              <a:rPr lang="de-CH" sz="1600" dirty="0" smtClean="0"/>
              <a:t>:</a:t>
            </a:r>
          </a:p>
          <a:p>
            <a:pPr lvl="1"/>
            <a:r>
              <a:rPr lang="de-CH" sz="1600" dirty="0" smtClean="0"/>
              <a:t>Explosive </a:t>
            </a:r>
            <a:r>
              <a:rPr lang="de-CH" sz="1600" dirty="0" err="1" smtClean="0"/>
              <a:t>electron</a:t>
            </a:r>
            <a:r>
              <a:rPr lang="de-CH" sz="1600" dirty="0" smtClean="0"/>
              <a:t> </a:t>
            </a:r>
            <a:r>
              <a:rPr lang="de-CH" sz="1600" dirty="0" err="1" smtClean="0"/>
              <a:t>emission</a:t>
            </a:r>
            <a:r>
              <a:rPr lang="de-CH" sz="1600" dirty="0" smtClean="0"/>
              <a:t> [6]</a:t>
            </a:r>
          </a:p>
          <a:p>
            <a:pPr lvl="1"/>
            <a:r>
              <a:rPr lang="de-CH" sz="1600" dirty="0" smtClean="0"/>
              <a:t>Mobile </a:t>
            </a:r>
            <a:r>
              <a:rPr lang="de-CH" sz="1600" dirty="0" err="1" smtClean="0"/>
              <a:t>dislocations</a:t>
            </a:r>
            <a:r>
              <a:rPr lang="de-CH" sz="1600" dirty="0" smtClean="0"/>
              <a:t> [7] </a:t>
            </a:r>
          </a:p>
          <a:p>
            <a:r>
              <a:rPr lang="de-CH" sz="1600" dirty="0" err="1" smtClean="0"/>
              <a:t>Predicting</a:t>
            </a:r>
            <a:r>
              <a:rPr lang="de-CH" sz="1600" dirty="0" smtClean="0"/>
              <a:t> high </a:t>
            </a:r>
            <a:r>
              <a:rPr lang="de-CH" sz="1600" dirty="0" err="1" smtClean="0"/>
              <a:t>gradient</a:t>
            </a:r>
            <a:r>
              <a:rPr lang="de-CH" sz="1600" dirty="0" smtClean="0"/>
              <a:t> </a:t>
            </a:r>
            <a:r>
              <a:rPr lang="de-CH" sz="1600" dirty="0" err="1" smtClean="0"/>
              <a:t>behaviour</a:t>
            </a:r>
            <a:endParaRPr lang="de-CH" sz="1600" dirty="0" smtClean="0"/>
          </a:p>
          <a:p>
            <a:pPr lvl="1"/>
            <a:r>
              <a:rPr lang="de-CH" sz="1600" dirty="0" smtClean="0"/>
              <a:t>Breakdown-</a:t>
            </a:r>
            <a:r>
              <a:rPr lang="de-CH" sz="1600" dirty="0" err="1" smtClean="0"/>
              <a:t>loaded</a:t>
            </a:r>
            <a:r>
              <a:rPr lang="de-CH" sz="1600" dirty="0" smtClean="0"/>
              <a:t> </a:t>
            </a:r>
            <a:r>
              <a:rPr lang="de-CH" sz="1600" dirty="0" err="1" smtClean="0"/>
              <a:t>electric</a:t>
            </a:r>
            <a:r>
              <a:rPr lang="de-CH" sz="1600" dirty="0" smtClean="0"/>
              <a:t> </a:t>
            </a:r>
            <a:r>
              <a:rPr lang="de-CH" sz="1600" dirty="0" err="1" smtClean="0"/>
              <a:t>fields</a:t>
            </a:r>
            <a:r>
              <a:rPr lang="de-CH" sz="1600" dirty="0" smtClean="0"/>
              <a:t> [8].</a:t>
            </a:r>
          </a:p>
          <a:p>
            <a:pPr lvl="1"/>
            <a:r>
              <a:rPr lang="de-CH" sz="1600" dirty="0" err="1" smtClean="0"/>
              <a:t>Modified</a:t>
            </a:r>
            <a:r>
              <a:rPr lang="de-CH" sz="1600" dirty="0" smtClean="0"/>
              <a:t> </a:t>
            </a:r>
            <a:r>
              <a:rPr lang="de-CH" sz="1600" dirty="0" err="1" smtClean="0"/>
              <a:t>Poynting</a:t>
            </a:r>
            <a:r>
              <a:rPr lang="de-CH" sz="1600" dirty="0" smtClean="0"/>
              <a:t> </a:t>
            </a:r>
            <a:r>
              <a:rPr lang="de-CH" sz="1600" dirty="0" err="1" smtClean="0"/>
              <a:t>Vector</a:t>
            </a:r>
            <a:r>
              <a:rPr lang="de-CH" sz="1600" dirty="0"/>
              <a:t> </a:t>
            </a:r>
            <a:r>
              <a:rPr lang="de-CH" sz="1600" dirty="0" smtClean="0"/>
              <a:t>(</a:t>
            </a:r>
            <a:r>
              <a:rPr lang="de-CH" sz="1600" dirty="0" err="1" smtClean="0"/>
              <a:t>Sc</a:t>
            </a:r>
            <a:r>
              <a:rPr lang="de-CH" sz="1600" dirty="0" smtClean="0"/>
              <a:t>) [9]</a:t>
            </a:r>
            <a:endParaRPr lang="de-CH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RF Breakdown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065" r="35142"/>
          <a:stretch/>
        </p:blipFill>
        <p:spPr>
          <a:xfrm>
            <a:off x="7107507" y="1534904"/>
            <a:ext cx="1582600" cy="147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66935"/>
          <a:stretch/>
        </p:blipFill>
        <p:spPr>
          <a:xfrm>
            <a:off x="7044204" y="60804"/>
            <a:ext cx="1645903" cy="1474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65982" r="3496"/>
          <a:stretch/>
        </p:blipFill>
        <p:spPr>
          <a:xfrm>
            <a:off x="7170812" y="2983166"/>
            <a:ext cx="1519295" cy="1474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73065" y="4443958"/>
            <a:ext cx="1453810" cy="4649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Process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proposed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cause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a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breakdown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impact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crator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4347272" y="1862482"/>
                <a:ext cx="2776722" cy="13615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CH" b="1" dirty="0" smtClean="0"/>
                  <a:t>BDR </a:t>
                </a:r>
                <a:r>
                  <a:rPr lang="de-CH" b="1" dirty="0" err="1"/>
                  <a:t>empirical</a:t>
                </a:r>
                <a:r>
                  <a:rPr lang="de-CH" b="1" dirty="0"/>
                  <a:t> </a:t>
                </a:r>
                <a:r>
                  <a:rPr lang="de-CH" b="1" dirty="0" err="1" smtClean="0"/>
                  <a:t>formula</a:t>
                </a:r>
                <a:r>
                  <a:rPr lang="de-CH" b="1" dirty="0" smtClean="0"/>
                  <a:t> [9]:</a:t>
                </a:r>
                <a:endParaRPr lang="de-CH" b="1" dirty="0"/>
              </a:p>
              <a:p>
                <a:endParaRPr lang="de-CH" b="1" dirty="0" smtClean="0"/>
              </a:p>
              <a:p>
                <a:r>
                  <a:rPr lang="de-CH" sz="2800" dirty="0" smtClean="0">
                    <a:solidFill>
                      <a:srgbClr val="010000"/>
                    </a:solidFill>
                  </a:rPr>
                  <a:t>BDR</a:t>
                </a:r>
                <a14:m>
                  <m:oMath xmlns:m="http://schemas.openxmlformats.org/officeDocument/2006/math">
                    <m:r>
                      <a:rPr lang="de-CH" sz="280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de-CH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de-CH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  <m:sSup>
                      <m:sSupPr>
                        <m:ctrlPr>
                          <a:rPr lang="de-CH" sz="280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sz="28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p>
                        <m:r>
                          <a:rPr lang="de-CH" sz="28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de-CH" dirty="0"/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272" y="1862482"/>
                <a:ext cx="2776722" cy="1361527"/>
              </a:xfrm>
              <a:prstGeom prst="rect">
                <a:avLst/>
              </a:prstGeom>
              <a:blipFill>
                <a:blip r:embed="rId4"/>
                <a:stretch>
                  <a:fillRect l="-4386" t="-1345" b="-1165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 bwMode="auto">
          <a:xfrm>
            <a:off x="6228184" y="3224009"/>
            <a:ext cx="0" cy="28384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5792510" y="2427734"/>
            <a:ext cx="0" cy="28803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902447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889040" cy="3509963"/>
          </a:xfrm>
        </p:spPr>
        <p:txBody>
          <a:bodyPr/>
          <a:lstStyle/>
          <a:p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fields</a:t>
            </a:r>
            <a:r>
              <a:rPr lang="de-CH" dirty="0" smtClean="0"/>
              <a:t> </a:t>
            </a:r>
            <a:r>
              <a:rPr lang="de-CH" dirty="0" err="1" smtClean="0"/>
              <a:t>lead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surface</a:t>
            </a:r>
            <a:r>
              <a:rPr lang="de-CH" dirty="0" smtClean="0"/>
              <a:t> </a:t>
            </a:r>
            <a:r>
              <a:rPr lang="de-CH" dirty="0" err="1" smtClean="0"/>
              <a:t>currents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experience</a:t>
            </a:r>
            <a:r>
              <a:rPr lang="de-CH" dirty="0" smtClean="0"/>
              <a:t> </a:t>
            </a:r>
            <a:r>
              <a:rPr lang="de-CH" dirty="0" err="1" smtClean="0"/>
              <a:t>ohmic</a:t>
            </a:r>
            <a:r>
              <a:rPr lang="de-CH" dirty="0" smtClean="0"/>
              <a:t> </a:t>
            </a:r>
            <a:r>
              <a:rPr lang="de-CH" dirty="0" err="1" smtClean="0"/>
              <a:t>losses</a:t>
            </a:r>
            <a:r>
              <a:rPr lang="de-CH" dirty="0" smtClean="0"/>
              <a:t>.</a:t>
            </a:r>
          </a:p>
          <a:p>
            <a:r>
              <a:rPr lang="de-CH" dirty="0" smtClean="0"/>
              <a:t>Can </a:t>
            </a:r>
            <a:r>
              <a:rPr lang="de-CH" dirty="0" err="1" smtClean="0"/>
              <a:t>cause</a:t>
            </a:r>
            <a:r>
              <a:rPr lang="de-CH" dirty="0" smtClean="0"/>
              <a:t> </a:t>
            </a:r>
            <a:r>
              <a:rPr lang="de-CH" dirty="0" err="1" smtClean="0"/>
              <a:t>cracking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surface</a:t>
            </a:r>
            <a:r>
              <a:rPr lang="de-CH" dirty="0" smtClean="0"/>
              <a:t>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continual</a:t>
            </a:r>
            <a:r>
              <a:rPr lang="de-CH" dirty="0" smtClean="0"/>
              <a:t> </a:t>
            </a:r>
            <a:r>
              <a:rPr lang="de-CH" dirty="0" err="1" smtClean="0"/>
              <a:t>plastic</a:t>
            </a:r>
            <a:r>
              <a:rPr lang="de-CH" dirty="0" smtClean="0"/>
              <a:t> </a:t>
            </a:r>
            <a:r>
              <a:rPr lang="de-CH" dirty="0" err="1" smtClean="0"/>
              <a:t>deformation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fatigue</a:t>
            </a:r>
            <a:r>
              <a:rPr lang="de-CH" dirty="0" smtClean="0"/>
              <a:t>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pulsing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Cracked</a:t>
            </a:r>
            <a:r>
              <a:rPr lang="de-CH" dirty="0" smtClean="0"/>
              <a:t> </a:t>
            </a:r>
            <a:r>
              <a:rPr lang="de-CH" dirty="0" err="1" smtClean="0"/>
              <a:t>regions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prone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RF Breakdown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 </a:t>
            </a:r>
            <a:r>
              <a:rPr lang="de-CH" dirty="0" err="1" smtClean="0"/>
              <a:t>enhancement</a:t>
            </a:r>
            <a:r>
              <a:rPr lang="de-CH" dirty="0" smtClean="0"/>
              <a:t> </a:t>
            </a:r>
            <a:r>
              <a:rPr lang="de-CH" dirty="0" err="1" smtClean="0"/>
              <a:t>around</a:t>
            </a:r>
            <a:r>
              <a:rPr lang="de-CH" dirty="0" smtClean="0"/>
              <a:t> </a:t>
            </a:r>
            <a:r>
              <a:rPr lang="de-CH" dirty="0" err="1" smtClean="0"/>
              <a:t>cracked</a:t>
            </a:r>
            <a:r>
              <a:rPr lang="de-CH" dirty="0" smtClean="0"/>
              <a:t> </a:t>
            </a:r>
            <a:r>
              <a:rPr lang="de-CH" dirty="0" err="1" smtClean="0"/>
              <a:t>regions</a:t>
            </a:r>
            <a:r>
              <a:rPr lang="de-CH" dirty="0" smtClean="0"/>
              <a:t>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Pulsed</a:t>
            </a:r>
            <a:r>
              <a:rPr lang="de-CH" dirty="0" smtClean="0"/>
              <a:t> Surface </a:t>
            </a:r>
            <a:r>
              <a:rPr lang="de-CH" dirty="0" err="1" smtClean="0"/>
              <a:t>Heating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1867" y="1307763"/>
            <a:ext cx="2923216" cy="25460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3848466"/>
            <a:ext cx="2448273" cy="6292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Pulsed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Surface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Heating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sample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with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plot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PSH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temperature</a:t>
            </a:r>
            <a:endParaRPr lang="de-CH" sz="1200" dirty="0">
              <a:solidFill>
                <a:srgbClr val="000000"/>
              </a:solidFill>
              <a:latin typeface="Calibri"/>
            </a:endParaRP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Expected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[10].</a:t>
            </a:r>
          </a:p>
        </p:txBody>
      </p:sp>
    </p:spTree>
    <p:extLst>
      <p:ext uri="{BB962C8B-B14F-4D97-AF65-F5344CB8AC3E}">
        <p14:creationId xmlns:p14="http://schemas.microsoft.com/office/powerpoint/2010/main" val="1269695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Multipacting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5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3961048" cy="3725908"/>
          </a:xfrm>
        </p:spPr>
        <p:txBody>
          <a:bodyPr/>
          <a:lstStyle/>
          <a:p>
            <a:r>
              <a:rPr lang="de-CH" dirty="0" smtClean="0"/>
              <a:t>Generally </a:t>
            </a:r>
            <a:r>
              <a:rPr lang="de-CH" dirty="0" err="1" smtClean="0"/>
              <a:t>associated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fields</a:t>
            </a:r>
            <a:r>
              <a:rPr lang="de-CH" dirty="0" smtClean="0"/>
              <a:t> not high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fields</a:t>
            </a:r>
            <a:r>
              <a:rPr lang="de-CH" dirty="0" smtClean="0"/>
              <a:t> </a:t>
            </a:r>
            <a:r>
              <a:rPr lang="de-CH" dirty="0" err="1" smtClean="0"/>
              <a:t>unlike</a:t>
            </a:r>
            <a:r>
              <a:rPr lang="de-CH" dirty="0" smtClean="0"/>
              <a:t> </a:t>
            </a:r>
            <a:r>
              <a:rPr lang="de-CH" dirty="0" err="1" smtClean="0"/>
              <a:t>previous</a:t>
            </a:r>
            <a:r>
              <a:rPr lang="de-CH" dirty="0" smtClean="0"/>
              <a:t> </a:t>
            </a:r>
            <a:r>
              <a:rPr lang="de-CH" dirty="0" err="1" smtClean="0"/>
              <a:t>mechanisms</a:t>
            </a:r>
            <a:r>
              <a:rPr lang="de-CH" dirty="0" smtClean="0"/>
              <a:t>.</a:t>
            </a:r>
          </a:p>
          <a:p>
            <a:r>
              <a:rPr lang="de-CH" dirty="0" smtClean="0"/>
              <a:t>Resonant </a:t>
            </a:r>
            <a:r>
              <a:rPr lang="de-CH" dirty="0" err="1" smtClean="0"/>
              <a:t>condition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 </a:t>
            </a:r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conditions</a:t>
            </a:r>
            <a:r>
              <a:rPr lang="de-CH" dirty="0" smtClean="0"/>
              <a:t>:</a:t>
            </a:r>
          </a:p>
          <a:p>
            <a:pPr marL="520690" lvl="1" indent="-342900">
              <a:buFont typeface="+mj-lt"/>
              <a:buAutoNum type="arabicPeriod"/>
            </a:pPr>
            <a:r>
              <a:rPr lang="de-CH" dirty="0" err="1" smtClean="0"/>
              <a:t>Electrons</a:t>
            </a:r>
            <a:r>
              <a:rPr lang="de-CH" dirty="0"/>
              <a:t> </a:t>
            </a:r>
            <a:r>
              <a:rPr lang="de-CH" dirty="0" err="1" smtClean="0"/>
              <a:t>travelling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surfaces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a time-</a:t>
            </a:r>
            <a:r>
              <a:rPr lang="de-CH" dirty="0" err="1" smtClean="0"/>
              <a:t>of</a:t>
            </a:r>
            <a:r>
              <a:rPr lang="de-CH" dirty="0" smtClean="0"/>
              <a:t>-</a:t>
            </a:r>
            <a:r>
              <a:rPr lang="de-CH" dirty="0" err="1" smtClean="0"/>
              <a:t>flight</a:t>
            </a:r>
            <a:r>
              <a:rPr lang="de-CH" dirty="0" smtClean="0"/>
              <a:t> </a:t>
            </a:r>
            <a:r>
              <a:rPr lang="de-CH" dirty="0" err="1" smtClean="0"/>
              <a:t>equal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either</a:t>
            </a:r>
            <a:r>
              <a:rPr lang="de-CH" dirty="0" smtClean="0"/>
              <a:t> a half integer (</a:t>
            </a:r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point</a:t>
            </a:r>
            <a:r>
              <a:rPr lang="de-CH" dirty="0" smtClean="0"/>
              <a:t>) </a:t>
            </a:r>
            <a:r>
              <a:rPr lang="de-CH" dirty="0" err="1" smtClean="0"/>
              <a:t>or</a:t>
            </a:r>
            <a:r>
              <a:rPr lang="de-CH" dirty="0" smtClean="0"/>
              <a:t> integer multiple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frequency</a:t>
            </a:r>
            <a:r>
              <a:rPr lang="de-CH" dirty="0" smtClean="0"/>
              <a:t>.</a:t>
            </a:r>
          </a:p>
          <a:p>
            <a:pPr marL="520690" lvl="1" indent="-342900">
              <a:buFont typeface="+mj-lt"/>
              <a:buAutoNum type="arabicPeriod"/>
            </a:pPr>
            <a:r>
              <a:rPr lang="de-CH" dirty="0" err="1" smtClean="0"/>
              <a:t>Seconday</a:t>
            </a:r>
            <a:r>
              <a:rPr lang="de-CH" dirty="0" smtClean="0"/>
              <a:t> </a:t>
            </a:r>
            <a:r>
              <a:rPr lang="de-CH" dirty="0" err="1" smtClean="0"/>
              <a:t>emission</a:t>
            </a:r>
            <a:r>
              <a:rPr lang="de-CH" dirty="0" smtClean="0"/>
              <a:t> </a:t>
            </a:r>
            <a:r>
              <a:rPr lang="de-CH" dirty="0" err="1" smtClean="0"/>
              <a:t>yield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greater</a:t>
            </a:r>
            <a:r>
              <a:rPr lang="de-CH" dirty="0" smtClean="0"/>
              <a:t> </a:t>
            </a:r>
            <a:r>
              <a:rPr lang="de-CH" dirty="0" err="1" smtClean="0"/>
              <a:t>than</a:t>
            </a:r>
            <a:r>
              <a:rPr lang="de-CH" dirty="0" smtClean="0"/>
              <a:t> 1.</a:t>
            </a:r>
            <a:endParaRPr lang="de-CH" dirty="0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5324227" y="1359025"/>
            <a:ext cx="29921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5364088" y="2007097"/>
            <a:ext cx="29921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6064512" y="1363006"/>
            <a:ext cx="72008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136520" y="1367023"/>
            <a:ext cx="288032" cy="6440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144904" y="1378452"/>
            <a:ext cx="423664" cy="6326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6424552" y="1363006"/>
            <a:ext cx="211832" cy="648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6426514" y="1363006"/>
            <a:ext cx="358078" cy="6314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V="1">
            <a:off x="6568568" y="1379057"/>
            <a:ext cx="358078" cy="6314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6568568" y="1367023"/>
            <a:ext cx="135632" cy="6422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6924416" y="1370924"/>
            <a:ext cx="514957" cy="6318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6926646" y="1358042"/>
            <a:ext cx="650034" cy="6318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792124" y="1378452"/>
            <a:ext cx="372438" cy="6326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6708392" y="1380140"/>
            <a:ext cx="372438" cy="6326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6633701" y="1372222"/>
            <a:ext cx="324712" cy="6296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>
            <a:off x="6785582" y="1384682"/>
            <a:ext cx="486992" cy="62579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>
            <a:off x="6642130" y="1373070"/>
            <a:ext cx="237327" cy="6413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Rectangle 37"/>
          <p:cNvSpPr/>
          <p:nvPr/>
        </p:nvSpPr>
        <p:spPr bwMode="auto">
          <a:xfrm>
            <a:off x="5364088" y="1998769"/>
            <a:ext cx="2992189" cy="22435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24226" y="1131932"/>
            <a:ext cx="2992189" cy="22435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954917" y="1585041"/>
            <a:ext cx="21602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100" dirty="0" smtClean="0">
                <a:solidFill>
                  <a:srgbClr val="92D050"/>
                </a:solidFill>
                <a:latin typeface="Calibri"/>
              </a:rPr>
              <a:t>e-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06625" y="1427103"/>
            <a:ext cx="21602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B0F0"/>
                </a:solidFill>
                <a:latin typeface="Calibri"/>
              </a:rPr>
              <a:t>e-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80856" y="1619770"/>
            <a:ext cx="216024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smtClean="0">
                <a:solidFill>
                  <a:srgbClr val="00B0F0"/>
                </a:solidFill>
                <a:latin typeface="Calibri"/>
              </a:rPr>
              <a:t>e-</a:t>
            </a: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5387" y="2283718"/>
            <a:ext cx="3364440" cy="1781939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 bwMode="auto">
          <a:xfrm>
            <a:off x="5800685" y="3452338"/>
            <a:ext cx="240562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8227311" y="3472122"/>
            <a:ext cx="5277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[13]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191741" y="2207467"/>
            <a:ext cx="1405739" cy="1496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just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Amplification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process</a:t>
            </a:r>
            <a:endParaRPr lang="de-CH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3553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project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Overview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Starting</a:t>
            </a:r>
            <a:r>
              <a:rPr lang="de-CH" sz="1050" dirty="0"/>
              <a:t> </a:t>
            </a:r>
            <a:r>
              <a:rPr lang="de-CH" sz="1050" dirty="0" err="1"/>
              <a:t>point</a:t>
            </a:r>
            <a:r>
              <a:rPr lang="de-CH" sz="1050" dirty="0"/>
              <a:t> </a:t>
            </a:r>
            <a:r>
              <a:rPr lang="de-CH" sz="1050" dirty="0" err="1"/>
              <a:t>for</a:t>
            </a:r>
            <a:r>
              <a:rPr lang="de-CH" sz="1050" dirty="0"/>
              <a:t> SW </a:t>
            </a:r>
            <a:r>
              <a:rPr lang="de-CH" sz="1050" dirty="0" smtClean="0"/>
              <a:t>RF </a:t>
            </a:r>
            <a:r>
              <a:rPr lang="de-CH" sz="1050" dirty="0" err="1" smtClean="0"/>
              <a:t>Photogun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TW </a:t>
            </a:r>
            <a:r>
              <a:rPr lang="de-CH" sz="1050" dirty="0"/>
              <a:t>RF </a:t>
            </a:r>
            <a:r>
              <a:rPr lang="de-CH" sz="1050" dirty="0" err="1" smtClean="0"/>
              <a:t>Photogun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Applications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SwissFEL</a:t>
            </a:r>
            <a:r>
              <a:rPr lang="de-CH" sz="1050" dirty="0" smtClean="0"/>
              <a:t> </a:t>
            </a:r>
            <a:r>
              <a:rPr lang="de-CH" sz="1050" dirty="0" err="1" smtClean="0"/>
              <a:t>injector</a:t>
            </a:r>
            <a:r>
              <a:rPr lang="de-CH" sz="1050" dirty="0" smtClean="0"/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Eupraxia</a:t>
            </a:r>
            <a:r>
              <a:rPr lang="de-CH" sz="1050" dirty="0" smtClean="0"/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b="1" dirty="0" err="1"/>
              <a:t>Theory</a:t>
            </a:r>
            <a:r>
              <a:rPr lang="de-CH" sz="1050" b="1" dirty="0"/>
              <a:t> </a:t>
            </a:r>
            <a:r>
              <a:rPr lang="de-CH" sz="1050" b="1" dirty="0" err="1"/>
              <a:t>for</a:t>
            </a:r>
            <a:r>
              <a:rPr lang="de-CH" sz="1050" b="1" dirty="0"/>
              <a:t> High Gradient RF </a:t>
            </a:r>
            <a:r>
              <a:rPr lang="de-CH" sz="1050" b="1" dirty="0" err="1" smtClean="0"/>
              <a:t>Photoguns</a:t>
            </a:r>
            <a:endParaRPr lang="de-CH" sz="1050" b="1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Space-Charge </a:t>
            </a:r>
            <a:r>
              <a:rPr lang="de-CH" sz="1050" dirty="0" err="1" smtClean="0"/>
              <a:t>Effects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Field </a:t>
            </a:r>
            <a:r>
              <a:rPr lang="de-CH" sz="1050" dirty="0"/>
              <a:t>Emission </a:t>
            </a:r>
            <a:r>
              <a:rPr lang="de-CH" sz="1050" dirty="0" err="1"/>
              <a:t>and</a:t>
            </a:r>
            <a:r>
              <a:rPr lang="de-CH" sz="1050" dirty="0"/>
              <a:t> Dark </a:t>
            </a:r>
            <a:r>
              <a:rPr lang="de-CH" sz="1050" dirty="0" err="1" smtClean="0"/>
              <a:t>Current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Pulsed</a:t>
            </a:r>
            <a:r>
              <a:rPr lang="de-CH" sz="1050" dirty="0" smtClean="0"/>
              <a:t> Surface </a:t>
            </a:r>
            <a:r>
              <a:rPr lang="de-CH" sz="1050" dirty="0" err="1" smtClean="0"/>
              <a:t>Heating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Multipacting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b="1" dirty="0" smtClean="0">
                <a:solidFill>
                  <a:srgbClr val="00B0F0"/>
                </a:solidFill>
              </a:rPr>
              <a:t>Project Status </a:t>
            </a:r>
            <a:r>
              <a:rPr lang="de-CH" sz="1050" b="1" dirty="0" err="1" smtClean="0">
                <a:solidFill>
                  <a:srgbClr val="00B0F0"/>
                </a:solidFill>
              </a:rPr>
              <a:t>and</a:t>
            </a:r>
            <a:r>
              <a:rPr lang="de-CH" sz="1050" b="1" dirty="0" smtClean="0">
                <a:solidFill>
                  <a:srgbClr val="00B0F0"/>
                </a:solidFill>
              </a:rPr>
              <a:t> </a:t>
            </a:r>
            <a:r>
              <a:rPr lang="de-CH" sz="1050" b="1" dirty="0" err="1" smtClean="0">
                <a:solidFill>
                  <a:srgbClr val="00B0F0"/>
                </a:solidFill>
              </a:rPr>
              <a:t>Ongoing</a:t>
            </a:r>
            <a:r>
              <a:rPr lang="de-CH" sz="1050" b="1" dirty="0" smtClean="0">
                <a:solidFill>
                  <a:srgbClr val="00B0F0"/>
                </a:solidFill>
              </a:rPr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>
                <a:solidFill>
                  <a:srgbClr val="00B0F0"/>
                </a:solidFill>
              </a:rPr>
              <a:t>Dark </a:t>
            </a:r>
            <a:r>
              <a:rPr lang="de-CH" sz="1050" b="1" dirty="0" err="1">
                <a:solidFill>
                  <a:srgbClr val="00B0F0"/>
                </a:solidFill>
              </a:rPr>
              <a:t>Current</a:t>
            </a:r>
            <a:r>
              <a:rPr lang="de-CH" sz="1050" b="1" dirty="0">
                <a:solidFill>
                  <a:srgbClr val="00B0F0"/>
                </a:solidFill>
              </a:rPr>
              <a:t> </a:t>
            </a:r>
            <a:r>
              <a:rPr lang="de-CH" sz="1050" b="1" dirty="0" err="1">
                <a:solidFill>
                  <a:srgbClr val="00B0F0"/>
                </a:solidFill>
              </a:rPr>
              <a:t>and</a:t>
            </a:r>
            <a:r>
              <a:rPr lang="de-CH" sz="1050" b="1" dirty="0">
                <a:solidFill>
                  <a:srgbClr val="00B0F0"/>
                </a:solidFill>
              </a:rPr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>
                <a:solidFill>
                  <a:srgbClr val="00B0F0"/>
                </a:solidFill>
              </a:rPr>
              <a:t>Thermal </a:t>
            </a:r>
            <a:r>
              <a:rPr lang="de-CH" sz="1050" b="1" dirty="0" err="1">
                <a:solidFill>
                  <a:srgbClr val="00B0F0"/>
                </a:solidFill>
              </a:rPr>
              <a:t>Simulations</a:t>
            </a:r>
            <a:endParaRPr lang="de-CH" sz="1050" b="1" dirty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>
                <a:solidFill>
                  <a:srgbClr val="00B0F0"/>
                </a:solidFill>
              </a:rPr>
              <a:t>RF Design </a:t>
            </a:r>
            <a:r>
              <a:rPr lang="de-CH" sz="1050" b="1" dirty="0" err="1">
                <a:solidFill>
                  <a:srgbClr val="00B0F0"/>
                </a:solidFill>
              </a:rPr>
              <a:t>updates</a:t>
            </a:r>
            <a:endParaRPr lang="de-CH" sz="1050" b="1" dirty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>
                <a:solidFill>
                  <a:srgbClr val="00B0F0"/>
                </a:solidFill>
              </a:rPr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/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/>
              <a:t>Conclusions</a:t>
            </a:r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96848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83656"/>
            <a:ext cx="4969562" cy="15763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Current </a:t>
            </a:r>
            <a:r>
              <a:rPr lang="en-GB" dirty="0" smtClean="0"/>
              <a:t>Simulations</a:t>
            </a:r>
            <a:endParaRPr lang="de-CH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0"/>
          <a:stretch/>
        </p:blipFill>
        <p:spPr>
          <a:xfrm>
            <a:off x="5297338" y="1673055"/>
            <a:ext cx="3846662" cy="126714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1993-598E-40E3-9C68-EB912600B572}" type="slidenum">
              <a:rPr lang="de-CH" smtClean="0"/>
              <a:t>19</a:t>
            </a:fld>
            <a:endParaRPr lang="de-CH"/>
          </a:p>
        </p:txBody>
      </p:sp>
      <p:sp>
        <p:nvSpPr>
          <p:cNvPr id="13" name="TextBox 12"/>
          <p:cNvSpPr txBox="1"/>
          <p:nvPr/>
        </p:nvSpPr>
        <p:spPr>
          <a:xfrm>
            <a:off x="1435228" y="2683024"/>
            <a:ext cx="1957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Electromagnetic </a:t>
            </a:r>
            <a:r>
              <a:rPr lang="en-US" sz="1200" dirty="0" err="1"/>
              <a:t>Fieldmap</a:t>
            </a:r>
            <a:endParaRPr lang="de-CH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6404790" y="2663198"/>
            <a:ext cx="1266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Emission model</a:t>
            </a:r>
            <a:endParaRPr lang="de-CH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91830"/>
            <a:ext cx="5001587" cy="16346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871829"/>
            <a:ext cx="288032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Performed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completely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in CST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coupling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EM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frequency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solver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PIC.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9016" b="16667"/>
          <a:stretch/>
        </p:blipFill>
        <p:spPr>
          <a:xfrm>
            <a:off x="7277603" y="3930340"/>
            <a:ext cx="1494304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project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Overview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Starting</a:t>
            </a:r>
            <a:r>
              <a:rPr lang="de-CH" sz="1050" dirty="0" smtClean="0"/>
              <a:t> </a:t>
            </a:r>
            <a:r>
              <a:rPr lang="de-CH" sz="1050" dirty="0" err="1" smtClean="0"/>
              <a:t>point</a:t>
            </a:r>
            <a:r>
              <a:rPr lang="de-CH" sz="1050" dirty="0" smtClean="0"/>
              <a:t> </a:t>
            </a:r>
            <a:r>
              <a:rPr lang="de-CH" sz="1050" dirty="0" err="1" smtClean="0"/>
              <a:t>for</a:t>
            </a:r>
            <a:r>
              <a:rPr lang="de-CH" sz="1050" dirty="0" smtClean="0"/>
              <a:t> SW RF </a:t>
            </a:r>
            <a:r>
              <a:rPr lang="de-CH" sz="1050" dirty="0" err="1" smtClean="0"/>
              <a:t>Photogun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TW </a:t>
            </a:r>
            <a:r>
              <a:rPr lang="de-CH" sz="1050" dirty="0"/>
              <a:t>RF </a:t>
            </a:r>
            <a:r>
              <a:rPr lang="de-CH" sz="1050" dirty="0" err="1" smtClean="0"/>
              <a:t>Photogun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Applications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SwissFEL</a:t>
            </a:r>
            <a:r>
              <a:rPr lang="de-CH" sz="1050" dirty="0" smtClean="0"/>
              <a:t> </a:t>
            </a:r>
            <a:r>
              <a:rPr lang="de-CH" sz="1050" dirty="0" err="1" smtClean="0"/>
              <a:t>injector</a:t>
            </a:r>
            <a:r>
              <a:rPr lang="de-CH" sz="1050" dirty="0" smtClean="0"/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Eupraxia</a:t>
            </a:r>
            <a:r>
              <a:rPr lang="de-CH" sz="1050" dirty="0" smtClean="0"/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/>
              <a:t>Theory</a:t>
            </a:r>
            <a:r>
              <a:rPr lang="de-CH" sz="1050" dirty="0"/>
              <a:t> </a:t>
            </a:r>
            <a:r>
              <a:rPr lang="de-CH" sz="1050" dirty="0" err="1"/>
              <a:t>for</a:t>
            </a:r>
            <a:r>
              <a:rPr lang="de-CH" sz="1050" dirty="0"/>
              <a:t> High Gradient RF </a:t>
            </a:r>
            <a:r>
              <a:rPr lang="de-CH" sz="1050" dirty="0" err="1" smtClean="0"/>
              <a:t>Photoguns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Space-Charge </a:t>
            </a:r>
            <a:r>
              <a:rPr lang="de-CH" sz="1050" dirty="0" err="1" smtClean="0"/>
              <a:t>Effects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Field </a:t>
            </a:r>
            <a:r>
              <a:rPr lang="de-CH" sz="1050" dirty="0"/>
              <a:t>Emission </a:t>
            </a:r>
            <a:r>
              <a:rPr lang="de-CH" sz="1050" dirty="0" err="1"/>
              <a:t>and</a:t>
            </a:r>
            <a:r>
              <a:rPr lang="de-CH" sz="1050" dirty="0"/>
              <a:t> Dark </a:t>
            </a:r>
            <a:r>
              <a:rPr lang="de-CH" sz="1050" dirty="0" err="1" smtClean="0"/>
              <a:t>Current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Pulsed</a:t>
            </a:r>
            <a:r>
              <a:rPr lang="de-CH" sz="1050" dirty="0" smtClean="0"/>
              <a:t> Surface </a:t>
            </a:r>
            <a:r>
              <a:rPr lang="de-CH" sz="1050" dirty="0" err="1" smtClean="0"/>
              <a:t>Heating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Multipacting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Project Status </a:t>
            </a:r>
            <a:r>
              <a:rPr lang="de-CH" sz="1050" dirty="0" err="1" smtClean="0"/>
              <a:t>and</a:t>
            </a:r>
            <a:r>
              <a:rPr lang="de-CH" sz="1050" dirty="0" smtClean="0"/>
              <a:t> </a:t>
            </a:r>
            <a:r>
              <a:rPr lang="de-CH" sz="1050" dirty="0" err="1" smtClean="0"/>
              <a:t>Ongoing</a:t>
            </a:r>
            <a:r>
              <a:rPr lang="de-CH" sz="1050" dirty="0" smtClean="0"/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Dark </a:t>
            </a:r>
            <a:r>
              <a:rPr lang="de-CH" sz="1050" dirty="0" err="1" smtClean="0"/>
              <a:t>Current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Thermal </a:t>
            </a:r>
            <a:r>
              <a:rPr lang="de-CH" sz="1050" dirty="0" err="1" smtClean="0"/>
              <a:t>Simulations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RF </a:t>
            </a:r>
            <a:r>
              <a:rPr lang="de-CH" sz="1050" dirty="0" smtClean="0"/>
              <a:t>Design </a:t>
            </a:r>
            <a:r>
              <a:rPr lang="de-CH" sz="1050" dirty="0" err="1" smtClean="0"/>
              <a:t>updates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/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/>
              <a:t>Conclusions</a:t>
            </a:r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207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</a:t>
            </a:r>
            <a:r>
              <a:rPr lang="en-GB" dirty="0" smtClean="0"/>
              <a:t>Current Simulations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0095" y="2614165"/>
            <a:ext cx="2785349" cy="208901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4929" y="2618281"/>
            <a:ext cx="2779863" cy="2084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763" y="2621803"/>
            <a:ext cx="2775166" cy="208137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20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281168"/>
              </p:ext>
            </p:extLst>
          </p:nvPr>
        </p:nvGraphicFramePr>
        <p:xfrm>
          <a:off x="1475656" y="915566"/>
          <a:ext cx="6192689" cy="15297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76823">
                  <a:extLst>
                    <a:ext uri="{9D8B030D-6E8A-4147-A177-3AD203B41FA5}">
                      <a16:colId xmlns:a16="http://schemas.microsoft.com/office/drawing/2014/main" val="1583690276"/>
                    </a:ext>
                  </a:extLst>
                </a:gridCol>
                <a:gridCol w="782881">
                  <a:extLst>
                    <a:ext uri="{9D8B030D-6E8A-4147-A177-3AD203B41FA5}">
                      <a16:colId xmlns:a16="http://schemas.microsoft.com/office/drawing/2014/main" val="2494044094"/>
                    </a:ext>
                  </a:extLst>
                </a:gridCol>
                <a:gridCol w="758595">
                  <a:extLst>
                    <a:ext uri="{9D8B030D-6E8A-4147-A177-3AD203B41FA5}">
                      <a16:colId xmlns:a16="http://schemas.microsoft.com/office/drawing/2014/main" val="1050462561"/>
                    </a:ext>
                  </a:extLst>
                </a:gridCol>
                <a:gridCol w="1167309">
                  <a:extLst>
                    <a:ext uri="{9D8B030D-6E8A-4147-A177-3AD203B41FA5}">
                      <a16:colId xmlns:a16="http://schemas.microsoft.com/office/drawing/2014/main" val="3011014747"/>
                    </a:ext>
                  </a:extLst>
                </a:gridCol>
                <a:gridCol w="728551">
                  <a:extLst>
                    <a:ext uri="{9D8B030D-6E8A-4147-A177-3AD203B41FA5}">
                      <a16:colId xmlns:a16="http://schemas.microsoft.com/office/drawing/2014/main" val="1265466113"/>
                    </a:ext>
                  </a:extLst>
                </a:gridCol>
                <a:gridCol w="1032116">
                  <a:extLst>
                    <a:ext uri="{9D8B030D-6E8A-4147-A177-3AD203B41FA5}">
                      <a16:colId xmlns:a16="http://schemas.microsoft.com/office/drawing/2014/main" val="3359344869"/>
                    </a:ext>
                  </a:extLst>
                </a:gridCol>
                <a:gridCol w="546414">
                  <a:extLst>
                    <a:ext uri="{9D8B030D-6E8A-4147-A177-3AD203B41FA5}">
                      <a16:colId xmlns:a16="http://schemas.microsoft.com/office/drawing/2014/main" val="4181906541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Field Enhancement Factor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(β)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Effective area (A</a:t>
                      </a:r>
                      <a:r>
                        <a:rPr lang="en-GB" sz="1100" baseline="-25000" dirty="0">
                          <a:effectLst/>
                        </a:rPr>
                        <a:t>e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[um^2]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Cathode Gradient</a:t>
                      </a:r>
                      <a:endParaRPr lang="de-CH" sz="120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[MV/m]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Charge arriving downstream (per 90ns RF pulse)</a:t>
                      </a:r>
                      <a:endParaRPr lang="de-CH" sz="120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[pC]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Capture Ratio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Total Field emitted charge (per </a:t>
                      </a:r>
                      <a:r>
                        <a:rPr lang="en-GB" sz="1100" dirty="0" smtClean="0">
                          <a:effectLst/>
                        </a:rPr>
                        <a:t>90ns RF </a:t>
                      </a:r>
                      <a:r>
                        <a:rPr lang="en-GB" sz="1100" dirty="0">
                          <a:effectLst/>
                        </a:rPr>
                        <a:t>pulse)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</a:t>
                      </a:r>
                      <a:r>
                        <a:rPr lang="en-GB" sz="1100" dirty="0" err="1">
                          <a:effectLst/>
                        </a:rPr>
                        <a:t>pC</a:t>
                      </a:r>
                      <a:r>
                        <a:rPr lang="en-GB" sz="1100" dirty="0">
                          <a:effectLst/>
                        </a:rPr>
                        <a:t>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Peak Energy</a:t>
                      </a:r>
                      <a:endParaRPr lang="de-CH" sz="12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[MeV]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extLst>
                  <a:ext uri="{0D108BD9-81ED-4DB2-BD59-A6C34878D82A}">
                    <a16:rowId xmlns:a16="http://schemas.microsoft.com/office/drawing/2014/main" val="772023606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135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5.9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19.0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13.0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extLst>
                  <a:ext uri="{0D108BD9-81ED-4DB2-BD59-A6C34878D82A}">
                    <a16:rowId xmlns:a16="http://schemas.microsoft.com/office/drawing/2014/main" val="533769116"/>
                  </a:ext>
                </a:extLst>
              </a:tr>
              <a:tr h="22482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0.01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200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160.3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0.29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552.8</a:t>
                      </a:r>
                      <a:endParaRPr lang="de-CH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19.2</a:t>
                      </a:r>
                      <a:endParaRPr lang="de-CH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099" marR="51099" marT="0" marB="0"/>
                </a:tc>
                <a:extLst>
                  <a:ext uri="{0D108BD9-81ED-4DB2-BD59-A6C34878D82A}">
                    <a16:rowId xmlns:a16="http://schemas.microsoft.com/office/drawing/2014/main" val="1757545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3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Simulations</a:t>
            </a:r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121192" y="1307485"/>
            <a:ext cx="3910170" cy="1288524"/>
            <a:chOff x="263106" y="2647225"/>
            <a:chExt cx="5548942" cy="18891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82" t="3423" r="9360" b="6575"/>
            <a:stretch/>
          </p:blipFill>
          <p:spPr>
            <a:xfrm>
              <a:off x="263106" y="2647226"/>
              <a:ext cx="4779034" cy="188918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519" t="-1097" r="-23" b="49623"/>
            <a:stretch/>
          </p:blipFill>
          <p:spPr>
            <a:xfrm>
              <a:off x="5015967" y="2647225"/>
              <a:ext cx="796081" cy="1889185"/>
            </a:xfrm>
            <a:prstGeom prst="rect">
              <a:avLst/>
            </a:prstGeom>
          </p:spPr>
        </p:pic>
      </p:grp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6" r="11928" b="8263"/>
          <a:stretch/>
        </p:blipFill>
        <p:spPr>
          <a:xfrm>
            <a:off x="4702976" y="1093083"/>
            <a:ext cx="3888539" cy="1598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302873" y="3218011"/>
                <a:ext cx="3548676" cy="8122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200" b="1" dirty="0" smtClean="0">
                    <a:latin typeface="Cambria Math" panose="02040503050406030204" pitchFamily="18" charset="0"/>
                  </a:rPr>
                  <a:t>Cooling from convection to the cooling water and air surrounding structure [12].</a:t>
                </a:r>
                <a:endParaRPr lang="en-GB" sz="1200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𝑁𝑢</m:t>
                      </m:r>
                      <m:f>
                        <m:f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num>
                        <m:den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GB" sz="1200" b="0" dirty="0" smtClean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873" y="3218011"/>
                <a:ext cx="3548676" cy="812274"/>
              </a:xfrm>
              <a:prstGeom prst="rect">
                <a:avLst/>
              </a:prstGeom>
              <a:blipFill>
                <a:blip r:embed="rId5"/>
                <a:stretch>
                  <a:fillRect l="-172" t="-752" r="-515" b="-75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4451111" y="3020845"/>
            <a:ext cx="4261944" cy="1428458"/>
            <a:chOff x="1187624" y="3075806"/>
            <a:chExt cx="5116422" cy="17148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3123313"/>
              <a:ext cx="4820006" cy="166734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56" b="51527"/>
            <a:stretch/>
          </p:blipFill>
          <p:spPr>
            <a:xfrm>
              <a:off x="5436096" y="3075806"/>
              <a:ext cx="867950" cy="1609264"/>
            </a:xfrm>
            <a:prstGeom prst="rect">
              <a:avLst/>
            </a:prstGeom>
          </p:spPr>
        </p:pic>
      </p:grpSp>
      <p:sp>
        <p:nvSpPr>
          <p:cNvPr id="13" name="Right Arrow 12"/>
          <p:cNvSpPr/>
          <p:nvPr/>
        </p:nvSpPr>
        <p:spPr bwMode="auto">
          <a:xfrm>
            <a:off x="4154630" y="1699718"/>
            <a:ext cx="360040" cy="504056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4" name="Down Arrow 13"/>
          <p:cNvSpPr/>
          <p:nvPr/>
        </p:nvSpPr>
        <p:spPr bwMode="auto">
          <a:xfrm>
            <a:off x="6311250" y="2953008"/>
            <a:ext cx="432048" cy="265003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6650" y="2656879"/>
            <a:ext cx="2232248" cy="3861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Electromagnetic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model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(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heat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source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90115" y="2711799"/>
            <a:ext cx="3420380" cy="3861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Thermo-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Mechanical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model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(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cooling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85950" y="4485581"/>
            <a:ext cx="3980611" cy="38618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Thermo-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Mechanical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model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(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Temperature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08498" y="4815416"/>
            <a:ext cx="5352088" cy="25696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Summer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student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Andrea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Gianforte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working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on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more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detailed</a:t>
            </a:r>
            <a:r>
              <a:rPr lang="de-CH" sz="140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  <a:latin typeface="Calibri"/>
              </a:rPr>
              <a:t>simulations</a:t>
            </a:r>
            <a:endParaRPr lang="de-CH" sz="1400" dirty="0" smtClean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8151" y="709132"/>
            <a:ext cx="2809246" cy="40216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Performed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completey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in CST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by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coupling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EM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frequency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solver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to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Thermal Solver</a:t>
            </a:r>
          </a:p>
        </p:txBody>
      </p:sp>
    </p:spTree>
    <p:extLst>
      <p:ext uri="{BB962C8B-B14F-4D97-AF65-F5344CB8AC3E}">
        <p14:creationId xmlns:p14="http://schemas.microsoft.com/office/powerpoint/2010/main" val="9349110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RF Design </a:t>
            </a:r>
            <a:r>
              <a:rPr lang="de-CH" dirty="0" err="1" smtClean="0"/>
              <a:t>Considerations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1560" y="1118013"/>
            <a:ext cx="7489452" cy="337025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5082479" y="1777171"/>
            <a:ext cx="360040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6084168" y="1855612"/>
            <a:ext cx="360040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563888" y="1530743"/>
            <a:ext cx="2016224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Multipacting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region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08104" y="1429164"/>
            <a:ext cx="2016224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Multipacting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region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70884" y="1170703"/>
            <a:ext cx="111847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Multipacting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region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7230364" y="1639588"/>
            <a:ext cx="293964" cy="34616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2189628" y="1818436"/>
            <a:ext cx="2016224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Multipacting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region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2189628" y="2286149"/>
            <a:ext cx="78116" cy="51699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 flipV="1">
            <a:off x="2571510" y="2987185"/>
            <a:ext cx="216024" cy="80069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101909" y="3787880"/>
            <a:ext cx="1656184" cy="2413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Alignment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Tolerances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716016" y="3702382"/>
            <a:ext cx="1656184" cy="2413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Alignment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Tolerances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5409349" y="2820427"/>
            <a:ext cx="242771" cy="9049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3099849" y="1423070"/>
            <a:ext cx="645608" cy="104309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2189628" y="1135377"/>
            <a:ext cx="1656184" cy="2413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Phase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Advance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per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Cell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80866" y="3289931"/>
            <a:ext cx="1739205" cy="4354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Field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profile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on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cathode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and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cathode</a:t>
            </a:r>
            <a:r>
              <a:rPr lang="de-CH" sz="1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 smtClean="0">
                <a:solidFill>
                  <a:srgbClr val="000000"/>
                </a:solidFill>
                <a:latin typeface="Calibri"/>
              </a:rPr>
              <a:t>size</a:t>
            </a:r>
            <a:endParaRPr lang="de-CH" sz="14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 flipV="1">
            <a:off x="2724192" y="2946724"/>
            <a:ext cx="695680" cy="43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602370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Conditions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00595"/>
            <a:ext cx="3995902" cy="145786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r="63252" b="52336"/>
          <a:stretch/>
        </p:blipFill>
        <p:spPr>
          <a:xfrm>
            <a:off x="-108520" y="548867"/>
            <a:ext cx="2736304" cy="200197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9465" y="2931790"/>
            <a:ext cx="4584983" cy="194421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36749" t="117" r="37000" b="52219"/>
          <a:stretch/>
        </p:blipFill>
        <p:spPr>
          <a:xfrm>
            <a:off x="2442512" y="556484"/>
            <a:ext cx="1954720" cy="200197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l="65758" t="1023" r="7991" b="51313"/>
          <a:stretch/>
        </p:blipFill>
        <p:spPr>
          <a:xfrm>
            <a:off x="1557788" y="2427734"/>
            <a:ext cx="1954720" cy="200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5214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Multipacting</a:t>
            </a:r>
            <a:r>
              <a:rPr lang="de-CH" dirty="0" smtClean="0"/>
              <a:t> </a:t>
            </a:r>
            <a:r>
              <a:rPr lang="de-CH" dirty="0" err="1" smtClean="0"/>
              <a:t>Regions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312975" cy="3509963"/>
          </a:xfrm>
        </p:spPr>
        <p:txBody>
          <a:bodyPr/>
          <a:lstStyle/>
          <a:p>
            <a:r>
              <a:rPr lang="de-CH" dirty="0" err="1" smtClean="0"/>
              <a:t>Three</a:t>
            </a:r>
            <a:r>
              <a:rPr lang="de-CH" dirty="0" smtClean="0"/>
              <a:t> </a:t>
            </a:r>
            <a:r>
              <a:rPr lang="de-CH" dirty="0" err="1" smtClean="0"/>
              <a:t>regions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interest</a:t>
            </a:r>
            <a:r>
              <a:rPr lang="de-CH" dirty="0" smtClean="0"/>
              <a:t>:</a:t>
            </a:r>
          </a:p>
          <a:p>
            <a:pPr lvl="1"/>
            <a:r>
              <a:rPr lang="de-CH" dirty="0" smtClean="0"/>
              <a:t>Output </a:t>
            </a:r>
            <a:r>
              <a:rPr lang="de-CH" dirty="0" err="1" smtClean="0"/>
              <a:t>Coaxial</a:t>
            </a:r>
            <a:endParaRPr lang="de-CH" dirty="0" smtClean="0"/>
          </a:p>
          <a:p>
            <a:pPr lvl="1"/>
            <a:r>
              <a:rPr lang="de-CH" dirty="0" smtClean="0"/>
              <a:t>Input </a:t>
            </a:r>
            <a:r>
              <a:rPr lang="de-CH" dirty="0" err="1" smtClean="0"/>
              <a:t>Coaxial</a:t>
            </a:r>
            <a:endParaRPr lang="de-CH" dirty="0" smtClean="0"/>
          </a:p>
          <a:p>
            <a:pPr lvl="1"/>
            <a:r>
              <a:rPr lang="de-CH" dirty="0" smtClean="0"/>
              <a:t>Choke </a:t>
            </a:r>
            <a:r>
              <a:rPr lang="de-CH" dirty="0" err="1" smtClean="0"/>
              <a:t>filter</a:t>
            </a:r>
            <a:endParaRPr lang="de-CH" dirty="0" smtClean="0"/>
          </a:p>
          <a:p>
            <a:r>
              <a:rPr lang="de-CH" dirty="0" smtClean="0"/>
              <a:t>All </a:t>
            </a:r>
            <a:r>
              <a:rPr lang="de-CH" dirty="0" err="1" smtClean="0"/>
              <a:t>regions</a:t>
            </a:r>
            <a:r>
              <a:rPr lang="de-CH" dirty="0" smtClean="0"/>
              <a:t> </a:t>
            </a:r>
            <a:r>
              <a:rPr lang="de-CH" dirty="0" err="1" smtClean="0"/>
              <a:t>may</a:t>
            </a:r>
            <a:r>
              <a:rPr lang="de-CH" dirty="0" smtClean="0"/>
              <a:t> </a:t>
            </a:r>
            <a:r>
              <a:rPr lang="de-CH" dirty="0" err="1" smtClean="0"/>
              <a:t>have</a:t>
            </a:r>
            <a:r>
              <a:rPr lang="de-CH" dirty="0" smtClean="0"/>
              <a:t> </a:t>
            </a:r>
            <a:r>
              <a:rPr lang="de-CH" dirty="0" err="1" smtClean="0"/>
              <a:t>multipacting</a:t>
            </a:r>
            <a:r>
              <a:rPr lang="de-CH" dirty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</a:t>
            </a:r>
            <a:r>
              <a:rPr lang="de-CH" dirty="0" err="1" smtClean="0"/>
              <a:t>concern</a:t>
            </a:r>
            <a:r>
              <a:rPr lang="de-CH" dirty="0" smtClean="0"/>
              <a:t>.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6240" r="34972"/>
          <a:stretch/>
        </p:blipFill>
        <p:spPr>
          <a:xfrm>
            <a:off x="1283179" y="2731296"/>
            <a:ext cx="2304256" cy="21402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36363" r="34848"/>
          <a:stretch/>
        </p:blipFill>
        <p:spPr>
          <a:xfrm>
            <a:off x="3443419" y="2731296"/>
            <a:ext cx="2304256" cy="21402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6240" r="34972"/>
          <a:stretch/>
        </p:blipFill>
        <p:spPr>
          <a:xfrm>
            <a:off x="5891691" y="2731296"/>
            <a:ext cx="2304258" cy="214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8550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Cathode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arguably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critical</a:t>
            </a:r>
            <a:r>
              <a:rPr lang="de-CH" dirty="0" smtClean="0"/>
              <a:t> </a:t>
            </a:r>
            <a:r>
              <a:rPr lang="de-CH" dirty="0" err="1" smtClean="0"/>
              <a:t>point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RF design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whole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an FEL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space</a:t>
            </a:r>
            <a:r>
              <a:rPr lang="de-CH" dirty="0" smtClean="0"/>
              <a:t>-charge </a:t>
            </a:r>
            <a:r>
              <a:rPr lang="de-CH" dirty="0" err="1" smtClean="0"/>
              <a:t>effects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Criteria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design:</a:t>
            </a:r>
          </a:p>
          <a:p>
            <a:pPr marL="520690" lvl="1" indent="-342900">
              <a:buFont typeface="+mj-lt"/>
              <a:buAutoNum type="arabicPeriod"/>
            </a:pPr>
            <a:r>
              <a:rPr lang="de-CH" dirty="0" smtClean="0"/>
              <a:t>Multipole Components</a:t>
            </a:r>
          </a:p>
          <a:p>
            <a:pPr marL="520690" lvl="1" indent="-342900">
              <a:buFont typeface="+mj-lt"/>
              <a:buAutoNum type="arabicPeriod"/>
            </a:pPr>
            <a:r>
              <a:rPr lang="de-CH" dirty="0" smtClean="0"/>
              <a:t>High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endParaRPr lang="de-CH" dirty="0" smtClean="0"/>
          </a:p>
          <a:p>
            <a:pPr marL="520690" lvl="1" indent="-342900">
              <a:buFont typeface="+mj-lt"/>
              <a:buAutoNum type="arabicPeriod"/>
            </a:pPr>
            <a:r>
              <a:rPr lang="de-CH" dirty="0" smtClean="0"/>
              <a:t>Field </a:t>
            </a:r>
            <a:r>
              <a:rPr lang="de-CH" dirty="0" err="1" smtClean="0"/>
              <a:t>homogeneity</a:t>
            </a:r>
            <a:r>
              <a:rPr lang="de-CH" dirty="0" smtClean="0"/>
              <a:t> on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cathode</a:t>
            </a:r>
            <a:endParaRPr lang="de-CH" dirty="0" smtClean="0"/>
          </a:p>
          <a:p>
            <a:pPr marL="520690" lvl="1" indent="-342900">
              <a:buFont typeface="+mj-lt"/>
              <a:buAutoNum type="arabicPeriod"/>
            </a:pPr>
            <a:r>
              <a:rPr lang="de-CH" dirty="0" err="1" smtClean="0"/>
              <a:t>Ease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Fabrication</a:t>
            </a:r>
            <a:endParaRPr lang="de-CH" dirty="0" smtClean="0"/>
          </a:p>
          <a:p>
            <a:pPr marL="520690" lvl="1" indent="-342900">
              <a:buFont typeface="+mj-lt"/>
              <a:buAutoNum type="arabicPeriod"/>
            </a:pPr>
            <a:r>
              <a:rPr lang="de-CH" dirty="0" smtClean="0"/>
              <a:t>High/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 </a:t>
            </a:r>
            <a:r>
              <a:rPr lang="de-CH" dirty="0" err="1" smtClean="0"/>
              <a:t>effects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concern</a:t>
            </a:r>
            <a:endParaRPr lang="de-CH" dirty="0" smtClean="0"/>
          </a:p>
          <a:p>
            <a:pPr marL="520690" lvl="1" indent="-342900">
              <a:buFont typeface="+mj-lt"/>
              <a:buAutoNum type="arabicPeriod"/>
            </a:pPr>
            <a:r>
              <a:rPr lang="de-CH" dirty="0" smtClean="0"/>
              <a:t>Position </a:t>
            </a:r>
            <a:r>
              <a:rPr lang="de-CH" dirty="0" err="1" smtClean="0"/>
              <a:t>for</a:t>
            </a:r>
            <a:r>
              <a:rPr lang="de-CH" dirty="0" smtClean="0"/>
              <a:t> Solenoid</a:t>
            </a:r>
          </a:p>
          <a:p>
            <a:pPr marL="520690" lvl="1" indent="-342900">
              <a:buFont typeface="+mj-lt"/>
              <a:buAutoNum type="arabicPeriod"/>
            </a:pPr>
            <a:r>
              <a:rPr lang="de-CH" dirty="0" err="1" smtClean="0"/>
              <a:t>Compatible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Load Lock System</a:t>
            </a:r>
          </a:p>
          <a:p>
            <a:r>
              <a:rPr lang="de-CH" dirty="0" smtClean="0"/>
              <a:t>Note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all </a:t>
            </a:r>
            <a:r>
              <a:rPr lang="de-CH" dirty="0" err="1" smtClean="0"/>
              <a:t>designs</a:t>
            </a:r>
            <a:r>
              <a:rPr lang="de-CH" dirty="0" smtClean="0"/>
              <a:t> </a:t>
            </a:r>
            <a:r>
              <a:rPr lang="de-CH" dirty="0" err="1" smtClean="0"/>
              <a:t>presented</a:t>
            </a:r>
            <a:r>
              <a:rPr lang="de-CH" dirty="0" smtClean="0"/>
              <a:t> </a:t>
            </a:r>
            <a:r>
              <a:rPr lang="de-CH" dirty="0" err="1" smtClean="0"/>
              <a:t>these</a:t>
            </a:r>
            <a:r>
              <a:rPr lang="de-CH" dirty="0" smtClean="0"/>
              <a:t> </a:t>
            </a:r>
            <a:r>
              <a:rPr lang="de-CH" dirty="0" err="1" smtClean="0"/>
              <a:t>criteria</a:t>
            </a:r>
            <a:r>
              <a:rPr lang="de-CH" dirty="0" smtClean="0"/>
              <a:t> </a:t>
            </a:r>
            <a:r>
              <a:rPr lang="de-CH" dirty="0" err="1" smtClean="0"/>
              <a:t>given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b="1" dirty="0" smtClean="0"/>
              <a:t>not</a:t>
            </a:r>
            <a:r>
              <a:rPr lang="de-CH" i="1" dirty="0" smtClean="0"/>
              <a:t> </a:t>
            </a:r>
            <a:r>
              <a:rPr lang="de-CH" dirty="0" smtClean="0"/>
              <a:t>final but a </a:t>
            </a:r>
            <a:r>
              <a:rPr lang="de-CH" dirty="0" err="1" smtClean="0"/>
              <a:t>general</a:t>
            </a:r>
            <a:r>
              <a:rPr lang="de-CH" dirty="0" smtClean="0"/>
              <a:t> </a:t>
            </a:r>
            <a:r>
              <a:rPr lang="de-CH" dirty="0" err="1" smtClean="0"/>
              <a:t>remark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style. </a:t>
            </a:r>
            <a:r>
              <a:rPr lang="de-CH" dirty="0" err="1" smtClean="0"/>
              <a:t>Various</a:t>
            </a:r>
            <a:r>
              <a:rPr lang="de-CH" dirty="0" smtClean="0"/>
              <a:t> </a:t>
            </a:r>
            <a:r>
              <a:rPr lang="de-CH" dirty="0" err="1" smtClean="0"/>
              <a:t>criteria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changed</a:t>
            </a:r>
            <a:r>
              <a:rPr lang="de-CH" dirty="0" smtClean="0"/>
              <a:t> </a:t>
            </a:r>
            <a:r>
              <a:rPr lang="de-CH" dirty="0" err="1" smtClean="0"/>
              <a:t>through</a:t>
            </a:r>
            <a:r>
              <a:rPr lang="de-CH" dirty="0" smtClean="0"/>
              <a:t> </a:t>
            </a:r>
            <a:r>
              <a:rPr lang="de-CH" dirty="0" err="1" smtClean="0"/>
              <a:t>further</a:t>
            </a:r>
            <a:r>
              <a:rPr lang="de-CH" dirty="0" smtClean="0"/>
              <a:t> </a:t>
            </a:r>
            <a:r>
              <a:rPr lang="de-CH" dirty="0" err="1" smtClean="0"/>
              <a:t>modification</a:t>
            </a:r>
            <a:r>
              <a:rPr lang="de-CH" dirty="0" smtClean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TW RF </a:t>
            </a:r>
            <a:r>
              <a:rPr lang="de-CH" dirty="0" err="1" smtClean="0"/>
              <a:t>photogun</a:t>
            </a:r>
            <a:r>
              <a:rPr lang="de-CH" dirty="0" smtClean="0"/>
              <a:t> </a:t>
            </a:r>
            <a:r>
              <a:rPr lang="de-CH" dirty="0" err="1" smtClean="0"/>
              <a:t>cathode</a:t>
            </a:r>
            <a:r>
              <a:rPr lang="de-CH" dirty="0" smtClean="0"/>
              <a:t> </a:t>
            </a:r>
            <a:r>
              <a:rPr lang="de-CH" dirty="0" err="1" smtClean="0"/>
              <a:t>region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5700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TW RF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cathode</a:t>
            </a:r>
            <a:r>
              <a:rPr lang="de-CH" dirty="0"/>
              <a:t> </a:t>
            </a:r>
            <a:r>
              <a:rPr lang="de-CH" dirty="0" err="1"/>
              <a:t>region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84427151"/>
              </p:ext>
            </p:extLst>
          </p:nvPr>
        </p:nvGraphicFramePr>
        <p:xfrm>
          <a:off x="755576" y="771550"/>
          <a:ext cx="7632848" cy="423678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1025">
                  <a:extLst>
                    <a:ext uri="{9D8B030D-6E8A-4147-A177-3AD203B41FA5}">
                      <a16:colId xmlns:a16="http://schemas.microsoft.com/office/drawing/2014/main" val="207029774"/>
                    </a:ext>
                  </a:extLst>
                </a:gridCol>
                <a:gridCol w="5461823">
                  <a:extLst>
                    <a:ext uri="{9D8B030D-6E8A-4147-A177-3AD203B41FA5}">
                      <a16:colId xmlns:a16="http://schemas.microsoft.com/office/drawing/2014/main" val="1711053659"/>
                    </a:ext>
                  </a:extLst>
                </a:gridCol>
              </a:tblGrid>
              <a:tr h="284166"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Type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Electrical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Coupled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Coaxial</a:t>
                      </a:r>
                      <a:endParaRPr lang="de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659359"/>
                  </a:ext>
                </a:extLst>
              </a:tr>
              <a:tr h="1262961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100" dirty="0" smtClean="0"/>
                        <a:t>Design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50" b="1" dirty="0" smtClean="0"/>
                        <a:t>Multipole</a:t>
                      </a:r>
                      <a:r>
                        <a:rPr lang="de-CH" sz="1050" b="1" baseline="0" dirty="0" smtClean="0"/>
                        <a:t> </a:t>
                      </a:r>
                      <a:r>
                        <a:rPr lang="de-CH" sz="1050" b="1" baseline="0" dirty="0" err="1" smtClean="0"/>
                        <a:t>components</a:t>
                      </a:r>
                      <a:r>
                        <a:rPr lang="de-CH" sz="1050" b="1" baseline="0" dirty="0" smtClean="0"/>
                        <a:t> </a:t>
                      </a:r>
                      <a:r>
                        <a:rPr lang="de-CH" sz="1050" b="1" dirty="0" smtClean="0"/>
                        <a:t>=</a:t>
                      </a:r>
                      <a:r>
                        <a:rPr lang="de-CH" sz="1050" dirty="0" smtClean="0"/>
                        <a:t> </a:t>
                      </a:r>
                      <a:r>
                        <a:rPr lang="de-CH" sz="1050" dirty="0" err="1" smtClean="0"/>
                        <a:t>Good</a:t>
                      </a:r>
                      <a:endParaRPr lang="de-CH" sz="105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50" b="1" dirty="0" smtClean="0"/>
                        <a:t>High </a:t>
                      </a:r>
                      <a:r>
                        <a:rPr lang="de-CH" sz="1050" b="1" dirty="0" err="1" smtClean="0"/>
                        <a:t>Electric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field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dirty="0" smtClean="0"/>
                        <a:t>= </a:t>
                      </a:r>
                      <a:r>
                        <a:rPr lang="de-CH" sz="1050" dirty="0" err="1" smtClean="0"/>
                        <a:t>Good</a:t>
                      </a:r>
                      <a:endParaRPr lang="de-CH" sz="1050" dirty="0" smtClean="0"/>
                    </a:p>
                    <a:p>
                      <a:pPr marL="228600" marR="0" lvl="1" indent="-22860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CH" sz="1050" b="1" dirty="0" smtClean="0"/>
                        <a:t>Field </a:t>
                      </a:r>
                      <a:r>
                        <a:rPr lang="de-CH" sz="1050" b="1" dirty="0" err="1" smtClean="0"/>
                        <a:t>homogeneity</a:t>
                      </a:r>
                      <a:r>
                        <a:rPr lang="de-CH" sz="1050" b="1" dirty="0" smtClean="0"/>
                        <a:t> on </a:t>
                      </a:r>
                      <a:r>
                        <a:rPr lang="de-CH" sz="1050" b="1" dirty="0" err="1" smtClean="0"/>
                        <a:t>cathode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surface</a:t>
                      </a:r>
                      <a:r>
                        <a:rPr lang="de-CH" sz="1050" b="1" baseline="0" dirty="0" smtClean="0"/>
                        <a:t> </a:t>
                      </a:r>
                      <a:r>
                        <a:rPr lang="de-CH" sz="1050" baseline="0" dirty="0" smtClean="0"/>
                        <a:t>= Poor</a:t>
                      </a:r>
                      <a:endParaRPr lang="de-CH" sz="105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50" b="1" dirty="0" err="1" smtClean="0"/>
                        <a:t>Ease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of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Fabrication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dirty="0" smtClean="0"/>
                        <a:t>= Poor</a:t>
                      </a:r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50" b="1" dirty="0" smtClean="0"/>
                        <a:t>High/</a:t>
                      </a:r>
                      <a:r>
                        <a:rPr lang="de-CH" sz="1050" b="1" dirty="0" err="1" smtClean="0"/>
                        <a:t>low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field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effects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of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b="1" dirty="0" err="1" smtClean="0"/>
                        <a:t>concern</a:t>
                      </a:r>
                      <a:r>
                        <a:rPr lang="de-CH" sz="1050" b="1" dirty="0" smtClean="0"/>
                        <a:t> </a:t>
                      </a:r>
                      <a:r>
                        <a:rPr lang="de-CH" sz="1050" dirty="0" smtClean="0"/>
                        <a:t>=</a:t>
                      </a:r>
                      <a:r>
                        <a:rPr lang="de-CH" sz="1050" baseline="0" dirty="0" smtClean="0"/>
                        <a:t> Dark </a:t>
                      </a:r>
                      <a:r>
                        <a:rPr lang="de-CH" sz="1050" baseline="0" dirty="0" err="1" smtClean="0"/>
                        <a:t>current</a:t>
                      </a:r>
                      <a:r>
                        <a:rPr lang="de-CH" sz="1050" baseline="0" dirty="0" smtClean="0"/>
                        <a:t>, </a:t>
                      </a:r>
                      <a:r>
                        <a:rPr lang="de-CH" sz="1050" baseline="0" dirty="0" err="1" smtClean="0"/>
                        <a:t>multipacting</a:t>
                      </a:r>
                      <a:endParaRPr lang="de-CH" sz="1050" baseline="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100" b="1" dirty="0" smtClean="0"/>
                        <a:t>Position </a:t>
                      </a:r>
                      <a:r>
                        <a:rPr lang="de-CH" sz="1100" b="1" dirty="0" err="1" smtClean="0"/>
                        <a:t>for</a:t>
                      </a:r>
                      <a:r>
                        <a:rPr lang="de-CH" sz="1100" b="1" dirty="0" smtClean="0"/>
                        <a:t> Solenoid </a:t>
                      </a:r>
                      <a:r>
                        <a:rPr lang="de-CH" sz="1100" dirty="0" smtClean="0"/>
                        <a:t>=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Perfect</a:t>
                      </a:r>
                      <a:endParaRPr lang="de-CH" sz="1100" baseline="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100" b="1" baseline="0" dirty="0" err="1" smtClean="0"/>
                        <a:t>Compatibility</a:t>
                      </a:r>
                      <a:r>
                        <a:rPr lang="de-CH" sz="1100" b="1" baseline="0" dirty="0" smtClean="0"/>
                        <a:t> </a:t>
                      </a:r>
                      <a:r>
                        <a:rPr lang="de-CH" sz="1100" b="1" baseline="0" dirty="0" err="1" smtClean="0"/>
                        <a:t>with</a:t>
                      </a:r>
                      <a:r>
                        <a:rPr lang="de-CH" sz="1100" b="1" baseline="0" dirty="0" smtClean="0"/>
                        <a:t> Load-lock </a:t>
                      </a:r>
                      <a:r>
                        <a:rPr lang="de-CH" sz="1100" baseline="0" dirty="0" smtClean="0"/>
                        <a:t>= Yes but </a:t>
                      </a:r>
                      <a:r>
                        <a:rPr lang="de-CH" sz="1100" baseline="0" dirty="0" err="1" smtClean="0"/>
                        <a:t>very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difficult</a:t>
                      </a:r>
                      <a:r>
                        <a:rPr lang="de-CH" sz="1100" baseline="0" dirty="0" smtClean="0"/>
                        <a:t>!</a:t>
                      </a:r>
                      <a:endParaRPr lang="de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998992"/>
                  </a:ext>
                </a:extLst>
              </a:tr>
              <a:tr h="2125281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Diagram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and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Electric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field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distribution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093098"/>
                  </a:ext>
                </a:extLst>
              </a:tr>
              <a:tr h="564375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Comments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Original design </a:t>
                      </a:r>
                      <a:r>
                        <a:rPr lang="de-CH" sz="1100" dirty="0" err="1" smtClean="0"/>
                        <a:t>proposed</a:t>
                      </a:r>
                      <a:r>
                        <a:rPr lang="de-CH" sz="1100" dirty="0" smtClean="0"/>
                        <a:t>. This </a:t>
                      </a:r>
                      <a:r>
                        <a:rPr lang="de-CH" sz="1100" dirty="0" err="1" smtClean="0"/>
                        <a:t>has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very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strict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tolerance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requirements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and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the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peak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field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is</a:t>
                      </a:r>
                      <a:r>
                        <a:rPr lang="de-CH" sz="1100" baseline="0" dirty="0" smtClean="0"/>
                        <a:t> off-</a:t>
                      </a:r>
                      <a:r>
                        <a:rPr lang="de-CH" sz="1100" baseline="0" dirty="0" err="1" smtClean="0"/>
                        <a:t>axis</a:t>
                      </a:r>
                      <a:r>
                        <a:rPr lang="de-CH" sz="1100" baseline="0" dirty="0" smtClean="0"/>
                        <a:t>.</a:t>
                      </a:r>
                      <a:endParaRPr lang="de-CH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821185"/>
                  </a:ext>
                </a:extLst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4427984" y="2350058"/>
            <a:ext cx="2240577" cy="2008493"/>
            <a:chOff x="2405337" y="2075425"/>
            <a:chExt cx="2526703" cy="226498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t="11592"/>
            <a:stretch/>
          </p:blipFill>
          <p:spPr>
            <a:xfrm>
              <a:off x="2405337" y="2075425"/>
              <a:ext cx="2520280" cy="109836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t="9803"/>
            <a:stretch/>
          </p:blipFill>
          <p:spPr>
            <a:xfrm>
              <a:off x="2411760" y="3219821"/>
              <a:ext cx="2520280" cy="112058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/>
            <a:srcRect l="333" t="-247" r="94285" b="65224"/>
            <a:stretch/>
          </p:blipFill>
          <p:spPr>
            <a:xfrm>
              <a:off x="2411760" y="3210928"/>
              <a:ext cx="351656" cy="11281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057126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TW RF </a:t>
            </a:r>
            <a:r>
              <a:rPr lang="de-CH" dirty="0" err="1"/>
              <a:t>photogun</a:t>
            </a:r>
            <a:r>
              <a:rPr lang="de-CH" dirty="0"/>
              <a:t> </a:t>
            </a:r>
            <a:r>
              <a:rPr lang="de-CH" dirty="0" err="1"/>
              <a:t>cathode</a:t>
            </a:r>
            <a:r>
              <a:rPr lang="de-CH" dirty="0"/>
              <a:t> </a:t>
            </a:r>
            <a:r>
              <a:rPr lang="de-CH" dirty="0" err="1"/>
              <a:t>region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2588326"/>
              </p:ext>
            </p:extLst>
          </p:nvPr>
        </p:nvGraphicFramePr>
        <p:xfrm>
          <a:off x="755576" y="771550"/>
          <a:ext cx="8029660" cy="42633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21957">
                  <a:extLst>
                    <a:ext uri="{9D8B030D-6E8A-4147-A177-3AD203B41FA5}">
                      <a16:colId xmlns:a16="http://schemas.microsoft.com/office/drawing/2014/main" val="207029774"/>
                    </a:ext>
                  </a:extLst>
                </a:gridCol>
                <a:gridCol w="3566421">
                  <a:extLst>
                    <a:ext uri="{9D8B030D-6E8A-4147-A177-3AD203B41FA5}">
                      <a16:colId xmlns:a16="http://schemas.microsoft.com/office/drawing/2014/main" val="1711053659"/>
                    </a:ext>
                  </a:extLst>
                </a:gridCol>
                <a:gridCol w="3441282">
                  <a:extLst>
                    <a:ext uri="{9D8B030D-6E8A-4147-A177-3AD203B41FA5}">
                      <a16:colId xmlns:a16="http://schemas.microsoft.com/office/drawing/2014/main" val="4091900408"/>
                    </a:ext>
                  </a:extLst>
                </a:gridCol>
              </a:tblGrid>
              <a:tr h="218885">
                <a:tc>
                  <a:txBody>
                    <a:bodyPr/>
                    <a:lstStyle/>
                    <a:p>
                      <a:r>
                        <a:rPr lang="de-CH" sz="1050" dirty="0" smtClean="0"/>
                        <a:t>Type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050" dirty="0" smtClean="0"/>
                        <a:t>Classic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Magnetic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Coupler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050" baseline="0" dirty="0" err="1" smtClean="0"/>
                        <a:t>Magnetic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Coupler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four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slots</a:t>
                      </a:r>
                      <a:endParaRPr lang="de-CH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659359"/>
                  </a:ext>
                </a:extLst>
              </a:tr>
              <a:tr h="894853">
                <a:tc>
                  <a:txBody>
                    <a:bodyPr/>
                    <a:lstStyle/>
                    <a:p>
                      <a:r>
                        <a:rPr lang="de-CH" sz="1050" dirty="0" smtClean="0"/>
                        <a:t>Design Evaluation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Multipole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="1" baseline="0" dirty="0" err="1" smtClean="0"/>
                        <a:t>components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dirty="0" smtClean="0"/>
                        <a:t>= Poor</a:t>
                      </a:r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High </a:t>
                      </a:r>
                      <a:r>
                        <a:rPr lang="de-CH" sz="1000" b="1" dirty="0" err="1" smtClean="0"/>
                        <a:t>Electric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field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dirty="0" smtClean="0"/>
                        <a:t>= Poor-Moderate</a:t>
                      </a:r>
                    </a:p>
                    <a:p>
                      <a:pPr marL="228600" marR="0" lvl="1" indent="-22860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de-CH" sz="1000" b="1" dirty="0" smtClean="0"/>
                        <a:t>Field </a:t>
                      </a:r>
                      <a:r>
                        <a:rPr lang="de-CH" sz="1000" b="1" dirty="0" err="1" smtClean="0"/>
                        <a:t>homogeneity</a:t>
                      </a:r>
                      <a:r>
                        <a:rPr lang="de-CH" sz="1000" b="1" dirty="0" smtClean="0"/>
                        <a:t> on </a:t>
                      </a:r>
                      <a:r>
                        <a:rPr lang="de-CH" sz="1000" b="1" dirty="0" err="1" smtClean="0"/>
                        <a:t>cathode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surface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aseline="0" dirty="0" smtClean="0"/>
                        <a:t>= Moderate-</a:t>
                      </a:r>
                      <a:r>
                        <a:rPr lang="de-CH" sz="1000" baseline="0" dirty="0" err="1" smtClean="0"/>
                        <a:t>Good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err="1" smtClean="0"/>
                        <a:t>Ease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of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Fabrication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dirty="0" smtClean="0"/>
                        <a:t>= </a:t>
                      </a:r>
                      <a:r>
                        <a:rPr lang="de-CH" sz="1000" dirty="0" err="1" smtClean="0"/>
                        <a:t>Good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High/</a:t>
                      </a:r>
                      <a:r>
                        <a:rPr lang="de-CH" sz="1000" b="1" dirty="0" err="1" smtClean="0"/>
                        <a:t>low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field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effects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of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concern</a:t>
                      </a:r>
                      <a:r>
                        <a:rPr lang="de-CH" sz="1000" b="1" dirty="0" smtClean="0"/>
                        <a:t>  </a:t>
                      </a:r>
                      <a:r>
                        <a:rPr lang="de-CH" sz="1000" b="0" dirty="0" smtClean="0"/>
                        <a:t>= Low </a:t>
                      </a:r>
                      <a:r>
                        <a:rPr lang="de-CH" sz="1000" b="0" dirty="0" err="1" smtClean="0"/>
                        <a:t>concern</a:t>
                      </a:r>
                      <a:r>
                        <a:rPr lang="de-CH" sz="1000" b="0" dirty="0" smtClean="0"/>
                        <a:t> </a:t>
                      </a:r>
                      <a:r>
                        <a:rPr lang="de-CH" sz="1000" b="0" dirty="0" err="1" smtClean="0"/>
                        <a:t>for</a:t>
                      </a:r>
                      <a:r>
                        <a:rPr lang="de-CH" sz="1000" b="0" dirty="0" smtClean="0"/>
                        <a:t> all.</a:t>
                      </a:r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Position </a:t>
                      </a:r>
                      <a:r>
                        <a:rPr lang="de-CH" sz="1000" b="1" dirty="0" err="1" smtClean="0"/>
                        <a:t>for</a:t>
                      </a:r>
                      <a:r>
                        <a:rPr lang="de-CH" sz="1000" b="1" dirty="0" smtClean="0"/>
                        <a:t> Solenoid </a:t>
                      </a:r>
                      <a:r>
                        <a:rPr lang="de-CH" sz="1000" dirty="0" smtClean="0"/>
                        <a:t>=</a:t>
                      </a:r>
                      <a:r>
                        <a:rPr lang="de-CH" sz="1000" baseline="0" dirty="0" smtClean="0"/>
                        <a:t> Poor</a:t>
                      </a:r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baseline="0" dirty="0" err="1" smtClean="0"/>
                        <a:t>Compatibility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="1" baseline="0" dirty="0" err="1" smtClean="0"/>
                        <a:t>with</a:t>
                      </a:r>
                      <a:r>
                        <a:rPr lang="de-CH" sz="1000" b="1" baseline="0" dirty="0" smtClean="0"/>
                        <a:t> Load-lock </a:t>
                      </a:r>
                      <a:r>
                        <a:rPr lang="de-CH" sz="1000" baseline="0" dirty="0" smtClean="0"/>
                        <a:t>= Yes, ‘</a:t>
                      </a:r>
                      <a:r>
                        <a:rPr lang="de-CH" sz="1000" baseline="0" dirty="0" err="1" smtClean="0"/>
                        <a:t>relatively</a:t>
                      </a:r>
                      <a:r>
                        <a:rPr lang="de-CH" sz="1000" baseline="0" dirty="0" smtClean="0"/>
                        <a:t>’ simple.</a:t>
                      </a:r>
                      <a:endParaRPr lang="de-CH" sz="10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Multipole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="1" baseline="0" dirty="0" err="1" smtClean="0"/>
                        <a:t>components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dirty="0" smtClean="0"/>
                        <a:t>= Moderate-</a:t>
                      </a:r>
                      <a:r>
                        <a:rPr lang="de-CH" sz="1000" dirty="0" err="1" smtClean="0"/>
                        <a:t>Good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High </a:t>
                      </a:r>
                      <a:r>
                        <a:rPr lang="de-CH" sz="1000" b="1" dirty="0" err="1" smtClean="0"/>
                        <a:t>Electric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field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dirty="0" smtClean="0"/>
                        <a:t>= </a:t>
                      </a:r>
                      <a:r>
                        <a:rPr lang="de-CH" sz="1000" dirty="0" err="1" smtClean="0"/>
                        <a:t>Good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Field </a:t>
                      </a:r>
                      <a:r>
                        <a:rPr lang="de-CH" sz="1000" b="1" dirty="0" err="1" smtClean="0"/>
                        <a:t>homogeneity</a:t>
                      </a:r>
                      <a:r>
                        <a:rPr lang="de-CH" sz="1000" b="1" dirty="0" smtClean="0"/>
                        <a:t> on </a:t>
                      </a:r>
                      <a:r>
                        <a:rPr lang="de-CH" sz="1000" b="1" dirty="0" err="1" smtClean="0"/>
                        <a:t>cathode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surface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="0" baseline="0" dirty="0" smtClean="0"/>
                        <a:t>= </a:t>
                      </a:r>
                      <a:r>
                        <a:rPr lang="de-CH" sz="1000" b="0" baseline="0" dirty="0" err="1" smtClean="0"/>
                        <a:t>Good</a:t>
                      </a:r>
                      <a:endParaRPr lang="de-CH" sz="1000" b="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err="1" smtClean="0"/>
                        <a:t>Ease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of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Fabrication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dirty="0" smtClean="0"/>
                        <a:t>= Moderate-</a:t>
                      </a:r>
                      <a:r>
                        <a:rPr lang="de-CH" sz="1000" dirty="0" err="1" smtClean="0"/>
                        <a:t>Good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High/</a:t>
                      </a:r>
                      <a:r>
                        <a:rPr lang="de-CH" sz="1000" b="1" dirty="0" err="1" smtClean="0"/>
                        <a:t>low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field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effects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of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b="1" dirty="0" err="1" smtClean="0"/>
                        <a:t>concern</a:t>
                      </a:r>
                      <a:r>
                        <a:rPr lang="de-CH" sz="1000" b="1" dirty="0" smtClean="0"/>
                        <a:t> </a:t>
                      </a:r>
                      <a:r>
                        <a:rPr lang="de-CH" sz="1000" dirty="0" smtClean="0"/>
                        <a:t>= </a:t>
                      </a:r>
                      <a:r>
                        <a:rPr lang="de-CH" sz="1000" dirty="0" err="1" smtClean="0"/>
                        <a:t>Pulsed</a:t>
                      </a:r>
                      <a:r>
                        <a:rPr lang="de-CH" sz="1000" dirty="0" smtClean="0"/>
                        <a:t> </a:t>
                      </a:r>
                      <a:r>
                        <a:rPr lang="de-CH" sz="1000" dirty="0" err="1" smtClean="0"/>
                        <a:t>surface</a:t>
                      </a:r>
                      <a:r>
                        <a:rPr lang="de-CH" sz="1000" dirty="0" smtClean="0"/>
                        <a:t> </a:t>
                      </a:r>
                      <a:r>
                        <a:rPr lang="de-CH" sz="1000" dirty="0" err="1" smtClean="0"/>
                        <a:t>heating</a:t>
                      </a:r>
                      <a:endParaRPr lang="de-CH" sz="100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dirty="0" smtClean="0"/>
                        <a:t>Position </a:t>
                      </a:r>
                      <a:r>
                        <a:rPr lang="de-CH" sz="1000" b="1" dirty="0" err="1" smtClean="0"/>
                        <a:t>for</a:t>
                      </a:r>
                      <a:r>
                        <a:rPr lang="de-CH" sz="1000" b="1" dirty="0" smtClean="0"/>
                        <a:t> Solenoid </a:t>
                      </a:r>
                      <a:r>
                        <a:rPr lang="de-CH" sz="1000" dirty="0" smtClean="0"/>
                        <a:t>=</a:t>
                      </a:r>
                      <a:r>
                        <a:rPr lang="de-CH" sz="1000" baseline="0" dirty="0" smtClean="0"/>
                        <a:t> </a:t>
                      </a:r>
                      <a:r>
                        <a:rPr lang="de-CH" sz="1000" baseline="0" dirty="0" err="1" smtClean="0"/>
                        <a:t>Perfect</a:t>
                      </a:r>
                      <a:endParaRPr lang="de-CH" sz="1000" baseline="0" dirty="0" smtClean="0"/>
                    </a:p>
                    <a:p>
                      <a:pPr marL="228600" lvl="1" indent="-228600">
                        <a:buFont typeface="+mj-lt"/>
                        <a:buAutoNum type="arabicPeriod"/>
                      </a:pPr>
                      <a:r>
                        <a:rPr lang="de-CH" sz="1000" b="1" baseline="0" dirty="0" err="1" smtClean="0"/>
                        <a:t>Compatibility</a:t>
                      </a:r>
                      <a:r>
                        <a:rPr lang="de-CH" sz="1000" b="1" baseline="0" dirty="0" smtClean="0"/>
                        <a:t> </a:t>
                      </a:r>
                      <a:r>
                        <a:rPr lang="de-CH" sz="1000" b="1" baseline="0" dirty="0" err="1" smtClean="0"/>
                        <a:t>with</a:t>
                      </a:r>
                      <a:r>
                        <a:rPr lang="de-CH" sz="1000" b="1" baseline="0" dirty="0" smtClean="0"/>
                        <a:t> Load-lock </a:t>
                      </a:r>
                      <a:r>
                        <a:rPr lang="de-CH" sz="1000" baseline="0" dirty="0" smtClean="0"/>
                        <a:t>= Yes, moderate </a:t>
                      </a:r>
                      <a:r>
                        <a:rPr lang="de-CH" sz="1000" baseline="0" dirty="0" err="1" smtClean="0"/>
                        <a:t>complexity</a:t>
                      </a:r>
                      <a:endParaRPr lang="de-CH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998992"/>
                  </a:ext>
                </a:extLst>
              </a:tr>
              <a:tr h="2282140">
                <a:tc>
                  <a:txBody>
                    <a:bodyPr/>
                    <a:lstStyle/>
                    <a:p>
                      <a:r>
                        <a:rPr lang="de-CH" sz="1050" dirty="0" err="1" smtClean="0"/>
                        <a:t>Diagram</a:t>
                      </a:r>
                      <a:r>
                        <a:rPr lang="de-CH" sz="1050" dirty="0" smtClean="0"/>
                        <a:t> </a:t>
                      </a:r>
                      <a:r>
                        <a:rPr lang="de-CH" sz="1050" dirty="0" err="1" smtClean="0"/>
                        <a:t>and</a:t>
                      </a:r>
                      <a:r>
                        <a:rPr lang="de-CH" sz="1050" dirty="0" smtClean="0"/>
                        <a:t> </a:t>
                      </a:r>
                      <a:r>
                        <a:rPr lang="de-CH" sz="1050" dirty="0" err="1" smtClean="0"/>
                        <a:t>Electric</a:t>
                      </a:r>
                      <a:r>
                        <a:rPr lang="de-CH" sz="1050" dirty="0" smtClean="0"/>
                        <a:t> </a:t>
                      </a:r>
                      <a:r>
                        <a:rPr lang="de-CH" sz="1050" dirty="0" err="1" smtClean="0"/>
                        <a:t>field</a:t>
                      </a:r>
                      <a:r>
                        <a:rPr lang="de-CH" sz="1050" dirty="0" smtClean="0"/>
                        <a:t> </a:t>
                      </a:r>
                      <a:r>
                        <a:rPr lang="de-CH" sz="1050" dirty="0" err="1" smtClean="0"/>
                        <a:t>distribution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05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3093098"/>
                  </a:ext>
                </a:extLst>
              </a:tr>
              <a:tr h="488052">
                <a:tc>
                  <a:txBody>
                    <a:bodyPr/>
                    <a:lstStyle/>
                    <a:p>
                      <a:r>
                        <a:rPr lang="de-CH" sz="1050" dirty="0" smtClean="0"/>
                        <a:t>Comments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050" dirty="0" smtClean="0"/>
                        <a:t>Higher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order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modes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can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be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minimised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through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modification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to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the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coupler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and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first</a:t>
                      </a:r>
                      <a:r>
                        <a:rPr lang="de-CH" sz="1050" baseline="0" dirty="0" smtClean="0"/>
                        <a:t> </a:t>
                      </a:r>
                      <a:r>
                        <a:rPr lang="de-CH" sz="1050" baseline="0" dirty="0" err="1" smtClean="0"/>
                        <a:t>cell</a:t>
                      </a:r>
                      <a:r>
                        <a:rPr lang="de-CH" sz="1050" baseline="0" dirty="0" smtClean="0"/>
                        <a:t>. Sensible </a:t>
                      </a:r>
                      <a:r>
                        <a:rPr lang="de-CH" sz="1050" baseline="0" dirty="0" err="1" smtClean="0"/>
                        <a:t>first</a:t>
                      </a:r>
                      <a:r>
                        <a:rPr lang="de-CH" sz="1050" baseline="0" dirty="0" smtClean="0"/>
                        <a:t> TW RF </a:t>
                      </a:r>
                      <a:r>
                        <a:rPr lang="de-CH" sz="1050" baseline="0" dirty="0" err="1" smtClean="0"/>
                        <a:t>photogun</a:t>
                      </a:r>
                      <a:r>
                        <a:rPr lang="de-CH" sz="1050" baseline="0" dirty="0" smtClean="0"/>
                        <a:t> design.</a:t>
                      </a:r>
                      <a:endParaRPr lang="de-CH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CH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821185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077211" y="2211710"/>
            <a:ext cx="2880009" cy="2205269"/>
            <a:chOff x="2072824" y="2211012"/>
            <a:chExt cx="3088167" cy="236465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23711"/>
            <a:stretch/>
          </p:blipFill>
          <p:spPr>
            <a:xfrm>
              <a:off x="2072824" y="2211012"/>
              <a:ext cx="3088167" cy="116137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t="24247"/>
            <a:stretch/>
          </p:blipFill>
          <p:spPr>
            <a:xfrm>
              <a:off x="2072824" y="3399638"/>
              <a:ext cx="3082692" cy="115115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t="220" r="95328" b="62092"/>
            <a:stretch/>
          </p:blipFill>
          <p:spPr>
            <a:xfrm>
              <a:off x="2077210" y="3399638"/>
              <a:ext cx="295727" cy="1176032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652120" y="2269563"/>
            <a:ext cx="2696410" cy="2057460"/>
            <a:chOff x="2245944" y="2355726"/>
            <a:chExt cx="2696410" cy="205746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/>
            <a:srcRect r="48933" b="47614"/>
            <a:stretch/>
          </p:blipFill>
          <p:spPr>
            <a:xfrm>
              <a:off x="2255151" y="3324288"/>
              <a:ext cx="2687203" cy="108889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5"/>
            <a:srcRect r="94799" b="55932"/>
            <a:stretch/>
          </p:blipFill>
          <p:spPr>
            <a:xfrm>
              <a:off x="2261589" y="3308462"/>
              <a:ext cx="325380" cy="108889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/>
            <a:srcRect t="9838" r="46439" b="44757"/>
            <a:stretch/>
          </p:blipFill>
          <p:spPr>
            <a:xfrm>
              <a:off x="2245944" y="2355726"/>
              <a:ext cx="2681483" cy="8979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7943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81147" y="242867"/>
            <a:ext cx="6379285" cy="1088068"/>
          </a:xfrm>
        </p:spPr>
        <p:txBody>
          <a:bodyPr/>
          <a:lstStyle/>
          <a:p>
            <a:r>
              <a:rPr lang="en-GB" dirty="0" smtClean="0"/>
              <a:t>Bunker</a:t>
            </a:r>
            <a:endParaRPr lang="en-US" dirty="0"/>
          </a:p>
        </p:txBody>
      </p:sp>
      <p:pic>
        <p:nvPicPr>
          <p:cNvPr id="6" name="Content Placeholder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5" r="19001"/>
          <a:stretch/>
        </p:blipFill>
        <p:spPr>
          <a:xfrm>
            <a:off x="121503" y="1382238"/>
            <a:ext cx="8835082" cy="32501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6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Waveguide Network</a:t>
            </a:r>
            <a:endParaRPr lang="en-US" dirty="0"/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9" b="6185"/>
          <a:stretch/>
        </p:blipFill>
        <p:spPr bwMode="auto">
          <a:xfrm>
            <a:off x="827584" y="987573"/>
            <a:ext cx="7272808" cy="402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0C944-A474-476A-B19B-F7BB45044CC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b="1" dirty="0" smtClean="0">
                <a:solidFill>
                  <a:srgbClr val="00B0F0"/>
                </a:solidFill>
              </a:rPr>
              <a:t>IFAST </a:t>
            </a:r>
            <a:r>
              <a:rPr lang="de-CH" sz="1050" b="1" dirty="0" err="1" smtClean="0">
                <a:solidFill>
                  <a:srgbClr val="00B0F0"/>
                </a:solidFill>
              </a:rPr>
              <a:t>project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smtClean="0">
                <a:solidFill>
                  <a:srgbClr val="00B0F0"/>
                </a:solidFill>
              </a:rPr>
              <a:t>IFAST </a:t>
            </a:r>
            <a:r>
              <a:rPr lang="de-CH" sz="1050" b="1" dirty="0" err="1" smtClean="0">
                <a:solidFill>
                  <a:srgbClr val="00B0F0"/>
                </a:solidFill>
              </a:rPr>
              <a:t>Overview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smtClean="0">
                <a:solidFill>
                  <a:srgbClr val="00B0F0"/>
                </a:solidFill>
              </a:rPr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err="1" smtClean="0">
                <a:solidFill>
                  <a:srgbClr val="00B0F0"/>
                </a:solidFill>
              </a:rPr>
              <a:t>Starting</a:t>
            </a:r>
            <a:r>
              <a:rPr lang="de-CH" sz="1050" b="1" dirty="0" smtClean="0">
                <a:solidFill>
                  <a:srgbClr val="00B0F0"/>
                </a:solidFill>
              </a:rPr>
              <a:t> </a:t>
            </a:r>
            <a:r>
              <a:rPr lang="de-CH" sz="1050" b="1" dirty="0" err="1" smtClean="0">
                <a:solidFill>
                  <a:srgbClr val="00B0F0"/>
                </a:solidFill>
              </a:rPr>
              <a:t>point</a:t>
            </a:r>
            <a:r>
              <a:rPr lang="de-CH" sz="1050" b="1" dirty="0" smtClean="0">
                <a:solidFill>
                  <a:srgbClr val="00B0F0"/>
                </a:solidFill>
              </a:rPr>
              <a:t> </a:t>
            </a:r>
            <a:r>
              <a:rPr lang="de-CH" sz="1050" b="1" dirty="0" err="1" smtClean="0">
                <a:solidFill>
                  <a:srgbClr val="00B0F0"/>
                </a:solidFill>
              </a:rPr>
              <a:t>for</a:t>
            </a:r>
            <a:r>
              <a:rPr lang="de-CH" sz="1050" b="1" dirty="0" smtClean="0">
                <a:solidFill>
                  <a:srgbClr val="00B0F0"/>
                </a:solidFill>
              </a:rPr>
              <a:t> SW RF </a:t>
            </a:r>
            <a:r>
              <a:rPr lang="de-CH" sz="1050" b="1" dirty="0" err="1" smtClean="0">
                <a:solidFill>
                  <a:srgbClr val="00B0F0"/>
                </a:solidFill>
              </a:rPr>
              <a:t>Photogun</a:t>
            </a:r>
            <a:r>
              <a:rPr lang="de-CH" sz="1050" b="1" dirty="0" smtClean="0">
                <a:solidFill>
                  <a:srgbClr val="00B0F0"/>
                </a:solidFill>
              </a:rPr>
              <a:t> </a:t>
            </a:r>
            <a:r>
              <a:rPr lang="de-CH" sz="1050" b="1" dirty="0" err="1" smtClean="0">
                <a:solidFill>
                  <a:srgbClr val="00B0F0"/>
                </a:solidFill>
              </a:rPr>
              <a:t>and</a:t>
            </a:r>
            <a:r>
              <a:rPr lang="de-CH" sz="1050" b="1" dirty="0" smtClean="0">
                <a:solidFill>
                  <a:srgbClr val="00B0F0"/>
                </a:solidFill>
              </a:rPr>
              <a:t> TW </a:t>
            </a:r>
            <a:r>
              <a:rPr lang="de-CH" sz="1050" b="1" dirty="0">
                <a:solidFill>
                  <a:srgbClr val="00B0F0"/>
                </a:solidFill>
              </a:rPr>
              <a:t>RF </a:t>
            </a:r>
            <a:r>
              <a:rPr lang="de-CH" sz="1050" b="1" dirty="0" err="1" smtClean="0">
                <a:solidFill>
                  <a:srgbClr val="00B0F0"/>
                </a:solidFill>
              </a:rPr>
              <a:t>Photogun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Applications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SwissFEL</a:t>
            </a:r>
            <a:r>
              <a:rPr lang="de-CH" sz="1050" dirty="0" smtClean="0"/>
              <a:t> </a:t>
            </a:r>
            <a:r>
              <a:rPr lang="de-CH" sz="1050" dirty="0" err="1" smtClean="0"/>
              <a:t>injector</a:t>
            </a:r>
            <a:r>
              <a:rPr lang="de-CH" sz="1050" dirty="0" smtClean="0"/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Eupraxia</a:t>
            </a:r>
            <a:r>
              <a:rPr lang="de-CH" sz="1050" dirty="0" smtClean="0"/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Theory</a:t>
            </a:r>
            <a:r>
              <a:rPr lang="de-CH" sz="1050" dirty="0" smtClean="0"/>
              <a:t> </a:t>
            </a:r>
            <a:r>
              <a:rPr lang="de-CH" sz="1050" dirty="0" err="1" smtClean="0"/>
              <a:t>for</a:t>
            </a:r>
            <a:r>
              <a:rPr lang="de-CH" sz="1050" dirty="0"/>
              <a:t> </a:t>
            </a:r>
            <a:r>
              <a:rPr lang="de-CH" sz="1050" dirty="0" smtClean="0"/>
              <a:t>High Gradient RF </a:t>
            </a:r>
            <a:r>
              <a:rPr lang="de-CH" sz="1050" dirty="0" err="1" smtClean="0"/>
              <a:t>Photoguns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Space-Charge </a:t>
            </a:r>
            <a:r>
              <a:rPr lang="de-CH" sz="1050" dirty="0" err="1" smtClean="0"/>
              <a:t>Effects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Field </a:t>
            </a:r>
            <a:r>
              <a:rPr lang="de-CH" sz="1050" dirty="0"/>
              <a:t>Emission </a:t>
            </a:r>
            <a:r>
              <a:rPr lang="de-CH" sz="1050" dirty="0" err="1"/>
              <a:t>and</a:t>
            </a:r>
            <a:r>
              <a:rPr lang="de-CH" sz="1050" dirty="0"/>
              <a:t> Dark </a:t>
            </a:r>
            <a:r>
              <a:rPr lang="de-CH" sz="1050" dirty="0" err="1" smtClean="0"/>
              <a:t>Current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Pulsed</a:t>
            </a:r>
            <a:r>
              <a:rPr lang="de-CH" sz="1050" dirty="0" smtClean="0"/>
              <a:t> Surface </a:t>
            </a:r>
            <a:r>
              <a:rPr lang="de-CH" sz="1050" dirty="0" err="1" smtClean="0"/>
              <a:t>Heating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Multipacting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Project Status </a:t>
            </a:r>
            <a:r>
              <a:rPr lang="de-CH" sz="1050" dirty="0" err="1" smtClean="0"/>
              <a:t>and</a:t>
            </a:r>
            <a:r>
              <a:rPr lang="de-CH" sz="1050" dirty="0" smtClean="0"/>
              <a:t> </a:t>
            </a:r>
            <a:r>
              <a:rPr lang="de-CH" sz="1050" dirty="0" err="1" smtClean="0"/>
              <a:t>Ongoing</a:t>
            </a:r>
            <a:r>
              <a:rPr lang="de-CH" sz="1050" dirty="0" smtClean="0"/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Dark </a:t>
            </a:r>
            <a:r>
              <a:rPr lang="de-CH" sz="1050" dirty="0" err="1"/>
              <a:t>Current</a:t>
            </a:r>
            <a:r>
              <a:rPr lang="de-CH" sz="1050" dirty="0"/>
              <a:t> </a:t>
            </a:r>
            <a:r>
              <a:rPr lang="de-CH" sz="1050" dirty="0" err="1"/>
              <a:t>and</a:t>
            </a:r>
            <a:r>
              <a:rPr lang="de-CH" sz="1050" dirty="0"/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Thermal </a:t>
            </a:r>
            <a:r>
              <a:rPr lang="de-CH" sz="1050" dirty="0" err="1"/>
              <a:t>Simulations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RF Design </a:t>
            </a:r>
            <a:r>
              <a:rPr lang="de-CH" sz="1050" dirty="0" err="1"/>
              <a:t>updates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/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/>
              <a:t>Conclusions</a:t>
            </a:r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4712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project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Overview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Starting</a:t>
            </a:r>
            <a:r>
              <a:rPr lang="de-CH" sz="1050" dirty="0"/>
              <a:t> </a:t>
            </a:r>
            <a:r>
              <a:rPr lang="de-CH" sz="1050" dirty="0" err="1"/>
              <a:t>point</a:t>
            </a:r>
            <a:r>
              <a:rPr lang="de-CH" sz="1050" dirty="0"/>
              <a:t> </a:t>
            </a:r>
            <a:r>
              <a:rPr lang="de-CH" sz="1050" dirty="0" err="1"/>
              <a:t>for</a:t>
            </a:r>
            <a:r>
              <a:rPr lang="de-CH" sz="1050" dirty="0"/>
              <a:t> SW </a:t>
            </a:r>
            <a:r>
              <a:rPr lang="de-CH" sz="1050" dirty="0" smtClean="0"/>
              <a:t>RF </a:t>
            </a:r>
            <a:r>
              <a:rPr lang="de-CH" sz="1050" dirty="0" err="1" smtClean="0"/>
              <a:t>Photogun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TW </a:t>
            </a:r>
            <a:r>
              <a:rPr lang="de-CH" sz="1050" dirty="0"/>
              <a:t>RF </a:t>
            </a:r>
            <a:r>
              <a:rPr lang="de-CH" sz="1050" dirty="0" err="1" smtClean="0"/>
              <a:t>Photogun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/>
              <a:t>Applications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SwissFEL</a:t>
            </a:r>
            <a:r>
              <a:rPr lang="de-CH" sz="1050" dirty="0" smtClean="0"/>
              <a:t> </a:t>
            </a:r>
            <a:r>
              <a:rPr lang="de-CH" sz="1050" dirty="0" err="1" smtClean="0"/>
              <a:t>injector</a:t>
            </a:r>
            <a:r>
              <a:rPr lang="de-CH" sz="1050" dirty="0" smtClean="0"/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Eupraxia</a:t>
            </a:r>
            <a:r>
              <a:rPr lang="de-CH" sz="1050" dirty="0" smtClean="0"/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/>
              <a:t>Theory</a:t>
            </a:r>
            <a:r>
              <a:rPr lang="de-CH" sz="1050" dirty="0"/>
              <a:t> </a:t>
            </a:r>
            <a:r>
              <a:rPr lang="de-CH" sz="1050" dirty="0" err="1"/>
              <a:t>for</a:t>
            </a:r>
            <a:r>
              <a:rPr lang="de-CH" sz="1050" dirty="0"/>
              <a:t> High Gradient RF </a:t>
            </a:r>
            <a:r>
              <a:rPr lang="de-CH" sz="1050" dirty="0" err="1"/>
              <a:t>Photoguns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Space Charge </a:t>
            </a:r>
            <a:r>
              <a:rPr lang="de-CH" sz="1050" dirty="0" err="1" smtClean="0"/>
              <a:t>Effects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Field </a:t>
            </a:r>
            <a:r>
              <a:rPr lang="de-CH" sz="1050" dirty="0"/>
              <a:t>Emission </a:t>
            </a:r>
            <a:r>
              <a:rPr lang="de-CH" sz="1050" dirty="0" err="1"/>
              <a:t>and</a:t>
            </a:r>
            <a:r>
              <a:rPr lang="de-CH" sz="1050" dirty="0"/>
              <a:t> Dark </a:t>
            </a:r>
            <a:r>
              <a:rPr lang="de-CH" sz="1050" dirty="0" err="1" smtClean="0"/>
              <a:t>Current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Pulsed</a:t>
            </a:r>
            <a:r>
              <a:rPr lang="de-CH" sz="1050" dirty="0" smtClean="0"/>
              <a:t> Surface </a:t>
            </a:r>
            <a:r>
              <a:rPr lang="de-CH" sz="1050" dirty="0" err="1" smtClean="0"/>
              <a:t>Heating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Multipacting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Project Status </a:t>
            </a:r>
            <a:r>
              <a:rPr lang="de-CH" sz="1050" dirty="0" err="1" smtClean="0"/>
              <a:t>and</a:t>
            </a:r>
            <a:r>
              <a:rPr lang="de-CH" sz="1050" dirty="0" smtClean="0"/>
              <a:t> </a:t>
            </a:r>
            <a:r>
              <a:rPr lang="de-CH" sz="1050" dirty="0" err="1" smtClean="0"/>
              <a:t>Ongoing</a:t>
            </a:r>
            <a:r>
              <a:rPr lang="de-CH" sz="1050" dirty="0" smtClean="0"/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Dark </a:t>
            </a:r>
            <a:r>
              <a:rPr lang="de-CH" sz="1050" dirty="0" err="1"/>
              <a:t>Current</a:t>
            </a:r>
            <a:r>
              <a:rPr lang="de-CH" sz="1050" dirty="0"/>
              <a:t> </a:t>
            </a:r>
            <a:r>
              <a:rPr lang="de-CH" sz="1050" dirty="0" err="1"/>
              <a:t>and</a:t>
            </a:r>
            <a:r>
              <a:rPr lang="de-CH" sz="1050" dirty="0"/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Thermal </a:t>
            </a:r>
            <a:r>
              <a:rPr lang="de-CH" sz="1050" dirty="0" err="1"/>
              <a:t>Simulations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RF Design </a:t>
            </a:r>
            <a:r>
              <a:rPr lang="de-CH" sz="1050" dirty="0" err="1"/>
              <a:t>updates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>
                <a:solidFill>
                  <a:srgbClr val="00B0F0"/>
                </a:solidFill>
              </a:rPr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>
                <a:solidFill>
                  <a:srgbClr val="00B0F0"/>
                </a:solidFill>
              </a:rPr>
              <a:t>Conclusions</a:t>
            </a:r>
            <a:endParaRPr lang="de-CH" sz="1050" dirty="0">
              <a:solidFill>
                <a:srgbClr val="00B0F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182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Timeline </a:t>
            </a:r>
            <a:r>
              <a:rPr lang="de-CH" dirty="0" err="1" smtClean="0"/>
              <a:t>and</a:t>
            </a:r>
            <a:r>
              <a:rPr lang="de-CH" dirty="0" smtClean="0"/>
              <a:t> Tasks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b="3704"/>
          <a:stretch/>
        </p:blipFill>
        <p:spPr>
          <a:xfrm>
            <a:off x="0" y="1347614"/>
            <a:ext cx="9144000" cy="197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387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IFAST </a:t>
            </a:r>
            <a:r>
              <a:rPr lang="de-CH" dirty="0" err="1" smtClean="0"/>
              <a:t>is</a:t>
            </a:r>
            <a:r>
              <a:rPr lang="de-CH" dirty="0" smtClean="0"/>
              <a:t> a large </a:t>
            </a:r>
            <a:r>
              <a:rPr lang="de-CH" dirty="0" err="1" smtClean="0"/>
              <a:t>collaborative</a:t>
            </a:r>
            <a:r>
              <a:rPr lang="de-CH" dirty="0" smtClean="0"/>
              <a:t> </a:t>
            </a:r>
            <a:r>
              <a:rPr lang="de-CH" dirty="0" err="1" smtClean="0"/>
              <a:t>project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/>
              <a:t> </a:t>
            </a:r>
            <a:r>
              <a:rPr lang="de-CH" dirty="0" err="1" smtClean="0"/>
              <a:t>aims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develop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technologies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future</a:t>
            </a:r>
            <a:r>
              <a:rPr lang="de-CH" dirty="0" smtClean="0"/>
              <a:t> </a:t>
            </a:r>
            <a:r>
              <a:rPr lang="de-CH" dirty="0" err="1" smtClean="0"/>
              <a:t>accelerators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Our</a:t>
            </a:r>
            <a:r>
              <a:rPr lang="de-CH" dirty="0" smtClean="0"/>
              <a:t> </a:t>
            </a:r>
            <a:r>
              <a:rPr lang="de-CH" dirty="0" err="1" smtClean="0"/>
              <a:t>task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development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two</a:t>
            </a:r>
            <a:r>
              <a:rPr lang="de-CH" dirty="0" smtClean="0"/>
              <a:t> high </a:t>
            </a:r>
            <a:r>
              <a:rPr lang="de-CH" dirty="0" err="1" smtClean="0"/>
              <a:t>gradient</a:t>
            </a:r>
            <a:r>
              <a:rPr lang="de-CH" dirty="0" smtClean="0"/>
              <a:t> RF </a:t>
            </a:r>
            <a:r>
              <a:rPr lang="de-CH" dirty="0" err="1" smtClean="0"/>
              <a:t>photoguns</a:t>
            </a:r>
            <a:r>
              <a:rPr lang="de-CH" dirty="0" smtClean="0"/>
              <a:t> </a:t>
            </a:r>
            <a:r>
              <a:rPr lang="de-CH" dirty="0" err="1" smtClean="0"/>
              <a:t>operating</a:t>
            </a:r>
            <a:r>
              <a:rPr lang="de-CH" dirty="0" smtClean="0"/>
              <a:t> at C-band </a:t>
            </a:r>
            <a:r>
              <a:rPr lang="de-CH" dirty="0" err="1" smtClean="0"/>
              <a:t>frequency</a:t>
            </a:r>
            <a:r>
              <a:rPr lang="de-CH" dirty="0" smtClean="0"/>
              <a:t>.</a:t>
            </a:r>
          </a:p>
          <a:p>
            <a:r>
              <a:rPr lang="de-CH" dirty="0" smtClean="0"/>
              <a:t>TW RF </a:t>
            </a:r>
            <a:r>
              <a:rPr lang="de-CH" dirty="0" err="1" smtClean="0"/>
              <a:t>Photogun</a:t>
            </a:r>
            <a:r>
              <a:rPr lang="de-CH" dirty="0" smtClean="0"/>
              <a:t> </a:t>
            </a:r>
            <a:r>
              <a:rPr lang="de-CH" dirty="0" err="1" smtClean="0"/>
              <a:t>follows</a:t>
            </a:r>
            <a:r>
              <a:rPr lang="de-CH" dirty="0" smtClean="0"/>
              <a:t> on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M. Schär in </a:t>
            </a:r>
            <a:r>
              <a:rPr lang="de-CH" dirty="0" err="1" smtClean="0"/>
              <a:t>his</a:t>
            </a:r>
            <a:r>
              <a:rPr lang="de-CH" dirty="0" smtClean="0"/>
              <a:t> </a:t>
            </a:r>
            <a:r>
              <a:rPr lang="de-CH" dirty="0" err="1" smtClean="0"/>
              <a:t>PhD</a:t>
            </a:r>
            <a:r>
              <a:rPr lang="de-CH" dirty="0" smtClean="0"/>
              <a:t> Thesis.</a:t>
            </a:r>
          </a:p>
          <a:p>
            <a:r>
              <a:rPr lang="de-CH" dirty="0" err="1" smtClean="0"/>
              <a:t>Applications</a:t>
            </a:r>
            <a:r>
              <a:rPr lang="de-CH" dirty="0" smtClean="0"/>
              <a:t> </a:t>
            </a:r>
            <a:r>
              <a:rPr lang="de-CH" dirty="0" err="1" smtClean="0"/>
              <a:t>include</a:t>
            </a:r>
            <a:r>
              <a:rPr lang="de-CH" dirty="0" smtClean="0"/>
              <a:t> a </a:t>
            </a:r>
            <a:r>
              <a:rPr lang="de-CH" dirty="0" err="1" smtClean="0"/>
              <a:t>possible</a:t>
            </a:r>
            <a:r>
              <a:rPr lang="de-CH" dirty="0" smtClean="0"/>
              <a:t> upgrade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SwissFEL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SPARC Lab </a:t>
            </a:r>
            <a:r>
              <a:rPr lang="de-CH" dirty="0" err="1" smtClean="0"/>
              <a:t>project</a:t>
            </a:r>
            <a:r>
              <a:rPr lang="de-CH" dirty="0" smtClean="0"/>
              <a:t>.</a:t>
            </a:r>
          </a:p>
          <a:p>
            <a:r>
              <a:rPr lang="de-CH" dirty="0" smtClean="0"/>
              <a:t>New RF </a:t>
            </a:r>
            <a:r>
              <a:rPr lang="de-CH" dirty="0" err="1" smtClean="0"/>
              <a:t>Couplers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being</a:t>
            </a:r>
            <a:r>
              <a:rPr lang="de-CH" dirty="0" smtClean="0"/>
              <a:t> </a:t>
            </a:r>
            <a:r>
              <a:rPr lang="de-CH" dirty="0" err="1" smtClean="0"/>
              <a:t>designed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reduce</a:t>
            </a:r>
            <a:r>
              <a:rPr lang="de-CH" dirty="0" smtClean="0"/>
              <a:t> </a:t>
            </a:r>
            <a:r>
              <a:rPr lang="de-CH" dirty="0" err="1" smtClean="0"/>
              <a:t>mechanical</a:t>
            </a:r>
            <a:r>
              <a:rPr lang="de-CH" dirty="0" smtClean="0"/>
              <a:t> </a:t>
            </a:r>
            <a:r>
              <a:rPr lang="de-CH" dirty="0" err="1" smtClean="0"/>
              <a:t>complexity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shift</a:t>
            </a:r>
            <a:r>
              <a:rPr lang="de-CH" dirty="0" smtClean="0"/>
              <a:t> </a:t>
            </a:r>
            <a:r>
              <a:rPr lang="de-CH" dirty="0" err="1" smtClean="0"/>
              <a:t>peak</a:t>
            </a:r>
            <a:r>
              <a:rPr lang="de-CH" dirty="0" smtClean="0"/>
              <a:t> </a:t>
            </a:r>
            <a:r>
              <a:rPr lang="de-CH" dirty="0" err="1" smtClean="0"/>
              <a:t>Electric</a:t>
            </a:r>
            <a:r>
              <a:rPr lang="de-CH" dirty="0" smtClean="0"/>
              <a:t> </a:t>
            </a:r>
            <a:r>
              <a:rPr lang="de-CH" dirty="0" err="1" smtClean="0"/>
              <a:t>field</a:t>
            </a:r>
            <a:r>
              <a:rPr lang="de-CH" dirty="0" smtClean="0"/>
              <a:t> on </a:t>
            </a:r>
            <a:r>
              <a:rPr lang="de-CH" dirty="0" err="1" smtClean="0"/>
              <a:t>axis</a:t>
            </a:r>
            <a:r>
              <a:rPr lang="de-CH" dirty="0" smtClean="0"/>
              <a:t>.</a:t>
            </a:r>
          </a:p>
          <a:p>
            <a:r>
              <a:rPr lang="de-CH" dirty="0" smtClean="0"/>
              <a:t>Dark </a:t>
            </a:r>
            <a:r>
              <a:rPr lang="de-CH" dirty="0" err="1" smtClean="0"/>
              <a:t>current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thermal </a:t>
            </a:r>
            <a:r>
              <a:rPr lang="de-CH" dirty="0" err="1" smtClean="0"/>
              <a:t>simulations</a:t>
            </a:r>
            <a:r>
              <a:rPr lang="de-CH" dirty="0" smtClean="0"/>
              <a:t> </a:t>
            </a:r>
            <a:r>
              <a:rPr lang="de-CH" dirty="0" err="1" smtClean="0"/>
              <a:t>suggest</a:t>
            </a:r>
            <a:r>
              <a:rPr lang="de-CH" dirty="0" smtClean="0"/>
              <a:t> </a:t>
            </a:r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significant</a:t>
            </a:r>
            <a:r>
              <a:rPr lang="de-CH" dirty="0" smtClean="0"/>
              <a:t> </a:t>
            </a:r>
            <a:r>
              <a:rPr lang="de-CH" dirty="0" err="1" smtClean="0"/>
              <a:t>problems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Preparations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high power </a:t>
            </a:r>
            <a:r>
              <a:rPr lang="de-CH" dirty="0" err="1" smtClean="0"/>
              <a:t>testing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running</a:t>
            </a:r>
            <a:r>
              <a:rPr lang="de-CH" dirty="0" smtClean="0"/>
              <a:t> </a:t>
            </a:r>
            <a:r>
              <a:rPr lang="de-CH" dirty="0" err="1" smtClean="0"/>
              <a:t>concurrently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design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photoguns</a:t>
            </a:r>
            <a:r>
              <a:rPr lang="de-CH" dirty="0"/>
              <a:t>.</a:t>
            </a: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556649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European </a:t>
            </a:r>
            <a:r>
              <a:rPr lang="de-CH" dirty="0" err="1" smtClean="0"/>
              <a:t>funding</a:t>
            </a:r>
            <a:r>
              <a:rPr lang="de-CH" dirty="0" smtClean="0"/>
              <a:t> </a:t>
            </a:r>
            <a:r>
              <a:rPr lang="de-CH" dirty="0" err="1" smtClean="0"/>
              <a:t>commission</a:t>
            </a:r>
            <a:r>
              <a:rPr lang="de-CH" dirty="0" smtClean="0"/>
              <a:t>.</a:t>
            </a:r>
          </a:p>
          <a:p>
            <a:r>
              <a:rPr lang="de-CH" dirty="0" smtClean="0"/>
              <a:t>PSI RF Group: Paolo Craievich, Riccardo Zennaro, Jean-Yves Raguin, Fabio Marcellini, Mattia Schär, Marco Pedrozzi, Wolfgang Tron.</a:t>
            </a:r>
          </a:p>
          <a:p>
            <a:r>
              <a:rPr lang="de-CH" dirty="0" err="1" smtClean="0"/>
              <a:t>Mechanical</a:t>
            </a:r>
            <a:r>
              <a:rPr lang="de-CH" dirty="0" smtClean="0"/>
              <a:t> Group: Reto Fortunati, Andrea </a:t>
            </a:r>
            <a:r>
              <a:rPr lang="de-CH" dirty="0" err="1" smtClean="0"/>
              <a:t>Gianforte</a:t>
            </a:r>
            <a:r>
              <a:rPr lang="de-CH" dirty="0" smtClean="0"/>
              <a:t>.</a:t>
            </a:r>
          </a:p>
          <a:p>
            <a:r>
              <a:rPr lang="de-CH" dirty="0" smtClean="0"/>
              <a:t>INFN RF Group: David Alesini, Fabio Cardelli, Gianluca Di Raddo, Luigi Faillace.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Acknowledgements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12250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7742237" cy="3869924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M. Schär, </a:t>
            </a:r>
            <a:r>
              <a:rPr lang="en-US" sz="1050" dirty="0"/>
              <a:t>RF traveling-wave electron gun for high brightness </a:t>
            </a:r>
            <a:r>
              <a:rPr lang="en-US" sz="1050" dirty="0" err="1" smtClean="0"/>
              <a:t>photoinjectors</a:t>
            </a:r>
            <a:r>
              <a:rPr lang="en-US" sz="1050" dirty="0"/>
              <a:t> </a:t>
            </a:r>
            <a:r>
              <a:rPr lang="de-CH" sz="1050" dirty="0" smtClean="0"/>
              <a:t>https</a:t>
            </a:r>
            <a:r>
              <a:rPr lang="de-CH" sz="1050" dirty="0"/>
              <a:t>://</a:t>
            </a:r>
            <a:r>
              <a:rPr lang="de-CH" sz="1050" dirty="0">
                <a:solidFill>
                  <a:srgbClr val="010000"/>
                </a:solidFill>
              </a:rPr>
              <a:t>www.research-collection.ethz.ch/handle/20.500.11850/155921</a:t>
            </a:r>
            <a:endParaRPr lang="de-CH" sz="1050" dirty="0" smtClean="0">
              <a:solidFill>
                <a:srgbClr val="01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 smtClean="0">
                <a:solidFill>
                  <a:srgbClr val="010000"/>
                </a:solidFill>
              </a:rPr>
              <a:t>SwissFEL</a:t>
            </a:r>
            <a:r>
              <a:rPr lang="de-CH" sz="1050" dirty="0" smtClean="0">
                <a:solidFill>
                  <a:srgbClr val="010000"/>
                </a:solidFill>
              </a:rPr>
              <a:t> CDR, https</a:t>
            </a:r>
            <a:r>
              <a:rPr lang="de-CH" sz="1050" dirty="0">
                <a:solidFill>
                  <a:srgbClr val="010000"/>
                </a:solidFill>
              </a:rPr>
              <a:t>://www.psi.ch/swissfel_old/CurrentSwissFELPublicationsEN/SwissFEL_CDR_V20_23.04.12_small.pdf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>
                <a:solidFill>
                  <a:srgbClr val="010000"/>
                </a:solidFill>
              </a:rPr>
              <a:t>A. </a:t>
            </a:r>
            <a:r>
              <a:rPr lang="de-CH" sz="1050" dirty="0" err="1" smtClean="0">
                <a:solidFill>
                  <a:srgbClr val="010000"/>
                </a:solidFill>
              </a:rPr>
              <a:t>Giribono</a:t>
            </a:r>
            <a:r>
              <a:rPr lang="de-CH" sz="1050" dirty="0" smtClean="0">
                <a:solidFill>
                  <a:srgbClr val="010000"/>
                </a:solidFill>
              </a:rPr>
              <a:t> </a:t>
            </a:r>
            <a:r>
              <a:rPr lang="de-CH" sz="1050" dirty="0">
                <a:solidFill>
                  <a:srgbClr val="010000"/>
                </a:solidFill>
              </a:rPr>
              <a:t>et al. </a:t>
            </a:r>
            <a:r>
              <a:rPr lang="de-CH" sz="1050" dirty="0" err="1">
                <a:solidFill>
                  <a:srgbClr val="010000"/>
                </a:solidFill>
              </a:rPr>
              <a:t>EuPRAXIA@SPARC_LAB</a:t>
            </a:r>
            <a:r>
              <a:rPr lang="de-CH" sz="1050" dirty="0">
                <a:solidFill>
                  <a:srgbClr val="010000"/>
                </a:solidFill>
              </a:rPr>
              <a:t>: The high-</a:t>
            </a:r>
            <a:r>
              <a:rPr lang="de-CH" sz="1050" dirty="0" err="1">
                <a:solidFill>
                  <a:srgbClr val="010000"/>
                </a:solidFill>
              </a:rPr>
              <a:t>brightness</a:t>
            </a:r>
            <a:r>
              <a:rPr lang="de-CH" sz="1050" dirty="0">
                <a:solidFill>
                  <a:srgbClr val="010000"/>
                </a:solidFill>
              </a:rPr>
              <a:t> RF </a:t>
            </a:r>
            <a:r>
              <a:rPr lang="de-CH" sz="1050" dirty="0" err="1">
                <a:solidFill>
                  <a:srgbClr val="010000"/>
                </a:solidFill>
              </a:rPr>
              <a:t>photo-injector</a:t>
            </a:r>
            <a:r>
              <a:rPr lang="de-CH" sz="1050" dirty="0">
                <a:solidFill>
                  <a:srgbClr val="010000"/>
                </a:solidFill>
              </a:rPr>
              <a:t> </a:t>
            </a:r>
            <a:r>
              <a:rPr lang="de-CH" sz="1050" dirty="0" err="1">
                <a:solidFill>
                  <a:srgbClr val="010000"/>
                </a:solidFill>
              </a:rPr>
              <a:t>layout</a:t>
            </a:r>
            <a:r>
              <a:rPr lang="de-CH" sz="1050" dirty="0">
                <a:solidFill>
                  <a:srgbClr val="010000"/>
                </a:solidFill>
              </a:rPr>
              <a:t> </a:t>
            </a:r>
            <a:r>
              <a:rPr lang="de-CH" sz="1050" dirty="0" err="1">
                <a:solidFill>
                  <a:srgbClr val="010000"/>
                </a:solidFill>
              </a:rPr>
              <a:t>proposal</a:t>
            </a:r>
            <a:r>
              <a:rPr lang="de-CH" sz="1050" dirty="0">
                <a:solidFill>
                  <a:srgbClr val="010000"/>
                </a:solidFill>
              </a:rPr>
              <a:t>, </a:t>
            </a:r>
            <a:r>
              <a:rPr lang="de-CH" sz="1050" dirty="0" err="1">
                <a:solidFill>
                  <a:srgbClr val="010000"/>
                </a:solidFill>
              </a:rPr>
              <a:t>Nuclear</a:t>
            </a:r>
            <a:r>
              <a:rPr lang="de-CH" sz="1050" dirty="0">
                <a:solidFill>
                  <a:srgbClr val="010000"/>
                </a:solidFill>
              </a:rPr>
              <a:t> Instruments </a:t>
            </a:r>
            <a:r>
              <a:rPr lang="de-CH" sz="1050" dirty="0" err="1">
                <a:solidFill>
                  <a:srgbClr val="010000"/>
                </a:solidFill>
              </a:rPr>
              <a:t>and</a:t>
            </a:r>
            <a:r>
              <a:rPr lang="de-CH" sz="1050" dirty="0">
                <a:solidFill>
                  <a:srgbClr val="010000"/>
                </a:solidFill>
              </a:rPr>
              <a:t> </a:t>
            </a:r>
            <a:r>
              <a:rPr lang="de-CH" sz="1050" dirty="0" err="1">
                <a:solidFill>
                  <a:srgbClr val="010000"/>
                </a:solidFill>
              </a:rPr>
              <a:t>Methods</a:t>
            </a:r>
            <a:r>
              <a:rPr lang="de-CH" sz="1050" dirty="0">
                <a:solidFill>
                  <a:srgbClr val="010000"/>
                </a:solidFill>
              </a:rPr>
              <a:t> in </a:t>
            </a:r>
            <a:r>
              <a:rPr lang="de-CH" sz="1050" dirty="0" err="1">
                <a:solidFill>
                  <a:srgbClr val="010000"/>
                </a:solidFill>
              </a:rPr>
              <a:t>Physics</a:t>
            </a:r>
            <a:r>
              <a:rPr lang="de-CH" sz="1050" dirty="0">
                <a:solidFill>
                  <a:srgbClr val="010000"/>
                </a:solidFill>
              </a:rPr>
              <a:t> Research </a:t>
            </a:r>
            <a:r>
              <a:rPr lang="de-CH" sz="1050" dirty="0" err="1">
                <a:solidFill>
                  <a:srgbClr val="010000"/>
                </a:solidFill>
              </a:rPr>
              <a:t>Section</a:t>
            </a:r>
            <a:r>
              <a:rPr lang="de-CH" sz="1050" dirty="0">
                <a:solidFill>
                  <a:srgbClr val="010000"/>
                </a:solidFill>
              </a:rPr>
              <a:t> A: </a:t>
            </a:r>
            <a:r>
              <a:rPr lang="de-CH" sz="1050" dirty="0" err="1">
                <a:solidFill>
                  <a:srgbClr val="010000"/>
                </a:solidFill>
              </a:rPr>
              <a:t>Accelerators</a:t>
            </a:r>
            <a:r>
              <a:rPr lang="de-CH" sz="1050" dirty="0">
                <a:solidFill>
                  <a:srgbClr val="010000"/>
                </a:solidFill>
              </a:rPr>
              <a:t>, </a:t>
            </a:r>
            <a:r>
              <a:rPr lang="de-CH" sz="1050" dirty="0" err="1">
                <a:solidFill>
                  <a:srgbClr val="010000"/>
                </a:solidFill>
              </a:rPr>
              <a:t>Spectrometers</a:t>
            </a:r>
            <a:r>
              <a:rPr lang="de-CH" sz="1050" dirty="0">
                <a:solidFill>
                  <a:srgbClr val="010000"/>
                </a:solidFill>
              </a:rPr>
              <a:t>, </a:t>
            </a:r>
            <a:r>
              <a:rPr lang="de-CH" sz="1050" dirty="0" err="1">
                <a:solidFill>
                  <a:srgbClr val="010000"/>
                </a:solidFill>
              </a:rPr>
              <a:t>Detectors</a:t>
            </a:r>
            <a:r>
              <a:rPr lang="de-CH" sz="1050" dirty="0">
                <a:solidFill>
                  <a:srgbClr val="010000"/>
                </a:solidFill>
              </a:rPr>
              <a:t> </a:t>
            </a:r>
            <a:r>
              <a:rPr lang="de-CH" sz="1050" dirty="0" err="1">
                <a:solidFill>
                  <a:srgbClr val="010000"/>
                </a:solidFill>
              </a:rPr>
              <a:t>and</a:t>
            </a:r>
            <a:r>
              <a:rPr lang="de-CH" sz="1050" dirty="0">
                <a:solidFill>
                  <a:srgbClr val="010000"/>
                </a:solidFill>
              </a:rPr>
              <a:t> Associated Equipment, </a:t>
            </a:r>
            <a:r>
              <a:rPr lang="de-CH" sz="1050" dirty="0" smtClean="0">
                <a:solidFill>
                  <a:srgbClr val="010000"/>
                </a:solidFill>
                <a:hlinkClick r:id="rId3"/>
              </a:rPr>
              <a:t>https</a:t>
            </a:r>
            <a:r>
              <a:rPr lang="de-CH" sz="1050" dirty="0">
                <a:solidFill>
                  <a:srgbClr val="010000"/>
                </a:solidFill>
                <a:hlinkClick r:id="rId3"/>
              </a:rPr>
              <a:t>://</a:t>
            </a:r>
            <a:r>
              <a:rPr lang="de-CH" sz="1050" dirty="0" smtClean="0">
                <a:solidFill>
                  <a:srgbClr val="010000"/>
                </a:solidFill>
                <a:hlinkClick r:id="rId3"/>
              </a:rPr>
              <a:t>www.sciencedirect.com/science/article/pii/S0168900218303267</a:t>
            </a:r>
            <a:endParaRPr lang="de-CH" sz="1050" dirty="0" smtClean="0">
              <a:solidFill>
                <a:srgbClr val="01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de-CH" sz="1050" dirty="0">
                <a:solidFill>
                  <a:srgbClr val="010000"/>
                </a:solidFill>
              </a:rPr>
              <a:t>Space Charge </a:t>
            </a:r>
            <a:r>
              <a:rPr lang="de-CH" sz="1050" dirty="0" err="1">
                <a:solidFill>
                  <a:srgbClr val="010000"/>
                </a:solidFill>
              </a:rPr>
              <a:t>Effects</a:t>
            </a:r>
            <a:r>
              <a:rPr lang="de-CH" sz="1050" dirty="0">
                <a:solidFill>
                  <a:srgbClr val="010000"/>
                </a:solidFill>
              </a:rPr>
              <a:t>, CAS </a:t>
            </a:r>
            <a:r>
              <a:rPr lang="de-CH" sz="1050" dirty="0" err="1">
                <a:solidFill>
                  <a:srgbClr val="010000"/>
                </a:solidFill>
              </a:rPr>
              <a:t>proceedings</a:t>
            </a:r>
            <a:r>
              <a:rPr lang="de-CH" sz="1050" dirty="0">
                <a:solidFill>
                  <a:srgbClr val="010000"/>
                </a:solidFill>
              </a:rPr>
              <a:t> </a:t>
            </a:r>
            <a:r>
              <a:rPr lang="de-CH" sz="1050" dirty="0">
                <a:solidFill>
                  <a:srgbClr val="010000"/>
                </a:solidFill>
                <a:hlinkClick r:id="rId4"/>
              </a:rPr>
              <a:t>https://</a:t>
            </a:r>
            <a:r>
              <a:rPr lang="de-CH" sz="1050" dirty="0" smtClean="0">
                <a:solidFill>
                  <a:srgbClr val="010000"/>
                </a:solidFill>
                <a:hlinkClick r:id="rId4"/>
              </a:rPr>
              <a:t>cds.cern.ch/record/1982426/files/331-356%20Ferrario.pdf</a:t>
            </a:r>
            <a:endParaRPr lang="de-CH" sz="1050" dirty="0" smtClean="0">
              <a:solidFill>
                <a:srgbClr val="01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050" dirty="0">
                <a:solidFill>
                  <a:srgbClr val="010000"/>
                </a:solidFill>
              </a:rPr>
              <a:t>T.G. </a:t>
            </a:r>
            <a:r>
              <a:rPr lang="en-US" sz="1050" dirty="0" smtClean="0">
                <a:solidFill>
                  <a:srgbClr val="010000"/>
                </a:solidFill>
              </a:rPr>
              <a:t>Lucas et al., </a:t>
            </a:r>
            <a:r>
              <a:rPr lang="en-US" sz="1050" dirty="0">
                <a:solidFill>
                  <a:srgbClr val="010000"/>
                </a:solidFill>
              </a:rPr>
              <a:t>Dependency of the capture of field emitted electron on the phase velocity of a high-frequency accelerating structure (2018</a:t>
            </a:r>
            <a:r>
              <a:rPr lang="en-US" sz="1050" dirty="0" smtClean="0">
                <a:solidFill>
                  <a:srgbClr val="010000"/>
                </a:solidFill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/>
              <a:t>S. A. </a:t>
            </a:r>
            <a:r>
              <a:rPr lang="de-CH" sz="1050" dirty="0" err="1" smtClean="0"/>
              <a:t>Barengolts</a:t>
            </a:r>
            <a:r>
              <a:rPr lang="de-CH" sz="1050" dirty="0" smtClean="0"/>
              <a:t> et al. </a:t>
            </a:r>
            <a:r>
              <a:rPr lang="en-US" sz="1050" dirty="0" smtClean="0"/>
              <a:t>Mechanism </a:t>
            </a:r>
            <a:r>
              <a:rPr lang="en-US" sz="1050" dirty="0"/>
              <a:t>of vacuum breakdown in radio-frequency accelerating </a:t>
            </a:r>
            <a:r>
              <a:rPr lang="en-US" sz="1050" dirty="0" smtClean="0"/>
              <a:t>structures </a:t>
            </a:r>
            <a:r>
              <a:rPr lang="de-CH" sz="1050" dirty="0" smtClean="0">
                <a:hlinkClick r:id="rId5"/>
              </a:rPr>
              <a:t>https</a:t>
            </a:r>
            <a:r>
              <a:rPr lang="de-CH" sz="1050" dirty="0">
                <a:hlinkClick r:id="rId5"/>
              </a:rPr>
              <a:t>://</a:t>
            </a:r>
            <a:r>
              <a:rPr lang="de-CH" sz="1050" dirty="0" smtClean="0">
                <a:hlinkClick r:id="rId5"/>
              </a:rPr>
              <a:t>journals.aps.org/prab/pdf/10.1103/PhysRevAccelBeams.21.061004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50" dirty="0"/>
              <a:t>Theory of electric field breakdown nucleation due to mobile </a:t>
            </a:r>
            <a:r>
              <a:rPr lang="en-US" sz="1050" dirty="0" smtClean="0"/>
              <a:t>dislocations </a:t>
            </a:r>
            <a:r>
              <a:rPr lang="de-CH" sz="1050" dirty="0" err="1"/>
              <a:t>Eliyahu</a:t>
            </a:r>
            <a:r>
              <a:rPr lang="de-CH" sz="1050" dirty="0"/>
              <a:t> </a:t>
            </a:r>
            <a:r>
              <a:rPr lang="de-CH" sz="1050" dirty="0" err="1"/>
              <a:t>Zvi</a:t>
            </a:r>
            <a:r>
              <a:rPr lang="de-CH" sz="1050" dirty="0"/>
              <a:t> </a:t>
            </a:r>
            <a:r>
              <a:rPr lang="de-CH" sz="1050" dirty="0" smtClean="0"/>
              <a:t>Engelberg, et al. </a:t>
            </a:r>
            <a:r>
              <a:rPr lang="de-CH" sz="1050" dirty="0" smtClean="0">
                <a:hlinkClick r:id="rId6"/>
              </a:rPr>
              <a:t>https</a:t>
            </a:r>
            <a:r>
              <a:rPr lang="de-CH" sz="1050" dirty="0">
                <a:hlinkClick r:id="rId6"/>
              </a:rPr>
              <a:t>://journals.aps.org/prab/pdf/10.1103/PhysRevAccelBeams.22.083501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J</a:t>
            </a:r>
            <a:r>
              <a:rPr lang="de-CH" sz="1050" dirty="0"/>
              <a:t>. </a:t>
            </a:r>
            <a:r>
              <a:rPr lang="de-CH" sz="1050" dirty="0" err="1"/>
              <a:t>Paszkiewicz</a:t>
            </a:r>
            <a:r>
              <a:rPr lang="de-CH" sz="1050" dirty="0"/>
              <a:t>, </a:t>
            </a:r>
            <a:r>
              <a:rPr lang="en-US" sz="1050" dirty="0"/>
              <a:t>Studies of breakdown and pre-breakdown phenomena in high-gradient accelerating structures, PhD Thesis.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/>
              <a:t>A. </a:t>
            </a:r>
            <a:r>
              <a:rPr lang="de-CH" sz="1050" dirty="0" err="1" smtClean="0"/>
              <a:t>Grudiev</a:t>
            </a:r>
            <a:r>
              <a:rPr lang="de-CH" sz="1050" dirty="0" smtClean="0"/>
              <a:t> et al. </a:t>
            </a:r>
            <a:r>
              <a:rPr lang="en-US" sz="1050" dirty="0" smtClean="0"/>
              <a:t>New </a:t>
            </a:r>
            <a:r>
              <a:rPr lang="en-US" sz="1050" dirty="0"/>
              <a:t>local field quantity describing the high gradient limit of accelerating </a:t>
            </a:r>
            <a:r>
              <a:rPr lang="en-US" sz="1050" dirty="0" smtClean="0"/>
              <a:t>structures </a:t>
            </a:r>
            <a:r>
              <a:rPr lang="de-CH" sz="1050" dirty="0" smtClean="0">
                <a:hlinkClick r:id="rId7"/>
              </a:rPr>
              <a:t>https</a:t>
            </a:r>
            <a:r>
              <a:rPr lang="de-CH" sz="1050" dirty="0">
                <a:hlinkClick r:id="rId7"/>
              </a:rPr>
              <a:t>://</a:t>
            </a:r>
            <a:r>
              <a:rPr lang="de-CH" sz="1050" dirty="0" smtClean="0">
                <a:hlinkClick r:id="rId7"/>
              </a:rPr>
              <a:t>journals.aps.org/prab/pdf/10.1103/PhysRevSTAB.12.102001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L. Laurent et al. , </a:t>
            </a:r>
            <a:r>
              <a:rPr lang="en-US" sz="1050" dirty="0" smtClean="0"/>
              <a:t>Experimental </a:t>
            </a:r>
            <a:r>
              <a:rPr lang="en-US" sz="1050" dirty="0"/>
              <a:t>study of </a:t>
            </a:r>
            <a:r>
              <a:rPr lang="en-US" sz="1050" dirty="0" err="1"/>
              <a:t>rf</a:t>
            </a:r>
            <a:r>
              <a:rPr lang="en-US" sz="1050" dirty="0"/>
              <a:t> pulsed </a:t>
            </a:r>
            <a:r>
              <a:rPr lang="en-US" sz="1050" dirty="0" smtClean="0"/>
              <a:t>heating, </a:t>
            </a:r>
            <a:r>
              <a:rPr lang="de-CH" sz="1050" dirty="0" smtClean="0"/>
              <a:t>https</a:t>
            </a:r>
            <a:r>
              <a:rPr lang="de-CH" sz="1050" dirty="0"/>
              <a:t>://journals.aps.org/prab/pdf/10.1103/PhysRevSTAB.14.041001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/>
              <a:t>Parodi</a:t>
            </a:r>
            <a:r>
              <a:rPr lang="de-CH" sz="1050" dirty="0"/>
              <a:t>, Renzo F, CERN </a:t>
            </a:r>
            <a:r>
              <a:rPr lang="de-CH" sz="1050" dirty="0" err="1"/>
              <a:t>Accelerator</a:t>
            </a:r>
            <a:r>
              <a:rPr lang="de-CH" sz="1050" dirty="0"/>
              <a:t> School 2010 RF </a:t>
            </a:r>
            <a:r>
              <a:rPr lang="de-CH" sz="1050" dirty="0" err="1"/>
              <a:t>for</a:t>
            </a:r>
            <a:r>
              <a:rPr lang="de-CH" sz="1050" dirty="0"/>
              <a:t> </a:t>
            </a:r>
            <a:r>
              <a:rPr lang="de-CH" sz="1050" dirty="0" err="1" smtClean="0"/>
              <a:t>accelerators</a:t>
            </a:r>
            <a:endParaRPr lang="en-US" sz="1050" dirty="0"/>
          </a:p>
          <a:p>
            <a:pPr marL="342900" indent="-342900">
              <a:buFont typeface="+mj-lt"/>
              <a:buAutoNum type="arabicPeriod"/>
            </a:pPr>
            <a:r>
              <a:rPr lang="en-US" sz="1050" dirty="0" smtClean="0"/>
              <a:t>K. </a:t>
            </a:r>
            <a:r>
              <a:rPr lang="en-US" sz="1050" dirty="0" err="1" smtClean="0"/>
              <a:t>Papke</a:t>
            </a:r>
            <a:r>
              <a:rPr lang="en-US" sz="1050" dirty="0" smtClean="0"/>
              <a:t> et al. Coupled </a:t>
            </a:r>
            <a:r>
              <a:rPr lang="en-US" sz="1050" dirty="0"/>
              <a:t>RF-Thermo-Structural Analysis of CLIC Traveling Wave Accelerating Structures, </a:t>
            </a:r>
            <a:r>
              <a:rPr lang="de-CH" sz="1050" dirty="0" smtClean="0">
                <a:hlinkClick r:id="rId8"/>
              </a:rPr>
              <a:t>https</a:t>
            </a:r>
            <a:r>
              <a:rPr lang="de-CH" sz="1050" dirty="0">
                <a:hlinkClick r:id="rId8"/>
              </a:rPr>
              <a:t>://</a:t>
            </a:r>
            <a:r>
              <a:rPr lang="de-CH" sz="1050" dirty="0" smtClean="0">
                <a:hlinkClick r:id="rId8"/>
              </a:rPr>
              <a:t>cds.cern.ch/record/2730555?ln=en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050" dirty="0"/>
              <a:t>THE SECONDARY ELECTRON YIELD OF TECHNICAL MATERIALS AND ITS VARIATION WITH SURFACE </a:t>
            </a:r>
            <a:r>
              <a:rPr lang="en-US" sz="1050" dirty="0" smtClean="0"/>
              <a:t>TREATMENTS, </a:t>
            </a:r>
            <a:r>
              <a:rPr lang="de-CH" sz="1050" dirty="0"/>
              <a:t>V. </a:t>
            </a:r>
            <a:r>
              <a:rPr lang="de-CH" sz="1050" dirty="0" err="1" smtClean="0"/>
              <a:t>Baglin</a:t>
            </a:r>
            <a:r>
              <a:rPr lang="de-CH" sz="1050" dirty="0"/>
              <a:t> </a:t>
            </a:r>
            <a:r>
              <a:rPr lang="de-CH" sz="1050" dirty="0" smtClean="0"/>
              <a:t>et al. </a:t>
            </a:r>
            <a:r>
              <a:rPr lang="en-US" sz="1050" dirty="0"/>
              <a:t>Proceedings of EPAC 2000, Vienna, </a:t>
            </a:r>
            <a:r>
              <a:rPr lang="en-US" sz="1050" dirty="0" smtClean="0"/>
              <a:t>Austria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endParaRPr lang="en-US" sz="1000" dirty="0">
              <a:solidFill>
                <a:srgbClr val="01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de-CH" sz="1000" dirty="0"/>
          </a:p>
          <a:p>
            <a:pPr marL="0" indent="0">
              <a:buNone/>
            </a:pPr>
            <a:endParaRPr lang="de-CH" sz="1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4102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1400" dirty="0" smtClean="0"/>
              <a:t>M. </a:t>
            </a:r>
            <a:r>
              <a:rPr lang="de-CH" sz="1400" dirty="0" err="1" smtClean="0"/>
              <a:t>Schär’s</a:t>
            </a:r>
            <a:r>
              <a:rPr lang="de-CH" sz="1400" dirty="0" smtClean="0"/>
              <a:t> </a:t>
            </a:r>
            <a:r>
              <a:rPr lang="de-CH" sz="1400" dirty="0" err="1" smtClean="0"/>
              <a:t>PhD</a:t>
            </a:r>
            <a:r>
              <a:rPr lang="de-CH" sz="1400" dirty="0"/>
              <a:t> Thesis: </a:t>
            </a:r>
            <a:r>
              <a:rPr lang="de-CH" sz="1400" dirty="0">
                <a:hlinkClick r:id="rId2"/>
              </a:rPr>
              <a:t>https://</a:t>
            </a:r>
            <a:r>
              <a:rPr lang="de-CH" sz="1400" dirty="0" smtClean="0">
                <a:hlinkClick r:id="rId2"/>
              </a:rPr>
              <a:t>www.research-collection.ethz.ch/handle/20.500.11850/155921</a:t>
            </a:r>
            <a:endParaRPr lang="de-CH" sz="1400" dirty="0" smtClean="0"/>
          </a:p>
          <a:p>
            <a:r>
              <a:rPr lang="de-CH" sz="1400" dirty="0" err="1" smtClean="0"/>
              <a:t>Travelling</a:t>
            </a:r>
            <a:r>
              <a:rPr lang="de-CH" sz="1400" dirty="0" smtClean="0"/>
              <a:t> </a:t>
            </a:r>
            <a:r>
              <a:rPr lang="de-CH" sz="1400" dirty="0" err="1" smtClean="0"/>
              <a:t>wave</a:t>
            </a:r>
            <a:r>
              <a:rPr lang="de-CH" sz="1400" dirty="0" smtClean="0"/>
              <a:t> RF </a:t>
            </a:r>
            <a:r>
              <a:rPr lang="de-CH" sz="1400" dirty="0" err="1" smtClean="0"/>
              <a:t>photogun</a:t>
            </a:r>
            <a:r>
              <a:rPr lang="de-CH" sz="1400" dirty="0"/>
              <a:t> at X-band </a:t>
            </a:r>
            <a:r>
              <a:rPr lang="de-CH" sz="1400" dirty="0">
                <a:hlinkClick r:id="rId3"/>
              </a:rPr>
              <a:t>https://</a:t>
            </a:r>
            <a:r>
              <a:rPr lang="de-CH" sz="1400" dirty="0" smtClean="0">
                <a:hlinkClick r:id="rId3"/>
              </a:rPr>
              <a:t>www.sciencedirect.com/science/article/pii/S0168900221006367</a:t>
            </a:r>
            <a:endParaRPr lang="de-CH" sz="1400" dirty="0" smtClean="0"/>
          </a:p>
          <a:p>
            <a:r>
              <a:rPr lang="de-CH" sz="1400" dirty="0" smtClean="0"/>
              <a:t>IFAST </a:t>
            </a:r>
            <a:r>
              <a:rPr lang="de-CH" sz="1400" dirty="0" err="1" smtClean="0"/>
              <a:t>website</a:t>
            </a:r>
            <a:r>
              <a:rPr lang="de-CH" sz="1400" dirty="0"/>
              <a:t>: </a:t>
            </a:r>
            <a:r>
              <a:rPr lang="de-CH" sz="1400" dirty="0">
                <a:hlinkClick r:id="rId4"/>
              </a:rPr>
              <a:t>https://</a:t>
            </a:r>
            <a:r>
              <a:rPr lang="de-CH" sz="1400" dirty="0" smtClean="0">
                <a:hlinkClick r:id="rId4"/>
              </a:rPr>
              <a:t>ifast-project.eu/home</a:t>
            </a:r>
            <a:endParaRPr lang="de-CH" sz="1400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Links </a:t>
            </a:r>
            <a:r>
              <a:rPr lang="de-CH" dirty="0" err="1" smtClean="0"/>
              <a:t>to</a:t>
            </a:r>
            <a:r>
              <a:rPr lang="de-CH" dirty="0" smtClean="0"/>
              <a:t> relevant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websites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95726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1289446"/>
          </a:xfrm>
        </p:spPr>
        <p:txBody>
          <a:bodyPr/>
          <a:lstStyle/>
          <a:p>
            <a:pPr algn="ctr"/>
            <a:r>
              <a:rPr lang="en-US" dirty="0" smtClean="0"/>
              <a:t>Thank you! Questions?</a:t>
            </a:r>
            <a:endParaRPr lang="de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1993-598E-40E3-9C68-EB912600B572}" type="slidenum">
              <a:rPr lang="de-CH" smtClean="0"/>
              <a:t>36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007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51946" y="2743232"/>
            <a:ext cx="7742237" cy="208018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Innovation Fostering in Accelerator Science and Technology (I.FAST)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de-CH" dirty="0" err="1" smtClean="0"/>
              <a:t>Aim</a:t>
            </a:r>
            <a:r>
              <a:rPr lang="de-CH" dirty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investigate</a:t>
            </a:r>
            <a:r>
              <a:rPr lang="de-CH" dirty="0" smtClean="0"/>
              <a:t> </a:t>
            </a:r>
            <a:r>
              <a:rPr lang="de-CH" dirty="0" err="1" smtClean="0"/>
              <a:t>future</a:t>
            </a:r>
            <a:r>
              <a:rPr lang="de-CH" dirty="0" smtClean="0"/>
              <a:t> </a:t>
            </a:r>
            <a:r>
              <a:rPr lang="de-CH" dirty="0" err="1" smtClean="0"/>
              <a:t>accelerator</a:t>
            </a:r>
            <a:r>
              <a:rPr lang="de-CH" dirty="0" smtClean="0"/>
              <a:t> </a:t>
            </a:r>
            <a:r>
              <a:rPr lang="de-CH" dirty="0" err="1" smtClean="0"/>
              <a:t>technologies</a:t>
            </a:r>
            <a:r>
              <a:rPr lang="de-CH" dirty="0" smtClean="0"/>
              <a:t>, </a:t>
            </a:r>
            <a:r>
              <a:rPr lang="de-CH" dirty="0" err="1" smtClean="0"/>
              <a:t>particularly</a:t>
            </a:r>
            <a:r>
              <a:rPr lang="de-CH" dirty="0" smtClean="0"/>
              <a:t> </a:t>
            </a:r>
            <a:r>
              <a:rPr lang="de-CH" dirty="0" err="1" smtClean="0"/>
              <a:t>ones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related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size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performance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machines</a:t>
            </a:r>
            <a:r>
              <a:rPr lang="de-CH" dirty="0" smtClean="0"/>
              <a:t>.</a:t>
            </a:r>
          </a:p>
          <a:p>
            <a:r>
              <a:rPr lang="de-CH" dirty="0" smtClean="0"/>
              <a:t>49 </a:t>
            </a:r>
            <a:r>
              <a:rPr lang="de-CH" dirty="0" err="1" smtClean="0"/>
              <a:t>partners</a:t>
            </a:r>
            <a:r>
              <a:rPr lang="de-CH" dirty="0" smtClean="0"/>
              <a:t>, </a:t>
            </a:r>
            <a:r>
              <a:rPr lang="de-CH" dirty="0" err="1" smtClean="0"/>
              <a:t>including</a:t>
            </a:r>
            <a:r>
              <a:rPr lang="de-CH" dirty="0" smtClean="0"/>
              <a:t> 17 </a:t>
            </a:r>
            <a:r>
              <a:rPr lang="de-CH" dirty="0" err="1" smtClean="0"/>
              <a:t>companies</a:t>
            </a:r>
            <a:r>
              <a:rPr lang="de-CH" dirty="0" smtClean="0"/>
              <a:t>, all </a:t>
            </a:r>
            <a:r>
              <a:rPr lang="de-CH" dirty="0" err="1" smtClean="0"/>
              <a:t>from</a:t>
            </a:r>
            <a:r>
              <a:rPr lang="de-CH" dirty="0" smtClean="0"/>
              <a:t> 14 countries.</a:t>
            </a:r>
          </a:p>
          <a:p>
            <a:r>
              <a:rPr lang="de-CH" dirty="0" smtClean="0"/>
              <a:t>Budget 18.7 </a:t>
            </a:r>
            <a:r>
              <a:rPr lang="de-CH" dirty="0" err="1" smtClean="0"/>
              <a:t>MEuro</a:t>
            </a:r>
            <a:endParaRPr lang="de-CH" dirty="0" smtClean="0"/>
          </a:p>
          <a:p>
            <a:r>
              <a:rPr lang="de-CH" dirty="0" smtClean="0"/>
              <a:t>May 2021 </a:t>
            </a:r>
            <a:r>
              <a:rPr lang="de-CH" dirty="0" err="1" smtClean="0"/>
              <a:t>to</a:t>
            </a:r>
            <a:r>
              <a:rPr lang="de-CH" dirty="0" smtClean="0"/>
              <a:t> April 2025</a:t>
            </a:r>
          </a:p>
          <a:p>
            <a:endParaRPr lang="de-CH" dirty="0"/>
          </a:p>
        </p:txBody>
      </p:sp>
      <p:sp>
        <p:nvSpPr>
          <p:cNvPr id="2" name="Rectangle 1"/>
          <p:cNvSpPr/>
          <p:nvPr/>
        </p:nvSpPr>
        <p:spPr>
          <a:xfrm>
            <a:off x="6372200" y="2409160"/>
            <a:ext cx="22076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https://ifast-project.eu/</a:t>
            </a:r>
          </a:p>
        </p:txBody>
      </p:sp>
    </p:spTree>
    <p:extLst>
      <p:ext uri="{BB962C8B-B14F-4D97-AF65-F5344CB8AC3E}">
        <p14:creationId xmlns:p14="http://schemas.microsoft.com/office/powerpoint/2010/main" val="3104648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3096952" cy="3509963"/>
          </a:xfrm>
        </p:spPr>
        <p:txBody>
          <a:bodyPr/>
          <a:lstStyle/>
          <a:p>
            <a:r>
              <a:rPr lang="de-CH" dirty="0" smtClean="0"/>
              <a:t>PSI </a:t>
            </a:r>
            <a:r>
              <a:rPr lang="de-CH" dirty="0" err="1" smtClean="0"/>
              <a:t>and</a:t>
            </a:r>
            <a:r>
              <a:rPr lang="de-CH" dirty="0" smtClean="0"/>
              <a:t> INFN </a:t>
            </a:r>
            <a:r>
              <a:rPr lang="de-CH" dirty="0" err="1" smtClean="0"/>
              <a:t>tasked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developing</a:t>
            </a:r>
            <a:r>
              <a:rPr lang="de-CH" dirty="0" smtClean="0"/>
              <a:t> </a:t>
            </a:r>
            <a:r>
              <a:rPr lang="de-CH" dirty="0" err="1" smtClean="0"/>
              <a:t>two</a:t>
            </a:r>
            <a:r>
              <a:rPr lang="de-CH" dirty="0" smtClean="0"/>
              <a:t> high </a:t>
            </a:r>
            <a:r>
              <a:rPr lang="de-CH" dirty="0" err="1" smtClean="0"/>
              <a:t>gradient</a:t>
            </a:r>
            <a:r>
              <a:rPr lang="de-CH" dirty="0" smtClean="0"/>
              <a:t> RF </a:t>
            </a:r>
            <a:r>
              <a:rPr lang="de-CH" dirty="0" err="1" smtClean="0"/>
              <a:t>photoguns</a:t>
            </a:r>
            <a:r>
              <a:rPr lang="de-CH" dirty="0" smtClean="0"/>
              <a:t>. </a:t>
            </a:r>
          </a:p>
          <a:p>
            <a:r>
              <a:rPr lang="de-CH" dirty="0" smtClean="0"/>
              <a:t>Operating at American C-band </a:t>
            </a:r>
            <a:r>
              <a:rPr lang="de-CH" dirty="0" err="1" smtClean="0"/>
              <a:t>frequency</a:t>
            </a:r>
            <a:r>
              <a:rPr lang="de-CH" dirty="0" smtClean="0"/>
              <a:t> (5.712 GHz).</a:t>
            </a:r>
          </a:p>
          <a:p>
            <a:r>
              <a:rPr lang="de-CH" dirty="0" err="1" smtClean="0"/>
              <a:t>Two</a:t>
            </a:r>
            <a:r>
              <a:rPr lang="de-CH" dirty="0" smtClean="0"/>
              <a:t> different </a:t>
            </a:r>
            <a:r>
              <a:rPr lang="de-CH" dirty="0" err="1" smtClean="0"/>
              <a:t>technologies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compared</a:t>
            </a:r>
            <a:r>
              <a:rPr lang="de-CH" dirty="0" smtClean="0"/>
              <a:t>: Standing Wave RF </a:t>
            </a:r>
            <a:r>
              <a:rPr lang="de-CH" dirty="0" err="1" smtClean="0"/>
              <a:t>photogun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Travelling</a:t>
            </a:r>
            <a:r>
              <a:rPr lang="de-CH" dirty="0" smtClean="0"/>
              <a:t> Wave RF </a:t>
            </a:r>
            <a:r>
              <a:rPr lang="de-CH" dirty="0" err="1" smtClean="0"/>
              <a:t>Photogun</a:t>
            </a:r>
            <a:r>
              <a:rPr lang="de-CH" dirty="0" smtClean="0"/>
              <a:t>.</a:t>
            </a:r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IFAST Task 7.4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752" y="987574"/>
            <a:ext cx="4735325" cy="36724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31223" y="4443958"/>
            <a:ext cx="22076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dirty="0"/>
              <a:t>https://ifast-project.eu/</a:t>
            </a:r>
          </a:p>
        </p:txBody>
      </p:sp>
    </p:spTree>
    <p:extLst>
      <p:ext uri="{BB962C8B-B14F-4D97-AF65-F5344CB8AC3E}">
        <p14:creationId xmlns:p14="http://schemas.microsoft.com/office/powerpoint/2010/main" val="14329244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6310" y="2887978"/>
            <a:ext cx="2616145" cy="174266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SW RF </a:t>
            </a:r>
            <a:r>
              <a:rPr lang="de-CH" dirty="0" err="1" smtClean="0"/>
              <a:t>Photogun</a:t>
            </a:r>
            <a:r>
              <a:rPr lang="de-CH" dirty="0" smtClean="0"/>
              <a:t> (INFN)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93"/>
          <a:stretch/>
        </p:blipFill>
        <p:spPr>
          <a:xfrm>
            <a:off x="6156176" y="617166"/>
            <a:ext cx="2646850" cy="2254859"/>
          </a:xfrm>
          <a:prstGeom prst="rect">
            <a:avLst/>
          </a:prstGeom>
        </p:spPr>
      </p:pic>
      <p:pic>
        <p:nvPicPr>
          <p:cNvPr id="6" name="Immagine 4"/>
          <p:cNvPicPr>
            <a:picLocks noChangeAspect="1"/>
          </p:cNvPicPr>
          <p:nvPr/>
        </p:nvPicPr>
        <p:blipFill rotWithShape="1">
          <a:blip r:embed="rId4"/>
          <a:srcRect l="27232" t="6969" r="40893" b="6969"/>
          <a:stretch/>
        </p:blipFill>
        <p:spPr>
          <a:xfrm>
            <a:off x="3779912" y="668824"/>
            <a:ext cx="1428159" cy="2448272"/>
          </a:xfrm>
          <a:prstGeom prst="rect">
            <a:avLst/>
          </a:prstGeom>
        </p:spPr>
      </p:pic>
      <p:graphicFrame>
        <p:nvGraphicFramePr>
          <p:cNvPr id="7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5078"/>
              </p:ext>
            </p:extLst>
          </p:nvPr>
        </p:nvGraphicFramePr>
        <p:xfrm>
          <a:off x="899592" y="1419622"/>
          <a:ext cx="2297951" cy="2707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7772">
                  <a:extLst>
                    <a:ext uri="{9D8B030D-6E8A-4147-A177-3AD203B41FA5}">
                      <a16:colId xmlns:a16="http://schemas.microsoft.com/office/drawing/2014/main" val="872158528"/>
                    </a:ext>
                  </a:extLst>
                </a:gridCol>
                <a:gridCol w="356920">
                  <a:extLst>
                    <a:ext uri="{9D8B030D-6E8A-4147-A177-3AD203B41FA5}">
                      <a16:colId xmlns:a16="http://schemas.microsoft.com/office/drawing/2014/main" val="1067236073"/>
                    </a:ext>
                  </a:extLst>
                </a:gridCol>
                <a:gridCol w="313259">
                  <a:extLst>
                    <a:ext uri="{9D8B030D-6E8A-4147-A177-3AD203B41FA5}">
                      <a16:colId xmlns:a16="http://schemas.microsoft.com/office/drawing/2014/main" val="3031001564"/>
                    </a:ext>
                  </a:extLst>
                </a:gridCol>
              </a:tblGrid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  <a:endParaRPr lang="it-IT" sz="1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071181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[GHz]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5.712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690126"/>
                  </a:ext>
                </a:extLst>
              </a:tr>
              <a:tr h="206031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0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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10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diss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[MV/(m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MW</a:t>
                      </a:r>
                      <a:r>
                        <a:rPr lang="en-US" sz="1000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51.4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656100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input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power [MW]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393325"/>
                  </a:ext>
                </a:extLst>
              </a:tr>
              <a:tr h="215153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Cathode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field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[MV/m]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2785987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Cathode type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copper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8954043"/>
                  </a:ext>
                </a:extLst>
              </a:tr>
              <a:tr h="252898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Rep. rate [Hz]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8153624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Quality factor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11900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3729008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Filling time [ns]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166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6943928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Coupling 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coefficient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251957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pulse length [ns] 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0723285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0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surf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/</a:t>
                      </a:r>
                      <a:r>
                        <a:rPr lang="en-US" sz="1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1000" baseline="-250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cath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0.96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692907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Mod.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Poy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Vect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[W/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1000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2.5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3.1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1419459"/>
                  </a:ext>
                </a:extLst>
              </a:tr>
              <a:tr h="126449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Pulsed heating [</a:t>
                      </a:r>
                      <a:r>
                        <a:rPr lang="en-US" sz="1000" baseline="30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it-IT" sz="10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971578"/>
                  </a:ext>
                </a:extLst>
              </a:tr>
              <a:tr h="252898">
                <a:tc>
                  <a:txBody>
                    <a:bodyPr/>
                    <a:lstStyle/>
                    <a:p>
                      <a:pPr algn="just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Av.diss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Power [W]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it-IT" sz="10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300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54565" marR="5456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228808"/>
                  </a:ext>
                </a:extLst>
              </a:tr>
            </a:tbl>
          </a:graphicData>
        </a:graphic>
      </p:graphicFrame>
      <p:grpSp>
        <p:nvGrpSpPr>
          <p:cNvPr id="8" name="Gruppo 26"/>
          <p:cNvGrpSpPr/>
          <p:nvPr/>
        </p:nvGrpSpPr>
        <p:grpSpPr>
          <a:xfrm>
            <a:off x="6078129" y="2953076"/>
            <a:ext cx="2690093" cy="1593996"/>
            <a:chOff x="280589" y="3922668"/>
            <a:chExt cx="3741879" cy="2337071"/>
          </a:xfrm>
        </p:grpSpPr>
        <p:pic>
          <p:nvPicPr>
            <p:cNvPr id="9" name="Immagin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0589" y="4228220"/>
              <a:ext cx="3741879" cy="2031519"/>
            </a:xfrm>
            <a:prstGeom prst="rect">
              <a:avLst/>
            </a:prstGeom>
          </p:spPr>
        </p:pic>
        <p:sp>
          <p:nvSpPr>
            <p:cNvPr id="10" name="CasellaDiTesto 16"/>
            <p:cNvSpPr txBox="1"/>
            <p:nvPr/>
          </p:nvSpPr>
          <p:spPr>
            <a:xfrm>
              <a:off x="741489" y="3922668"/>
              <a:ext cx="3229129" cy="406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Longitudinal electric field profile</a:t>
              </a:r>
              <a:endParaRPr lang="en-GB" sz="1200" i="1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7504" y="4800850"/>
            <a:ext cx="2351443" cy="3518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Courtesy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INFN Group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57840" y="4654650"/>
            <a:ext cx="5246608" cy="322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Note: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Some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modifications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added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since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start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IFAST</a:t>
            </a:r>
          </a:p>
        </p:txBody>
      </p:sp>
    </p:spTree>
    <p:extLst>
      <p:ext uri="{BB962C8B-B14F-4D97-AF65-F5344CB8AC3E}">
        <p14:creationId xmlns:p14="http://schemas.microsoft.com/office/powerpoint/2010/main" val="38774016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TW RF </a:t>
            </a:r>
            <a:r>
              <a:rPr lang="de-CH" dirty="0" err="1" smtClean="0"/>
              <a:t>Photogun</a:t>
            </a:r>
            <a:r>
              <a:rPr lang="de-CH" dirty="0" smtClean="0"/>
              <a:t> (PSI)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1851670"/>
            <a:ext cx="4371380" cy="280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9211D8-3E1D-AF46-AFD8-974E6D250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771550"/>
            <a:ext cx="2430903" cy="3823842"/>
          </a:xfrm>
          <a:prstGeom prst="rect">
            <a:avLst/>
          </a:prstGeom>
        </p:spPr>
      </p:pic>
      <p:pic>
        <p:nvPicPr>
          <p:cNvPr id="7" name="Picture 2" descr="Z:\project\newgun\reports\prstab_2015\figures\mechanical_120deg_mod.jpg">
            <a:extLst>
              <a:ext uri="{FF2B5EF4-FFF2-40B4-BE49-F238E27FC236}">
                <a16:creationId xmlns:a16="http://schemas.microsoft.com/office/drawing/2014/main" id="{1B53B102-2430-FB43-B387-7A48ED402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41" y="78284"/>
            <a:ext cx="1915203" cy="2067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31840" y="48760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5861" y="4633971"/>
            <a:ext cx="2638846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M.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Schär’s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PhD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Thesis [1]</a:t>
            </a:r>
          </a:p>
        </p:txBody>
      </p:sp>
    </p:spTree>
    <p:extLst>
      <p:ext uri="{BB962C8B-B14F-4D97-AF65-F5344CB8AC3E}">
        <p14:creationId xmlns:p14="http://schemas.microsoft.com/office/powerpoint/2010/main" val="38306024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project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IFAST </a:t>
            </a:r>
            <a:r>
              <a:rPr lang="de-CH" sz="1050" dirty="0" err="1" smtClean="0"/>
              <a:t>Overview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Task 7.4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SW RF </a:t>
            </a:r>
            <a:r>
              <a:rPr lang="de-CH" sz="1050" dirty="0" err="1" smtClean="0"/>
              <a:t>Photogun</a:t>
            </a:r>
            <a:r>
              <a:rPr lang="de-CH" sz="1050" dirty="0" smtClean="0"/>
              <a:t> </a:t>
            </a:r>
            <a:r>
              <a:rPr lang="de-CH" sz="1050" dirty="0" err="1" smtClean="0"/>
              <a:t>and</a:t>
            </a:r>
            <a:r>
              <a:rPr lang="de-CH" sz="1050" dirty="0" smtClean="0"/>
              <a:t> TW </a:t>
            </a:r>
            <a:r>
              <a:rPr lang="de-CH" sz="1050" dirty="0"/>
              <a:t>RF </a:t>
            </a:r>
            <a:r>
              <a:rPr lang="de-CH" sz="1050" dirty="0" err="1" smtClean="0"/>
              <a:t>Photogun</a:t>
            </a:r>
            <a:endParaRPr lang="de-CH" sz="1050" dirty="0" smtClean="0"/>
          </a:p>
          <a:p>
            <a:pPr marL="342900" indent="-342900">
              <a:buFont typeface="+mj-lt"/>
              <a:buAutoNum type="arabicPeriod"/>
            </a:pPr>
            <a:r>
              <a:rPr lang="de-CH" sz="1050" b="1" dirty="0" err="1" smtClean="0">
                <a:solidFill>
                  <a:srgbClr val="00B0F0"/>
                </a:solidFill>
              </a:rPr>
              <a:t>Applications</a:t>
            </a:r>
            <a:endParaRPr lang="de-CH" sz="1050" b="1" dirty="0" smtClean="0">
              <a:solidFill>
                <a:srgbClr val="00B0F0"/>
              </a:solidFill>
            </a:endParaRP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err="1" smtClean="0">
                <a:solidFill>
                  <a:srgbClr val="00B0F0"/>
                </a:solidFill>
              </a:rPr>
              <a:t>SwissFEL</a:t>
            </a:r>
            <a:r>
              <a:rPr lang="de-CH" sz="1050" b="1" dirty="0" smtClean="0">
                <a:solidFill>
                  <a:srgbClr val="00B0F0"/>
                </a:solidFill>
              </a:rPr>
              <a:t> </a:t>
            </a:r>
            <a:r>
              <a:rPr lang="de-CH" sz="1050" b="1" dirty="0" err="1" smtClean="0">
                <a:solidFill>
                  <a:srgbClr val="00B0F0"/>
                </a:solidFill>
              </a:rPr>
              <a:t>injector</a:t>
            </a:r>
            <a:r>
              <a:rPr lang="de-CH" sz="1050" b="1" dirty="0" smtClean="0">
                <a:solidFill>
                  <a:srgbClr val="00B0F0"/>
                </a:solidFill>
              </a:rPr>
              <a:t> Upgrade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b="1" dirty="0" err="1" smtClean="0">
                <a:solidFill>
                  <a:srgbClr val="00B0F0"/>
                </a:solidFill>
              </a:rPr>
              <a:t>Eupraxia</a:t>
            </a:r>
            <a:r>
              <a:rPr lang="de-CH" sz="1050" b="1" dirty="0" smtClean="0">
                <a:solidFill>
                  <a:srgbClr val="00B0F0"/>
                </a:solidFill>
              </a:rPr>
              <a:t> SPARC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1050" dirty="0" err="1"/>
              <a:t>Theory</a:t>
            </a:r>
            <a:r>
              <a:rPr lang="de-CH" sz="1050" dirty="0"/>
              <a:t> </a:t>
            </a:r>
            <a:r>
              <a:rPr lang="de-CH" sz="1050" dirty="0" err="1"/>
              <a:t>for</a:t>
            </a:r>
            <a:r>
              <a:rPr lang="de-CH" sz="1050" dirty="0"/>
              <a:t> High Gradient RF </a:t>
            </a:r>
            <a:r>
              <a:rPr lang="de-CH" sz="1050" dirty="0" err="1" smtClean="0"/>
              <a:t>Photoguns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Space-Charge </a:t>
            </a:r>
            <a:r>
              <a:rPr lang="de-CH" sz="1050" dirty="0" err="1" smtClean="0"/>
              <a:t>Effects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Field </a:t>
            </a:r>
            <a:r>
              <a:rPr lang="de-CH" sz="1050" dirty="0"/>
              <a:t>Emission </a:t>
            </a:r>
            <a:r>
              <a:rPr lang="de-CH" sz="1050" dirty="0" err="1"/>
              <a:t>and</a:t>
            </a:r>
            <a:r>
              <a:rPr lang="de-CH" sz="1050" dirty="0"/>
              <a:t> Dark </a:t>
            </a:r>
            <a:r>
              <a:rPr lang="de-CH" sz="1050" dirty="0" err="1" smtClean="0"/>
              <a:t>Current</a:t>
            </a:r>
            <a:endParaRPr lang="de-CH" sz="1050" dirty="0" smtClean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smtClean="0"/>
              <a:t>RF Breakdown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 smtClean="0"/>
              <a:t>Pulsed</a:t>
            </a:r>
            <a:r>
              <a:rPr lang="de-CH" sz="1050" dirty="0" smtClean="0"/>
              <a:t> Surface </a:t>
            </a:r>
            <a:r>
              <a:rPr lang="de-CH" sz="1050" dirty="0" err="1" smtClean="0"/>
              <a:t>Heating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 err="1"/>
              <a:t>Multipacting</a:t>
            </a:r>
            <a:endParaRPr lang="de-CH" sz="1050" dirty="0"/>
          </a:p>
          <a:p>
            <a:pPr marL="342900" indent="-342900">
              <a:buFont typeface="+mj-lt"/>
              <a:buAutoNum type="arabicPeriod"/>
            </a:pPr>
            <a:r>
              <a:rPr lang="de-CH" sz="1050" dirty="0" smtClean="0"/>
              <a:t>Project Status </a:t>
            </a:r>
            <a:r>
              <a:rPr lang="de-CH" sz="1050" dirty="0" err="1" smtClean="0"/>
              <a:t>and</a:t>
            </a:r>
            <a:r>
              <a:rPr lang="de-CH" sz="1050" dirty="0" smtClean="0"/>
              <a:t> </a:t>
            </a:r>
            <a:r>
              <a:rPr lang="de-CH" sz="1050" dirty="0" err="1" smtClean="0"/>
              <a:t>Ongoing</a:t>
            </a:r>
            <a:r>
              <a:rPr lang="de-CH" sz="1050" dirty="0" smtClean="0"/>
              <a:t> Tasks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Dark </a:t>
            </a:r>
            <a:r>
              <a:rPr lang="de-CH" sz="1050" dirty="0" err="1"/>
              <a:t>Current</a:t>
            </a:r>
            <a:r>
              <a:rPr lang="de-CH" sz="1050" dirty="0"/>
              <a:t> </a:t>
            </a:r>
            <a:r>
              <a:rPr lang="de-CH" sz="1050" dirty="0" err="1"/>
              <a:t>and</a:t>
            </a:r>
            <a:r>
              <a:rPr lang="de-CH" sz="1050" dirty="0"/>
              <a:t> Radiation</a:t>
            </a:r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Thermal </a:t>
            </a:r>
            <a:r>
              <a:rPr lang="de-CH" sz="1050" dirty="0" err="1"/>
              <a:t>Simulations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RF Design </a:t>
            </a:r>
            <a:r>
              <a:rPr lang="de-CH" sz="1050" dirty="0" err="1"/>
              <a:t>updates</a:t>
            </a:r>
            <a:endParaRPr lang="de-CH" sz="1050" dirty="0"/>
          </a:p>
          <a:p>
            <a:pPr marL="577840" lvl="1" indent="-400050">
              <a:buFont typeface="+mj-lt"/>
              <a:buAutoNum type="romanUcPeriod"/>
            </a:pPr>
            <a:r>
              <a:rPr lang="de-CH" sz="1050" dirty="0"/>
              <a:t>Test Stand Development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smtClean="0"/>
              <a:t>Timeline</a:t>
            </a:r>
          </a:p>
          <a:p>
            <a:pPr marL="400050" indent="-400050">
              <a:buFont typeface="+mj-lt"/>
              <a:buAutoNum type="arabicPeriod"/>
            </a:pPr>
            <a:r>
              <a:rPr lang="de-CH" sz="1050" dirty="0" err="1" smtClean="0"/>
              <a:t>Conclusions</a:t>
            </a:r>
            <a:endParaRPr lang="de-CH" sz="105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5594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SwissFEL</a:t>
            </a:r>
            <a:r>
              <a:rPr lang="de-CH" dirty="0" smtClean="0"/>
              <a:t> </a:t>
            </a:r>
            <a:r>
              <a:rPr lang="de-CH" dirty="0" err="1" smtClean="0"/>
              <a:t>Injector</a:t>
            </a:r>
            <a:r>
              <a:rPr lang="de-CH" dirty="0" smtClean="0"/>
              <a:t>: S-band </a:t>
            </a:r>
            <a:r>
              <a:rPr lang="de-CH" dirty="0" err="1"/>
              <a:t>to</a:t>
            </a:r>
            <a:r>
              <a:rPr lang="de-CH" dirty="0"/>
              <a:t> S-band </a:t>
            </a:r>
            <a:r>
              <a:rPr lang="de-CH" dirty="0" err="1"/>
              <a:t>Injector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32" y="1117149"/>
            <a:ext cx="7107549" cy="28155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515546" y="4583279"/>
            <a:ext cx="137484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100" dirty="0" err="1" smtClean="0"/>
              <a:t>SwissFEL</a:t>
            </a:r>
            <a:r>
              <a:rPr lang="de-CH" sz="1100" dirty="0" smtClean="0"/>
              <a:t> CDR [2]</a:t>
            </a:r>
          </a:p>
        </p:txBody>
      </p:sp>
    </p:spTree>
    <p:extLst>
      <p:ext uri="{BB962C8B-B14F-4D97-AF65-F5344CB8AC3E}">
        <p14:creationId xmlns:p14="http://schemas.microsoft.com/office/powerpoint/2010/main" val="6569934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(DE)_VO-9713-103</Template>
  <TotalTime>0</TotalTime>
  <Words>2153</Words>
  <Application>Microsoft Office PowerPoint</Application>
  <PresentationFormat>On-screen Show (16:9)</PresentationFormat>
  <Paragraphs>446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9" baseType="lpstr">
      <vt:lpstr>ＭＳ Ｐゴシック</vt:lpstr>
      <vt:lpstr>Arial</vt:lpstr>
      <vt:lpstr>Arial Narrow</vt:lpstr>
      <vt:lpstr>Calibri</vt:lpstr>
      <vt:lpstr>Cambria Math</vt:lpstr>
      <vt:lpstr>Georgia</vt:lpstr>
      <vt:lpstr>NexusSerif</vt:lpstr>
      <vt:lpstr>Rockwell</vt:lpstr>
      <vt:lpstr>Symbol</vt:lpstr>
      <vt:lpstr>Times</vt:lpstr>
      <vt:lpstr>Times New Roman</vt:lpstr>
      <vt:lpstr>ヒラギノ角ゴ Pro W3</vt:lpstr>
      <vt:lpstr>PSI-Powerpoint-Master Calibri V2</vt:lpstr>
      <vt:lpstr>I.FAST Gun Developments at PSI</vt:lpstr>
      <vt:lpstr>Contents</vt:lpstr>
      <vt:lpstr>Contents</vt:lpstr>
      <vt:lpstr>Innovation Fostering in Accelerator Science and Technology (I.FAST)</vt:lpstr>
      <vt:lpstr>IFAST Task 7.4</vt:lpstr>
      <vt:lpstr>SW RF Photogun (INFN)</vt:lpstr>
      <vt:lpstr>TW RF Photogun (PSI)</vt:lpstr>
      <vt:lpstr>Contents</vt:lpstr>
      <vt:lpstr>SwissFEL Injector: S-band to S-band Injector</vt:lpstr>
      <vt:lpstr>Possible Injector Upgrades</vt:lpstr>
      <vt:lpstr>Eupraxia SPARC</vt:lpstr>
      <vt:lpstr>Contents</vt:lpstr>
      <vt:lpstr>Space-Charge Effects</vt:lpstr>
      <vt:lpstr>Field Emission and Dark Current</vt:lpstr>
      <vt:lpstr>RF Breakdown</vt:lpstr>
      <vt:lpstr>Pulsed Surface Heating</vt:lpstr>
      <vt:lpstr>Multipacting</vt:lpstr>
      <vt:lpstr>Contents</vt:lpstr>
      <vt:lpstr>Dark Current Simulations</vt:lpstr>
      <vt:lpstr>Dark Current Simulations</vt:lpstr>
      <vt:lpstr>Thermal Simulations</vt:lpstr>
      <vt:lpstr>RF Design Considerations</vt:lpstr>
      <vt:lpstr>Alignment Conditions</vt:lpstr>
      <vt:lpstr>Multipacting Regions</vt:lpstr>
      <vt:lpstr>TW RF photogun cathode region</vt:lpstr>
      <vt:lpstr>TW RF photogun cathode region</vt:lpstr>
      <vt:lpstr>TW RF photogun cathode region</vt:lpstr>
      <vt:lpstr>Bunker</vt:lpstr>
      <vt:lpstr>Waveguide Network</vt:lpstr>
      <vt:lpstr>Contents</vt:lpstr>
      <vt:lpstr>Timeline and Tasks</vt:lpstr>
      <vt:lpstr>Conclusion</vt:lpstr>
      <vt:lpstr>Acknowledgements</vt:lpstr>
      <vt:lpstr>References</vt:lpstr>
      <vt:lpstr>Links to relevant work and websites</vt:lpstr>
      <vt:lpstr>Thank you! Questions?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I.FAST Gun Developments at PSI</dc:title>
  <dc:creator>Lucas Thomas Geoffrey</dc:creator>
  <cp:lastModifiedBy>Lucas Thomas Geoffrey</cp:lastModifiedBy>
  <cp:revision>109</cp:revision>
  <cp:lastPrinted>2015-09-30T13:23:15Z</cp:lastPrinted>
  <dcterms:created xsi:type="dcterms:W3CDTF">2021-11-22T10:41:19Z</dcterms:created>
  <dcterms:modified xsi:type="dcterms:W3CDTF">2021-11-30T09:36:27Z</dcterms:modified>
</cp:coreProperties>
</file>