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0" r:id="rId2"/>
    <p:sldMasterId id="2147483999" r:id="rId3"/>
    <p:sldMasterId id="2147484011" r:id="rId4"/>
    <p:sldMasterId id="2147484020" r:id="rId5"/>
  </p:sldMasterIdLst>
  <p:notesMasterIdLst>
    <p:notesMasterId r:id="rId44"/>
  </p:notesMasterIdLst>
  <p:handoutMasterIdLst>
    <p:handoutMasterId r:id="rId45"/>
  </p:handoutMasterIdLst>
  <p:sldIdLst>
    <p:sldId id="364" r:id="rId6"/>
    <p:sldId id="350" r:id="rId7"/>
    <p:sldId id="387" r:id="rId8"/>
    <p:sldId id="336" r:id="rId9"/>
    <p:sldId id="355" r:id="rId10"/>
    <p:sldId id="337" r:id="rId11"/>
    <p:sldId id="346" r:id="rId12"/>
    <p:sldId id="347" r:id="rId13"/>
    <p:sldId id="357" r:id="rId14"/>
    <p:sldId id="365" r:id="rId15"/>
    <p:sldId id="354" r:id="rId16"/>
    <p:sldId id="371" r:id="rId17"/>
    <p:sldId id="372" r:id="rId18"/>
    <p:sldId id="370" r:id="rId19"/>
    <p:sldId id="385" r:id="rId20"/>
    <p:sldId id="386" r:id="rId21"/>
    <p:sldId id="349" r:id="rId22"/>
    <p:sldId id="389" r:id="rId23"/>
    <p:sldId id="373" r:id="rId24"/>
    <p:sldId id="374" r:id="rId25"/>
    <p:sldId id="380" r:id="rId26"/>
    <p:sldId id="376" r:id="rId27"/>
    <p:sldId id="384" r:id="rId28"/>
    <p:sldId id="378" r:id="rId29"/>
    <p:sldId id="381" r:id="rId30"/>
    <p:sldId id="367" r:id="rId31"/>
    <p:sldId id="368" r:id="rId32"/>
    <p:sldId id="369" r:id="rId33"/>
    <p:sldId id="382" r:id="rId34"/>
    <p:sldId id="390" r:id="rId35"/>
    <p:sldId id="391" r:id="rId36"/>
    <p:sldId id="366" r:id="rId37"/>
    <p:sldId id="353" r:id="rId38"/>
    <p:sldId id="363" r:id="rId39"/>
    <p:sldId id="361" r:id="rId40"/>
    <p:sldId id="362" r:id="rId41"/>
    <p:sldId id="375" r:id="rId42"/>
    <p:sldId id="383" r:id="rId43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sse Jaap Jeroen" initials="KJJ" lastIdx="2" clrIdx="0">
    <p:extLst>
      <p:ext uri="{19B8F6BF-5375-455C-9EA6-DF929625EA0E}">
        <p15:presenceInfo xmlns:p15="http://schemas.microsoft.com/office/powerpoint/2012/main" userId="S-1-5-21-329068152-484061587-839522115-1208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CCFF"/>
    <a:srgbClr val="F0C7DC"/>
    <a:srgbClr val="85E684"/>
    <a:srgbClr val="AFDAFF"/>
    <a:srgbClr val="FDCA00"/>
    <a:srgbClr val="DA7252"/>
    <a:srgbClr val="40E0D0"/>
    <a:srgbClr val="FFFFFF"/>
    <a:srgbClr val="BF245E"/>
    <a:srgbClr val="01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274" autoAdjust="0"/>
  </p:normalViewPr>
  <p:slideViewPr>
    <p:cSldViewPr snapToObjects="1">
      <p:cViewPr varScale="1">
        <p:scale>
          <a:sx n="161" d="100"/>
          <a:sy n="161" d="100"/>
        </p:scale>
        <p:origin x="156" y="342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BB41A8-F496-437F-AD72-A2EF241930DD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824A8285-05E5-4139-83A7-D038D031F029}">
      <dgm:prSet phldrT="[Text]" custT="1"/>
      <dgm:spPr/>
      <dgm:t>
        <a:bodyPr/>
        <a:lstStyle/>
        <a:p>
          <a:endParaRPr lang="en-US" sz="1200" dirty="0">
            <a:solidFill>
              <a:schemeClr val="tx1"/>
            </a:solidFill>
          </a:endParaRPr>
        </a:p>
      </dgm:t>
    </dgm:pt>
    <dgm:pt modelId="{950B1D7B-D48C-40FA-93A0-54DE0DEA714D}" type="parTrans" cxnId="{DBD0D9AD-B18A-4EC9-9477-EC8BB6E36072}">
      <dgm:prSet/>
      <dgm:spPr/>
      <dgm:t>
        <a:bodyPr/>
        <a:lstStyle/>
        <a:p>
          <a:endParaRPr lang="en-US"/>
        </a:p>
      </dgm:t>
    </dgm:pt>
    <dgm:pt modelId="{79CB026B-F84D-4A5A-A392-D569D1B72C20}" type="sibTrans" cxnId="{DBD0D9AD-B18A-4EC9-9477-EC8BB6E36072}">
      <dgm:prSet/>
      <dgm:spPr/>
      <dgm:t>
        <a:bodyPr/>
        <a:lstStyle/>
        <a:p>
          <a:endParaRPr lang="en-US"/>
        </a:p>
      </dgm:t>
    </dgm:pt>
    <dgm:pt modelId="{1653C2E5-EE0D-437B-84F7-727A50A7753E}">
      <dgm:prSet phldrT="[Text]" custT="1"/>
      <dgm:spPr/>
      <dgm:t>
        <a:bodyPr/>
        <a:lstStyle/>
        <a:p>
          <a:endParaRPr lang="en-US" sz="1400" dirty="0">
            <a:solidFill>
              <a:schemeClr val="tx1"/>
            </a:solidFill>
          </a:endParaRPr>
        </a:p>
      </dgm:t>
    </dgm:pt>
    <dgm:pt modelId="{8D03D52F-C111-4AC3-8E34-9FCD32BC3BF6}" type="parTrans" cxnId="{15554615-6281-46B8-9797-79B908801E1B}">
      <dgm:prSet/>
      <dgm:spPr/>
      <dgm:t>
        <a:bodyPr/>
        <a:lstStyle/>
        <a:p>
          <a:endParaRPr lang="en-US"/>
        </a:p>
      </dgm:t>
    </dgm:pt>
    <dgm:pt modelId="{7C0AA49F-D317-481D-B89E-40D041D785B0}" type="sibTrans" cxnId="{15554615-6281-46B8-9797-79B908801E1B}">
      <dgm:prSet/>
      <dgm:spPr/>
      <dgm:t>
        <a:bodyPr/>
        <a:lstStyle/>
        <a:p>
          <a:endParaRPr lang="en-US"/>
        </a:p>
      </dgm:t>
    </dgm:pt>
    <dgm:pt modelId="{7248DD74-65A3-4C47-A043-1378D546E511}">
      <dgm:prSet phldrT="[Text]" custT="1"/>
      <dgm:spPr/>
      <dgm:t>
        <a:bodyPr/>
        <a:lstStyle/>
        <a:p>
          <a:endParaRPr lang="en-US" sz="1400" dirty="0">
            <a:solidFill>
              <a:schemeClr val="tx1"/>
            </a:solidFill>
          </a:endParaRPr>
        </a:p>
      </dgm:t>
    </dgm:pt>
    <dgm:pt modelId="{DAC754E7-A0BB-4F5A-96D6-F980B7B6D45E}" type="parTrans" cxnId="{D993D23F-9354-43FE-A57F-45FF19275796}">
      <dgm:prSet/>
      <dgm:spPr/>
      <dgm:t>
        <a:bodyPr/>
        <a:lstStyle/>
        <a:p>
          <a:endParaRPr lang="en-US"/>
        </a:p>
      </dgm:t>
    </dgm:pt>
    <dgm:pt modelId="{13CC410A-4505-4298-B216-EDCBE95FDC53}" type="sibTrans" cxnId="{D993D23F-9354-43FE-A57F-45FF19275796}">
      <dgm:prSet/>
      <dgm:spPr/>
      <dgm:t>
        <a:bodyPr/>
        <a:lstStyle/>
        <a:p>
          <a:endParaRPr lang="en-US"/>
        </a:p>
      </dgm:t>
    </dgm:pt>
    <dgm:pt modelId="{5CB15A2D-B11F-4B8C-B9CE-8781DB3E2CF8}" type="pres">
      <dgm:prSet presAssocID="{0CBB41A8-F496-437F-AD72-A2EF241930DD}" presName="Name0" presStyleCnt="0">
        <dgm:presLayoutVars>
          <dgm:dir/>
          <dgm:resizeHandles val="exact"/>
        </dgm:presLayoutVars>
      </dgm:prSet>
      <dgm:spPr/>
    </dgm:pt>
    <dgm:pt modelId="{32913E75-84B8-4D0D-9DE6-98B759E2D0D9}" type="pres">
      <dgm:prSet presAssocID="{0CBB41A8-F496-437F-AD72-A2EF241930DD}" presName="vNodes" presStyleCnt="0"/>
      <dgm:spPr/>
    </dgm:pt>
    <dgm:pt modelId="{0F418556-1BE6-4512-9E45-26A7C55CE3C1}" type="pres">
      <dgm:prSet presAssocID="{824A8285-05E5-4139-83A7-D038D031F029}" presName="node" presStyleLbl="node1" presStyleIdx="0" presStyleCnt="3" custScaleX="81581" custScaleY="815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5B082F-80D5-4602-913D-07259B5EA58F}" type="pres">
      <dgm:prSet presAssocID="{79CB026B-F84D-4A5A-A392-D569D1B72C20}" presName="spacerT" presStyleCnt="0"/>
      <dgm:spPr/>
    </dgm:pt>
    <dgm:pt modelId="{A0B5F9A6-960C-4768-9302-8447E15F23D4}" type="pres">
      <dgm:prSet presAssocID="{79CB026B-F84D-4A5A-A392-D569D1B72C2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1E9C80EE-E740-4A6F-B7F0-69E82CB7E50A}" type="pres">
      <dgm:prSet presAssocID="{79CB026B-F84D-4A5A-A392-D569D1B72C20}" presName="spacerB" presStyleCnt="0"/>
      <dgm:spPr/>
    </dgm:pt>
    <dgm:pt modelId="{A96DEC62-7BD2-4F09-85E1-5AD79426FB5B}" type="pres">
      <dgm:prSet presAssocID="{1653C2E5-EE0D-437B-84F7-727A50A7753E}" presName="node" presStyleLbl="node1" presStyleIdx="1" presStyleCnt="3" custScaleX="81581" custScaleY="815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3A713-FB56-4A43-8EAC-5FFEDDD35948}" type="pres">
      <dgm:prSet presAssocID="{0CBB41A8-F496-437F-AD72-A2EF241930DD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7994FDF9-3AED-482F-B1E4-9A458720C550}" type="pres">
      <dgm:prSet presAssocID="{0CBB41A8-F496-437F-AD72-A2EF241930D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5FD52559-24A0-45F8-A83C-05F4F6F31AE5}" type="pres">
      <dgm:prSet presAssocID="{0CBB41A8-F496-437F-AD72-A2EF241930DD}" presName="lastNode" presStyleLbl="node1" presStyleIdx="2" presStyleCnt="3" custScaleX="50475" custScaleY="50475" custLinFactNeighborX="755" custLinFactNeighborY="-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8E8627-100F-4C8D-849C-28ED07AD578C}" type="presOf" srcId="{0CBB41A8-F496-437F-AD72-A2EF241930DD}" destId="{5CB15A2D-B11F-4B8C-B9CE-8781DB3E2CF8}" srcOrd="0" destOrd="0" presId="urn:microsoft.com/office/officeart/2005/8/layout/equation2"/>
    <dgm:cxn modelId="{D993D23F-9354-43FE-A57F-45FF19275796}" srcId="{0CBB41A8-F496-437F-AD72-A2EF241930DD}" destId="{7248DD74-65A3-4C47-A043-1378D546E511}" srcOrd="2" destOrd="0" parTransId="{DAC754E7-A0BB-4F5A-96D6-F980B7B6D45E}" sibTransId="{13CC410A-4505-4298-B216-EDCBE95FDC53}"/>
    <dgm:cxn modelId="{BA6B32BC-0186-4A60-83DB-4F3C734AC0C9}" type="presOf" srcId="{7248DD74-65A3-4C47-A043-1378D546E511}" destId="{5FD52559-24A0-45F8-A83C-05F4F6F31AE5}" srcOrd="0" destOrd="0" presId="urn:microsoft.com/office/officeart/2005/8/layout/equation2"/>
    <dgm:cxn modelId="{F757E292-69EF-4BEC-AB3B-CC24338B306F}" type="presOf" srcId="{79CB026B-F84D-4A5A-A392-D569D1B72C20}" destId="{A0B5F9A6-960C-4768-9302-8447E15F23D4}" srcOrd="0" destOrd="0" presId="urn:microsoft.com/office/officeart/2005/8/layout/equation2"/>
    <dgm:cxn modelId="{15554615-6281-46B8-9797-79B908801E1B}" srcId="{0CBB41A8-F496-437F-AD72-A2EF241930DD}" destId="{1653C2E5-EE0D-437B-84F7-727A50A7753E}" srcOrd="1" destOrd="0" parTransId="{8D03D52F-C111-4AC3-8E34-9FCD32BC3BF6}" sibTransId="{7C0AA49F-D317-481D-B89E-40D041D785B0}"/>
    <dgm:cxn modelId="{9CB40D04-A43A-4064-92EA-6E1CCF17FBF9}" type="presOf" srcId="{7C0AA49F-D317-481D-B89E-40D041D785B0}" destId="{EE13A713-FB56-4A43-8EAC-5FFEDDD35948}" srcOrd="0" destOrd="0" presId="urn:microsoft.com/office/officeart/2005/8/layout/equation2"/>
    <dgm:cxn modelId="{17C97057-5A64-487C-8F07-07B843E18E46}" type="presOf" srcId="{7C0AA49F-D317-481D-B89E-40D041D785B0}" destId="{7994FDF9-3AED-482F-B1E4-9A458720C550}" srcOrd="1" destOrd="0" presId="urn:microsoft.com/office/officeart/2005/8/layout/equation2"/>
    <dgm:cxn modelId="{D22F0836-BF7C-42BC-B964-E79C83B0FF44}" type="presOf" srcId="{1653C2E5-EE0D-437B-84F7-727A50A7753E}" destId="{A96DEC62-7BD2-4F09-85E1-5AD79426FB5B}" srcOrd="0" destOrd="0" presId="urn:microsoft.com/office/officeart/2005/8/layout/equation2"/>
    <dgm:cxn modelId="{10B2BDCB-53C9-4822-A4CA-9A5A0B970326}" type="presOf" srcId="{824A8285-05E5-4139-83A7-D038D031F029}" destId="{0F418556-1BE6-4512-9E45-26A7C55CE3C1}" srcOrd="0" destOrd="0" presId="urn:microsoft.com/office/officeart/2005/8/layout/equation2"/>
    <dgm:cxn modelId="{DBD0D9AD-B18A-4EC9-9477-EC8BB6E36072}" srcId="{0CBB41A8-F496-437F-AD72-A2EF241930DD}" destId="{824A8285-05E5-4139-83A7-D038D031F029}" srcOrd="0" destOrd="0" parTransId="{950B1D7B-D48C-40FA-93A0-54DE0DEA714D}" sibTransId="{79CB026B-F84D-4A5A-A392-D569D1B72C20}"/>
    <dgm:cxn modelId="{A1D96035-834D-4AED-B07A-F53861830069}" type="presParOf" srcId="{5CB15A2D-B11F-4B8C-B9CE-8781DB3E2CF8}" destId="{32913E75-84B8-4D0D-9DE6-98B759E2D0D9}" srcOrd="0" destOrd="0" presId="urn:microsoft.com/office/officeart/2005/8/layout/equation2"/>
    <dgm:cxn modelId="{0AE278F7-CD6F-495B-8A36-64416892211C}" type="presParOf" srcId="{32913E75-84B8-4D0D-9DE6-98B759E2D0D9}" destId="{0F418556-1BE6-4512-9E45-26A7C55CE3C1}" srcOrd="0" destOrd="0" presId="urn:microsoft.com/office/officeart/2005/8/layout/equation2"/>
    <dgm:cxn modelId="{0D684AD2-DD4E-4A56-9D2A-712F7BD375A6}" type="presParOf" srcId="{32913E75-84B8-4D0D-9DE6-98B759E2D0D9}" destId="{555B082F-80D5-4602-913D-07259B5EA58F}" srcOrd="1" destOrd="0" presId="urn:microsoft.com/office/officeart/2005/8/layout/equation2"/>
    <dgm:cxn modelId="{AE54DCB2-9A75-4B8B-AA84-5A47D8FFBA92}" type="presParOf" srcId="{32913E75-84B8-4D0D-9DE6-98B759E2D0D9}" destId="{A0B5F9A6-960C-4768-9302-8447E15F23D4}" srcOrd="2" destOrd="0" presId="urn:microsoft.com/office/officeart/2005/8/layout/equation2"/>
    <dgm:cxn modelId="{2D3C214F-5579-4A44-9596-5B488753EF29}" type="presParOf" srcId="{32913E75-84B8-4D0D-9DE6-98B759E2D0D9}" destId="{1E9C80EE-E740-4A6F-B7F0-69E82CB7E50A}" srcOrd="3" destOrd="0" presId="urn:microsoft.com/office/officeart/2005/8/layout/equation2"/>
    <dgm:cxn modelId="{20054DB8-19ED-42E7-BAE8-125A86770CD5}" type="presParOf" srcId="{32913E75-84B8-4D0D-9DE6-98B759E2D0D9}" destId="{A96DEC62-7BD2-4F09-85E1-5AD79426FB5B}" srcOrd="4" destOrd="0" presId="urn:microsoft.com/office/officeart/2005/8/layout/equation2"/>
    <dgm:cxn modelId="{2EB4F00E-63AE-43D4-A0F6-F107D896709C}" type="presParOf" srcId="{5CB15A2D-B11F-4B8C-B9CE-8781DB3E2CF8}" destId="{EE13A713-FB56-4A43-8EAC-5FFEDDD35948}" srcOrd="1" destOrd="0" presId="urn:microsoft.com/office/officeart/2005/8/layout/equation2"/>
    <dgm:cxn modelId="{09DD4A55-AFD7-43B4-B31E-3257BFA27BE0}" type="presParOf" srcId="{EE13A713-FB56-4A43-8EAC-5FFEDDD35948}" destId="{7994FDF9-3AED-482F-B1E4-9A458720C550}" srcOrd="0" destOrd="0" presId="urn:microsoft.com/office/officeart/2005/8/layout/equation2"/>
    <dgm:cxn modelId="{573C0EA9-9B3E-4AC0-8760-F9887C85DF87}" type="presParOf" srcId="{5CB15A2D-B11F-4B8C-B9CE-8781DB3E2CF8}" destId="{5FD52559-24A0-45F8-A83C-05F4F6F31AE5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CC18FE-6B97-4674-B93D-D72142AFCF6F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ED13A1-48BA-46A4-BCD3-FF08DBA52B5E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Ramp time</a:t>
          </a:r>
          <a:endParaRPr lang="en-US" dirty="0">
            <a:latin typeface="+mj-lt"/>
          </a:endParaRPr>
        </a:p>
      </dgm:t>
    </dgm:pt>
    <dgm:pt modelId="{F272F7D8-8D36-49BD-ABB2-F9B52C9FADDF}" type="parTrans" cxnId="{CBAD2E51-246F-4CB3-AAFD-80187CD16E4B}">
      <dgm:prSet/>
      <dgm:spPr/>
      <dgm:t>
        <a:bodyPr/>
        <a:lstStyle/>
        <a:p>
          <a:endParaRPr lang="en-US"/>
        </a:p>
      </dgm:t>
    </dgm:pt>
    <dgm:pt modelId="{883FE1F6-6DE8-4C29-87D5-EEDDC265C3C6}" type="sibTrans" cxnId="{CBAD2E51-246F-4CB3-AAFD-80187CD16E4B}">
      <dgm:prSet/>
      <dgm:spPr/>
      <dgm:t>
        <a:bodyPr/>
        <a:lstStyle/>
        <a:p>
          <a:endParaRPr lang="en-US"/>
        </a:p>
      </dgm:t>
    </dgm:pt>
    <dgm:pt modelId="{70590079-B9C6-4FE2-8D13-A2674617AA18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Stability</a:t>
          </a:r>
          <a:endParaRPr lang="en-US" dirty="0">
            <a:latin typeface="+mj-lt"/>
          </a:endParaRPr>
        </a:p>
      </dgm:t>
    </dgm:pt>
    <dgm:pt modelId="{9F533636-AF19-454D-B0AF-FB02F2BBE3F8}" type="parTrans" cxnId="{7B317340-A6FB-4673-9327-773488656CB8}">
      <dgm:prSet/>
      <dgm:spPr/>
      <dgm:t>
        <a:bodyPr/>
        <a:lstStyle/>
        <a:p>
          <a:endParaRPr lang="en-US"/>
        </a:p>
      </dgm:t>
    </dgm:pt>
    <dgm:pt modelId="{2FA32C19-2A6C-4D66-A565-1E63C0F6AD1F}" type="sibTrans" cxnId="{7B317340-A6FB-4673-9327-773488656CB8}">
      <dgm:prSet/>
      <dgm:spPr/>
      <dgm:t>
        <a:bodyPr/>
        <a:lstStyle/>
        <a:p>
          <a:endParaRPr lang="en-US"/>
        </a:p>
      </dgm:t>
    </dgm:pt>
    <dgm:pt modelId="{A92BD928-CEEB-483D-B7B4-5068713AF22F}" type="pres">
      <dgm:prSet presAssocID="{FDCC18FE-6B97-4674-B93D-D72142AFCF6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B21D2E-E87D-4C95-94D7-F4506CA18AE1}" type="pres">
      <dgm:prSet presAssocID="{FDCC18FE-6B97-4674-B93D-D72142AFCF6F}" presName="divider" presStyleLbl="fgShp" presStyleIdx="0" presStyleCnt="1"/>
      <dgm:spPr/>
    </dgm:pt>
    <dgm:pt modelId="{8F9BC233-1976-416F-9463-6CBA0B11AAFC}" type="pres">
      <dgm:prSet presAssocID="{72ED13A1-48BA-46A4-BCD3-FF08DBA52B5E}" presName="downArrow" presStyleLbl="node1" presStyleIdx="0" presStyleCnt="2"/>
      <dgm:spPr/>
    </dgm:pt>
    <dgm:pt modelId="{92FED75B-913F-428D-AE03-D981E88A8677}" type="pres">
      <dgm:prSet presAssocID="{72ED13A1-48BA-46A4-BCD3-FF08DBA52B5E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7025F9-067E-44BE-A2F4-B4BDE797AF4A}" type="pres">
      <dgm:prSet presAssocID="{70590079-B9C6-4FE2-8D13-A2674617AA18}" presName="upArrow" presStyleLbl="node1" presStyleIdx="1" presStyleCnt="2"/>
      <dgm:spPr/>
    </dgm:pt>
    <dgm:pt modelId="{AD0A1D8E-D808-4540-8233-E646C5FCDF4E}" type="pres">
      <dgm:prSet presAssocID="{70590079-B9C6-4FE2-8D13-A2674617AA18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691269-6CFF-448B-A0A3-B40F5AB607F4}" type="presOf" srcId="{FDCC18FE-6B97-4674-B93D-D72142AFCF6F}" destId="{A92BD928-CEEB-483D-B7B4-5068713AF22F}" srcOrd="0" destOrd="0" presId="urn:microsoft.com/office/officeart/2005/8/layout/arrow3"/>
    <dgm:cxn modelId="{CBAD2E51-246F-4CB3-AAFD-80187CD16E4B}" srcId="{FDCC18FE-6B97-4674-B93D-D72142AFCF6F}" destId="{72ED13A1-48BA-46A4-BCD3-FF08DBA52B5E}" srcOrd="0" destOrd="0" parTransId="{F272F7D8-8D36-49BD-ABB2-F9B52C9FADDF}" sibTransId="{883FE1F6-6DE8-4C29-87D5-EEDDC265C3C6}"/>
    <dgm:cxn modelId="{7B317340-A6FB-4673-9327-773488656CB8}" srcId="{FDCC18FE-6B97-4674-B93D-D72142AFCF6F}" destId="{70590079-B9C6-4FE2-8D13-A2674617AA18}" srcOrd="1" destOrd="0" parTransId="{9F533636-AF19-454D-B0AF-FB02F2BBE3F8}" sibTransId="{2FA32C19-2A6C-4D66-A565-1E63C0F6AD1F}"/>
    <dgm:cxn modelId="{18269085-747A-470B-B6AF-1484A4A1F3A6}" type="presOf" srcId="{72ED13A1-48BA-46A4-BCD3-FF08DBA52B5E}" destId="{92FED75B-913F-428D-AE03-D981E88A8677}" srcOrd="0" destOrd="0" presId="urn:microsoft.com/office/officeart/2005/8/layout/arrow3"/>
    <dgm:cxn modelId="{B92D92F4-6432-4F82-804B-E60D092A5E17}" type="presOf" srcId="{70590079-B9C6-4FE2-8D13-A2674617AA18}" destId="{AD0A1D8E-D808-4540-8233-E646C5FCDF4E}" srcOrd="0" destOrd="0" presId="urn:microsoft.com/office/officeart/2005/8/layout/arrow3"/>
    <dgm:cxn modelId="{1A7C7A49-E1FA-4885-A7F2-BBF3A7212780}" type="presParOf" srcId="{A92BD928-CEEB-483D-B7B4-5068713AF22F}" destId="{9DB21D2E-E87D-4C95-94D7-F4506CA18AE1}" srcOrd="0" destOrd="0" presId="urn:microsoft.com/office/officeart/2005/8/layout/arrow3"/>
    <dgm:cxn modelId="{CCE57366-8AFC-415E-917E-98DD1A226145}" type="presParOf" srcId="{A92BD928-CEEB-483D-B7B4-5068713AF22F}" destId="{8F9BC233-1976-416F-9463-6CBA0B11AAFC}" srcOrd="1" destOrd="0" presId="urn:microsoft.com/office/officeart/2005/8/layout/arrow3"/>
    <dgm:cxn modelId="{C489CA8E-687C-4417-AA12-DAB095AC8EE9}" type="presParOf" srcId="{A92BD928-CEEB-483D-B7B4-5068713AF22F}" destId="{92FED75B-913F-428D-AE03-D981E88A8677}" srcOrd="2" destOrd="0" presId="urn:microsoft.com/office/officeart/2005/8/layout/arrow3"/>
    <dgm:cxn modelId="{BEEDD22A-8C63-4696-A8CD-701D665E04C2}" type="presParOf" srcId="{A92BD928-CEEB-483D-B7B4-5068713AF22F}" destId="{F67025F9-067E-44BE-A2F4-B4BDE797AF4A}" srcOrd="3" destOrd="0" presId="urn:microsoft.com/office/officeart/2005/8/layout/arrow3"/>
    <dgm:cxn modelId="{BB49FCBF-CFC9-457A-B5E2-81253C6972AF}" type="presParOf" srcId="{A92BD928-CEEB-483D-B7B4-5068713AF22F}" destId="{AD0A1D8E-D808-4540-8233-E646C5FCDF4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418556-1BE6-4512-9E45-26A7C55CE3C1}">
      <dsp:nvSpPr>
        <dsp:cNvPr id="0" name=""/>
        <dsp:cNvSpPr/>
      </dsp:nvSpPr>
      <dsp:spPr>
        <a:xfrm>
          <a:off x="596697" y="248"/>
          <a:ext cx="856704" cy="8567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chemeClr val="tx1"/>
            </a:solidFill>
          </a:endParaRPr>
        </a:p>
      </dsp:txBody>
      <dsp:txXfrm>
        <a:off x="722158" y="125709"/>
        <a:ext cx="605782" cy="605782"/>
      </dsp:txXfrm>
    </dsp:sp>
    <dsp:sp modelId="{A0B5F9A6-960C-4768-9302-8447E15F23D4}">
      <dsp:nvSpPr>
        <dsp:cNvPr id="0" name=""/>
        <dsp:cNvSpPr/>
      </dsp:nvSpPr>
      <dsp:spPr>
        <a:xfrm>
          <a:off x="720512" y="942223"/>
          <a:ext cx="609073" cy="609073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801245" y="1175133"/>
        <a:ext cx="447607" cy="143253"/>
      </dsp:txXfrm>
    </dsp:sp>
    <dsp:sp modelId="{A96DEC62-7BD2-4F09-85E1-5AD79426FB5B}">
      <dsp:nvSpPr>
        <dsp:cNvPr id="0" name=""/>
        <dsp:cNvSpPr/>
      </dsp:nvSpPr>
      <dsp:spPr>
        <a:xfrm>
          <a:off x="596697" y="1636567"/>
          <a:ext cx="856704" cy="8567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solidFill>
              <a:schemeClr val="tx1"/>
            </a:solidFill>
          </a:endParaRPr>
        </a:p>
      </dsp:txBody>
      <dsp:txXfrm>
        <a:off x="722158" y="1762028"/>
        <a:ext cx="605782" cy="605782"/>
      </dsp:txXfrm>
    </dsp:sp>
    <dsp:sp modelId="{EE13A713-FB56-4A43-8EAC-5FFEDDD35948}">
      <dsp:nvSpPr>
        <dsp:cNvPr id="0" name=""/>
        <dsp:cNvSpPr/>
      </dsp:nvSpPr>
      <dsp:spPr>
        <a:xfrm rot="21598233">
          <a:off x="1612110" y="1051048"/>
          <a:ext cx="336461" cy="3906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612110" y="1129203"/>
        <a:ext cx="235523" cy="234389"/>
      </dsp:txXfrm>
    </dsp:sp>
    <dsp:sp modelId="{5FD52559-24A0-45F8-A83C-05F4F6F31AE5}">
      <dsp:nvSpPr>
        <dsp:cNvPr id="0" name=""/>
        <dsp:cNvSpPr/>
      </dsp:nvSpPr>
      <dsp:spPr>
        <a:xfrm>
          <a:off x="2088235" y="715889"/>
          <a:ext cx="1060103" cy="10601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solidFill>
              <a:schemeClr val="tx1"/>
            </a:solidFill>
          </a:endParaRPr>
        </a:p>
      </dsp:txBody>
      <dsp:txXfrm>
        <a:off x="2243483" y="871137"/>
        <a:ext cx="749607" cy="7496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B21D2E-E87D-4C95-94D7-F4506CA18AE1}">
      <dsp:nvSpPr>
        <dsp:cNvPr id="0" name=""/>
        <dsp:cNvSpPr/>
      </dsp:nvSpPr>
      <dsp:spPr>
        <a:xfrm rot="21300000">
          <a:off x="14184" y="1277690"/>
          <a:ext cx="4593790" cy="526058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9BC233-1976-416F-9463-6CBA0B11AAFC}">
      <dsp:nvSpPr>
        <dsp:cNvPr id="0" name=""/>
        <dsp:cNvSpPr/>
      </dsp:nvSpPr>
      <dsp:spPr>
        <a:xfrm>
          <a:off x="554659" y="154071"/>
          <a:ext cx="1386647" cy="123257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ED75B-913F-428D-AE03-D981E88A8677}">
      <dsp:nvSpPr>
        <dsp:cNvPr id="0" name=""/>
        <dsp:cNvSpPr/>
      </dsp:nvSpPr>
      <dsp:spPr>
        <a:xfrm>
          <a:off x="2449744" y="0"/>
          <a:ext cx="1479090" cy="1294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j-lt"/>
            </a:rPr>
            <a:t>Ramp time</a:t>
          </a:r>
          <a:endParaRPr lang="en-US" sz="2400" kern="1200" dirty="0">
            <a:latin typeface="+mj-lt"/>
          </a:endParaRPr>
        </a:p>
      </dsp:txBody>
      <dsp:txXfrm>
        <a:off x="2449744" y="0"/>
        <a:ext cx="1479090" cy="1294204"/>
      </dsp:txXfrm>
    </dsp:sp>
    <dsp:sp modelId="{F67025F9-067E-44BE-A2F4-B4BDE797AF4A}">
      <dsp:nvSpPr>
        <dsp:cNvPr id="0" name=""/>
        <dsp:cNvSpPr/>
      </dsp:nvSpPr>
      <dsp:spPr>
        <a:xfrm>
          <a:off x="2680852" y="1694791"/>
          <a:ext cx="1386647" cy="1232575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0A1D8E-D808-4540-8233-E646C5FCDF4E}">
      <dsp:nvSpPr>
        <dsp:cNvPr id="0" name=""/>
        <dsp:cNvSpPr/>
      </dsp:nvSpPr>
      <dsp:spPr>
        <a:xfrm>
          <a:off x="693323" y="1787234"/>
          <a:ext cx="1479090" cy="1294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j-lt"/>
            </a:rPr>
            <a:t>Stability</a:t>
          </a:r>
          <a:endParaRPr lang="en-US" sz="2400" kern="1200" dirty="0">
            <a:latin typeface="+mj-lt"/>
          </a:endParaRPr>
        </a:p>
      </dsp:txBody>
      <dsp:txXfrm>
        <a:off x="693323" y="1787234"/>
        <a:ext cx="1479090" cy="1294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04990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551654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3965313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162790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2343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922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4071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/>
              <a:t>Hier können Sie den Titel Ihrer </a:t>
            </a:r>
            <a:br>
              <a:rPr lang="de-CH" dirty="0"/>
            </a:br>
            <a:r>
              <a:rPr lang="de-CH" dirty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/>
              <a:t>Vorname und Name Autor  ::  Funktion  ::  Paul Scherrer Institut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/>
              <a:t>Hier können Sie den Anlass Ihrer Präsentation und das Datum einfügen</a:t>
            </a:r>
          </a:p>
        </p:txBody>
      </p:sp>
    </p:spTree>
    <p:extLst>
      <p:ext uri="{BB962C8B-B14F-4D97-AF65-F5344CB8AC3E}">
        <p14:creationId xmlns:p14="http://schemas.microsoft.com/office/powerpoint/2010/main" val="31413500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7408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27177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de-DE" dirty="0" smtClean="0"/>
              <a:t>Slide # </a:t>
            </a:r>
            <a:r>
              <a:rPr lang="de-DE" dirty="0" err="1" smtClean="0"/>
              <a:t>of</a:t>
            </a:r>
            <a:r>
              <a:rPr lang="de-DE" dirty="0" smtClean="0"/>
              <a:t> x2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263725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074753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96799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4247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5836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A8D4D-DC22-4508-BED5-98CC926EE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4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539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13467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25618598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02587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0314818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0057542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285301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52775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4773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4158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503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924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888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8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829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44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192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051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638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578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48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  <p:extLst>
      <p:ext uri="{BB962C8B-B14F-4D97-AF65-F5344CB8AC3E}">
        <p14:creationId xmlns:p14="http://schemas.microsoft.com/office/powerpoint/2010/main" val="17673881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31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338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346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16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A3C2C-46E3-4998-BA89-D6D93C06254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AA553-07CE-40AE-91AA-9A7A556E0F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6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jp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05095" y="3515969"/>
            <a:ext cx="7969249" cy="810090"/>
          </a:xfrm>
        </p:spPr>
        <p:txBody>
          <a:bodyPr/>
          <a:lstStyle/>
          <a:p>
            <a:r>
              <a:rPr lang="de-CH" dirty="0" smtClean="0"/>
              <a:t>CHART HTS </a:t>
            </a:r>
            <a:r>
              <a:rPr lang="de-CH" dirty="0" err="1" smtClean="0"/>
              <a:t>program</a:t>
            </a:r>
            <a:r>
              <a:rPr lang="de-CH" dirty="0" smtClean="0"/>
              <a:t> at PSI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u="sng" noProof="0" dirty="0" smtClean="0"/>
              <a:t>Jaap Kosse</a:t>
            </a:r>
            <a:r>
              <a:rPr lang="en-GB" noProof="0" dirty="0" smtClean="0"/>
              <a:t>, Henrique Rodrigues, Michal Duda, Bernhard Auchmann, Stephane Sanfilippo  </a:t>
            </a:r>
          </a:p>
          <a:p>
            <a:r>
              <a:rPr lang="en-GB" noProof="0" dirty="0" smtClean="0"/>
              <a:t>Paul Scherrer Institute</a:t>
            </a:r>
            <a:endParaRPr lang="en-GB" noProof="0" dirty="0"/>
          </a:p>
        </p:txBody>
      </p:sp>
      <p:sp>
        <p:nvSpPr>
          <p:cNvPr id="2" name="TextBox 1"/>
          <p:cNvSpPr txBox="1"/>
          <p:nvPr/>
        </p:nvSpPr>
        <p:spPr>
          <a:xfrm>
            <a:off x="7812360" y="478253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13/12/21</a:t>
            </a:r>
            <a:endParaRPr lang="de-CH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47664" y="452902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sz="1400" dirty="0">
                <a:latin typeface="+mj-lt"/>
                <a:ea typeface="Times New Roman" panose="02020603050405020304" pitchFamily="18" charset="0"/>
              </a:rPr>
              <a:t>Work </a:t>
            </a:r>
            <a:r>
              <a:rPr lang="de-CH" sz="1400" dirty="0" err="1">
                <a:latin typeface="+mj-lt"/>
                <a:ea typeface="Times New Roman" panose="02020603050405020304" pitchFamily="18" charset="0"/>
              </a:rPr>
              <a:t>supported</a:t>
            </a:r>
            <a:r>
              <a:rPr lang="de-CH" sz="1400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de-CH" sz="1400" dirty="0" err="1">
                <a:latin typeface="+mj-lt"/>
                <a:ea typeface="Times New Roman" panose="02020603050405020304" pitchFamily="18" charset="0"/>
              </a:rPr>
              <a:t>by</a:t>
            </a:r>
            <a:r>
              <a:rPr lang="de-CH" sz="1400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de-CH" sz="1400" dirty="0" err="1">
                <a:latin typeface="+mj-lt"/>
                <a:ea typeface="Times New Roman" panose="02020603050405020304" pitchFamily="18" charset="0"/>
              </a:rPr>
              <a:t>the</a:t>
            </a:r>
            <a:r>
              <a:rPr lang="de-CH" sz="1400" dirty="0">
                <a:latin typeface="+mj-lt"/>
                <a:ea typeface="Times New Roman" panose="02020603050405020304" pitchFamily="18" charset="0"/>
              </a:rPr>
              <a:t> Swiss State </a:t>
            </a:r>
            <a:r>
              <a:rPr lang="de-CH" sz="1400" dirty="0" err="1">
                <a:latin typeface="+mj-lt"/>
                <a:ea typeface="Times New Roman" panose="02020603050405020304" pitchFamily="18" charset="0"/>
              </a:rPr>
              <a:t>Secretariat</a:t>
            </a:r>
            <a:r>
              <a:rPr lang="de-CH" sz="1400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de-CH" sz="1400" dirty="0" err="1">
                <a:latin typeface="+mj-lt"/>
                <a:ea typeface="Times New Roman" panose="02020603050405020304" pitchFamily="18" charset="0"/>
              </a:rPr>
              <a:t>for</a:t>
            </a:r>
            <a:r>
              <a:rPr lang="de-CH" sz="1400" dirty="0">
                <a:latin typeface="+mj-lt"/>
                <a:ea typeface="Times New Roman" panose="02020603050405020304" pitchFamily="18" charset="0"/>
              </a:rPr>
              <a:t> Education, Research </a:t>
            </a:r>
            <a:r>
              <a:rPr lang="de-CH" sz="1400" dirty="0" err="1">
                <a:latin typeface="+mj-lt"/>
                <a:ea typeface="Times New Roman" panose="02020603050405020304" pitchFamily="18" charset="0"/>
              </a:rPr>
              <a:t>and</a:t>
            </a:r>
            <a:r>
              <a:rPr lang="de-CH" sz="1400" dirty="0">
                <a:latin typeface="+mj-lt"/>
                <a:ea typeface="Times New Roman" panose="02020603050405020304" pitchFamily="18" charset="0"/>
              </a:rPr>
              <a:t> Innovation SERI</a:t>
            </a:r>
            <a:endParaRPr lang="de-CH" sz="14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87574"/>
            <a:ext cx="1790700" cy="12763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5095" y="424326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GB" dirty="0">
                <a:latin typeface="+mj-lt"/>
              </a:rPr>
              <a:t>CHART2/</a:t>
            </a:r>
            <a:r>
              <a:rPr lang="en-GB" dirty="0" err="1">
                <a:latin typeface="+mj-lt"/>
              </a:rPr>
              <a:t>MagDev</a:t>
            </a:r>
            <a:r>
              <a:rPr lang="en-GB" dirty="0">
                <a:latin typeface="+mj-lt"/>
              </a:rPr>
              <a:t> Results and Roadmap - Technical Review</a:t>
            </a:r>
          </a:p>
        </p:txBody>
      </p:sp>
    </p:spTree>
    <p:extLst>
      <p:ext uri="{BB962C8B-B14F-4D97-AF65-F5344CB8AC3E}">
        <p14:creationId xmlns:p14="http://schemas.microsoft.com/office/powerpoint/2010/main" val="12148975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6" b="21302"/>
          <a:stretch/>
        </p:blipFill>
        <p:spPr>
          <a:xfrm>
            <a:off x="0" y="1752198"/>
            <a:ext cx="3806329" cy="1872208"/>
          </a:xfrm>
        </p:spPr>
      </p:pic>
      <p:sp>
        <p:nvSpPr>
          <p:cNvPr id="6" name="TextBox 5"/>
          <p:cNvSpPr txBox="1"/>
          <p:nvPr/>
        </p:nvSpPr>
        <p:spPr>
          <a:xfrm>
            <a:off x="395536" y="27918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Manufacturing ready to go: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1 coil takes 2 days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0" r="5314" b="4802"/>
          <a:stretch/>
        </p:blipFill>
        <p:spPr>
          <a:xfrm>
            <a:off x="3878337" y="1178312"/>
            <a:ext cx="2565871" cy="28335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8" r="28541" b="18785"/>
          <a:stretch/>
        </p:blipFill>
        <p:spPr>
          <a:xfrm>
            <a:off x="6516216" y="1178312"/>
            <a:ext cx="2612252" cy="273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729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LN2 test results</a:t>
            </a:r>
            <a:endParaRPr lang="de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2" r="18451"/>
          <a:stretch/>
        </p:blipFill>
        <p:spPr>
          <a:xfrm>
            <a:off x="683568" y="1027706"/>
            <a:ext cx="3384376" cy="3509963"/>
          </a:xfrm>
        </p:spPr>
      </p:pic>
      <p:sp>
        <p:nvSpPr>
          <p:cNvPr id="2" name="TextBox 1"/>
          <p:cNvSpPr txBox="1"/>
          <p:nvPr/>
        </p:nvSpPr>
        <p:spPr>
          <a:xfrm>
            <a:off x="5292080" y="113159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So far: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Coil 1		0.8 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Coil 2		0.8 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Stack of coil 1 +2 	1.3 T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85743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185" y="285413"/>
            <a:ext cx="7185629" cy="45726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51920" y="3506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Single coil in LN2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79293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31325"/>
            <a:ext cx="7185629" cy="45726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35696" y="48010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1 fit parameter: turn-turn contact resistance. 1 ohm*cm2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51920" y="0"/>
            <a:ext cx="1991251" cy="3742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Single coil in LN2</a:t>
            </a:r>
            <a:endParaRPr lang="de-CH" sz="1800" dirty="0" err="1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77588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185" y="375341"/>
            <a:ext cx="7185629" cy="4572673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 bwMode="auto">
          <a:xfrm flipV="1">
            <a:off x="4211960" y="1869590"/>
            <a:ext cx="0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771800" y="191213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Coil fully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superconducting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10944" y="280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Current partly driven in radial path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5868144" y="266107"/>
            <a:ext cx="0" cy="2090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907704" y="1509550"/>
            <a:ext cx="64087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979712" y="117121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V=1e-5[V/m]*L</a:t>
            </a:r>
            <a:endParaRPr lang="de-CH" sz="1800" dirty="0" err="1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25470" y="-7653"/>
            <a:ext cx="1991251" cy="3742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Single coil in LN2</a:t>
            </a:r>
            <a:endParaRPr lang="de-CH" sz="1800" dirty="0" err="1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7369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1.3 T reached</a:t>
            </a:r>
            <a:endParaRPr lang="de-CH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2-stack LN2 test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324" y="1358994"/>
            <a:ext cx="3349015" cy="30757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29987" y="354342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>
                <a:solidFill>
                  <a:srgbClr val="000000"/>
                </a:solidFill>
                <a:latin typeface="Calibri"/>
              </a:rPr>
              <a:t>1 </a:t>
            </a: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coil</a:t>
            </a:r>
            <a:endParaRPr lang="de-CH" sz="17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5831" y="34289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2 coils</a:t>
            </a:r>
            <a:endParaRPr lang="de-CH" sz="17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4382" y="19376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3 coils</a:t>
            </a:r>
            <a:endParaRPr lang="de-CH" sz="17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35733" y="25145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2 coils</a:t>
            </a:r>
            <a:endParaRPr lang="de-CH" sz="17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664961" y="1407719"/>
            <a:ext cx="1152128" cy="2592907"/>
          </a:xfrm>
          <a:prstGeom prst="rect">
            <a:avLst/>
          </a:prstGeom>
          <a:solidFill>
            <a:srgbClr val="FFEAA8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01667" y="23265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LN2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04605" y="23265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15 K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6817089" y="1407719"/>
            <a:ext cx="0" cy="25929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003045" y="110397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done</a:t>
            </a:r>
            <a:endParaRPr lang="de-CH" sz="1800" i="1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2303" y="110397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soon</a:t>
            </a:r>
            <a:endParaRPr lang="de-CH" sz="1800" i="1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80" y="1261450"/>
            <a:ext cx="4443572" cy="31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1671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6B9E2DA1-5FA2-4B58-9A8E-CE23E63B7A25" descr="6B9E2DA1-5FA2-4B58-9A8E-CE23E63B7A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552" y="1399377"/>
            <a:ext cx="4680000" cy="35100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64288" y="2291289"/>
            <a:ext cx="1525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Cryostat insert with two </a:t>
            </a:r>
            <a:r>
              <a:rPr lang="en-US" dirty="0" err="1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cryocoolers</a:t>
            </a:r>
            <a:endParaRPr lang="en-US" dirty="0">
              <a:solidFill>
                <a:prstClr val="black"/>
              </a:solidFill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3499143"/>
            <a:ext cx="1726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Radiation shield </a:t>
            </a:r>
            <a:endParaRPr lang="en-US" dirty="0" smtClean="0">
              <a:solidFill>
                <a:prstClr val="black"/>
              </a:solidFill>
              <a:latin typeface="Georgia" panose="02040502050405020303" pitchFamily="18" charset="0"/>
              <a:ea typeface="+mn-ea"/>
              <a:cs typeface="+mn-cs"/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with </a:t>
            </a: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MLI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496" y="2688474"/>
            <a:ext cx="1850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Vacuum chamber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with pumps (not visible)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496" y="1021488"/>
            <a:ext cx="20829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Electronic rack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vacuum control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temperature monitoring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voltage signals recording</a:t>
            </a:r>
          </a:p>
          <a:p>
            <a:pPr marL="214313" indent="-214313" defTabSz="68580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2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quench detection system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64288" y="1076209"/>
            <a:ext cx="2073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2kA power converter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022263" y="1717534"/>
            <a:ext cx="941571" cy="1857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022263" y="2676441"/>
            <a:ext cx="1393551" cy="2366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3"/>
          </p:cNvCxnSpPr>
          <p:nvPr/>
        </p:nvCxnSpPr>
        <p:spPr>
          <a:xfrm>
            <a:off x="2154504" y="3764077"/>
            <a:ext cx="417354" cy="617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1"/>
          </p:cNvCxnSpPr>
          <p:nvPr/>
        </p:nvCxnSpPr>
        <p:spPr>
          <a:xfrm flipH="1">
            <a:off x="5737472" y="1214709"/>
            <a:ext cx="1481369" cy="3960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1"/>
          </p:cNvCxnSpPr>
          <p:nvPr/>
        </p:nvCxnSpPr>
        <p:spPr>
          <a:xfrm flipH="1" flipV="1">
            <a:off x="5644195" y="2523071"/>
            <a:ext cx="1574646" cy="105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164288" y="1460732"/>
            <a:ext cx="151711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Water chillers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(for compressors and power converter)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6810419" y="1641197"/>
            <a:ext cx="394565" cy="6403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164288" y="3151759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Power cables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(500A single </a:t>
            </a:r>
            <a:r>
              <a:rPr lang="en-US" sz="1200" dirty="0" smtClean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cables)</a:t>
            </a:r>
            <a:endParaRPr lang="en-US" sz="1200" dirty="0">
              <a:solidFill>
                <a:prstClr val="black"/>
              </a:solidFill>
              <a:latin typeface="Georgia" panose="02040502050405020303" pitchFamily="18" charset="0"/>
              <a:ea typeface="+mn-ea"/>
              <a:cs typeface="+mn-cs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393064" y="3306954"/>
            <a:ext cx="811920" cy="7688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2485" y="177353"/>
            <a:ext cx="48702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pl-PL" sz="24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2 </a:t>
            </a:r>
            <a:r>
              <a:rPr lang="pl-PL" sz="2400" dirty="0" err="1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kA</a:t>
            </a:r>
            <a:r>
              <a:rPr lang="pl-PL" sz="24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 </a:t>
            </a:r>
            <a:r>
              <a:rPr lang="pl-PL" sz="2400" dirty="0" err="1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cryogen</a:t>
            </a:r>
            <a:r>
              <a:rPr lang="de-CH" sz="24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-</a:t>
            </a:r>
            <a:r>
              <a:rPr lang="pl-PL" sz="2400" dirty="0" err="1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free</a:t>
            </a:r>
            <a:r>
              <a:rPr lang="pl-PL" sz="24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 test</a:t>
            </a:r>
            <a:r>
              <a:rPr lang="de-CH" sz="24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 </a:t>
            </a:r>
            <a:r>
              <a:rPr lang="pl-PL" sz="24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stand </a:t>
            </a:r>
            <a:r>
              <a:rPr lang="pl-PL" sz="2400" dirty="0" err="1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at</a:t>
            </a:r>
            <a:r>
              <a:rPr lang="pl-PL" sz="2400" dirty="0">
                <a:solidFill>
                  <a:prstClr val="black"/>
                </a:solidFill>
                <a:latin typeface="Georgia" panose="02040502050405020303" pitchFamily="18" charset="0"/>
                <a:ea typeface="+mn-ea"/>
                <a:cs typeface="+mn-cs"/>
              </a:rPr>
              <a:t> PSI</a:t>
            </a:r>
            <a:endParaRPr lang="en-US" sz="2400" dirty="0">
              <a:solidFill>
                <a:prstClr val="black"/>
              </a:solidFill>
              <a:latin typeface="Georgia" panose="020405020504050203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21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3528" y="915566"/>
            <a:ext cx="7742237" cy="3509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Modeling technique</a:t>
            </a:r>
          </a:p>
          <a:p>
            <a:r>
              <a:rPr lang="en-US" dirty="0" smtClean="0">
                <a:latin typeface="+mj-lt"/>
              </a:rPr>
              <a:t>COMSOL</a:t>
            </a:r>
          </a:p>
          <a:p>
            <a:r>
              <a:rPr lang="en-US" dirty="0" smtClean="0">
                <a:latin typeface="+mj-lt"/>
              </a:rPr>
              <a:t>based on </a:t>
            </a:r>
            <a:r>
              <a:rPr lang="fr-FR" dirty="0" err="1" smtClean="0">
                <a:latin typeface="+mj-lt"/>
              </a:rPr>
              <a:t>Ratu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Mataira</a:t>
            </a:r>
            <a:r>
              <a:rPr lang="fr-FR" dirty="0" smtClean="0">
                <a:latin typeface="+mj-lt"/>
              </a:rPr>
              <a:t> </a:t>
            </a:r>
            <a:r>
              <a:rPr lang="fr-FR" sz="1200" dirty="0" smtClean="0">
                <a:latin typeface="+mj-lt"/>
              </a:rPr>
              <a:t>2020 </a:t>
            </a:r>
            <a:r>
              <a:rPr lang="fr-FR" sz="1200" i="1" dirty="0" err="1">
                <a:latin typeface="+mj-lt"/>
              </a:rPr>
              <a:t>Supercond</a:t>
            </a:r>
            <a:r>
              <a:rPr lang="fr-FR" sz="1200" i="1" dirty="0">
                <a:latin typeface="+mj-lt"/>
              </a:rPr>
              <a:t>. </a:t>
            </a:r>
            <a:r>
              <a:rPr lang="fr-FR" sz="1200" i="1" dirty="0" err="1">
                <a:latin typeface="+mj-lt"/>
              </a:rPr>
              <a:t>Sci</a:t>
            </a:r>
            <a:r>
              <a:rPr lang="fr-FR" sz="1200" i="1" dirty="0">
                <a:latin typeface="+mj-lt"/>
              </a:rPr>
              <a:t>. </a:t>
            </a:r>
            <a:r>
              <a:rPr lang="fr-FR" sz="1200" i="1" dirty="0" err="1">
                <a:latin typeface="+mj-lt"/>
              </a:rPr>
              <a:t>Technol</a:t>
            </a:r>
            <a:r>
              <a:rPr lang="fr-FR" sz="1200" i="1" dirty="0">
                <a:latin typeface="+mj-lt"/>
              </a:rPr>
              <a:t>.</a:t>
            </a:r>
            <a:r>
              <a:rPr lang="fr-FR" sz="1200" dirty="0">
                <a:latin typeface="+mj-lt"/>
              </a:rPr>
              <a:t> </a:t>
            </a:r>
            <a:r>
              <a:rPr lang="fr-FR" sz="1200" b="1" dirty="0" smtClean="0">
                <a:latin typeface="+mj-lt"/>
              </a:rPr>
              <a:t>33</a:t>
            </a:r>
          </a:p>
          <a:p>
            <a:r>
              <a:rPr lang="fr-FR" dirty="0" err="1" smtClean="0">
                <a:latin typeface="+mj-lt"/>
              </a:rPr>
              <a:t>Homogenized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anisotropic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winding</a:t>
            </a:r>
            <a:r>
              <a:rPr lang="fr-FR" dirty="0" smtClean="0">
                <a:latin typeface="+mj-lt"/>
              </a:rPr>
              <a:t> pack </a:t>
            </a:r>
          </a:p>
          <a:p>
            <a:r>
              <a:rPr lang="en-US" dirty="0" smtClean="0">
                <a:latin typeface="+mj-lt"/>
              </a:rPr>
              <a:t>Time-dependent 2D axisymmetric</a:t>
            </a:r>
          </a:p>
          <a:p>
            <a:r>
              <a:rPr lang="en-US" dirty="0" smtClean="0">
                <a:latin typeface="+mj-lt"/>
              </a:rPr>
              <a:t>Electromagnetic + thermal coupled</a:t>
            </a:r>
          </a:p>
          <a:p>
            <a:r>
              <a:rPr lang="en-US" dirty="0" smtClean="0">
                <a:latin typeface="+mj-lt"/>
              </a:rPr>
              <a:t>Mechanics in separate step</a:t>
            </a:r>
          </a:p>
          <a:p>
            <a:endParaRPr lang="en-US" dirty="0">
              <a:latin typeface="+mj-lt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Capabilities</a:t>
            </a:r>
          </a:p>
          <a:p>
            <a:r>
              <a:rPr lang="en-US" dirty="0" smtClean="0">
                <a:latin typeface="+mj-lt"/>
              </a:rPr>
              <a:t>Dynamic </a:t>
            </a:r>
            <a:r>
              <a:rPr lang="en-US" dirty="0" err="1" smtClean="0">
                <a:latin typeface="+mj-lt"/>
              </a:rPr>
              <a:t>behaviour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Saturation</a:t>
            </a:r>
          </a:p>
          <a:p>
            <a:r>
              <a:rPr lang="en-US" dirty="0">
                <a:latin typeface="+mj-lt"/>
              </a:rPr>
              <a:t>Screening </a:t>
            </a:r>
            <a:r>
              <a:rPr lang="en-US" dirty="0" smtClean="0">
                <a:latin typeface="+mj-lt"/>
              </a:rPr>
              <a:t>currents</a:t>
            </a: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216000"/>
            <a:ext cx="6708025" cy="381375"/>
          </a:xfrm>
        </p:spPr>
        <p:txBody>
          <a:bodyPr/>
          <a:lstStyle/>
          <a:p>
            <a:r>
              <a:rPr lang="en-US" dirty="0" smtClean="0"/>
              <a:t>Modeling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5820" y="404405"/>
            <a:ext cx="3691839" cy="24482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7148477" y="483518"/>
            <a:ext cx="1728192" cy="2448273"/>
          </a:xfrm>
          <a:prstGeom prst="rect">
            <a:avLst/>
          </a:prstGeom>
          <a:solidFill>
            <a:srgbClr val="91CC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3984" y="20278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z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52152" y="134761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r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8554144" y="1563638"/>
            <a:ext cx="26351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Slide Number Placehold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80223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23528" y="915566"/>
            <a:ext cx="7742237" cy="3509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Modeling technique</a:t>
            </a:r>
          </a:p>
          <a:p>
            <a:r>
              <a:rPr lang="en-US" dirty="0" smtClean="0">
                <a:latin typeface="+mj-lt"/>
              </a:rPr>
              <a:t>COMSOL</a:t>
            </a:r>
          </a:p>
          <a:p>
            <a:r>
              <a:rPr lang="en-US" dirty="0" smtClean="0">
                <a:latin typeface="+mj-lt"/>
              </a:rPr>
              <a:t>based on </a:t>
            </a:r>
            <a:r>
              <a:rPr lang="fr-FR" dirty="0" err="1" smtClean="0">
                <a:latin typeface="+mj-lt"/>
              </a:rPr>
              <a:t>Ratu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Mataira</a:t>
            </a:r>
            <a:r>
              <a:rPr lang="fr-FR" dirty="0" smtClean="0">
                <a:latin typeface="+mj-lt"/>
              </a:rPr>
              <a:t> </a:t>
            </a:r>
            <a:r>
              <a:rPr lang="fr-FR" sz="1200" dirty="0" smtClean="0">
                <a:latin typeface="+mj-lt"/>
              </a:rPr>
              <a:t>2020 </a:t>
            </a:r>
            <a:r>
              <a:rPr lang="fr-FR" sz="1200" i="1" dirty="0" err="1">
                <a:latin typeface="+mj-lt"/>
              </a:rPr>
              <a:t>Supercond</a:t>
            </a:r>
            <a:r>
              <a:rPr lang="fr-FR" sz="1200" i="1" dirty="0">
                <a:latin typeface="+mj-lt"/>
              </a:rPr>
              <a:t>. </a:t>
            </a:r>
            <a:r>
              <a:rPr lang="fr-FR" sz="1200" i="1" dirty="0" err="1">
                <a:latin typeface="+mj-lt"/>
              </a:rPr>
              <a:t>Sci</a:t>
            </a:r>
            <a:r>
              <a:rPr lang="fr-FR" sz="1200" i="1" dirty="0">
                <a:latin typeface="+mj-lt"/>
              </a:rPr>
              <a:t>. </a:t>
            </a:r>
            <a:r>
              <a:rPr lang="fr-FR" sz="1200" i="1" dirty="0" err="1">
                <a:latin typeface="+mj-lt"/>
              </a:rPr>
              <a:t>Technol</a:t>
            </a:r>
            <a:r>
              <a:rPr lang="fr-FR" sz="1200" i="1" dirty="0">
                <a:latin typeface="+mj-lt"/>
              </a:rPr>
              <a:t>.</a:t>
            </a:r>
            <a:r>
              <a:rPr lang="fr-FR" sz="1200" dirty="0">
                <a:latin typeface="+mj-lt"/>
              </a:rPr>
              <a:t> </a:t>
            </a:r>
            <a:r>
              <a:rPr lang="fr-FR" sz="1200" b="1" dirty="0" smtClean="0">
                <a:latin typeface="+mj-lt"/>
              </a:rPr>
              <a:t>33</a:t>
            </a:r>
          </a:p>
          <a:p>
            <a:r>
              <a:rPr lang="fr-FR" dirty="0" err="1" smtClean="0">
                <a:latin typeface="+mj-lt"/>
              </a:rPr>
              <a:t>Homogenized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anisotropic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winding</a:t>
            </a:r>
            <a:r>
              <a:rPr lang="fr-FR" dirty="0" smtClean="0">
                <a:latin typeface="+mj-lt"/>
              </a:rPr>
              <a:t> pack </a:t>
            </a:r>
          </a:p>
          <a:p>
            <a:r>
              <a:rPr lang="en-US" dirty="0" smtClean="0">
                <a:latin typeface="+mj-lt"/>
              </a:rPr>
              <a:t>Time-dependent 2D axisymmetric</a:t>
            </a:r>
          </a:p>
          <a:p>
            <a:r>
              <a:rPr lang="en-US" dirty="0" smtClean="0">
                <a:latin typeface="+mj-lt"/>
              </a:rPr>
              <a:t>Electromagnetic + thermal coupled</a:t>
            </a:r>
          </a:p>
          <a:p>
            <a:r>
              <a:rPr lang="en-US" dirty="0" smtClean="0">
                <a:latin typeface="+mj-lt"/>
              </a:rPr>
              <a:t>Mechanics in separate step</a:t>
            </a:r>
          </a:p>
          <a:p>
            <a:endParaRPr lang="en-US" dirty="0">
              <a:latin typeface="+mj-lt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Capabilities</a:t>
            </a:r>
          </a:p>
          <a:p>
            <a:r>
              <a:rPr lang="en-US" dirty="0" smtClean="0">
                <a:latin typeface="+mj-lt"/>
              </a:rPr>
              <a:t>Dynamic </a:t>
            </a:r>
            <a:r>
              <a:rPr lang="en-US" dirty="0" err="1" smtClean="0">
                <a:latin typeface="+mj-lt"/>
              </a:rPr>
              <a:t>behaviour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Saturation</a:t>
            </a:r>
          </a:p>
          <a:p>
            <a:r>
              <a:rPr lang="en-US" dirty="0">
                <a:latin typeface="+mj-lt"/>
              </a:rPr>
              <a:t>Screening </a:t>
            </a:r>
            <a:r>
              <a:rPr lang="en-US" dirty="0" smtClean="0">
                <a:latin typeface="+mj-lt"/>
              </a:rPr>
              <a:t>currents</a:t>
            </a:r>
          </a:p>
          <a:p>
            <a:pPr marL="0" indent="0">
              <a:buNone/>
            </a:pPr>
            <a:endParaRPr lang="en-US" dirty="0" smtClean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216000"/>
            <a:ext cx="6708025" cy="381375"/>
          </a:xfrm>
        </p:spPr>
        <p:txBody>
          <a:bodyPr/>
          <a:lstStyle/>
          <a:p>
            <a:r>
              <a:rPr lang="en-US" dirty="0" smtClean="0"/>
              <a:t>Modeling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5820" y="404405"/>
            <a:ext cx="3691839" cy="24482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7148477" y="483518"/>
            <a:ext cx="1728192" cy="2448273"/>
          </a:xfrm>
          <a:prstGeom prst="rect">
            <a:avLst/>
          </a:prstGeom>
          <a:solidFill>
            <a:srgbClr val="91CC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3984" y="20278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z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52152" y="134761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r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8554144" y="1563638"/>
            <a:ext cx="26351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Slide Number Placehold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533" y="2585351"/>
            <a:ext cx="3970411" cy="23822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59631" y="29066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movie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7098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88" y="1995686"/>
            <a:ext cx="4159936" cy="311995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031504"/>
            <a:ext cx="4445708" cy="31119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-250964"/>
            <a:ext cx="3970411" cy="23822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8024" y="21235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z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94952" y="480399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r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8096944" y="5020022"/>
            <a:ext cx="26351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42315" y="20983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z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07296" y="480399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r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409288" y="5020022"/>
            <a:ext cx="26351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5678" y="0"/>
            <a:ext cx="1755934" cy="22667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6533" y="105958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movies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37643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3760001" y="737123"/>
            <a:ext cx="2468182" cy="3684225"/>
          </a:xfrm>
          <a:prstGeom prst="rect">
            <a:avLst/>
          </a:prstGeom>
          <a:solidFill>
            <a:srgbClr val="D4E2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03095" y="737124"/>
            <a:ext cx="2378959" cy="3684224"/>
          </a:xfrm>
          <a:prstGeom prst="rect">
            <a:avLst/>
          </a:prstGeom>
          <a:solidFill>
            <a:srgbClr val="FBE1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79527" y="737124"/>
            <a:ext cx="2764238" cy="36842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3007" y="142179"/>
            <a:ext cx="6708025" cy="381375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1113035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test coil program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764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superbend for SLS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7640" y="17226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racetrack demos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3035" y="24494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P3 experiment at PSI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3035" y="3750587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FCC-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ee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positron source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70664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Accelerator dipoles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20" y="439365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time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52010" y="1116315"/>
            <a:ext cx="0" cy="327051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670664" y="22532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Racetrack demos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xplore insulation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/cable concepts</a:t>
            </a:r>
            <a:endParaRPr lang="de-CH" sz="1800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7584" y="7137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solenoids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5316" y="7210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x-insulated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2" name="Bent Arrow 31"/>
          <p:cNvSpPr/>
          <p:nvPr/>
        </p:nvSpPr>
        <p:spPr bwMode="auto">
          <a:xfrm rot="5400000">
            <a:off x="4010008" y="663968"/>
            <a:ext cx="432767" cy="1678419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Bent Arrow 32"/>
          <p:cNvSpPr/>
          <p:nvPr/>
        </p:nvSpPr>
        <p:spPr bwMode="auto">
          <a:xfrm rot="5400000">
            <a:off x="6766392" y="1286502"/>
            <a:ext cx="432766" cy="1509184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4814370" y="2592547"/>
            <a:ext cx="288032" cy="43614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7453624" y="3273404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2050869" y="1878245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2050869" y="3303393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9890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9890" y="24494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9989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755576" y="3506947"/>
            <a:ext cx="828092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206096" y="3371630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2024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01616" y="17126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016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55316" y="22455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553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01616" y="7102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246805" y="4932096"/>
            <a:ext cx="758015" cy="147638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2</a:t>
            </a:r>
          </a:p>
        </p:txBody>
      </p:sp>
    </p:spTree>
    <p:extLst>
      <p:ext uri="{BB962C8B-B14F-4D97-AF65-F5344CB8AC3E}">
        <p14:creationId xmlns:p14="http://schemas.microsoft.com/office/powerpoint/2010/main" val="16706823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12" grpId="0" animBg="1"/>
      <p:bldP spid="7" grpId="0"/>
      <p:bldP spid="8" grpId="0"/>
      <p:bldP spid="9" grpId="0"/>
      <p:bldP spid="10" grpId="0"/>
      <p:bldP spid="19" grpId="0"/>
      <p:bldP spid="24" grpId="0"/>
      <p:bldP spid="26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/>
      <p:bldP spid="40" grpId="0"/>
      <p:bldP spid="44" grpId="0"/>
      <p:bldP spid="45" grpId="0"/>
      <p:bldP spid="46" grpId="0"/>
      <p:bldP spid="47" grpId="0"/>
      <p:bldP spid="41" grpId="0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coil program</a:t>
            </a:r>
            <a:endParaRPr lang="de-C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0" t="22537" r="19080"/>
          <a:stretch/>
        </p:blipFill>
        <p:spPr>
          <a:xfrm>
            <a:off x="-7254" y="1763348"/>
            <a:ext cx="2520280" cy="23215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68831" y="83102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Commissioning of infrastructure at PSI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7019" y="141768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Winding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2909" y="14110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Soldering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2120" y="141768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Testing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49112" y="142470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Modeling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DA47681-CFFA-7E44-96AB-7CF35B566C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8124" y="1750398"/>
            <a:ext cx="2340140" cy="23474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28F76A4-0223-ED4E-ACA9-55AD046A1206}"/>
              </a:ext>
            </a:extLst>
          </p:cNvPr>
          <p:cNvSpPr txBox="1"/>
          <p:nvPr/>
        </p:nvSpPr>
        <p:spPr>
          <a:xfrm>
            <a:off x="4773065" y="4116038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>
              <a:lnSpc>
                <a:spcPct val="110000"/>
              </a:lnSpc>
              <a:spcBef>
                <a:spcPts val="0"/>
              </a:spcBef>
            </a:pPr>
            <a:r>
              <a:rPr lang="en-CH" sz="1200" kern="1000" spc="23" dirty="0">
                <a:solidFill>
                  <a:srgbClr val="000000"/>
                </a:solidFill>
                <a:latin typeface="+mj-lt"/>
                <a:cs typeface="Franklin Gothic Book"/>
              </a:rPr>
              <a:t>Cryogen-free test station (2 kA</a:t>
            </a:r>
            <a:r>
              <a:rPr lang="en-CH" sz="1200" kern="1000" spc="23" dirty="0" smtClean="0">
                <a:solidFill>
                  <a:srgbClr val="000000"/>
                </a:solidFill>
                <a:latin typeface="+mj-lt"/>
                <a:cs typeface="Franklin Gothic Book"/>
              </a:rPr>
              <a:t>)</a:t>
            </a:r>
            <a:endParaRPr lang="en-CH" sz="1200" kern="1000" spc="23" dirty="0">
              <a:solidFill>
                <a:srgbClr val="000000"/>
              </a:solidFill>
              <a:latin typeface="+mj-lt"/>
              <a:cs typeface="Franklin Gothic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619" y="41274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Tensioning system developed by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Francois-Olivier </a:t>
            </a:r>
            <a:r>
              <a:rPr lang="en-US" sz="1400" dirty="0" err="1" smtClean="0">
                <a:solidFill>
                  <a:srgbClr val="000000"/>
                </a:solidFill>
                <a:latin typeface="+mj-lt"/>
              </a:rPr>
              <a:t>Pincot</a:t>
            </a: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Jacky </a:t>
            </a:r>
            <a:r>
              <a:rPr lang="en-US" sz="1400" dirty="0" err="1" smtClean="0">
                <a:solidFill>
                  <a:srgbClr val="000000"/>
                </a:solidFill>
                <a:latin typeface="+mj-lt"/>
              </a:rPr>
              <a:t>Mazet</a:t>
            </a: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, CERN</a:t>
            </a:r>
            <a:endParaRPr lang="de-CH" sz="1400" dirty="0" err="1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" t="26200" r="415" b="6999"/>
          <a:stretch/>
        </p:blipFill>
        <p:spPr>
          <a:xfrm>
            <a:off x="2648585" y="1763348"/>
            <a:ext cx="1816874" cy="1618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1088" y="1763348"/>
            <a:ext cx="1918543" cy="133463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78240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3760001" y="737123"/>
            <a:ext cx="2468182" cy="3684225"/>
          </a:xfrm>
          <a:prstGeom prst="rect">
            <a:avLst/>
          </a:prstGeom>
          <a:solidFill>
            <a:srgbClr val="D4E2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03095" y="737124"/>
            <a:ext cx="2378959" cy="3684224"/>
          </a:xfrm>
          <a:prstGeom prst="rect">
            <a:avLst/>
          </a:prstGeom>
          <a:solidFill>
            <a:srgbClr val="FBE1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79527" y="737124"/>
            <a:ext cx="2764238" cy="36842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3007" y="142179"/>
            <a:ext cx="6708025" cy="381375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1113035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test coil program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764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superbend for SLS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7640" y="17226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racetrack demos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3035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P3 experiment at PSI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3035" y="3750587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FCC-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ee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positron source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70664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Accelerator dipoles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20" y="439365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time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52010" y="1116315"/>
            <a:ext cx="0" cy="327051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670664" y="22532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Racetrack demos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xplore insulation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/cable concepts</a:t>
            </a:r>
            <a:endParaRPr lang="de-CH" sz="1800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7584" y="7137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solenoids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5316" y="7210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x-insulated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2" name="Bent Arrow 31"/>
          <p:cNvSpPr/>
          <p:nvPr/>
        </p:nvSpPr>
        <p:spPr bwMode="auto">
          <a:xfrm rot="5400000">
            <a:off x="4010008" y="663968"/>
            <a:ext cx="432767" cy="1678419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Bent Arrow 32"/>
          <p:cNvSpPr/>
          <p:nvPr/>
        </p:nvSpPr>
        <p:spPr bwMode="auto">
          <a:xfrm rot="5400000">
            <a:off x="6694385" y="1286502"/>
            <a:ext cx="432766" cy="1509184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4814370" y="2592547"/>
            <a:ext cx="288032" cy="43614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7380312" y="3273404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2050869" y="1878245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2050869" y="3303393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9890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9890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9989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755576" y="3506947"/>
            <a:ext cx="828092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206096" y="3371630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2024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01616" y="17126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016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55316" y="22455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553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01616" y="7102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4" name="Rectangle 3"/>
          <p:cNvSpPr/>
          <p:nvPr/>
        </p:nvSpPr>
        <p:spPr bwMode="auto">
          <a:xfrm>
            <a:off x="783432" y="2671612"/>
            <a:ext cx="2749436" cy="1722042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8633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161498" y="232940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Option 2: NI HTS solenoid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graphicFrame>
        <p:nvGraphicFramePr>
          <p:cNvPr id="15" name="Diagram 14"/>
          <p:cNvGraphicFramePr/>
          <p:nvPr>
            <p:extLst/>
          </p:nvPr>
        </p:nvGraphicFramePr>
        <p:xfrm>
          <a:off x="4211960" y="2643962"/>
          <a:ext cx="3740279" cy="2493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Positron source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/>
          <a:srcRect t="21340" b="-1"/>
          <a:stretch/>
        </p:blipFill>
        <p:spPr>
          <a:xfrm>
            <a:off x="0" y="1365516"/>
            <a:ext cx="4061520" cy="23888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3205" y="69954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State-of-the-art: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Pulsed NC magnet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9268" y="377484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SuperKEKB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, Y.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Enomoto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et al</a:t>
            </a:r>
            <a:endParaRPr kumimoji="0" lang="de-CH" sz="1800" b="0" i="1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331640" y="2643758"/>
            <a:ext cx="504056" cy="6480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3221" y="6937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FCC-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 injector studies</a:t>
            </a:r>
            <a:endParaRPr kumimoji="0" lang="de-CH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90539" y="119783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Option 1: improved pulsed NC magnet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Pavel Martyshkin </a:t>
            </a:r>
            <a:r>
              <a:rPr kumimoji="0" lang="de-CH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et al</a:t>
            </a:r>
            <a:r>
              <a:rPr kumimoji="0" lang="de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, BINP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75656" y="42012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Yield 0.58</a:t>
            </a:r>
            <a:endParaRPr kumimoji="0" lang="de-CH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1170" y="185167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Yield ~2.4</a:t>
            </a:r>
            <a:endParaRPr kumimoji="0" lang="de-CH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414" y="273747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Yield 4+</a:t>
            </a:r>
            <a:endParaRPr kumimoji="0" lang="de-CH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288142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DC</a:t>
            </a:r>
            <a:endParaRPr kumimoji="0" lang="de-CH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24140" y="455665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Radiation</a:t>
            </a:r>
            <a:endParaRPr kumimoji="0" lang="de-CH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21896" y="37440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NI magnet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de-CH" sz="16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8049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Graphic spid="15" grpId="0">
        <p:bldAsOne/>
      </p:bldGraphic>
      <p:bldP spid="10" grpId="0"/>
      <p:bldP spid="11" grpId="0"/>
      <p:bldP spid="13" grpId="0"/>
      <p:bldP spid="14" grpId="0"/>
      <p:bldP spid="9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5804" y="4882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22 coils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1500 A, 20 K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7 km tape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5804" y="147407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Stored energy ~ 1.6 MJ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Inductance ~ 0.7 H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Time constant ~1 h</a:t>
            </a:r>
            <a:endParaRPr kumimoji="0" lang="de-CH" sz="18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804" y="317160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Yield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97418">
                    <a:lumMod val="60000"/>
                    <a:lumOff val="40000"/>
                  </a:srgbClr>
                </a:solidFill>
                <a:effectLst/>
                <a:uLnTx/>
                <a:uFillTx/>
                <a:latin typeface="Georgia"/>
              </a:rPr>
              <a:t>4.7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 (Y.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Zhao, CERN)</a:t>
            </a:r>
            <a:endParaRPr kumimoji="0" lang="de-CH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80973D-88D2-40AF-AAD3-92571C3DC977}"/>
              </a:ext>
            </a:extLst>
          </p:cNvPr>
          <p:cNvSpPr txBox="1"/>
          <p:nvPr/>
        </p:nvSpPr>
        <p:spPr>
          <a:xfrm>
            <a:off x="595804" y="381759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Radiation load</a:t>
            </a:r>
          </a:p>
          <a:p>
            <a:pPr lvl="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      Power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97418">
                    <a:lumMod val="60000"/>
                    <a:lumOff val="40000"/>
                  </a:srgbClr>
                </a:solidFill>
                <a:effectLst/>
                <a:uLnTx/>
                <a:uFillTx/>
                <a:latin typeface="Georgia"/>
              </a:rPr>
              <a:t>acceptable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 (B. </a:t>
            </a:r>
            <a:r>
              <a:rPr lang="en-US" sz="1800" dirty="0">
                <a:solidFill>
                  <a:srgbClr val="000000"/>
                </a:solidFill>
                <a:latin typeface="Georgia"/>
              </a:rPr>
              <a:t>Humann , CERN)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      Dose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margins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DCA00"/>
                </a:solidFill>
                <a:effectLst/>
                <a:uLnTx/>
                <a:uFillTx/>
                <a:latin typeface="Georgia"/>
              </a:rPr>
              <a:t>TBD</a:t>
            </a:r>
          </a:p>
        </p:txBody>
      </p:sp>
      <p:sp>
        <p:nvSpPr>
          <p:cNvPr id="2" name="Rectangle 1"/>
          <p:cNvSpPr/>
          <p:nvPr/>
        </p:nvSpPr>
        <p:spPr>
          <a:xfrm>
            <a:off x="504056" y="2479613"/>
            <a:ext cx="4572000" cy="3801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defRPr/>
            </a:pPr>
            <a:r>
              <a:rPr lang="de-CH" sz="1800" dirty="0">
                <a:solidFill>
                  <a:srgbClr val="000000"/>
                </a:solidFill>
                <a:latin typeface="Georgia"/>
              </a:rPr>
              <a:t>Limited </a:t>
            </a:r>
            <a:r>
              <a:rPr lang="de-CH" sz="1800" dirty="0" err="1">
                <a:solidFill>
                  <a:srgbClr val="000000"/>
                </a:solidFill>
                <a:latin typeface="Georgia"/>
              </a:rPr>
              <a:t>by</a:t>
            </a:r>
            <a:r>
              <a:rPr lang="de-CH" sz="1800" dirty="0">
                <a:solidFill>
                  <a:srgbClr val="000000"/>
                </a:solidFill>
                <a:latin typeface="Georgia"/>
              </a:rPr>
              <a:t> axial </a:t>
            </a:r>
            <a:r>
              <a:rPr lang="de-CH" sz="1800" dirty="0" err="1">
                <a:solidFill>
                  <a:srgbClr val="000000"/>
                </a:solidFill>
                <a:latin typeface="Georgia"/>
              </a:rPr>
              <a:t>compressive</a:t>
            </a:r>
            <a:r>
              <a:rPr lang="de-CH" sz="1800" dirty="0">
                <a:solidFill>
                  <a:srgbClr val="000000"/>
                </a:solidFill>
                <a:latin typeface="Georgia"/>
              </a:rPr>
              <a:t> </a:t>
            </a:r>
            <a:r>
              <a:rPr lang="de-CH" sz="1800" dirty="0" smtClean="0">
                <a:solidFill>
                  <a:srgbClr val="000000"/>
                </a:solidFill>
                <a:latin typeface="Georgia"/>
              </a:rPr>
              <a:t>stress</a:t>
            </a:r>
            <a:endParaRPr lang="en-NL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EFD79C-BDFA-4DAB-928E-F86F0ACA5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552" y="175949"/>
            <a:ext cx="3401696" cy="47871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8716070-9C4E-484A-908E-665958474601}"/>
              </a:ext>
            </a:extLst>
          </p:cNvPr>
          <p:cNvSpPr txBox="1"/>
          <p:nvPr/>
        </p:nvSpPr>
        <p:spPr>
          <a:xfrm>
            <a:off x="8647709" y="1334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 [T]</a:t>
            </a:r>
            <a:endParaRPr kumimoji="0" lang="en-NL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783F76-2CDD-4E50-928B-F7E25FEF16A3}"/>
              </a:ext>
            </a:extLst>
          </p:cNvPr>
          <p:cNvSpPr txBox="1"/>
          <p:nvPr/>
        </p:nvSpPr>
        <p:spPr>
          <a:xfrm>
            <a:off x="8365109" y="4825085"/>
            <a:ext cx="504056" cy="24153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r [m]</a:t>
            </a:r>
            <a:endParaRPr kumimoji="0" lang="en-NL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E7CBB2-B233-4454-9FD1-48B6AAAAD3CC}"/>
              </a:ext>
            </a:extLst>
          </p:cNvPr>
          <p:cNvSpPr txBox="1"/>
          <p:nvPr/>
        </p:nvSpPr>
        <p:spPr>
          <a:xfrm>
            <a:off x="5310877" y="436556"/>
            <a:ext cx="504056" cy="24153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z [m]</a:t>
            </a:r>
            <a:endParaRPr kumimoji="0" lang="en-NL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585467-C2C3-4E83-A1C1-ABD0012C2D8C}"/>
              </a:ext>
            </a:extLst>
          </p:cNvPr>
          <p:cNvSpPr/>
          <p:nvPr/>
        </p:nvSpPr>
        <p:spPr bwMode="auto">
          <a:xfrm>
            <a:off x="5814933" y="319596"/>
            <a:ext cx="556691" cy="29086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9AADC4-FE35-4B6A-A12F-64CA2180A49F}"/>
              </a:ext>
            </a:extLst>
          </p:cNvPr>
          <p:cNvSpPr txBox="1"/>
          <p:nvPr/>
        </p:nvSpPr>
        <p:spPr>
          <a:xfrm>
            <a:off x="5823603" y="3010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target</a:t>
            </a:r>
            <a:endParaRPr kumimoji="0" lang="en-NL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Title 2"/>
          <p:cNvSpPr>
            <a:spLocks noGrp="1"/>
          </p:cNvSpPr>
          <p:nvPr>
            <p:ph type="title"/>
          </p:nvPr>
        </p:nvSpPr>
        <p:spPr>
          <a:xfrm>
            <a:off x="236875" y="25312"/>
            <a:ext cx="6708025" cy="381375"/>
          </a:xfrm>
        </p:spPr>
        <p:txBody>
          <a:bodyPr/>
          <a:lstStyle/>
          <a:p>
            <a:r>
              <a:rPr lang="en-US" dirty="0" smtClean="0"/>
              <a:t>NI solenoid for positron source</a:t>
            </a:r>
            <a:endParaRPr lang="de-CH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5940152" y="610462"/>
            <a:ext cx="0" cy="124120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677514" y="108850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e-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5931429" y="25312"/>
            <a:ext cx="0" cy="2757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5652162" y="-5051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e+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90680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1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 bwMode="auto">
          <a:xfrm flipH="1">
            <a:off x="827584" y="1059582"/>
            <a:ext cx="208208" cy="14401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Amorphous target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1" name="Rectangle 30"/>
          <p:cNvSpPr/>
          <p:nvPr/>
        </p:nvSpPr>
        <p:spPr bwMode="auto">
          <a:xfrm flipH="1">
            <a:off x="827584" y="1275606"/>
            <a:ext cx="208208" cy="144016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HTS solenoid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2" name="Rectangle 31"/>
          <p:cNvSpPr/>
          <p:nvPr/>
        </p:nvSpPr>
        <p:spPr bwMode="auto">
          <a:xfrm flipH="1">
            <a:off x="835400" y="1491630"/>
            <a:ext cx="208208" cy="144016"/>
          </a:xfrm>
          <a:prstGeom prst="rect">
            <a:avLst/>
          </a:prstGeom>
          <a:solidFill>
            <a:srgbClr val="8291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3 GHz SW RF structures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3" name="Rectangle 32"/>
          <p:cNvSpPr/>
          <p:nvPr/>
        </p:nvSpPr>
        <p:spPr bwMode="auto">
          <a:xfrm flipH="1">
            <a:off x="4867848" y="1275606"/>
            <a:ext cx="208208" cy="1440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Spectrometer (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horiz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. Dipole)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4" name="Rectangle 33"/>
          <p:cNvSpPr/>
          <p:nvPr/>
        </p:nvSpPr>
        <p:spPr bwMode="auto">
          <a:xfrm flipH="1">
            <a:off x="4867848" y="1491630"/>
            <a:ext cx="208208" cy="1440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Faraday cup / beam dump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2" name="Rectangle 71"/>
          <p:cNvSpPr/>
          <p:nvPr/>
        </p:nvSpPr>
        <p:spPr bwMode="auto">
          <a:xfrm flipH="1">
            <a:off x="4860032" y="1707654"/>
            <a:ext cx="208208" cy="14401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Shielding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3" name="Rectangle 72"/>
          <p:cNvSpPr/>
          <p:nvPr/>
        </p:nvSpPr>
        <p:spPr bwMode="auto">
          <a:xfrm flipH="1">
            <a:off x="4860032" y="1923678"/>
            <a:ext cx="208208" cy="144016"/>
          </a:xfrm>
          <a:prstGeom prst="rect">
            <a:avLst/>
          </a:prstGeom>
          <a:noFill/>
          <a:ln w="1905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Girder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4" name="Rectangle 73"/>
          <p:cNvSpPr/>
          <p:nvPr/>
        </p:nvSpPr>
        <p:spPr bwMode="auto">
          <a:xfrm flipH="1">
            <a:off x="827584" y="1707654"/>
            <a:ext cx="208208" cy="1440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NC solenoids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5" name="Rectangle 74"/>
          <p:cNvSpPr/>
          <p:nvPr/>
        </p:nvSpPr>
        <p:spPr bwMode="auto">
          <a:xfrm flipH="1">
            <a:off x="4860032" y="1059582"/>
            <a:ext cx="208208" cy="144016"/>
          </a:xfrm>
          <a:prstGeom prst="rect">
            <a:avLst/>
          </a:prstGeom>
          <a:solidFill>
            <a:srgbClr val="C5000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Fast detecting cavity</a:t>
            </a:r>
            <a:endParaRPr kumimoji="0" lang="de-CH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264120" y="4948237"/>
            <a:ext cx="8136000" cy="72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611560" y="2355728"/>
            <a:ext cx="8280000" cy="2592000"/>
          </a:xfrm>
          <a:prstGeom prst="rect">
            <a:avLst/>
          </a:prstGeom>
          <a:solidFill>
            <a:srgbClr val="EB5B00">
              <a:alpha val="26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2699872" y="3402082"/>
            <a:ext cx="2880320" cy="504000"/>
          </a:xfrm>
          <a:prstGeom prst="rect">
            <a:avLst/>
          </a:prstGeom>
          <a:noFill/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6012240" y="3293519"/>
            <a:ext cx="720000" cy="720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 bwMode="auto">
          <a:xfrm flipH="1">
            <a:off x="8964487" y="2355724"/>
            <a:ext cx="1" cy="259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EB5B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H="1" flipV="1">
            <a:off x="611560" y="2283718"/>
            <a:ext cx="8280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EB5B0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611561" y="2054326"/>
            <a:ext cx="8280919" cy="1573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B5B00"/>
                </a:solidFill>
                <a:effectLst/>
                <a:uLnTx/>
                <a:uFillTx/>
                <a:latin typeface="Calibri"/>
              </a:rPr>
              <a:t>L = 11.5 m</a:t>
            </a:r>
            <a:endParaRPr kumimoji="0" lang="de-CH" sz="1600" b="1" i="0" u="none" strike="noStrike" kern="1200" cap="none" spc="0" normalizeH="0" baseline="0" noProof="0" dirty="0" err="1">
              <a:ln>
                <a:noFill/>
              </a:ln>
              <a:solidFill>
                <a:srgbClr val="EB5B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971201" y="2355728"/>
            <a:ext cx="7561639" cy="36004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7452720" y="3435848"/>
            <a:ext cx="359640" cy="1512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963192" y="4587973"/>
            <a:ext cx="6488608" cy="36004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2699872" y="3687887"/>
            <a:ext cx="216000" cy="174043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611560" y="2355728"/>
            <a:ext cx="359640" cy="2592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8532840" y="2355728"/>
            <a:ext cx="359640" cy="1872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2987936" y="3600082"/>
            <a:ext cx="864000" cy="108000"/>
          </a:xfrm>
          <a:prstGeom prst="rect">
            <a:avLst/>
          </a:prstGeom>
          <a:solidFill>
            <a:srgbClr val="A4884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3996048" y="3600082"/>
            <a:ext cx="864000" cy="108000"/>
          </a:xfrm>
          <a:prstGeom prst="rect">
            <a:avLst/>
          </a:prstGeom>
          <a:solidFill>
            <a:srgbClr val="A4884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85" name="Rectangle 84"/>
          <p:cNvSpPr/>
          <p:nvPr/>
        </p:nvSpPr>
        <p:spPr bwMode="auto">
          <a:xfrm>
            <a:off x="2699872" y="3436505"/>
            <a:ext cx="216000" cy="179351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611560" y="2355726"/>
            <a:ext cx="8280000" cy="2592000"/>
          </a:xfrm>
          <a:prstGeom prst="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cxnSp>
        <p:nvCxnSpPr>
          <p:cNvPr id="87" name="Straight Connector 86"/>
          <p:cNvCxnSpPr>
            <a:endCxn id="88" idx="3"/>
          </p:cNvCxnSpPr>
          <p:nvPr/>
        </p:nvCxnSpPr>
        <p:spPr bwMode="auto">
          <a:xfrm flipV="1">
            <a:off x="431152" y="3651873"/>
            <a:ext cx="828480" cy="168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 flipH="1">
            <a:off x="2699872" y="3579865"/>
            <a:ext cx="72104" cy="14401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89" name="Trapezoid 88"/>
          <p:cNvSpPr/>
          <p:nvPr/>
        </p:nvSpPr>
        <p:spPr bwMode="auto">
          <a:xfrm rot="16200000">
            <a:off x="5328240" y="3510000"/>
            <a:ext cx="216000" cy="288000"/>
          </a:xfrm>
          <a:prstGeom prst="trapezoid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cxnSp>
        <p:nvCxnSpPr>
          <p:cNvPr id="90" name="Straight Connector 89"/>
          <p:cNvCxnSpPr/>
          <p:nvPr/>
        </p:nvCxnSpPr>
        <p:spPr bwMode="auto">
          <a:xfrm>
            <a:off x="5292240" y="3651870"/>
            <a:ext cx="1079640" cy="11578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 flipV="1">
            <a:off x="5292240" y="3543869"/>
            <a:ext cx="1073078" cy="1080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>
            <a:off x="2822292" y="3651870"/>
            <a:ext cx="2423266" cy="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2850890" y="3651870"/>
            <a:ext cx="244135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2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94" name="TextBox 93"/>
          <p:cNvSpPr txBox="1"/>
          <p:nvPr/>
        </p:nvSpPr>
        <p:spPr>
          <a:xfrm>
            <a:off x="696168" y="1993999"/>
            <a:ext cx="707480" cy="1573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/>
              </a:rPr>
              <a:t>Zrel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/>
              </a:rPr>
              <a:t> = 0</a:t>
            </a:r>
            <a:endParaRPr kumimoji="0" lang="de-CH" sz="1600" b="1" i="0" u="none" strike="noStrike" kern="1200" cap="none" spc="0" normalizeH="0" baseline="0" noProof="0" dirty="0" err="1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95" name="Straight Connector 94"/>
          <p:cNvCxnSpPr/>
          <p:nvPr/>
        </p:nvCxnSpPr>
        <p:spPr bwMode="auto">
          <a:xfrm>
            <a:off x="611561" y="2079375"/>
            <a:ext cx="0" cy="13233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 flipV="1">
            <a:off x="264519" y="2147704"/>
            <a:ext cx="142716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80808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97" name="Rectangle 96"/>
          <p:cNvSpPr/>
          <p:nvPr/>
        </p:nvSpPr>
        <p:spPr bwMode="auto">
          <a:xfrm>
            <a:off x="2700008" y="3219824"/>
            <a:ext cx="719904" cy="14467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98" name="Rectangle 97"/>
          <p:cNvSpPr/>
          <p:nvPr/>
        </p:nvSpPr>
        <p:spPr bwMode="auto">
          <a:xfrm>
            <a:off x="2699872" y="3939247"/>
            <a:ext cx="720064" cy="14467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99" name="Rectangle 98"/>
          <p:cNvSpPr/>
          <p:nvPr/>
        </p:nvSpPr>
        <p:spPr bwMode="auto">
          <a:xfrm flipH="1">
            <a:off x="5004128" y="3618098"/>
            <a:ext cx="144016" cy="72000"/>
          </a:xfrm>
          <a:prstGeom prst="rect">
            <a:avLst/>
          </a:prstGeom>
          <a:solidFill>
            <a:srgbClr val="C5000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>
            <a:off x="2987960" y="3435847"/>
            <a:ext cx="360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3492032" y="3435864"/>
            <a:ext cx="360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2" name="Rectangle 101"/>
          <p:cNvSpPr/>
          <p:nvPr/>
        </p:nvSpPr>
        <p:spPr bwMode="auto">
          <a:xfrm>
            <a:off x="2987944" y="3723896"/>
            <a:ext cx="360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3492032" y="3723896"/>
            <a:ext cx="360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3996088" y="3435864"/>
            <a:ext cx="360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5" name="Rectangle 104"/>
          <p:cNvSpPr/>
          <p:nvPr/>
        </p:nvSpPr>
        <p:spPr bwMode="auto">
          <a:xfrm>
            <a:off x="4500144" y="3435848"/>
            <a:ext cx="360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6" name="Rectangle 105"/>
          <p:cNvSpPr/>
          <p:nvPr/>
        </p:nvSpPr>
        <p:spPr bwMode="auto">
          <a:xfrm>
            <a:off x="3996088" y="3723896"/>
            <a:ext cx="360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7" name="Rectangle 106"/>
          <p:cNvSpPr/>
          <p:nvPr/>
        </p:nvSpPr>
        <p:spPr bwMode="auto">
          <a:xfrm>
            <a:off x="4500104" y="3723896"/>
            <a:ext cx="360000" cy="1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8" name="Rectangle 107"/>
          <p:cNvSpPr/>
          <p:nvPr/>
        </p:nvSpPr>
        <p:spPr bwMode="auto">
          <a:xfrm flipH="1">
            <a:off x="1259632" y="3579862"/>
            <a:ext cx="72104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109" name="Rectangle 108"/>
          <p:cNvSpPr/>
          <p:nvPr/>
        </p:nvSpPr>
        <p:spPr bwMode="auto">
          <a:xfrm>
            <a:off x="1475776" y="3506388"/>
            <a:ext cx="792000" cy="2894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43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 rot="16200000">
            <a:off x="7458965" y="3573216"/>
            <a:ext cx="2591998" cy="15701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B5B00"/>
                </a:solidFill>
                <a:effectLst/>
                <a:uLnTx/>
                <a:uFillTx/>
                <a:latin typeface="Calibri"/>
              </a:rPr>
              <a:t>W = 3.6 m</a:t>
            </a:r>
            <a:endParaRPr kumimoji="0" lang="de-CH" sz="1600" b="1" i="0" u="none" strike="noStrike" kern="1200" cap="none" spc="0" normalizeH="0" baseline="0" noProof="0" dirty="0" err="1">
              <a:ln>
                <a:noFill/>
              </a:ln>
              <a:solidFill>
                <a:srgbClr val="EB5B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13" name="Straight Connector 112"/>
          <p:cNvCxnSpPr/>
          <p:nvPr/>
        </p:nvCxnSpPr>
        <p:spPr bwMode="auto">
          <a:xfrm>
            <a:off x="1331736" y="3649684"/>
            <a:ext cx="136813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Arrow Connector 113"/>
          <p:cNvCxnSpPr/>
          <p:nvPr/>
        </p:nvCxnSpPr>
        <p:spPr bwMode="auto">
          <a:xfrm flipH="1">
            <a:off x="611560" y="4948014"/>
            <a:ext cx="72048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5" name="TextBox 114"/>
          <p:cNvSpPr txBox="1"/>
          <p:nvPr/>
        </p:nvSpPr>
        <p:spPr>
          <a:xfrm>
            <a:off x="611561" y="4731990"/>
            <a:ext cx="720479" cy="1573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1 m</a:t>
            </a:r>
            <a:endParaRPr kumimoji="0" lang="de-CH" sz="16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16" name="Straight Arrow Connector 115"/>
          <p:cNvCxnSpPr/>
          <p:nvPr/>
        </p:nvCxnSpPr>
        <p:spPr bwMode="auto">
          <a:xfrm rot="16200000" flipH="1">
            <a:off x="251320" y="4588174"/>
            <a:ext cx="72048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7" name="TextBox 116"/>
          <p:cNvSpPr txBox="1"/>
          <p:nvPr/>
        </p:nvSpPr>
        <p:spPr>
          <a:xfrm rot="16200000">
            <a:off x="113989" y="4509482"/>
            <a:ext cx="720479" cy="1573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1 m</a:t>
            </a:r>
            <a:endParaRPr kumimoji="0" lang="de-CH" sz="1600" b="1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32240" y="196895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R. Zennaro, PSI</a:t>
            </a:r>
            <a:endParaRPr kumimoji="0" lang="de-CH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77211" y="5689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SwissFEL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/>
              </a:rPr>
              <a:t> PSI 2024</a:t>
            </a:r>
            <a:endParaRPr kumimoji="0" lang="de-CH" sz="18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4" name="Down Arrow 3"/>
          <p:cNvSpPr/>
          <p:nvPr/>
        </p:nvSpPr>
        <p:spPr bwMode="auto">
          <a:xfrm>
            <a:off x="2663908" y="3085408"/>
            <a:ext cx="287928" cy="336465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24B0FD-C0F3-4903-82F0-69717199BA14}"/>
              </a:ext>
            </a:extLst>
          </p:cNvPr>
          <p:cNvSpPr/>
          <p:nvPr/>
        </p:nvSpPr>
        <p:spPr bwMode="auto">
          <a:xfrm>
            <a:off x="696168" y="121294"/>
            <a:ext cx="1283544" cy="5782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NL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912" y="111749"/>
            <a:ext cx="6708025" cy="381375"/>
          </a:xfrm>
        </p:spPr>
        <p:txBody>
          <a:bodyPr/>
          <a:lstStyle/>
          <a:p>
            <a:r>
              <a:rPr lang="en-US" dirty="0"/>
              <a:t>Proof-of-concept positron source experiment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7" name="Rectangle 6"/>
          <p:cNvSpPr/>
          <p:nvPr/>
        </p:nvSpPr>
        <p:spPr bwMode="auto">
          <a:xfrm>
            <a:off x="755576" y="1235232"/>
            <a:ext cx="1368152" cy="22616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8133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3760001" y="737123"/>
            <a:ext cx="2468182" cy="3684225"/>
          </a:xfrm>
          <a:prstGeom prst="rect">
            <a:avLst/>
          </a:prstGeom>
          <a:solidFill>
            <a:srgbClr val="D4E2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03095" y="737124"/>
            <a:ext cx="2378959" cy="3684224"/>
          </a:xfrm>
          <a:prstGeom prst="rect">
            <a:avLst/>
          </a:prstGeom>
          <a:solidFill>
            <a:srgbClr val="FBE1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79527" y="737124"/>
            <a:ext cx="2764238" cy="36842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3007" y="142179"/>
            <a:ext cx="6708025" cy="381375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1113035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test coil program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764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superbend for SLS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7640" y="17226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racetrack demos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3035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P3 experiment at PSI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3035" y="3750587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FCC-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ee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positron source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70664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Accelerator dipoles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20" y="439365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time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52010" y="1116315"/>
            <a:ext cx="0" cy="327051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670664" y="22532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Racetrack demos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xplore insulation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/cable concepts</a:t>
            </a:r>
            <a:endParaRPr lang="de-CH" sz="1800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7584" y="7137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solenoids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5316" y="7210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x-insulated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2" name="Bent Arrow 31"/>
          <p:cNvSpPr/>
          <p:nvPr/>
        </p:nvSpPr>
        <p:spPr bwMode="auto">
          <a:xfrm rot="5400000">
            <a:off x="4010008" y="663968"/>
            <a:ext cx="432767" cy="1678419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Bent Arrow 32"/>
          <p:cNvSpPr/>
          <p:nvPr/>
        </p:nvSpPr>
        <p:spPr bwMode="auto">
          <a:xfrm rot="5400000">
            <a:off x="6694385" y="1286502"/>
            <a:ext cx="432766" cy="1509184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4814370" y="2592547"/>
            <a:ext cx="288032" cy="43614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7380312" y="3273404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2050869" y="1878245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2050869" y="3303393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9890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9890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9989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755576" y="3506947"/>
            <a:ext cx="828092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206096" y="3371630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2024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01616" y="17126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016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55316" y="22455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553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01616" y="7102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759113" y="721063"/>
            <a:ext cx="2469070" cy="3665771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0340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751946" y="695807"/>
            <a:ext cx="7742237" cy="35099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+mj-lt"/>
              </a:rPr>
              <a:t>Generate hard X-rays for TOMCAT beamline</a:t>
            </a:r>
            <a:endParaRPr lang="de-CH" sz="1800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Light Source (SLS) </a:t>
            </a:r>
            <a:r>
              <a:rPr lang="en-US" dirty="0" smtClean="0"/>
              <a:t>superbends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3464266" y="160837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LTS superbends under construction (C. Calzolaio, PSI)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6178"/>
          <a:stretch/>
        </p:blipFill>
        <p:spPr>
          <a:xfrm>
            <a:off x="6228184" y="1855405"/>
            <a:ext cx="2864628" cy="30206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02767" y="95931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SLS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2.9 T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7272" y="959311"/>
            <a:ext cx="914400" cy="64906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SLS 2.0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+mj-lt"/>
              </a:rPr>
              <a:t>5 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0" y="1855405"/>
            <a:ext cx="2831072" cy="20844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3029" y="2129845"/>
            <a:ext cx="2713285" cy="2339429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 bwMode="auto">
          <a:xfrm>
            <a:off x="3450233" y="1084463"/>
            <a:ext cx="453570" cy="36004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91071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Light Source (SLS) </a:t>
            </a:r>
            <a:r>
              <a:rPr lang="en-US" dirty="0" smtClean="0"/>
              <a:t>superbends</a:t>
            </a:r>
            <a:endParaRPr lang="de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6178"/>
          <a:stretch/>
        </p:blipFill>
        <p:spPr>
          <a:xfrm>
            <a:off x="179512" y="1779662"/>
            <a:ext cx="2864628" cy="30206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8674" y="85121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SLS 2.0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6573" y="115329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+mj-lt"/>
              </a:rPr>
              <a:t>5 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4 K</a:t>
            </a:r>
            <a:endParaRPr lang="de-CH" sz="18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36029" y="76732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SLS 2.x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NI 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HTS (or metal-insulated?)</a:t>
            </a:r>
            <a:endParaRPr lang="de-CH" sz="1800" dirty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663" y="3870070"/>
            <a:ext cx="1198835" cy="7895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95936" y="46716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Jeroen van Nugteren</a:t>
            </a:r>
            <a:endParaRPr lang="de-CH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2364847" y="986414"/>
            <a:ext cx="453570" cy="36004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23928" y="135298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8+ 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20 K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44642" y="135298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6 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40 K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026" name="Picture 2" descr="imag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518" y="1851670"/>
            <a:ext cx="3286383" cy="280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Left-Right Arrow 21"/>
          <p:cNvSpPr/>
          <p:nvPr/>
        </p:nvSpPr>
        <p:spPr bwMode="auto">
          <a:xfrm>
            <a:off x="4428891" y="1494711"/>
            <a:ext cx="372347" cy="270438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8494183" y="206769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chemeClr val="bg1"/>
                </a:solidFill>
                <a:latin typeface="Calibri"/>
              </a:rPr>
              <a:t>14 T</a:t>
            </a:r>
            <a:endParaRPr lang="de-CH" sz="1800" dirty="0" err="1" smtClean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8790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 Light Source (SLS) </a:t>
            </a:r>
            <a:r>
              <a:rPr lang="en-US" dirty="0" smtClean="0"/>
              <a:t>superbends</a:t>
            </a:r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663" y="3870070"/>
            <a:ext cx="1198835" cy="7895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95936" y="46716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Jeroen van Nugteren</a:t>
            </a:r>
            <a:endParaRPr lang="de-CH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80112" y="15433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~1 km tape for both racetrack poles</a:t>
            </a:r>
          </a:p>
        </p:txBody>
      </p:sp>
      <p:pic>
        <p:nvPicPr>
          <p:cNvPr id="1026" name="Picture 2" descr="im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518" y="1851670"/>
            <a:ext cx="3286383" cy="280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13159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Pancakes have nice dimensions (~130 m tape each)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for practical demo coils (test solenoids are ~80 m)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Field quality (field integral)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Mechanical support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Charging time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Quench 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behaviour</a:t>
            </a: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8494183" y="2045990"/>
            <a:ext cx="538930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chemeClr val="bg1"/>
                </a:solidFill>
                <a:latin typeface="Calibri"/>
              </a:rPr>
              <a:t>14 T</a:t>
            </a:r>
            <a:endParaRPr lang="de-CH" dirty="0" err="1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22844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3760001" y="737123"/>
            <a:ext cx="2468182" cy="3684225"/>
          </a:xfrm>
          <a:prstGeom prst="rect">
            <a:avLst/>
          </a:prstGeom>
          <a:solidFill>
            <a:srgbClr val="D4E2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03095" y="737124"/>
            <a:ext cx="2378959" cy="3684224"/>
          </a:xfrm>
          <a:prstGeom prst="rect">
            <a:avLst/>
          </a:prstGeom>
          <a:solidFill>
            <a:srgbClr val="FBE1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79527" y="737124"/>
            <a:ext cx="2764238" cy="36842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3007" y="142179"/>
            <a:ext cx="6708025" cy="381375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1113035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test coil program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764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superbend for SLS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7640" y="17226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racetrack demos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3035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P3 experiment at PSI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3035" y="3750587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FCC-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ee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positron source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70664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Accelerator dipoles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20" y="439365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time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52010" y="1116315"/>
            <a:ext cx="0" cy="327051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670664" y="22532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Racetrack demos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xplore insulation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/cable concepts</a:t>
            </a:r>
            <a:endParaRPr lang="de-CH" sz="1800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7584" y="7137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solenoids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5316" y="7210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x-insulated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2" name="Bent Arrow 31"/>
          <p:cNvSpPr/>
          <p:nvPr/>
        </p:nvSpPr>
        <p:spPr bwMode="auto">
          <a:xfrm rot="5400000">
            <a:off x="4010008" y="663968"/>
            <a:ext cx="432767" cy="1678419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4814370" y="2592547"/>
            <a:ext cx="288032" cy="43614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7380312" y="3273404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2050869" y="1878245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2050869" y="3303393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9890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9890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9989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755576" y="3506947"/>
            <a:ext cx="828092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206096" y="3371630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2024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01616" y="17126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016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55316" y="22455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553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01616" y="7102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408618" y="713768"/>
            <a:ext cx="2373436" cy="3707580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Bent Arrow 32"/>
          <p:cNvSpPr/>
          <p:nvPr/>
        </p:nvSpPr>
        <p:spPr bwMode="auto">
          <a:xfrm rot="5400000">
            <a:off x="6694385" y="1286502"/>
            <a:ext cx="432766" cy="1509184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0701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3760001" y="737123"/>
            <a:ext cx="2468182" cy="3684225"/>
          </a:xfrm>
          <a:prstGeom prst="rect">
            <a:avLst/>
          </a:prstGeom>
          <a:solidFill>
            <a:srgbClr val="D4E2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03095" y="737124"/>
            <a:ext cx="2378959" cy="3684224"/>
          </a:xfrm>
          <a:prstGeom prst="rect">
            <a:avLst/>
          </a:prstGeom>
          <a:solidFill>
            <a:srgbClr val="FBE1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79527" y="737124"/>
            <a:ext cx="2764238" cy="36842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3007" y="142179"/>
            <a:ext cx="6708025" cy="381375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1113035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test coil program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764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superbend for SLS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7640" y="17226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racetrack demos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3035" y="24494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P3 experiment at PSI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3035" y="3750587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FCC-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ee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positron source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70664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Accelerator dipoles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20" y="439365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time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52010" y="1116315"/>
            <a:ext cx="0" cy="327051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670664" y="22532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Racetrack demos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xplore insulation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/cable concepts</a:t>
            </a:r>
            <a:endParaRPr lang="de-CH" sz="1800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7584" y="7137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solenoids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5316" y="7210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x-insulated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2" name="Bent Arrow 31"/>
          <p:cNvSpPr/>
          <p:nvPr/>
        </p:nvSpPr>
        <p:spPr bwMode="auto">
          <a:xfrm rot="5400000">
            <a:off x="4010008" y="663968"/>
            <a:ext cx="432767" cy="1678419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Bent Arrow 32"/>
          <p:cNvSpPr/>
          <p:nvPr/>
        </p:nvSpPr>
        <p:spPr bwMode="auto">
          <a:xfrm rot="5400000">
            <a:off x="6766392" y="1286502"/>
            <a:ext cx="432766" cy="1509184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4814370" y="2592547"/>
            <a:ext cx="288032" cy="43614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7453624" y="3273404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2050869" y="1878245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2050869" y="3303393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9890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9890" y="24494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9989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755576" y="3506947"/>
            <a:ext cx="828092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206096" y="3371630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2024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01616" y="17126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016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55316" y="22455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553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01616" y="7102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246805" y="4932096"/>
            <a:ext cx="758015" cy="147638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2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779527" y="1116315"/>
            <a:ext cx="2568337" cy="447323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9680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3760001" y="737123"/>
            <a:ext cx="2468182" cy="3684225"/>
          </a:xfrm>
          <a:prstGeom prst="rect">
            <a:avLst/>
          </a:prstGeom>
          <a:solidFill>
            <a:srgbClr val="D4E2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03095" y="737124"/>
            <a:ext cx="2378959" cy="3684224"/>
          </a:xfrm>
          <a:prstGeom prst="rect">
            <a:avLst/>
          </a:prstGeom>
          <a:solidFill>
            <a:srgbClr val="FBE1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79527" y="737124"/>
            <a:ext cx="2764238" cy="36842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3007" y="142179"/>
            <a:ext cx="6708025" cy="381375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1113035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test coil program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764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superbend for SLS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7640" y="17226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racetrack demos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3035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P3 experiment at PSI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3035" y="3750587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FCC-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ee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positron source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70664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Accelerator dipoles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20" y="439365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time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52010" y="1116315"/>
            <a:ext cx="0" cy="327051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670664" y="22532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Racetrack demos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xplore insulation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/cable concepts</a:t>
            </a:r>
            <a:endParaRPr lang="de-CH" sz="1800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7584" y="7137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solenoids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5316" y="7210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x-insulated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2" name="Bent Arrow 31"/>
          <p:cNvSpPr/>
          <p:nvPr/>
        </p:nvSpPr>
        <p:spPr bwMode="auto">
          <a:xfrm rot="5400000">
            <a:off x="4010008" y="663968"/>
            <a:ext cx="432767" cy="1678419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4814370" y="2592547"/>
            <a:ext cx="288032" cy="43614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7380312" y="3273404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2050869" y="1878245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2050869" y="3303393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9890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9890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9989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755576" y="3506947"/>
            <a:ext cx="828092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206096" y="3371630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2024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01616" y="17126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016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55316" y="22455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553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01616" y="7102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408618" y="713768"/>
            <a:ext cx="2373436" cy="3707580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Bent Arrow 32"/>
          <p:cNvSpPr/>
          <p:nvPr/>
        </p:nvSpPr>
        <p:spPr bwMode="auto">
          <a:xfrm rot="5400000">
            <a:off x="6694385" y="1286502"/>
            <a:ext cx="432766" cy="1509184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2390" y="19307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i="1" dirty="0" err="1" smtClean="0">
              <a:solidFill>
                <a:srgbClr val="00B0F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457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Cabling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Insulation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00B0F0"/>
                </a:solidFill>
                <a:latin typeface="Calibri"/>
              </a:rPr>
              <a:t>Initial starting points</a:t>
            </a:r>
            <a:r>
              <a:rPr lang="de-CH" i="1" dirty="0">
                <a:solidFill>
                  <a:srgbClr val="00B0F0"/>
                </a:solidFill>
                <a:latin typeface="Calibri"/>
              </a:rPr>
              <a:t/>
            </a:r>
            <a:br>
              <a:rPr lang="de-CH" i="1" dirty="0">
                <a:solidFill>
                  <a:srgbClr val="00B0F0"/>
                </a:solidFill>
                <a:latin typeface="Calibri"/>
              </a:rPr>
            </a:b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0905553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32194" y="216000"/>
            <a:ext cx="6708025" cy="381375"/>
          </a:xfrm>
        </p:spPr>
        <p:txBody>
          <a:bodyPr/>
          <a:lstStyle/>
          <a:p>
            <a:r>
              <a:rPr lang="en-US" dirty="0" smtClean="0"/>
              <a:t>Non-twisted soldered tape-stacks</a:t>
            </a:r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3641184"/>
            <a:ext cx="952449" cy="7414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00695" y="4584619"/>
            <a:ext cx="914400" cy="3633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Greg Brittles</a:t>
            </a:r>
            <a:endParaRPr lang="de-CH" dirty="0" err="1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3814659"/>
            <a:ext cx="1651311" cy="701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7189" y="45846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Zachary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Hartwig</a:t>
            </a:r>
            <a:endParaRPr lang="de-CH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8435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Both major HTS users are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choosing same approach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821183"/>
            <a:ext cx="2676119" cy="2959571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557709" y="1531726"/>
            <a:ext cx="400723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803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65877"/>
            <a:ext cx="6708025" cy="381375"/>
          </a:xfrm>
        </p:spPr>
        <p:txBody>
          <a:bodyPr/>
          <a:lstStyle/>
          <a:p>
            <a:r>
              <a:rPr lang="en-US" i="1" dirty="0" smtClean="0"/>
              <a:t>Smart</a:t>
            </a:r>
            <a:r>
              <a:rPr lang="en-US" dirty="0" smtClean="0"/>
              <a:t> insulation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39904"/>
            <a:ext cx="3346280" cy="48620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99992" y="4835840"/>
            <a:ext cx="40607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 smtClean="0"/>
              <a:t>dx.doi.org/10.1016/0032-3861(83)90201-X</a:t>
            </a:r>
            <a:endParaRPr lang="de-CH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11292358"/>
              </p:ext>
            </p:extLst>
          </p:nvPr>
        </p:nvGraphicFramePr>
        <p:xfrm>
          <a:off x="539552" y="843558"/>
          <a:ext cx="4622159" cy="3081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 rot="21344220">
            <a:off x="2041033" y="201371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resistivity</a:t>
            </a:r>
            <a:endParaRPr lang="de-CH" sz="2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3912" y="39436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Best of both worlds by using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insulator/metal transition?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	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  <p:sp>
        <p:nvSpPr>
          <p:cNvPr id="8" name="Oval 7"/>
          <p:cNvSpPr/>
          <p:nvPr/>
        </p:nvSpPr>
        <p:spPr bwMode="auto">
          <a:xfrm>
            <a:off x="2742619" y="2434208"/>
            <a:ext cx="216024" cy="216024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5181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8278" y="81816"/>
            <a:ext cx="6708025" cy="381375"/>
          </a:xfrm>
        </p:spPr>
        <p:txBody>
          <a:bodyPr/>
          <a:lstStyle/>
          <a:p>
            <a:r>
              <a:rPr lang="en-US" dirty="0" smtClean="0"/>
              <a:t>Smart insulation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843558"/>
            <a:ext cx="5688575" cy="16429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53045" y="26437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T. Mulder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4275" y="26437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500-1000x increase in resistivity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2043" b="16726"/>
          <a:stretch/>
        </p:blipFill>
        <p:spPr>
          <a:xfrm>
            <a:off x="7020272" y="2249920"/>
            <a:ext cx="1590336" cy="13681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72043" b="16726"/>
          <a:stretch/>
        </p:blipFill>
        <p:spPr>
          <a:xfrm>
            <a:off x="7020272" y="699542"/>
            <a:ext cx="1590336" cy="1368152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>
            <a:off x="7020272" y="2321928"/>
            <a:ext cx="169295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100501" y="202930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Smart insulation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6431648" y="1476550"/>
            <a:ext cx="432048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6189" y="356710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Idea: create axial bypass</a:t>
            </a:r>
            <a:r>
              <a:rPr lang="de-CH" sz="1800" dirty="0">
                <a:solidFill>
                  <a:srgbClr val="000000"/>
                </a:solidFill>
                <a:latin typeface="+mj-lt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+mj-lt"/>
              </a:rPr>
              <a:t>instead</a:t>
            </a:r>
            <a:r>
              <a:rPr lang="de-CH" sz="1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+mj-lt"/>
              </a:rPr>
              <a:t>of</a:t>
            </a:r>
            <a:r>
              <a:rPr lang="de-CH" sz="1800" dirty="0" smtClean="0">
                <a:solidFill>
                  <a:srgbClr val="000000"/>
                </a:solidFill>
                <a:latin typeface="+mj-lt"/>
              </a:rPr>
              <a:t> radial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Combine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milled soldered NI coil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c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arbon-based smart insulation</a:t>
            </a:r>
            <a:endParaRPr lang="de-CH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3709" y="36702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Deposit flat layer on flat surface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84245" y="658351"/>
            <a:ext cx="5976664" cy="2448272"/>
          </a:xfrm>
          <a:prstGeom prst="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10203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18" grpId="0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r="50514"/>
          <a:stretch/>
        </p:blipFill>
        <p:spPr>
          <a:xfrm>
            <a:off x="1490598" y="230620"/>
            <a:ext cx="3586159" cy="27846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132210" y="27286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𝑜𝑝</m:t>
                          </m:r>
                        </m:sub>
                      </m:sSub>
                    </m:oMath>
                  </m:oMathPara>
                </a14:m>
                <a:endParaRPr lang="de-CH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2210" y="27286"/>
                <a:ext cx="914400" cy="914400"/>
              </a:xfrm>
              <a:prstGeom prst="rect">
                <a:avLst/>
              </a:prstGeom>
              <a:blipFill>
                <a:blip r:embed="rId3"/>
                <a:stretch>
                  <a:fillRect l="-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l="53944"/>
          <a:stretch/>
        </p:blipFill>
        <p:spPr>
          <a:xfrm>
            <a:off x="5580112" y="227946"/>
            <a:ext cx="3337593" cy="27846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448098" y="27286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𝑜𝑝</m:t>
                          </m:r>
                        </m:sub>
                      </m:sSub>
                    </m:oMath>
                  </m:oMathPara>
                </a14:m>
                <a:endParaRPr lang="de-CH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8098" y="27286"/>
                <a:ext cx="914400" cy="914400"/>
              </a:xfrm>
              <a:prstGeom prst="rect">
                <a:avLst/>
              </a:prstGeom>
              <a:blipFill>
                <a:blip r:embed="rId4"/>
                <a:stretch>
                  <a:fillRect l="-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35</a:t>
            </a:fld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5600" y="2351835"/>
            <a:ext cx="1859496" cy="27017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176" y="2367085"/>
            <a:ext cx="1859496" cy="270177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2411760" y="2427734"/>
            <a:ext cx="216024" cy="2376264"/>
          </a:xfrm>
          <a:prstGeom prst="rect">
            <a:avLst/>
          </a:pr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146473" y="2427734"/>
            <a:ext cx="341363" cy="2376264"/>
          </a:xfrm>
          <a:prstGeom prst="rect">
            <a:avLst/>
          </a:pr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54328"/>
            <a:ext cx="6708025" cy="381375"/>
          </a:xfrm>
        </p:spPr>
        <p:txBody>
          <a:bodyPr/>
          <a:lstStyle/>
          <a:p>
            <a:r>
              <a:rPr lang="en-US" dirty="0" smtClean="0"/>
              <a:t>Smart insulation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75128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8979"/>
          <a:stretch/>
        </p:blipFill>
        <p:spPr>
          <a:xfrm>
            <a:off x="35496" y="66972"/>
            <a:ext cx="4409070" cy="2030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711" y="940"/>
            <a:ext cx="4838085" cy="20420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263967"/>
            <a:ext cx="4832148" cy="2042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748" y="283765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coil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Milled NI coil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Milled NI coil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with axial bypass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42955" y="249974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fast ramp     stability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5212" y="282426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NO</a:t>
            </a:r>
            <a:endParaRPr lang="de-CH" sz="1800" dirty="0" err="1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01056" y="283765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YES</a:t>
            </a:r>
            <a:endParaRPr lang="de-CH" sz="1800" dirty="0" err="1">
              <a:solidFill>
                <a:schemeClr val="accent6">
                  <a:lumMod val="60000"/>
                  <a:lumOff val="40000"/>
                </a:schemeClr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78900" y="403361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YES</a:t>
            </a:r>
            <a:endParaRPr lang="de-CH" sz="1800" dirty="0" err="1">
              <a:solidFill>
                <a:schemeClr val="accent6">
                  <a:lumMod val="60000"/>
                  <a:lumOff val="40000"/>
                </a:schemeClr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72588" y="345100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YES</a:t>
            </a:r>
            <a:endParaRPr lang="de-CH" sz="1800" dirty="0" err="1">
              <a:solidFill>
                <a:schemeClr val="accent6">
                  <a:lumMod val="60000"/>
                  <a:lumOff val="40000"/>
                </a:schemeClr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21847" y="403361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YES</a:t>
            </a:r>
            <a:endParaRPr lang="de-CH" sz="1800" dirty="0" err="1">
              <a:solidFill>
                <a:schemeClr val="accent6">
                  <a:lumMod val="60000"/>
                  <a:lumOff val="40000"/>
                </a:schemeClr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99792" y="4066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Heater activated</a:t>
            </a:r>
            <a:endParaRPr lang="de-CH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3783821" y="216000"/>
            <a:ext cx="0" cy="1906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3814429" y="345100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NO</a:t>
            </a:r>
            <a:endParaRPr lang="de-CH" sz="1800" dirty="0" err="1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 rot="19674684">
            <a:off x="6947314" y="28273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Thermal runaway</a:t>
            </a:r>
            <a:endParaRPr lang="de-CH" sz="14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13094" y="239053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Quench</a:t>
            </a:r>
            <a:endParaRPr lang="de-CH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0768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5" grpId="0"/>
      <p:bldP spid="19" grpId="0"/>
      <p:bldP spid="23" grpId="0"/>
      <p:bldP spid="2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AutoNum type="arabicParenR"/>
            </a:pPr>
            <a:r>
              <a:rPr lang="en-US" dirty="0" smtClean="0">
                <a:latin typeface="+mj-lt"/>
              </a:rPr>
              <a:t>Reproduce literature thin-layer resistivity</a:t>
            </a:r>
          </a:p>
          <a:p>
            <a:pPr marL="342900" indent="-342900">
              <a:buAutoNum type="arabicParenR"/>
            </a:pPr>
            <a:endParaRPr lang="en-US" dirty="0">
              <a:latin typeface="+mj-lt"/>
            </a:endParaRPr>
          </a:p>
          <a:p>
            <a:pPr marL="342900" indent="-342900">
              <a:buAutoNum type="arabicParenR"/>
            </a:pPr>
            <a:r>
              <a:rPr lang="en-US" dirty="0" smtClean="0">
                <a:latin typeface="+mj-lt"/>
              </a:rPr>
              <a:t>Small coils to demonstrate positive effect</a:t>
            </a:r>
          </a:p>
          <a:p>
            <a:pPr marL="342900" indent="-342900">
              <a:buAutoNum type="arabicParenR"/>
            </a:pPr>
            <a:endParaRPr lang="en-US" dirty="0">
              <a:latin typeface="+mj-lt"/>
            </a:endParaRPr>
          </a:p>
          <a:p>
            <a:pPr marL="342900" indent="-342900">
              <a:buAutoNum type="arabicParenR"/>
            </a:pPr>
            <a:r>
              <a:rPr lang="en-US" dirty="0" smtClean="0">
                <a:latin typeface="+mj-lt"/>
              </a:rPr>
              <a:t>Address mechanical issues (showstopper?)</a:t>
            </a:r>
          </a:p>
          <a:p>
            <a:pPr marL="342900" indent="-342900">
              <a:buAutoNum type="arabicParenR"/>
            </a:pPr>
            <a:endParaRPr lang="en-US" dirty="0">
              <a:latin typeface="+mj-lt"/>
            </a:endParaRPr>
          </a:p>
          <a:p>
            <a:pPr marL="342900" indent="-342900">
              <a:buAutoNum type="arabicParenR"/>
            </a:pPr>
            <a:r>
              <a:rPr lang="en-US" dirty="0" smtClean="0">
                <a:latin typeface="+mj-lt"/>
              </a:rPr>
              <a:t>Extrapolation to large dipoles (showstopper?)</a:t>
            </a:r>
            <a:endParaRPr lang="de-CH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216000"/>
            <a:ext cx="6708025" cy="381375"/>
          </a:xfrm>
        </p:spPr>
        <p:txBody>
          <a:bodyPr/>
          <a:lstStyle/>
          <a:p>
            <a:r>
              <a:rPr lang="en-US" dirty="0" smtClean="0"/>
              <a:t>Smart insulation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53497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3760001" y="737123"/>
            <a:ext cx="2468182" cy="3684225"/>
          </a:xfrm>
          <a:prstGeom prst="rect">
            <a:avLst/>
          </a:prstGeom>
          <a:solidFill>
            <a:srgbClr val="D4E2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03095" y="737124"/>
            <a:ext cx="2378959" cy="3684224"/>
          </a:xfrm>
          <a:prstGeom prst="rect">
            <a:avLst/>
          </a:prstGeom>
          <a:solidFill>
            <a:srgbClr val="FBE1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79527" y="737124"/>
            <a:ext cx="2764238" cy="36842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3007" y="142179"/>
            <a:ext cx="6708025" cy="381375"/>
          </a:xfrm>
        </p:spPr>
        <p:txBody>
          <a:bodyPr/>
          <a:lstStyle/>
          <a:p>
            <a:r>
              <a:rPr lang="en-US" dirty="0" smtClean="0"/>
              <a:t>Contents</a:t>
            </a:r>
            <a:endParaRPr lang="de-CH" dirty="0"/>
          </a:p>
        </p:txBody>
      </p:sp>
      <p:sp>
        <p:nvSpPr>
          <p:cNvPr id="6" name="TextBox 5"/>
          <p:cNvSpPr txBox="1"/>
          <p:nvPr/>
        </p:nvSpPr>
        <p:spPr>
          <a:xfrm>
            <a:off x="1113035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test coil program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764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superbend for SLS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7640" y="17226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racetrack demos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3035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P3 experiment at PSI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3035" y="3750587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 solenoid for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FCC-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ee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positron source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70664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Accelerator dipoles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20" y="439365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time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52010" y="1116315"/>
            <a:ext cx="0" cy="327051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670664" y="22532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Racetrack demos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xplore insulation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/cable concepts</a:t>
            </a:r>
            <a:endParaRPr lang="de-CH" sz="1800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7584" y="7137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solenoids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5316" y="7210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x-insulated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2" name="Bent Arrow 31"/>
          <p:cNvSpPr/>
          <p:nvPr/>
        </p:nvSpPr>
        <p:spPr bwMode="auto">
          <a:xfrm rot="5400000">
            <a:off x="4010008" y="663968"/>
            <a:ext cx="432767" cy="1678419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4814370" y="2592547"/>
            <a:ext cx="288032" cy="436146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7380312" y="3273404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Down Arrow 35"/>
          <p:cNvSpPr/>
          <p:nvPr/>
        </p:nvSpPr>
        <p:spPr bwMode="auto">
          <a:xfrm>
            <a:off x="2050869" y="1878245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Down Arrow 36"/>
          <p:cNvSpPr/>
          <p:nvPr/>
        </p:nvSpPr>
        <p:spPr bwMode="auto">
          <a:xfrm>
            <a:off x="2050869" y="3303393"/>
            <a:ext cx="288032" cy="407108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9890" y="116739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9890" y="267246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99890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755576" y="3506947"/>
            <a:ext cx="828092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206096" y="3371630"/>
            <a:ext cx="914400" cy="3388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2024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01616" y="17126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016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3)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55316" y="22455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55316" y="37505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4)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01616" y="7102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Non-insulated racetracks</a:t>
            </a:r>
            <a:endParaRPr lang="de-CH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38</a:t>
            </a:fld>
            <a:endParaRPr lang="de-DE" dirty="0"/>
          </a:p>
        </p:txBody>
      </p:sp>
      <p:sp>
        <p:nvSpPr>
          <p:cNvPr id="33" name="Bent Arrow 32"/>
          <p:cNvSpPr/>
          <p:nvPr/>
        </p:nvSpPr>
        <p:spPr bwMode="auto">
          <a:xfrm rot="5400000">
            <a:off x="6694385" y="1286502"/>
            <a:ext cx="432766" cy="1509184"/>
          </a:xfrm>
          <a:prstGeom prst="ben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8085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coil program</a:t>
            </a:r>
            <a:endParaRPr lang="de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23" y="1169792"/>
            <a:ext cx="1656110" cy="1104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09978" y="228107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Greg Brittles</a:t>
            </a:r>
            <a:endParaRPr lang="de-CH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035" y="7597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NI coil technology license agreement with Tokamak Energy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3922" y="468399"/>
            <a:ext cx="1651311" cy="70139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6161" y="120699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Rapidly develop infrastructure for HTS coil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manufacturing and testing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2039869"/>
            <a:ext cx="3349015" cy="30757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27527" y="422430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>
                <a:solidFill>
                  <a:srgbClr val="000000"/>
                </a:solidFill>
                <a:latin typeface="Calibri"/>
              </a:rPr>
              <a:t>1 </a:t>
            </a: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coil</a:t>
            </a:r>
            <a:endParaRPr lang="de-CH" sz="17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03371" y="410987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2 coils</a:t>
            </a:r>
            <a:endParaRPr lang="de-CH" sz="17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9645" y="225535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4 coils</a:t>
            </a:r>
            <a:endParaRPr lang="de-CH" sz="17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61922" y="26185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3 coils</a:t>
            </a:r>
            <a:endParaRPr lang="de-CH" sz="17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33273" y="319547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700" dirty="0" smtClean="0">
                <a:solidFill>
                  <a:srgbClr val="000000"/>
                </a:solidFill>
                <a:latin typeface="Calibri"/>
              </a:rPr>
              <a:t>2 coils</a:t>
            </a:r>
            <a:endParaRPr lang="de-CH" sz="17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762501" y="2088594"/>
            <a:ext cx="1152128" cy="2592907"/>
          </a:xfrm>
          <a:prstGeom prst="rect">
            <a:avLst/>
          </a:prstGeom>
          <a:solidFill>
            <a:srgbClr val="FFEAA8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99207" y="30074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LN2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02145" y="298334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15 K</a:t>
            </a: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035" y="216377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Stacked pancakes approach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Modular!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Aim: 4-coil stack, 14 T</a:t>
            </a:r>
            <a:endParaRPr lang="de-CH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4914629" y="2088594"/>
            <a:ext cx="0" cy="25929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100585" y="178484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done</a:t>
            </a:r>
            <a:endParaRPr lang="de-CH" sz="1800" i="1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49843" y="178484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Calibri"/>
              </a:rPr>
              <a:t>soon</a:t>
            </a:r>
            <a:endParaRPr lang="de-CH" sz="1800" i="1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20855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/>
      <p:bldP spid="18" grpId="0" animBg="1"/>
      <p:bldP spid="19" grpId="0"/>
      <p:bldP spid="20" grpId="0"/>
      <p:bldP spid="10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971600" y="836823"/>
            <a:ext cx="7742237" cy="3509963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latin typeface="+mj-lt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Stacked</a:t>
            </a:r>
            <a:r>
              <a:rPr lang="en-US" dirty="0">
                <a:latin typeface="+mj-lt"/>
              </a:rPr>
              <a:t>, single layer </a:t>
            </a:r>
            <a:r>
              <a:rPr lang="en-US" dirty="0" smtClean="0">
                <a:latin typeface="+mj-lt"/>
              </a:rPr>
              <a:t>pancakes</a:t>
            </a:r>
            <a:endParaRPr lang="de-CH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Axial joints to get current in and out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Patent </a:t>
            </a:r>
            <a:r>
              <a:rPr lang="en-US" i="1" dirty="0">
                <a:solidFill>
                  <a:srgbClr val="000000"/>
                </a:solidFill>
                <a:latin typeface="+mj-lt"/>
              </a:rPr>
              <a:t>G. Brittles </a:t>
            </a:r>
            <a:r>
              <a:rPr lang="de-CH" sz="1600" i="1" dirty="0" smtClean="0">
                <a:latin typeface="+mj-lt"/>
              </a:rPr>
              <a:t>WO2020/079412 </a:t>
            </a:r>
            <a:r>
              <a:rPr lang="de-CH" sz="1600" i="1" dirty="0">
                <a:latin typeface="+mj-lt"/>
              </a:rPr>
              <a:t>A1</a:t>
            </a:r>
            <a:r>
              <a:rPr lang="de-CH" sz="1600" b="1" i="1" dirty="0">
                <a:latin typeface="+mj-lt"/>
              </a:rPr>
              <a:t> </a:t>
            </a:r>
            <a:endParaRPr lang="de-CH" i="1" dirty="0">
              <a:solidFill>
                <a:srgbClr val="000000"/>
              </a:solidFill>
              <a:latin typeface="+mj-lt"/>
            </a:endParaRPr>
          </a:p>
          <a:p>
            <a:endParaRPr lang="en-US" dirty="0" smtClean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coil design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843558"/>
            <a:ext cx="3691839" cy="2448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56176" y="58784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i="1" dirty="0" smtClean="0">
                <a:solidFill>
                  <a:srgbClr val="000000"/>
                </a:solidFill>
                <a:latin typeface="+mj-lt"/>
              </a:rPr>
              <a:t>2-coil stack </a:t>
            </a:r>
            <a:endParaRPr lang="de-CH" sz="1800" i="1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6" r="47029" b="21302"/>
          <a:stretch/>
        </p:blipFill>
        <p:spPr>
          <a:xfrm>
            <a:off x="1979712" y="2931790"/>
            <a:ext cx="2016224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752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coil program</a:t>
            </a:r>
            <a:endParaRPr lang="de-C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0" t="22537" r="19080"/>
          <a:stretch/>
        </p:blipFill>
        <p:spPr>
          <a:xfrm>
            <a:off x="-7254" y="1763348"/>
            <a:ext cx="2520280" cy="23215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68831" y="83102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Commissioning of infrastructure at PSI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7019" y="141768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Winding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2909" y="14110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Soldering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52120" y="141768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Testing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49112" y="142470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Modeling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DA47681-CFFA-7E44-96AB-7CF35B566C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8124" y="1750398"/>
            <a:ext cx="2340140" cy="23474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28F76A4-0223-ED4E-ACA9-55AD046A1206}"/>
              </a:ext>
            </a:extLst>
          </p:cNvPr>
          <p:cNvSpPr txBox="1"/>
          <p:nvPr/>
        </p:nvSpPr>
        <p:spPr>
          <a:xfrm>
            <a:off x="4773065" y="4116038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>
              <a:lnSpc>
                <a:spcPct val="110000"/>
              </a:lnSpc>
              <a:spcBef>
                <a:spcPts val="0"/>
              </a:spcBef>
            </a:pPr>
            <a:r>
              <a:rPr lang="en-CH" sz="1200" kern="1000" spc="23" dirty="0">
                <a:solidFill>
                  <a:srgbClr val="000000"/>
                </a:solidFill>
                <a:latin typeface="+mj-lt"/>
                <a:cs typeface="Franklin Gothic Book"/>
              </a:rPr>
              <a:t>Cryogen-free test station (2 kA</a:t>
            </a:r>
            <a:r>
              <a:rPr lang="en-CH" sz="1200" kern="1000" spc="23" dirty="0" smtClean="0">
                <a:solidFill>
                  <a:srgbClr val="000000"/>
                </a:solidFill>
                <a:latin typeface="+mj-lt"/>
                <a:cs typeface="Franklin Gothic Book"/>
              </a:rPr>
              <a:t>)</a:t>
            </a:r>
            <a:endParaRPr lang="en-CH" sz="1200" kern="1000" spc="23" dirty="0">
              <a:solidFill>
                <a:srgbClr val="000000"/>
              </a:solidFill>
              <a:latin typeface="+mj-lt"/>
              <a:cs typeface="Franklin Gothic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619" y="41274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Tensioning system developed by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Francois-Olivier </a:t>
            </a:r>
            <a:r>
              <a:rPr lang="en-US" sz="1400" dirty="0" err="1" smtClean="0">
                <a:solidFill>
                  <a:srgbClr val="000000"/>
                </a:solidFill>
                <a:latin typeface="+mj-lt"/>
              </a:rPr>
              <a:t>Pincot</a:t>
            </a: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Jacky </a:t>
            </a:r>
            <a:r>
              <a:rPr lang="en-US" sz="1400" dirty="0" err="1" smtClean="0">
                <a:solidFill>
                  <a:srgbClr val="000000"/>
                </a:solidFill>
                <a:latin typeface="+mj-lt"/>
              </a:rPr>
              <a:t>Mazet</a:t>
            </a: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, CERN</a:t>
            </a:r>
            <a:endParaRPr lang="de-CH" sz="1400" dirty="0" err="1" smtClean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" t="26200" r="415" b="6999"/>
          <a:stretch/>
        </p:blipFill>
        <p:spPr>
          <a:xfrm>
            <a:off x="2648585" y="1763348"/>
            <a:ext cx="1816874" cy="1618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1088" y="1763348"/>
            <a:ext cx="1918543" cy="133463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63990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0210805_091959">
            <a:hlinkClick r:id="" action="ppaction://media"/>
          </p:cNvPr>
          <p:cNvPicPr>
            <a:picLocks noGrp="1" noChangeAspect="1"/>
          </p:cNvPicPr>
          <p:nvPr>
            <p:ph sz="quarter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03022" y="699542"/>
            <a:ext cx="4437641" cy="332823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0" t="22537" r="19080"/>
          <a:stretch/>
        </p:blipFill>
        <p:spPr>
          <a:xfrm>
            <a:off x="0" y="627534"/>
            <a:ext cx="4902518" cy="4515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772" y="771550"/>
            <a:ext cx="1254876" cy="2880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Feed spools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7904" y="1486969"/>
            <a:ext cx="1110859" cy="2880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Flux bath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15778" y="3739741"/>
            <a:ext cx="1448271" cy="2880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Winding table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11560" y="1059582"/>
            <a:ext cx="1800200" cy="1224136"/>
          </a:xfrm>
          <a:prstGeom prst="rect">
            <a:avLst/>
          </a:prstGeom>
          <a:noFill/>
          <a:ln w="19050" cap="flat" cmpd="sng" algn="ctr">
            <a:solidFill>
              <a:srgbClr val="FDC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555776" y="1486969"/>
            <a:ext cx="1152128" cy="72474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935596" y="3147814"/>
            <a:ext cx="2052228" cy="1967824"/>
          </a:xfrm>
          <a:prstGeom prst="rect">
            <a:avLst/>
          </a:prstGeom>
          <a:noFill/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29241" y="42012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Flux 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foamer</a:t>
            </a:r>
            <a:endParaRPr lang="en-US" sz="1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1980’s method to flux PCBs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1568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78730" y="916580"/>
            <a:ext cx="7742237" cy="3509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	Oxygen-free environment promotes solder wetting</a:t>
            </a:r>
          </a:p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Soldering</a:t>
            </a:r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835" y="1338708"/>
            <a:ext cx="6681087" cy="31288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3208" y="391951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PPM O2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6877993" y="1432517"/>
            <a:ext cx="144016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038173" y="102217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Copper trace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24297" y="249974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Solder</a:t>
            </a:r>
            <a:endParaRPr lang="de-CH" sz="1800" dirty="0" err="1" smtClean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6949771" y="2643758"/>
            <a:ext cx="35165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131840" y="428587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dirty="0" smtClean="0">
                <a:latin typeface="+mj-lt"/>
              </a:rPr>
              <a:t> </a:t>
            </a:r>
            <a:r>
              <a:rPr lang="de-CH" dirty="0">
                <a:latin typeface="+mj-lt"/>
              </a:rPr>
              <a:t>J.C. </a:t>
            </a:r>
            <a:r>
              <a:rPr lang="de-CH" dirty="0" err="1">
                <a:latin typeface="+mj-lt"/>
              </a:rPr>
              <a:t>Ivankovits</a:t>
            </a:r>
            <a:endParaRPr lang="de-CH" sz="18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30457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39817" y="758881"/>
            <a:ext cx="7742237" cy="35099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+mj-lt"/>
              </a:rPr>
              <a:t>Soldering in argon overpressure</a:t>
            </a:r>
          </a:p>
          <a:p>
            <a:endParaRPr lang="en-US" sz="1800" dirty="0" smtClean="0">
              <a:latin typeface="+mj-lt"/>
            </a:endParaRPr>
          </a:p>
          <a:p>
            <a:pPr marL="0" indent="0">
              <a:buNone/>
            </a:pPr>
            <a:r>
              <a:rPr lang="en-US" sz="1800" dirty="0" smtClean="0">
                <a:latin typeface="+mj-lt"/>
              </a:rPr>
              <a:t>&lt;1 ppm O2</a:t>
            </a:r>
            <a:endParaRPr lang="en-US" sz="1800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Soldering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1765228"/>
            <a:ext cx="3744416" cy="280831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0" t="30400"/>
          <a:stretch/>
        </p:blipFill>
        <p:spPr>
          <a:xfrm>
            <a:off x="5375032" y="405314"/>
            <a:ext cx="3301423" cy="389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9976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9|22.8"/>
</p:tagLst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3.xml><?xml version="1.0" encoding="utf-8"?>
<a:theme xmlns:a="http://schemas.openxmlformats.org/drawingml/2006/main" name="2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16_9.potx" id="{69E67DB9-F552-4782-952E-1A53C375259A}" vid="{C879CAEC-3A53-46BA-BECE-0E35B477266E}"/>
    </a:ext>
  </a:extLst>
</a:theme>
</file>

<file path=ppt/theme/theme4.xml><?xml version="1.0" encoding="utf-8"?>
<a:theme xmlns:a="http://schemas.openxmlformats.org/drawingml/2006/main" name="3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1345</Words>
  <Application>Microsoft Office PowerPoint</Application>
  <PresentationFormat>On-screen Show (16:9)</PresentationFormat>
  <Paragraphs>488</Paragraphs>
  <Slides>38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38</vt:i4>
      </vt:variant>
    </vt:vector>
  </HeadingPairs>
  <TitlesOfParts>
    <vt:vector size="56" baseType="lpstr">
      <vt:lpstr>ＭＳ Ｐゴシック</vt:lpstr>
      <vt:lpstr>Arial</vt:lpstr>
      <vt:lpstr>Arial Narrow</vt:lpstr>
      <vt:lpstr>Calibri</vt:lpstr>
      <vt:lpstr>Calibri Light</vt:lpstr>
      <vt:lpstr>Cambria Math</vt:lpstr>
      <vt:lpstr>Franklin Gothic Book</vt:lpstr>
      <vt:lpstr>Georgia</vt:lpstr>
      <vt:lpstr>Rockwell</vt:lpstr>
      <vt:lpstr>Symbol</vt:lpstr>
      <vt:lpstr>Times</vt:lpstr>
      <vt:lpstr>Times New Roman</vt:lpstr>
      <vt:lpstr>ヒラギノ角ゴ Pro W3</vt:lpstr>
      <vt:lpstr>PSI-Powerpoint-Master Calibri V2</vt:lpstr>
      <vt:lpstr>1_PSI-Powerpoint-Master Calibri V2</vt:lpstr>
      <vt:lpstr>2_PSI-Powerpoint-Master Calibri V2</vt:lpstr>
      <vt:lpstr>3_PSI-Powerpoint-Master Calibri V2</vt:lpstr>
      <vt:lpstr>Office Theme</vt:lpstr>
      <vt:lpstr>CHART HTS program at PSI</vt:lpstr>
      <vt:lpstr>Contents</vt:lpstr>
      <vt:lpstr>Contents</vt:lpstr>
      <vt:lpstr>Test coil program</vt:lpstr>
      <vt:lpstr>Test coil design</vt:lpstr>
      <vt:lpstr>Test coil program</vt:lpstr>
      <vt:lpstr>Winding</vt:lpstr>
      <vt:lpstr>Soldering</vt:lpstr>
      <vt:lpstr>Soldering</vt:lpstr>
      <vt:lpstr>PowerPoint Presentation</vt:lpstr>
      <vt:lpstr>LN2 test results</vt:lpstr>
      <vt:lpstr>PowerPoint Presentation</vt:lpstr>
      <vt:lpstr>PowerPoint Presentation</vt:lpstr>
      <vt:lpstr>PowerPoint Presentation</vt:lpstr>
      <vt:lpstr>2-stack LN2 test</vt:lpstr>
      <vt:lpstr>PowerPoint Presentation</vt:lpstr>
      <vt:lpstr>Modeling</vt:lpstr>
      <vt:lpstr>Modeling</vt:lpstr>
      <vt:lpstr>PowerPoint Presentation</vt:lpstr>
      <vt:lpstr>Test coil program</vt:lpstr>
      <vt:lpstr>Contents</vt:lpstr>
      <vt:lpstr>Positron source</vt:lpstr>
      <vt:lpstr>NI solenoid for positron source</vt:lpstr>
      <vt:lpstr>Proof-of-concept positron source experiment</vt:lpstr>
      <vt:lpstr>Contents</vt:lpstr>
      <vt:lpstr>Swiss Light Source (SLS) superbends</vt:lpstr>
      <vt:lpstr>Swiss Light Source (SLS) superbends</vt:lpstr>
      <vt:lpstr>Swiss Light Source (SLS) superbends</vt:lpstr>
      <vt:lpstr>Contents</vt:lpstr>
      <vt:lpstr>Contents</vt:lpstr>
      <vt:lpstr>Initial starting points </vt:lpstr>
      <vt:lpstr>Non-twisted soldered tape-stacks</vt:lpstr>
      <vt:lpstr>Smart insulation</vt:lpstr>
      <vt:lpstr>Smart insulation</vt:lpstr>
      <vt:lpstr>Smart insulation</vt:lpstr>
      <vt:lpstr>PowerPoint Presentation</vt:lpstr>
      <vt:lpstr>Smart insulation</vt:lpstr>
      <vt:lpstr>Contents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HTS Solenoid as a Flux Concentrator</dc:title>
  <dc:creator>Kosse Jaap Jeroen</dc:creator>
  <cp:lastModifiedBy>Kosse Jaap Jeroen</cp:lastModifiedBy>
  <cp:revision>173</cp:revision>
  <cp:lastPrinted>2015-09-30T13:23:15Z</cp:lastPrinted>
  <dcterms:created xsi:type="dcterms:W3CDTF">2020-12-01T08:04:56Z</dcterms:created>
  <dcterms:modified xsi:type="dcterms:W3CDTF">2021-12-10T15:37:32Z</dcterms:modified>
</cp:coreProperties>
</file>