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964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3" r:id="rId8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>
          <p15:clr>
            <a:srgbClr val="A4A3A4"/>
          </p15:clr>
        </p15:guide>
        <p15:guide id="2" orient="horz" pos="634">
          <p15:clr>
            <a:srgbClr val="A4A3A4"/>
          </p15:clr>
        </p15:guide>
        <p15:guide id="3" orient="horz" pos="2845">
          <p15:clr>
            <a:srgbClr val="A4A3A4"/>
          </p15:clr>
        </p15:guide>
        <p15:guide id="4" orient="horz" pos="838">
          <p15:clr>
            <a:srgbClr val="A4A3A4"/>
          </p15:clr>
        </p15:guide>
        <p15:guide id="5" orient="horz" pos="140">
          <p15:clr>
            <a:srgbClr val="A4A3A4"/>
          </p15:clr>
        </p15:guide>
        <p15:guide id="6" orient="horz" pos="378">
          <p15:clr>
            <a:srgbClr val="A4A3A4"/>
          </p15:clr>
        </p15:guide>
        <p15:guide id="7" orient="horz" pos="3117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385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192" y="77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50"/>
        <p:guide pos="216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Ultrafast </a:t>
            </a:r>
            <a:r>
              <a:rPr lang="de-DE" dirty="0" err="1"/>
              <a:t>structural</a:t>
            </a:r>
            <a:r>
              <a:rPr lang="de-DE" dirty="0"/>
              <a:t> </a:t>
            </a:r>
            <a:r>
              <a:rPr lang="de-DE" dirty="0" err="1"/>
              <a:t>dynamics</a:t>
            </a:r>
            <a:r>
              <a:rPr lang="de-DE" dirty="0"/>
              <a:t> of a strong </a:t>
            </a:r>
            <a:r>
              <a:rPr lang="de-DE" dirty="0" err="1"/>
              <a:t>electromagnon</a:t>
            </a:r>
            <a:r>
              <a:rPr lang="de-DE" dirty="0"/>
              <a:t> </a:t>
            </a:r>
            <a:r>
              <a:rPr lang="de-DE" dirty="0" err="1"/>
              <a:t>resonance</a:t>
            </a:r>
            <a:r>
              <a:rPr lang="de-DE" dirty="0"/>
              <a:t> in </a:t>
            </a:r>
            <a:r>
              <a:rPr lang="de-DE" dirty="0" err="1"/>
              <a:t>multiferroic</a:t>
            </a:r>
            <a:r>
              <a:rPr lang="de-DE" dirty="0"/>
              <a:t> </a:t>
            </a:r>
            <a:r>
              <a:rPr lang="de-DE" dirty="0" err="1"/>
              <a:t>hexaferrite</a:t>
            </a:r>
            <a:r>
              <a:rPr lang="de-DE" dirty="0"/>
              <a:t> </a:t>
            </a:r>
            <a:endParaRPr lang="de-CH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DE" dirty="0"/>
              <a:t>Hiroki Ueda  ::  Paul Scherrer Institute </a:t>
            </a:r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15.11.2021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685729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66;p2"/>
          <p:cNvGrpSpPr/>
          <p:nvPr/>
        </p:nvGrpSpPr>
        <p:grpSpPr>
          <a:xfrm>
            <a:off x="633144" y="1393887"/>
            <a:ext cx="2635346" cy="3647932"/>
            <a:chOff x="3780345" y="1390757"/>
            <a:chExt cx="2635346" cy="3647932"/>
          </a:xfrm>
        </p:grpSpPr>
        <p:grpSp>
          <p:nvGrpSpPr>
            <p:cNvPr id="5" name="Google Shape;67;p2"/>
            <p:cNvGrpSpPr/>
            <p:nvPr/>
          </p:nvGrpSpPr>
          <p:grpSpPr>
            <a:xfrm>
              <a:off x="3780345" y="1390757"/>
              <a:ext cx="2635346" cy="3647932"/>
              <a:chOff x="3780345" y="1359852"/>
              <a:chExt cx="2635346" cy="3647932"/>
            </a:xfrm>
          </p:grpSpPr>
          <p:grpSp>
            <p:nvGrpSpPr>
              <p:cNvPr id="7" name="Google Shape;68;p2"/>
              <p:cNvGrpSpPr/>
              <p:nvPr/>
            </p:nvGrpSpPr>
            <p:grpSpPr>
              <a:xfrm>
                <a:off x="3935510" y="1627523"/>
                <a:ext cx="2325016" cy="3380261"/>
                <a:chOff x="1938521" y="502152"/>
                <a:chExt cx="4026298" cy="5853696"/>
              </a:xfrm>
            </p:grpSpPr>
            <p:pic>
              <p:nvPicPr>
                <p:cNvPr id="9" name="Google Shape;69;p2"/>
                <p:cNvPicPr preferRelativeResize="0"/>
                <p:nvPr/>
              </p:nvPicPr>
              <p:blipFill rotWithShape="1">
                <a:blip r:embed="rId2">
                  <a:alphaModFix/>
                </a:blip>
                <a:srcRect r="51578"/>
                <a:stretch/>
              </p:blipFill>
              <p:spPr>
                <a:xfrm>
                  <a:off x="1938521" y="502152"/>
                  <a:ext cx="4026298" cy="585369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0" name="Google Shape;70;p2"/>
                <p:cNvSpPr txBox="1"/>
                <p:nvPr/>
              </p:nvSpPr>
              <p:spPr>
                <a:xfrm>
                  <a:off x="2304208" y="616683"/>
                  <a:ext cx="600839" cy="4263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000" b="0" i="0" u="none" strike="noStrike" cap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(a)</a:t>
                  </a:r>
                  <a:endParaRPr sz="10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" name="Google Shape;71;p2"/>
                <p:cNvSpPr txBox="1"/>
                <p:nvPr/>
              </p:nvSpPr>
              <p:spPr>
                <a:xfrm>
                  <a:off x="2304208" y="3290501"/>
                  <a:ext cx="600837" cy="4263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0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(b)</a:t>
                  </a:r>
                  <a:endParaRPr sz="10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8" name="Google Shape;74;p2"/>
              <p:cNvSpPr txBox="1"/>
              <p:nvPr/>
            </p:nvSpPr>
            <p:spPr>
              <a:xfrm>
                <a:off x="3780345" y="1359852"/>
                <a:ext cx="2635346" cy="2666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rtl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THz time-domain spectroscopy </a:t>
                </a:r>
                <a:endParaRPr sz="16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5;p2"/>
            <p:cNvSpPr txBox="1"/>
            <p:nvPr/>
          </p:nvSpPr>
          <p:spPr>
            <a:xfrm>
              <a:off x="5382832" y="1778000"/>
              <a:ext cx="787400" cy="1927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i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</a:t>
              </a:r>
              <a:r>
                <a:rPr lang="en-US" sz="1100" baseline="-25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THz</a:t>
              </a:r>
              <a:r>
                <a:rPr lang="en-US" sz="11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// [001] </a:t>
              </a:r>
              <a:endParaRPr sz="1100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THz</a:t>
            </a:r>
            <a:r>
              <a:rPr lang="de-DE" dirty="0"/>
              <a:t>-pump x-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diffraction</a:t>
            </a:r>
            <a:r>
              <a:rPr lang="de-DE" dirty="0"/>
              <a:t> probe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14" name="テキスト ボックス 5"/>
          <p:cNvSpPr txBox="1"/>
          <p:nvPr/>
        </p:nvSpPr>
        <p:spPr>
          <a:xfrm>
            <a:off x="1355678" y="603717"/>
            <a:ext cx="592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err="1">
                <a:latin typeface="+mn-lt"/>
                <a:cs typeface="Arial" panose="020B0604020202020204" pitchFamily="34" charset="0"/>
              </a:rPr>
              <a:t>Multiferroic</a:t>
            </a:r>
            <a:r>
              <a:rPr lang="en-US" altLang="ja-JP" dirty="0">
                <a:latin typeface="+mn-lt"/>
                <a:cs typeface="Arial" panose="020B0604020202020204" pitchFamily="34" charset="0"/>
              </a:rPr>
              <a:t> Y-type </a:t>
            </a:r>
            <a:r>
              <a:rPr lang="en-US" altLang="ja-JP" dirty="0" err="1">
                <a:latin typeface="+mn-lt"/>
                <a:cs typeface="Arial" panose="020B0604020202020204" pitchFamily="34" charset="0"/>
              </a:rPr>
              <a:t>hexaferrite</a:t>
            </a:r>
            <a:r>
              <a:rPr lang="en-US" altLang="ja-JP" dirty="0">
                <a:latin typeface="+mn-lt"/>
                <a:cs typeface="Arial" panose="020B0604020202020204" pitchFamily="34" charset="0"/>
              </a:rPr>
              <a:t> (</a:t>
            </a:r>
            <a:r>
              <a:rPr lang="en-US" altLang="ja-JP" dirty="0" err="1">
                <a:latin typeface="+mn-lt"/>
                <a:cs typeface="Arial" panose="020B0604020202020204" pitchFamily="34" charset="0"/>
              </a:rPr>
              <a:t>Ba,Sr</a:t>
            </a:r>
            <a:r>
              <a:rPr lang="en-US" altLang="ja-JP" dirty="0">
                <a:latin typeface="+mn-lt"/>
                <a:cs typeface="Arial" panose="020B0604020202020204" pitchFamily="34" charset="0"/>
              </a:rPr>
              <a:t>)</a:t>
            </a:r>
            <a:r>
              <a:rPr lang="en-US" altLang="ja-JP" baseline="-25000" dirty="0">
                <a:latin typeface="+mn-lt"/>
                <a:cs typeface="Arial" panose="020B0604020202020204" pitchFamily="34" charset="0"/>
              </a:rPr>
              <a:t>2</a:t>
            </a:r>
            <a:r>
              <a:rPr lang="en-US" altLang="ja-JP" i="1" dirty="0">
                <a:latin typeface="+mn-lt"/>
                <a:cs typeface="Arial" panose="020B0604020202020204" pitchFamily="34" charset="0"/>
              </a:rPr>
              <a:t>Me</a:t>
            </a:r>
            <a:r>
              <a:rPr lang="en-US" altLang="ja-JP" baseline="-25000" dirty="0">
                <a:latin typeface="+mn-lt"/>
                <a:cs typeface="Arial" panose="020B0604020202020204" pitchFamily="34" charset="0"/>
              </a:rPr>
              <a:t>2</a:t>
            </a:r>
            <a:r>
              <a:rPr lang="en-US" altLang="ja-JP" dirty="0">
                <a:latin typeface="+mn-lt"/>
                <a:cs typeface="Arial" panose="020B0604020202020204" pitchFamily="34" charset="0"/>
              </a:rPr>
              <a:t>Fe</a:t>
            </a:r>
            <a:r>
              <a:rPr lang="en-US" altLang="ja-JP" baseline="-25000" dirty="0">
                <a:latin typeface="+mn-lt"/>
                <a:cs typeface="Arial" panose="020B0604020202020204" pitchFamily="34" charset="0"/>
              </a:rPr>
              <a:t>12</a:t>
            </a:r>
            <a:r>
              <a:rPr lang="en-US" altLang="ja-JP" dirty="0">
                <a:latin typeface="+mn-lt"/>
                <a:cs typeface="Arial" panose="020B0604020202020204" pitchFamily="34" charset="0"/>
              </a:rPr>
              <a:t>O</a:t>
            </a:r>
            <a:r>
              <a:rPr lang="en-US" altLang="ja-JP" baseline="-25000" dirty="0">
                <a:latin typeface="+mn-lt"/>
                <a:cs typeface="Arial" panose="020B0604020202020204" pitchFamily="34" charset="0"/>
              </a:rPr>
              <a:t>22</a:t>
            </a:r>
            <a:r>
              <a:rPr lang="en-US" altLang="ja-JP" dirty="0">
                <a:latin typeface="+mn-lt"/>
                <a:cs typeface="Arial" panose="020B0604020202020204" pitchFamily="34" charset="0"/>
              </a:rPr>
              <a:t> (</a:t>
            </a:r>
            <a:r>
              <a:rPr lang="en-US" altLang="ja-JP" i="1" dirty="0">
                <a:latin typeface="+mn-lt"/>
                <a:cs typeface="Arial" panose="020B0604020202020204" pitchFamily="34" charset="0"/>
              </a:rPr>
              <a:t>Me</a:t>
            </a:r>
            <a:r>
              <a:rPr lang="en-US" altLang="ja-JP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ja-JP" dirty="0"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 Co, Zn…etc.</a:t>
            </a:r>
            <a:r>
              <a:rPr lang="en-US" altLang="ja-JP" dirty="0">
                <a:latin typeface="+mn-lt"/>
                <a:cs typeface="Arial" panose="020B0604020202020204" pitchFamily="34" charset="0"/>
              </a:rPr>
              <a:t>)</a:t>
            </a:r>
            <a:endParaRPr kumimoji="1" lang="ja-JP" altLang="en-U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テキスト ボックス 8"/>
          <p:cNvSpPr txBox="1"/>
          <p:nvPr/>
        </p:nvSpPr>
        <p:spPr>
          <a:xfrm>
            <a:off x="1601075" y="935391"/>
            <a:ext cx="6131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>
                <a:latin typeface="+mn-lt"/>
                <a:cs typeface="Arial" panose="020B0604020202020204" pitchFamily="34" charset="0"/>
              </a:rPr>
              <a:t>Larger resonator strength</a:t>
            </a:r>
            <a:r>
              <a:rPr lang="en-US" altLang="ja-JP" dirty="0">
                <a:latin typeface="+mn-lt"/>
                <a:cs typeface="Arial" panose="020B0604020202020204" pitchFamily="34" charset="0"/>
              </a:rPr>
              <a:t> more than </a:t>
            </a:r>
            <a:r>
              <a:rPr lang="en-US" altLang="ja-JP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10 times larger</a:t>
            </a:r>
            <a:r>
              <a:rPr lang="en-US" altLang="ja-JP" dirty="0">
                <a:latin typeface="+mn-lt"/>
                <a:cs typeface="Arial" panose="020B0604020202020204" pitchFamily="34" charset="0"/>
              </a:rPr>
              <a:t> than TbMnO</a:t>
            </a:r>
            <a:r>
              <a:rPr lang="en-US" altLang="ja-JP" baseline="-25000" dirty="0">
                <a:latin typeface="+mn-lt"/>
                <a:cs typeface="Arial" panose="020B0604020202020204" pitchFamily="34" charset="0"/>
              </a:rPr>
              <a:t>3</a:t>
            </a:r>
            <a:r>
              <a:rPr kumimoji="1" lang="ja-JP" altLang="de-DE" dirty="0">
                <a:latin typeface="+mn-lt"/>
                <a:cs typeface="Arial" panose="020B0604020202020204" pitchFamily="34" charset="0"/>
              </a:rPr>
              <a:t> </a:t>
            </a:r>
            <a:endParaRPr kumimoji="1" lang="ja-JP" altLang="en-US" baseline="-250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8" name="テキスト ボックス 41"/>
          <p:cNvSpPr txBox="1"/>
          <p:nvPr/>
        </p:nvSpPr>
        <p:spPr>
          <a:xfrm>
            <a:off x="7327610" y="984976"/>
            <a:ext cx="15891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100" i="1" dirty="0">
                <a:latin typeface="+mn-lt"/>
                <a:cs typeface="Arial" panose="020B0604020202020204" pitchFamily="34" charset="0"/>
              </a:rPr>
              <a:t>PRB</a:t>
            </a:r>
            <a:r>
              <a:rPr kumimoji="1" lang="en-US" altLang="ja-JP" sz="1100" dirty="0">
                <a:latin typeface="+mn-lt"/>
                <a:cs typeface="Arial" panose="020B0604020202020204" pitchFamily="34" charset="0"/>
              </a:rPr>
              <a:t> </a:t>
            </a:r>
            <a:r>
              <a:rPr kumimoji="1" lang="en-US" altLang="ja-JP" sz="1100" b="1" dirty="0">
                <a:latin typeface="+mn-lt"/>
                <a:cs typeface="Arial" panose="020B0604020202020204" pitchFamily="34" charset="0"/>
              </a:rPr>
              <a:t>97</a:t>
            </a:r>
            <a:r>
              <a:rPr kumimoji="1" lang="en-US" altLang="ja-JP" sz="1100" dirty="0">
                <a:latin typeface="+mn-lt"/>
                <a:cs typeface="Arial" panose="020B0604020202020204" pitchFamily="34" charset="0"/>
              </a:rPr>
              <a:t>, 134406 (2018).</a:t>
            </a:r>
            <a:endParaRPr kumimoji="1" lang="ja-JP" altLang="en-US" sz="1100" dirty="0">
              <a:latin typeface="+mn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094708" y="2053326"/>
            <a:ext cx="4399475" cy="2929211"/>
            <a:chOff x="4605603" y="1412738"/>
            <a:chExt cx="4399475" cy="2929211"/>
          </a:xfrm>
        </p:grpSpPr>
        <p:grpSp>
          <p:nvGrpSpPr>
            <p:cNvPr id="20" name="Group 19"/>
            <p:cNvGrpSpPr/>
            <p:nvPr/>
          </p:nvGrpSpPr>
          <p:grpSpPr>
            <a:xfrm>
              <a:off x="4605604" y="1412738"/>
              <a:ext cx="4399473" cy="2929211"/>
              <a:chOff x="4605604" y="695306"/>
              <a:chExt cx="4399473" cy="2929211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5046491" y="695306"/>
                <a:ext cx="3958586" cy="2718454"/>
                <a:chOff x="2377140" y="629113"/>
                <a:chExt cx="6826058" cy="4687614"/>
              </a:xfrm>
            </p:grpSpPr>
            <p:grpSp>
              <p:nvGrpSpPr>
                <p:cNvPr id="48" name="グループ化 3"/>
                <p:cNvGrpSpPr/>
                <p:nvPr/>
              </p:nvGrpSpPr>
              <p:grpSpPr>
                <a:xfrm>
                  <a:off x="2377140" y="629113"/>
                  <a:ext cx="6826058" cy="2171133"/>
                  <a:chOff x="-1128588" y="2182700"/>
                  <a:chExt cx="6967312" cy="2216060"/>
                </a:xfrm>
              </p:grpSpPr>
              <p:pic>
                <p:nvPicPr>
                  <p:cNvPr id="76" name="図 4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78905" y="2554050"/>
                    <a:ext cx="5548320" cy="1844710"/>
                  </a:xfrm>
                  <a:prstGeom prst="rect">
                    <a:avLst/>
                  </a:prstGeom>
                </p:spPr>
              </p:pic>
              <p:sp>
                <p:nvSpPr>
                  <p:cNvPr id="77" name="テキスト ボックス 5"/>
                  <p:cNvSpPr txBox="1"/>
                  <p:nvPr/>
                </p:nvSpPr>
                <p:spPr>
                  <a:xfrm>
                    <a:off x="-1128588" y="2209396"/>
                    <a:ext cx="3607682" cy="10292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dirty="0" err="1">
                        <a:latin typeface="+mn-lt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Multiferroic</a:t>
                    </a:r>
                    <a:r>
                      <a:rPr kumimoji="1" lang="en-US" altLang="ja-JP" dirty="0">
                        <a:latin typeface="+mn-lt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 material (</a:t>
                    </a:r>
                    <a:r>
                      <a:rPr kumimoji="1" lang="en-US" altLang="ja-JP" dirty="0" err="1">
                        <a:latin typeface="+mn-lt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hexaferrite</a:t>
                    </a:r>
                    <a:r>
                      <a:rPr kumimoji="1" lang="en-US" altLang="ja-JP" dirty="0">
                        <a:latin typeface="+mn-lt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) </a:t>
                    </a:r>
                    <a:endParaRPr kumimoji="1" lang="ja-JP" altLang="en-US" baseline="-25000" dirty="0">
                      <a:latin typeface="+mn-lt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8" name="テキスト ボックス 6"/>
                  <p:cNvSpPr txBox="1"/>
                  <p:nvPr/>
                </p:nvSpPr>
                <p:spPr>
                  <a:xfrm>
                    <a:off x="3144902" y="2182702"/>
                    <a:ext cx="1587610" cy="10292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spcBef>
                        <a:spcPts val="0"/>
                      </a:spcBef>
                    </a:pPr>
                    <a:r>
                      <a:rPr kumimoji="1" lang="en-US" altLang="ja-JP" dirty="0">
                        <a:solidFill>
                          <a:srgbClr val="FF0000"/>
                        </a:solidFill>
                        <a:latin typeface="+mn-lt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THz </a:t>
                    </a:r>
                    <a:r>
                      <a:rPr lang="en-US" altLang="ja-JP" dirty="0">
                        <a:solidFill>
                          <a:srgbClr val="FF0000"/>
                        </a:solidFill>
                        <a:latin typeface="+mn-lt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(Pump)</a:t>
                    </a:r>
                    <a:endParaRPr kumimoji="1" lang="ja-JP" altLang="en-US" dirty="0">
                      <a:solidFill>
                        <a:srgbClr val="FF0000"/>
                      </a:solidFill>
                      <a:latin typeface="+mn-lt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9" name="テキスト ボックス 7"/>
                  <p:cNvSpPr txBox="1"/>
                  <p:nvPr/>
                </p:nvSpPr>
                <p:spPr>
                  <a:xfrm>
                    <a:off x="4436064" y="2182700"/>
                    <a:ext cx="1402660" cy="10292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spcBef>
                        <a:spcPts val="0"/>
                      </a:spcBef>
                    </a:pPr>
                    <a:r>
                      <a:rPr kumimoji="1" lang="en-US" altLang="ja-JP" dirty="0">
                        <a:solidFill>
                          <a:srgbClr val="0000FF"/>
                        </a:solidFill>
                        <a:latin typeface="+mn-lt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X-ray</a:t>
                    </a:r>
                  </a:p>
                  <a:p>
                    <a:pPr algn="ctr">
                      <a:spcBef>
                        <a:spcPts val="0"/>
                      </a:spcBef>
                    </a:pPr>
                    <a:r>
                      <a:rPr lang="en-US" altLang="ja-JP" dirty="0">
                        <a:solidFill>
                          <a:srgbClr val="0000FF"/>
                        </a:solidFill>
                        <a:latin typeface="+mn-lt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(Probe)</a:t>
                    </a:r>
                    <a:endParaRPr kumimoji="1" lang="ja-JP" altLang="en-US" dirty="0">
                      <a:solidFill>
                        <a:srgbClr val="0000FF"/>
                      </a:solidFill>
                      <a:latin typeface="+mn-lt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9" name="グループ化 8"/>
                <p:cNvGrpSpPr/>
                <p:nvPr/>
              </p:nvGrpSpPr>
              <p:grpSpPr>
                <a:xfrm>
                  <a:off x="4665173" y="1889028"/>
                  <a:ext cx="3942646" cy="3427699"/>
                  <a:chOff x="1206792" y="3289349"/>
                  <a:chExt cx="4024232" cy="3498629"/>
                </a:xfrm>
              </p:grpSpPr>
              <p:pic>
                <p:nvPicPr>
                  <p:cNvPr id="50" name="図 9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251433" y="4124130"/>
                    <a:ext cx="3865218" cy="2604271"/>
                  </a:xfrm>
                  <a:prstGeom prst="rect">
                    <a:avLst/>
                  </a:prstGeom>
                </p:spPr>
              </p:pic>
              <p:sp>
                <p:nvSpPr>
                  <p:cNvPr id="51" name="正方形/長方形 10"/>
                  <p:cNvSpPr/>
                  <p:nvPr/>
                </p:nvSpPr>
                <p:spPr>
                  <a:xfrm>
                    <a:off x="1206792" y="4086709"/>
                    <a:ext cx="4024231" cy="2701269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52" name="直線コネクタ 11"/>
                  <p:cNvCxnSpPr/>
                  <p:nvPr/>
                </p:nvCxnSpPr>
                <p:spPr>
                  <a:xfrm flipV="1">
                    <a:off x="1206792" y="3319402"/>
                    <a:ext cx="1347825" cy="74515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直線コネクタ 12"/>
                  <p:cNvCxnSpPr/>
                  <p:nvPr/>
                </p:nvCxnSpPr>
                <p:spPr>
                  <a:xfrm flipH="1" flipV="1">
                    <a:off x="2802615" y="3289349"/>
                    <a:ext cx="2428409" cy="797359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テキスト ボックス 13"/>
                  <p:cNvSpPr txBox="1"/>
                  <p:nvPr/>
                </p:nvSpPr>
                <p:spPr>
                  <a:xfrm>
                    <a:off x="3933332" y="4873881"/>
                    <a:ext cx="1092030" cy="5958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dirty="0">
                        <a:solidFill>
                          <a:srgbClr val="FF0000"/>
                        </a:solidFill>
                        <a:latin typeface="+mn-lt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Spin</a:t>
                    </a:r>
                    <a:endParaRPr kumimoji="1" lang="ja-JP" altLang="en-US" dirty="0">
                      <a:solidFill>
                        <a:srgbClr val="FF0000"/>
                      </a:solidFill>
                      <a:latin typeface="+mn-lt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55" name="グループ化 14"/>
                  <p:cNvGrpSpPr/>
                  <p:nvPr/>
                </p:nvGrpSpPr>
                <p:grpSpPr>
                  <a:xfrm rot="1295051">
                    <a:off x="1445729" y="4201739"/>
                    <a:ext cx="243587" cy="243587"/>
                    <a:chOff x="3963117" y="4917708"/>
                    <a:chExt cx="243587" cy="243587"/>
                  </a:xfrm>
                </p:grpSpPr>
                <p:sp>
                  <p:nvSpPr>
                    <p:cNvPr id="74" name="円弧 33"/>
                    <p:cNvSpPr/>
                    <p:nvPr/>
                  </p:nvSpPr>
                  <p:spPr>
                    <a:xfrm rot="13112257">
                      <a:off x="3998450" y="4958740"/>
                      <a:ext cx="172920" cy="172920"/>
                    </a:xfrm>
                    <a:prstGeom prst="arc">
                      <a:avLst>
                        <a:gd name="adj1" fmla="val 17100478"/>
                        <a:gd name="adj2" fmla="val 20510010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75" name="円弧 34"/>
                    <p:cNvSpPr/>
                    <p:nvPr/>
                  </p:nvSpPr>
                  <p:spPr>
                    <a:xfrm rot="13112257">
                      <a:off x="3963117" y="4917708"/>
                      <a:ext cx="243587" cy="243587"/>
                    </a:xfrm>
                    <a:prstGeom prst="arc">
                      <a:avLst>
                        <a:gd name="adj1" fmla="val 17100478"/>
                        <a:gd name="adj2" fmla="val 20510010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56" name="グループ化 15"/>
                  <p:cNvGrpSpPr/>
                  <p:nvPr/>
                </p:nvGrpSpPr>
                <p:grpSpPr>
                  <a:xfrm rot="17702770">
                    <a:off x="1776182" y="4803610"/>
                    <a:ext cx="143871" cy="266647"/>
                    <a:chOff x="3159432" y="3765755"/>
                    <a:chExt cx="143871" cy="266647"/>
                  </a:xfrm>
                </p:grpSpPr>
                <p:sp>
                  <p:nvSpPr>
                    <p:cNvPr id="72" name="二等辺三角形 31"/>
                    <p:cNvSpPr/>
                    <p:nvPr/>
                  </p:nvSpPr>
                  <p:spPr>
                    <a:xfrm>
                      <a:off x="3159432" y="3765755"/>
                      <a:ext cx="100893" cy="137651"/>
                    </a:xfrm>
                    <a:prstGeom prst="triangl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73" name="二等辺三角形 32"/>
                    <p:cNvSpPr/>
                    <p:nvPr/>
                  </p:nvSpPr>
                  <p:spPr>
                    <a:xfrm flipV="1">
                      <a:off x="3202410" y="3894751"/>
                      <a:ext cx="100893" cy="137651"/>
                    </a:xfrm>
                    <a:prstGeom prst="triangl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57" name="グループ化 16"/>
                  <p:cNvGrpSpPr/>
                  <p:nvPr/>
                </p:nvGrpSpPr>
                <p:grpSpPr>
                  <a:xfrm rot="1295051">
                    <a:off x="1981520" y="4648877"/>
                    <a:ext cx="243587" cy="243587"/>
                    <a:chOff x="3963117" y="4917708"/>
                    <a:chExt cx="243587" cy="243587"/>
                  </a:xfrm>
                </p:grpSpPr>
                <p:sp>
                  <p:nvSpPr>
                    <p:cNvPr id="70" name="円弧 29"/>
                    <p:cNvSpPr/>
                    <p:nvPr/>
                  </p:nvSpPr>
                  <p:spPr>
                    <a:xfrm rot="13112257">
                      <a:off x="3998450" y="4958740"/>
                      <a:ext cx="172920" cy="172920"/>
                    </a:xfrm>
                    <a:prstGeom prst="arc">
                      <a:avLst>
                        <a:gd name="adj1" fmla="val 17100478"/>
                        <a:gd name="adj2" fmla="val 20510010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71" name="円弧 30"/>
                    <p:cNvSpPr/>
                    <p:nvPr/>
                  </p:nvSpPr>
                  <p:spPr>
                    <a:xfrm rot="13112257">
                      <a:off x="3963117" y="4917708"/>
                      <a:ext cx="243587" cy="243587"/>
                    </a:xfrm>
                    <a:prstGeom prst="arc">
                      <a:avLst>
                        <a:gd name="adj1" fmla="val 17100478"/>
                        <a:gd name="adj2" fmla="val 20510010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58" name="グループ化 17"/>
                  <p:cNvGrpSpPr/>
                  <p:nvPr/>
                </p:nvGrpSpPr>
                <p:grpSpPr>
                  <a:xfrm rot="18237829">
                    <a:off x="2821712" y="5555790"/>
                    <a:ext cx="243587" cy="243587"/>
                    <a:chOff x="3963117" y="4917708"/>
                    <a:chExt cx="243587" cy="243587"/>
                  </a:xfrm>
                </p:grpSpPr>
                <p:sp>
                  <p:nvSpPr>
                    <p:cNvPr id="68" name="円弧 27"/>
                    <p:cNvSpPr/>
                    <p:nvPr/>
                  </p:nvSpPr>
                  <p:spPr>
                    <a:xfrm rot="13112257">
                      <a:off x="3998450" y="4958740"/>
                      <a:ext cx="172920" cy="172920"/>
                    </a:xfrm>
                    <a:prstGeom prst="arc">
                      <a:avLst>
                        <a:gd name="adj1" fmla="val 17100478"/>
                        <a:gd name="adj2" fmla="val 20510010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69" name="円弧 28"/>
                    <p:cNvSpPr/>
                    <p:nvPr/>
                  </p:nvSpPr>
                  <p:spPr>
                    <a:xfrm rot="13112257">
                      <a:off x="3963117" y="4917708"/>
                      <a:ext cx="243587" cy="243587"/>
                    </a:xfrm>
                    <a:prstGeom prst="arc">
                      <a:avLst>
                        <a:gd name="adj1" fmla="val 17100478"/>
                        <a:gd name="adj2" fmla="val 20510010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59" name="グループ化 18"/>
                  <p:cNvGrpSpPr/>
                  <p:nvPr/>
                </p:nvGrpSpPr>
                <p:grpSpPr>
                  <a:xfrm rot="17769681">
                    <a:off x="3555381" y="6202461"/>
                    <a:ext cx="243587" cy="243587"/>
                    <a:chOff x="3963117" y="4917708"/>
                    <a:chExt cx="243587" cy="243587"/>
                  </a:xfrm>
                </p:grpSpPr>
                <p:sp>
                  <p:nvSpPr>
                    <p:cNvPr id="66" name="円弧 25"/>
                    <p:cNvSpPr/>
                    <p:nvPr/>
                  </p:nvSpPr>
                  <p:spPr>
                    <a:xfrm rot="13112257">
                      <a:off x="3998450" y="4958740"/>
                      <a:ext cx="172920" cy="172920"/>
                    </a:xfrm>
                    <a:prstGeom prst="arc">
                      <a:avLst>
                        <a:gd name="adj1" fmla="val 17100478"/>
                        <a:gd name="adj2" fmla="val 20510010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67" name="円弧 26"/>
                    <p:cNvSpPr/>
                    <p:nvPr/>
                  </p:nvSpPr>
                  <p:spPr>
                    <a:xfrm rot="13112257">
                      <a:off x="3963117" y="4917708"/>
                      <a:ext cx="243587" cy="243587"/>
                    </a:xfrm>
                    <a:prstGeom prst="arc">
                      <a:avLst>
                        <a:gd name="adj1" fmla="val 17100478"/>
                        <a:gd name="adj2" fmla="val 20510010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60" name="グループ化 19"/>
                  <p:cNvGrpSpPr/>
                  <p:nvPr/>
                </p:nvGrpSpPr>
                <p:grpSpPr>
                  <a:xfrm rot="17702770">
                    <a:off x="3225542" y="4749000"/>
                    <a:ext cx="143871" cy="266647"/>
                    <a:chOff x="3159432" y="3765755"/>
                    <a:chExt cx="143871" cy="266647"/>
                  </a:xfrm>
                </p:grpSpPr>
                <p:sp>
                  <p:nvSpPr>
                    <p:cNvPr id="64" name="二等辺三角形 23"/>
                    <p:cNvSpPr/>
                    <p:nvPr/>
                  </p:nvSpPr>
                  <p:spPr>
                    <a:xfrm>
                      <a:off x="3159432" y="3765755"/>
                      <a:ext cx="100893" cy="137651"/>
                    </a:xfrm>
                    <a:prstGeom prst="triangl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65" name="二等辺三角形 24"/>
                    <p:cNvSpPr/>
                    <p:nvPr/>
                  </p:nvSpPr>
                  <p:spPr>
                    <a:xfrm flipV="1">
                      <a:off x="3202410" y="3894751"/>
                      <a:ext cx="100893" cy="137651"/>
                    </a:xfrm>
                    <a:prstGeom prst="triangl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61" name="グループ化 20"/>
                  <p:cNvGrpSpPr/>
                  <p:nvPr/>
                </p:nvGrpSpPr>
                <p:grpSpPr>
                  <a:xfrm rot="17702770">
                    <a:off x="3774297" y="5513095"/>
                    <a:ext cx="143871" cy="266647"/>
                    <a:chOff x="3159432" y="3765755"/>
                    <a:chExt cx="143871" cy="266647"/>
                  </a:xfrm>
                </p:grpSpPr>
                <p:sp>
                  <p:nvSpPr>
                    <p:cNvPr id="62" name="二等辺三角形 21"/>
                    <p:cNvSpPr/>
                    <p:nvPr/>
                  </p:nvSpPr>
                  <p:spPr>
                    <a:xfrm>
                      <a:off x="3159432" y="3765755"/>
                      <a:ext cx="100893" cy="137651"/>
                    </a:xfrm>
                    <a:prstGeom prst="triangl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63" name="二等辺三角形 22"/>
                    <p:cNvSpPr/>
                    <p:nvPr/>
                  </p:nvSpPr>
                  <p:spPr>
                    <a:xfrm flipV="1">
                      <a:off x="3202410" y="3894751"/>
                      <a:ext cx="100893" cy="137651"/>
                    </a:xfrm>
                    <a:prstGeom prst="triangl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23" name="Group 22"/>
              <p:cNvGrpSpPr/>
              <p:nvPr/>
            </p:nvGrpSpPr>
            <p:grpSpPr>
              <a:xfrm>
                <a:off x="4605604" y="1611078"/>
                <a:ext cx="1712953" cy="2013439"/>
                <a:chOff x="581841" y="2998605"/>
                <a:chExt cx="2791185" cy="3280814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581841" y="2998605"/>
                  <a:ext cx="2705607" cy="2892794"/>
                  <a:chOff x="581841" y="2998605"/>
                  <a:chExt cx="2705607" cy="2892794"/>
                </a:xfrm>
              </p:grpSpPr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581841" y="3251467"/>
                    <a:ext cx="2705607" cy="2639932"/>
                    <a:chOff x="581841" y="3251467"/>
                    <a:chExt cx="2705607" cy="2639932"/>
                  </a:xfrm>
                </p:grpSpPr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581841" y="3889309"/>
                      <a:ext cx="2530792" cy="1871039"/>
                      <a:chOff x="695248" y="4160248"/>
                      <a:chExt cx="2040073" cy="1508246"/>
                    </a:xfrm>
                  </p:grpSpPr>
                  <p:pic>
                    <p:nvPicPr>
                      <p:cNvPr id="44" name="図 39"/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025907" y="4160248"/>
                        <a:ext cx="1709414" cy="1201312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45" name="グループ化 38"/>
                      <p:cNvGrpSpPr/>
                      <p:nvPr/>
                    </p:nvGrpSpPr>
                    <p:grpSpPr>
                      <a:xfrm>
                        <a:off x="695248" y="4262903"/>
                        <a:ext cx="1521986" cy="1405591"/>
                        <a:chOff x="-737989" y="2416148"/>
                        <a:chExt cx="1553481" cy="1434678"/>
                      </a:xfrm>
                    </p:grpSpPr>
                    <p:sp>
                      <p:nvSpPr>
                        <p:cNvPr id="46" name="テキスト ボックス 42"/>
                        <p:cNvSpPr txBox="1"/>
                        <p:nvPr/>
                      </p:nvSpPr>
                      <p:spPr>
                        <a:xfrm>
                          <a:off x="89922" y="3512790"/>
                          <a:ext cx="725570" cy="33803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l-GR" altLang="ja-JP" sz="1200" dirty="0">
                              <a:latin typeface="+mn-lt"/>
                              <a:ea typeface="Verdana" panose="020B0604030504040204" pitchFamily="34" charset="0"/>
                              <a:cs typeface="Arial" panose="020B0604020202020204" pitchFamily="34" charset="0"/>
                            </a:rPr>
                            <a:t>Δ</a:t>
                          </a:r>
                          <a:r>
                            <a:rPr kumimoji="1" lang="en-US" altLang="ja-JP" sz="1200" i="1" dirty="0">
                              <a:latin typeface="+mn-lt"/>
                              <a:ea typeface="Verdana" panose="020B0604030504040204" pitchFamily="34" charset="0"/>
                              <a:cs typeface="Arial" panose="020B0604020202020204" pitchFamily="34" charset="0"/>
                            </a:rPr>
                            <a:t>t</a:t>
                          </a:r>
                          <a:endParaRPr kumimoji="1" lang="ja-JP" altLang="en-US" sz="1200" i="1" baseline="-2500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47" name="テキスト ボックス 43"/>
                        <p:cNvSpPr txBox="1"/>
                        <p:nvPr/>
                      </p:nvSpPr>
                      <p:spPr>
                        <a:xfrm rot="16200000">
                          <a:off x="-1054527" y="2732686"/>
                          <a:ext cx="971111" cy="33803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1200" i="1" dirty="0">
                              <a:latin typeface="+mn-lt"/>
                              <a:ea typeface="Verdana" panose="020B0604030504040204" pitchFamily="34" charset="0"/>
                              <a:cs typeface="Arial" panose="020B0604020202020204" pitchFamily="34" charset="0"/>
                            </a:rPr>
                            <a:t>I</a:t>
                          </a:r>
                          <a:r>
                            <a:rPr kumimoji="1" lang="en-US" altLang="ja-JP" sz="1200" dirty="0">
                              <a:latin typeface="+mn-lt"/>
                              <a:ea typeface="Verdana" panose="020B0604030504040204" pitchFamily="34" charset="0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kumimoji="1" lang="el-GR" altLang="ja-JP" sz="1200" dirty="0">
                              <a:latin typeface="+mn-lt"/>
                              <a:ea typeface="Verdana" panose="020B0604030504040204" pitchFamily="34" charset="0"/>
                              <a:cs typeface="Arial" panose="020B0604020202020204" pitchFamily="34" charset="0"/>
                            </a:rPr>
                            <a:t>Δ</a:t>
                          </a:r>
                          <a:r>
                            <a:rPr kumimoji="1" lang="en-US" altLang="ja-JP" sz="1200" i="1" dirty="0">
                              <a:latin typeface="+mn-lt"/>
                              <a:ea typeface="Verdana" panose="020B0604030504040204" pitchFamily="34" charset="0"/>
                              <a:cs typeface="Arial" panose="020B0604020202020204" pitchFamily="34" charset="0"/>
                            </a:rPr>
                            <a:t>t</a:t>
                          </a:r>
                          <a:r>
                            <a:rPr kumimoji="1" lang="en-US" altLang="ja-JP" sz="1200" dirty="0">
                              <a:latin typeface="+mn-lt"/>
                              <a:ea typeface="Verdana" panose="020B0604030504040204" pitchFamily="34" charset="0"/>
                              <a:cs typeface="Arial" panose="020B0604020202020204" pitchFamily="34" charset="0"/>
                            </a:rPr>
                            <a:t>)/</a:t>
                          </a:r>
                          <a:r>
                            <a:rPr kumimoji="1" lang="en-US" altLang="ja-JP" sz="1200" i="1" dirty="0">
                              <a:latin typeface="+mn-lt"/>
                              <a:ea typeface="Verdana" panose="020B0604030504040204" pitchFamily="34" charset="0"/>
                              <a:cs typeface="Arial" panose="020B0604020202020204" pitchFamily="34" charset="0"/>
                            </a:rPr>
                            <a:t>I</a:t>
                          </a:r>
                          <a:r>
                            <a:rPr kumimoji="1" lang="en-US" altLang="ja-JP" sz="1200" dirty="0">
                              <a:latin typeface="+mn-lt"/>
                              <a:ea typeface="Verdana" panose="020B0604030504040204" pitchFamily="34" charset="0"/>
                              <a:cs typeface="Arial" panose="020B0604020202020204" pitchFamily="34" charset="0"/>
                            </a:rPr>
                            <a:t>(0)</a:t>
                          </a:r>
                          <a:endParaRPr kumimoji="1" lang="ja-JP" altLang="en-US" sz="1200" baseline="-2500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2" name="Group 31"/>
                    <p:cNvGrpSpPr/>
                    <p:nvPr/>
                  </p:nvGrpSpPr>
                  <p:grpSpPr>
                    <a:xfrm>
                      <a:off x="997256" y="3251467"/>
                      <a:ext cx="2290192" cy="2639932"/>
                      <a:chOff x="997256" y="3251467"/>
                      <a:chExt cx="2290192" cy="2639932"/>
                    </a:xfrm>
                  </p:grpSpPr>
                  <p:sp>
                    <p:nvSpPr>
                      <p:cNvPr id="33" name="右矢印 37"/>
                      <p:cNvSpPr/>
                      <p:nvPr/>
                    </p:nvSpPr>
                    <p:spPr>
                      <a:xfrm rot="2890853">
                        <a:off x="1882060" y="4336987"/>
                        <a:ext cx="867677" cy="395626"/>
                      </a:xfrm>
                      <a:prstGeom prst="rightArrow">
                        <a:avLst>
                          <a:gd name="adj1" fmla="val 50000"/>
                          <a:gd name="adj2" fmla="val 108917"/>
                        </a:avLst>
                      </a:prstGeom>
                      <a:gradFill flip="none" rotWithShape="1">
                        <a:gsLst>
                          <a:gs pos="0">
                            <a:srgbClr val="0000FF">
                              <a:alpha val="70000"/>
                            </a:srgbClr>
                          </a:gs>
                          <a:gs pos="50000">
                            <a:schemeClr val="bg1">
                              <a:alpha val="70000"/>
                            </a:schemeClr>
                          </a:gs>
                          <a:gs pos="100000">
                            <a:srgbClr val="FF0000">
                              <a:alpha val="70000"/>
                            </a:srgbClr>
                          </a:gs>
                        </a:gsLst>
                        <a:lin ang="108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1400">
                          <a:cs typeface="Arial" panose="020B0604020202020204" pitchFamily="34" charset="0"/>
                        </a:endParaRPr>
                      </a:p>
                    </p:txBody>
                  </p:sp>
                  <p:grpSp>
                    <p:nvGrpSpPr>
                      <p:cNvPr id="34" name="Group 33"/>
                      <p:cNvGrpSpPr/>
                      <p:nvPr/>
                    </p:nvGrpSpPr>
                    <p:grpSpPr>
                      <a:xfrm>
                        <a:off x="997256" y="3251467"/>
                        <a:ext cx="772559" cy="763405"/>
                        <a:chOff x="997256" y="3251467"/>
                        <a:chExt cx="772559" cy="763405"/>
                      </a:xfrm>
                    </p:grpSpPr>
                    <p:sp>
                      <p:nvSpPr>
                        <p:cNvPr id="40" name="Rectangle 39"/>
                        <p:cNvSpPr/>
                        <p:nvPr/>
                      </p:nvSpPr>
                      <p:spPr bwMode="auto">
                        <a:xfrm>
                          <a:off x="1042949" y="3803274"/>
                          <a:ext cx="726866" cy="21159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p:txBody>
                    </p:sp>
                    <p:grpSp>
                      <p:nvGrpSpPr>
                        <p:cNvPr id="41" name="Group 40"/>
                        <p:cNvGrpSpPr/>
                        <p:nvPr/>
                      </p:nvGrpSpPr>
                      <p:grpSpPr>
                        <a:xfrm>
                          <a:off x="997256" y="3251467"/>
                          <a:ext cx="727470" cy="752264"/>
                          <a:chOff x="799375" y="3251467"/>
                          <a:chExt cx="727470" cy="752264"/>
                        </a:xfrm>
                      </p:grpSpPr>
                      <p:sp>
                        <p:nvSpPr>
                          <p:cNvPr id="42" name="Rounded Rectangle 41"/>
                          <p:cNvSpPr/>
                          <p:nvPr/>
                        </p:nvSpPr>
                        <p:spPr bwMode="auto">
                          <a:xfrm>
                            <a:off x="868139" y="3375317"/>
                            <a:ext cx="589942" cy="557739"/>
                          </a:xfrm>
                          <a:prstGeom prst="roundRect">
                            <a:avLst/>
                          </a:prstGeom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ln w="9525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square" lIns="91440" tIns="45720" rIns="91440" bIns="45720" numCol="1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0" fontAlgn="base" latinLnBrk="0" hangingPunct="0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endParaRPr>
                          </a:p>
                        </p:txBody>
                      </p:sp>
                      <p:sp>
                        <p:nvSpPr>
                          <p:cNvPr id="43" name="テキスト ボックス 40"/>
                          <p:cNvSpPr txBox="1"/>
                          <p:nvPr/>
                        </p:nvSpPr>
                        <p:spPr>
                          <a:xfrm>
                            <a:off x="799375" y="3251467"/>
                            <a:ext cx="727470" cy="7522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>
                              <a:spcBef>
                                <a:spcPts val="0"/>
                              </a:spcBef>
                            </a:pPr>
                            <a:r>
                              <a:rPr kumimoji="1" lang="en-US" altLang="ja-JP" sz="1200" dirty="0">
                                <a:solidFill>
                                  <a:srgbClr val="FF0000"/>
                                </a:solidFill>
                                <a:latin typeface="+mn-lt"/>
                                <a:cs typeface="Arial" panose="020B0604020202020204" pitchFamily="34" charset="0"/>
                              </a:rPr>
                              <a:t>+</a:t>
                            </a:r>
                            <a:r>
                              <a:rPr kumimoji="1" lang="en-US" altLang="ja-JP" sz="1200" i="1" dirty="0">
                                <a:solidFill>
                                  <a:srgbClr val="FF0000"/>
                                </a:solidFill>
                                <a:latin typeface="+mn-lt"/>
                                <a:cs typeface="Arial" panose="020B0604020202020204" pitchFamily="34" charset="0"/>
                              </a:rPr>
                              <a:t>M</a:t>
                            </a:r>
                            <a:endParaRPr kumimoji="1" lang="en-US" altLang="ja-JP" sz="1200" dirty="0">
                              <a:solidFill>
                                <a:srgbClr val="FF0000"/>
                              </a:solidFill>
                              <a:latin typeface="+mn-lt"/>
                              <a:cs typeface="Arial" panose="020B0604020202020204" pitchFamily="34" charset="0"/>
                            </a:endParaRPr>
                          </a:p>
                          <a:p>
                            <a:pPr algn="ctr">
                              <a:spcBef>
                                <a:spcPts val="0"/>
                              </a:spcBef>
                            </a:pPr>
                            <a:r>
                              <a:rPr kumimoji="1" lang="en-US" altLang="ja-JP" sz="1200" dirty="0">
                                <a:solidFill>
                                  <a:srgbClr val="FF0000"/>
                                </a:solidFill>
                                <a:latin typeface="+mn-lt"/>
                                <a:cs typeface="Arial" panose="020B0604020202020204" pitchFamily="34" charset="0"/>
                              </a:rPr>
                              <a:t>(+</a:t>
                            </a:r>
                            <a:r>
                              <a:rPr kumimoji="1" lang="en-US" altLang="ja-JP" sz="1200" i="1" dirty="0">
                                <a:solidFill>
                                  <a:srgbClr val="FF0000"/>
                                </a:solidFill>
                                <a:latin typeface="+mn-lt"/>
                                <a:cs typeface="Arial" panose="020B0604020202020204" pitchFamily="34" charset="0"/>
                              </a:rPr>
                              <a:t>P</a:t>
                            </a:r>
                            <a:r>
                              <a:rPr kumimoji="1" lang="en-US" altLang="ja-JP" sz="1200" dirty="0">
                                <a:solidFill>
                                  <a:srgbClr val="FF0000"/>
                                </a:solidFill>
                                <a:latin typeface="+mn-lt"/>
                                <a:cs typeface="Arial" panose="020B0604020202020204" pitchFamily="34" charset="0"/>
                              </a:rPr>
                              <a:t>)</a:t>
                            </a:r>
                            <a:endParaRPr kumimoji="1" lang="ja-JP" altLang="en-US" sz="1200" dirty="0">
                              <a:solidFill>
                                <a:srgbClr val="FF0000"/>
                              </a:solidFill>
                              <a:latin typeface="+mn-lt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35" name="Group 34"/>
                      <p:cNvGrpSpPr/>
                      <p:nvPr/>
                    </p:nvGrpSpPr>
                    <p:grpSpPr>
                      <a:xfrm>
                        <a:off x="2263974" y="5115358"/>
                        <a:ext cx="1023474" cy="776041"/>
                        <a:chOff x="2263974" y="5115358"/>
                        <a:chExt cx="1023474" cy="776041"/>
                      </a:xfrm>
                    </p:grpSpPr>
                    <p:sp>
                      <p:nvSpPr>
                        <p:cNvPr id="36" name="Rectangle 35"/>
                        <p:cNvSpPr/>
                        <p:nvPr/>
                      </p:nvSpPr>
                      <p:spPr bwMode="auto">
                        <a:xfrm>
                          <a:off x="2524182" y="5285371"/>
                          <a:ext cx="522621" cy="13798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p:txBody>
                    </p:sp>
                    <p:grpSp>
                      <p:nvGrpSpPr>
                        <p:cNvPr id="37" name="Group 36"/>
                        <p:cNvGrpSpPr/>
                        <p:nvPr/>
                      </p:nvGrpSpPr>
                      <p:grpSpPr>
                        <a:xfrm>
                          <a:off x="2263974" y="5115358"/>
                          <a:ext cx="1023474" cy="776041"/>
                          <a:chOff x="2263974" y="5115358"/>
                          <a:chExt cx="1023474" cy="776041"/>
                        </a:xfrm>
                      </p:grpSpPr>
                      <p:sp>
                        <p:nvSpPr>
                          <p:cNvPr id="38" name="Rounded Rectangle 37"/>
                          <p:cNvSpPr/>
                          <p:nvPr/>
                        </p:nvSpPr>
                        <p:spPr bwMode="auto">
                          <a:xfrm>
                            <a:off x="2488439" y="5241251"/>
                            <a:ext cx="589942" cy="557739"/>
                          </a:xfrm>
                          <a:prstGeom prst="roundRect">
                            <a:avLst/>
                          </a:prstGeom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n w="9525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square" lIns="91440" tIns="45720" rIns="91440" bIns="45720" numCol="1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0" fontAlgn="base" latinLnBrk="0" hangingPunct="0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endParaRPr>
                          </a:p>
                        </p:txBody>
                      </p:sp>
                      <p:sp>
                        <p:nvSpPr>
                          <p:cNvPr id="39" name="テキスト ボックス 41"/>
                          <p:cNvSpPr txBox="1"/>
                          <p:nvPr/>
                        </p:nvSpPr>
                        <p:spPr>
                          <a:xfrm>
                            <a:off x="2263974" y="5115358"/>
                            <a:ext cx="1023474" cy="77604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>
                              <a:spcBef>
                                <a:spcPts val="0"/>
                              </a:spcBef>
                            </a:pPr>
                            <a:r>
                              <a:rPr kumimoji="1" lang="en-US" altLang="ja-JP" sz="1200" dirty="0">
                                <a:solidFill>
                                  <a:srgbClr val="0000FF"/>
                                </a:solidFill>
                                <a:latin typeface="+mn-lt"/>
                                <a:cs typeface="Arial" panose="020B0604020202020204" pitchFamily="34" charset="0"/>
                              </a:rPr>
                              <a:t>-</a:t>
                            </a:r>
                            <a:r>
                              <a:rPr kumimoji="1" lang="en-US" altLang="ja-JP" sz="1200" i="1" dirty="0">
                                <a:solidFill>
                                  <a:srgbClr val="0000FF"/>
                                </a:solidFill>
                                <a:latin typeface="+mn-lt"/>
                                <a:cs typeface="Arial" panose="020B0604020202020204" pitchFamily="34" charset="0"/>
                              </a:rPr>
                              <a:t>M</a:t>
                            </a:r>
                          </a:p>
                          <a:p>
                            <a:pPr algn="ctr">
                              <a:spcBef>
                                <a:spcPts val="0"/>
                              </a:spcBef>
                            </a:pPr>
                            <a:r>
                              <a:rPr kumimoji="1" lang="en-US" altLang="ja-JP" sz="1200" dirty="0">
                                <a:solidFill>
                                  <a:srgbClr val="0000FF"/>
                                </a:solidFill>
                                <a:latin typeface="+mn-lt"/>
                                <a:cs typeface="Arial" panose="020B0604020202020204" pitchFamily="34" charset="0"/>
                              </a:rPr>
                              <a:t>(-</a:t>
                            </a:r>
                            <a:r>
                              <a:rPr kumimoji="1" lang="en-US" altLang="ja-JP" sz="1200" i="1" dirty="0">
                                <a:solidFill>
                                  <a:srgbClr val="0000FF"/>
                                </a:solidFill>
                                <a:latin typeface="+mn-lt"/>
                                <a:cs typeface="Arial" panose="020B0604020202020204" pitchFamily="34" charset="0"/>
                              </a:rPr>
                              <a:t>P</a:t>
                            </a:r>
                            <a:r>
                              <a:rPr kumimoji="1" lang="en-US" altLang="ja-JP" sz="1200" dirty="0">
                                <a:solidFill>
                                  <a:srgbClr val="0000FF"/>
                                </a:solidFill>
                                <a:latin typeface="+mn-lt"/>
                                <a:cs typeface="Arial" panose="020B0604020202020204" pitchFamily="34" charset="0"/>
                              </a:rPr>
                              <a:t>)</a:t>
                            </a:r>
                            <a:endParaRPr kumimoji="1" lang="ja-JP" altLang="en-US" sz="1200" dirty="0">
                              <a:solidFill>
                                <a:srgbClr val="0000FF"/>
                              </a:solidFill>
                              <a:latin typeface="+mn-lt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  <p:sp>
                <p:nvSpPr>
                  <p:cNvPr id="30" name="テキスト ボックス 5"/>
                  <p:cNvSpPr txBox="1"/>
                  <p:nvPr/>
                </p:nvSpPr>
                <p:spPr>
                  <a:xfrm>
                    <a:off x="763674" y="2998605"/>
                    <a:ext cx="1500299" cy="5015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+mn-lt"/>
                        <a:ea typeface="Verdana" panose="020B0604030504040204" pitchFamily="34" charset="0"/>
                        <a:cs typeface="Arial" panose="020B0604020202020204" pitchFamily="34" charset="0"/>
                      </a:rPr>
                      <a:t>Domain 1</a:t>
                    </a:r>
                    <a:endParaRPr kumimoji="1" lang="ja-JP" altLang="en-US" sz="1400" baseline="-25000" dirty="0">
                      <a:latin typeface="+mn-lt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8" name="テキスト ボックス 5"/>
                <p:cNvSpPr txBox="1"/>
                <p:nvPr/>
              </p:nvSpPr>
              <p:spPr>
                <a:xfrm>
                  <a:off x="1879623" y="5777909"/>
                  <a:ext cx="1493403" cy="5015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+mn-lt"/>
                      <a:ea typeface="Verdana" panose="020B0604030504040204" pitchFamily="34" charset="0"/>
                      <a:cs typeface="Arial" panose="020B0604020202020204" pitchFamily="34" charset="0"/>
                    </a:rPr>
                    <a:t>Domain 2</a:t>
                  </a:r>
                  <a:endParaRPr kumimoji="1" lang="ja-JP" altLang="en-US" sz="1400" baseline="-25000" dirty="0">
                    <a:latin typeface="+mn-lt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8006438" y="1358617"/>
                <a:ext cx="733546" cy="280151"/>
                <a:chOff x="7016487" y="3389917"/>
                <a:chExt cx="1195282" cy="456495"/>
              </a:xfrm>
            </p:grpSpPr>
            <p:sp>
              <p:nvSpPr>
                <p:cNvPr id="25" name="テキスト ボックス 49"/>
                <p:cNvSpPr txBox="1"/>
                <p:nvPr/>
              </p:nvSpPr>
              <p:spPr>
                <a:xfrm>
                  <a:off x="7225475" y="3389917"/>
                  <a:ext cx="777307" cy="4564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altLang="ja-JP" sz="1400" dirty="0">
                      <a:latin typeface="+mn-lt"/>
                      <a:cs typeface="Arial" panose="020B0604020202020204" pitchFamily="34" charset="0"/>
                      <a:sym typeface="Symbol" panose="05050102010706020507" pitchFamily="18" charset="2"/>
                    </a:rPr>
                    <a:t>Δ</a:t>
                  </a:r>
                  <a:r>
                    <a:rPr lang="en-US" altLang="ja-JP" sz="1400" i="1" dirty="0">
                      <a:latin typeface="+mn-lt"/>
                      <a:cs typeface="Arial" panose="020B0604020202020204" pitchFamily="34" charset="0"/>
                      <a:sym typeface="Symbol" panose="05050102010706020507" pitchFamily="18" charset="2"/>
                    </a:rPr>
                    <a:t>t</a:t>
                  </a:r>
                  <a:endParaRPr kumimoji="1" lang="ja-JP" altLang="en-US" sz="1400" i="1" dirty="0">
                    <a:latin typeface="+mn-lt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 bwMode="auto">
                <a:xfrm>
                  <a:off x="7016487" y="3806682"/>
                  <a:ext cx="1195282" cy="9746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</p:spPr>
            </p:cxnSp>
          </p:grpSp>
        </p:grpSp>
        <p:sp>
          <p:nvSpPr>
            <p:cNvPr id="21" name="Rounded Rectangle 20"/>
            <p:cNvSpPr/>
            <p:nvPr/>
          </p:nvSpPr>
          <p:spPr bwMode="auto">
            <a:xfrm>
              <a:off x="4605603" y="1412738"/>
              <a:ext cx="4399475" cy="2929211"/>
            </a:xfrm>
            <a:prstGeom prst="round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3779679" y="1612223"/>
            <a:ext cx="5029531" cy="3002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dirty="0">
                <a:solidFill>
                  <a:srgbClr val="000000"/>
                </a:solidFill>
                <a:latin typeface="Calibri"/>
              </a:rPr>
              <a:t>At</a:t>
            </a:r>
            <a:r>
              <a:rPr lang="de-DE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i="1" dirty="0" err="1">
                <a:solidFill>
                  <a:srgbClr val="000000"/>
                </a:solidFill>
                <a:latin typeface="Calibri"/>
              </a:rPr>
              <a:t>resonance</a:t>
            </a:r>
            <a:r>
              <a:rPr lang="de-DE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dirty="0">
                <a:solidFill>
                  <a:srgbClr val="000000"/>
                </a:solidFill>
                <a:latin typeface="Calibri"/>
              </a:rPr>
              <a:t>(</a:t>
            </a:r>
            <a:r>
              <a:rPr lang="de-DE" dirty="0" err="1">
                <a:solidFill>
                  <a:srgbClr val="000000"/>
                </a:solidFill>
                <a:latin typeface="Calibri"/>
              </a:rPr>
              <a:t>magnon</a:t>
            </a:r>
            <a:r>
              <a:rPr lang="de-DE" dirty="0">
                <a:solidFill>
                  <a:srgbClr val="000000"/>
                </a:solidFill>
                <a:latin typeface="Calibri"/>
              </a:rPr>
              <a:t>) &amp; at </a:t>
            </a:r>
            <a:r>
              <a:rPr lang="de-DE" b="1" i="1" dirty="0">
                <a:solidFill>
                  <a:srgbClr val="FF0000"/>
                </a:solidFill>
                <a:latin typeface="Calibri"/>
              </a:rPr>
              <a:t>non-</a:t>
            </a:r>
            <a:r>
              <a:rPr lang="de-DE" b="1" i="1" dirty="0" err="1">
                <a:solidFill>
                  <a:srgbClr val="FF0000"/>
                </a:solidFill>
                <a:latin typeface="Calibri"/>
              </a:rPr>
              <a:t>resonance</a:t>
            </a:r>
            <a:r>
              <a:rPr lang="de-DE" b="1" i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alibri"/>
              </a:rPr>
              <a:t>(polar </a:t>
            </a:r>
            <a:r>
              <a:rPr lang="de-DE" b="1" dirty="0" err="1">
                <a:solidFill>
                  <a:srgbClr val="FF0000"/>
                </a:solidFill>
                <a:latin typeface="Calibri"/>
              </a:rPr>
              <a:t>phonon</a:t>
            </a:r>
            <a:r>
              <a:rPr lang="de-DE" b="1" dirty="0">
                <a:solidFill>
                  <a:srgbClr val="FF0000"/>
                </a:solidFill>
                <a:latin typeface="Calibri"/>
              </a:rPr>
              <a:t>) </a:t>
            </a:r>
            <a:endParaRPr lang="de-CH" b="1" dirty="0" err="1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33867" y="1365306"/>
            <a:ext cx="2069697" cy="25246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dirty="0">
                <a:solidFill>
                  <a:srgbClr val="000000"/>
                </a:solidFill>
                <a:latin typeface="Calibri"/>
              </a:rPr>
              <a:t>Probe (X-</a:t>
            </a:r>
            <a:r>
              <a:rPr lang="de-DE" dirty="0" err="1">
                <a:solidFill>
                  <a:srgbClr val="000000"/>
                </a:solidFill>
                <a:latin typeface="Calibri"/>
              </a:rPr>
              <a:t>ray</a:t>
            </a:r>
            <a:r>
              <a:rPr lang="de-DE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</a:rPr>
              <a:t>diffraction</a:t>
            </a:r>
            <a:r>
              <a:rPr lang="de-DE" dirty="0">
                <a:solidFill>
                  <a:srgbClr val="000000"/>
                </a:solidFill>
                <a:latin typeface="Calibri"/>
              </a:rPr>
              <a:t>) </a:t>
            </a:r>
            <a:endParaRPr lang="de-CH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444993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Preliminary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4" name="Google Shape;162;p4"/>
          <p:cNvSpPr txBox="1"/>
          <p:nvPr/>
        </p:nvSpPr>
        <p:spPr>
          <a:xfrm>
            <a:off x="718456" y="981344"/>
            <a:ext cx="7998283" cy="1375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u="sng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Structural</a:t>
            </a:r>
            <a:r>
              <a:rPr lang="de-DE" sz="1600" u="sng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600" u="sng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response</a:t>
            </a:r>
            <a:r>
              <a:rPr lang="de-DE" sz="1600" u="sng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at 1.7THz</a:t>
            </a:r>
          </a:p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Measured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at different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diffraction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peaks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Response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is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relatively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small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The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ionic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contribution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to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the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dipole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is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small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</a:p>
          <a:p>
            <a: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(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mostly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electronic)</a:t>
            </a:r>
          </a:p>
          <a:p>
            <a: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Temperature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dependence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to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be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evaluated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6086F-F287-D84A-9329-20F084B71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114156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0277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Feedback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4" name="Google Shape;162;p4"/>
          <p:cNvSpPr txBox="1"/>
          <p:nvPr/>
        </p:nvSpPr>
        <p:spPr>
          <a:xfrm>
            <a:off x="718456" y="981344"/>
            <a:ext cx="7998283" cy="3946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DAQ</a:t>
            </a: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Worked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well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throughout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the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beamtime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Recorded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reduced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number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of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JF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modules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Used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online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analysis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for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visualization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Laser	</a:t>
            </a: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Twin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topas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was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stable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throughout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beamtime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Minor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pointing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tweaks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were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necessary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to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keep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pump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stable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Machine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Parallel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operation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with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Athos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went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well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1mJ pulse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energy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reached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at 7.5keV</a:t>
            </a: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Pulse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length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was not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measured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(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users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were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measuring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)</a:t>
            </a: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In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the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beginning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,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pointing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drifts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were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observed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 PSICO was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turned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 off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79F589-8515-B546-978F-A4382B9DFE08}"/>
              </a:ext>
            </a:extLst>
          </p:cNvPr>
          <p:cNvSpPr txBox="1"/>
          <p:nvPr/>
        </p:nvSpPr>
        <p:spPr>
          <a:xfrm>
            <a:off x="1644073" y="69272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955645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D8E32-3499-6F41-8806-5B3F8BF8B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week: commissioning of motorized in-vacuum detector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C25418-A19B-BD4A-B9D2-E885D5113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9887E1-AC65-4042-8E79-73586E088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175" y="1320800"/>
            <a:ext cx="4597977" cy="30653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8FBA72-0EF9-1C4F-93A8-498FECA31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205" y="1320800"/>
            <a:ext cx="2750849" cy="322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41299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D8E32-3499-6F41-8806-5B3F8BF8B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week: commissioning of motorized in-vacuum detector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C25418-A19B-BD4A-B9D2-E885D5113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FBA72-0EF9-1C4F-93A8-498FECA31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1205" y="1320800"/>
            <a:ext cx="2750849" cy="3223478"/>
          </a:xfrm>
          <a:prstGeom prst="rect">
            <a:avLst/>
          </a:prstGeom>
        </p:spPr>
      </p:pic>
      <p:sp>
        <p:nvSpPr>
          <p:cNvPr id="7" name="Google Shape;162;p4">
            <a:extLst>
              <a:ext uri="{FF2B5EF4-FFF2-40B4-BE49-F238E27FC236}">
                <a16:creationId xmlns:a16="http://schemas.microsoft.com/office/drawing/2014/main" id="{A9521DC8-44D0-8B48-B656-E670E7A3D89A}"/>
              </a:ext>
            </a:extLst>
          </p:cNvPr>
          <p:cNvSpPr txBox="1"/>
          <p:nvPr/>
        </p:nvSpPr>
        <p:spPr>
          <a:xfrm>
            <a:off x="718457" y="981344"/>
            <a:ext cx="5312748" cy="3946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Motorized</a:t>
            </a:r>
            <a:r>
              <a:rPr lang="de-D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in-</a:t>
            </a:r>
            <a:r>
              <a:rPr lang="de-D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vacuum</a:t>
            </a:r>
            <a:r>
              <a:rPr lang="de-D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detector</a:t>
            </a:r>
            <a:endParaRPr lang="de-DE" sz="16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Will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extend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usable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photon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energy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range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of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THz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chamber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down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to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2keV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Chamber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can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then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be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used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for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experiments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,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which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require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:</a:t>
            </a: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Stable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and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low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temperatures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down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to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5K</a:t>
            </a: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High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electromagnetic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excitation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fields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&gt; 1MV/cm</a:t>
            </a: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Tender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to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hard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photon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energies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(2-12.7)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keV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230666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D8E32-3499-6F41-8806-5B3F8BF8B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week: Requirements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C25418-A19B-BD4A-B9D2-E885D5113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8FBA72-0EF9-1C4F-93A8-498FECA31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1205" y="1320800"/>
            <a:ext cx="2750849" cy="3223478"/>
          </a:xfrm>
          <a:prstGeom prst="rect">
            <a:avLst/>
          </a:prstGeom>
        </p:spPr>
      </p:pic>
      <p:sp>
        <p:nvSpPr>
          <p:cNvPr id="7" name="Google Shape;162;p4">
            <a:extLst>
              <a:ext uri="{FF2B5EF4-FFF2-40B4-BE49-F238E27FC236}">
                <a16:creationId xmlns:a16="http://schemas.microsoft.com/office/drawing/2014/main" id="{E5C0F940-10C4-BB45-94BF-11E26CFD9FA0}"/>
              </a:ext>
            </a:extLst>
          </p:cNvPr>
          <p:cNvSpPr txBox="1"/>
          <p:nvPr/>
        </p:nvSpPr>
        <p:spPr>
          <a:xfrm>
            <a:off x="718456" y="981344"/>
            <a:ext cx="7998283" cy="3946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DAQ</a:t>
            </a: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0.5M in-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vacuum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detector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1.5M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as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backup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Laser	</a:t>
            </a: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THz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generated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with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DSTMS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crystal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Machine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7.55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keV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,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scanned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 +-100eV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using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undulators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Wingdings" pitchFamily="2" charset="2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Reasonably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short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pulses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 (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max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 20fs RMS)</a:t>
            </a: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Small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bandwidth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 (&lt; 0.15% )</a:t>
            </a: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Pulse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energy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of</a:t>
            </a:r>
            <a:r>
              <a:rPr lang="de-DE" dirty="0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 500uJ </a:t>
            </a:r>
            <a:r>
              <a:rPr lang="de-DE" dirty="0" err="1">
                <a:solidFill>
                  <a:srgbClr val="000000"/>
                </a:solidFill>
                <a:latin typeface="Calibri"/>
                <a:cs typeface="Calibri"/>
                <a:sym typeface="Wingdings" pitchFamily="2" charset="2"/>
              </a:rPr>
              <a:t>sufficient</a:t>
            </a:r>
            <a:endParaRPr lang="de-DE" dirty="0">
              <a:solidFill>
                <a:srgbClr val="000000"/>
              </a:solidFill>
              <a:latin typeface="Calibri"/>
              <a:cs typeface="Calibri"/>
              <a:sym typeface="Wingdings" pitchFamily="2" charset="2"/>
            </a:endParaRPr>
          </a:p>
          <a:p>
            <a:pPr marL="742939" lvl="1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170296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_Eng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_Eng" id="{B1B09E3E-D1F1-4EEB-B076-7B7C0C3C15D6}" vid="{E13F6043-585D-4E31-900A-C042CA5AD2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PSI_Eng</Template>
  <TotalTime>35</TotalTime>
  <Words>357</Words>
  <Application>Microsoft Macintosh PowerPoint</Application>
  <PresentationFormat>On-screen Show (16:9)</PresentationFormat>
  <Paragraphs>81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Georgia</vt:lpstr>
      <vt:lpstr>Symbol</vt:lpstr>
      <vt:lpstr>Times</vt:lpstr>
      <vt:lpstr>PSI_Eng</vt:lpstr>
      <vt:lpstr>Ultrafast structural dynamics of a strong electromagnon resonance in multiferroic hexaferrite </vt:lpstr>
      <vt:lpstr>THz-pump x-ray diffraction probe experiments </vt:lpstr>
      <vt:lpstr>Preliminary results</vt:lpstr>
      <vt:lpstr>Feedback</vt:lpstr>
      <vt:lpstr>Next week: commissioning of motorized in-vacuum detector</vt:lpstr>
      <vt:lpstr>Next week: commissioning of motorized in-vacuum detector</vt:lpstr>
      <vt:lpstr>Next week: Requirements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Ultrafast structural dynamics of a strong electromagnon resonance in multiferroic hexaferrite</dc:title>
  <dc:creator>Ueda Hiroki</dc:creator>
  <cp:lastModifiedBy>Microsoft Office User</cp:lastModifiedBy>
  <cp:revision>9</cp:revision>
  <dcterms:created xsi:type="dcterms:W3CDTF">2021-11-14T16:25:35Z</dcterms:created>
  <dcterms:modified xsi:type="dcterms:W3CDTF">2021-11-22T11:41:04Z</dcterms:modified>
</cp:coreProperties>
</file>