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1" r:id="rId2"/>
  </p:sldMasterIdLst>
  <p:notesMasterIdLst>
    <p:notesMasterId r:id="rId71"/>
  </p:notesMasterIdLst>
  <p:sldIdLst>
    <p:sldId id="510" r:id="rId3"/>
    <p:sldId id="558" r:id="rId4"/>
    <p:sldId id="498" r:id="rId5"/>
    <p:sldId id="509" r:id="rId6"/>
    <p:sldId id="401" r:id="rId7"/>
    <p:sldId id="559" r:id="rId8"/>
    <p:sldId id="379" r:id="rId9"/>
    <p:sldId id="500" r:id="rId10"/>
    <p:sldId id="502" r:id="rId11"/>
    <p:sldId id="471" r:id="rId12"/>
    <p:sldId id="374" r:id="rId13"/>
    <p:sldId id="492" r:id="rId14"/>
    <p:sldId id="462" r:id="rId15"/>
    <p:sldId id="468" r:id="rId16"/>
    <p:sldId id="429" r:id="rId17"/>
    <p:sldId id="412" r:id="rId18"/>
    <p:sldId id="415" r:id="rId19"/>
    <p:sldId id="414" r:id="rId20"/>
    <p:sldId id="381" r:id="rId21"/>
    <p:sldId id="428" r:id="rId22"/>
    <p:sldId id="413" r:id="rId23"/>
    <p:sldId id="431" r:id="rId24"/>
    <p:sldId id="475" r:id="rId25"/>
    <p:sldId id="351" r:id="rId26"/>
    <p:sldId id="476" r:id="rId27"/>
    <p:sldId id="383" r:id="rId28"/>
    <p:sldId id="424" r:id="rId29"/>
    <p:sldId id="416" r:id="rId30"/>
    <p:sldId id="515" r:id="rId31"/>
    <p:sldId id="516" r:id="rId32"/>
    <p:sldId id="570" r:id="rId33"/>
    <p:sldId id="571" r:id="rId34"/>
    <p:sldId id="572" r:id="rId35"/>
    <p:sldId id="573" r:id="rId36"/>
    <p:sldId id="574" r:id="rId37"/>
    <p:sldId id="575" r:id="rId38"/>
    <p:sldId id="576" r:id="rId39"/>
    <p:sldId id="577" r:id="rId40"/>
    <p:sldId id="527" r:id="rId41"/>
    <p:sldId id="526" r:id="rId42"/>
    <p:sldId id="528" r:id="rId43"/>
    <p:sldId id="530" r:id="rId44"/>
    <p:sldId id="531" r:id="rId45"/>
    <p:sldId id="532" r:id="rId46"/>
    <p:sldId id="538" r:id="rId47"/>
    <p:sldId id="535" r:id="rId48"/>
    <p:sldId id="536" r:id="rId49"/>
    <p:sldId id="537" r:id="rId50"/>
    <p:sldId id="539" r:id="rId51"/>
    <p:sldId id="540" r:id="rId52"/>
    <p:sldId id="541" r:id="rId53"/>
    <p:sldId id="543" r:id="rId54"/>
    <p:sldId id="544" r:id="rId55"/>
    <p:sldId id="545" r:id="rId56"/>
    <p:sldId id="546" r:id="rId57"/>
    <p:sldId id="547" r:id="rId58"/>
    <p:sldId id="548" r:id="rId59"/>
    <p:sldId id="560" r:id="rId60"/>
    <p:sldId id="564" r:id="rId61"/>
    <p:sldId id="580" r:id="rId62"/>
    <p:sldId id="579" r:id="rId63"/>
    <p:sldId id="578" r:id="rId64"/>
    <p:sldId id="567" r:id="rId65"/>
    <p:sldId id="568" r:id="rId66"/>
    <p:sldId id="561" r:id="rId67"/>
    <p:sldId id="562" r:id="rId68"/>
    <p:sldId id="563" r:id="rId69"/>
    <p:sldId id="557" r:id="rId70"/>
  </p:sldIdLst>
  <p:sldSz cx="9144000" cy="6858000" type="screen4x3"/>
  <p:notesSz cx="6858000" cy="10059988"/>
  <p:defaultTextStyle>
    <a:defPPr>
      <a:defRPr lang="ko-K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맑은 고딕"/>
        <a:cs typeface="맑은 고딕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맑은 고딕"/>
        <a:cs typeface="맑은 고딕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맑은 고딕"/>
        <a:cs typeface="맑은 고딕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맑은 고딕"/>
        <a:cs typeface="맑은 고딕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맑은 고딕"/>
        <a:cs typeface="맑은 고딕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맑은 고딕"/>
        <a:cs typeface="맑은 고딕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맑은 고딕"/>
        <a:cs typeface="맑은 고딕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맑은 고딕"/>
        <a:cs typeface="맑은 고딕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맑은 고딕"/>
        <a:cs typeface="맑은 고딕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0FF"/>
    <a:srgbClr val="2F21EB"/>
    <a:srgbClr val="00319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14" autoAdjust="0"/>
    <p:restoredTop sz="94660"/>
  </p:normalViewPr>
  <p:slideViewPr>
    <p:cSldViewPr>
      <p:cViewPr varScale="1">
        <p:scale>
          <a:sx n="109" d="100"/>
          <a:sy n="109" d="100"/>
        </p:scale>
        <p:origin x="-33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" d="100"/>
        <a:sy n="2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" Type="http://schemas.openxmlformats.org/officeDocument/2006/relationships/slide" Target="slides/slide5.xml"/><Relationship Id="rId71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presProps" Target="pres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59.wmf"/><Relationship Id="rId1" Type="http://schemas.openxmlformats.org/officeDocument/2006/relationships/image" Target="../media/image7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62.wmf"/><Relationship Id="rId1" Type="http://schemas.openxmlformats.org/officeDocument/2006/relationships/image" Target="../media/image6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5032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 latinLnBrk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5032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 latinLnBrk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FE383CF-8FB3-4D60-AA77-C80205D0B304}" type="datetimeFigureOut">
              <a:rPr lang="ko-KR" altLang="en-US"/>
              <a:pPr>
                <a:defRPr/>
              </a:pPr>
              <a:t>2011-10-10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2813" y="754063"/>
            <a:ext cx="5032375" cy="37734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778375"/>
            <a:ext cx="5486400" cy="45275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555163"/>
            <a:ext cx="2971800" cy="5032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 latinLnBrk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9555163"/>
            <a:ext cx="2971800" cy="5032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 latinLnBrk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5830895-03DE-42A2-8333-D8257DD8CBC7}" type="slidenum">
              <a:rPr lang="ko-KR" altLang="en-US"/>
              <a:pPr>
                <a:defRPr/>
              </a:pPr>
              <a:t>‹Nr.›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맑은 고딕"/>
      </a:defRPr>
    </a:lvl1pPr>
    <a:lvl2pPr marL="4572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맑은 고딕"/>
      </a:defRPr>
    </a:lvl2pPr>
    <a:lvl3pPr marL="9144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맑은 고딕"/>
      </a:defRPr>
    </a:lvl3pPr>
    <a:lvl4pPr marL="13716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맑은 고딕"/>
      </a:defRPr>
    </a:lvl4pPr>
    <a:lvl5pPr marL="18288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맑은 고딕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ko-KR" altLang="en-US" smtClean="0"/>
          </a:p>
        </p:txBody>
      </p:sp>
      <p:sp>
        <p:nvSpPr>
          <p:cNvPr id="33795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3AD3D6E-471B-4F61-BA16-23C2FC4ACEE5}" type="slidenum">
              <a:rPr lang="ko-KR" altLang="en-US">
                <a:cs typeface="맑은 고딕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altLang="ko-KR">
              <a:cs typeface="맑은 고딕"/>
            </a:endParaRPr>
          </a:p>
        </p:txBody>
      </p:sp>
      <p:sp>
        <p:nvSpPr>
          <p:cNvPr id="33796" name="날짜 개체 틀 4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ko-KR" altLang="en-US">
              <a:cs typeface="맑은 고딕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ko-KR" altLang="en-US" smtClean="0">
              <a:latin typeface="Arial" charset="0"/>
            </a:endParaRPr>
          </a:p>
        </p:txBody>
      </p:sp>
      <p:sp>
        <p:nvSpPr>
          <p:cNvPr id="44035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1542BF3-062B-4AC1-BC0F-079C50C7DC15}" type="slidenum">
              <a:rPr lang="ko-KR" altLang="en-US">
                <a:latin typeface="산돌고딕 M"/>
                <a:ea typeface="산돌고딕 M"/>
                <a:cs typeface="산돌고딕 M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 altLang="ko-KR">
              <a:latin typeface="산돌고딕 M"/>
              <a:ea typeface="산돌고딕 M"/>
              <a:cs typeface="산돌고딕 M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8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ko-KR" altLang="en-US" smtClean="0"/>
          </a:p>
        </p:txBody>
      </p:sp>
      <p:sp>
        <p:nvSpPr>
          <p:cNvPr id="65539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F90D02D-CEC7-4CCA-9F31-05E2B3C5FF56}" type="slidenum">
              <a:rPr lang="en-US" altLang="ko-KR">
                <a:cs typeface="맑은 고딕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en-US" altLang="ko-KR">
              <a:cs typeface="맑은 고딕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4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ko-KR" altLang="en-US" smtClean="0">
              <a:latin typeface="굴림"/>
              <a:ea typeface="굴림"/>
              <a:cs typeface="굴림"/>
            </a:endParaRPr>
          </a:p>
        </p:txBody>
      </p:sp>
      <p:sp>
        <p:nvSpPr>
          <p:cNvPr id="110595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2D68B0B-0C18-4280-A02D-FACFD8B88F8D}" type="slidenum">
              <a:rPr lang="en-US" altLang="ko-KR">
                <a:latin typeface="굴림"/>
                <a:ea typeface="굴림"/>
                <a:cs typeface="굴림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56</a:t>
            </a:fld>
            <a:endParaRPr lang="en-US" altLang="ko-KR">
              <a:latin typeface="굴림"/>
              <a:ea typeface="굴림"/>
              <a:cs typeface="굴림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39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CA696-4D11-432C-A11F-73D0F329B69E}" type="datetime1">
              <a:rPr lang="ko-KR" altLang="en-US"/>
              <a:pPr>
                <a:defRPr/>
              </a:pPr>
              <a:t>2011-10-10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685AA-7C46-43F5-ADE0-F611438A9985}" type="slidenum">
              <a:rPr lang="ko-KR" altLang="en-US"/>
              <a:pPr>
                <a:defRPr/>
              </a:pPr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B100A-1768-46FE-A798-3986B5A4B995}" type="datetime1">
              <a:rPr lang="ko-KR" altLang="en-US"/>
              <a:pPr>
                <a:defRPr/>
              </a:pPr>
              <a:t>2011-10-10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B0D5A-F180-4E38-AFAF-7D809D7957FD}" type="slidenum">
              <a:rPr lang="ko-KR" altLang="en-US"/>
              <a:pPr>
                <a:defRPr/>
              </a:pPr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52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52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B8DFE-6328-438B-8425-5C4BA05F3909}" type="datetime1">
              <a:rPr lang="ko-KR" altLang="en-US"/>
              <a:pPr>
                <a:defRPr/>
              </a:pPr>
              <a:t>2011-10-10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44D1C-1AD7-42F5-AB64-843B7BB41AF8}" type="slidenum">
              <a:rPr lang="ko-KR" altLang="en-US"/>
              <a:pPr>
                <a:defRPr/>
              </a:pPr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 슬라이드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그림2007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72FEB-3875-4D36-A3C1-EE7FC2B948DB}" type="datetime1">
              <a:rPr lang="ko-KR" altLang="en-US"/>
              <a:pPr>
                <a:defRPr/>
              </a:pPr>
              <a:t>2011-10-10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A94C5-3634-491A-8277-714FAA1334F4}" type="slidenum">
              <a:rPr lang="ko-KR" altLang="en-US"/>
              <a:pPr>
                <a:defRPr/>
              </a:pPr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1"/>
          <p:cNvSpPr txBox="1">
            <a:spLocks noChangeArrowheads="1"/>
          </p:cNvSpPr>
          <p:nvPr/>
        </p:nvSpPr>
        <p:spPr bwMode="auto">
          <a:xfrm>
            <a:off x="1073150" y="5445125"/>
            <a:ext cx="43195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atinLnBrk="1">
              <a:spcBef>
                <a:spcPct val="50000"/>
              </a:spcBef>
              <a:defRPr/>
            </a:pPr>
            <a:r>
              <a:rPr kumimoji="1" lang="en-US" altLang="ko-KR" sz="1400" b="1" i="1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>8C2 High-Resolution Powder diffraction Beamline</a:t>
            </a:r>
          </a:p>
        </p:txBody>
      </p:sp>
      <p:sp>
        <p:nvSpPr>
          <p:cNvPr id="5" name="Rectangle 12"/>
          <p:cNvSpPr>
            <a:spLocks noChangeArrowheads="1"/>
          </p:cNvSpPr>
          <p:nvPr/>
        </p:nvSpPr>
        <p:spPr bwMode="gray">
          <a:xfrm flipV="1">
            <a:off x="1588" y="-9525"/>
            <a:ext cx="9142412" cy="1800225"/>
          </a:xfrm>
          <a:prstGeom prst="rect">
            <a:avLst/>
          </a:prstGeom>
          <a:gradFill rotWithShape="0">
            <a:gsLst>
              <a:gs pos="0">
                <a:srgbClr val="333399"/>
              </a:gs>
              <a:gs pos="100000">
                <a:srgbClr val="FFFFFF"/>
              </a:gs>
            </a:gsLst>
            <a:lin ang="0" scaled="1"/>
          </a:gradFill>
          <a:ln w="9525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>
              <a:defRPr/>
            </a:pPr>
            <a:endParaRPr kumimoji="1" lang="ko-KR" altLang="ko-KR" sz="2400">
              <a:solidFill>
                <a:srgbClr val="000000"/>
              </a:solidFill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6" name="Rectangle 13"/>
          <p:cNvSpPr>
            <a:spLocks noChangeArrowheads="1"/>
          </p:cNvSpPr>
          <p:nvPr/>
        </p:nvSpPr>
        <p:spPr bwMode="gray">
          <a:xfrm flipV="1">
            <a:off x="0" y="5057775"/>
            <a:ext cx="9150350" cy="1800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333399"/>
              </a:gs>
            </a:gsLst>
            <a:lin ang="0" scaled="1"/>
          </a:gradFill>
          <a:ln w="9525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>
              <a:defRPr/>
            </a:pPr>
            <a:endParaRPr kumimoji="1" lang="ko-KR" altLang="ko-KR" sz="2400">
              <a:solidFill>
                <a:srgbClr val="000000"/>
              </a:solidFill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7" name="Rectangle 14"/>
          <p:cNvSpPr>
            <a:spLocks noChangeArrowheads="1"/>
          </p:cNvSpPr>
          <p:nvPr/>
        </p:nvSpPr>
        <p:spPr bwMode="auto">
          <a:xfrm flipV="1">
            <a:off x="315913" y="3260725"/>
            <a:ext cx="8693150" cy="55563"/>
          </a:xfrm>
          <a:prstGeom prst="rect">
            <a:avLst/>
          </a:prstGeom>
          <a:gradFill rotWithShape="1">
            <a:gsLst>
              <a:gs pos="0">
                <a:srgbClr val="000080"/>
              </a:gs>
              <a:gs pos="100000">
                <a:srgbClr val="EBF5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1">
              <a:defRPr/>
            </a:pPr>
            <a:endParaRPr kumimoji="1" lang="ko-KR" altLang="en-US" sz="20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2133612"/>
            <a:ext cx="7772400" cy="722313"/>
          </a:xfrm>
        </p:spPr>
        <p:txBody>
          <a:bodyPr/>
          <a:lstStyle>
            <a:lvl1pPr>
              <a:defRPr sz="1400"/>
            </a:lvl1pPr>
          </a:lstStyle>
          <a:p>
            <a:endParaRPr lang="ko-KR" altLang="ko-KR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endParaRPr lang="ko-KR" altLang="ko-KR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latinLnBrk="1">
              <a:defRPr kumimoji="1" sz="1400" smtClean="0">
                <a:solidFill>
                  <a:srgbClr val="000000"/>
                </a:solidFill>
                <a:latin typeface="+mn-ea"/>
                <a:ea typeface="굴림" pitchFamily="50" charset="-127"/>
                <a:cs typeface="+mn-cs"/>
              </a:defRPr>
            </a:lvl1pPr>
          </a:lstStyle>
          <a:p>
            <a:pPr>
              <a:defRPr/>
            </a:pPr>
            <a:fld id="{4C23C434-57A4-47D8-890A-EEDCC8D225D5}" type="datetime1">
              <a:rPr lang="ko-KR" altLang="en-US"/>
              <a:pPr>
                <a:defRPr/>
              </a:pPr>
              <a:t>2011-10-10</a:t>
            </a:fld>
            <a:endParaRPr lang="en-US" altLang="ko-KR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latinLnBrk="1">
              <a:defRPr kumimoji="1" sz="1400">
                <a:solidFill>
                  <a:srgbClr val="000000"/>
                </a:solidFill>
                <a:latin typeface="+mn-ea"/>
                <a:ea typeface="굴림" pitchFamily="50" charset="-127"/>
                <a:cs typeface="+mn-cs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latinLnBrk="1">
              <a:defRPr kumimoji="1" sz="1400">
                <a:solidFill>
                  <a:srgbClr val="000000"/>
                </a:solidFill>
                <a:latin typeface="+mn-ea"/>
                <a:ea typeface="굴림" pitchFamily="50" charset="-127"/>
                <a:cs typeface="+mn-cs"/>
              </a:defRPr>
            </a:lvl1pPr>
          </a:lstStyle>
          <a:p>
            <a:pPr>
              <a:defRPr/>
            </a:pPr>
            <a:fld id="{9A19F8FA-6B18-4F9D-901F-001DC969849A}" type="slidenum">
              <a:rPr lang="en-US" altLang="ko-KR"/>
              <a:pPr>
                <a:defRPr/>
              </a:pPr>
              <a:t>‹Nr.›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latinLnBrk="1">
              <a:defRPr kumimoji="1" sz="20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6B2C4C6C-A4DE-4267-B33A-8AC6259033B8}" type="datetime1">
              <a:rPr lang="ko-KR" altLang="en-US"/>
              <a:pPr>
                <a:defRPr/>
              </a:pPr>
              <a:t>2011-10-10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 latinLnBrk="1">
              <a:defRPr kumimoji="1" sz="200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latinLnBrk="1">
              <a:defRPr kumimoji="1" sz="200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6C95AD79-BCA0-462F-B28C-1E5E68D47676}" type="slidenum">
              <a:rPr lang="ko-KR" altLang="en-US"/>
              <a:pPr>
                <a:defRPr/>
              </a:pPr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latinLnBrk="1">
              <a:defRPr kumimoji="1" sz="20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E06CB5B2-FAAD-4ABF-9FAD-CB9A5F16F524}" type="datetime1">
              <a:rPr lang="ko-KR" altLang="en-US"/>
              <a:pPr>
                <a:defRPr/>
              </a:pPr>
              <a:t>2011-10-10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 latinLnBrk="1">
              <a:defRPr kumimoji="1" sz="200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latinLnBrk="1">
              <a:defRPr kumimoji="1" sz="200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1966F03A-2578-4E7D-8F71-C1F6F45F1E7C}" type="slidenum">
              <a:rPr lang="ko-KR" altLang="en-US"/>
              <a:pPr>
                <a:defRPr/>
              </a:pPr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1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2B900-BEA3-4348-83EB-F1E15C02816B}" type="datetime1">
              <a:rPr lang="ko-KR" altLang="en-US"/>
              <a:pPr>
                <a:defRPr/>
              </a:pPr>
              <a:t>2011-10-10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08B09-7DD1-4266-B032-F18C84A28E1E}" type="slidenum">
              <a:rPr lang="ko-KR" altLang="en-US"/>
              <a:pPr>
                <a:defRPr/>
              </a:pPr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F84C0C-B433-4B0D-B02A-EC8916389055}" type="datetime1">
              <a:rPr lang="ko-KR" altLang="en-US"/>
              <a:pPr>
                <a:defRPr/>
              </a:pPr>
              <a:t>2011-10-10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95553-72C8-4D47-9E54-2F3532A70CFB}" type="slidenum">
              <a:rPr lang="ko-KR" altLang="en-US"/>
              <a:pPr>
                <a:defRPr/>
              </a:pPr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08253-DC14-4DCC-AD62-15302C19CBF9}" type="datetime1">
              <a:rPr lang="ko-KR" altLang="en-US"/>
              <a:pPr>
                <a:defRPr/>
              </a:pPr>
              <a:t>2011-10-10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E4411-6723-482C-8DAF-AFF20057719F}" type="slidenum">
              <a:rPr lang="ko-KR" altLang="en-US"/>
              <a:pPr>
                <a:defRPr/>
              </a:pPr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DF847-8D03-444C-AC7A-49D424E4430A}" type="datetime1">
              <a:rPr lang="ko-KR" altLang="en-US"/>
              <a:pPr>
                <a:defRPr/>
              </a:pPr>
              <a:t>2011-10-10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1E653-BC3D-406C-9B53-87C01A8AFBE5}" type="slidenum">
              <a:rPr lang="ko-KR" altLang="en-US"/>
              <a:pPr>
                <a:defRPr/>
              </a:pPr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B5665-2E29-4CDE-9E3C-4E234604ECE2}" type="datetime1">
              <a:rPr lang="ko-KR" altLang="en-US"/>
              <a:pPr>
                <a:defRPr/>
              </a:pPr>
              <a:t>2011-10-10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5F97C-1C37-43E3-92A0-CC507BE6E7DA}" type="slidenum">
              <a:rPr lang="ko-KR" altLang="en-US"/>
              <a:pPr>
                <a:defRPr/>
              </a:pPr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1" y="27306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072A3-FBC0-4B58-AB4C-C582604D3F3A}" type="datetime1">
              <a:rPr lang="ko-KR" altLang="en-US"/>
              <a:pPr>
                <a:defRPr/>
              </a:pPr>
              <a:t>2011-10-10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93CEB-1942-4167-90FE-55A96EA82414}" type="slidenum">
              <a:rPr lang="ko-KR" altLang="en-US"/>
              <a:pPr>
                <a:defRPr/>
              </a:pPr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F6762-D49D-4870-8DFC-35C92533BA6D}" type="datetime1">
              <a:rPr lang="ko-KR" altLang="en-US"/>
              <a:pPr>
                <a:defRPr/>
              </a:pPr>
              <a:t>2011-10-10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48309-5001-4433-B415-A7B0183B90B9}" type="slidenum">
              <a:rPr lang="ko-KR" altLang="en-US"/>
              <a:pPr>
                <a:defRPr/>
              </a:pPr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 latinLnBrk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D73A3B7-8CEA-484B-988D-F0352887E92A}" type="datetime1">
              <a:rPr lang="ko-KR" altLang="en-US"/>
              <a:pPr>
                <a:defRPr/>
              </a:pPr>
              <a:t>2011-10-10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 latinLnBrk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 latinLnBrk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69B4817-1178-4518-8825-8AC66659481B}" type="slidenum">
              <a:rPr lang="ko-KR" altLang="en-US"/>
              <a:pPr>
                <a:defRPr/>
              </a:pPr>
              <a:t>‹Nr.›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  <p:sldLayoutId id="2147483692" r:id="rId18"/>
    <p:sldLayoutId id="2147483693" r:id="rId19"/>
  </p:sldLayoutIdLst>
  <p:hf sldNum="0" hdr="0" ftr="0" dt="0"/>
  <p:txStyles>
    <p:titleStyle>
      <a:lvl1pPr algn="ctr" rtl="0" fontAlgn="base" latinLnBrk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맑은 고딕"/>
        </a:defRPr>
      </a:lvl1pPr>
      <a:lvl2pPr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/>
          <a:ea typeface="맑은 고딕"/>
          <a:cs typeface="맑은 고딕"/>
        </a:defRPr>
      </a:lvl2pPr>
      <a:lvl3pPr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/>
          <a:ea typeface="맑은 고딕"/>
          <a:cs typeface="맑은 고딕"/>
        </a:defRPr>
      </a:lvl3pPr>
      <a:lvl4pPr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/>
          <a:ea typeface="맑은 고딕"/>
          <a:cs typeface="맑은 고딕"/>
        </a:defRPr>
      </a:lvl4pPr>
      <a:lvl5pPr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/>
          <a:ea typeface="맑은 고딕"/>
          <a:cs typeface="맑은 고딕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/>
          <a:ea typeface="맑은 고딕"/>
          <a:cs typeface="맑은 고딕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/>
          <a:ea typeface="맑은 고딕"/>
          <a:cs typeface="맑은 고딕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/>
          <a:ea typeface="맑은 고딕"/>
          <a:cs typeface="맑은 고딕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/>
          <a:ea typeface="맑은 고딕"/>
          <a:cs typeface="맑은 고딕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맑은 고딕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맑은 고딕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맑은 고딕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맑은 고딕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맑은 고딕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abcd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gray">
          <a:xfrm flipV="1">
            <a:off x="1588" y="-9525"/>
            <a:ext cx="9142412" cy="287338"/>
          </a:xfrm>
          <a:prstGeom prst="rect">
            <a:avLst/>
          </a:prstGeom>
          <a:gradFill rotWithShape="0">
            <a:gsLst>
              <a:gs pos="0">
                <a:srgbClr val="333399"/>
              </a:gs>
              <a:gs pos="100000">
                <a:schemeClr val="bg1"/>
              </a:gs>
            </a:gsLst>
            <a:lin ang="0" scaled="1"/>
          </a:gradFill>
          <a:ln w="9525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>
              <a:defRPr/>
            </a:pPr>
            <a:endParaRPr kumimoji="1" lang="ko-KR" altLang="ko-KR" sz="2400">
              <a:solidFill>
                <a:srgbClr val="000000"/>
              </a:solidFill>
              <a:latin typeface="+mn-lt"/>
              <a:ea typeface="서울들국화" pitchFamily="18" charset="-127"/>
              <a:cs typeface="+mn-cs"/>
            </a:endParaRPr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gray">
          <a:xfrm flipV="1">
            <a:off x="0" y="6570663"/>
            <a:ext cx="9150350" cy="287337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333399"/>
              </a:gs>
            </a:gsLst>
            <a:lin ang="0" scaled="1"/>
          </a:gradFill>
          <a:ln w="9525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>
              <a:defRPr/>
            </a:pPr>
            <a:endParaRPr kumimoji="1" lang="ko-KR" altLang="ko-KR" sz="2400">
              <a:solidFill>
                <a:srgbClr val="000000"/>
              </a:solidFill>
              <a:latin typeface="+mn-lt"/>
              <a:ea typeface="서울들국화" pitchFamily="18" charset="-127"/>
              <a:cs typeface="+mn-cs"/>
            </a:endParaRP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5181600" y="-14288"/>
            <a:ext cx="37973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latinLnBrk="1">
              <a:defRPr/>
            </a:pPr>
            <a:r>
              <a:rPr kumimoji="1" lang="en-US" altLang="ko-KR" sz="1200" b="1">
                <a:solidFill>
                  <a:srgbClr val="000099"/>
                </a:solidFill>
                <a:latin typeface="+mn-lt"/>
                <a:ea typeface="서울들국화" pitchFamily="18" charset="-127"/>
                <a:cs typeface="+mn-cs"/>
              </a:rPr>
              <a:t>Pohang Accelerator Laboratory</a:t>
            </a:r>
          </a:p>
        </p:txBody>
      </p:sp>
      <p:pic>
        <p:nvPicPr>
          <p:cNvPr id="58374" name="Picture 11" descr="pal-logo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32525" y="57150"/>
            <a:ext cx="3810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193675" y="6580188"/>
            <a:ext cx="62071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atinLnBrk="1">
              <a:defRPr/>
            </a:pPr>
            <a:r>
              <a:rPr kumimoji="1" lang="en-US" altLang="ko-KR" sz="1200" b="1" dirty="0">
                <a:solidFill>
                  <a:srgbClr val="333399"/>
                </a:solidFill>
                <a:latin typeface="+mn-lt"/>
                <a:ea typeface="서울들국화" pitchFamily="18" charset="-127"/>
                <a:cs typeface="+mn-cs"/>
              </a:rPr>
              <a:t>PAL X-ray Free Electron Laser</a:t>
            </a:r>
          </a:p>
        </p:txBody>
      </p:sp>
      <p:sp>
        <p:nvSpPr>
          <p:cNvPr id="4112" name="Rectangle 16"/>
          <p:cNvSpPr>
            <a:spLocks noChangeArrowheads="1"/>
          </p:cNvSpPr>
          <p:nvPr/>
        </p:nvSpPr>
        <p:spPr bwMode="gray">
          <a:xfrm>
            <a:off x="3175" y="914400"/>
            <a:ext cx="9142413" cy="17463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333399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ko-KR" altLang="ko-KR" sz="2400">
              <a:solidFill>
                <a:srgbClr val="000000"/>
              </a:solidFill>
              <a:latin typeface="+mn-lt"/>
              <a:ea typeface="서울들국화" pitchFamily="18" charset="-127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85" r:id="rId2"/>
    <p:sldLayoutId id="2147483684" r:id="rId3"/>
    <p:sldLayoutId id="2147483695" r:id="rId4"/>
    <p:sldLayoutId id="2147483696" r:id="rId5"/>
  </p:sldLayoutIdLst>
  <p:hf sldNum="0" hdr="0" ftr="0" dt="0"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2800" b="1" i="1">
          <a:solidFill>
            <a:schemeClr val="accent2"/>
          </a:solidFill>
          <a:latin typeface="+mj-lt"/>
          <a:ea typeface="+mj-ea"/>
          <a:cs typeface="굴림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2800" b="1" i="1">
          <a:solidFill>
            <a:schemeClr val="accent2"/>
          </a:solidFill>
          <a:latin typeface="Trebuchet MS" pitchFamily="34" charset="0"/>
          <a:ea typeface="굴림" pitchFamily="50" charset="-127"/>
          <a:cs typeface="굴림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2800" b="1" i="1">
          <a:solidFill>
            <a:schemeClr val="accent2"/>
          </a:solidFill>
          <a:latin typeface="Trebuchet MS" pitchFamily="34" charset="0"/>
          <a:ea typeface="굴림" pitchFamily="50" charset="-127"/>
          <a:cs typeface="굴림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2800" b="1" i="1">
          <a:solidFill>
            <a:schemeClr val="accent2"/>
          </a:solidFill>
          <a:latin typeface="Trebuchet MS" pitchFamily="34" charset="0"/>
          <a:ea typeface="굴림" pitchFamily="50" charset="-127"/>
          <a:cs typeface="굴림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2800" b="1" i="1">
          <a:solidFill>
            <a:schemeClr val="accent2"/>
          </a:solidFill>
          <a:latin typeface="Trebuchet MS" pitchFamily="34" charset="0"/>
          <a:ea typeface="굴림" pitchFamily="50" charset="-127"/>
          <a:cs typeface="굴림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2800" b="1" i="1">
          <a:solidFill>
            <a:schemeClr val="accent2"/>
          </a:solidFill>
          <a:latin typeface="Trebuchet MS" pitchFamily="34" charset="0"/>
          <a:ea typeface="굴림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2800" b="1" i="1">
          <a:solidFill>
            <a:schemeClr val="accent2"/>
          </a:solidFill>
          <a:latin typeface="Trebuchet MS" pitchFamily="34" charset="0"/>
          <a:ea typeface="굴림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2800" b="1" i="1">
          <a:solidFill>
            <a:schemeClr val="accent2"/>
          </a:solidFill>
          <a:latin typeface="Trebuchet MS" pitchFamily="34" charset="0"/>
          <a:ea typeface="굴림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2800" b="1" i="1">
          <a:solidFill>
            <a:schemeClr val="accent2"/>
          </a:solidFill>
          <a:latin typeface="Trebuchet MS" pitchFamily="34" charset="0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rgbClr val="7B7BFF"/>
        </a:buClr>
        <a:buFont typeface="Wingdings" pitchFamily="2" charset="2"/>
        <a:buChar char="§"/>
        <a:defRPr kumimoji="1" sz="2400" b="1" i="1">
          <a:solidFill>
            <a:schemeClr val="accent2"/>
          </a:solidFill>
          <a:latin typeface="+mn-lt"/>
          <a:ea typeface="+mn-ea"/>
          <a:cs typeface="굴림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rgbClr val="FF4F4F"/>
        </a:buClr>
        <a:buChar char="•"/>
        <a:defRPr kumimoji="1" sz="2000" b="1" i="1">
          <a:solidFill>
            <a:schemeClr val="accent2"/>
          </a:solidFill>
          <a:latin typeface="+mn-lt"/>
          <a:ea typeface="+mn-ea"/>
          <a:cs typeface="굴림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ea"/>
          <a:ea typeface="+mn-ea"/>
          <a:cs typeface="굴림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ea"/>
          <a:ea typeface="+mn-ea"/>
          <a:cs typeface="굴림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ea"/>
          <a:ea typeface="+mn-ea"/>
          <a:cs typeface="굴림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ea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ea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ea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ea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10" Type="http://schemas.openxmlformats.org/officeDocument/2006/relationships/image" Target="../media/image50.png"/><Relationship Id="rId4" Type="http://schemas.openxmlformats.org/officeDocument/2006/relationships/image" Target="../media/image44.png"/><Relationship Id="rId9" Type="http://schemas.openxmlformats.org/officeDocument/2006/relationships/image" Target="../media/image4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image" Target="../media/image57.w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60.png"/><Relationship Id="rId4" Type="http://schemas.openxmlformats.org/officeDocument/2006/relationships/oleObject" Target="../embeddings/oleObject7.bin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9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emf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제목 1"/>
          <p:cNvSpPr>
            <a:spLocks noGrp="1"/>
          </p:cNvSpPr>
          <p:nvPr>
            <p:ph type="ctrTitle"/>
          </p:nvPr>
        </p:nvSpPr>
        <p:spPr>
          <a:xfrm>
            <a:off x="684213" y="333375"/>
            <a:ext cx="7772400" cy="719138"/>
          </a:xfrm>
          <a:solidFill>
            <a:srgbClr val="FFFF00"/>
          </a:solidFill>
        </p:spPr>
        <p:txBody>
          <a:bodyPr/>
          <a:lstStyle/>
          <a:p>
            <a:r>
              <a:rPr lang="en-US" altLang="ko-KR" sz="3600" smtClean="0"/>
              <a:t>Current Status of PAL XFEL Project</a:t>
            </a:r>
            <a:endParaRPr lang="ko-KR" altLang="en-US" sz="3600" smtClean="0"/>
          </a:p>
        </p:txBody>
      </p:sp>
      <p:sp>
        <p:nvSpPr>
          <p:cNvPr id="28674" name="부제목 2"/>
          <p:cNvSpPr>
            <a:spLocks noGrp="1"/>
          </p:cNvSpPr>
          <p:nvPr>
            <p:ph type="subTitle" idx="1"/>
          </p:nvPr>
        </p:nvSpPr>
        <p:spPr>
          <a:xfrm>
            <a:off x="1403350" y="1341438"/>
            <a:ext cx="6400800" cy="1511300"/>
          </a:xfrm>
        </p:spPr>
        <p:txBody>
          <a:bodyPr/>
          <a:lstStyle/>
          <a:p>
            <a:r>
              <a:rPr lang="en-US" altLang="ko-KR" sz="2000" smtClean="0">
                <a:solidFill>
                  <a:schemeClr val="tx1"/>
                </a:solidFill>
              </a:rPr>
              <a:t>Oct. 6, 2011 @ PSI</a:t>
            </a:r>
          </a:p>
          <a:p>
            <a:endParaRPr lang="en-US" altLang="ko-KR" sz="2000" smtClean="0">
              <a:solidFill>
                <a:schemeClr val="tx1"/>
              </a:solidFill>
            </a:endParaRPr>
          </a:p>
          <a:p>
            <a:r>
              <a:rPr lang="en-US" altLang="ko-KR" sz="2000" smtClean="0">
                <a:solidFill>
                  <a:schemeClr val="tx1"/>
                </a:solidFill>
              </a:rPr>
              <a:t>In Soo Ko</a:t>
            </a:r>
          </a:p>
          <a:p>
            <a:r>
              <a:rPr lang="en-US" altLang="ko-KR" sz="2000" smtClean="0">
                <a:solidFill>
                  <a:schemeClr val="tx1"/>
                </a:solidFill>
              </a:rPr>
              <a:t>On behalf of PAL XFEL Team</a:t>
            </a:r>
            <a:endParaRPr lang="ko-KR" altLang="en-US" sz="2000" smtClean="0">
              <a:solidFill>
                <a:schemeClr val="tx1"/>
              </a:solidFill>
            </a:endParaRPr>
          </a:p>
        </p:txBody>
      </p:sp>
      <p:pic>
        <p:nvPicPr>
          <p:cNvPr id="28675" name="그림 3" descr="1 조감도-01.jpg"/>
          <p:cNvPicPr>
            <a:picLocks noChangeAspect="1"/>
          </p:cNvPicPr>
          <p:nvPr/>
        </p:nvPicPr>
        <p:blipFill>
          <a:blip r:embed="rId2"/>
          <a:srcRect t="29762" r="211" b="12784"/>
          <a:stretch>
            <a:fillRect/>
          </a:stretch>
        </p:blipFill>
        <p:spPr bwMode="auto">
          <a:xfrm>
            <a:off x="468313" y="2997200"/>
            <a:ext cx="8334375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 smtClean="0">
                <a:cs typeface="+mj-cs"/>
              </a:rPr>
              <a:t>Layout &amp; Building Design</a:t>
            </a:r>
            <a:endParaRPr lang="ko-KR" altLang="en-US" dirty="0">
              <a:cs typeface="+mj-cs"/>
            </a:endParaRPr>
          </a:p>
        </p:txBody>
      </p:sp>
      <p:sp>
        <p:nvSpPr>
          <p:cNvPr id="8" name="텍스트 개체 틀 7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ko-KR" altLang="en-US" dirty="0"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제목 1"/>
          <p:cNvSpPr>
            <a:spLocks noGrp="1"/>
          </p:cNvSpPr>
          <p:nvPr>
            <p:ph type="title"/>
          </p:nvPr>
        </p:nvSpPr>
        <p:spPr>
          <a:xfrm>
            <a:off x="457200" y="144463"/>
            <a:ext cx="8229600" cy="404812"/>
          </a:xfrm>
        </p:spPr>
        <p:txBody>
          <a:bodyPr/>
          <a:lstStyle/>
          <a:p>
            <a:r>
              <a:rPr lang="en-US" altLang="ko-KR" sz="2800" smtClean="0"/>
              <a:t>XFEL Layout</a:t>
            </a:r>
            <a:endParaRPr lang="ko-KR" altLang="en-US" sz="2800" smtClean="0"/>
          </a:p>
        </p:txBody>
      </p:sp>
      <p:sp>
        <p:nvSpPr>
          <p:cNvPr id="40962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smtClean="0"/>
          </a:p>
        </p:txBody>
      </p:sp>
      <p:pic>
        <p:nvPicPr>
          <p:cNvPr id="4096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0363" y="765175"/>
            <a:ext cx="8532812" cy="590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211" name="Group 59"/>
          <p:cNvGraphicFramePr>
            <a:graphicFrameLocks noGrp="1"/>
          </p:cNvGraphicFramePr>
          <p:nvPr/>
        </p:nvGraphicFramePr>
        <p:xfrm>
          <a:off x="500063" y="1054100"/>
          <a:ext cx="7667625" cy="5680075"/>
        </p:xfrm>
        <a:graphic>
          <a:graphicData uri="http://schemas.openxmlformats.org/drawingml/2006/table">
            <a:tbl>
              <a:tblPr/>
              <a:tblGrid>
                <a:gridCol w="1638300"/>
                <a:gridCol w="2255837"/>
                <a:gridCol w="3773488"/>
              </a:tblGrid>
              <a:tr h="34957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맑은 고딕" pitchFamily="50" charset="-127"/>
                        <a:cs typeface="Arial" pitchFamily="34" charset="0"/>
                      </a:endParaRPr>
                    </a:p>
                  </a:txBody>
                  <a:tcPr marL="72166" marR="72166" marT="36087" marB="36087" anchor="ctr" horzOverflow="overflow">
                    <a:lnL>
                      <a:noFill/>
                    </a:lnL>
                    <a:lnR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맑은 고딕" pitchFamily="50" charset="-127"/>
                          <a:cs typeface="Arial" pitchFamily="34" charset="0"/>
                        </a:rPr>
                        <a:t>Specification</a:t>
                      </a:r>
                      <a:endParaRPr kumimoji="0" lang="ko-KR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맑은 고딕" pitchFamily="50" charset="-127"/>
                        <a:cs typeface="Arial" pitchFamily="34" charset="0"/>
                      </a:endParaRPr>
                    </a:p>
                  </a:txBody>
                  <a:tcPr marL="72166" marR="72166" marT="36087" marB="36087" anchor="ctr" horzOverflow="overflow">
                    <a:lnL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27063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맑은 고딕" pitchFamily="50" charset="-127"/>
                          <a:cs typeface="Arial" pitchFamily="34" charset="0"/>
                        </a:rPr>
                        <a:t>Photocathode RF Gun</a:t>
                      </a:r>
                      <a:endParaRPr kumimoji="0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맑은 고딕" pitchFamily="50" charset="-127"/>
                        <a:cs typeface="Arial" pitchFamily="34" charset="0"/>
                      </a:endParaRPr>
                    </a:p>
                  </a:txBody>
                  <a:tcPr marL="72166" marR="72166" marT="36087" marB="36087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맑은 고딕" pitchFamily="50" charset="-127"/>
                          <a:cs typeface="Arial" pitchFamily="34" charset="0"/>
                        </a:rPr>
                        <a:t>Type</a:t>
                      </a:r>
                      <a:endParaRPr kumimoji="0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맑은 고딕" pitchFamily="50" charset="-127"/>
                        <a:cs typeface="Arial" pitchFamily="34" charset="0"/>
                      </a:endParaRPr>
                    </a:p>
                  </a:txBody>
                  <a:tcPr marL="72166" marR="72166" marT="36087" marB="36087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맑은 고딕" pitchFamily="50" charset="-127"/>
                          <a:cs typeface="Arial" pitchFamily="34" charset="0"/>
                        </a:rPr>
                        <a:t> 1.6 cell</a:t>
                      </a:r>
                    </a:p>
                  </a:txBody>
                  <a:tcPr marL="72166" marR="72166" marT="36087" marB="36087" anchor="ctr" horzOverflow="overflow">
                    <a:lnL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5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맑은 고딕" pitchFamily="50" charset="-127"/>
                          <a:cs typeface="Arial" pitchFamily="34" charset="0"/>
                        </a:rPr>
                        <a:t>Beam Energy</a:t>
                      </a: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맑은 고딕" pitchFamily="50" charset="-127"/>
                          <a:cs typeface="Arial" pitchFamily="34" charset="0"/>
                        </a:rPr>
                        <a:t>  </a:t>
                      </a:r>
                    </a:p>
                  </a:txBody>
                  <a:tcPr marL="72166" marR="72166" marT="36087" marB="36087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맑은 고딕" pitchFamily="50" charset="-127"/>
                          <a:cs typeface="Arial" pitchFamily="34" charset="0"/>
                        </a:rPr>
                        <a:t>&gt; 6 </a:t>
                      </a:r>
                      <a:r>
                        <a:rPr kumimoji="0" lang="en-US" altLang="ko-K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맑은 고딕" pitchFamily="50" charset="-127"/>
                          <a:cs typeface="Arial" pitchFamily="34" charset="0"/>
                        </a:rPr>
                        <a:t>MeV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맑은 고딕" pitchFamily="50" charset="-127"/>
                          <a:cs typeface="Arial" pitchFamily="34" charset="0"/>
                        </a:rPr>
                        <a:t> </a:t>
                      </a:r>
                    </a:p>
                  </a:txBody>
                  <a:tcPr marL="72166" marR="72166" marT="36087" marB="36087" anchor="ctr" horzOverflow="overflow">
                    <a:lnL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71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맑은 고딕" pitchFamily="50" charset="-127"/>
                          <a:cs typeface="Arial" pitchFamily="34" charset="0"/>
                        </a:rPr>
                        <a:t>Charge / Pulse repetition rate</a:t>
                      </a:r>
                      <a:endParaRPr kumimoji="0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맑은 고딕" pitchFamily="50" charset="-127"/>
                        <a:cs typeface="Arial" pitchFamily="34" charset="0"/>
                      </a:endParaRPr>
                    </a:p>
                  </a:txBody>
                  <a:tcPr marL="72166" marR="72166" marT="36087" marB="36087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맑은 고딕" pitchFamily="50" charset="-127"/>
                          <a:cs typeface="Arial" pitchFamily="34" charset="0"/>
                        </a:rPr>
                        <a:t>0.2 </a:t>
                      </a:r>
                      <a:r>
                        <a:rPr kumimoji="0" lang="en-US" altLang="ko-K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맑은 고딕" pitchFamily="50" charset="-127"/>
                          <a:cs typeface="Arial" pitchFamily="34" charset="0"/>
                        </a:rPr>
                        <a:t>nC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맑은 고딕" pitchFamily="50" charset="-127"/>
                          <a:cs typeface="Arial" pitchFamily="34" charset="0"/>
                        </a:rPr>
                        <a:t> /  120 Hz</a:t>
                      </a:r>
                    </a:p>
                  </a:txBody>
                  <a:tcPr marL="72166" marR="72166" marT="36087" marB="36087" anchor="ctr" horzOverflow="overflow">
                    <a:lnL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9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맑은 고딕" pitchFamily="50" charset="-127"/>
                          <a:cs typeface="Arial" pitchFamily="34" charset="0"/>
                        </a:rPr>
                        <a:t>Laser</a:t>
                      </a:r>
                      <a:endParaRPr kumimoji="0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맑은 고딕" pitchFamily="50" charset="-127"/>
                        <a:cs typeface="Arial" pitchFamily="34" charset="0"/>
                      </a:endParaRPr>
                    </a:p>
                  </a:txBody>
                  <a:tcPr marL="72166" marR="72166" marT="36087" marB="36087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굴림" pitchFamily="50" charset="-127"/>
                          <a:cs typeface="Arial" pitchFamily="34" charset="0"/>
                        </a:rPr>
                        <a:t>Ti-Sapphire,  &gt; 10 </a:t>
                      </a:r>
                      <a:r>
                        <a:rPr kumimoji="0" lang="en-US" altLang="ko-K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굴림" pitchFamily="50" charset="-127"/>
                          <a:cs typeface="Arial" pitchFamily="34" charset="0"/>
                        </a:rPr>
                        <a:t>mJ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굴림" pitchFamily="50" charset="-127"/>
                          <a:cs typeface="Arial" pitchFamily="34" charset="0"/>
                        </a:rPr>
                        <a:t> @ 800 nm</a:t>
                      </a:r>
                    </a:p>
                  </a:txBody>
                  <a:tcPr marL="72166" marR="72166" marT="36087" marB="36087" anchor="ctr" horzOverflow="overflow">
                    <a:lnL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63">
                <a:tc rowSpan="9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맑은 고딕" pitchFamily="50" charset="-127"/>
                          <a:cs typeface="Arial" pitchFamily="34" charset="0"/>
                        </a:rPr>
                        <a:t>Linac</a:t>
                      </a:r>
                      <a:endParaRPr kumimoji="0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맑은 고딕" pitchFamily="50" charset="-127"/>
                        <a:cs typeface="Arial" pitchFamily="34" charset="0"/>
                      </a:endParaRPr>
                    </a:p>
                  </a:txBody>
                  <a:tcPr marL="72166" marR="72166" marT="36087" marB="36087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굴림" pitchFamily="50" charset="-127"/>
                          <a:cs typeface="Arial" pitchFamily="34" charset="0"/>
                        </a:rPr>
                        <a:t>Main Accelerating Structure</a:t>
                      </a:r>
                    </a:p>
                  </a:txBody>
                  <a:tcPr marL="72166" marR="72166" marT="36087" marB="36087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굴림" pitchFamily="50" charset="-127"/>
                          <a:cs typeface="Arial" pitchFamily="34" charset="0"/>
                        </a:rPr>
                        <a:t>S-band Normal Conducting</a:t>
                      </a:r>
                    </a:p>
                  </a:txBody>
                  <a:tcPr marL="72166" marR="72166" marT="36087" marB="36087" anchor="ctr" horzOverflow="overflow">
                    <a:lnL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6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맑은 고딕" pitchFamily="50" charset="-127"/>
                          <a:cs typeface="Arial" pitchFamily="34" charset="0"/>
                        </a:rPr>
                        <a:t>Beam Energy (GeV)</a:t>
                      </a:r>
                    </a:p>
                  </a:txBody>
                  <a:tcPr marL="72166" marR="72166" marT="36087" marB="36087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맑은 고딕" pitchFamily="50" charset="-127"/>
                          <a:cs typeface="Arial" pitchFamily="34" charset="0"/>
                        </a:rPr>
                        <a:t>10</a:t>
                      </a:r>
                    </a:p>
                  </a:txBody>
                  <a:tcPr marL="72166" marR="72166" marT="36087" marB="36087" anchor="ctr" horzOverflow="overflow">
                    <a:lnL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65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굴림" pitchFamily="50" charset="-127"/>
                          <a:cs typeface="Arial" pitchFamily="34" charset="0"/>
                        </a:rPr>
                        <a:t>Beam Emittance (</a:t>
                      </a:r>
                      <a:r>
                        <a:rPr kumimoji="0" lang="el-GR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굴림" pitchFamily="50" charset="-127"/>
                          <a:cs typeface="Arial" pitchFamily="34" charset="0"/>
                        </a:rPr>
                        <a:t>μ</a:t>
                      </a:r>
                      <a:r>
                        <a:rPr kumimoji="0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굴림" pitchFamily="50" charset="-127"/>
                          <a:cs typeface="Arial" pitchFamily="34" charset="0"/>
                        </a:rPr>
                        <a:t>m-rad)</a:t>
                      </a:r>
                    </a:p>
                  </a:txBody>
                  <a:tcPr marL="72166" marR="72166" marT="36087" marB="36087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맑은 고딕" pitchFamily="50" charset="-127"/>
                          <a:cs typeface="Arial" pitchFamily="34" charset="0"/>
                        </a:rPr>
                        <a:t>&lt; 0.5</a:t>
                      </a:r>
                    </a:p>
                  </a:txBody>
                  <a:tcPr marL="72166" marR="72166" marT="36087" marB="36087" anchor="ctr" horzOverflow="overflow">
                    <a:lnL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65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맑은 고딕" pitchFamily="50" charset="-127"/>
                          <a:cs typeface="Arial" pitchFamily="34" charset="0"/>
                        </a:rPr>
                        <a:t>Beam Current</a:t>
                      </a:r>
                      <a:r>
                        <a:rPr kumimoji="0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맑은 고딕" pitchFamily="50" charset="-127"/>
                          <a:cs typeface="Arial" pitchFamily="34" charset="0"/>
                        </a:rPr>
                        <a:t> </a:t>
                      </a:r>
                      <a:r>
                        <a:rPr kumimoji="0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맑은 고딕" pitchFamily="50" charset="-127"/>
                          <a:cs typeface="Arial" pitchFamily="34" charset="0"/>
                        </a:rPr>
                        <a:t>(kA)</a:t>
                      </a:r>
                    </a:p>
                  </a:txBody>
                  <a:tcPr marL="72166" marR="72166" marT="36087" marB="36087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굴림" pitchFamily="50" charset="-127"/>
                          <a:cs typeface="Arial" pitchFamily="34" charset="0"/>
                        </a:rPr>
                        <a:t>&gt; 3.0</a:t>
                      </a:r>
                    </a:p>
                  </a:txBody>
                  <a:tcPr marL="72166" marR="72166" marT="36087" marB="36087" anchor="ctr" horzOverflow="overflow">
                    <a:lnL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9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맑은 고딕" pitchFamily="50" charset="-127"/>
                          <a:cs typeface="Arial" pitchFamily="34" charset="0"/>
                        </a:rPr>
                        <a:t>Operating frequency</a:t>
                      </a:r>
                      <a:endParaRPr kumimoji="0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맑은 고딕" pitchFamily="50" charset="-127"/>
                        <a:cs typeface="Arial" pitchFamily="34" charset="0"/>
                      </a:endParaRPr>
                    </a:p>
                  </a:txBody>
                  <a:tcPr marL="72166" marR="72166" marT="36087" marB="36087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맑은 고딕" pitchFamily="50" charset="-127"/>
                          <a:cs typeface="Arial" pitchFamily="34" charset="0"/>
                        </a:rPr>
                        <a:t>2,856 MHz (S-band),  11.424 GHz (X-band) </a:t>
                      </a:r>
                    </a:p>
                  </a:txBody>
                  <a:tcPr marL="72166" marR="72166" marT="36087" marB="36087" anchor="ctr" horzOverflow="overflow">
                    <a:lnL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30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굴림" pitchFamily="50" charset="-127"/>
                          <a:cs typeface="Arial" pitchFamily="34" charset="0"/>
                        </a:rPr>
                        <a:t>No. of Acc. Columns</a:t>
                      </a:r>
                    </a:p>
                  </a:txBody>
                  <a:tcPr marL="72166" marR="72166" marT="36087" marB="36087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맑은 고딕" pitchFamily="50" charset="-127"/>
                          <a:cs typeface="Arial" pitchFamily="34" charset="0"/>
                        </a:rPr>
                        <a:t>178 ea</a:t>
                      </a: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맑은 고딕" pitchFamily="50" charset="-127"/>
                          <a:cs typeface="Arial" pitchFamily="34" charset="0"/>
                        </a:rPr>
                        <a:t> 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맑은 고딕" pitchFamily="50" charset="-127"/>
                          <a:cs typeface="Arial" pitchFamily="34" charset="0"/>
                        </a:rPr>
                        <a:t>(S-band) , 1 ea</a:t>
                      </a: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맑은 고딕" pitchFamily="50" charset="-127"/>
                          <a:cs typeface="Arial" pitchFamily="34" charset="0"/>
                        </a:rPr>
                        <a:t> 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맑은 고딕" pitchFamily="50" charset="-127"/>
                          <a:cs typeface="Arial" pitchFamily="34" charset="0"/>
                        </a:rPr>
                        <a:t>(X-band)  </a:t>
                      </a:r>
                      <a:endParaRPr kumimoji="0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맑은 고딕" pitchFamily="50" charset="-127"/>
                        <a:cs typeface="Arial" pitchFamily="34" charset="0"/>
                      </a:endParaRPr>
                    </a:p>
                  </a:txBody>
                  <a:tcPr marL="72166" marR="72166" marT="36087" marB="36087" anchor="ctr" horzOverflow="overflow">
                    <a:lnL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65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굴림" pitchFamily="50" charset="-127"/>
                          <a:cs typeface="Arial" pitchFamily="34" charset="0"/>
                        </a:rPr>
                        <a:t>No. of Klystrons</a:t>
                      </a:r>
                    </a:p>
                  </a:txBody>
                  <a:tcPr marL="72166" marR="72166" marT="36087" marB="36087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맑은 고딕" pitchFamily="50" charset="-127"/>
                          <a:cs typeface="Arial" pitchFamily="34" charset="0"/>
                        </a:rPr>
                        <a:t>48 ea (S-band) , 1 ea</a:t>
                      </a: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맑은 고딕" pitchFamily="50" charset="-127"/>
                          <a:cs typeface="Arial" pitchFamily="34" charset="0"/>
                        </a:rPr>
                        <a:t> 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맑은 고딕" pitchFamily="50" charset="-127"/>
                          <a:cs typeface="Arial" pitchFamily="34" charset="0"/>
                        </a:rPr>
                        <a:t>(X-band) </a:t>
                      </a:r>
                    </a:p>
                  </a:txBody>
                  <a:tcPr marL="72166" marR="72166" marT="36087" marB="36087" anchor="ctr" horzOverflow="overflow">
                    <a:lnL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65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맑은 고딕" pitchFamily="50" charset="-127"/>
                          <a:cs typeface="Arial" pitchFamily="34" charset="0"/>
                        </a:rPr>
                        <a:t>Modulator</a:t>
                      </a:r>
                      <a:endParaRPr kumimoji="0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맑은 고딕" pitchFamily="50" charset="-127"/>
                        <a:cs typeface="Arial" pitchFamily="34" charset="0"/>
                      </a:endParaRPr>
                    </a:p>
                  </a:txBody>
                  <a:tcPr marL="72166" marR="72166" marT="36087" marB="36087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맑은 고딕" pitchFamily="50" charset="-127"/>
                          <a:cs typeface="Arial" pitchFamily="34" charset="0"/>
                        </a:rPr>
                        <a:t>Voltage stability: &lt; 100 </a:t>
                      </a:r>
                      <a:r>
                        <a:rPr kumimoji="0" lang="en-US" altLang="ko-K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맑은 고딕" pitchFamily="50" charset="-127"/>
                          <a:cs typeface="Arial" pitchFamily="34" charset="0"/>
                        </a:rPr>
                        <a:t>ppm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맑은 고딕" pitchFamily="50" charset="-127"/>
                          <a:cs typeface="Arial" pitchFamily="34" charset="0"/>
                        </a:rPr>
                        <a:t> </a:t>
                      </a:r>
                      <a:r>
                        <a:rPr kumimoji="0" lang="en-US" altLang="ko-K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맑은 고딕" pitchFamily="50" charset="-127"/>
                          <a:cs typeface="Arial" pitchFamily="34" charset="0"/>
                        </a:rPr>
                        <a:t>rms</a:t>
                      </a:r>
                      <a:endParaRPr kumimoji="0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맑은 고딕" pitchFamily="50" charset="-127"/>
                        <a:cs typeface="Arial" pitchFamily="34" charset="0"/>
                      </a:endParaRPr>
                    </a:p>
                  </a:txBody>
                  <a:tcPr marL="72166" marR="72166" marT="36087" marB="36087" anchor="ctr" horzOverflow="overflow">
                    <a:lnL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65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맑은 고딕" pitchFamily="50" charset="-127"/>
                          <a:cs typeface="Arial" pitchFamily="34" charset="0"/>
                        </a:rPr>
                        <a:t>Linac Microwave</a:t>
                      </a:r>
                      <a:endParaRPr kumimoji="0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맑은 고딕" pitchFamily="50" charset="-127"/>
                        <a:cs typeface="Arial" pitchFamily="34" charset="0"/>
                      </a:endParaRPr>
                    </a:p>
                  </a:txBody>
                  <a:tcPr marL="72166" marR="72166" marT="36087" marB="36087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맑은 고딕" pitchFamily="50" charset="-127"/>
                          <a:cs typeface="Arial" pitchFamily="34" charset="0"/>
                        </a:rPr>
                        <a:t>Phase stability: &lt;0.1 deg, 0.05% </a:t>
                      </a:r>
                      <a:r>
                        <a:rPr kumimoji="0" lang="en-US" altLang="ko-K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맑은 고딕" pitchFamily="50" charset="-127"/>
                          <a:cs typeface="Arial" pitchFamily="34" charset="0"/>
                        </a:rPr>
                        <a:t>rf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맑은 고딕" pitchFamily="50" charset="-127"/>
                          <a:cs typeface="Arial" pitchFamily="34" charset="0"/>
                        </a:rPr>
                        <a:t> voltage Jitter</a:t>
                      </a:r>
                      <a:endParaRPr kumimoji="0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맑은 고딕" pitchFamily="50" charset="-127"/>
                        <a:cs typeface="Arial" pitchFamily="34" charset="0"/>
                      </a:endParaRPr>
                    </a:p>
                  </a:txBody>
                  <a:tcPr marL="72166" marR="72166" marT="36087" marB="36087" anchor="ctr" horzOverflow="overflow">
                    <a:lnL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6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맑은 고딕" pitchFamily="50" charset="-127"/>
                          <a:cs typeface="Arial" pitchFamily="34" charset="0"/>
                        </a:rPr>
                        <a:t>Undulator</a:t>
                      </a:r>
                      <a:endParaRPr kumimoji="0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맑은 고딕" pitchFamily="50" charset="-127"/>
                        <a:cs typeface="Arial" pitchFamily="34" charset="0"/>
                      </a:endParaRPr>
                    </a:p>
                  </a:txBody>
                  <a:tcPr marL="72166" marR="72166" marT="36087" marB="36087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맑은 고딕" pitchFamily="50" charset="-127"/>
                          <a:cs typeface="Arial" pitchFamily="34" charset="0"/>
                        </a:rPr>
                        <a:t>Type</a:t>
                      </a:r>
                      <a:endParaRPr kumimoji="0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맑은 고딕" pitchFamily="50" charset="-127"/>
                        <a:cs typeface="Arial" pitchFamily="34" charset="0"/>
                      </a:endParaRPr>
                    </a:p>
                  </a:txBody>
                  <a:tcPr marL="72166" marR="72166" marT="36087" marB="36087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맑은 고딕" pitchFamily="50" charset="-127"/>
                          <a:cs typeface="Arial" pitchFamily="34" charset="0"/>
                        </a:rPr>
                        <a:t>Out-vacuum  (</a:t>
                      </a: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굴림" charset="-127"/>
                          <a:cs typeface="+mn-cs"/>
                        </a:rPr>
                        <a:t>EURO-XFEL </a:t>
                      </a:r>
                      <a:r>
                        <a:rPr lang="en-US" altLang="ko-KR" sz="12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굴림" charset="-127"/>
                          <a:cs typeface="+mn-cs"/>
                        </a:rPr>
                        <a:t>undulator</a:t>
                      </a: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굴림" charset="-127"/>
                          <a:cs typeface="+mn-cs"/>
                        </a:rPr>
                        <a:t> design</a:t>
                      </a:r>
                      <a:r>
                        <a:rPr lang="ko-KR" alt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굴림" charset="-127"/>
                          <a:cs typeface="+mn-cs"/>
                        </a:rPr>
                        <a:t> </a:t>
                      </a: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굴림" charset="-127"/>
                          <a:cs typeface="+mn-cs"/>
                        </a:rPr>
                        <a:t>)</a:t>
                      </a:r>
                      <a:r>
                        <a:rPr lang="en-US" altLang="ko-KR" sz="1200" b="0" kern="1200" dirty="0" smtClean="0">
                          <a:solidFill>
                            <a:srgbClr val="E2FEFB"/>
                          </a:solidFill>
                          <a:latin typeface="+mn-lt"/>
                          <a:ea typeface="굴림" charset="-127"/>
                          <a:cs typeface="+mn-cs"/>
                        </a:rPr>
                        <a:t>)</a:t>
                      </a: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맑은 고딕" pitchFamily="50" charset="-127"/>
                        <a:cs typeface="Arial" pitchFamily="34" charset="0"/>
                      </a:endParaRPr>
                    </a:p>
                  </a:txBody>
                  <a:tcPr marL="72166" marR="72166" marT="36087" marB="36087" anchor="ctr" horzOverflow="overflow">
                    <a:lnL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6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맑은 고딕" pitchFamily="50" charset="-127"/>
                          <a:cs typeface="Arial" pitchFamily="34" charset="0"/>
                        </a:rPr>
                        <a:t>Period (mm) / gap (mm)</a:t>
                      </a:r>
                    </a:p>
                  </a:txBody>
                  <a:tcPr marL="72166" marR="72166" marT="36087" marB="36087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맑은 고딕" pitchFamily="50" charset="-127"/>
                          <a:cs typeface="Arial" pitchFamily="34" charset="0"/>
                        </a:rPr>
                        <a:t>2.46 / 6.8</a:t>
                      </a:r>
                    </a:p>
                  </a:txBody>
                  <a:tcPr marL="72166" marR="72166" marT="36087" marB="36087" anchor="ctr" horzOverflow="overflow">
                    <a:lnL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2041" name="Rectangle 1"/>
          <p:cNvSpPr>
            <a:spLocks noChangeArrowheads="1"/>
          </p:cNvSpPr>
          <p:nvPr/>
        </p:nvSpPr>
        <p:spPr bwMode="auto">
          <a:xfrm>
            <a:off x="0" y="444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latinLnBrk="1"/>
            <a:endParaRPr lang="ko-KR" altLang="en-US">
              <a:latin typeface="맑은 고딕"/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0" y="112713"/>
            <a:ext cx="9144000" cy="623887"/>
          </a:xfrm>
          <a:prstGeom prst="roundRect">
            <a:avLst>
              <a:gd name="adj" fmla="val 0"/>
            </a:avLst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3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Specifications of PAL XFEL Main Devices</a:t>
            </a:r>
            <a:endParaRPr lang="ko-KR" altLang="en-US" sz="3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09" name="그룹 22"/>
          <p:cNvGrpSpPr>
            <a:grpSpLocks/>
          </p:cNvGrpSpPr>
          <p:nvPr/>
        </p:nvGrpSpPr>
        <p:grpSpPr bwMode="auto">
          <a:xfrm>
            <a:off x="312738" y="620713"/>
            <a:ext cx="679450" cy="239712"/>
            <a:chOff x="360363" y="1468707"/>
            <a:chExt cx="1122499" cy="380123"/>
          </a:xfrm>
        </p:grpSpPr>
        <p:sp>
          <p:nvSpPr>
            <p:cNvPr id="43017" name="TextBox 58"/>
            <p:cNvSpPr txBox="1">
              <a:spLocks noChangeArrowheads="1"/>
            </p:cNvSpPr>
            <p:nvPr/>
          </p:nvSpPr>
          <p:spPr bwMode="auto">
            <a:xfrm>
              <a:off x="431801" y="1468707"/>
              <a:ext cx="1051061" cy="380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latinLnBrk="1">
                <a:lnSpc>
                  <a:spcPct val="80000"/>
                </a:lnSpc>
              </a:pPr>
              <a:r>
                <a:rPr lang="ko-KR" altLang="en-US" sz="1200" b="1">
                  <a:latin typeface="맑은 고딕"/>
                </a:rPr>
                <a:t>대안 </a:t>
              </a:r>
              <a:r>
                <a:rPr lang="en-US" altLang="ko-KR" sz="1200" b="1">
                  <a:latin typeface="맑은 고딕"/>
                </a:rPr>
                <a:t>2</a:t>
              </a:r>
              <a:endParaRPr lang="ko-KR" altLang="en-US" sz="1200" b="1">
                <a:latin typeface="맑은 고딕"/>
              </a:endParaRPr>
            </a:p>
          </p:txBody>
        </p:sp>
        <p:sp>
          <p:nvSpPr>
            <p:cNvPr id="43018" name="직사각형 26"/>
            <p:cNvSpPr>
              <a:spLocks noChangeArrowheads="1"/>
            </p:cNvSpPr>
            <p:nvPr/>
          </p:nvSpPr>
          <p:spPr bwMode="auto">
            <a:xfrm>
              <a:off x="360363" y="1537946"/>
              <a:ext cx="90487" cy="241300"/>
            </a:xfrm>
            <a:prstGeom prst="rect">
              <a:avLst/>
            </a:prstGeom>
            <a:solidFill>
              <a:schemeClr val="tx1"/>
            </a:solidFill>
            <a:ln w="12700" algn="ctr">
              <a:noFill/>
              <a:round/>
              <a:headEnd/>
              <a:tailEnd/>
            </a:ln>
          </p:spPr>
          <p:txBody>
            <a:bodyPr wrap="none" lIns="91424" tIns="45711" rIns="91424" bIns="45711" anchor="ctr"/>
            <a:lstStyle/>
            <a:p>
              <a:pPr latinLnBrk="1">
                <a:spcBef>
                  <a:spcPct val="50000"/>
                </a:spcBef>
                <a:buFontTx/>
                <a:buChar char="•"/>
              </a:pPr>
              <a:endParaRPr lang="ko-KR" altLang="en-US" sz="1200">
                <a:latin typeface="맑은 고딕"/>
              </a:endParaRPr>
            </a:p>
          </p:txBody>
        </p:sp>
      </p:grpSp>
      <p:sp>
        <p:nvSpPr>
          <p:cNvPr id="43010" name="직사각형 26"/>
          <p:cNvSpPr>
            <a:spLocks noChangeArrowheads="1"/>
          </p:cNvSpPr>
          <p:nvPr/>
        </p:nvSpPr>
        <p:spPr bwMode="auto">
          <a:xfrm>
            <a:off x="303213" y="663575"/>
            <a:ext cx="53975" cy="152400"/>
          </a:xfrm>
          <a:prstGeom prst="rect">
            <a:avLst/>
          </a:prstGeom>
          <a:solidFill>
            <a:schemeClr val="tx1"/>
          </a:solidFill>
          <a:ln w="12700" algn="ctr">
            <a:noFill/>
            <a:round/>
            <a:headEnd/>
            <a:tailEnd/>
          </a:ln>
        </p:spPr>
        <p:txBody>
          <a:bodyPr wrap="none" lIns="91424" tIns="45711" rIns="91424" bIns="45711" anchor="ctr"/>
          <a:lstStyle/>
          <a:p>
            <a:pPr latinLnBrk="1">
              <a:spcBef>
                <a:spcPct val="50000"/>
              </a:spcBef>
              <a:buFontTx/>
              <a:buChar char="•"/>
            </a:pPr>
            <a:endParaRPr lang="ko-KR" altLang="en-US" sz="1200">
              <a:latin typeface="맑은 고딕"/>
            </a:endParaRPr>
          </a:p>
        </p:txBody>
      </p:sp>
      <p:sp>
        <p:nvSpPr>
          <p:cNvPr id="43011" name="TextBox 10"/>
          <p:cNvSpPr txBox="1">
            <a:spLocks noChangeArrowheads="1"/>
          </p:cNvSpPr>
          <p:nvPr/>
        </p:nvSpPr>
        <p:spPr bwMode="auto">
          <a:xfrm>
            <a:off x="420688" y="860425"/>
            <a:ext cx="795337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>
              <a:buFont typeface="Arial" charset="0"/>
              <a:buChar char="•"/>
            </a:pPr>
            <a:r>
              <a:rPr lang="en-US" altLang="ko-KR" sz="1200">
                <a:latin typeface="맑은 고딕"/>
              </a:rPr>
              <a:t> FH : 58</a:t>
            </a:r>
            <a:endParaRPr lang="ko-KR" altLang="en-US" sz="1200">
              <a:latin typeface="맑은 고딕"/>
            </a:endParaRPr>
          </a:p>
        </p:txBody>
      </p:sp>
      <p:sp>
        <p:nvSpPr>
          <p:cNvPr id="43012" name="TextBox 11"/>
          <p:cNvSpPr txBox="1">
            <a:spLocks noChangeArrowheads="1"/>
          </p:cNvSpPr>
          <p:nvPr/>
        </p:nvSpPr>
        <p:spPr bwMode="auto">
          <a:xfrm>
            <a:off x="425450" y="1082675"/>
            <a:ext cx="2065338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>
              <a:lnSpc>
                <a:spcPct val="150000"/>
              </a:lnSpc>
              <a:buFont typeface="Arial" charset="0"/>
              <a:buChar char="•"/>
            </a:pPr>
            <a:r>
              <a:rPr lang="en-US" altLang="ko-KR" sz="1200">
                <a:latin typeface="맑은 고딕"/>
              </a:rPr>
              <a:t> </a:t>
            </a:r>
            <a:r>
              <a:rPr lang="ko-KR" altLang="en-US" sz="1200">
                <a:latin typeface="맑은 고딕"/>
              </a:rPr>
              <a:t>절토량 </a:t>
            </a:r>
            <a:r>
              <a:rPr lang="en-US" altLang="ko-KR" sz="1200">
                <a:latin typeface="맑은 고딕"/>
              </a:rPr>
              <a:t>: 2,107,386.57 m³</a:t>
            </a:r>
          </a:p>
          <a:p>
            <a:pPr latinLnBrk="1">
              <a:lnSpc>
                <a:spcPct val="150000"/>
              </a:lnSpc>
              <a:buFont typeface="Arial" charset="0"/>
              <a:buChar char="•"/>
            </a:pPr>
            <a:r>
              <a:rPr lang="en-US" altLang="ko-KR" sz="1200">
                <a:latin typeface="맑은 고딕"/>
              </a:rPr>
              <a:t> </a:t>
            </a:r>
            <a:r>
              <a:rPr lang="ko-KR" altLang="en-US" sz="1200">
                <a:latin typeface="맑은 고딕"/>
              </a:rPr>
              <a:t>성토량</a:t>
            </a:r>
            <a:r>
              <a:rPr lang="en-US" altLang="ko-KR" sz="1200">
                <a:latin typeface="맑은 고딕"/>
              </a:rPr>
              <a:t> :      7,164.94 m³</a:t>
            </a:r>
          </a:p>
          <a:p>
            <a:pPr latinLnBrk="1">
              <a:lnSpc>
                <a:spcPct val="150000"/>
              </a:lnSpc>
              <a:buFont typeface="Arial" charset="0"/>
              <a:buChar char="•"/>
            </a:pPr>
            <a:r>
              <a:rPr lang="en-US" altLang="ko-KR" sz="1200">
                <a:latin typeface="맑은 고딕"/>
              </a:rPr>
              <a:t> </a:t>
            </a:r>
            <a:r>
              <a:rPr lang="ko-KR" altLang="en-US" sz="1200">
                <a:latin typeface="맑은 고딕"/>
              </a:rPr>
              <a:t>사토량 </a:t>
            </a:r>
            <a:r>
              <a:rPr lang="en-US" altLang="ko-KR" sz="1200">
                <a:latin typeface="맑은 고딕"/>
              </a:rPr>
              <a:t>: 2,100,221.63 m³ </a:t>
            </a:r>
            <a:endParaRPr lang="ko-KR" altLang="en-US" sz="1200">
              <a:latin typeface="맑은 고딕"/>
            </a:endParaRPr>
          </a:p>
        </p:txBody>
      </p:sp>
      <p:pic>
        <p:nvPicPr>
          <p:cNvPr id="43013" name="그림 12" descr="4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7325" y="2054225"/>
            <a:ext cx="8763000" cy="425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" name="직선 연결선 15"/>
          <p:cNvCxnSpPr/>
          <p:nvPr/>
        </p:nvCxnSpPr>
        <p:spPr>
          <a:xfrm>
            <a:off x="1052513" y="3870325"/>
            <a:ext cx="1309687" cy="10160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01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00788" y="836613"/>
            <a:ext cx="2644775" cy="209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2411413" y="260350"/>
            <a:ext cx="3673475" cy="4619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400" dirty="0">
                <a:latin typeface="+mn-lt"/>
                <a:ea typeface="+mn-ea"/>
                <a:cs typeface="+mn-cs"/>
              </a:rPr>
              <a:t>Site Plan (to be finalized)</a:t>
            </a:r>
            <a:endParaRPr lang="ko-KR" altLang="en-US" sz="2400" dirty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 smtClean="0">
                <a:cs typeface="+mj-cs"/>
              </a:rPr>
              <a:t>Lattice design and </a:t>
            </a:r>
            <a:br>
              <a:rPr lang="en-US" altLang="ko-KR" dirty="0" smtClean="0">
                <a:cs typeface="+mj-cs"/>
              </a:rPr>
            </a:br>
            <a:r>
              <a:rPr lang="en-US" altLang="ko-KR" dirty="0" smtClean="0">
                <a:cs typeface="+mj-cs"/>
              </a:rPr>
              <a:t>S2E Simulation</a:t>
            </a:r>
            <a:endParaRPr lang="ko-KR" altLang="en-US" dirty="0">
              <a:cs typeface="+mj-cs"/>
            </a:endParaRPr>
          </a:p>
        </p:txBody>
      </p:sp>
      <p:sp>
        <p:nvSpPr>
          <p:cNvPr id="8" name="텍스트 개체 틀 7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ko-KR" altLang="en-US" dirty="0"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 txBox="1">
            <a:spLocks/>
          </p:cNvSpPr>
          <p:nvPr/>
        </p:nvSpPr>
        <p:spPr>
          <a:xfrm>
            <a:off x="457200" y="44450"/>
            <a:ext cx="8229600" cy="706438"/>
          </a:xfrm>
          <a:prstGeom prst="rect">
            <a:avLst/>
          </a:prstGeom>
        </p:spPr>
        <p:txBody>
          <a:bodyPr anchor="ctr">
            <a:normAutofit fontScale="97500" lnSpcReduction="1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altLang="ko-KR" b="1" smtClean="0">
                <a:latin typeface="Arial Narrow" pitchFamily="34" charset="0"/>
                <a:cs typeface="Arial" pitchFamily="34" charset="0"/>
              </a:rPr>
              <a:t>Wake in Accelerating Structures</a:t>
            </a:r>
            <a:endParaRPr lang="ko-KR" altLang="en-US" b="1" dirty="0">
              <a:latin typeface="Arial Narrow" pitchFamily="34" charset="0"/>
              <a:cs typeface="Arial" pitchFamily="34" charset="0"/>
            </a:endParaRPr>
          </a:p>
        </p:txBody>
      </p:sp>
      <p:graphicFrame>
        <p:nvGraphicFramePr>
          <p:cNvPr id="19504" name="Object 48"/>
          <p:cNvGraphicFramePr>
            <a:graphicFrameLocks noChangeAspect="1"/>
          </p:cNvGraphicFramePr>
          <p:nvPr/>
        </p:nvGraphicFramePr>
        <p:xfrm>
          <a:off x="157163" y="1747838"/>
          <a:ext cx="2901950" cy="2243137"/>
        </p:xfrm>
        <a:graphic>
          <a:graphicData uri="http://schemas.openxmlformats.org/presentationml/2006/ole">
            <p:oleObj spid="_x0000_s19504" name="Graph" r:id="rId3" imgW="3477158" imgH="2688336" progId="">
              <p:embed/>
            </p:oleObj>
          </a:graphicData>
        </a:graphic>
      </p:graphicFrame>
      <p:sp>
        <p:nvSpPr>
          <p:cNvPr id="19506" name="TextBox 15"/>
          <p:cNvSpPr txBox="1">
            <a:spLocks noChangeArrowheads="1"/>
          </p:cNvSpPr>
          <p:nvPr/>
        </p:nvSpPr>
        <p:spPr bwMode="auto">
          <a:xfrm>
            <a:off x="512763" y="1254125"/>
            <a:ext cx="8567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/>
            <a:r>
              <a:rPr lang="en-US" altLang="ko-KR">
                <a:latin typeface="Arial Narrow" pitchFamily="34" charset="0"/>
                <a:cs typeface="Arial" charset="0"/>
              </a:rPr>
              <a:t>(Karl L.F. Bane, “Short-range dipole wakefields in accelerating structures for the NLC”)</a:t>
            </a:r>
          </a:p>
        </p:txBody>
      </p:sp>
      <p:pic>
        <p:nvPicPr>
          <p:cNvPr id="19507" name="Picture 4" descr="C:\cygwin\home\user\New_lattice\3BC_dogleg\SET3_CSR_Test\long_phase_BC3END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75000" y="1790700"/>
            <a:ext cx="3052763" cy="235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508" name="Picture 5" descr="C:\cygwin\home\user\New_lattice\3BC_dogleg\SET3_CSR_Test\long_phase_UNDBEG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75375" y="1770063"/>
            <a:ext cx="3076575" cy="237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오른쪽 화살표 10"/>
          <p:cNvSpPr/>
          <p:nvPr/>
        </p:nvSpPr>
        <p:spPr>
          <a:xfrm>
            <a:off x="5795963" y="2562225"/>
            <a:ext cx="379412" cy="215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latinLnBrk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9510" name="TextBox 11"/>
          <p:cNvSpPr txBox="1">
            <a:spLocks noChangeArrowheads="1"/>
          </p:cNvSpPr>
          <p:nvPr/>
        </p:nvSpPr>
        <p:spPr bwMode="auto">
          <a:xfrm>
            <a:off x="3708400" y="2852738"/>
            <a:ext cx="65722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/>
            <a:r>
              <a:rPr lang="en-US" altLang="ko-KR" sz="1200">
                <a:cs typeface="Arial" charset="0"/>
              </a:rPr>
              <a:t>head</a:t>
            </a:r>
            <a:endParaRPr lang="ko-KR" altLang="en-US" sz="1200">
              <a:cs typeface="Arial" charset="0"/>
            </a:endParaRPr>
          </a:p>
        </p:txBody>
      </p:sp>
      <p:sp>
        <p:nvSpPr>
          <p:cNvPr id="19511" name="TextBox 12"/>
          <p:cNvSpPr txBox="1">
            <a:spLocks noChangeArrowheads="1"/>
          </p:cNvSpPr>
          <p:nvPr/>
        </p:nvSpPr>
        <p:spPr bwMode="auto">
          <a:xfrm>
            <a:off x="5219700" y="2636838"/>
            <a:ext cx="65722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/>
            <a:r>
              <a:rPr lang="en-US" altLang="ko-KR" sz="1200">
                <a:cs typeface="Arial" charset="0"/>
              </a:rPr>
              <a:t>tail</a:t>
            </a:r>
            <a:endParaRPr lang="ko-KR" altLang="en-US" sz="1200">
              <a:cs typeface="Arial" charset="0"/>
            </a:endParaRPr>
          </a:p>
        </p:txBody>
      </p:sp>
      <p:sp>
        <p:nvSpPr>
          <p:cNvPr id="19512" name="TextBox 15"/>
          <p:cNvSpPr txBox="1">
            <a:spLocks noChangeArrowheads="1"/>
          </p:cNvSpPr>
          <p:nvPr/>
        </p:nvSpPr>
        <p:spPr bwMode="auto">
          <a:xfrm>
            <a:off x="365125" y="4279900"/>
            <a:ext cx="8567738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latinLnBrk="1">
              <a:spcBef>
                <a:spcPts val="1200"/>
              </a:spcBef>
              <a:buFont typeface="Wingdings" pitchFamily="2" charset="2"/>
              <a:buChar char="§"/>
            </a:pPr>
            <a:r>
              <a:rPr lang="en-US" altLang="ko-KR" sz="2000">
                <a:latin typeface="Arial Narrow" pitchFamily="34" charset="0"/>
                <a:cs typeface="Arial" charset="0"/>
              </a:rPr>
              <a:t>As the bunch current is given, typically 3 kA, the length of linac after compression determines the </a:t>
            </a:r>
            <a:r>
              <a:rPr lang="en-US" altLang="ko-KR" sz="2000">
                <a:solidFill>
                  <a:srgbClr val="FF0000"/>
                </a:solidFill>
                <a:latin typeface="Arial Narrow" pitchFamily="34" charset="0"/>
                <a:cs typeface="Arial" charset="0"/>
              </a:rPr>
              <a:t>required energy chirp</a:t>
            </a:r>
            <a:r>
              <a:rPr lang="en-US" altLang="ko-KR" sz="2000">
                <a:latin typeface="Arial Narrow" pitchFamily="34" charset="0"/>
                <a:cs typeface="Arial" charset="0"/>
              </a:rPr>
              <a:t>. </a:t>
            </a:r>
          </a:p>
          <a:p>
            <a:pPr marL="342900" indent="-342900" latinLnBrk="1">
              <a:spcBef>
                <a:spcPts val="1200"/>
              </a:spcBef>
              <a:buFont typeface="Wingdings" pitchFamily="2" charset="2"/>
              <a:buChar char="§"/>
            </a:pPr>
            <a:r>
              <a:rPr lang="en-US" altLang="ko-KR" sz="2000">
                <a:latin typeface="Arial Narrow" pitchFamily="34" charset="0"/>
                <a:cs typeface="Arial" charset="0"/>
              </a:rPr>
              <a:t>A short linac requires a </a:t>
            </a:r>
            <a:r>
              <a:rPr lang="en-US" altLang="ko-KR" sz="2000">
                <a:solidFill>
                  <a:srgbClr val="FF0000"/>
                </a:solidFill>
                <a:latin typeface="Arial Narrow" pitchFamily="34" charset="0"/>
                <a:cs typeface="Arial" charset="0"/>
              </a:rPr>
              <a:t>smaller energy chirp </a:t>
            </a:r>
            <a:r>
              <a:rPr lang="en-US" altLang="ko-KR" sz="2000">
                <a:latin typeface="Arial Narrow" pitchFamily="34" charset="0"/>
                <a:cs typeface="Arial" charset="0"/>
              </a:rPr>
              <a:t>than a long linac like LCLS, which means a short linac requires a larger R56 than a long linac. ( </a:t>
            </a:r>
            <a:r>
              <a:rPr lang="en-US" altLang="ko-KR" sz="2000" b="1" i="1">
                <a:solidFill>
                  <a:srgbClr val="FF0000"/>
                </a:solidFill>
                <a:latin typeface="Arial Narrow" pitchFamily="34" charset="0"/>
                <a:cs typeface="Arial" charset="0"/>
                <a:sym typeface="Symbol" pitchFamily="18" charset="2"/>
              </a:rPr>
              <a:t>h</a:t>
            </a:r>
            <a:r>
              <a:rPr lang="en-US" altLang="ko-KR" sz="2000" b="1">
                <a:solidFill>
                  <a:srgbClr val="FF0000"/>
                </a:solidFill>
                <a:latin typeface="Arial Narrow" pitchFamily="34" charset="0"/>
                <a:cs typeface="Arial" charset="0"/>
                <a:sym typeface="Symbol" pitchFamily="18" charset="2"/>
              </a:rPr>
              <a:t> x R</a:t>
            </a:r>
            <a:r>
              <a:rPr lang="en-US" altLang="ko-KR" sz="2000" b="1" baseline="-25000">
                <a:solidFill>
                  <a:srgbClr val="FF0000"/>
                </a:solidFill>
                <a:latin typeface="Arial Narrow" pitchFamily="34" charset="0"/>
                <a:cs typeface="Arial" charset="0"/>
                <a:sym typeface="Symbol" pitchFamily="18" charset="2"/>
              </a:rPr>
              <a:t>56   </a:t>
            </a:r>
            <a:r>
              <a:rPr lang="en-US" altLang="ko-KR" sz="2000" b="1">
                <a:solidFill>
                  <a:srgbClr val="FF0000"/>
                </a:solidFill>
                <a:latin typeface="Arial Narrow" pitchFamily="34" charset="0"/>
                <a:cs typeface="Arial" charset="0"/>
                <a:sym typeface="Symbol" pitchFamily="18" charset="2"/>
              </a:rPr>
              <a:t>= constant.  </a:t>
            </a:r>
            <a:r>
              <a:rPr lang="en-US" altLang="ko-KR" sz="2000">
                <a:latin typeface="Arial Narrow" pitchFamily="34" charset="0"/>
                <a:cs typeface="Arial" charset="0"/>
                <a:sym typeface="Symbol" pitchFamily="18" charset="2"/>
              </a:rPr>
              <a:t>) </a:t>
            </a:r>
            <a:endParaRPr lang="en-US" altLang="ko-KR" sz="2000">
              <a:latin typeface="Arial Narrow" pitchFamily="34" charset="0"/>
              <a:cs typeface="Arial" charset="0"/>
            </a:endParaRPr>
          </a:p>
          <a:p>
            <a:pPr marL="342900" indent="-342900" latinLnBrk="1">
              <a:spcBef>
                <a:spcPts val="1200"/>
              </a:spcBef>
              <a:buFont typeface="Wingdings" pitchFamily="2" charset="2"/>
              <a:buChar char="§"/>
            </a:pPr>
            <a:r>
              <a:rPr lang="en-US" altLang="ko-KR" sz="2000">
                <a:latin typeface="Arial Narrow" pitchFamily="34" charset="0"/>
                <a:cs typeface="Arial" charset="0"/>
              </a:rPr>
              <a:t>C-band or X-band structure provide enough wake for short linac  (SwissFEL)</a:t>
            </a:r>
          </a:p>
        </p:txBody>
      </p:sp>
      <p:sp>
        <p:nvSpPr>
          <p:cNvPr id="19513" name="TextBox 14"/>
          <p:cNvSpPr txBox="1">
            <a:spLocks noChangeArrowheads="1"/>
          </p:cNvSpPr>
          <p:nvPr/>
        </p:nvSpPr>
        <p:spPr bwMode="auto">
          <a:xfrm>
            <a:off x="455613" y="854075"/>
            <a:ext cx="85677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/>
            <a:r>
              <a:rPr lang="en-US" altLang="ko-KR" sz="2000">
                <a:latin typeface="Arial Narrow" pitchFamily="34" charset="0"/>
                <a:cs typeface="Arial" charset="0"/>
              </a:rPr>
              <a:t>Wake in Accelerating structures cancel energy chirp after compression</a:t>
            </a:r>
          </a:p>
        </p:txBody>
      </p:sp>
      <p:cxnSp>
        <p:nvCxnSpPr>
          <p:cNvPr id="16" name="직선 연결선 15"/>
          <p:cNvCxnSpPr/>
          <p:nvPr/>
        </p:nvCxnSpPr>
        <p:spPr>
          <a:xfrm flipV="1">
            <a:off x="6659563" y="2627313"/>
            <a:ext cx="2089150" cy="635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연결선 16"/>
          <p:cNvCxnSpPr/>
          <p:nvPr/>
        </p:nvCxnSpPr>
        <p:spPr>
          <a:xfrm flipV="1">
            <a:off x="6659563" y="3113088"/>
            <a:ext cx="2089150" cy="2540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16" name="직사각형 17"/>
          <p:cNvSpPr>
            <a:spLocks noChangeArrowheads="1"/>
          </p:cNvSpPr>
          <p:nvPr/>
        </p:nvSpPr>
        <p:spPr bwMode="auto">
          <a:xfrm>
            <a:off x="6748463" y="2371725"/>
            <a:ext cx="92075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latinLnBrk="1"/>
            <a:r>
              <a:rPr lang="en-US" altLang="ko-KR" sz="1200" b="1">
                <a:cs typeface="Arial" charset="0"/>
              </a:rPr>
              <a:t>5.0 x 10-4</a:t>
            </a:r>
            <a:endParaRPr lang="ko-KR" altLang="en-US" sz="1200" b="1">
              <a:cs typeface="Arial" charset="0"/>
            </a:endParaRPr>
          </a:p>
        </p:txBody>
      </p:sp>
      <p:sp>
        <p:nvSpPr>
          <p:cNvPr id="19517" name="TextBox 18"/>
          <p:cNvSpPr txBox="1">
            <a:spLocks noChangeArrowheads="1"/>
          </p:cNvSpPr>
          <p:nvPr/>
        </p:nvSpPr>
        <p:spPr bwMode="auto">
          <a:xfrm>
            <a:off x="6873875" y="2844800"/>
            <a:ext cx="6572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/>
            <a:r>
              <a:rPr lang="en-US" altLang="ko-KR" sz="1200">
                <a:cs typeface="Arial" charset="0"/>
              </a:rPr>
              <a:t>head</a:t>
            </a:r>
            <a:endParaRPr lang="ko-KR" altLang="en-US" sz="120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41751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Three Bunch Compressor Scheme  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162050" y="765175"/>
            <a:ext cx="6865938" cy="33242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marL="266700" indent="-266700" fontAlgn="auto" latinLnBrk="1">
              <a:spcBef>
                <a:spcPts val="600"/>
              </a:spcBef>
              <a:spcAft>
                <a:spcPts val="0"/>
              </a:spcAft>
              <a:buClr>
                <a:srgbClr val="FF0000"/>
              </a:buClr>
              <a:buFont typeface="Symbol" pitchFamily="18" charset="2"/>
              <a:buChar char="·"/>
              <a:defRPr/>
            </a:pPr>
            <a:r>
              <a:rPr lang="en-US" altLang="ko-KR" sz="2000" dirty="0">
                <a:latin typeface="Arial" pitchFamily="34" charset="0"/>
                <a:ea typeface="굴림" pitchFamily="50" charset="-127"/>
                <a:cs typeface="Arial" pitchFamily="34" charset="0"/>
              </a:rPr>
              <a:t>A short </a:t>
            </a:r>
            <a:r>
              <a:rPr lang="en-US" altLang="ko-KR" sz="2000" dirty="0" err="1">
                <a:latin typeface="Arial" pitchFamily="34" charset="0"/>
                <a:ea typeface="굴림" pitchFamily="50" charset="-127"/>
                <a:cs typeface="Arial" pitchFamily="34" charset="0"/>
              </a:rPr>
              <a:t>Linac</a:t>
            </a:r>
            <a:r>
              <a:rPr lang="en-US" altLang="ko-KR" sz="2000" dirty="0">
                <a:latin typeface="Arial" pitchFamily="34" charset="0"/>
                <a:ea typeface="굴림" pitchFamily="50" charset="-127"/>
                <a:cs typeface="Arial" pitchFamily="34" charset="0"/>
              </a:rPr>
              <a:t> </a:t>
            </a:r>
            <a:r>
              <a:rPr lang="en-US" altLang="ko-KR" sz="2000" dirty="0">
                <a:latin typeface="Arial" pitchFamily="34" charset="0"/>
                <a:ea typeface="굴림" pitchFamily="50" charset="-127"/>
                <a:cs typeface="Arial" pitchFamily="34" charset="0"/>
                <a:sym typeface="Wingdings" pitchFamily="2" charset="2"/>
              </a:rPr>
              <a:t>  small energy chirp    big R56  big bend angle in chicane  large </a:t>
            </a:r>
            <a:r>
              <a:rPr lang="en-US" altLang="ko-KR" sz="2000" dirty="0" err="1">
                <a:latin typeface="Arial" pitchFamily="34" charset="0"/>
                <a:ea typeface="굴림" pitchFamily="50" charset="-127"/>
                <a:cs typeface="Arial" pitchFamily="34" charset="0"/>
                <a:sym typeface="Wingdings" pitchFamily="2" charset="2"/>
              </a:rPr>
              <a:t>emittance</a:t>
            </a:r>
            <a:r>
              <a:rPr lang="en-US" altLang="ko-KR" sz="2000" dirty="0">
                <a:latin typeface="Arial" pitchFamily="34" charset="0"/>
                <a:ea typeface="굴림" pitchFamily="50" charset="-127"/>
                <a:cs typeface="Arial" pitchFamily="34" charset="0"/>
                <a:sym typeface="Wingdings" pitchFamily="2" charset="2"/>
              </a:rPr>
              <a:t> increase due to CSR and ISR </a:t>
            </a:r>
          </a:p>
          <a:p>
            <a:pPr fontAlgn="auto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defRPr/>
            </a:pPr>
            <a:r>
              <a:rPr lang="en-US" altLang="ko-KR" sz="2000" dirty="0">
                <a:latin typeface="Arial" pitchFamily="34" charset="0"/>
                <a:ea typeface="굴림" pitchFamily="50" charset="-127"/>
                <a:cs typeface="Arial" pitchFamily="34" charset="0"/>
                <a:sym typeface="Wingdings" pitchFamily="2" charset="2"/>
              </a:rPr>
              <a:t> </a:t>
            </a:r>
          </a:p>
          <a:p>
            <a:pPr fontAlgn="auto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defRPr/>
            </a:pPr>
            <a:r>
              <a:rPr lang="en-US" altLang="ko-KR" sz="1600" dirty="0">
                <a:latin typeface="Arial" pitchFamily="34" charset="0"/>
                <a:ea typeface="굴림" pitchFamily="50" charset="-127"/>
                <a:cs typeface="Arial" pitchFamily="34" charset="0"/>
                <a:sym typeface="Wingdings" pitchFamily="2" charset="2"/>
              </a:rPr>
              <a:t>                      “long </a:t>
            </a:r>
            <a:r>
              <a:rPr lang="en-US" altLang="ko-KR" sz="1600" dirty="0" err="1">
                <a:latin typeface="Arial" pitchFamily="34" charset="0"/>
                <a:ea typeface="굴림" pitchFamily="50" charset="-127"/>
                <a:cs typeface="Arial" pitchFamily="34" charset="0"/>
                <a:sym typeface="Wingdings" pitchFamily="2" charset="2"/>
              </a:rPr>
              <a:t>linac</a:t>
            </a:r>
            <a:r>
              <a:rPr lang="en-US" altLang="ko-KR" sz="1600" dirty="0">
                <a:latin typeface="Arial" pitchFamily="34" charset="0"/>
                <a:ea typeface="굴림" pitchFamily="50" charset="-127"/>
                <a:cs typeface="Arial" pitchFamily="34" charset="0"/>
                <a:sym typeface="Wingdings" pitchFamily="2" charset="2"/>
              </a:rPr>
              <a:t>”                      “short </a:t>
            </a:r>
            <a:r>
              <a:rPr lang="en-US" altLang="ko-KR" sz="1600" dirty="0" err="1">
                <a:latin typeface="Arial" pitchFamily="34" charset="0"/>
                <a:ea typeface="굴림" pitchFamily="50" charset="-127"/>
                <a:cs typeface="Arial" pitchFamily="34" charset="0"/>
                <a:sym typeface="Wingdings" pitchFamily="2" charset="2"/>
              </a:rPr>
              <a:t>linac</a:t>
            </a:r>
            <a:r>
              <a:rPr lang="en-US" altLang="ko-KR" sz="1600" dirty="0">
                <a:latin typeface="Arial" pitchFamily="34" charset="0"/>
                <a:ea typeface="굴림" pitchFamily="50" charset="-127"/>
                <a:cs typeface="Arial" pitchFamily="34" charset="0"/>
                <a:sym typeface="Wingdings" pitchFamily="2" charset="2"/>
              </a:rPr>
              <a:t>”</a:t>
            </a:r>
          </a:p>
          <a:p>
            <a:pPr fontAlgn="auto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Symbol" pitchFamily="18" charset="2"/>
              <a:buChar char="·"/>
              <a:defRPr/>
            </a:pPr>
            <a:r>
              <a:rPr lang="en-US" altLang="ko-KR" sz="2000" dirty="0">
                <a:latin typeface="Arial" pitchFamily="34" charset="0"/>
                <a:ea typeface="굴림" pitchFamily="50" charset="-127"/>
                <a:cs typeface="Arial" pitchFamily="34" charset="0"/>
                <a:sym typeface="Wingdings" pitchFamily="2" charset="2"/>
              </a:rPr>
              <a:t>  2</a:t>
            </a:r>
            <a:r>
              <a:rPr lang="en-US" altLang="ko-KR" sz="2000" baseline="30000" dirty="0">
                <a:latin typeface="Arial" pitchFamily="34" charset="0"/>
                <a:ea typeface="굴림" pitchFamily="50" charset="-127"/>
                <a:cs typeface="Arial" pitchFamily="34" charset="0"/>
                <a:sym typeface="Wingdings" pitchFamily="2" charset="2"/>
              </a:rPr>
              <a:t>ND</a:t>
            </a:r>
            <a:r>
              <a:rPr lang="en-US" altLang="ko-KR" sz="2000" dirty="0">
                <a:latin typeface="Arial" pitchFamily="34" charset="0"/>
                <a:ea typeface="굴림" pitchFamily="50" charset="-127"/>
                <a:cs typeface="Arial" pitchFamily="34" charset="0"/>
                <a:sym typeface="Wingdings" pitchFamily="2" charset="2"/>
              </a:rPr>
              <a:t> BC in Two BC Scheme is </a:t>
            </a:r>
            <a:r>
              <a:rPr lang="en-US" altLang="ko-KR" sz="2000" dirty="0" err="1">
                <a:latin typeface="Arial" pitchFamily="34" charset="0"/>
                <a:ea typeface="굴림" pitchFamily="50" charset="-127"/>
                <a:cs typeface="Arial" pitchFamily="34" charset="0"/>
                <a:sym typeface="Wingdings" pitchFamily="2" charset="2"/>
              </a:rPr>
              <a:t>splited</a:t>
            </a:r>
            <a:r>
              <a:rPr lang="en-US" altLang="ko-KR" sz="2000" dirty="0">
                <a:latin typeface="Arial" pitchFamily="34" charset="0"/>
                <a:ea typeface="굴림" pitchFamily="50" charset="-127"/>
                <a:cs typeface="Arial" pitchFamily="34" charset="0"/>
                <a:sym typeface="Wingdings" pitchFamily="2" charset="2"/>
              </a:rPr>
              <a:t> into two. </a:t>
            </a:r>
          </a:p>
          <a:p>
            <a:pPr fontAlgn="auto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Symbol" pitchFamily="18" charset="2"/>
              <a:buChar char="·"/>
              <a:defRPr/>
            </a:pPr>
            <a:r>
              <a:rPr lang="en-US" altLang="ko-KR" sz="2000" dirty="0">
                <a:latin typeface="Arial" pitchFamily="34" charset="0"/>
                <a:ea typeface="굴림" pitchFamily="50" charset="-127"/>
                <a:cs typeface="Arial" pitchFamily="34" charset="0"/>
                <a:sym typeface="Wingdings" pitchFamily="2" charset="2"/>
              </a:rPr>
              <a:t>  3</a:t>
            </a:r>
            <a:r>
              <a:rPr lang="en-US" altLang="ko-KR" sz="2000" baseline="30000" dirty="0">
                <a:latin typeface="Arial" pitchFamily="34" charset="0"/>
                <a:ea typeface="굴림" pitchFamily="50" charset="-127"/>
                <a:cs typeface="Arial" pitchFamily="34" charset="0"/>
                <a:sym typeface="Wingdings" pitchFamily="2" charset="2"/>
              </a:rPr>
              <a:t>rd</a:t>
            </a:r>
            <a:r>
              <a:rPr lang="en-US" altLang="ko-KR" sz="2000" dirty="0">
                <a:latin typeface="Arial" pitchFamily="34" charset="0"/>
                <a:ea typeface="굴림" pitchFamily="50" charset="-127"/>
                <a:cs typeface="Arial" pitchFamily="34" charset="0"/>
                <a:sym typeface="Wingdings" pitchFamily="2" charset="2"/>
              </a:rPr>
              <a:t> BC has a small R56 to minimize CSR effect</a:t>
            </a:r>
          </a:p>
          <a:p>
            <a:pPr fontAlgn="auto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defRPr/>
            </a:pPr>
            <a:r>
              <a:rPr lang="en-US" altLang="ko-KR" sz="2000" dirty="0">
                <a:latin typeface="Arial" pitchFamily="34" charset="0"/>
                <a:ea typeface="굴림" pitchFamily="50" charset="-127"/>
                <a:cs typeface="Arial" pitchFamily="34" charset="0"/>
                <a:sym typeface="Wingdings" pitchFamily="2" charset="2"/>
              </a:rPr>
              <a:t> </a:t>
            </a:r>
            <a:r>
              <a:rPr lang="en-US" altLang="ko-KR" sz="2000" dirty="0">
                <a:latin typeface="Arial" pitchFamily="34" charset="0"/>
                <a:ea typeface="굴림" pitchFamily="50" charset="-127"/>
                <a:cs typeface="Arial" pitchFamily="34" charset="0"/>
                <a:sym typeface="Wingdings" pitchFamily="2" charset="2"/>
              </a:rPr>
              <a:t>    - </a:t>
            </a:r>
            <a:r>
              <a:rPr lang="en-US" altLang="ko-KR" sz="2000" dirty="0">
                <a:latin typeface="Arial" pitchFamily="34" charset="0"/>
                <a:ea typeface="굴림" pitchFamily="50" charset="-127"/>
                <a:cs typeface="Arial" pitchFamily="34" charset="0"/>
              </a:rPr>
              <a:t>weaker chicane BC3 </a:t>
            </a:r>
            <a:r>
              <a:rPr lang="en-US" altLang="ko-KR" sz="2000" dirty="0">
                <a:latin typeface="Arial" pitchFamily="34" charset="0"/>
                <a:ea typeface="굴림" pitchFamily="50" charset="-127"/>
                <a:cs typeface="Arial" pitchFamily="34" charset="0"/>
                <a:sym typeface="Wingdings" pitchFamily="2" charset="2"/>
              </a:rPr>
              <a:t></a:t>
            </a:r>
            <a:r>
              <a:rPr lang="en-US" altLang="ko-KR" sz="2000" dirty="0">
                <a:latin typeface="Arial" pitchFamily="34" charset="0"/>
                <a:ea typeface="굴림" pitchFamily="50" charset="-127"/>
                <a:cs typeface="Arial" pitchFamily="34" charset="0"/>
              </a:rPr>
              <a:t> less CSR</a:t>
            </a:r>
            <a:endParaRPr lang="en-US" altLang="ko-KR" sz="2000" dirty="0">
              <a:latin typeface="Arial" pitchFamily="34" charset="0"/>
              <a:ea typeface="굴림" pitchFamily="50" charset="-127"/>
              <a:cs typeface="Arial" pitchFamily="34" charset="0"/>
            </a:endParaRPr>
          </a:p>
        </p:txBody>
      </p:sp>
      <p:grpSp>
        <p:nvGrpSpPr>
          <p:cNvPr id="48131" name="그룹 104"/>
          <p:cNvGrpSpPr>
            <a:grpSpLocks/>
          </p:cNvGrpSpPr>
          <p:nvPr/>
        </p:nvGrpSpPr>
        <p:grpSpPr bwMode="auto">
          <a:xfrm>
            <a:off x="684213" y="4206875"/>
            <a:ext cx="7920037" cy="2535238"/>
            <a:chOff x="683568" y="4499828"/>
            <a:chExt cx="7704856" cy="2194683"/>
          </a:xfrm>
        </p:grpSpPr>
        <p:sp>
          <p:nvSpPr>
            <p:cNvPr id="100" name="직사각형 99"/>
            <p:cNvSpPr/>
            <p:nvPr/>
          </p:nvSpPr>
          <p:spPr>
            <a:xfrm>
              <a:off x="683568" y="4509448"/>
              <a:ext cx="7704856" cy="2185063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sz="1600"/>
            </a:p>
          </p:txBody>
        </p:sp>
        <p:grpSp>
          <p:nvGrpSpPr>
            <p:cNvPr id="48135" name="그룹 51"/>
            <p:cNvGrpSpPr>
              <a:grpSpLocks/>
            </p:cNvGrpSpPr>
            <p:nvPr/>
          </p:nvGrpSpPr>
          <p:grpSpPr bwMode="auto">
            <a:xfrm>
              <a:off x="5710563" y="5294391"/>
              <a:ext cx="1009283" cy="235969"/>
              <a:chOff x="2161939" y="2285664"/>
              <a:chExt cx="1252485" cy="404000"/>
            </a:xfrm>
          </p:grpSpPr>
          <p:cxnSp>
            <p:nvCxnSpPr>
              <p:cNvPr id="89" name="직선 연결선 88"/>
              <p:cNvCxnSpPr/>
              <p:nvPr/>
            </p:nvCxnSpPr>
            <p:spPr>
              <a:xfrm>
                <a:off x="2161846" y="2682876"/>
                <a:ext cx="477211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직선 연결선 89"/>
              <p:cNvCxnSpPr/>
              <p:nvPr/>
            </p:nvCxnSpPr>
            <p:spPr>
              <a:xfrm flipV="1">
                <a:off x="2646723" y="2285245"/>
                <a:ext cx="155237" cy="404689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직선 연결선 90"/>
              <p:cNvCxnSpPr/>
              <p:nvPr/>
            </p:nvCxnSpPr>
            <p:spPr>
              <a:xfrm>
                <a:off x="2794294" y="2294656"/>
                <a:ext cx="183985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직선 연결선 91"/>
              <p:cNvCxnSpPr/>
              <p:nvPr/>
            </p:nvCxnSpPr>
            <p:spPr>
              <a:xfrm>
                <a:off x="3146931" y="2664053"/>
                <a:ext cx="268311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직선 연결선 92"/>
              <p:cNvCxnSpPr/>
              <p:nvPr/>
            </p:nvCxnSpPr>
            <p:spPr>
              <a:xfrm>
                <a:off x="2970613" y="2294656"/>
                <a:ext cx="178236" cy="378809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136" name="그룹 52"/>
            <p:cNvGrpSpPr>
              <a:grpSpLocks/>
            </p:cNvGrpSpPr>
            <p:nvPr/>
          </p:nvGrpSpPr>
          <p:grpSpPr bwMode="auto">
            <a:xfrm>
              <a:off x="4085840" y="5309309"/>
              <a:ext cx="1009283" cy="235969"/>
              <a:chOff x="2161939" y="2285664"/>
              <a:chExt cx="1252485" cy="404000"/>
            </a:xfrm>
          </p:grpSpPr>
          <p:cxnSp>
            <p:nvCxnSpPr>
              <p:cNvPr id="84" name="직선 연결선 83"/>
              <p:cNvCxnSpPr/>
              <p:nvPr/>
            </p:nvCxnSpPr>
            <p:spPr>
              <a:xfrm>
                <a:off x="2161904" y="2683217"/>
                <a:ext cx="477211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직선 연결선 84"/>
              <p:cNvCxnSpPr/>
              <p:nvPr/>
            </p:nvCxnSpPr>
            <p:spPr>
              <a:xfrm flipV="1">
                <a:off x="2646781" y="2285587"/>
                <a:ext cx="155237" cy="404689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직선 연결선 85"/>
              <p:cNvCxnSpPr/>
              <p:nvPr/>
            </p:nvCxnSpPr>
            <p:spPr>
              <a:xfrm>
                <a:off x="2794352" y="2294998"/>
                <a:ext cx="183985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직선 연결선 86"/>
              <p:cNvCxnSpPr/>
              <p:nvPr/>
            </p:nvCxnSpPr>
            <p:spPr>
              <a:xfrm>
                <a:off x="3146989" y="2664394"/>
                <a:ext cx="268311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직선 연결선 87"/>
              <p:cNvCxnSpPr/>
              <p:nvPr/>
            </p:nvCxnSpPr>
            <p:spPr>
              <a:xfrm>
                <a:off x="2970671" y="2294998"/>
                <a:ext cx="178236" cy="378807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137" name="그룹 53"/>
            <p:cNvGrpSpPr>
              <a:grpSpLocks/>
            </p:cNvGrpSpPr>
            <p:nvPr/>
          </p:nvGrpSpPr>
          <p:grpSpPr bwMode="auto">
            <a:xfrm>
              <a:off x="2514754" y="5309309"/>
              <a:ext cx="1009283" cy="235969"/>
              <a:chOff x="2161939" y="2285664"/>
              <a:chExt cx="1252485" cy="404000"/>
            </a:xfrm>
          </p:grpSpPr>
          <p:cxnSp>
            <p:nvCxnSpPr>
              <p:cNvPr id="79" name="직선 연결선 78"/>
              <p:cNvCxnSpPr/>
              <p:nvPr/>
            </p:nvCxnSpPr>
            <p:spPr>
              <a:xfrm>
                <a:off x="2162480" y="2683217"/>
                <a:ext cx="475294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직선 연결선 79"/>
              <p:cNvCxnSpPr/>
              <p:nvPr/>
            </p:nvCxnSpPr>
            <p:spPr>
              <a:xfrm flipV="1">
                <a:off x="2647356" y="2285587"/>
                <a:ext cx="153321" cy="404689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직선 연결선 80"/>
              <p:cNvCxnSpPr/>
              <p:nvPr/>
            </p:nvCxnSpPr>
            <p:spPr>
              <a:xfrm>
                <a:off x="2794928" y="2294998"/>
                <a:ext cx="182068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직선 연결선 81"/>
              <p:cNvCxnSpPr/>
              <p:nvPr/>
            </p:nvCxnSpPr>
            <p:spPr>
              <a:xfrm>
                <a:off x="3145648" y="2664394"/>
                <a:ext cx="268311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직선 연결선 82"/>
              <p:cNvCxnSpPr/>
              <p:nvPr/>
            </p:nvCxnSpPr>
            <p:spPr>
              <a:xfrm>
                <a:off x="2969329" y="2294998"/>
                <a:ext cx="178236" cy="378807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5" name="직선 연결선 54"/>
            <p:cNvCxnSpPr/>
            <p:nvPr/>
          </p:nvCxnSpPr>
          <p:spPr>
            <a:xfrm>
              <a:off x="2105931" y="5545635"/>
              <a:ext cx="511187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모서리가 둥근 직사각형 55"/>
            <p:cNvSpPr/>
            <p:nvPr/>
          </p:nvSpPr>
          <p:spPr>
            <a:xfrm>
              <a:off x="1322937" y="5305140"/>
              <a:ext cx="928165" cy="461749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600" dirty="0">
                  <a:solidFill>
                    <a:schemeClr val="tx1"/>
                  </a:solidFill>
                </a:rPr>
                <a:t>Linac-1</a:t>
              </a:r>
              <a:endParaRPr lang="ko-KR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57" name="모서리가 둥근 직사각형 56"/>
            <p:cNvSpPr/>
            <p:nvPr/>
          </p:nvSpPr>
          <p:spPr>
            <a:xfrm>
              <a:off x="2448781" y="5299643"/>
              <a:ext cx="325862" cy="463124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600" dirty="0">
                  <a:solidFill>
                    <a:schemeClr val="tx1"/>
                  </a:solidFill>
                </a:rPr>
                <a:t>X</a:t>
              </a:r>
              <a:endParaRPr lang="ko-KR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58" name="모서리가 둥근 직사각형 57"/>
            <p:cNvSpPr/>
            <p:nvPr/>
          </p:nvSpPr>
          <p:spPr>
            <a:xfrm>
              <a:off x="3471153" y="5299643"/>
              <a:ext cx="928166" cy="463124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600" dirty="0">
                  <a:solidFill>
                    <a:schemeClr val="tx1"/>
                  </a:solidFill>
                </a:rPr>
                <a:t>Linac-2</a:t>
              </a:r>
              <a:endParaRPr lang="ko-KR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59" name="모서리가 둥근 직사각형 58"/>
            <p:cNvSpPr/>
            <p:nvPr/>
          </p:nvSpPr>
          <p:spPr>
            <a:xfrm>
              <a:off x="5051043" y="5284527"/>
              <a:ext cx="928165" cy="461749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600" dirty="0">
                  <a:solidFill>
                    <a:schemeClr val="tx1"/>
                  </a:solidFill>
                </a:rPr>
                <a:t>Linac-3</a:t>
              </a:r>
              <a:endParaRPr lang="ko-KR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60" name="모서리가 둥근 직사각형 59"/>
            <p:cNvSpPr/>
            <p:nvPr/>
          </p:nvSpPr>
          <p:spPr>
            <a:xfrm>
              <a:off x="6647921" y="5305140"/>
              <a:ext cx="928165" cy="461749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600" dirty="0">
                  <a:solidFill>
                    <a:schemeClr val="tx1"/>
                  </a:solidFill>
                </a:rPr>
                <a:t>Linac-4</a:t>
              </a:r>
              <a:endParaRPr lang="ko-KR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48144" name="TextBox 60"/>
            <p:cNvSpPr txBox="1">
              <a:spLocks noChangeArrowheads="1"/>
            </p:cNvSpPr>
            <p:nvPr/>
          </p:nvSpPr>
          <p:spPr bwMode="auto">
            <a:xfrm>
              <a:off x="1084258" y="5767307"/>
              <a:ext cx="1469066" cy="506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latinLnBrk="1"/>
              <a:r>
                <a:rPr lang="en-US" altLang="ko-KR" sz="1600">
                  <a:latin typeface="Times New Roman" pitchFamily="18" charset="0"/>
                  <a:cs typeface="Times New Roman" pitchFamily="18" charset="0"/>
                </a:rPr>
                <a:t>18 MV/m </a:t>
              </a:r>
            </a:p>
            <a:p>
              <a:pPr algn="ctr" latinLnBrk="1"/>
              <a:r>
                <a:rPr lang="en-US" altLang="ko-KR" sz="1600">
                  <a:latin typeface="Times New Roman" pitchFamily="18" charset="0"/>
                  <a:cs typeface="Times New Roman" pitchFamily="18" charset="0"/>
                </a:rPr>
                <a:t>-22°</a:t>
              </a:r>
            </a:p>
          </p:txBody>
        </p:sp>
        <p:sp>
          <p:nvSpPr>
            <p:cNvPr id="48145" name="TextBox 61"/>
            <p:cNvSpPr txBox="1">
              <a:spLocks noChangeArrowheads="1"/>
            </p:cNvSpPr>
            <p:nvPr/>
          </p:nvSpPr>
          <p:spPr bwMode="auto">
            <a:xfrm>
              <a:off x="2151160" y="5767307"/>
              <a:ext cx="1029112" cy="506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latinLnBrk="1"/>
              <a:r>
                <a:rPr lang="en-US" altLang="ko-KR" sz="1600">
                  <a:latin typeface="Times New Roman" pitchFamily="18" charset="0"/>
                  <a:cs typeface="Times New Roman" pitchFamily="18" charset="0"/>
                </a:rPr>
                <a:t>21.5 MV</a:t>
              </a:r>
            </a:p>
            <a:p>
              <a:pPr algn="ctr" latinLnBrk="1"/>
              <a:r>
                <a:rPr lang="en-US" altLang="ko-KR" sz="1600">
                  <a:latin typeface="Times New Roman" pitchFamily="18" charset="0"/>
                  <a:cs typeface="Times New Roman" pitchFamily="18" charset="0"/>
                </a:rPr>
                <a:t>-169.5°</a:t>
              </a:r>
              <a:endParaRPr lang="ko-KR" alt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146" name="TextBox 62"/>
            <p:cNvSpPr txBox="1">
              <a:spLocks noChangeArrowheads="1"/>
            </p:cNvSpPr>
            <p:nvPr/>
          </p:nvSpPr>
          <p:spPr bwMode="auto">
            <a:xfrm>
              <a:off x="2718998" y="4980303"/>
              <a:ext cx="916898" cy="293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latinLnBrk="1"/>
              <a:r>
                <a:rPr lang="en-US" altLang="ko-KR" sz="1600">
                  <a:latin typeface="Times New Roman" pitchFamily="18" charset="0"/>
                  <a:cs typeface="Times New Roman" pitchFamily="18" charset="0"/>
                </a:rPr>
                <a:t>BC1</a:t>
              </a:r>
              <a:endParaRPr lang="ko-KR" alt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147" name="TextBox 63"/>
            <p:cNvSpPr txBox="1">
              <a:spLocks noChangeArrowheads="1"/>
            </p:cNvSpPr>
            <p:nvPr/>
          </p:nvSpPr>
          <p:spPr bwMode="auto">
            <a:xfrm>
              <a:off x="4211960" y="4980303"/>
              <a:ext cx="916898" cy="293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latinLnBrk="1"/>
              <a:r>
                <a:rPr lang="en-US" altLang="ko-KR" sz="1600">
                  <a:latin typeface="Times New Roman" pitchFamily="18" charset="0"/>
                  <a:cs typeface="Times New Roman" pitchFamily="18" charset="0"/>
                </a:rPr>
                <a:t>BC2</a:t>
              </a:r>
              <a:endParaRPr lang="ko-KR" alt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148" name="TextBox 64"/>
            <p:cNvSpPr txBox="1">
              <a:spLocks noChangeArrowheads="1"/>
            </p:cNvSpPr>
            <p:nvPr/>
          </p:nvSpPr>
          <p:spPr bwMode="auto">
            <a:xfrm>
              <a:off x="5860973" y="4980303"/>
              <a:ext cx="916898" cy="293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latinLnBrk="1"/>
              <a:r>
                <a:rPr lang="en-US" altLang="ko-KR" sz="1600">
                  <a:latin typeface="Times New Roman" pitchFamily="18" charset="0"/>
                  <a:cs typeface="Times New Roman" pitchFamily="18" charset="0"/>
                </a:rPr>
                <a:t>BC3</a:t>
              </a:r>
              <a:endParaRPr lang="ko-KR" alt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149" name="TextBox 65"/>
            <p:cNvSpPr txBox="1">
              <a:spLocks noChangeArrowheads="1"/>
            </p:cNvSpPr>
            <p:nvPr/>
          </p:nvSpPr>
          <p:spPr bwMode="auto">
            <a:xfrm>
              <a:off x="3268199" y="5767307"/>
              <a:ext cx="1384943" cy="506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latinLnBrk="1"/>
              <a:r>
                <a:rPr lang="en-US" altLang="ko-KR" sz="1600">
                  <a:latin typeface="Times New Roman" pitchFamily="18" charset="0"/>
                  <a:cs typeface="Times New Roman" pitchFamily="18" charset="0"/>
                </a:rPr>
                <a:t>19.0 MV/m</a:t>
              </a:r>
            </a:p>
            <a:p>
              <a:pPr algn="ctr" latinLnBrk="1"/>
              <a:r>
                <a:rPr lang="en-US" altLang="ko-KR" sz="1600">
                  <a:latin typeface="Times New Roman" pitchFamily="18" charset="0"/>
                  <a:cs typeface="Times New Roman" pitchFamily="18" charset="0"/>
                </a:rPr>
                <a:t>-21.8°</a:t>
              </a:r>
            </a:p>
          </p:txBody>
        </p:sp>
        <p:sp>
          <p:nvSpPr>
            <p:cNvPr id="48150" name="TextBox 66"/>
            <p:cNvSpPr txBox="1">
              <a:spLocks noChangeArrowheads="1"/>
            </p:cNvSpPr>
            <p:nvPr/>
          </p:nvSpPr>
          <p:spPr bwMode="auto">
            <a:xfrm>
              <a:off x="4921045" y="5767307"/>
              <a:ext cx="1228695" cy="506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latinLnBrk="1"/>
              <a:r>
                <a:rPr lang="en-US" altLang="ko-KR" sz="1600">
                  <a:latin typeface="Times New Roman" pitchFamily="18" charset="0"/>
                  <a:cs typeface="Times New Roman" pitchFamily="18" charset="0"/>
                </a:rPr>
                <a:t>19.3 MV/m</a:t>
              </a:r>
            </a:p>
            <a:p>
              <a:pPr algn="ctr" latinLnBrk="1"/>
              <a:r>
                <a:rPr lang="en-US" altLang="ko-KR" sz="1600">
                  <a:latin typeface="Times New Roman" pitchFamily="18" charset="0"/>
                  <a:cs typeface="Times New Roman" pitchFamily="18" charset="0"/>
                </a:rPr>
                <a:t>-0.5°</a:t>
              </a:r>
            </a:p>
          </p:txBody>
        </p:sp>
        <p:sp>
          <p:nvSpPr>
            <p:cNvPr id="48151" name="TextBox 67"/>
            <p:cNvSpPr txBox="1">
              <a:spLocks noChangeArrowheads="1"/>
            </p:cNvSpPr>
            <p:nvPr/>
          </p:nvSpPr>
          <p:spPr bwMode="auto">
            <a:xfrm>
              <a:off x="6413615" y="5767307"/>
              <a:ext cx="1438991" cy="506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latinLnBrk="1"/>
              <a:r>
                <a:rPr lang="en-US" altLang="ko-KR" sz="1600">
                  <a:latin typeface="Times New Roman" pitchFamily="18" charset="0"/>
                  <a:cs typeface="Times New Roman" pitchFamily="18" charset="0"/>
                </a:rPr>
                <a:t>19.3 MV/m </a:t>
              </a:r>
            </a:p>
            <a:p>
              <a:pPr algn="ctr" latinLnBrk="1"/>
              <a:r>
                <a:rPr lang="en-US" altLang="ko-KR" sz="1600">
                  <a:latin typeface="Times New Roman" pitchFamily="18" charset="0"/>
                  <a:cs typeface="Times New Roman" pitchFamily="18" charset="0"/>
                </a:rPr>
                <a:t>-0.5°</a:t>
              </a:r>
            </a:p>
          </p:txBody>
        </p:sp>
        <p:sp>
          <p:nvSpPr>
            <p:cNvPr id="48152" name="TextBox 68"/>
            <p:cNvSpPr txBox="1">
              <a:spLocks noChangeArrowheads="1"/>
            </p:cNvSpPr>
            <p:nvPr/>
          </p:nvSpPr>
          <p:spPr bwMode="auto">
            <a:xfrm>
              <a:off x="2643870" y="6248345"/>
              <a:ext cx="1469066" cy="293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latinLnBrk="1"/>
              <a:r>
                <a:rPr lang="en-US" altLang="ko-KR" sz="1600">
                  <a:latin typeface="Times New Roman" pitchFamily="18" charset="0"/>
                  <a:cs typeface="Times New Roman" pitchFamily="18" charset="0"/>
                </a:rPr>
                <a:t>314 MeV</a:t>
              </a:r>
            </a:p>
          </p:txBody>
        </p:sp>
        <p:cxnSp>
          <p:nvCxnSpPr>
            <p:cNvPr id="70" name="직선 화살표 연결선 69"/>
            <p:cNvCxnSpPr/>
            <p:nvPr/>
          </p:nvCxnSpPr>
          <p:spPr>
            <a:xfrm flipV="1">
              <a:off x="4953748" y="5552506"/>
              <a:ext cx="0" cy="667887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154" name="TextBox 70"/>
            <p:cNvSpPr txBox="1">
              <a:spLocks noChangeArrowheads="1"/>
            </p:cNvSpPr>
            <p:nvPr/>
          </p:nvSpPr>
          <p:spPr bwMode="auto">
            <a:xfrm>
              <a:off x="4250137" y="6223160"/>
              <a:ext cx="1469066" cy="293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latinLnBrk="1"/>
              <a:r>
                <a:rPr lang="en-US" altLang="ko-KR" sz="1600">
                  <a:latin typeface="Times New Roman" pitchFamily="18" charset="0"/>
                  <a:cs typeface="Times New Roman" pitchFamily="18" charset="0"/>
                </a:rPr>
                <a:t>2.44 GeV</a:t>
              </a:r>
            </a:p>
          </p:txBody>
        </p:sp>
        <p:sp>
          <p:nvSpPr>
            <p:cNvPr id="48155" name="TextBox 71"/>
            <p:cNvSpPr txBox="1">
              <a:spLocks noChangeArrowheads="1"/>
            </p:cNvSpPr>
            <p:nvPr/>
          </p:nvSpPr>
          <p:spPr bwMode="auto">
            <a:xfrm>
              <a:off x="5835289" y="6230764"/>
              <a:ext cx="1469066" cy="293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latinLnBrk="1"/>
              <a:r>
                <a:rPr lang="en-US" altLang="ko-KR" sz="1600">
                  <a:latin typeface="Times New Roman" pitchFamily="18" charset="0"/>
                  <a:cs typeface="Times New Roman" pitchFamily="18" charset="0"/>
                </a:rPr>
                <a:t>3.6 GeV</a:t>
              </a:r>
            </a:p>
          </p:txBody>
        </p:sp>
        <p:cxnSp>
          <p:nvCxnSpPr>
            <p:cNvPr id="73" name="직선 화살표 연결선 72"/>
            <p:cNvCxnSpPr/>
            <p:nvPr/>
          </p:nvCxnSpPr>
          <p:spPr>
            <a:xfrm flipV="1">
              <a:off x="7691914" y="5573120"/>
              <a:ext cx="0" cy="647273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157" name="TextBox 73"/>
            <p:cNvSpPr txBox="1">
              <a:spLocks noChangeArrowheads="1"/>
            </p:cNvSpPr>
            <p:nvPr/>
          </p:nvSpPr>
          <p:spPr bwMode="auto">
            <a:xfrm>
              <a:off x="6919358" y="6220697"/>
              <a:ext cx="1469066" cy="293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latinLnBrk="1"/>
              <a:r>
                <a:rPr lang="en-US" altLang="ko-KR" sz="1600">
                  <a:latin typeface="Times New Roman" pitchFamily="18" charset="0"/>
                  <a:cs typeface="Times New Roman" pitchFamily="18" charset="0"/>
                </a:rPr>
                <a:t>10.1 GeV</a:t>
              </a:r>
            </a:p>
          </p:txBody>
        </p:sp>
        <p:cxnSp>
          <p:nvCxnSpPr>
            <p:cNvPr id="75" name="직선 화살표 연결선 74"/>
            <p:cNvCxnSpPr/>
            <p:nvPr/>
          </p:nvCxnSpPr>
          <p:spPr>
            <a:xfrm flipV="1">
              <a:off x="1193210" y="5600605"/>
              <a:ext cx="0" cy="6197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직선 화살표 연결선 75"/>
            <p:cNvCxnSpPr/>
            <p:nvPr/>
          </p:nvCxnSpPr>
          <p:spPr>
            <a:xfrm flipV="1">
              <a:off x="3339883" y="5589611"/>
              <a:ext cx="0" cy="71461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직선 화살표 연결선 76"/>
            <p:cNvCxnSpPr/>
            <p:nvPr/>
          </p:nvCxnSpPr>
          <p:spPr>
            <a:xfrm flipV="1">
              <a:off x="6589235" y="5548384"/>
              <a:ext cx="0" cy="672009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직선 연결선 77"/>
            <p:cNvCxnSpPr/>
            <p:nvPr/>
          </p:nvCxnSpPr>
          <p:spPr>
            <a:xfrm>
              <a:off x="7614696" y="5523647"/>
              <a:ext cx="511186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직선 연결선 94"/>
            <p:cNvCxnSpPr/>
            <p:nvPr/>
          </p:nvCxnSpPr>
          <p:spPr>
            <a:xfrm>
              <a:off x="796306" y="5563500"/>
              <a:ext cx="511187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163" name="TextBox 96"/>
            <p:cNvSpPr txBox="1">
              <a:spLocks noChangeArrowheads="1"/>
            </p:cNvSpPr>
            <p:nvPr/>
          </p:nvSpPr>
          <p:spPr bwMode="auto">
            <a:xfrm>
              <a:off x="3460522" y="4509120"/>
              <a:ext cx="2539270" cy="506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latinLnBrk="1"/>
              <a:r>
                <a:rPr lang="el-GR" altLang="ko-KR" sz="1600">
                  <a:latin typeface="Times New Roman" pitchFamily="18" charset="0"/>
                  <a:cs typeface="Times New Roman" pitchFamily="18" charset="0"/>
                </a:rPr>
                <a:t>θ</a:t>
              </a:r>
              <a:r>
                <a:rPr lang="en-US" altLang="ko-KR" sz="1600">
                  <a:latin typeface="Times New Roman" pitchFamily="18" charset="0"/>
                  <a:cs typeface="Times New Roman" pitchFamily="18" charset="0"/>
                </a:rPr>
                <a:t>=2.6°, </a:t>
              </a:r>
              <a:r>
                <a:rPr lang="el-GR" altLang="ko-KR" sz="1600">
                  <a:latin typeface="Times New Roman" pitchFamily="18" charset="0"/>
                  <a:cs typeface="Times New Roman" pitchFamily="18" charset="0"/>
                </a:rPr>
                <a:t>Δ</a:t>
              </a:r>
              <a:r>
                <a:rPr lang="en-US" altLang="ko-KR" sz="1600">
                  <a:latin typeface="Times New Roman" pitchFamily="18" charset="0"/>
                  <a:cs typeface="Times New Roman" pitchFamily="18" charset="0"/>
                </a:rPr>
                <a:t>L=8 m</a:t>
              </a:r>
              <a:endParaRPr lang="ko-KR" altLang="en-US" sz="1600">
                <a:latin typeface="Times New Roman" pitchFamily="18" charset="0"/>
                <a:cs typeface="Times New Roman" pitchFamily="18" charset="0"/>
              </a:endParaRPr>
            </a:p>
            <a:p>
              <a:pPr algn="ctr" latinLnBrk="1"/>
              <a:r>
                <a:rPr lang="en-US" altLang="ko-KR" sz="1600">
                  <a:latin typeface="Times New Roman" pitchFamily="18" charset="0"/>
                  <a:cs typeface="Times New Roman" pitchFamily="18" charset="0"/>
                </a:rPr>
                <a:t>R</a:t>
              </a:r>
              <a:r>
                <a:rPr lang="en-US" altLang="ko-KR" sz="1600" baseline="-25000">
                  <a:latin typeface="Times New Roman" pitchFamily="18" charset="0"/>
                  <a:cs typeface="Times New Roman" pitchFamily="18" charset="0"/>
                </a:rPr>
                <a:t>56</a:t>
              </a:r>
              <a:r>
                <a:rPr lang="en-US" altLang="ko-KR" sz="1600">
                  <a:latin typeface="Times New Roman" pitchFamily="18" charset="0"/>
                  <a:cs typeface="Times New Roman" pitchFamily="18" charset="0"/>
                </a:rPr>
                <a:t>=  -34.0 mm</a:t>
              </a:r>
              <a:endParaRPr lang="ko-KR" alt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164" name="TextBox 97"/>
            <p:cNvSpPr txBox="1">
              <a:spLocks noChangeArrowheads="1"/>
            </p:cNvSpPr>
            <p:nvPr/>
          </p:nvSpPr>
          <p:spPr bwMode="auto">
            <a:xfrm>
              <a:off x="5332730" y="4509120"/>
              <a:ext cx="2195758" cy="506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latinLnBrk="1"/>
              <a:r>
                <a:rPr lang="el-GR" altLang="ko-KR" sz="1600">
                  <a:latin typeface="Times New Roman" pitchFamily="18" charset="0"/>
                  <a:cs typeface="Times New Roman" pitchFamily="18" charset="0"/>
                </a:rPr>
                <a:t>θ</a:t>
              </a:r>
              <a:r>
                <a:rPr lang="en-US" altLang="ko-KR" sz="1600">
                  <a:latin typeface="Times New Roman" pitchFamily="18" charset="0"/>
                  <a:cs typeface="Times New Roman" pitchFamily="18" charset="0"/>
                </a:rPr>
                <a:t>=1.8°, </a:t>
              </a:r>
              <a:r>
                <a:rPr lang="el-GR" altLang="ko-KR" sz="1600">
                  <a:latin typeface="Times New Roman" pitchFamily="18" charset="0"/>
                  <a:cs typeface="Times New Roman" pitchFamily="18" charset="0"/>
                </a:rPr>
                <a:t>Δ</a:t>
              </a:r>
              <a:r>
                <a:rPr lang="en-US" altLang="ko-KR" sz="1600">
                  <a:latin typeface="Times New Roman" pitchFamily="18" charset="0"/>
                  <a:cs typeface="Times New Roman" pitchFamily="18" charset="0"/>
                </a:rPr>
                <a:t>L=3.5 m</a:t>
              </a:r>
              <a:endParaRPr lang="ko-KR" altLang="en-US" sz="1600">
                <a:latin typeface="Times New Roman" pitchFamily="18" charset="0"/>
                <a:cs typeface="Times New Roman" pitchFamily="18" charset="0"/>
              </a:endParaRPr>
            </a:p>
            <a:p>
              <a:pPr algn="ctr" latinLnBrk="1"/>
              <a:r>
                <a:rPr lang="en-US" altLang="ko-KR" sz="1600">
                  <a:latin typeface="Times New Roman" pitchFamily="18" charset="0"/>
                  <a:cs typeface="Times New Roman" pitchFamily="18" charset="0"/>
                </a:rPr>
                <a:t>R</a:t>
              </a:r>
              <a:r>
                <a:rPr lang="en-US" altLang="ko-KR" sz="1600" baseline="-25000">
                  <a:latin typeface="Times New Roman" pitchFamily="18" charset="0"/>
                  <a:cs typeface="Times New Roman" pitchFamily="18" charset="0"/>
                </a:rPr>
                <a:t>56 </a:t>
              </a:r>
              <a:r>
                <a:rPr lang="en-US" altLang="ko-KR" sz="1600">
                  <a:latin typeface="Times New Roman" pitchFamily="18" charset="0"/>
                  <a:cs typeface="Times New Roman" pitchFamily="18" charset="0"/>
                </a:rPr>
                <a:t>=   -7.4 mm</a:t>
              </a:r>
              <a:endParaRPr lang="ko-KR" alt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165" name="직사각형 101"/>
            <p:cNvSpPr>
              <a:spLocks noChangeArrowheads="1"/>
            </p:cNvSpPr>
            <p:nvPr/>
          </p:nvSpPr>
          <p:spPr bwMode="auto">
            <a:xfrm>
              <a:off x="753299" y="4499828"/>
              <a:ext cx="2446829" cy="293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1"/>
              <a:r>
                <a:rPr lang="en-US" altLang="ko-KR" sz="1600" b="1">
                  <a:latin typeface="Arial Narrow" pitchFamily="34" charset="0"/>
                  <a:ea typeface="굴림"/>
                  <a:cs typeface="굴림"/>
                  <a:sym typeface="Wingdings" pitchFamily="2" charset="2"/>
                </a:rPr>
                <a:t>3 Bunch Compressor  layout </a:t>
              </a:r>
              <a:endParaRPr lang="ko-KR" altLang="en-US" sz="1600" b="1">
                <a:latin typeface="맑은 고딕"/>
              </a:endParaRPr>
            </a:p>
          </p:txBody>
        </p:sp>
      </p:grpSp>
      <p:sp>
        <p:nvSpPr>
          <p:cNvPr id="48132" name="직사각형 102"/>
          <p:cNvSpPr>
            <a:spLocks noChangeArrowheads="1"/>
          </p:cNvSpPr>
          <p:nvPr/>
        </p:nvSpPr>
        <p:spPr bwMode="auto">
          <a:xfrm>
            <a:off x="2192338" y="1824038"/>
            <a:ext cx="35020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lang="en-US" altLang="ko-KR" b="1" i="1">
                <a:solidFill>
                  <a:srgbClr val="FF0000"/>
                </a:solidFill>
                <a:cs typeface="Arial" charset="0"/>
                <a:sym typeface="Symbol" pitchFamily="18" charset="2"/>
              </a:rPr>
              <a:t>h</a:t>
            </a:r>
            <a:r>
              <a:rPr lang="en-US" altLang="ko-KR" b="1">
                <a:solidFill>
                  <a:srgbClr val="FF0000"/>
                </a:solidFill>
                <a:cs typeface="Arial" charset="0"/>
                <a:sym typeface="Symbol" pitchFamily="18" charset="2"/>
              </a:rPr>
              <a:t> x R</a:t>
            </a:r>
            <a:r>
              <a:rPr lang="en-US" altLang="ko-KR" b="1" baseline="-25000">
                <a:solidFill>
                  <a:srgbClr val="FF0000"/>
                </a:solidFill>
                <a:cs typeface="Arial" charset="0"/>
                <a:sym typeface="Symbol" pitchFamily="18" charset="2"/>
              </a:rPr>
              <a:t>56   </a:t>
            </a:r>
            <a:r>
              <a:rPr lang="en-US" altLang="ko-KR" b="1">
                <a:solidFill>
                  <a:srgbClr val="FF0000"/>
                </a:solidFill>
                <a:cs typeface="Arial" charset="0"/>
                <a:sym typeface="Symbol" pitchFamily="18" charset="2"/>
              </a:rPr>
              <a:t>= constant  = </a:t>
            </a:r>
            <a:r>
              <a:rPr lang="en-US" altLang="ko-KR" sz="1100" b="1" i="1">
                <a:solidFill>
                  <a:srgbClr val="FF0000"/>
                </a:solidFill>
                <a:cs typeface="Arial" charset="0"/>
                <a:sym typeface="Symbol" pitchFamily="18" charset="2"/>
              </a:rPr>
              <a:t>h</a:t>
            </a:r>
            <a:r>
              <a:rPr lang="en-US" altLang="ko-KR" b="1">
                <a:solidFill>
                  <a:srgbClr val="FF0000"/>
                </a:solidFill>
                <a:cs typeface="Arial" charset="0"/>
                <a:sym typeface="Symbol" pitchFamily="18" charset="2"/>
              </a:rPr>
              <a:t> x </a:t>
            </a:r>
            <a:r>
              <a:rPr lang="en-US" altLang="ko-KR" sz="2400" b="1">
                <a:solidFill>
                  <a:srgbClr val="FF0000"/>
                </a:solidFill>
                <a:cs typeface="Arial" charset="0"/>
                <a:sym typeface="Symbol" pitchFamily="18" charset="2"/>
              </a:rPr>
              <a:t>R</a:t>
            </a:r>
            <a:r>
              <a:rPr lang="en-US" altLang="ko-KR" sz="2400" b="1" baseline="-25000">
                <a:solidFill>
                  <a:srgbClr val="FF0000"/>
                </a:solidFill>
                <a:cs typeface="Arial" charset="0"/>
                <a:sym typeface="Symbol" pitchFamily="18" charset="2"/>
              </a:rPr>
              <a:t>56</a:t>
            </a:r>
            <a:r>
              <a:rPr lang="en-US" altLang="ko-KR" b="1" baseline="-25000">
                <a:solidFill>
                  <a:srgbClr val="FF0000"/>
                </a:solidFill>
                <a:cs typeface="Arial" charset="0"/>
                <a:sym typeface="Symbol" pitchFamily="18" charset="2"/>
              </a:rPr>
              <a:t> </a:t>
            </a:r>
            <a:r>
              <a:rPr lang="en-US" altLang="ko-KR" b="1">
                <a:solidFill>
                  <a:srgbClr val="FF0000"/>
                </a:solidFill>
                <a:cs typeface="Arial" charset="0"/>
                <a:sym typeface="Symbol" pitchFamily="18" charset="2"/>
              </a:rPr>
              <a:t>  </a:t>
            </a:r>
            <a:endParaRPr lang="ko-KR" altLang="en-US">
              <a:cs typeface="Arial" charset="0"/>
            </a:endParaRPr>
          </a:p>
        </p:txBody>
      </p:sp>
      <p:sp>
        <p:nvSpPr>
          <p:cNvPr id="48133" name="TextBox 93"/>
          <p:cNvSpPr txBox="1">
            <a:spLocks noChangeArrowheads="1"/>
          </p:cNvSpPr>
          <p:nvPr/>
        </p:nvSpPr>
        <p:spPr bwMode="auto">
          <a:xfrm>
            <a:off x="612775" y="6156325"/>
            <a:ext cx="15113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latinLnBrk="1"/>
            <a:r>
              <a:rPr lang="en-US" altLang="ko-KR" sz="1600">
                <a:latin typeface="Times New Roman" pitchFamily="18" charset="0"/>
                <a:cs typeface="Times New Roman" pitchFamily="18" charset="0"/>
              </a:rPr>
              <a:t>RF-gun Injector</a:t>
            </a:r>
          </a:p>
          <a:p>
            <a:pPr algn="ctr" latinLnBrk="1"/>
            <a:r>
              <a:rPr lang="en-US" altLang="ko-KR" sz="1600">
                <a:latin typeface="Times New Roman" pitchFamily="18" charset="0"/>
                <a:cs typeface="Times New Roman" pitchFamily="18" charset="0"/>
              </a:rPr>
              <a:t>135MeV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107950" y="692150"/>
          <a:ext cx="5184775" cy="59896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92088"/>
                <a:gridCol w="2088232"/>
                <a:gridCol w="1152128"/>
                <a:gridCol w="1152128"/>
              </a:tblGrid>
              <a:tr h="345520"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Two</a:t>
                      </a:r>
                      <a:r>
                        <a:rPr lang="en-US" altLang="ko-KR" sz="1100" baseline="0" dirty="0" smtClean="0">
                          <a:latin typeface="Tahoma" pitchFamily="34" charset="0"/>
                          <a:cs typeface="Tahoma" pitchFamily="34" charset="0"/>
                        </a:rPr>
                        <a:t> Bunch compressors</a:t>
                      </a:r>
                      <a:endParaRPr lang="ko-KR" altLang="en-US" sz="11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Three BCs</a:t>
                      </a:r>
                      <a:endParaRPr lang="ko-KR" altLang="en-US" sz="1100" dirty="0" smtClean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</a:tr>
              <a:tr h="370840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BC1</a:t>
                      </a:r>
                    </a:p>
                    <a:p>
                      <a:pPr algn="ctr" latinLnBrk="1"/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(420 </a:t>
                      </a:r>
                      <a:r>
                        <a:rPr lang="en-US" altLang="ko-KR" sz="1100" dirty="0" err="1" smtClean="0">
                          <a:latin typeface="Tahoma" pitchFamily="34" charset="0"/>
                          <a:cs typeface="Tahoma" pitchFamily="34" charset="0"/>
                        </a:rPr>
                        <a:t>MeV</a:t>
                      </a:r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)</a:t>
                      </a:r>
                      <a:endParaRPr lang="ko-KR" altLang="en-US" sz="11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Bend Angle [deg]</a:t>
                      </a:r>
                      <a:endParaRPr lang="ko-KR" altLang="en-US" sz="11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4.5</a:t>
                      </a:r>
                      <a:endParaRPr lang="ko-KR" altLang="en-US" sz="11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4.5</a:t>
                      </a:r>
                      <a:endParaRPr lang="ko-KR" altLang="en-US" sz="11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Distance bet. Two dipoles  [m]</a:t>
                      </a:r>
                      <a:endParaRPr lang="ko-KR" altLang="en-US" sz="11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3.2</a:t>
                      </a:r>
                      <a:endParaRPr lang="ko-KR" altLang="en-US" sz="11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3.2</a:t>
                      </a:r>
                      <a:endParaRPr lang="ko-KR" altLang="en-US" sz="11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R56  [cm]</a:t>
                      </a:r>
                      <a:endParaRPr lang="ko-KR" altLang="en-US" sz="11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-4.11</a:t>
                      </a:r>
                      <a:endParaRPr lang="ko-KR" altLang="en-US" sz="11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-4.11</a:t>
                      </a:r>
                      <a:endParaRPr lang="ko-KR" altLang="en-US" sz="11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</a:tr>
              <a:tr h="370840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BC2</a:t>
                      </a:r>
                    </a:p>
                    <a:p>
                      <a:pPr algn="ctr" latinLnBrk="1"/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(2.8 </a:t>
                      </a:r>
                      <a:r>
                        <a:rPr lang="en-US" altLang="ko-KR" sz="1100" dirty="0" err="1" smtClean="0">
                          <a:latin typeface="Tahoma" pitchFamily="34" charset="0"/>
                          <a:cs typeface="Tahoma" pitchFamily="34" charset="0"/>
                        </a:rPr>
                        <a:t>GeV</a:t>
                      </a:r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)</a:t>
                      </a:r>
                      <a:endParaRPr lang="ko-KR" altLang="en-US" sz="11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Bend Angle [deg]</a:t>
                      </a:r>
                      <a:endParaRPr lang="ko-KR" altLang="en-US" sz="11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2</a:t>
                      </a:r>
                      <a:endParaRPr lang="ko-KR" altLang="en-US" sz="11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2.6</a:t>
                      </a:r>
                      <a:endParaRPr lang="ko-KR" altLang="en-US" sz="11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Distance bet. Two dipoles  [m]</a:t>
                      </a:r>
                      <a:endParaRPr lang="ko-KR" altLang="en-US" sz="11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11</a:t>
                      </a:r>
                      <a:endParaRPr lang="ko-KR" altLang="en-US" sz="11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8</a:t>
                      </a:r>
                      <a:endParaRPr lang="ko-KR" altLang="en-US" sz="11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R56  [cm]</a:t>
                      </a:r>
                      <a:endParaRPr lang="ko-KR" altLang="en-US" sz="1100" dirty="0" smtClean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-2.75</a:t>
                      </a:r>
                      <a:endParaRPr lang="ko-KR" altLang="en-US" sz="11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-3.4</a:t>
                      </a:r>
                      <a:endParaRPr lang="ko-KR" altLang="en-US" sz="11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</a:tr>
              <a:tr h="370840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BC3</a:t>
                      </a:r>
                    </a:p>
                    <a:p>
                      <a:pPr algn="ctr" latinLnBrk="1"/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(4 </a:t>
                      </a:r>
                      <a:r>
                        <a:rPr lang="en-US" altLang="ko-KR" sz="1100" dirty="0" err="1" smtClean="0">
                          <a:latin typeface="Tahoma" pitchFamily="34" charset="0"/>
                          <a:cs typeface="Tahoma" pitchFamily="34" charset="0"/>
                        </a:rPr>
                        <a:t>GeV</a:t>
                      </a:r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)</a:t>
                      </a:r>
                      <a:endParaRPr lang="ko-KR" altLang="en-US" sz="11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Bend Angle [deg]</a:t>
                      </a:r>
                      <a:endParaRPr lang="ko-KR" altLang="en-US" sz="1100" dirty="0" smtClean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1.8</a:t>
                      </a:r>
                      <a:endParaRPr lang="ko-KR" altLang="en-US" sz="11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Distance bet. Two dipoles  [m]</a:t>
                      </a:r>
                      <a:endParaRPr lang="ko-KR" altLang="en-US" sz="1100" dirty="0" smtClean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3.5</a:t>
                      </a:r>
                      <a:endParaRPr lang="ko-KR" altLang="en-US" sz="11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R56  [cm]</a:t>
                      </a:r>
                      <a:endParaRPr lang="ko-KR" altLang="en-US" sz="1100" dirty="0" smtClean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-0.74</a:t>
                      </a:r>
                      <a:endParaRPr lang="ko-KR" altLang="en-US" sz="11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</a:tr>
              <a:tr h="370840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L1 phase  [deg]</a:t>
                      </a:r>
                      <a:endParaRPr lang="ko-KR" altLang="en-US" sz="11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-18</a:t>
                      </a:r>
                      <a:endParaRPr lang="ko-KR" altLang="en-US" sz="11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-18</a:t>
                      </a:r>
                      <a:endParaRPr lang="ko-KR" altLang="en-US" sz="11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</a:tr>
              <a:tr h="370840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L2 phase  [deg]</a:t>
                      </a:r>
                      <a:endParaRPr lang="ko-KR" altLang="en-US" sz="11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-27.5</a:t>
                      </a:r>
                      <a:endParaRPr lang="ko-KR" altLang="en-US" sz="11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-18.6</a:t>
                      </a:r>
                      <a:endParaRPr lang="ko-KR" altLang="en-US" sz="11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</a:tr>
              <a:tr h="370840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X-band phase  [deg]</a:t>
                      </a:r>
                      <a:endParaRPr lang="ko-KR" altLang="en-US" sz="11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-166</a:t>
                      </a:r>
                      <a:endParaRPr lang="ko-KR" altLang="en-US" sz="11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-166</a:t>
                      </a:r>
                      <a:endParaRPr lang="ko-KR" altLang="en-US" sz="11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</a:tr>
              <a:tr h="370840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LTU (dogleg)</a:t>
                      </a:r>
                      <a:r>
                        <a:rPr lang="en-US" altLang="ko-KR" sz="1100" baseline="0" dirty="0" smtClean="0">
                          <a:latin typeface="Tahoma" pitchFamily="34" charset="0"/>
                          <a:cs typeface="Tahoma" pitchFamily="34" charset="0"/>
                        </a:rPr>
                        <a:t> dipole bend angle /  length </a:t>
                      </a:r>
                      <a:endParaRPr lang="ko-KR" altLang="en-US" sz="11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0.5</a:t>
                      </a:r>
                      <a:r>
                        <a:rPr lang="en-US" altLang="ko-KR" sz="1100" baseline="0" dirty="0" smtClean="0">
                          <a:latin typeface="Tahoma" pitchFamily="34" charset="0"/>
                          <a:cs typeface="Tahoma" pitchFamily="34" charset="0"/>
                        </a:rPr>
                        <a:t> deg / 1.9 m</a:t>
                      </a:r>
                      <a:endParaRPr lang="ko-KR" altLang="en-US" sz="1100" dirty="0" smtClean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0.3 deg / 0.5 m</a:t>
                      </a:r>
                      <a:endParaRPr lang="ko-KR" altLang="en-US" sz="11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</a:tr>
              <a:tr h="370840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Correlated energy spread</a:t>
                      </a:r>
                      <a:endParaRPr lang="ko-KR" altLang="en-US" sz="11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&gt; 5 x 10-4</a:t>
                      </a:r>
                      <a:endParaRPr lang="ko-KR" altLang="en-US" sz="1100" dirty="0" smtClean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&lt; 5 x 10-4</a:t>
                      </a:r>
                      <a:endParaRPr lang="ko-KR" altLang="en-US" sz="1100" dirty="0" smtClean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</a:tr>
              <a:tr h="370840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err="1" smtClean="0">
                          <a:latin typeface="Tahoma" pitchFamily="34" charset="0"/>
                          <a:cs typeface="Tahoma" pitchFamily="34" charset="0"/>
                        </a:rPr>
                        <a:t>Emittance</a:t>
                      </a:r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 increase</a:t>
                      </a:r>
                      <a:r>
                        <a:rPr lang="en-US" altLang="ko-KR" sz="1100" baseline="0" dirty="0" smtClean="0">
                          <a:latin typeface="Tahoma" pitchFamily="34" charset="0"/>
                          <a:cs typeface="Tahoma" pitchFamily="34" charset="0"/>
                        </a:rPr>
                        <a:t> by CSR</a:t>
                      </a:r>
                      <a:endParaRPr lang="ko-KR" altLang="en-US" sz="11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/>
                        <a:t>small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Tahoma" pitchFamily="34" charset="0"/>
                          <a:cs typeface="Tahoma" pitchFamily="34" charset="0"/>
                        </a:rPr>
                        <a:t>small</a:t>
                      </a:r>
                      <a:endParaRPr lang="ko-KR" altLang="en-US" sz="11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49228" name="Picture 13" descr="C:\cygwin\home\user\New_lattice\long_phase_UNDBEG_d3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388" y="5300663"/>
            <a:ext cx="189388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229" name="TextBox 7"/>
          <p:cNvSpPr txBox="1">
            <a:spLocks noChangeArrowheads="1"/>
          </p:cNvSpPr>
          <p:nvPr/>
        </p:nvSpPr>
        <p:spPr bwMode="auto">
          <a:xfrm>
            <a:off x="5973763" y="115888"/>
            <a:ext cx="830262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/>
            <a:r>
              <a:rPr lang="en-US" altLang="ko-KR" sz="2000">
                <a:latin typeface="Tahoma" pitchFamily="34" charset="0"/>
                <a:cs typeface="Tahoma" pitchFamily="34" charset="0"/>
              </a:rPr>
              <a:t>2 BCs</a:t>
            </a:r>
            <a:endParaRPr lang="ko-KR" altLang="en-US" sz="200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49230" name="Picture 6" descr="C:\cygwin\home\user\New_lattice\current_BC2_C2_AC4_BC1\long_phase_UNDBEG_C2_AC4_BC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4013" y="5300663"/>
            <a:ext cx="1874837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231" name="Picture 7" descr="C:\cygwin\home\user\New_lattice\current_BC2_C2_AC4_BC1\current_UNDBEG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4013" y="549275"/>
            <a:ext cx="1874837" cy="144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232" name="Picture 8" descr="C:\cygwin\home\user\New_lattice\current_BC2_C2_AC4_BC1\emit_BC2BEG_b90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34013" y="2060575"/>
            <a:ext cx="1874837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233" name="Picture 9" descr="C:\cygwin\home\user\New_lattice\current_BC2_C2_AC4_BC1\emit_BC2END_b90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34013" y="3716338"/>
            <a:ext cx="1874837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234" name="TextBox 12"/>
          <p:cNvSpPr txBox="1">
            <a:spLocks noChangeArrowheads="1"/>
          </p:cNvSpPr>
          <p:nvPr/>
        </p:nvSpPr>
        <p:spPr bwMode="auto">
          <a:xfrm>
            <a:off x="7812088" y="115888"/>
            <a:ext cx="863600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/>
            <a:r>
              <a:rPr lang="en-US" altLang="ko-KR" sz="2000">
                <a:latin typeface="Tahoma" pitchFamily="34" charset="0"/>
                <a:cs typeface="Tahoma" pitchFamily="34" charset="0"/>
              </a:rPr>
              <a:t>3 BCs</a:t>
            </a:r>
            <a:endParaRPr lang="ko-KR" altLang="en-US" sz="200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49235" name="Picture 10" descr="C:\cygwin\home\user\New_lattice\current_LINEND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305675" y="549275"/>
            <a:ext cx="1874838" cy="144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236" name="Picture 11" descr="C:\cygwin\home\user\New_lattice\emit_BC1END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305675" y="2060575"/>
            <a:ext cx="1874838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237" name="Picture 12" descr="C:\cygwin\home\user\New_lattice\emit_LINEND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272338" y="3716338"/>
            <a:ext cx="1873250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직선 연결선 16"/>
          <p:cNvCxnSpPr/>
          <p:nvPr/>
        </p:nvCxnSpPr>
        <p:spPr>
          <a:xfrm>
            <a:off x="5724525" y="5789613"/>
            <a:ext cx="1295400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연결선 17"/>
          <p:cNvCxnSpPr/>
          <p:nvPr/>
        </p:nvCxnSpPr>
        <p:spPr>
          <a:xfrm>
            <a:off x="5724525" y="6030913"/>
            <a:ext cx="1295400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18"/>
          <p:cNvCxnSpPr/>
          <p:nvPr/>
        </p:nvCxnSpPr>
        <p:spPr>
          <a:xfrm>
            <a:off x="7461250" y="5789613"/>
            <a:ext cx="1296988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연결선 19"/>
          <p:cNvCxnSpPr/>
          <p:nvPr/>
        </p:nvCxnSpPr>
        <p:spPr>
          <a:xfrm>
            <a:off x="7462838" y="6092825"/>
            <a:ext cx="1296987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242" name="슬라이드 번호 개체 틀 12"/>
          <p:cNvSpPr txBox="1">
            <a:spLocks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latinLnBrk="1"/>
            <a:fld id="{A67CD37D-3820-4553-8E9E-85ADE923AC03}" type="slidenum">
              <a:rPr lang="ko-KR" altLang="en-US" sz="1200">
                <a:solidFill>
                  <a:srgbClr val="898989"/>
                </a:solidFill>
                <a:latin typeface="맑은 고딕"/>
              </a:rPr>
              <a:pPr algn="r" latinLnBrk="1"/>
              <a:t>17</a:t>
            </a:fld>
            <a:endParaRPr lang="en-US" altLang="ko-KR" sz="1200">
              <a:solidFill>
                <a:srgbClr val="898989"/>
              </a:solidFill>
              <a:latin typeface="맑은 고딕"/>
            </a:endParaRPr>
          </a:p>
        </p:txBody>
      </p:sp>
      <p:sp>
        <p:nvSpPr>
          <p:cNvPr id="49243" name="TextBox 21"/>
          <p:cNvSpPr txBox="1">
            <a:spLocks noChangeArrowheads="1"/>
          </p:cNvSpPr>
          <p:nvPr/>
        </p:nvSpPr>
        <p:spPr bwMode="auto">
          <a:xfrm>
            <a:off x="7816850" y="3598863"/>
            <a:ext cx="785813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1"/>
            <a:r>
              <a:rPr lang="en-US" altLang="ko-KR" sz="1100">
                <a:latin typeface="Tahoma" pitchFamily="34" charset="0"/>
                <a:cs typeface="Tahoma" pitchFamily="34" charset="0"/>
              </a:rPr>
              <a:t>Linac End</a:t>
            </a:r>
            <a:endParaRPr lang="ko-KR" altLang="en-US" sz="11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9244" name="TextBox 22"/>
          <p:cNvSpPr txBox="1">
            <a:spLocks noChangeArrowheads="1"/>
          </p:cNvSpPr>
          <p:nvPr/>
        </p:nvSpPr>
        <p:spPr bwMode="auto">
          <a:xfrm>
            <a:off x="6010275" y="1989138"/>
            <a:ext cx="722313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1"/>
            <a:r>
              <a:rPr lang="en-US" altLang="ko-KR" sz="1000">
                <a:latin typeface="Tahoma" pitchFamily="34" charset="0"/>
                <a:cs typeface="Tahoma" pitchFamily="34" charset="0"/>
              </a:rPr>
              <a:t>After BC1</a:t>
            </a:r>
            <a:endParaRPr lang="ko-KR" altLang="en-US" sz="10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9245" name="TextBox 23"/>
          <p:cNvSpPr txBox="1">
            <a:spLocks noChangeArrowheads="1"/>
          </p:cNvSpPr>
          <p:nvPr/>
        </p:nvSpPr>
        <p:spPr bwMode="auto">
          <a:xfrm>
            <a:off x="7883525" y="1989138"/>
            <a:ext cx="72072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1"/>
            <a:r>
              <a:rPr lang="en-US" altLang="ko-KR" sz="1000">
                <a:latin typeface="Tahoma" pitchFamily="34" charset="0"/>
                <a:cs typeface="Tahoma" pitchFamily="34" charset="0"/>
              </a:rPr>
              <a:t>After BC1</a:t>
            </a:r>
            <a:endParaRPr lang="ko-KR" altLang="en-US" sz="10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9246" name="TextBox 24"/>
          <p:cNvSpPr txBox="1">
            <a:spLocks noChangeArrowheads="1"/>
          </p:cNvSpPr>
          <p:nvPr/>
        </p:nvSpPr>
        <p:spPr bwMode="auto">
          <a:xfrm>
            <a:off x="5946775" y="3611563"/>
            <a:ext cx="785813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1"/>
            <a:r>
              <a:rPr lang="en-US" altLang="ko-KR" sz="1100">
                <a:latin typeface="Tahoma" pitchFamily="34" charset="0"/>
                <a:cs typeface="Tahoma" pitchFamily="34" charset="0"/>
              </a:rPr>
              <a:t>Linac End</a:t>
            </a:r>
            <a:endParaRPr lang="ko-KR" altLang="en-US" sz="11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9247" name="TextBox 25"/>
          <p:cNvSpPr txBox="1">
            <a:spLocks noChangeArrowheads="1"/>
          </p:cNvSpPr>
          <p:nvPr/>
        </p:nvSpPr>
        <p:spPr bwMode="auto">
          <a:xfrm>
            <a:off x="7596188" y="5229225"/>
            <a:ext cx="11430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1"/>
            <a:r>
              <a:rPr lang="en-US" altLang="ko-KR" sz="1000">
                <a:latin typeface="Tahoma" pitchFamily="34" charset="0"/>
                <a:cs typeface="Tahoma" pitchFamily="34" charset="0"/>
              </a:rPr>
              <a:t>Before Undulator</a:t>
            </a:r>
            <a:endParaRPr lang="ko-KR" altLang="en-US" sz="10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9248" name="TextBox 26"/>
          <p:cNvSpPr txBox="1">
            <a:spLocks noChangeArrowheads="1"/>
          </p:cNvSpPr>
          <p:nvPr/>
        </p:nvSpPr>
        <p:spPr bwMode="auto">
          <a:xfrm>
            <a:off x="5805488" y="5199063"/>
            <a:ext cx="1143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1"/>
            <a:r>
              <a:rPr lang="en-US" altLang="ko-KR" sz="1000">
                <a:latin typeface="Tahoma" pitchFamily="34" charset="0"/>
                <a:cs typeface="Tahoma" pitchFamily="34" charset="0"/>
              </a:rPr>
              <a:t>Before Undulator</a:t>
            </a:r>
            <a:endParaRPr lang="ko-KR" altLang="en-US" sz="10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9249" name="제목 1"/>
          <p:cNvSpPr>
            <a:spLocks noGrp="1"/>
          </p:cNvSpPr>
          <p:nvPr>
            <p:ph type="title"/>
          </p:nvPr>
        </p:nvSpPr>
        <p:spPr>
          <a:xfrm>
            <a:off x="-36513" y="44450"/>
            <a:ext cx="4895851" cy="490538"/>
          </a:xfrm>
        </p:spPr>
        <p:txBody>
          <a:bodyPr/>
          <a:lstStyle/>
          <a:p>
            <a:r>
              <a:rPr lang="en-US" altLang="ko-KR" sz="2400" smtClean="0">
                <a:latin typeface="Arial" charset="0"/>
                <a:cs typeface="Arial" charset="0"/>
              </a:rPr>
              <a:t>Comparison bet. 2BC and 3BC </a:t>
            </a:r>
            <a:endParaRPr lang="ko-KR" altLang="en-US" sz="24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그림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52413" y="1004888"/>
            <a:ext cx="9793288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Three Bunch Compressor Scheme  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179" name="직사각형 7"/>
          <p:cNvSpPr>
            <a:spLocks noChangeArrowheads="1"/>
          </p:cNvSpPr>
          <p:nvPr/>
        </p:nvSpPr>
        <p:spPr bwMode="auto">
          <a:xfrm>
            <a:off x="862013" y="5661025"/>
            <a:ext cx="8255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>
              <a:buFont typeface="Wingdings" pitchFamily="2" charset="2"/>
              <a:buChar char="§"/>
            </a:pPr>
            <a:r>
              <a:rPr lang="en-US" altLang="ko-KR" sz="2000">
                <a:solidFill>
                  <a:srgbClr val="000000"/>
                </a:solidFill>
                <a:cs typeface="Arial" charset="0"/>
              </a:rPr>
              <a:t> 3 Bunch compressor Scheme </a:t>
            </a:r>
          </a:p>
          <a:p>
            <a:pPr latinLnBrk="1"/>
            <a:r>
              <a:rPr lang="en-US" altLang="ko-KR" sz="2000">
                <a:solidFill>
                  <a:srgbClr val="000000"/>
                </a:solidFill>
                <a:cs typeface="Arial" charset="0"/>
              </a:rPr>
              <a:t>   - gives a better beam parameter than two bunch compressors     </a:t>
            </a:r>
            <a:endParaRPr lang="ko-KR" alt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50180" name="Rectangle 3"/>
          <p:cNvSpPr>
            <a:spLocks noChangeArrowheads="1"/>
          </p:cNvSpPr>
          <p:nvPr/>
        </p:nvSpPr>
        <p:spPr bwMode="auto">
          <a:xfrm>
            <a:off x="5508625" y="323215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latinLnBrk="1"/>
            <a:endParaRPr lang="ko-KR" altLang="ko-KR">
              <a:cs typeface="Arial" charset="0"/>
            </a:endParaRPr>
          </a:p>
        </p:txBody>
      </p:sp>
      <p:cxnSp>
        <p:nvCxnSpPr>
          <p:cNvPr id="13" name="직선 연결선 12"/>
          <p:cNvCxnSpPr/>
          <p:nvPr/>
        </p:nvCxnSpPr>
        <p:spPr bwMode="auto">
          <a:xfrm>
            <a:off x="6337300" y="4325938"/>
            <a:ext cx="1619250" cy="1587"/>
          </a:xfrm>
          <a:prstGeom prst="line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182" name="TextBox 13"/>
          <p:cNvSpPr txBox="1">
            <a:spLocks noChangeArrowheads="1"/>
          </p:cNvSpPr>
          <p:nvPr/>
        </p:nvSpPr>
        <p:spPr bwMode="auto">
          <a:xfrm>
            <a:off x="2627313" y="4119563"/>
            <a:ext cx="9017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lang="en-US" altLang="ko-KR" sz="1200" b="1">
                <a:solidFill>
                  <a:srgbClr val="FF0000"/>
                </a:solidFill>
                <a:cs typeface="Arial" charset="0"/>
              </a:rPr>
              <a:t>BC1</a:t>
            </a:r>
            <a:br>
              <a:rPr lang="en-US" altLang="ko-KR" sz="1200" b="1">
                <a:solidFill>
                  <a:srgbClr val="FF0000"/>
                </a:solidFill>
                <a:cs typeface="Arial" charset="0"/>
              </a:rPr>
            </a:br>
            <a:r>
              <a:rPr lang="en-US" altLang="ko-KR" sz="1200" b="1">
                <a:solidFill>
                  <a:srgbClr val="FF0000"/>
                </a:solidFill>
                <a:cs typeface="Arial" charset="0"/>
              </a:rPr>
              <a:t>(314 MeV)</a:t>
            </a:r>
            <a:endParaRPr lang="ko-KR" altLang="en-US" sz="1200" b="1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50183" name="TextBox 14"/>
          <p:cNvSpPr txBox="1">
            <a:spLocks noChangeArrowheads="1"/>
          </p:cNvSpPr>
          <p:nvPr/>
        </p:nvSpPr>
        <p:spPr bwMode="auto">
          <a:xfrm>
            <a:off x="3563938" y="4365625"/>
            <a:ext cx="9366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lang="en-US" altLang="ko-KR" sz="1200" b="1">
                <a:solidFill>
                  <a:srgbClr val="FF0000"/>
                </a:solidFill>
                <a:cs typeface="Arial" charset="0"/>
              </a:rPr>
              <a:t>BC2</a:t>
            </a:r>
          </a:p>
          <a:p>
            <a:pPr latinLnBrk="1"/>
            <a:r>
              <a:rPr lang="en-US" altLang="ko-KR" sz="1200" b="1">
                <a:solidFill>
                  <a:srgbClr val="FF0000"/>
                </a:solidFill>
                <a:cs typeface="Arial" charset="0"/>
              </a:rPr>
              <a:t>(2.44 GeV)</a:t>
            </a:r>
            <a:endParaRPr lang="ko-KR" altLang="en-US" sz="1200" b="1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50184" name="TextBox 15"/>
          <p:cNvSpPr txBox="1">
            <a:spLocks noChangeArrowheads="1"/>
          </p:cNvSpPr>
          <p:nvPr/>
        </p:nvSpPr>
        <p:spPr bwMode="auto">
          <a:xfrm>
            <a:off x="3816350" y="3005138"/>
            <a:ext cx="960438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lang="en-US" altLang="ko-KR" sz="1400">
                <a:solidFill>
                  <a:srgbClr val="FF0000"/>
                </a:solidFill>
                <a:cs typeface="Arial" charset="0"/>
              </a:rPr>
              <a:t>BC3 </a:t>
            </a:r>
          </a:p>
          <a:p>
            <a:pPr latinLnBrk="1"/>
            <a:r>
              <a:rPr lang="en-US" altLang="ko-KR" sz="1400">
                <a:solidFill>
                  <a:srgbClr val="FF0000"/>
                </a:solidFill>
                <a:cs typeface="Arial" charset="0"/>
              </a:rPr>
              <a:t>(3.6 GeV)</a:t>
            </a:r>
            <a:endParaRPr lang="ko-KR" altLang="en-US" sz="140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50185" name="TextBox 16"/>
          <p:cNvSpPr txBox="1">
            <a:spLocks noChangeArrowheads="1"/>
          </p:cNvSpPr>
          <p:nvPr/>
        </p:nvSpPr>
        <p:spPr bwMode="auto">
          <a:xfrm>
            <a:off x="5665788" y="2247900"/>
            <a:ext cx="13398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1"/>
            <a:r>
              <a:rPr lang="en-US" altLang="ko-KR" sz="1200" b="1">
                <a:cs typeface="Arial" charset="0"/>
              </a:rPr>
              <a:t>LTU</a:t>
            </a:r>
          </a:p>
          <a:p>
            <a:pPr algn="ctr" latinLnBrk="1"/>
            <a:r>
              <a:rPr lang="en-US" altLang="ko-KR" sz="1200" b="1">
                <a:cs typeface="Arial" charset="0"/>
              </a:rPr>
              <a:t>(0.3 deg / 0.5 m)</a:t>
            </a:r>
            <a:endParaRPr lang="ko-KR" altLang="en-US" sz="1200" b="1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그림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60363" y="1184275"/>
            <a:ext cx="9756776" cy="476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419100"/>
            <a:ext cx="8229600" cy="1301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 err="1" smtClean="0">
                <a:cs typeface="+mj-cs"/>
              </a:rPr>
              <a:t>Linac</a:t>
            </a:r>
            <a:r>
              <a:rPr lang="en-US" altLang="ko-KR" dirty="0" smtClean="0">
                <a:cs typeface="+mj-cs"/>
              </a:rPr>
              <a:t> &amp; BTL Lattice</a:t>
            </a:r>
            <a:endParaRPr lang="ko-KR" altLang="en-US" dirty="0">
              <a:cs typeface="+mj-cs"/>
            </a:endParaRPr>
          </a:p>
        </p:txBody>
      </p:sp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4787900" y="267493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latinLnBrk="1"/>
            <a:endParaRPr lang="ko-KR" altLang="ko-KR">
              <a:latin typeface="맑은 고딕"/>
            </a:endParaRPr>
          </a:p>
        </p:txBody>
      </p:sp>
      <p:cxnSp>
        <p:nvCxnSpPr>
          <p:cNvPr id="11" name="직선 연결선 10"/>
          <p:cNvCxnSpPr/>
          <p:nvPr/>
        </p:nvCxnSpPr>
        <p:spPr bwMode="auto">
          <a:xfrm>
            <a:off x="5616575" y="3768725"/>
            <a:ext cx="1619250" cy="1588"/>
          </a:xfrm>
          <a:prstGeom prst="line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연결선 17"/>
          <p:cNvCxnSpPr/>
          <p:nvPr/>
        </p:nvCxnSpPr>
        <p:spPr bwMode="auto">
          <a:xfrm>
            <a:off x="5613400" y="5307013"/>
            <a:ext cx="1620838" cy="1587"/>
          </a:xfrm>
          <a:prstGeom prst="line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06" name="TextBox 178"/>
          <p:cNvSpPr txBox="1">
            <a:spLocks noChangeArrowheads="1"/>
          </p:cNvSpPr>
          <p:nvPr/>
        </p:nvSpPr>
        <p:spPr bwMode="auto">
          <a:xfrm>
            <a:off x="2051050" y="1952625"/>
            <a:ext cx="9985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lang="en-US" altLang="ko-KR" sz="12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BC1</a:t>
            </a:r>
            <a:br>
              <a:rPr lang="en-US" altLang="ko-KR" sz="12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</a:br>
            <a:r>
              <a:rPr lang="en-US" altLang="ko-KR" sz="12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(314 MeV)</a:t>
            </a:r>
            <a:endParaRPr lang="ko-KR" altLang="en-US" sz="1200" b="1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1207" name="TextBox 179"/>
          <p:cNvSpPr txBox="1">
            <a:spLocks noChangeArrowheads="1"/>
          </p:cNvSpPr>
          <p:nvPr/>
        </p:nvSpPr>
        <p:spPr bwMode="auto">
          <a:xfrm>
            <a:off x="2555875" y="3044825"/>
            <a:ext cx="10223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lang="en-US" altLang="ko-KR" sz="12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BC2</a:t>
            </a:r>
          </a:p>
          <a:p>
            <a:pPr latinLnBrk="1"/>
            <a:r>
              <a:rPr lang="en-US" altLang="ko-KR" sz="12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(2.44 GeV)</a:t>
            </a:r>
            <a:endParaRPr lang="ko-KR" altLang="en-US" sz="1200" b="1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1208" name="TextBox 180"/>
          <p:cNvSpPr txBox="1">
            <a:spLocks noChangeArrowheads="1"/>
          </p:cNvSpPr>
          <p:nvPr/>
        </p:nvSpPr>
        <p:spPr bwMode="auto">
          <a:xfrm>
            <a:off x="3276600" y="2185988"/>
            <a:ext cx="950913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lang="en-US" altLang="ko-KR" sz="14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BC3 </a:t>
            </a:r>
          </a:p>
          <a:p>
            <a:pPr latinLnBrk="1"/>
            <a:r>
              <a:rPr lang="en-US" altLang="ko-KR" sz="14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(3.6 GeV)</a:t>
            </a:r>
            <a:endParaRPr lang="ko-KR" altLang="en-US" sz="140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1209" name="TextBox 181"/>
          <p:cNvSpPr txBox="1">
            <a:spLocks noChangeArrowheads="1"/>
          </p:cNvSpPr>
          <p:nvPr/>
        </p:nvSpPr>
        <p:spPr bwMode="auto">
          <a:xfrm>
            <a:off x="4572000" y="1887538"/>
            <a:ext cx="15113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1"/>
            <a:r>
              <a:rPr lang="en-US" altLang="ko-KR" sz="1200" b="1">
                <a:latin typeface="Tahoma" pitchFamily="34" charset="0"/>
                <a:cs typeface="Tahoma" pitchFamily="34" charset="0"/>
              </a:rPr>
              <a:t>LTU</a:t>
            </a:r>
          </a:p>
          <a:p>
            <a:pPr algn="ctr" latinLnBrk="1"/>
            <a:r>
              <a:rPr lang="en-US" altLang="ko-KR" sz="1200" b="1">
                <a:latin typeface="Tahoma" pitchFamily="34" charset="0"/>
                <a:cs typeface="Tahoma" pitchFamily="34" charset="0"/>
              </a:rPr>
              <a:t>(0.3 deg / 0.5 m)</a:t>
            </a:r>
            <a:endParaRPr lang="ko-KR" altLang="en-US" sz="1200" b="1">
              <a:latin typeface="Tahoma" pitchFamily="34" charset="0"/>
              <a:cs typeface="Tahoma" pitchFamily="34" charset="0"/>
            </a:endParaRPr>
          </a:p>
        </p:txBody>
      </p:sp>
      <p:sp>
        <p:nvSpPr>
          <p:cNvPr id="51210" name="TextBox 13"/>
          <p:cNvSpPr txBox="1">
            <a:spLocks noChangeArrowheads="1"/>
          </p:cNvSpPr>
          <p:nvPr/>
        </p:nvSpPr>
        <p:spPr bwMode="auto">
          <a:xfrm>
            <a:off x="5435600" y="3409950"/>
            <a:ext cx="9572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lang="en-US" altLang="ko-KR" sz="14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Undulator</a:t>
            </a:r>
          </a:p>
          <a:p>
            <a:pPr latinLnBrk="1"/>
            <a:r>
              <a:rPr lang="en-US" altLang="ko-KR" sz="14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(150 m)</a:t>
            </a:r>
            <a:endParaRPr lang="ko-KR" altLang="en-US" sz="140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r>
              <a:rPr lang="en-US" altLang="ko-KR" sz="3600" smtClean="0">
                <a:latin typeface="Arial" charset="0"/>
                <a:cs typeface="Arial" charset="0"/>
              </a:rPr>
              <a:t>Contents</a:t>
            </a:r>
            <a:endParaRPr lang="ko-KR" altLang="en-US" sz="3600" smtClean="0">
              <a:latin typeface="Arial" charset="0"/>
              <a:cs typeface="Arial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8313" y="1125538"/>
            <a:ext cx="8229600" cy="5256212"/>
          </a:xfrm>
          <a:solidFill>
            <a:schemeClr val="accent5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Brief History of PAL and XFEL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Layout and Building Design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Lattice Design and S2E Simulation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2800" dirty="0" err="1" smtClean="0">
                <a:latin typeface="Arial" pitchFamily="34" charset="0"/>
                <a:cs typeface="Arial" pitchFamily="34" charset="0"/>
              </a:rPr>
              <a:t>Undulators</a:t>
            </a:r>
            <a:endParaRPr lang="en-US" altLang="ko-KR" sz="2800" dirty="0" smtClean="0">
              <a:latin typeface="Arial" pitchFamily="34" charset="0"/>
              <a:cs typeface="Arial" pitchFamily="34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Diagnostics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Timing &amp; RF System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2800" dirty="0" err="1" smtClean="0">
                <a:latin typeface="Arial" pitchFamily="34" charset="0"/>
                <a:cs typeface="Arial" pitchFamily="34" charset="0"/>
              </a:rPr>
              <a:t>Beamlines</a:t>
            </a:r>
            <a:endParaRPr lang="en-US" altLang="ko-KR" sz="2800" dirty="0" smtClean="0">
              <a:latin typeface="Arial" pitchFamily="34" charset="0"/>
              <a:cs typeface="Arial" pitchFamily="34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Photocathode RF Gun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Injector Test Facility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Summary</a:t>
            </a:r>
            <a:endParaRPr lang="ko-KR" altLang="en-US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제목 1"/>
          <p:cNvSpPr txBox="1">
            <a:spLocks/>
          </p:cNvSpPr>
          <p:nvPr/>
        </p:nvSpPr>
        <p:spPr bwMode="auto">
          <a:xfrm>
            <a:off x="323850" y="58738"/>
            <a:ext cx="868680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latinLnBrk="1"/>
            <a:r>
              <a:rPr lang="en-US" altLang="ko-KR" sz="3600">
                <a:latin typeface="Times New Roman" pitchFamily="18" charset="0"/>
                <a:cs typeface="Times New Roman" pitchFamily="18" charset="0"/>
              </a:rPr>
              <a:t>Start-to-End Simulation of Hard X-ray Line</a:t>
            </a:r>
            <a:endParaRPr lang="ko-KR" altLang="en-US" sz="36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2226" name="그룹 9"/>
          <p:cNvGrpSpPr>
            <a:grpSpLocks/>
          </p:cNvGrpSpPr>
          <p:nvPr/>
        </p:nvGrpSpPr>
        <p:grpSpPr bwMode="auto">
          <a:xfrm>
            <a:off x="441325" y="908050"/>
            <a:ext cx="8018463" cy="2125663"/>
            <a:chOff x="441289" y="1033572"/>
            <a:chExt cx="8019143" cy="2125006"/>
          </a:xfrm>
        </p:grpSpPr>
        <p:sp>
          <p:nvSpPr>
            <p:cNvPr id="52242" name="TextBox 10"/>
            <p:cNvSpPr txBox="1">
              <a:spLocks noChangeArrowheads="1"/>
            </p:cNvSpPr>
            <p:nvPr/>
          </p:nvSpPr>
          <p:spPr bwMode="auto">
            <a:xfrm>
              <a:off x="2061834" y="1033572"/>
              <a:ext cx="214595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latinLnBrk="1"/>
              <a:r>
                <a:rPr lang="el-GR" altLang="ko-KR" sz="1400">
                  <a:latin typeface="Times New Roman" pitchFamily="18" charset="0"/>
                  <a:cs typeface="Times New Roman" pitchFamily="18" charset="0"/>
                </a:rPr>
                <a:t>θ</a:t>
              </a:r>
              <a:r>
                <a:rPr lang="en-US" altLang="ko-KR" sz="1400">
                  <a:latin typeface="Times New Roman" pitchFamily="18" charset="0"/>
                  <a:cs typeface="Times New Roman" pitchFamily="18" charset="0"/>
                </a:rPr>
                <a:t>=4.5°, </a:t>
              </a:r>
              <a:r>
                <a:rPr lang="el-GR" altLang="ko-KR" sz="1400">
                  <a:latin typeface="Times New Roman" pitchFamily="18" charset="0"/>
                  <a:cs typeface="Times New Roman" pitchFamily="18" charset="0"/>
                </a:rPr>
                <a:t>Δ</a:t>
              </a:r>
              <a:r>
                <a:rPr lang="en-US" altLang="ko-KR" sz="1400">
                  <a:latin typeface="Times New Roman" pitchFamily="18" charset="0"/>
                  <a:cs typeface="Times New Roman" pitchFamily="18" charset="0"/>
                </a:rPr>
                <a:t>L=3.2 m</a:t>
              </a:r>
              <a:endParaRPr lang="ko-KR" altLang="en-US" sz="1400">
                <a:latin typeface="Times New Roman" pitchFamily="18" charset="0"/>
                <a:cs typeface="Times New Roman" pitchFamily="18" charset="0"/>
              </a:endParaRPr>
            </a:p>
            <a:p>
              <a:pPr algn="ctr" latinLnBrk="1"/>
              <a:r>
                <a:rPr lang="en-US" altLang="ko-KR" sz="1400">
                  <a:latin typeface="Times New Roman" pitchFamily="18" charset="0"/>
                  <a:cs typeface="Times New Roman" pitchFamily="18" charset="0"/>
                </a:rPr>
                <a:t>R</a:t>
              </a:r>
              <a:r>
                <a:rPr lang="en-US" altLang="ko-KR" sz="1400" baseline="-25000">
                  <a:latin typeface="Times New Roman" pitchFamily="18" charset="0"/>
                  <a:cs typeface="Times New Roman" pitchFamily="18" charset="0"/>
                </a:rPr>
                <a:t>56</a:t>
              </a:r>
              <a:r>
                <a:rPr lang="en-US" altLang="ko-KR" sz="1400">
                  <a:latin typeface="Times New Roman" pitchFamily="18" charset="0"/>
                  <a:cs typeface="Times New Roman" pitchFamily="18" charset="0"/>
                </a:rPr>
                <a:t>=-41.1 mm</a:t>
              </a:r>
              <a:endParaRPr lang="ko-KR" alt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243" name="TextBox 11"/>
            <p:cNvSpPr txBox="1">
              <a:spLocks noChangeArrowheads="1"/>
            </p:cNvSpPr>
            <p:nvPr/>
          </p:nvSpPr>
          <p:spPr bwMode="auto">
            <a:xfrm>
              <a:off x="3563888" y="1033572"/>
              <a:ext cx="253927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latinLnBrk="1"/>
              <a:r>
                <a:rPr lang="el-GR" altLang="ko-KR" sz="1400">
                  <a:latin typeface="Times New Roman" pitchFamily="18" charset="0"/>
                  <a:cs typeface="Times New Roman" pitchFamily="18" charset="0"/>
                </a:rPr>
                <a:t>θ</a:t>
              </a:r>
              <a:r>
                <a:rPr lang="en-US" altLang="ko-KR" sz="1400">
                  <a:latin typeface="Times New Roman" pitchFamily="18" charset="0"/>
                  <a:cs typeface="Times New Roman" pitchFamily="18" charset="0"/>
                </a:rPr>
                <a:t>=2.6°, </a:t>
              </a:r>
              <a:r>
                <a:rPr lang="el-GR" altLang="ko-KR" sz="1400">
                  <a:latin typeface="Times New Roman" pitchFamily="18" charset="0"/>
                  <a:cs typeface="Times New Roman" pitchFamily="18" charset="0"/>
                </a:rPr>
                <a:t>Δ</a:t>
              </a:r>
              <a:r>
                <a:rPr lang="en-US" altLang="ko-KR" sz="1400">
                  <a:latin typeface="Times New Roman" pitchFamily="18" charset="0"/>
                  <a:cs typeface="Times New Roman" pitchFamily="18" charset="0"/>
                </a:rPr>
                <a:t>L=8 m</a:t>
              </a:r>
              <a:endParaRPr lang="ko-KR" altLang="en-US" sz="1400">
                <a:latin typeface="Times New Roman" pitchFamily="18" charset="0"/>
                <a:cs typeface="Times New Roman" pitchFamily="18" charset="0"/>
              </a:endParaRPr>
            </a:p>
            <a:p>
              <a:pPr algn="ctr" latinLnBrk="1"/>
              <a:r>
                <a:rPr lang="en-US" altLang="ko-KR" sz="1400">
                  <a:latin typeface="Times New Roman" pitchFamily="18" charset="0"/>
                  <a:cs typeface="Times New Roman" pitchFamily="18" charset="0"/>
                </a:rPr>
                <a:t>R</a:t>
              </a:r>
              <a:r>
                <a:rPr lang="en-US" altLang="ko-KR" sz="1400" baseline="-25000">
                  <a:latin typeface="Times New Roman" pitchFamily="18" charset="0"/>
                  <a:cs typeface="Times New Roman" pitchFamily="18" charset="0"/>
                </a:rPr>
                <a:t>56</a:t>
              </a:r>
              <a:r>
                <a:rPr lang="en-US" altLang="ko-KR" sz="1400">
                  <a:latin typeface="Times New Roman" pitchFamily="18" charset="0"/>
                  <a:cs typeface="Times New Roman" pitchFamily="18" charset="0"/>
                </a:rPr>
                <a:t>=-34.0 mm</a:t>
              </a:r>
              <a:endParaRPr lang="ko-KR" alt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244" name="TextBox 12"/>
            <p:cNvSpPr txBox="1">
              <a:spLocks noChangeArrowheads="1"/>
            </p:cNvSpPr>
            <p:nvPr/>
          </p:nvSpPr>
          <p:spPr bwMode="auto">
            <a:xfrm>
              <a:off x="5436096" y="1033572"/>
              <a:ext cx="219575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latinLnBrk="1"/>
              <a:r>
                <a:rPr lang="el-GR" altLang="ko-KR" sz="1400">
                  <a:latin typeface="Times New Roman" pitchFamily="18" charset="0"/>
                  <a:cs typeface="Times New Roman" pitchFamily="18" charset="0"/>
                </a:rPr>
                <a:t>θ</a:t>
              </a:r>
              <a:r>
                <a:rPr lang="en-US" altLang="ko-KR" sz="1400">
                  <a:latin typeface="Times New Roman" pitchFamily="18" charset="0"/>
                  <a:cs typeface="Times New Roman" pitchFamily="18" charset="0"/>
                </a:rPr>
                <a:t>=1.8°, </a:t>
              </a:r>
              <a:r>
                <a:rPr lang="el-GR" altLang="ko-KR" sz="1400">
                  <a:latin typeface="Times New Roman" pitchFamily="18" charset="0"/>
                  <a:cs typeface="Times New Roman" pitchFamily="18" charset="0"/>
                </a:rPr>
                <a:t>Δ</a:t>
              </a:r>
              <a:r>
                <a:rPr lang="en-US" altLang="ko-KR" sz="1400">
                  <a:latin typeface="Times New Roman" pitchFamily="18" charset="0"/>
                  <a:cs typeface="Times New Roman" pitchFamily="18" charset="0"/>
                </a:rPr>
                <a:t>L=3.5 m</a:t>
              </a:r>
              <a:endParaRPr lang="ko-KR" altLang="en-US" sz="1400">
                <a:latin typeface="Times New Roman" pitchFamily="18" charset="0"/>
                <a:cs typeface="Times New Roman" pitchFamily="18" charset="0"/>
              </a:endParaRPr>
            </a:p>
            <a:p>
              <a:pPr algn="ctr" latinLnBrk="1"/>
              <a:r>
                <a:rPr lang="en-US" altLang="ko-KR" sz="1400">
                  <a:latin typeface="Times New Roman" pitchFamily="18" charset="0"/>
                  <a:cs typeface="Times New Roman" pitchFamily="18" charset="0"/>
                </a:rPr>
                <a:t>R</a:t>
              </a:r>
              <a:r>
                <a:rPr lang="en-US" altLang="ko-KR" sz="1400" baseline="-25000">
                  <a:latin typeface="Times New Roman" pitchFamily="18" charset="0"/>
                  <a:cs typeface="Times New Roman" pitchFamily="18" charset="0"/>
                </a:rPr>
                <a:t>56</a:t>
              </a:r>
              <a:r>
                <a:rPr lang="en-US" altLang="ko-KR" sz="1400">
                  <a:latin typeface="Times New Roman" pitchFamily="18" charset="0"/>
                  <a:cs typeface="Times New Roman" pitchFamily="18" charset="0"/>
                </a:rPr>
                <a:t>=-7.4 mm</a:t>
              </a:r>
              <a:endParaRPr lang="ko-KR" alt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245" name="TextBox 13"/>
            <p:cNvSpPr txBox="1">
              <a:spLocks noChangeArrowheads="1"/>
            </p:cNvSpPr>
            <p:nvPr/>
          </p:nvSpPr>
          <p:spPr bwMode="auto">
            <a:xfrm>
              <a:off x="441289" y="2820024"/>
              <a:ext cx="161043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latinLnBrk="1"/>
              <a:r>
                <a:rPr lang="en-US" altLang="ko-KR" sz="1600">
                  <a:latin typeface="Times New Roman" pitchFamily="18" charset="0"/>
                  <a:cs typeface="Times New Roman" pitchFamily="18" charset="0"/>
                </a:rPr>
                <a:t>135 MeV</a:t>
              </a:r>
            </a:p>
          </p:txBody>
        </p:sp>
        <p:grpSp>
          <p:nvGrpSpPr>
            <p:cNvPr id="52246" name="그룹 14"/>
            <p:cNvGrpSpPr>
              <a:grpSpLocks/>
            </p:cNvGrpSpPr>
            <p:nvPr/>
          </p:nvGrpSpPr>
          <p:grpSpPr bwMode="auto">
            <a:xfrm>
              <a:off x="5782571" y="1870880"/>
              <a:ext cx="1009283" cy="235969"/>
              <a:chOff x="2161939" y="2285664"/>
              <a:chExt cx="1252485" cy="404000"/>
            </a:xfrm>
          </p:grpSpPr>
          <p:cxnSp>
            <p:nvCxnSpPr>
              <p:cNvPr id="53" name="직선 연결선 52"/>
              <p:cNvCxnSpPr/>
              <p:nvPr/>
            </p:nvCxnSpPr>
            <p:spPr>
              <a:xfrm>
                <a:off x="2161345" y="2680728"/>
                <a:ext cx="476788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직선 연결선 53"/>
              <p:cNvCxnSpPr/>
              <p:nvPr/>
            </p:nvCxnSpPr>
            <p:spPr>
              <a:xfrm flipV="1">
                <a:off x="2646014" y="2286747"/>
                <a:ext cx="155646" cy="402131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직선 연결선 54"/>
              <p:cNvCxnSpPr/>
              <p:nvPr/>
            </p:nvCxnSpPr>
            <p:spPr>
              <a:xfrm>
                <a:off x="2793779" y="2297616"/>
                <a:ext cx="183228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직선 연결선 55"/>
              <p:cNvCxnSpPr/>
              <p:nvPr/>
            </p:nvCxnSpPr>
            <p:spPr>
              <a:xfrm>
                <a:off x="3144475" y="2664425"/>
                <a:ext cx="269917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직선 연결선 56"/>
              <p:cNvCxnSpPr/>
              <p:nvPr/>
            </p:nvCxnSpPr>
            <p:spPr>
              <a:xfrm>
                <a:off x="2969127" y="2297616"/>
                <a:ext cx="179289" cy="37496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2247" name="그룹 15"/>
            <p:cNvGrpSpPr>
              <a:grpSpLocks/>
            </p:cNvGrpSpPr>
            <p:nvPr/>
          </p:nvGrpSpPr>
          <p:grpSpPr bwMode="auto">
            <a:xfrm>
              <a:off x="4157848" y="1885798"/>
              <a:ext cx="1009283" cy="235969"/>
              <a:chOff x="2161939" y="2285664"/>
              <a:chExt cx="1252485" cy="404000"/>
            </a:xfrm>
          </p:grpSpPr>
          <p:cxnSp>
            <p:nvCxnSpPr>
              <p:cNvPr id="48" name="직선 연결선 47"/>
              <p:cNvCxnSpPr/>
              <p:nvPr/>
            </p:nvCxnSpPr>
            <p:spPr>
              <a:xfrm>
                <a:off x="2162056" y="2682359"/>
                <a:ext cx="476788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직선 연결선 48"/>
              <p:cNvCxnSpPr/>
              <p:nvPr/>
            </p:nvCxnSpPr>
            <p:spPr>
              <a:xfrm flipV="1">
                <a:off x="2646725" y="2285662"/>
                <a:ext cx="155645" cy="404847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직선 연결선 49"/>
              <p:cNvCxnSpPr/>
              <p:nvPr/>
            </p:nvCxnSpPr>
            <p:spPr>
              <a:xfrm>
                <a:off x="2794489" y="2296531"/>
                <a:ext cx="183229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직선 연결선 50"/>
              <p:cNvCxnSpPr/>
              <p:nvPr/>
            </p:nvCxnSpPr>
            <p:spPr>
              <a:xfrm>
                <a:off x="3145185" y="2666056"/>
                <a:ext cx="269918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직선 연결선 51"/>
              <p:cNvCxnSpPr/>
              <p:nvPr/>
            </p:nvCxnSpPr>
            <p:spPr>
              <a:xfrm>
                <a:off x="2969838" y="2296531"/>
                <a:ext cx="179288" cy="377676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2248" name="그룹 16"/>
            <p:cNvGrpSpPr>
              <a:grpSpLocks/>
            </p:cNvGrpSpPr>
            <p:nvPr/>
          </p:nvGrpSpPr>
          <p:grpSpPr bwMode="auto">
            <a:xfrm>
              <a:off x="2586762" y="1885798"/>
              <a:ext cx="1009283" cy="235969"/>
              <a:chOff x="2161939" y="2285664"/>
              <a:chExt cx="1252485" cy="404000"/>
            </a:xfrm>
          </p:grpSpPr>
          <p:cxnSp>
            <p:nvCxnSpPr>
              <p:cNvPr id="43" name="직선 연결선 42"/>
              <p:cNvCxnSpPr/>
              <p:nvPr/>
            </p:nvCxnSpPr>
            <p:spPr>
              <a:xfrm>
                <a:off x="2161222" y="2682359"/>
                <a:ext cx="476788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직선 연결선 43"/>
              <p:cNvCxnSpPr/>
              <p:nvPr/>
            </p:nvCxnSpPr>
            <p:spPr>
              <a:xfrm flipV="1">
                <a:off x="2645891" y="2285662"/>
                <a:ext cx="155645" cy="404847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직선 연결선 44"/>
              <p:cNvCxnSpPr/>
              <p:nvPr/>
            </p:nvCxnSpPr>
            <p:spPr>
              <a:xfrm>
                <a:off x="2793655" y="2296531"/>
                <a:ext cx="183229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직선 연결선 45"/>
              <p:cNvCxnSpPr/>
              <p:nvPr/>
            </p:nvCxnSpPr>
            <p:spPr>
              <a:xfrm>
                <a:off x="3144351" y="2666056"/>
                <a:ext cx="269918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직선 연결선 46"/>
              <p:cNvCxnSpPr/>
              <p:nvPr/>
            </p:nvCxnSpPr>
            <p:spPr>
              <a:xfrm>
                <a:off x="2969004" y="2296531"/>
                <a:ext cx="179288" cy="377676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8" name="직선 연결선 17"/>
            <p:cNvCxnSpPr/>
            <p:nvPr/>
          </p:nvCxnSpPr>
          <p:spPr>
            <a:xfrm>
              <a:off x="2178161" y="2122260"/>
              <a:ext cx="511218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모서리가 둥근 직사각형 18"/>
            <p:cNvSpPr/>
            <p:nvPr/>
          </p:nvSpPr>
          <p:spPr>
            <a:xfrm>
              <a:off x="1395458" y="1881035"/>
              <a:ext cx="928766" cy="463407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600" dirty="0">
                  <a:solidFill>
                    <a:schemeClr val="tx1"/>
                  </a:solidFill>
                  <a:latin typeface="Arial Narrow" pitchFamily="34" charset="0"/>
                </a:rPr>
                <a:t>Linac-1</a:t>
              </a:r>
              <a:endParaRPr lang="ko-KR" altLang="en-US" sz="1600" dirty="0">
                <a:solidFill>
                  <a:schemeClr val="tx1"/>
                </a:solidFill>
                <a:latin typeface="Arial Narrow" pitchFamily="34" charset="0"/>
              </a:endParaRPr>
            </a:p>
          </p:txBody>
        </p:sp>
        <p:sp>
          <p:nvSpPr>
            <p:cNvPr id="20" name="모서리가 둥근 직사각형 19"/>
            <p:cNvSpPr/>
            <p:nvPr/>
          </p:nvSpPr>
          <p:spPr>
            <a:xfrm>
              <a:off x="2521090" y="1876274"/>
              <a:ext cx="325466" cy="461819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600" dirty="0">
                  <a:solidFill>
                    <a:schemeClr val="tx1"/>
                  </a:solidFill>
                  <a:latin typeface="Arial Narrow" pitchFamily="34" charset="0"/>
                </a:rPr>
                <a:t>X</a:t>
              </a:r>
              <a:endParaRPr lang="ko-KR" altLang="en-US" sz="1600" dirty="0">
                <a:solidFill>
                  <a:schemeClr val="tx1"/>
                </a:solidFill>
                <a:latin typeface="Arial Narrow" pitchFamily="34" charset="0"/>
              </a:endParaRPr>
            </a:p>
          </p:txBody>
        </p:sp>
        <p:sp>
          <p:nvSpPr>
            <p:cNvPr id="21" name="모서리가 둥근 직사각형 20"/>
            <p:cNvSpPr/>
            <p:nvPr/>
          </p:nvSpPr>
          <p:spPr>
            <a:xfrm>
              <a:off x="3541940" y="1876274"/>
              <a:ext cx="928766" cy="461819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600" dirty="0">
                  <a:solidFill>
                    <a:schemeClr val="tx1"/>
                  </a:solidFill>
                  <a:latin typeface="Arial Narrow" pitchFamily="34" charset="0"/>
                </a:rPr>
                <a:t>Linac-2</a:t>
              </a:r>
              <a:endParaRPr lang="ko-KR" altLang="en-US" sz="1600" dirty="0">
                <a:solidFill>
                  <a:schemeClr val="tx1"/>
                </a:solidFill>
                <a:latin typeface="Arial Narrow" pitchFamily="34" charset="0"/>
              </a:endParaRPr>
            </a:p>
          </p:txBody>
        </p:sp>
        <p:sp>
          <p:nvSpPr>
            <p:cNvPr id="22" name="모서리가 둥근 직사각형 21"/>
            <p:cNvSpPr/>
            <p:nvPr/>
          </p:nvSpPr>
          <p:spPr>
            <a:xfrm>
              <a:off x="5123224" y="1860404"/>
              <a:ext cx="928766" cy="463407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600" dirty="0">
                  <a:solidFill>
                    <a:schemeClr val="tx1"/>
                  </a:solidFill>
                  <a:latin typeface="Arial Narrow" pitchFamily="34" charset="0"/>
                </a:rPr>
                <a:t>Linac-3</a:t>
              </a:r>
              <a:endParaRPr lang="ko-KR" altLang="en-US" sz="1600" dirty="0">
                <a:solidFill>
                  <a:schemeClr val="tx1"/>
                </a:solidFill>
                <a:latin typeface="Arial Narrow" pitchFamily="34" charset="0"/>
              </a:endParaRPr>
            </a:p>
          </p:txBody>
        </p:sp>
        <p:sp>
          <p:nvSpPr>
            <p:cNvPr id="23" name="모서리가 둥근 직사각형 22"/>
            <p:cNvSpPr/>
            <p:nvPr/>
          </p:nvSpPr>
          <p:spPr>
            <a:xfrm>
              <a:off x="6720384" y="1881035"/>
              <a:ext cx="927179" cy="463407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600" dirty="0">
                  <a:solidFill>
                    <a:schemeClr val="tx1"/>
                  </a:solidFill>
                  <a:latin typeface="Arial Narrow" pitchFamily="34" charset="0"/>
                </a:rPr>
                <a:t>Linac-4</a:t>
              </a:r>
              <a:endParaRPr lang="ko-KR" altLang="en-US" sz="1600" dirty="0">
                <a:solidFill>
                  <a:schemeClr val="tx1"/>
                </a:solidFill>
                <a:latin typeface="Arial Narrow" pitchFamily="34" charset="0"/>
              </a:endParaRPr>
            </a:p>
          </p:txBody>
        </p:sp>
        <p:sp>
          <p:nvSpPr>
            <p:cNvPr id="52255" name="TextBox 23"/>
            <p:cNvSpPr txBox="1">
              <a:spLocks noChangeArrowheads="1"/>
            </p:cNvSpPr>
            <p:nvPr/>
          </p:nvSpPr>
          <p:spPr bwMode="auto">
            <a:xfrm>
              <a:off x="1156266" y="2343796"/>
              <a:ext cx="14690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latinLnBrk="1"/>
              <a:r>
                <a:rPr lang="en-US" altLang="ko-KR" sz="1400">
                  <a:latin typeface="Times New Roman" pitchFamily="18" charset="0"/>
                  <a:cs typeface="Times New Roman" pitchFamily="18" charset="0"/>
                </a:rPr>
                <a:t>18 MV/m </a:t>
              </a:r>
            </a:p>
            <a:p>
              <a:pPr algn="ctr" latinLnBrk="1"/>
              <a:r>
                <a:rPr lang="en-US" altLang="ko-KR" sz="1400">
                  <a:latin typeface="Times New Roman" pitchFamily="18" charset="0"/>
                  <a:cs typeface="Times New Roman" pitchFamily="18" charset="0"/>
                </a:rPr>
                <a:t>-22°</a:t>
              </a:r>
            </a:p>
          </p:txBody>
        </p:sp>
        <p:sp>
          <p:nvSpPr>
            <p:cNvPr id="52256" name="TextBox 24"/>
            <p:cNvSpPr txBox="1">
              <a:spLocks noChangeArrowheads="1"/>
            </p:cNvSpPr>
            <p:nvPr/>
          </p:nvSpPr>
          <p:spPr bwMode="auto">
            <a:xfrm>
              <a:off x="2223168" y="2343796"/>
              <a:ext cx="102911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latinLnBrk="1"/>
              <a:r>
                <a:rPr lang="en-US" altLang="ko-KR" sz="1400">
                  <a:latin typeface="Times New Roman" pitchFamily="18" charset="0"/>
                  <a:cs typeface="Times New Roman" pitchFamily="18" charset="0"/>
                </a:rPr>
                <a:t>21.5 MV</a:t>
              </a:r>
            </a:p>
            <a:p>
              <a:pPr algn="ctr" latinLnBrk="1"/>
              <a:r>
                <a:rPr lang="en-US" altLang="ko-KR" sz="1400">
                  <a:latin typeface="Times New Roman" pitchFamily="18" charset="0"/>
                  <a:cs typeface="Times New Roman" pitchFamily="18" charset="0"/>
                </a:rPr>
                <a:t>-169.5°</a:t>
              </a:r>
              <a:endParaRPr lang="ko-KR" alt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257" name="TextBox 25"/>
            <p:cNvSpPr txBox="1">
              <a:spLocks noChangeArrowheads="1"/>
            </p:cNvSpPr>
            <p:nvPr/>
          </p:nvSpPr>
          <p:spPr bwMode="auto">
            <a:xfrm>
              <a:off x="2791006" y="1556792"/>
              <a:ext cx="91689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latinLnBrk="1"/>
              <a:r>
                <a:rPr lang="en-US" altLang="ko-KR" sz="1400">
                  <a:latin typeface="Times New Roman" pitchFamily="18" charset="0"/>
                  <a:cs typeface="Times New Roman" pitchFamily="18" charset="0"/>
                </a:rPr>
                <a:t>BC1</a:t>
              </a:r>
              <a:endParaRPr lang="ko-KR" alt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258" name="TextBox 26"/>
            <p:cNvSpPr txBox="1">
              <a:spLocks noChangeArrowheads="1"/>
            </p:cNvSpPr>
            <p:nvPr/>
          </p:nvSpPr>
          <p:spPr bwMode="auto">
            <a:xfrm>
              <a:off x="4283968" y="1556792"/>
              <a:ext cx="91689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latinLnBrk="1"/>
              <a:r>
                <a:rPr lang="en-US" altLang="ko-KR" sz="1400">
                  <a:latin typeface="Times New Roman" pitchFamily="18" charset="0"/>
                  <a:cs typeface="Times New Roman" pitchFamily="18" charset="0"/>
                </a:rPr>
                <a:t>BC2</a:t>
              </a:r>
              <a:endParaRPr lang="ko-KR" alt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259" name="TextBox 27"/>
            <p:cNvSpPr txBox="1">
              <a:spLocks noChangeArrowheads="1"/>
            </p:cNvSpPr>
            <p:nvPr/>
          </p:nvSpPr>
          <p:spPr bwMode="auto">
            <a:xfrm>
              <a:off x="5932981" y="1556792"/>
              <a:ext cx="91689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latinLnBrk="1"/>
              <a:r>
                <a:rPr lang="en-US" altLang="ko-KR" sz="1400">
                  <a:latin typeface="Times New Roman" pitchFamily="18" charset="0"/>
                  <a:cs typeface="Times New Roman" pitchFamily="18" charset="0"/>
                </a:rPr>
                <a:t>BC3</a:t>
              </a:r>
              <a:endParaRPr lang="ko-KR" alt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260" name="TextBox 28"/>
            <p:cNvSpPr txBox="1">
              <a:spLocks noChangeArrowheads="1"/>
            </p:cNvSpPr>
            <p:nvPr/>
          </p:nvSpPr>
          <p:spPr bwMode="auto">
            <a:xfrm>
              <a:off x="3340207" y="2343796"/>
              <a:ext cx="138494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latinLnBrk="1"/>
              <a:r>
                <a:rPr lang="en-US" altLang="ko-KR" sz="1400">
                  <a:latin typeface="Times New Roman" pitchFamily="18" charset="0"/>
                  <a:cs typeface="Times New Roman" pitchFamily="18" charset="0"/>
                </a:rPr>
                <a:t>19.0 MV/m</a:t>
              </a:r>
            </a:p>
            <a:p>
              <a:pPr algn="ctr" latinLnBrk="1"/>
              <a:r>
                <a:rPr lang="en-US" altLang="ko-KR" sz="1400">
                  <a:latin typeface="Times New Roman" pitchFamily="18" charset="0"/>
                  <a:cs typeface="Times New Roman" pitchFamily="18" charset="0"/>
                </a:rPr>
                <a:t>-21.8°</a:t>
              </a:r>
            </a:p>
          </p:txBody>
        </p:sp>
        <p:sp>
          <p:nvSpPr>
            <p:cNvPr id="52261" name="TextBox 29"/>
            <p:cNvSpPr txBox="1">
              <a:spLocks noChangeArrowheads="1"/>
            </p:cNvSpPr>
            <p:nvPr/>
          </p:nvSpPr>
          <p:spPr bwMode="auto">
            <a:xfrm>
              <a:off x="4993053" y="2343796"/>
              <a:ext cx="122869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latinLnBrk="1"/>
              <a:r>
                <a:rPr lang="en-US" altLang="ko-KR" sz="1400">
                  <a:latin typeface="Times New Roman" pitchFamily="18" charset="0"/>
                  <a:cs typeface="Times New Roman" pitchFamily="18" charset="0"/>
                </a:rPr>
                <a:t>19.3 MV/m</a:t>
              </a:r>
            </a:p>
            <a:p>
              <a:pPr algn="ctr" latinLnBrk="1"/>
              <a:r>
                <a:rPr lang="en-US" altLang="ko-KR" sz="1400">
                  <a:latin typeface="Times New Roman" pitchFamily="18" charset="0"/>
                  <a:cs typeface="Times New Roman" pitchFamily="18" charset="0"/>
                </a:rPr>
                <a:t>-0.5°</a:t>
              </a:r>
            </a:p>
          </p:txBody>
        </p:sp>
        <p:sp>
          <p:nvSpPr>
            <p:cNvPr id="52262" name="TextBox 30"/>
            <p:cNvSpPr txBox="1">
              <a:spLocks noChangeArrowheads="1"/>
            </p:cNvSpPr>
            <p:nvPr/>
          </p:nvSpPr>
          <p:spPr bwMode="auto">
            <a:xfrm>
              <a:off x="6485623" y="2343796"/>
              <a:ext cx="143899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latinLnBrk="1"/>
              <a:r>
                <a:rPr lang="en-US" altLang="ko-KR" sz="1400">
                  <a:latin typeface="Times New Roman" pitchFamily="18" charset="0"/>
                  <a:cs typeface="Times New Roman" pitchFamily="18" charset="0"/>
                </a:rPr>
                <a:t>19.3 MV/m </a:t>
              </a:r>
            </a:p>
            <a:p>
              <a:pPr algn="ctr" latinLnBrk="1"/>
              <a:r>
                <a:rPr lang="en-US" altLang="ko-KR" sz="1400">
                  <a:latin typeface="Times New Roman" pitchFamily="18" charset="0"/>
                  <a:cs typeface="Times New Roman" pitchFamily="18" charset="0"/>
                </a:rPr>
                <a:t>-0.5°</a:t>
              </a:r>
            </a:p>
          </p:txBody>
        </p:sp>
        <p:sp>
          <p:nvSpPr>
            <p:cNvPr id="52263" name="TextBox 31"/>
            <p:cNvSpPr txBox="1">
              <a:spLocks noChangeArrowheads="1"/>
            </p:cNvSpPr>
            <p:nvPr/>
          </p:nvSpPr>
          <p:spPr bwMode="auto">
            <a:xfrm>
              <a:off x="2715878" y="2824834"/>
              <a:ext cx="146906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latinLnBrk="1"/>
              <a:r>
                <a:rPr lang="en-US" altLang="ko-KR" sz="1400">
                  <a:latin typeface="Times New Roman" pitchFamily="18" charset="0"/>
                  <a:cs typeface="Times New Roman" pitchFamily="18" charset="0"/>
                </a:rPr>
                <a:t>314 MeV</a:t>
              </a:r>
            </a:p>
          </p:txBody>
        </p:sp>
        <p:cxnSp>
          <p:nvCxnSpPr>
            <p:cNvPr id="33" name="직선 화살표 연결선 32"/>
            <p:cNvCxnSpPr/>
            <p:nvPr/>
          </p:nvCxnSpPr>
          <p:spPr>
            <a:xfrm flipV="1">
              <a:off x="5024791" y="2128608"/>
              <a:ext cx="0" cy="66813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265" name="TextBox 33"/>
            <p:cNvSpPr txBox="1">
              <a:spLocks noChangeArrowheads="1"/>
            </p:cNvSpPr>
            <p:nvPr/>
          </p:nvSpPr>
          <p:spPr bwMode="auto">
            <a:xfrm>
              <a:off x="4322145" y="2799649"/>
              <a:ext cx="146906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latinLnBrk="1"/>
              <a:r>
                <a:rPr lang="en-US" altLang="ko-KR" sz="1400">
                  <a:latin typeface="Times New Roman" pitchFamily="18" charset="0"/>
                  <a:cs typeface="Times New Roman" pitchFamily="18" charset="0"/>
                </a:rPr>
                <a:t>2.44 GeV</a:t>
              </a:r>
            </a:p>
          </p:txBody>
        </p:sp>
        <p:sp>
          <p:nvSpPr>
            <p:cNvPr id="52266" name="TextBox 34"/>
            <p:cNvSpPr txBox="1">
              <a:spLocks noChangeArrowheads="1"/>
            </p:cNvSpPr>
            <p:nvPr/>
          </p:nvSpPr>
          <p:spPr bwMode="auto">
            <a:xfrm>
              <a:off x="5907297" y="2807253"/>
              <a:ext cx="146906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latinLnBrk="1"/>
              <a:r>
                <a:rPr lang="en-US" altLang="ko-KR" sz="1400">
                  <a:latin typeface="Times New Roman" pitchFamily="18" charset="0"/>
                  <a:cs typeface="Times New Roman" pitchFamily="18" charset="0"/>
                </a:rPr>
                <a:t>3.6 GeV</a:t>
              </a:r>
            </a:p>
          </p:txBody>
        </p:sp>
        <p:cxnSp>
          <p:nvCxnSpPr>
            <p:cNvPr id="36" name="직선 화살표 연결선 35"/>
            <p:cNvCxnSpPr/>
            <p:nvPr/>
          </p:nvCxnSpPr>
          <p:spPr>
            <a:xfrm flipV="1">
              <a:off x="7763460" y="2149240"/>
              <a:ext cx="0" cy="6475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268" name="TextBox 36"/>
            <p:cNvSpPr txBox="1">
              <a:spLocks noChangeArrowheads="1"/>
            </p:cNvSpPr>
            <p:nvPr/>
          </p:nvSpPr>
          <p:spPr bwMode="auto">
            <a:xfrm>
              <a:off x="6991366" y="2797186"/>
              <a:ext cx="146906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latinLnBrk="1"/>
              <a:r>
                <a:rPr lang="en-US" altLang="ko-KR" sz="1400">
                  <a:latin typeface="Times New Roman" pitchFamily="18" charset="0"/>
                  <a:cs typeface="Times New Roman" pitchFamily="18" charset="0"/>
                </a:rPr>
                <a:t>10.1 GeV</a:t>
              </a:r>
            </a:p>
          </p:txBody>
        </p:sp>
        <p:cxnSp>
          <p:nvCxnSpPr>
            <p:cNvPr id="38" name="직선 화살표 연결선 37"/>
            <p:cNvCxnSpPr/>
            <p:nvPr/>
          </p:nvCxnSpPr>
          <p:spPr>
            <a:xfrm flipV="1">
              <a:off x="1265272" y="2177806"/>
              <a:ext cx="0" cy="61893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직선 화살표 연결선 38"/>
            <p:cNvCxnSpPr/>
            <p:nvPr/>
          </p:nvCxnSpPr>
          <p:spPr>
            <a:xfrm flipV="1">
              <a:off x="3411754" y="2166697"/>
              <a:ext cx="0" cy="71415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직선 화살표 연결선 39"/>
            <p:cNvCxnSpPr/>
            <p:nvPr/>
          </p:nvCxnSpPr>
          <p:spPr>
            <a:xfrm flipV="1">
              <a:off x="6661641" y="2123848"/>
              <a:ext cx="0" cy="67289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직선 연결선 40"/>
            <p:cNvCxnSpPr/>
            <p:nvPr/>
          </p:nvCxnSpPr>
          <p:spPr>
            <a:xfrm>
              <a:off x="7687253" y="2100042"/>
              <a:ext cx="511218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직선 연결선 41"/>
            <p:cNvCxnSpPr/>
            <p:nvPr/>
          </p:nvCxnSpPr>
          <p:spPr>
            <a:xfrm>
              <a:off x="900116" y="2128608"/>
              <a:ext cx="511218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227" name="TextBox 57"/>
          <p:cNvSpPr txBox="1">
            <a:spLocks noChangeArrowheads="1"/>
          </p:cNvSpPr>
          <p:nvPr/>
        </p:nvSpPr>
        <p:spPr bwMode="auto">
          <a:xfrm>
            <a:off x="2211388" y="3213100"/>
            <a:ext cx="8334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1"/>
            <a:r>
              <a:rPr lang="en-US" altLang="ko-KR" sz="1200">
                <a:latin typeface="Tahoma" pitchFamily="34" charset="0"/>
                <a:cs typeface="Tahoma" pitchFamily="34" charset="0"/>
              </a:rPr>
              <a:t>After BC1</a:t>
            </a:r>
            <a:endParaRPr lang="ko-KR" altLang="en-US" sz="12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52228" name="TextBox 58"/>
          <p:cNvSpPr txBox="1">
            <a:spLocks noChangeArrowheads="1"/>
          </p:cNvSpPr>
          <p:nvPr/>
        </p:nvSpPr>
        <p:spPr bwMode="auto">
          <a:xfrm>
            <a:off x="3995738" y="3213100"/>
            <a:ext cx="8334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1"/>
            <a:r>
              <a:rPr lang="en-US" altLang="ko-KR" sz="1200">
                <a:latin typeface="Tahoma" pitchFamily="34" charset="0"/>
                <a:cs typeface="Tahoma" pitchFamily="34" charset="0"/>
              </a:rPr>
              <a:t>After BC2</a:t>
            </a:r>
            <a:endParaRPr lang="ko-KR" altLang="en-US" sz="12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52229" name="TextBox 59"/>
          <p:cNvSpPr txBox="1">
            <a:spLocks noChangeArrowheads="1"/>
          </p:cNvSpPr>
          <p:nvPr/>
        </p:nvSpPr>
        <p:spPr bwMode="auto">
          <a:xfrm>
            <a:off x="5867400" y="3141663"/>
            <a:ext cx="8334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1"/>
            <a:r>
              <a:rPr lang="en-US" altLang="ko-KR" sz="1200">
                <a:latin typeface="Tahoma" pitchFamily="34" charset="0"/>
                <a:cs typeface="Tahoma" pitchFamily="34" charset="0"/>
              </a:rPr>
              <a:t>After BC3</a:t>
            </a:r>
            <a:endParaRPr lang="ko-KR" altLang="en-US" sz="12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52230" name="TextBox 60"/>
          <p:cNvSpPr txBox="1">
            <a:spLocks noChangeArrowheads="1"/>
          </p:cNvSpPr>
          <p:nvPr/>
        </p:nvSpPr>
        <p:spPr bwMode="auto">
          <a:xfrm>
            <a:off x="7694613" y="3141663"/>
            <a:ext cx="10683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1"/>
            <a:r>
              <a:rPr lang="en-US" altLang="ko-KR" sz="1200">
                <a:latin typeface="Tahoma" pitchFamily="34" charset="0"/>
                <a:cs typeface="Tahoma" pitchFamily="34" charset="0"/>
              </a:rPr>
              <a:t>Begin of Und</a:t>
            </a:r>
            <a:endParaRPr lang="ko-KR" altLang="en-US" sz="12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52231" name="TextBox 64"/>
          <p:cNvSpPr txBox="1">
            <a:spLocks noChangeArrowheads="1"/>
          </p:cNvSpPr>
          <p:nvPr/>
        </p:nvSpPr>
        <p:spPr bwMode="auto">
          <a:xfrm>
            <a:off x="484188" y="3213100"/>
            <a:ext cx="9445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1"/>
            <a:r>
              <a:rPr lang="en-US" altLang="ko-KR" sz="1200">
                <a:latin typeface="Tahoma" pitchFamily="34" charset="0"/>
                <a:cs typeface="Tahoma" pitchFamily="34" charset="0"/>
              </a:rPr>
              <a:t>Before BC1</a:t>
            </a:r>
            <a:endParaRPr lang="ko-KR" altLang="en-US" sz="120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52232" name="그림 6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88" y="3500438"/>
            <a:ext cx="1681162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3" name="그림 6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66875" y="3460750"/>
            <a:ext cx="1825625" cy="140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4" name="그림 6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30588" y="3429000"/>
            <a:ext cx="2005012" cy="154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5" name="그림 68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67325" y="3357563"/>
            <a:ext cx="2184400" cy="168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6" name="그림 69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5008563"/>
            <a:ext cx="1911350" cy="147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7" name="그림 70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625600" y="5013325"/>
            <a:ext cx="1866900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8" name="그림 72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359150" y="5011738"/>
            <a:ext cx="214947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9" name="그림 73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226050" y="5076825"/>
            <a:ext cx="2151063" cy="165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40" name="그림 74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156450" y="5084763"/>
            <a:ext cx="1952625" cy="150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41" name="그림 75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275513" y="3511550"/>
            <a:ext cx="1844675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46" name="제목 1"/>
          <p:cNvSpPr>
            <a:spLocks noGrp="1"/>
          </p:cNvSpPr>
          <p:nvPr>
            <p:ph type="title"/>
          </p:nvPr>
        </p:nvSpPr>
        <p:spPr>
          <a:xfrm>
            <a:off x="457200" y="-26988"/>
            <a:ext cx="8229600" cy="1143001"/>
          </a:xfrm>
        </p:spPr>
        <p:txBody>
          <a:bodyPr/>
          <a:lstStyle/>
          <a:p>
            <a:r>
              <a:rPr lang="en-US" altLang="ko-KR" smtClean="0">
                <a:latin typeface="Times New Roman" pitchFamily="18" charset="0"/>
                <a:cs typeface="Times New Roman" pitchFamily="18" charset="0"/>
              </a:rPr>
              <a:t>TOLERANCE BUDGET</a:t>
            </a:r>
            <a:endParaRPr lang="ko-KR" alt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447" name="TextBox 3"/>
          <p:cNvSpPr txBox="1">
            <a:spLocks noChangeArrowheads="1"/>
          </p:cNvSpPr>
          <p:nvPr/>
        </p:nvSpPr>
        <p:spPr bwMode="auto">
          <a:xfrm>
            <a:off x="323850" y="989013"/>
            <a:ext cx="44100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85750" indent="-285750" latinLnBrk="1">
              <a:buFont typeface="Wingdings" pitchFamily="2" charset="2"/>
              <a:buChar char="l"/>
            </a:pPr>
            <a:r>
              <a:rPr lang="en-US" altLang="ko-KR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baseline="-25000">
                <a:latin typeface="Times New Roman" pitchFamily="18" charset="0"/>
                <a:cs typeface="Times New Roman" pitchFamily="18" charset="0"/>
              </a:rPr>
              <a:t>sen</a:t>
            </a:r>
            <a:r>
              <a:rPr lang="en-US" altLang="ko-KR">
                <a:latin typeface="Times New Roman" pitchFamily="18" charset="0"/>
                <a:cs typeface="Times New Roman" pitchFamily="18" charset="0"/>
              </a:rPr>
              <a:t> is value of sensitivity-individual table.</a:t>
            </a:r>
            <a:endParaRPr lang="ko-KR" altLang="en-US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표 10"/>
          <p:cNvGraphicFramePr>
            <a:graphicFrameLocks noGrp="1"/>
          </p:cNvGraphicFramePr>
          <p:nvPr/>
        </p:nvGraphicFramePr>
        <p:xfrm>
          <a:off x="557213" y="1395413"/>
          <a:ext cx="7975600" cy="46243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0969"/>
                <a:gridCol w="822104"/>
                <a:gridCol w="505910"/>
                <a:gridCol w="1201537"/>
                <a:gridCol w="1115600"/>
                <a:gridCol w="971280"/>
                <a:gridCol w="971280"/>
                <a:gridCol w="806954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Parameter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#</a:t>
                      </a:r>
                      <a:r>
                        <a:rPr lang="en-US" altLang="ko-KR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of klystron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symbol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l-GR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Δ</a:t>
                      </a:r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I/I0</a:t>
                      </a:r>
                    </a:p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= +10% (</a:t>
                      </a:r>
                      <a:r>
                        <a:rPr lang="en-US" altLang="ko-KR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lang="en-US" altLang="ko-KR" sz="1200" baseline="-25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sen</a:t>
                      </a:r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ko-KR" altLang="en-US" sz="1200" baseline="-25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&lt;ΔE/E</a:t>
                      </a:r>
                      <a:r>
                        <a:rPr lang="en-US" altLang="ko-KR" sz="12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&gt;</a:t>
                      </a:r>
                    </a:p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= +0.1%(</a:t>
                      </a:r>
                      <a:r>
                        <a:rPr lang="en-US" altLang="ko-KR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lang="en-US" altLang="ko-KR" sz="1200" baseline="-25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sen</a:t>
                      </a:r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ε</a:t>
                      </a:r>
                      <a:r>
                        <a:rPr lang="en-US" altLang="ko-KR" sz="1200" baseline="-25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nx</a:t>
                      </a:r>
                      <a:r>
                        <a:rPr lang="en-US" altLang="ko-KR" sz="12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altLang="ko-KR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= +5%</a:t>
                      </a:r>
                      <a:endParaRPr lang="ko-KR" altLang="en-US" sz="1200" baseline="-25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altLang="ko-KR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lang="en-US" altLang="ko-KR" sz="1200" baseline="-25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sen</a:t>
                      </a:r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Tolerance</a:t>
                      </a:r>
                    </a:p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altLang="ko-KR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rms</a:t>
                      </a:r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unit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425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Mean L1</a:t>
                      </a:r>
                      <a:r>
                        <a:rPr lang="en-US" altLang="ko-KR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altLang="ko-KR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rf</a:t>
                      </a:r>
                      <a:r>
                        <a:rPr lang="en-US" altLang="ko-KR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phase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l-GR" altLang="ko-KR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φ</a:t>
                      </a:r>
                      <a:r>
                        <a:rPr lang="en-US" altLang="ko-KR" sz="12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ko-KR" altLang="en-US" sz="1200" baseline="-25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rgbClr val="0000CC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-0.17</a:t>
                      </a:r>
                      <a:endParaRPr lang="ko-KR" altLang="en-US" sz="1200" dirty="0">
                        <a:solidFill>
                          <a:srgbClr val="0000CC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2.1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-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0.12 </a:t>
                      </a:r>
                      <a:endParaRPr lang="en-US" altLang="ko-KR" sz="12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deg.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6796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Mean X</a:t>
                      </a:r>
                      <a:r>
                        <a:rPr lang="en-US" altLang="ko-KR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altLang="ko-KR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rf</a:t>
                      </a:r>
                      <a:r>
                        <a:rPr lang="en-US" altLang="ko-KR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phase</a:t>
                      </a:r>
                      <a:endParaRPr lang="ko-KR" altLang="en-US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ko-KR" altLang="en-US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altLang="ko-KR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φ</a:t>
                      </a:r>
                      <a:r>
                        <a:rPr lang="en-US" altLang="ko-KR" sz="12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ko-KR" altLang="en-US" sz="1200" baseline="-25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rgbClr val="0000CC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0.26</a:t>
                      </a:r>
                      <a:endParaRPr lang="ko-KR" altLang="en-US" sz="1200" dirty="0">
                        <a:solidFill>
                          <a:srgbClr val="0000CC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-3.9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0.19 </a:t>
                      </a:r>
                      <a:endParaRPr lang="en-US" altLang="ko-KR" sz="12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deg.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16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Mean L2</a:t>
                      </a:r>
                      <a:r>
                        <a:rPr lang="en-US" altLang="ko-KR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altLang="ko-KR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rf</a:t>
                      </a:r>
                      <a:r>
                        <a:rPr lang="en-US" altLang="ko-KR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phase</a:t>
                      </a:r>
                      <a:endParaRPr lang="ko-KR" altLang="en-US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ko-KR" altLang="en-US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altLang="ko-KR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φ</a:t>
                      </a:r>
                      <a:r>
                        <a:rPr lang="en-US" altLang="ko-KR" sz="12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ko-KR" altLang="en-US" sz="1200" baseline="-25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rgbClr val="0000CC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-0.33</a:t>
                      </a:r>
                      <a:endParaRPr lang="ko-KR" altLang="en-US" sz="1200" dirty="0">
                        <a:solidFill>
                          <a:srgbClr val="0000CC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1.46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-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0.23 </a:t>
                      </a:r>
                      <a:endParaRPr lang="en-US" altLang="ko-KR" sz="12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deg.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Mean L3</a:t>
                      </a:r>
                      <a:r>
                        <a:rPr lang="en-US" altLang="ko-KR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altLang="ko-KR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rf</a:t>
                      </a:r>
                      <a:r>
                        <a:rPr lang="en-US" altLang="ko-KR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phase</a:t>
                      </a:r>
                      <a:endParaRPr lang="ko-KR" altLang="en-US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ko-KR" altLang="en-US" sz="1200" baseline="-25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altLang="ko-KR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φ</a:t>
                      </a:r>
                      <a:r>
                        <a:rPr lang="en-US" altLang="ko-KR" sz="12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ko-KR" altLang="en-US" sz="1200" baseline="-25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-23.8)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96.5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-17.4 </a:t>
                      </a:r>
                      <a:endParaRPr lang="en-US" altLang="ko-KR" sz="12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deg.</a:t>
                      </a:r>
                      <a:endParaRPr lang="ko-KR" altLang="en-US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Mean L4</a:t>
                      </a:r>
                      <a:r>
                        <a:rPr lang="en-US" altLang="ko-KR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altLang="ko-KR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rf</a:t>
                      </a:r>
                      <a:r>
                        <a:rPr lang="en-US" altLang="ko-KR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phase</a:t>
                      </a:r>
                      <a:endParaRPr lang="ko-KR" altLang="en-US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lang="ko-KR" altLang="en-US" sz="1200" baseline="-25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altLang="ko-KR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φ</a:t>
                      </a:r>
                      <a:r>
                        <a:rPr lang="en-US" altLang="ko-KR" sz="12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ko-KR" altLang="en-US" sz="1200" baseline="-25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87053.0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58.6</a:t>
                      </a:r>
                      <a:endParaRPr lang="ko-KR" altLang="en-US" sz="12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-3938.99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deg.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Mean L1</a:t>
                      </a:r>
                      <a:r>
                        <a:rPr lang="en-US" altLang="ko-KR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altLang="ko-KR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rf</a:t>
                      </a:r>
                      <a:r>
                        <a:rPr lang="en-US" altLang="ko-KR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voltage</a:t>
                      </a:r>
                      <a:endParaRPr lang="ko-KR" altLang="en-US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ko-KR" altLang="en-US" sz="1200" baseline="-25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lang="en-US" altLang="ko-KR" sz="12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ko-KR" altLang="en-US" sz="1200" baseline="-25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2.4</a:t>
                      </a:r>
                      <a:endParaRPr lang="ko-KR" altLang="en-US" sz="12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8.5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4.04 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Mean X</a:t>
                      </a:r>
                      <a:r>
                        <a:rPr lang="en-US" altLang="ko-KR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altLang="ko-KR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rf</a:t>
                      </a:r>
                      <a:r>
                        <a:rPr lang="en-US" altLang="ko-KR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voltage</a:t>
                      </a:r>
                      <a:endParaRPr lang="ko-KR" altLang="en-US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ko-KR" altLang="en-US" sz="1200" baseline="-25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lang="en-US" altLang="ko-KR" sz="12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ko-KR" altLang="en-US" sz="1200" baseline="-25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rgbClr val="0000CC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1.7</a:t>
                      </a:r>
                      <a:endParaRPr lang="ko-KR" altLang="en-US" sz="1200" dirty="0">
                        <a:solidFill>
                          <a:srgbClr val="0000CC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-14.7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0.67 </a:t>
                      </a:r>
                      <a:endParaRPr lang="en-US" altLang="ko-KR" sz="12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Mean L2</a:t>
                      </a:r>
                      <a:r>
                        <a:rPr lang="en-US" altLang="ko-KR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altLang="ko-KR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rf</a:t>
                      </a:r>
                      <a:r>
                        <a:rPr lang="en-US" altLang="ko-KR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voltage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lang="en-US" altLang="ko-KR" sz="12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-57.7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1.43</a:t>
                      </a:r>
                      <a:endParaRPr lang="ko-KR" altLang="en-US" sz="12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-12.6 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Mean L3</a:t>
                      </a:r>
                      <a:r>
                        <a:rPr lang="en-US" altLang="ko-KR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altLang="ko-KR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rf</a:t>
                      </a:r>
                      <a:r>
                        <a:rPr lang="en-US" altLang="ko-KR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voltage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lang="en-US" altLang="ko-KR" sz="12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-25.0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1.76</a:t>
                      </a:r>
                      <a:endParaRPr lang="ko-KR" altLang="en-US" sz="12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17.9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Mean L4</a:t>
                      </a:r>
                      <a:r>
                        <a:rPr lang="en-US" altLang="ko-KR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altLang="ko-KR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rf</a:t>
                      </a:r>
                      <a:r>
                        <a:rPr lang="en-US" altLang="ko-KR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voltage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lang="en-US" altLang="ko-KR" sz="12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18555.7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0.87</a:t>
                      </a:r>
                      <a:endParaRPr lang="ko-KR" altLang="en-US" sz="12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-6455.36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B.C.-1</a:t>
                      </a:r>
                      <a:r>
                        <a:rPr lang="en-US" altLang="ko-KR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angle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ko-KR" altLang="en-US" sz="1200" baseline="-25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l-GR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θ</a:t>
                      </a:r>
                      <a:r>
                        <a:rPr lang="en-US" altLang="ko-KR" sz="12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ko-KR" altLang="en-US" sz="1200" baseline="-25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rgbClr val="0000CC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0.34</a:t>
                      </a:r>
                      <a:endParaRPr lang="ko-KR" altLang="en-US" sz="1200" dirty="0">
                        <a:solidFill>
                          <a:srgbClr val="0000CC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-4.7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0.18 </a:t>
                      </a:r>
                      <a:endParaRPr lang="en-US" altLang="ko-KR" sz="12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B.C.-2</a:t>
                      </a:r>
                      <a:r>
                        <a:rPr lang="en-US" altLang="ko-KR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angle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ko-KR" altLang="en-US" sz="1200" baseline="-25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l-GR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θ</a:t>
                      </a:r>
                      <a:r>
                        <a:rPr lang="en-US" altLang="ko-KR" sz="12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ko-KR" altLang="en-US" sz="1200" baseline="-25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>
                          <a:solidFill>
                            <a:srgbClr val="0000CC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0.2</a:t>
                      </a:r>
                      <a:endParaRPr lang="ko-KR" altLang="en-US" sz="1200" dirty="0" smtClean="0">
                        <a:solidFill>
                          <a:srgbClr val="0000CC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-3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0.17 </a:t>
                      </a:r>
                      <a:endParaRPr lang="en-US" altLang="ko-KR" sz="12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B.C.-3</a:t>
                      </a:r>
                      <a:r>
                        <a:rPr lang="en-US" altLang="ko-KR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angle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ko-KR" altLang="en-US" sz="1200" baseline="-25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l-GR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θ</a:t>
                      </a:r>
                      <a:r>
                        <a:rPr lang="en-US" altLang="ko-KR" sz="12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ko-KR" altLang="en-US" sz="1200" baseline="-25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rgbClr val="0000CC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1.7</a:t>
                      </a:r>
                      <a:endParaRPr lang="ko-KR" altLang="en-US" sz="1200" dirty="0">
                        <a:solidFill>
                          <a:srgbClr val="0000CC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25.1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1.10 </a:t>
                      </a:r>
                      <a:endParaRPr lang="en-US" altLang="ko-KR" sz="12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Sum</a:t>
                      </a:r>
                    </a:p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l-GR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Σ</a:t>
                      </a:r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(tolerance)</a:t>
                      </a:r>
                      <a:r>
                        <a:rPr lang="en-US" altLang="ko-KR" sz="12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/P</a:t>
                      </a:r>
                      <a:r>
                        <a:rPr lang="en-US" altLang="ko-KR" sz="12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sen</a:t>
                      </a:r>
                      <a:r>
                        <a:rPr lang="en-US" altLang="ko-KR" sz="12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aseline="-25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aseline="-25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0.45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0.16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0.66</a:t>
                      </a:r>
                      <a:endParaRPr lang="en-US" altLang="ko-KR" sz="12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444" name="Object 132"/>
          <p:cNvGraphicFramePr>
            <a:graphicFrameLocks noChangeAspect="1"/>
          </p:cNvGraphicFramePr>
          <p:nvPr/>
        </p:nvGraphicFramePr>
        <p:xfrm>
          <a:off x="1828800" y="6237288"/>
          <a:ext cx="1765300" cy="495300"/>
        </p:xfrm>
        <a:graphic>
          <a:graphicData uri="http://schemas.openxmlformats.org/presentationml/2006/ole">
            <p:oleObj spid="_x0000_s13444" name="수식" r:id="rId3" imgW="1764534" imgH="495085" progId="Equation.3">
              <p:embed/>
            </p:oleObj>
          </a:graphicData>
        </a:graphic>
      </p:graphicFrame>
      <p:graphicFrame>
        <p:nvGraphicFramePr>
          <p:cNvPr id="13445" name="Object 133"/>
          <p:cNvGraphicFramePr>
            <a:graphicFrameLocks noChangeAspect="1"/>
          </p:cNvGraphicFramePr>
          <p:nvPr/>
        </p:nvGraphicFramePr>
        <p:xfrm>
          <a:off x="6602413" y="5772150"/>
          <a:ext cx="2438400" cy="495300"/>
        </p:xfrm>
        <a:graphic>
          <a:graphicData uri="http://schemas.openxmlformats.org/presentationml/2006/ole">
            <p:oleObj spid="_x0000_s13445" name="수식" r:id="rId4" imgW="2438400" imgH="495300" progId="Equation.3">
              <p:embed/>
            </p:oleObj>
          </a:graphicData>
        </a:graphic>
      </p:graphicFrame>
      <p:sp>
        <p:nvSpPr>
          <p:cNvPr id="13594" name="TextBox 13"/>
          <p:cNvSpPr txBox="1">
            <a:spLocks noChangeArrowheads="1"/>
          </p:cNvSpPr>
          <p:nvPr/>
        </p:nvSpPr>
        <p:spPr bwMode="auto">
          <a:xfrm>
            <a:off x="366713" y="6300788"/>
            <a:ext cx="13716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85750" indent="-285750" latinLnBrk="1">
              <a:buFont typeface="Wingdings" pitchFamily="2" charset="2"/>
              <a:buChar char="l"/>
            </a:pPr>
            <a:r>
              <a:rPr lang="en-US" altLang="ko-KR">
                <a:latin typeface="Times New Roman" pitchFamily="18" charset="0"/>
                <a:cs typeface="Times New Roman" pitchFamily="18" charset="0"/>
              </a:rPr>
              <a:t>Criterion:</a:t>
            </a:r>
            <a:endParaRPr lang="ko-KR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95" name="TextBox 14"/>
          <p:cNvSpPr txBox="1">
            <a:spLocks noChangeArrowheads="1"/>
          </p:cNvSpPr>
          <p:nvPr/>
        </p:nvSpPr>
        <p:spPr bwMode="auto">
          <a:xfrm>
            <a:off x="3705225" y="6110288"/>
            <a:ext cx="2595563" cy="7397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latinLnBrk="1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(0.44 is portion for unconsidered variable. It is determined by referring LCLS CDR)</a:t>
            </a:r>
            <a:endParaRPr lang="ko-KR" altLang="en-US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96" name="TextBox 15"/>
          <p:cNvSpPr txBox="1">
            <a:spLocks noChangeArrowheads="1"/>
          </p:cNvSpPr>
          <p:nvPr/>
        </p:nvSpPr>
        <p:spPr bwMode="auto">
          <a:xfrm>
            <a:off x="6542088" y="6327775"/>
            <a:ext cx="2595562" cy="52228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latinLnBrk="1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(Emittance growth is most tough criterion.)</a:t>
            </a:r>
            <a:endParaRPr lang="ko-KR" altLang="en-US" sz="1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1"/>
          <p:cNvSpPr txBox="1">
            <a:spLocks/>
          </p:cNvSpPr>
          <p:nvPr/>
        </p:nvSpPr>
        <p:spPr>
          <a:xfrm>
            <a:off x="457200" y="274638"/>
            <a:ext cx="8229600" cy="777875"/>
          </a:xfrm>
          <a:prstGeom prst="rect">
            <a:avLst/>
          </a:prstGeom>
        </p:spPr>
        <p:txBody>
          <a:bodyPr anchor="ctr">
            <a:normAutofit fontScale="925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altLang="ko-KR" sz="4000" dirty="0" smtClean="0">
                <a:latin typeface="Arial Narrow" pitchFamily="34" charset="0"/>
                <a:cs typeface="Arial" pitchFamily="34" charset="0"/>
              </a:rPr>
              <a:t>Branch line for Soft X-ray FEL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altLang="ko-KR" sz="2000" dirty="0"/>
              <a:t>(proposed by K.J. Kim)</a:t>
            </a:r>
            <a:endParaRPr lang="ko-KR" altLang="en-US" sz="2000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55298" name="내용 개체 틀 6"/>
          <p:cNvSpPr txBox="1">
            <a:spLocks/>
          </p:cNvSpPr>
          <p:nvPr/>
        </p:nvSpPr>
        <p:spPr bwMode="auto">
          <a:xfrm>
            <a:off x="522288" y="4005263"/>
            <a:ext cx="8621712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latinLnBrk="1">
              <a:lnSpc>
                <a:spcPct val="160000"/>
              </a:lnSpc>
              <a:spcBef>
                <a:spcPct val="20000"/>
              </a:spcBef>
              <a:buFont typeface="Wingdings" pitchFamily="2" charset="2"/>
              <a:buChar char="u"/>
            </a:pPr>
            <a:r>
              <a:rPr lang="en-US" altLang="ko-KR" sz="2000" b="1">
                <a:latin typeface="Arial Narrow" pitchFamily="34" charset="0"/>
                <a:cs typeface="Arial" charset="0"/>
              </a:rPr>
              <a:t>L1, X, BC1, L2, and BC2 has the same parameters as Hard X-ray</a:t>
            </a:r>
          </a:p>
          <a:p>
            <a:pPr marL="273050" lvl="1" indent="-273050" latinLnBrk="1">
              <a:lnSpc>
                <a:spcPct val="160000"/>
              </a:lnSpc>
              <a:spcBef>
                <a:spcPct val="20000"/>
              </a:spcBef>
              <a:buFont typeface="Wingdings" pitchFamily="2" charset="2"/>
              <a:buChar char="u"/>
            </a:pPr>
            <a:r>
              <a:rPr lang="en-US" altLang="ko-KR" sz="2000" b="1">
                <a:latin typeface="Arial Narrow" pitchFamily="34" charset="0"/>
                <a:cs typeface="Arial" charset="0"/>
              </a:rPr>
              <a:t> Very flexible in control of bunch current by changing the BC3_S bend angle</a:t>
            </a:r>
          </a:p>
          <a:p>
            <a:pPr marL="273050" lvl="1" indent="-273050" latinLnBrk="1">
              <a:lnSpc>
                <a:spcPct val="160000"/>
              </a:lnSpc>
              <a:spcBef>
                <a:spcPct val="20000"/>
              </a:spcBef>
              <a:buFont typeface="Wingdings" pitchFamily="2" charset="2"/>
              <a:buChar char="u"/>
            </a:pPr>
            <a:r>
              <a:rPr lang="en-US" altLang="ko-KR" sz="2000" b="1">
                <a:latin typeface="Arial Narrow" pitchFamily="34" charset="0"/>
                <a:cs typeface="Arial" charset="0"/>
              </a:rPr>
              <a:t>  Switching by a kicker and a septum magnet for Soft X-ray FEL beamline</a:t>
            </a:r>
          </a:p>
          <a:p>
            <a:pPr marL="673100" lvl="2" indent="-273050" latinLnBrk="1">
              <a:lnSpc>
                <a:spcPct val="16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altLang="ko-KR" sz="2000" b="1">
                <a:solidFill>
                  <a:srgbClr val="FF0000"/>
                </a:solidFill>
                <a:latin typeface="Arial Narrow" pitchFamily="34" charset="0"/>
                <a:cs typeface="Arial" charset="0"/>
              </a:rPr>
              <a:t> Simultaneous operation is feasible for Soft X-ray and Hard X-ray FEL    </a:t>
            </a:r>
          </a:p>
        </p:txBody>
      </p:sp>
      <p:pic>
        <p:nvPicPr>
          <p:cNvPr id="552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1382713"/>
            <a:ext cx="8891587" cy="226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 smtClean="0">
                <a:cs typeface="+mj-cs"/>
              </a:rPr>
              <a:t>Lattice Design for Soft X-ray Line</a:t>
            </a:r>
            <a:endParaRPr lang="ko-KR" altLang="en-US" dirty="0">
              <a:cs typeface="+mj-cs"/>
            </a:endParaRPr>
          </a:p>
        </p:txBody>
      </p:sp>
      <p:pic>
        <p:nvPicPr>
          <p:cNvPr id="56322" name="내용 개체 틀 7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525" y="1341438"/>
            <a:ext cx="9921875" cy="4770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23850" y="115888"/>
            <a:ext cx="8229600" cy="5635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 smtClean="0">
                <a:cs typeface="+mj-cs"/>
              </a:rPr>
              <a:t>Branch line for Soft X-ray at BC2</a:t>
            </a:r>
            <a:endParaRPr lang="ko-KR" altLang="en-US" dirty="0">
              <a:cs typeface="+mj-cs"/>
            </a:endParaRPr>
          </a:p>
        </p:txBody>
      </p:sp>
      <p:sp>
        <p:nvSpPr>
          <p:cNvPr id="21553" name="Rectangle 2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latinLnBrk="1"/>
            <a:endParaRPr lang="ko-KR" altLang="en-US">
              <a:latin typeface="맑은 고딕"/>
            </a:endParaRPr>
          </a:p>
        </p:txBody>
      </p:sp>
      <p:graphicFrame>
        <p:nvGraphicFramePr>
          <p:cNvPr id="21551" name="Object 47"/>
          <p:cNvGraphicFramePr>
            <a:graphicFrameLocks noChangeAspect="1"/>
          </p:cNvGraphicFramePr>
          <p:nvPr/>
        </p:nvGraphicFramePr>
        <p:xfrm>
          <a:off x="403225" y="981075"/>
          <a:ext cx="8561388" cy="5688013"/>
        </p:xfrm>
        <a:graphic>
          <a:graphicData uri="http://schemas.openxmlformats.org/presentationml/2006/ole">
            <p:oleObj spid="_x0000_s21551" name="Visio" r:id="rId3" imgW="7067006" imgH="4699607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3" name="내용 개체 틀 7" descr="dogleg_soft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43213" y="341313"/>
            <a:ext cx="6913562" cy="4887912"/>
          </a:xfrm>
        </p:spPr>
      </p:pic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1644650" y="4897438"/>
          <a:ext cx="6096000" cy="31400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Bend</a:t>
                      </a:r>
                      <a:r>
                        <a:rPr lang="en-US" altLang="ko-KR" sz="1400" baseline="0" dirty="0" smtClean="0"/>
                        <a:t> angle</a:t>
                      </a:r>
                    </a:p>
                    <a:p>
                      <a:pPr latinLnBrk="1"/>
                      <a:r>
                        <a:rPr lang="en-US" altLang="ko-KR" sz="1400" baseline="0" dirty="0" smtClean="0"/>
                        <a:t>[deg]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Bend angle of center</a:t>
                      </a:r>
                      <a:r>
                        <a:rPr lang="en-US" altLang="ko-KR" sz="1400" baseline="0" dirty="0" smtClean="0"/>
                        <a:t> dipole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R16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R26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R56</a:t>
                      </a:r>
                      <a:endParaRPr lang="ko-KR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3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0.45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1.9 x 10-8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-2.4 x 10-10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-8.9 x 10-5</a:t>
                      </a:r>
                      <a:endParaRPr lang="ko-KR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ko-KR" alt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solidFill>
                            <a:srgbClr val="FF0000"/>
                          </a:solidFill>
                        </a:rPr>
                        <a:t>0.47</a:t>
                      </a:r>
                      <a:endParaRPr lang="ko-KR" alt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solidFill>
                            <a:srgbClr val="FF0000"/>
                          </a:solidFill>
                        </a:rPr>
                        <a:t>1.5 x 10-9</a:t>
                      </a:r>
                      <a:endParaRPr lang="ko-KR" alt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solidFill>
                            <a:srgbClr val="FF0000"/>
                          </a:solidFill>
                        </a:rPr>
                        <a:t>-1.9 x 10-11</a:t>
                      </a:r>
                      <a:endParaRPr lang="ko-KR" alt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solidFill>
                            <a:srgbClr val="FF0000"/>
                          </a:solidFill>
                        </a:rPr>
                        <a:t>-6.1 x 10-6</a:t>
                      </a:r>
                      <a:endParaRPr lang="ko-KR" alt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3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0.48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-8.0 x</a:t>
                      </a:r>
                      <a:r>
                        <a:rPr lang="en-US" altLang="ko-KR" sz="1400" baseline="0" dirty="0" smtClean="0"/>
                        <a:t> 10-9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9.8 x 10-11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3.6 x 10-5</a:t>
                      </a:r>
                      <a:endParaRPr lang="ko-KR" alt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직사각형 9"/>
          <p:cNvSpPr/>
          <p:nvPr/>
        </p:nvSpPr>
        <p:spPr>
          <a:xfrm>
            <a:off x="395288" y="2060575"/>
            <a:ext cx="3671887" cy="13239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 latinLnBrk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altLang="ko-KR" sz="2000" dirty="0">
                <a:solidFill>
                  <a:prstClr val="black"/>
                </a:solidFill>
                <a:latin typeface="+mn-lt"/>
                <a:ea typeface="+mn-ea"/>
                <a:cs typeface="+mj-cs"/>
              </a:rPr>
              <a:t>  3-degree bend</a:t>
            </a:r>
          </a:p>
          <a:p>
            <a:pPr fontAlgn="auto" latinLnBrk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altLang="ko-KR" sz="2000" dirty="0">
                <a:solidFill>
                  <a:prstClr val="black"/>
                </a:solidFill>
                <a:latin typeface="+mn-lt"/>
                <a:ea typeface="+mn-ea"/>
                <a:cs typeface="+mj-cs"/>
              </a:rPr>
              <a:t> </a:t>
            </a:r>
            <a:r>
              <a:rPr lang="en-US" altLang="ko-KR" sz="2000" dirty="0">
                <a:solidFill>
                  <a:prstClr val="black"/>
                </a:solidFill>
                <a:latin typeface="+mn-lt"/>
                <a:ea typeface="+mn-ea"/>
                <a:cs typeface="+mj-cs"/>
              </a:rPr>
              <a:t> R56 tunable</a:t>
            </a:r>
          </a:p>
          <a:p>
            <a:pPr marL="273050" indent="-273050" fontAlgn="auto" latinLnBrk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altLang="ko-KR" sz="2000" dirty="0">
                <a:solidFill>
                  <a:prstClr val="black"/>
                </a:solidFill>
                <a:latin typeface="+mn-lt"/>
                <a:ea typeface="+mn-ea"/>
                <a:cs typeface="+mj-cs"/>
              </a:rPr>
              <a:t>Small betas in large angle dipoles </a:t>
            </a:r>
            <a:endParaRPr lang="ko-KR" altLang="en-US" dirty="0">
              <a:latin typeface="+mn-lt"/>
              <a:ea typeface="+mn-ea"/>
              <a:cs typeface="+mn-cs"/>
            </a:endParaRPr>
          </a:p>
        </p:txBody>
      </p:sp>
      <p:sp>
        <p:nvSpPr>
          <p:cNvPr id="59427" name="제목 1"/>
          <p:cNvSpPr>
            <a:spLocks noGrp="1"/>
          </p:cNvSpPr>
          <p:nvPr>
            <p:ph type="title"/>
          </p:nvPr>
        </p:nvSpPr>
        <p:spPr>
          <a:xfrm>
            <a:off x="0" y="188913"/>
            <a:ext cx="3744913" cy="706437"/>
          </a:xfrm>
        </p:spPr>
        <p:txBody>
          <a:bodyPr/>
          <a:lstStyle/>
          <a:p>
            <a:r>
              <a:rPr lang="en-US" altLang="ko-KR" sz="2800" smtClean="0"/>
              <a:t>Tunable Dogleg Branch for Soft X-ray</a:t>
            </a:r>
            <a:endParaRPr lang="ko-KR" altLang="en-US" sz="2800" smtClean="0"/>
          </a:p>
        </p:txBody>
      </p:sp>
      <p:sp>
        <p:nvSpPr>
          <p:cNvPr id="59428" name="TextBox 10"/>
          <p:cNvSpPr txBox="1">
            <a:spLocks noChangeArrowheads="1"/>
          </p:cNvSpPr>
          <p:nvPr/>
        </p:nvSpPr>
        <p:spPr bwMode="auto">
          <a:xfrm>
            <a:off x="4500563" y="-26988"/>
            <a:ext cx="1290637" cy="307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lang="en-US" altLang="ko-KR" sz="1400">
                <a:latin typeface="맑은 고딕"/>
              </a:rPr>
              <a:t>Center dipole</a:t>
            </a:r>
            <a:endParaRPr lang="ko-KR" altLang="en-US" sz="1400">
              <a:latin typeface="맑은 고딕"/>
            </a:endParaRPr>
          </a:p>
        </p:txBody>
      </p:sp>
      <p:cxnSp>
        <p:nvCxnSpPr>
          <p:cNvPr id="12" name="직선 화살표 연결선 11"/>
          <p:cNvCxnSpPr/>
          <p:nvPr/>
        </p:nvCxnSpPr>
        <p:spPr>
          <a:xfrm>
            <a:off x="5011738" y="288925"/>
            <a:ext cx="19050" cy="306388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188913"/>
            <a:ext cx="9036050" cy="73501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sz="3200" dirty="0" smtClean="0">
                <a:cs typeface="+mj-cs"/>
              </a:rPr>
              <a:t>Kicker and Septum for Extraction at the Branch line </a:t>
            </a:r>
            <a:endParaRPr lang="ko-KR" altLang="en-US" sz="3200" dirty="0">
              <a:cs typeface="+mj-cs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1816100" y="1873250"/>
            <a:ext cx="50482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latinLnBrk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cxnSp>
        <p:nvCxnSpPr>
          <p:cNvPr id="6" name="직선 연결선 5"/>
          <p:cNvCxnSpPr/>
          <p:nvPr/>
        </p:nvCxnSpPr>
        <p:spPr>
          <a:xfrm flipV="1">
            <a:off x="1096963" y="2043113"/>
            <a:ext cx="5778500" cy="11112"/>
          </a:xfrm>
          <a:prstGeom prst="line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/>
          <p:cNvSpPr/>
          <p:nvPr/>
        </p:nvSpPr>
        <p:spPr>
          <a:xfrm>
            <a:off x="3994150" y="1438275"/>
            <a:ext cx="50482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latinLnBrk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cxnSp>
        <p:nvCxnSpPr>
          <p:cNvPr id="9" name="직선 연결선 8"/>
          <p:cNvCxnSpPr/>
          <p:nvPr/>
        </p:nvCxnSpPr>
        <p:spPr>
          <a:xfrm flipV="1">
            <a:off x="2068513" y="1628775"/>
            <a:ext cx="2178050" cy="42386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4246563" y="1628775"/>
            <a:ext cx="2628900" cy="0"/>
          </a:xfrm>
          <a:prstGeom prst="line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화살표 연결선 13"/>
          <p:cNvCxnSpPr/>
          <p:nvPr/>
        </p:nvCxnSpPr>
        <p:spPr>
          <a:xfrm flipV="1">
            <a:off x="6327775" y="1665288"/>
            <a:ext cx="0" cy="38735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424" name="TextBox 16"/>
          <p:cNvSpPr txBox="1">
            <a:spLocks noChangeArrowheads="1"/>
          </p:cNvSpPr>
          <p:nvPr/>
        </p:nvSpPr>
        <p:spPr bwMode="auto">
          <a:xfrm>
            <a:off x="3157538" y="1763713"/>
            <a:ext cx="6207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/>
            <a:r>
              <a:rPr lang="en-US" altLang="ko-KR" sz="1400">
                <a:latin typeface="맑은 고딕"/>
              </a:rPr>
              <a:t>0.1</a:t>
            </a:r>
            <a:r>
              <a:rPr lang="en-US" altLang="ko-KR" sz="1400">
                <a:latin typeface="맑은 고딕"/>
                <a:sym typeface="Symbol" pitchFamily="18" charset="2"/>
              </a:rPr>
              <a:t>   </a:t>
            </a:r>
            <a:endParaRPr lang="ko-KR" altLang="en-US" sz="1400">
              <a:latin typeface="맑은 고딕"/>
            </a:endParaRPr>
          </a:p>
        </p:txBody>
      </p:sp>
      <p:cxnSp>
        <p:nvCxnSpPr>
          <p:cNvPr id="18" name="직선 화살표 연결선 17"/>
          <p:cNvCxnSpPr/>
          <p:nvPr/>
        </p:nvCxnSpPr>
        <p:spPr>
          <a:xfrm flipH="1">
            <a:off x="2027238" y="2622550"/>
            <a:ext cx="2219325" cy="142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426" name="TextBox 20"/>
          <p:cNvSpPr txBox="1">
            <a:spLocks noChangeArrowheads="1"/>
          </p:cNvSpPr>
          <p:nvPr/>
        </p:nvSpPr>
        <p:spPr bwMode="auto">
          <a:xfrm>
            <a:off x="2897188" y="2339975"/>
            <a:ext cx="6207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/>
            <a:r>
              <a:rPr lang="en-US" altLang="ko-KR" sz="1400">
                <a:latin typeface="맑은 고딕"/>
              </a:rPr>
              <a:t>6 m</a:t>
            </a:r>
            <a:endParaRPr lang="ko-KR" altLang="en-US" sz="1400">
              <a:latin typeface="맑은 고딕"/>
            </a:endParaRPr>
          </a:p>
        </p:txBody>
      </p:sp>
      <p:sp>
        <p:nvSpPr>
          <p:cNvPr id="60427" name="TextBox 21"/>
          <p:cNvSpPr txBox="1">
            <a:spLocks noChangeArrowheads="1"/>
          </p:cNvSpPr>
          <p:nvPr/>
        </p:nvSpPr>
        <p:spPr bwMode="auto">
          <a:xfrm>
            <a:off x="6300788" y="1673225"/>
            <a:ext cx="11953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/>
            <a:r>
              <a:rPr lang="en-US" altLang="ko-KR" sz="1400">
                <a:latin typeface="맑은 고딕"/>
              </a:rPr>
              <a:t>10.5 mm</a:t>
            </a:r>
          </a:p>
        </p:txBody>
      </p:sp>
      <p:cxnSp>
        <p:nvCxnSpPr>
          <p:cNvPr id="24" name="직선 화살표 연결선 23"/>
          <p:cNvCxnSpPr/>
          <p:nvPr/>
        </p:nvCxnSpPr>
        <p:spPr>
          <a:xfrm flipV="1">
            <a:off x="1168400" y="1484313"/>
            <a:ext cx="0" cy="387350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화살표 연결선 24"/>
          <p:cNvCxnSpPr/>
          <p:nvPr/>
        </p:nvCxnSpPr>
        <p:spPr>
          <a:xfrm flipV="1">
            <a:off x="1168400" y="1855788"/>
            <a:ext cx="352425" cy="7937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430" name="TextBox 27"/>
          <p:cNvSpPr txBox="1">
            <a:spLocks noChangeArrowheads="1"/>
          </p:cNvSpPr>
          <p:nvPr/>
        </p:nvSpPr>
        <p:spPr bwMode="auto">
          <a:xfrm>
            <a:off x="1042988" y="1116013"/>
            <a:ext cx="4143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/>
            <a:r>
              <a:rPr lang="en-US" altLang="ko-KR">
                <a:latin typeface="맑은 고딕"/>
              </a:rPr>
              <a:t>y</a:t>
            </a:r>
            <a:endParaRPr lang="ko-KR" altLang="en-US">
              <a:latin typeface="맑은 고딕"/>
            </a:endParaRPr>
          </a:p>
        </p:txBody>
      </p:sp>
      <p:sp>
        <p:nvSpPr>
          <p:cNvPr id="60431" name="TextBox 28"/>
          <p:cNvSpPr txBox="1">
            <a:spLocks noChangeArrowheads="1"/>
          </p:cNvSpPr>
          <p:nvPr/>
        </p:nvSpPr>
        <p:spPr bwMode="auto">
          <a:xfrm>
            <a:off x="1476375" y="1547813"/>
            <a:ext cx="4127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/>
            <a:r>
              <a:rPr lang="en-US" altLang="ko-KR">
                <a:latin typeface="맑은 고딕"/>
              </a:rPr>
              <a:t>z</a:t>
            </a:r>
            <a:endParaRPr lang="ko-KR" altLang="en-US">
              <a:latin typeface="맑은 고딕"/>
            </a:endParaRPr>
          </a:p>
        </p:txBody>
      </p:sp>
      <p:cxnSp>
        <p:nvCxnSpPr>
          <p:cNvPr id="30" name="직선 화살표 연결선 29"/>
          <p:cNvCxnSpPr/>
          <p:nvPr/>
        </p:nvCxnSpPr>
        <p:spPr>
          <a:xfrm>
            <a:off x="2070100" y="844550"/>
            <a:ext cx="0" cy="1881188"/>
          </a:xfrm>
          <a:prstGeom prst="straightConnector1">
            <a:avLst/>
          </a:prstGeom>
          <a:ln>
            <a:prstDash val="dash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직선 화살표 연결선 31"/>
          <p:cNvCxnSpPr/>
          <p:nvPr/>
        </p:nvCxnSpPr>
        <p:spPr>
          <a:xfrm>
            <a:off x="4238625" y="900113"/>
            <a:ext cx="0" cy="1881187"/>
          </a:xfrm>
          <a:prstGeom prst="straightConnector1">
            <a:avLst/>
          </a:prstGeom>
          <a:ln>
            <a:prstDash val="dash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화살표 연결선 32"/>
          <p:cNvCxnSpPr/>
          <p:nvPr/>
        </p:nvCxnSpPr>
        <p:spPr>
          <a:xfrm>
            <a:off x="5246688" y="836613"/>
            <a:ext cx="0" cy="1881187"/>
          </a:xfrm>
          <a:prstGeom prst="straightConnector1">
            <a:avLst/>
          </a:prstGeom>
          <a:ln>
            <a:prstDash val="dash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직사각형 33"/>
          <p:cNvSpPr/>
          <p:nvPr/>
        </p:nvSpPr>
        <p:spPr>
          <a:xfrm>
            <a:off x="5246688" y="1300163"/>
            <a:ext cx="838200" cy="22225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latinLnBrk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5249863" y="1738313"/>
            <a:ext cx="835025" cy="1778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latinLnBrk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pic>
        <p:nvPicPr>
          <p:cNvPr id="60437" name="Picture 4" descr="스캔0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125" y="2781300"/>
            <a:ext cx="4246563" cy="285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타원 37"/>
          <p:cNvSpPr/>
          <p:nvPr/>
        </p:nvSpPr>
        <p:spPr>
          <a:xfrm>
            <a:off x="2593975" y="4592638"/>
            <a:ext cx="71438" cy="666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latinLnBrk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cxnSp>
        <p:nvCxnSpPr>
          <p:cNvPr id="39" name="직선 화살표 연결선 38"/>
          <p:cNvCxnSpPr/>
          <p:nvPr/>
        </p:nvCxnSpPr>
        <p:spPr>
          <a:xfrm flipV="1">
            <a:off x="107950" y="4206875"/>
            <a:ext cx="0" cy="387350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직선 화살표 연결선 39"/>
          <p:cNvCxnSpPr/>
          <p:nvPr/>
        </p:nvCxnSpPr>
        <p:spPr>
          <a:xfrm flipV="1">
            <a:off x="107950" y="4578350"/>
            <a:ext cx="350838" cy="7938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441" name="TextBox 40"/>
          <p:cNvSpPr txBox="1">
            <a:spLocks noChangeArrowheads="1"/>
          </p:cNvSpPr>
          <p:nvPr/>
        </p:nvSpPr>
        <p:spPr bwMode="auto">
          <a:xfrm>
            <a:off x="-17463" y="3836988"/>
            <a:ext cx="412751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/>
            <a:r>
              <a:rPr lang="en-US" altLang="ko-KR">
                <a:latin typeface="맑은 고딕"/>
              </a:rPr>
              <a:t>y</a:t>
            </a:r>
            <a:endParaRPr lang="ko-KR" altLang="en-US">
              <a:latin typeface="맑은 고딕"/>
            </a:endParaRPr>
          </a:p>
        </p:txBody>
      </p:sp>
      <p:sp>
        <p:nvSpPr>
          <p:cNvPr id="60442" name="TextBox 41"/>
          <p:cNvSpPr txBox="1">
            <a:spLocks noChangeArrowheads="1"/>
          </p:cNvSpPr>
          <p:nvPr/>
        </p:nvSpPr>
        <p:spPr bwMode="auto">
          <a:xfrm>
            <a:off x="414338" y="4268788"/>
            <a:ext cx="412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/>
            <a:r>
              <a:rPr lang="en-US" altLang="ko-KR">
                <a:latin typeface="맑은 고딕"/>
              </a:rPr>
              <a:t>x</a:t>
            </a:r>
            <a:endParaRPr lang="ko-KR" altLang="en-US">
              <a:latin typeface="맑은 고딕"/>
            </a:endParaRPr>
          </a:p>
        </p:txBody>
      </p:sp>
      <p:sp>
        <p:nvSpPr>
          <p:cNvPr id="43" name="타원 42"/>
          <p:cNvSpPr/>
          <p:nvPr/>
        </p:nvSpPr>
        <p:spPr>
          <a:xfrm>
            <a:off x="2593975" y="4994275"/>
            <a:ext cx="69850" cy="666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latinLnBrk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cxnSp>
        <p:nvCxnSpPr>
          <p:cNvPr id="44" name="직선 화살표 연결선 43"/>
          <p:cNvCxnSpPr/>
          <p:nvPr/>
        </p:nvCxnSpPr>
        <p:spPr>
          <a:xfrm flipV="1">
            <a:off x="2841625" y="4629150"/>
            <a:ext cx="1588" cy="322263"/>
          </a:xfrm>
          <a:prstGeom prst="straightConnector1">
            <a:avLst/>
          </a:prstGeom>
          <a:ln>
            <a:solidFill>
              <a:srgbClr val="0000FF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445" name="TextBox 44"/>
          <p:cNvSpPr txBox="1">
            <a:spLocks noChangeArrowheads="1"/>
          </p:cNvSpPr>
          <p:nvPr/>
        </p:nvSpPr>
        <p:spPr bwMode="auto">
          <a:xfrm>
            <a:off x="3006725" y="4638675"/>
            <a:ext cx="11969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/>
            <a:r>
              <a:rPr lang="en-US" altLang="ko-KR" sz="1400">
                <a:latin typeface="맑은 고딕"/>
              </a:rPr>
              <a:t>10.5 mm</a:t>
            </a:r>
          </a:p>
        </p:txBody>
      </p:sp>
      <p:cxnSp>
        <p:nvCxnSpPr>
          <p:cNvPr id="47" name="직선 화살표 연결선 46"/>
          <p:cNvCxnSpPr/>
          <p:nvPr/>
        </p:nvCxnSpPr>
        <p:spPr>
          <a:xfrm flipH="1">
            <a:off x="1790700" y="2339975"/>
            <a:ext cx="520700" cy="635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직선 화살표 연결선 48"/>
          <p:cNvCxnSpPr/>
          <p:nvPr/>
        </p:nvCxnSpPr>
        <p:spPr>
          <a:xfrm flipH="1">
            <a:off x="5246688" y="2252663"/>
            <a:ext cx="8382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448" name="TextBox 50"/>
          <p:cNvSpPr txBox="1">
            <a:spLocks noChangeArrowheads="1"/>
          </p:cNvSpPr>
          <p:nvPr/>
        </p:nvSpPr>
        <p:spPr bwMode="auto">
          <a:xfrm>
            <a:off x="5364163" y="2205038"/>
            <a:ext cx="6207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/>
            <a:r>
              <a:rPr lang="en-US" altLang="ko-KR" sz="1400">
                <a:latin typeface="맑은 고딕"/>
              </a:rPr>
              <a:t>1 m</a:t>
            </a:r>
            <a:endParaRPr lang="ko-KR" altLang="en-US" sz="1400">
              <a:latin typeface="맑은 고딕"/>
            </a:endParaRPr>
          </a:p>
        </p:txBody>
      </p:sp>
      <p:sp>
        <p:nvSpPr>
          <p:cNvPr id="60449" name="TextBox 52"/>
          <p:cNvSpPr txBox="1">
            <a:spLocks noChangeArrowheads="1"/>
          </p:cNvSpPr>
          <p:nvPr/>
        </p:nvSpPr>
        <p:spPr bwMode="auto">
          <a:xfrm>
            <a:off x="1384300" y="2320925"/>
            <a:ext cx="7731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/>
            <a:r>
              <a:rPr lang="en-US" altLang="ko-KR" sz="1400">
                <a:latin typeface="맑은 고딕"/>
              </a:rPr>
              <a:t>0.6 m</a:t>
            </a:r>
            <a:endParaRPr lang="ko-KR" altLang="en-US" sz="1400">
              <a:latin typeface="맑은 고딕"/>
            </a:endParaRPr>
          </a:p>
        </p:txBody>
      </p:sp>
      <p:sp>
        <p:nvSpPr>
          <p:cNvPr id="60450" name="TextBox 55"/>
          <p:cNvSpPr txBox="1">
            <a:spLocks noChangeArrowheads="1"/>
          </p:cNvSpPr>
          <p:nvPr/>
        </p:nvSpPr>
        <p:spPr bwMode="auto">
          <a:xfrm>
            <a:off x="2051050" y="1536700"/>
            <a:ext cx="7540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lang="en-US" altLang="ko-KR" sz="1400">
                <a:latin typeface="맑은 고딕"/>
              </a:rPr>
              <a:t>kicker1</a:t>
            </a:r>
            <a:endParaRPr lang="ko-KR" altLang="en-US" sz="1400">
              <a:latin typeface="맑은 고딕"/>
            </a:endParaRPr>
          </a:p>
        </p:txBody>
      </p:sp>
      <p:sp>
        <p:nvSpPr>
          <p:cNvPr id="60451" name="TextBox 56"/>
          <p:cNvSpPr txBox="1">
            <a:spLocks noChangeArrowheads="1"/>
          </p:cNvSpPr>
          <p:nvPr/>
        </p:nvSpPr>
        <p:spPr bwMode="auto">
          <a:xfrm>
            <a:off x="3819525" y="1052513"/>
            <a:ext cx="7524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lang="en-US" altLang="ko-KR" sz="1400">
                <a:latin typeface="맑은 고딕"/>
              </a:rPr>
              <a:t>kicker2</a:t>
            </a:r>
            <a:endParaRPr lang="ko-KR" altLang="en-US" sz="1400">
              <a:latin typeface="맑은 고딕"/>
            </a:endParaRPr>
          </a:p>
        </p:txBody>
      </p:sp>
      <p:sp>
        <p:nvSpPr>
          <p:cNvPr id="60452" name="TextBox 57"/>
          <p:cNvSpPr txBox="1">
            <a:spLocks noChangeArrowheads="1"/>
          </p:cNvSpPr>
          <p:nvPr/>
        </p:nvSpPr>
        <p:spPr bwMode="auto">
          <a:xfrm>
            <a:off x="5292725" y="908050"/>
            <a:ext cx="7921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lang="en-US" altLang="ko-KR" sz="1400">
                <a:latin typeface="맑은 고딕"/>
              </a:rPr>
              <a:t>septum</a:t>
            </a:r>
            <a:endParaRPr lang="ko-KR" altLang="en-US" sz="1400">
              <a:latin typeface="맑은 고딕"/>
            </a:endParaRPr>
          </a:p>
        </p:txBody>
      </p:sp>
      <p:cxnSp>
        <p:nvCxnSpPr>
          <p:cNvPr id="59" name="직선 화살표 연결선 58"/>
          <p:cNvCxnSpPr/>
          <p:nvPr/>
        </p:nvCxnSpPr>
        <p:spPr>
          <a:xfrm flipH="1">
            <a:off x="4256088" y="2628900"/>
            <a:ext cx="96361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454" name="TextBox 59"/>
          <p:cNvSpPr txBox="1">
            <a:spLocks noChangeArrowheads="1"/>
          </p:cNvSpPr>
          <p:nvPr/>
        </p:nvSpPr>
        <p:spPr bwMode="auto">
          <a:xfrm>
            <a:off x="4456113" y="2349500"/>
            <a:ext cx="620712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/>
            <a:r>
              <a:rPr lang="en-US" altLang="ko-KR" sz="1400">
                <a:latin typeface="맑은 고딕"/>
              </a:rPr>
              <a:t>1 m</a:t>
            </a:r>
            <a:endParaRPr lang="ko-KR" altLang="en-US" sz="1400">
              <a:latin typeface="맑은 고딕"/>
            </a:endParaRPr>
          </a:p>
        </p:txBody>
      </p:sp>
      <p:cxnSp>
        <p:nvCxnSpPr>
          <p:cNvPr id="46" name="직선 화살표 연결선 45"/>
          <p:cNvCxnSpPr/>
          <p:nvPr/>
        </p:nvCxnSpPr>
        <p:spPr>
          <a:xfrm flipH="1">
            <a:off x="1979613" y="4629150"/>
            <a:ext cx="582612" cy="0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직선 화살표 연결선 47"/>
          <p:cNvCxnSpPr/>
          <p:nvPr/>
        </p:nvCxnSpPr>
        <p:spPr>
          <a:xfrm flipV="1">
            <a:off x="2627313" y="4662488"/>
            <a:ext cx="0" cy="284162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457" name="TextBox 9"/>
          <p:cNvSpPr txBox="1">
            <a:spLocks noChangeArrowheads="1"/>
          </p:cNvSpPr>
          <p:nvPr/>
        </p:nvSpPr>
        <p:spPr bwMode="auto">
          <a:xfrm>
            <a:off x="5141913" y="2801938"/>
            <a:ext cx="34686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lang="en-US" altLang="ko-KR">
                <a:latin typeface="맑은 고딕"/>
              </a:rPr>
              <a:t>Kick angle in LCLS-II : 0.0086</a:t>
            </a:r>
            <a:r>
              <a:rPr lang="en-US" altLang="ko-KR">
                <a:latin typeface="맑은 고딕"/>
                <a:sym typeface="Symbol" pitchFamily="18" charset="2"/>
              </a:rPr>
              <a:t></a:t>
            </a:r>
          </a:p>
          <a:p>
            <a:pPr latinLnBrk="1"/>
            <a:r>
              <a:rPr lang="en-US" altLang="ko-KR">
                <a:latin typeface="맑은 고딕"/>
                <a:sym typeface="Symbol" pitchFamily="18" charset="2"/>
              </a:rPr>
              <a:t>                      ( = 150 urad) </a:t>
            </a:r>
            <a:endParaRPr lang="ko-KR" altLang="en-US">
              <a:latin typeface="맑은 고딕"/>
            </a:endParaRPr>
          </a:p>
        </p:txBody>
      </p:sp>
      <p:graphicFrame>
        <p:nvGraphicFramePr>
          <p:cNvPr id="12" name="표 11"/>
          <p:cNvGraphicFramePr>
            <a:graphicFrameLocks noGrp="1"/>
          </p:cNvGraphicFramePr>
          <p:nvPr/>
        </p:nvGraphicFramePr>
        <p:xfrm>
          <a:off x="5051425" y="3573463"/>
          <a:ext cx="3624263" cy="273208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78499"/>
                <a:gridCol w="866056"/>
                <a:gridCol w="1080120"/>
              </a:tblGrid>
              <a:tr h="21405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Beam energy  [MeV]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</a:rPr>
                        <a:t>4,000 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</a:rPr>
                        <a:t>4,000 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</a:tr>
              <a:tr h="21405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 err="1">
                          <a:effectLst/>
                        </a:rPr>
                        <a:t>rigidivity</a:t>
                      </a:r>
                      <a:r>
                        <a:rPr lang="en-US" sz="1200" u="none" strike="noStrike" dirty="0">
                          <a:effectLst/>
                        </a:rPr>
                        <a:t>   [T-m]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</a:rPr>
                        <a:t>13.335 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</a:rPr>
                        <a:t>13.335 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</a:tr>
              <a:tr h="21405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Magnet length  [m]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</a:rPr>
                        <a:t>0.6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</a:rPr>
                        <a:t>0.6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</a:tr>
              <a:tr h="35221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bending </a:t>
                      </a:r>
                      <a:r>
                        <a:rPr lang="en-US" sz="1200" u="none" strike="noStrike" dirty="0" smtClean="0">
                          <a:effectLst/>
                        </a:rPr>
                        <a:t>angle  [rad] 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</a:rPr>
                        <a:t>0.00175 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</a:rPr>
                        <a:t>0.00087 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</a:tr>
              <a:tr h="214054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u="none" strike="noStrike" dirty="0">
                          <a:effectLst/>
                        </a:rPr>
                        <a:t>　</a:t>
                      </a:r>
                      <a:r>
                        <a:rPr lang="ko-KR" altLang="en-US" sz="1200" u="none" strike="noStrike" dirty="0" smtClean="0">
                          <a:effectLst/>
                        </a:rPr>
                        <a:t>                 </a:t>
                      </a:r>
                      <a:r>
                        <a:rPr lang="en-US" altLang="ko-KR" sz="1200" u="none" strike="noStrike" dirty="0" smtClean="0">
                          <a:effectLst/>
                        </a:rPr>
                        <a:t>[</a:t>
                      </a:r>
                      <a:r>
                        <a:rPr lang="en-US" altLang="ko-KR" sz="1200" u="none" strike="noStrike" dirty="0" err="1" smtClean="0">
                          <a:effectLst/>
                        </a:rPr>
                        <a:t>deg</a:t>
                      </a:r>
                      <a:r>
                        <a:rPr lang="en-US" altLang="ko-KR" sz="1200" u="none" strike="noStrike" dirty="0" smtClean="0">
                          <a:effectLst/>
                        </a:rPr>
                        <a:t>]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</a:rPr>
                        <a:t>0.1000 </a:t>
                      </a:r>
                      <a:endParaRPr lang="en-US" altLang="ko-KR" sz="1200" b="0" i="0" u="none" strike="noStrike" dirty="0">
                        <a:solidFill>
                          <a:srgbClr val="FF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</a:rPr>
                        <a:t>0.0500 </a:t>
                      </a:r>
                      <a:endParaRPr lang="en-US" altLang="ko-KR" sz="1200" b="0" i="0" u="none" strike="noStrike" dirty="0">
                        <a:solidFill>
                          <a:srgbClr val="FF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</a:tr>
              <a:tr h="21405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Bfield   [T]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</a:rPr>
                        <a:t>0.039 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</a:rPr>
                        <a:t>0.019 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</a:tr>
              <a:tr h="42810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Distance to septum [m]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</a:rPr>
                        <a:t>6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</a:rPr>
                        <a:t>10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</a:tr>
              <a:tr h="21405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offset  [mm]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</a:rPr>
                        <a:t>10.47 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</a:rPr>
                        <a:t>8.73 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0496" name="TextBox 2"/>
          <p:cNvSpPr txBox="1">
            <a:spLocks noChangeArrowheads="1"/>
          </p:cNvSpPr>
          <p:nvPr/>
        </p:nvSpPr>
        <p:spPr bwMode="auto">
          <a:xfrm>
            <a:off x="755650" y="5805488"/>
            <a:ext cx="7704138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latinLnBrk="1">
              <a:buFont typeface="Wingdings" pitchFamily="2" charset="2"/>
              <a:buChar char="§"/>
            </a:pPr>
            <a:r>
              <a:rPr lang="en-US" altLang="ko-KR">
                <a:latin typeface="맑은 고딕"/>
              </a:rPr>
              <a:t>A Fast</a:t>
            </a:r>
            <a:r>
              <a:rPr lang="ko-KR" altLang="en-US">
                <a:latin typeface="맑은 고딕"/>
              </a:rPr>
              <a:t> </a:t>
            </a:r>
            <a:r>
              <a:rPr lang="en-US" altLang="ko-KR">
                <a:latin typeface="맑은 고딕"/>
              </a:rPr>
              <a:t>kicker with 10-ns separation is necessary for Two Bunch Operation (10 ns spacing) to kick out the second bunch to the soft X-ray branch line.</a:t>
            </a:r>
            <a:r>
              <a:rPr lang="ko-KR" altLang="en-US">
                <a:latin typeface="맑은 고딕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6" name="직선 화살표 연결선 75"/>
          <p:cNvCxnSpPr/>
          <p:nvPr/>
        </p:nvCxnSpPr>
        <p:spPr>
          <a:xfrm flipH="1">
            <a:off x="5638800" y="4159250"/>
            <a:ext cx="384175" cy="85407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42" name="Picture 7" descr="C:\cygwin\home\user\New_lattice\3BC_dogleg\SET5\soft_line_slice200\long_phase_BC3EN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35525" y="3141663"/>
            <a:ext cx="1792288" cy="138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3" name="Picture 6" descr="C:\cygwin\home\user\New_lattice\3BC_dogleg\SET5\soft_line_slice200\current_BC2END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9588" y="3282950"/>
            <a:ext cx="1901825" cy="146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4" name="Picture 5" descr="C:\cygwin\home\user\New_lattice\3BC_dogleg\SET5\soft_line_slice200\current_BC3BEG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35225" y="307975"/>
            <a:ext cx="1992313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5" name="Picture 2" descr="C:\cygwin\home\user\New_lattice\3BC_dogleg\SET5\soft_line_slice200\emit_BC3BEG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9838" y="1819275"/>
            <a:ext cx="1882775" cy="145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1446" name="그룹 5"/>
          <p:cNvGrpSpPr>
            <a:grpSpLocks/>
          </p:cNvGrpSpPr>
          <p:nvPr/>
        </p:nvGrpSpPr>
        <p:grpSpPr bwMode="auto">
          <a:xfrm>
            <a:off x="4967288" y="5638800"/>
            <a:ext cx="990600" cy="228600"/>
            <a:chOff x="2161939" y="2285664"/>
            <a:chExt cx="1252485" cy="404000"/>
          </a:xfrm>
        </p:grpSpPr>
        <p:cxnSp>
          <p:nvCxnSpPr>
            <p:cNvPr id="7" name="직선 연결선 6"/>
            <p:cNvCxnSpPr/>
            <p:nvPr/>
          </p:nvCxnSpPr>
          <p:spPr>
            <a:xfrm>
              <a:off x="2161939" y="2681248"/>
              <a:ext cx="475703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V="1">
              <a:off x="2647678" y="2285664"/>
              <a:ext cx="154553" cy="40400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직선 연결선 8"/>
            <p:cNvCxnSpPr/>
            <p:nvPr/>
          </p:nvCxnSpPr>
          <p:spPr>
            <a:xfrm>
              <a:off x="2794202" y="2296886"/>
              <a:ext cx="184661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직선 연결선 9"/>
            <p:cNvCxnSpPr/>
            <p:nvPr/>
          </p:nvCxnSpPr>
          <p:spPr>
            <a:xfrm>
              <a:off x="3145461" y="2664415"/>
              <a:ext cx="268963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직선 연결선 10"/>
            <p:cNvCxnSpPr/>
            <p:nvPr/>
          </p:nvCxnSpPr>
          <p:spPr>
            <a:xfrm>
              <a:off x="2968828" y="2296886"/>
              <a:ext cx="178639" cy="37594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447" name="그룹 11"/>
          <p:cNvGrpSpPr>
            <a:grpSpLocks/>
          </p:cNvGrpSpPr>
          <p:nvPr/>
        </p:nvGrpSpPr>
        <p:grpSpPr bwMode="auto">
          <a:xfrm>
            <a:off x="3373438" y="5653088"/>
            <a:ext cx="990600" cy="228600"/>
            <a:chOff x="2161939" y="2285664"/>
            <a:chExt cx="1252485" cy="404000"/>
          </a:xfrm>
        </p:grpSpPr>
        <p:cxnSp>
          <p:nvCxnSpPr>
            <p:cNvPr id="13" name="직선 연결선 12"/>
            <p:cNvCxnSpPr/>
            <p:nvPr/>
          </p:nvCxnSpPr>
          <p:spPr>
            <a:xfrm>
              <a:off x="2161939" y="2681246"/>
              <a:ext cx="475703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직선 연결선 13"/>
            <p:cNvCxnSpPr/>
            <p:nvPr/>
          </p:nvCxnSpPr>
          <p:spPr>
            <a:xfrm flipV="1">
              <a:off x="2647678" y="2285664"/>
              <a:ext cx="154553" cy="40400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직선 연결선 14"/>
            <p:cNvCxnSpPr/>
            <p:nvPr/>
          </p:nvCxnSpPr>
          <p:spPr>
            <a:xfrm>
              <a:off x="2794202" y="2296886"/>
              <a:ext cx="184661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직선 연결선 15"/>
            <p:cNvCxnSpPr/>
            <p:nvPr/>
          </p:nvCxnSpPr>
          <p:spPr>
            <a:xfrm>
              <a:off x="3145461" y="2664413"/>
              <a:ext cx="268963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직선 연결선 16"/>
            <p:cNvCxnSpPr/>
            <p:nvPr/>
          </p:nvCxnSpPr>
          <p:spPr>
            <a:xfrm>
              <a:off x="2968828" y="2296886"/>
              <a:ext cx="178639" cy="37594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448" name="그룹 17"/>
          <p:cNvGrpSpPr>
            <a:grpSpLocks/>
          </p:cNvGrpSpPr>
          <p:nvPr/>
        </p:nvGrpSpPr>
        <p:grpSpPr bwMode="auto">
          <a:xfrm>
            <a:off x="1830388" y="5653088"/>
            <a:ext cx="990600" cy="228600"/>
            <a:chOff x="2161939" y="2285664"/>
            <a:chExt cx="1252485" cy="404000"/>
          </a:xfrm>
        </p:grpSpPr>
        <p:cxnSp>
          <p:nvCxnSpPr>
            <p:cNvPr id="19" name="직선 연결선 18"/>
            <p:cNvCxnSpPr/>
            <p:nvPr/>
          </p:nvCxnSpPr>
          <p:spPr>
            <a:xfrm>
              <a:off x="2161939" y="2681246"/>
              <a:ext cx="475703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직선 연결선 19"/>
            <p:cNvCxnSpPr/>
            <p:nvPr/>
          </p:nvCxnSpPr>
          <p:spPr>
            <a:xfrm flipV="1">
              <a:off x="2647678" y="2285664"/>
              <a:ext cx="154553" cy="40400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직선 연결선 20"/>
            <p:cNvCxnSpPr/>
            <p:nvPr/>
          </p:nvCxnSpPr>
          <p:spPr>
            <a:xfrm>
              <a:off x="2794202" y="2296886"/>
              <a:ext cx="184661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직선 연결선 21"/>
            <p:cNvCxnSpPr/>
            <p:nvPr/>
          </p:nvCxnSpPr>
          <p:spPr>
            <a:xfrm>
              <a:off x="3145461" y="2664413"/>
              <a:ext cx="268963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직선 연결선 22"/>
            <p:cNvCxnSpPr/>
            <p:nvPr/>
          </p:nvCxnSpPr>
          <p:spPr>
            <a:xfrm>
              <a:off x="2968828" y="2296886"/>
              <a:ext cx="178639" cy="37594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직선 연결선 23"/>
          <p:cNvCxnSpPr/>
          <p:nvPr/>
        </p:nvCxnSpPr>
        <p:spPr>
          <a:xfrm>
            <a:off x="1428750" y="5881688"/>
            <a:ext cx="50165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모서리가 둥근 직사각형 24"/>
          <p:cNvSpPr/>
          <p:nvPr/>
        </p:nvSpPr>
        <p:spPr>
          <a:xfrm>
            <a:off x="660400" y="5648325"/>
            <a:ext cx="911225" cy="449263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chemeClr val="tx1"/>
                </a:solidFill>
              </a:rPr>
              <a:t>Linac-1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26" name="모서리가 둥근 직사각형 25"/>
          <p:cNvSpPr/>
          <p:nvPr/>
        </p:nvSpPr>
        <p:spPr>
          <a:xfrm>
            <a:off x="1765300" y="5643563"/>
            <a:ext cx="319088" cy="449262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chemeClr val="tx1"/>
                </a:solidFill>
              </a:rPr>
              <a:t>X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2768600" y="5643563"/>
            <a:ext cx="911225" cy="449262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chemeClr val="tx1"/>
                </a:solidFill>
              </a:rPr>
              <a:t>Linac-2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28" name="모서리가 둥근 직사각형 27"/>
          <p:cNvSpPr/>
          <p:nvPr/>
        </p:nvSpPr>
        <p:spPr>
          <a:xfrm>
            <a:off x="4321175" y="5627688"/>
            <a:ext cx="911225" cy="449262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chemeClr val="tx1"/>
                </a:solidFill>
              </a:rPr>
              <a:t>Linac-3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5888038" y="5648325"/>
            <a:ext cx="911225" cy="449263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chemeClr val="tx1"/>
                </a:solidFill>
              </a:rPr>
              <a:t>Linac-4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61455" name="TextBox 29"/>
          <p:cNvSpPr txBox="1">
            <a:spLocks noChangeArrowheads="1"/>
          </p:cNvSpPr>
          <p:nvPr/>
        </p:nvSpPr>
        <p:spPr bwMode="auto">
          <a:xfrm>
            <a:off x="425450" y="6097588"/>
            <a:ext cx="1443038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latinLnBrk="1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18 MV/m </a:t>
            </a:r>
          </a:p>
          <a:p>
            <a:pPr algn="ctr" latinLnBrk="1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-22°</a:t>
            </a:r>
          </a:p>
        </p:txBody>
      </p:sp>
      <p:sp>
        <p:nvSpPr>
          <p:cNvPr id="61456" name="TextBox 30"/>
          <p:cNvSpPr txBox="1">
            <a:spLocks noChangeArrowheads="1"/>
          </p:cNvSpPr>
          <p:nvPr/>
        </p:nvSpPr>
        <p:spPr bwMode="auto">
          <a:xfrm>
            <a:off x="1473200" y="6097588"/>
            <a:ext cx="1011238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latinLnBrk="1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21.5 MV</a:t>
            </a:r>
          </a:p>
          <a:p>
            <a:pPr algn="ctr" latinLnBrk="1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-169.5°</a:t>
            </a:r>
            <a:endParaRPr lang="ko-KR" altLang="en-US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57" name="TextBox 31"/>
          <p:cNvSpPr txBox="1">
            <a:spLocks noChangeArrowheads="1"/>
          </p:cNvSpPr>
          <p:nvPr/>
        </p:nvSpPr>
        <p:spPr bwMode="auto">
          <a:xfrm>
            <a:off x="2030413" y="5346700"/>
            <a:ext cx="9001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latinLnBrk="1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BC1</a:t>
            </a:r>
            <a:endParaRPr lang="ko-KR" altLang="en-US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58" name="TextBox 32"/>
          <p:cNvSpPr txBox="1">
            <a:spLocks noChangeArrowheads="1"/>
          </p:cNvSpPr>
          <p:nvPr/>
        </p:nvSpPr>
        <p:spPr bwMode="auto">
          <a:xfrm>
            <a:off x="3492500" y="5346700"/>
            <a:ext cx="9001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latinLnBrk="1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BC2</a:t>
            </a:r>
            <a:endParaRPr lang="ko-KR" altLang="en-US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59" name="TextBox 33"/>
          <p:cNvSpPr txBox="1">
            <a:spLocks noChangeArrowheads="1"/>
          </p:cNvSpPr>
          <p:nvPr/>
        </p:nvSpPr>
        <p:spPr bwMode="auto">
          <a:xfrm>
            <a:off x="5076825" y="5300663"/>
            <a:ext cx="9001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latinLnBrk="1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BC3_H</a:t>
            </a:r>
            <a:endParaRPr lang="ko-KR" altLang="en-US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60" name="TextBox 34"/>
          <p:cNvSpPr txBox="1">
            <a:spLocks noChangeArrowheads="1"/>
          </p:cNvSpPr>
          <p:nvPr/>
        </p:nvSpPr>
        <p:spPr bwMode="auto">
          <a:xfrm>
            <a:off x="2570163" y="6097588"/>
            <a:ext cx="13589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latinLnBrk="1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19.0 MV/m</a:t>
            </a:r>
          </a:p>
          <a:p>
            <a:pPr algn="ctr" latinLnBrk="1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-21.8°</a:t>
            </a:r>
          </a:p>
        </p:txBody>
      </p:sp>
      <p:sp>
        <p:nvSpPr>
          <p:cNvPr id="61461" name="TextBox 35"/>
          <p:cNvSpPr txBox="1">
            <a:spLocks noChangeArrowheads="1"/>
          </p:cNvSpPr>
          <p:nvPr/>
        </p:nvSpPr>
        <p:spPr bwMode="auto">
          <a:xfrm>
            <a:off x="4192588" y="6097588"/>
            <a:ext cx="12065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latinLnBrk="1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19.3 MV/m</a:t>
            </a:r>
          </a:p>
          <a:p>
            <a:pPr algn="ctr" latinLnBrk="1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-0.5°</a:t>
            </a:r>
          </a:p>
        </p:txBody>
      </p:sp>
      <p:sp>
        <p:nvSpPr>
          <p:cNvPr id="61462" name="TextBox 36"/>
          <p:cNvSpPr txBox="1">
            <a:spLocks noChangeArrowheads="1"/>
          </p:cNvSpPr>
          <p:nvPr/>
        </p:nvSpPr>
        <p:spPr bwMode="auto">
          <a:xfrm>
            <a:off x="5657850" y="6097588"/>
            <a:ext cx="141287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latinLnBrk="1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19.3 MV/m </a:t>
            </a:r>
          </a:p>
          <a:p>
            <a:pPr algn="ctr" latinLnBrk="1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-0.5°</a:t>
            </a:r>
          </a:p>
        </p:txBody>
      </p:sp>
      <p:sp>
        <p:nvSpPr>
          <p:cNvPr id="61463" name="TextBox 37"/>
          <p:cNvSpPr txBox="1">
            <a:spLocks noChangeArrowheads="1"/>
          </p:cNvSpPr>
          <p:nvPr/>
        </p:nvSpPr>
        <p:spPr bwMode="auto">
          <a:xfrm>
            <a:off x="-36513" y="6577013"/>
            <a:ext cx="1441451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latinLnBrk="1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135 MeV</a:t>
            </a:r>
          </a:p>
        </p:txBody>
      </p:sp>
      <p:sp>
        <p:nvSpPr>
          <p:cNvPr id="61464" name="TextBox 38"/>
          <p:cNvSpPr txBox="1">
            <a:spLocks noChangeArrowheads="1"/>
          </p:cNvSpPr>
          <p:nvPr/>
        </p:nvSpPr>
        <p:spPr bwMode="auto">
          <a:xfrm>
            <a:off x="1957388" y="6564313"/>
            <a:ext cx="144145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latinLnBrk="1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314 MeV</a:t>
            </a:r>
          </a:p>
        </p:txBody>
      </p:sp>
      <p:cxnSp>
        <p:nvCxnSpPr>
          <p:cNvPr id="40" name="직선 화살표 연결선 39"/>
          <p:cNvCxnSpPr/>
          <p:nvPr/>
        </p:nvCxnSpPr>
        <p:spPr>
          <a:xfrm flipV="1">
            <a:off x="4224338" y="5888038"/>
            <a:ext cx="0" cy="64928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66" name="TextBox 40"/>
          <p:cNvSpPr txBox="1">
            <a:spLocks noChangeArrowheads="1"/>
          </p:cNvSpPr>
          <p:nvPr/>
        </p:nvSpPr>
        <p:spPr bwMode="auto">
          <a:xfrm>
            <a:off x="3533775" y="6538913"/>
            <a:ext cx="14430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latinLnBrk="1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2.44 GeV</a:t>
            </a:r>
          </a:p>
        </p:txBody>
      </p:sp>
      <p:sp>
        <p:nvSpPr>
          <p:cNvPr id="61467" name="TextBox 41"/>
          <p:cNvSpPr txBox="1">
            <a:spLocks noChangeArrowheads="1"/>
          </p:cNvSpPr>
          <p:nvPr/>
        </p:nvSpPr>
        <p:spPr bwMode="auto">
          <a:xfrm>
            <a:off x="5089525" y="6546850"/>
            <a:ext cx="14430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latinLnBrk="1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3.6 GeV</a:t>
            </a:r>
          </a:p>
        </p:txBody>
      </p:sp>
      <p:cxnSp>
        <p:nvCxnSpPr>
          <p:cNvPr id="43" name="직선 화살표 연결선 42"/>
          <p:cNvCxnSpPr/>
          <p:nvPr/>
        </p:nvCxnSpPr>
        <p:spPr>
          <a:xfrm flipV="1">
            <a:off x="6913563" y="5908675"/>
            <a:ext cx="0" cy="62865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69" name="TextBox 43"/>
          <p:cNvSpPr txBox="1">
            <a:spLocks noChangeArrowheads="1"/>
          </p:cNvSpPr>
          <p:nvPr/>
        </p:nvSpPr>
        <p:spPr bwMode="auto">
          <a:xfrm>
            <a:off x="6297613" y="6537325"/>
            <a:ext cx="14430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latinLnBrk="1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10.1 GeV</a:t>
            </a:r>
          </a:p>
        </p:txBody>
      </p:sp>
      <p:cxnSp>
        <p:nvCxnSpPr>
          <p:cNvPr id="45" name="직선 화살표 연결선 44"/>
          <p:cNvCxnSpPr/>
          <p:nvPr/>
        </p:nvCxnSpPr>
        <p:spPr>
          <a:xfrm flipV="1">
            <a:off x="533400" y="5935663"/>
            <a:ext cx="0" cy="60166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직선 화살표 연결선 45"/>
          <p:cNvCxnSpPr/>
          <p:nvPr/>
        </p:nvCxnSpPr>
        <p:spPr>
          <a:xfrm flipV="1">
            <a:off x="2640013" y="5924550"/>
            <a:ext cx="0" cy="69373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직선 화살표 연결선 46"/>
          <p:cNvCxnSpPr/>
          <p:nvPr/>
        </p:nvCxnSpPr>
        <p:spPr>
          <a:xfrm flipV="1">
            <a:off x="5830888" y="5884863"/>
            <a:ext cx="0" cy="65246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직선 연결선 47"/>
          <p:cNvCxnSpPr/>
          <p:nvPr/>
        </p:nvCxnSpPr>
        <p:spPr>
          <a:xfrm>
            <a:off x="6837363" y="5861050"/>
            <a:ext cx="50165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직선 연결선 50"/>
          <p:cNvCxnSpPr/>
          <p:nvPr/>
        </p:nvCxnSpPr>
        <p:spPr>
          <a:xfrm flipV="1">
            <a:off x="4224338" y="5057775"/>
            <a:ext cx="420687" cy="80327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직선 연결선 52"/>
          <p:cNvCxnSpPr/>
          <p:nvPr/>
        </p:nvCxnSpPr>
        <p:spPr>
          <a:xfrm flipV="1">
            <a:off x="6588125" y="5040313"/>
            <a:ext cx="1077913" cy="952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직선 연결선 54"/>
          <p:cNvCxnSpPr/>
          <p:nvPr/>
        </p:nvCxnSpPr>
        <p:spPr>
          <a:xfrm>
            <a:off x="4643438" y="5054600"/>
            <a:ext cx="368300" cy="317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직선 연결선 55"/>
          <p:cNvCxnSpPr/>
          <p:nvPr/>
        </p:nvCxnSpPr>
        <p:spPr>
          <a:xfrm flipV="1">
            <a:off x="5027613" y="4806950"/>
            <a:ext cx="122237" cy="25082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직선 연결선 56"/>
          <p:cNvCxnSpPr/>
          <p:nvPr/>
        </p:nvCxnSpPr>
        <p:spPr>
          <a:xfrm>
            <a:off x="5145088" y="4813300"/>
            <a:ext cx="14446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직선 연결선 57"/>
          <p:cNvCxnSpPr/>
          <p:nvPr/>
        </p:nvCxnSpPr>
        <p:spPr>
          <a:xfrm>
            <a:off x="5422900" y="5043488"/>
            <a:ext cx="534988" cy="476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직선 연결선 58"/>
          <p:cNvCxnSpPr/>
          <p:nvPr/>
        </p:nvCxnSpPr>
        <p:spPr>
          <a:xfrm>
            <a:off x="5283200" y="4813300"/>
            <a:ext cx="141288" cy="23495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81" name="TextBox 64"/>
          <p:cNvSpPr txBox="1">
            <a:spLocks noChangeArrowheads="1"/>
          </p:cNvSpPr>
          <p:nvPr/>
        </p:nvSpPr>
        <p:spPr bwMode="auto">
          <a:xfrm>
            <a:off x="7402513" y="5718175"/>
            <a:ext cx="14430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latinLnBrk="1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Hard X-ray</a:t>
            </a:r>
          </a:p>
        </p:txBody>
      </p:sp>
      <p:sp>
        <p:nvSpPr>
          <p:cNvPr id="61482" name="TextBox 65"/>
          <p:cNvSpPr txBox="1">
            <a:spLocks noChangeArrowheads="1"/>
          </p:cNvSpPr>
          <p:nvPr/>
        </p:nvSpPr>
        <p:spPr bwMode="auto">
          <a:xfrm>
            <a:off x="7378700" y="4894263"/>
            <a:ext cx="1441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latinLnBrk="1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Soft X-ray</a:t>
            </a:r>
          </a:p>
        </p:txBody>
      </p:sp>
      <p:cxnSp>
        <p:nvCxnSpPr>
          <p:cNvPr id="68" name="직선 화살표 연결선 67"/>
          <p:cNvCxnSpPr/>
          <p:nvPr/>
        </p:nvCxnSpPr>
        <p:spPr>
          <a:xfrm>
            <a:off x="3870325" y="3690938"/>
            <a:ext cx="930275" cy="132238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직선 화살표 연결선 70"/>
          <p:cNvCxnSpPr/>
          <p:nvPr/>
        </p:nvCxnSpPr>
        <p:spPr>
          <a:xfrm>
            <a:off x="2262188" y="4581525"/>
            <a:ext cx="1930400" cy="121443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85" name="TextBox 73"/>
          <p:cNvSpPr txBox="1">
            <a:spLocks noChangeArrowheads="1"/>
          </p:cNvSpPr>
          <p:nvPr/>
        </p:nvSpPr>
        <p:spPr bwMode="auto">
          <a:xfrm>
            <a:off x="515938" y="2533650"/>
            <a:ext cx="1441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latinLnBrk="1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After BC2</a:t>
            </a:r>
          </a:p>
        </p:txBody>
      </p:sp>
      <p:sp>
        <p:nvSpPr>
          <p:cNvPr id="61486" name="TextBox 74"/>
          <p:cNvSpPr txBox="1">
            <a:spLocks noChangeArrowheads="1"/>
          </p:cNvSpPr>
          <p:nvPr/>
        </p:nvSpPr>
        <p:spPr bwMode="auto">
          <a:xfrm>
            <a:off x="2771775" y="0"/>
            <a:ext cx="1441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latinLnBrk="1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After  Dogleg</a:t>
            </a:r>
          </a:p>
        </p:txBody>
      </p:sp>
      <p:sp>
        <p:nvSpPr>
          <p:cNvPr id="61487" name="TextBox 78"/>
          <p:cNvSpPr txBox="1">
            <a:spLocks noChangeArrowheads="1"/>
          </p:cNvSpPr>
          <p:nvPr/>
        </p:nvSpPr>
        <p:spPr bwMode="auto">
          <a:xfrm>
            <a:off x="4800600" y="4489450"/>
            <a:ext cx="9001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latinLnBrk="1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BC3_S</a:t>
            </a:r>
            <a:endParaRPr lang="ko-KR" altLang="en-US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88" name="제목 1"/>
          <p:cNvSpPr>
            <a:spLocks noGrp="1"/>
          </p:cNvSpPr>
          <p:nvPr>
            <p:ph type="title"/>
          </p:nvPr>
        </p:nvSpPr>
        <p:spPr>
          <a:xfrm>
            <a:off x="0" y="188913"/>
            <a:ext cx="2411413" cy="1727200"/>
          </a:xfrm>
        </p:spPr>
        <p:txBody>
          <a:bodyPr/>
          <a:lstStyle/>
          <a:p>
            <a:r>
              <a:rPr lang="en-US" altLang="ko-KR" sz="2800" smtClean="0"/>
              <a:t>S2E simulation of Soft X-ray Line</a:t>
            </a:r>
            <a:endParaRPr lang="ko-KR" altLang="en-US" sz="2800" smtClean="0"/>
          </a:p>
        </p:txBody>
      </p:sp>
      <p:sp>
        <p:nvSpPr>
          <p:cNvPr id="61489" name="TextBox 72"/>
          <p:cNvSpPr txBox="1">
            <a:spLocks noChangeArrowheads="1"/>
          </p:cNvSpPr>
          <p:nvPr/>
        </p:nvSpPr>
        <p:spPr bwMode="auto">
          <a:xfrm>
            <a:off x="3635375" y="5013325"/>
            <a:ext cx="10810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latinLnBrk="1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Dog-log</a:t>
            </a:r>
            <a:endParaRPr lang="ko-KR" altLang="en-US" sz="140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7" name="직선 연결선 76"/>
          <p:cNvCxnSpPr/>
          <p:nvPr/>
        </p:nvCxnSpPr>
        <p:spPr>
          <a:xfrm>
            <a:off x="179388" y="5894388"/>
            <a:ext cx="50165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91" name="Picture 3" descr="C:\cygwin\home\user\New_lattice\3BC_dogleg\SET5\soft_line_slice200\emit_BC3END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54575" y="1700213"/>
            <a:ext cx="1773238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2" name="Picture 4" descr="C:\cygwin\home\user\New_lattice\3BC_dogleg\SET5\soft_line_slice200\current_BC3END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84725" y="309563"/>
            <a:ext cx="180340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3" name="Picture 8" descr="C:\cygwin\home\user\New_lattice\3BC_dogleg\SET5\soft_line_slice200\long_phase_BC3BEG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492375" y="3341688"/>
            <a:ext cx="1782763" cy="137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4" name="그림 4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918325" y="2205038"/>
            <a:ext cx="2168525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" name="모서리가 둥근 직사각형 77"/>
          <p:cNvSpPr/>
          <p:nvPr/>
        </p:nvSpPr>
        <p:spPr>
          <a:xfrm>
            <a:off x="5891213" y="4922838"/>
            <a:ext cx="1128712" cy="24447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 err="1">
                <a:solidFill>
                  <a:schemeClr val="tx1"/>
                </a:solidFill>
              </a:rPr>
              <a:t>SUS_wake</a:t>
            </a:r>
            <a:r>
              <a:rPr lang="en-US" altLang="ko-KR" sz="1400" dirty="0">
                <a:solidFill>
                  <a:schemeClr val="tx1"/>
                </a:solidFill>
              </a:rPr>
              <a:t> Chamber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61496" name="TextBox 79"/>
          <p:cNvSpPr txBox="1">
            <a:spLocks noChangeArrowheads="1"/>
          </p:cNvSpPr>
          <p:nvPr/>
        </p:nvSpPr>
        <p:spPr bwMode="auto">
          <a:xfrm>
            <a:off x="4930775" y="-26988"/>
            <a:ext cx="1441450" cy="307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latinLnBrk="1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After  BC3</a:t>
            </a:r>
          </a:p>
        </p:txBody>
      </p:sp>
      <p:sp>
        <p:nvSpPr>
          <p:cNvPr id="61497" name="TextBox 80"/>
          <p:cNvSpPr txBox="1">
            <a:spLocks noChangeArrowheads="1"/>
          </p:cNvSpPr>
          <p:nvPr/>
        </p:nvSpPr>
        <p:spPr bwMode="auto">
          <a:xfrm>
            <a:off x="7234238" y="96838"/>
            <a:ext cx="1441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latinLnBrk="1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Before Undulator</a:t>
            </a:r>
          </a:p>
        </p:txBody>
      </p:sp>
      <p:pic>
        <p:nvPicPr>
          <p:cNvPr id="61498" name="그림 14346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996113" y="496888"/>
            <a:ext cx="20542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5" name="Picture 2" descr="C:\cygwin\home\user\New_lattice\long_phase_UNDBEG_SUS5mm_65m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8038" y="4508500"/>
            <a:ext cx="2857500" cy="220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6" name="내용 개체 틀 6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88950" y="1773238"/>
            <a:ext cx="3290888" cy="2216150"/>
          </a:xfrm>
        </p:spPr>
      </p:pic>
      <p:pic>
        <p:nvPicPr>
          <p:cNvPr id="62467" name="그림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78550" y="4508500"/>
            <a:ext cx="2919413" cy="225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TextBox 17"/>
          <p:cNvSpPr txBox="1">
            <a:spLocks noChangeArrowheads="1"/>
          </p:cNvSpPr>
          <p:nvPr/>
        </p:nvSpPr>
        <p:spPr bwMode="auto">
          <a:xfrm>
            <a:off x="755650" y="1187450"/>
            <a:ext cx="33845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/>
            <a:r>
              <a:rPr lang="en-US" altLang="ko-KR" sz="1600" b="1">
                <a:cs typeface="Arial" charset="0"/>
              </a:rPr>
              <a:t>Resistive Wall wake of 100-m long SS pipe (r=5 mm)</a:t>
            </a:r>
            <a:endParaRPr lang="ko-KR" altLang="en-US" sz="1600" b="1">
              <a:cs typeface="Arial" charset="0"/>
            </a:endParaRPr>
          </a:p>
        </p:txBody>
      </p:sp>
      <p:pic>
        <p:nvPicPr>
          <p:cNvPr id="62469" name="Picture 2" descr="C:\cygwin\home\user\New_lattice\long_phase_UNDBEG_SUS5mm_50m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8313" y="4510088"/>
            <a:ext cx="289242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70" name="직사각형 15"/>
          <p:cNvSpPr>
            <a:spLocks noChangeArrowheads="1"/>
          </p:cNvSpPr>
          <p:nvPr/>
        </p:nvSpPr>
        <p:spPr bwMode="auto">
          <a:xfrm>
            <a:off x="3844925" y="4979988"/>
            <a:ext cx="919163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latinLnBrk="1"/>
            <a:r>
              <a:rPr lang="en-US" altLang="ko-KR" sz="1100">
                <a:cs typeface="Arial" charset="0"/>
              </a:rPr>
              <a:t>1.1 x 10-3</a:t>
            </a:r>
            <a:endParaRPr lang="ko-KR" altLang="en-US" sz="1100">
              <a:cs typeface="Arial" charset="0"/>
            </a:endParaRPr>
          </a:p>
        </p:txBody>
      </p:sp>
      <p:sp>
        <p:nvSpPr>
          <p:cNvPr id="62471" name="TextBox 16"/>
          <p:cNvSpPr txBox="1">
            <a:spLocks noChangeArrowheads="1"/>
          </p:cNvSpPr>
          <p:nvPr/>
        </p:nvSpPr>
        <p:spPr bwMode="auto">
          <a:xfrm>
            <a:off x="5067300" y="4868863"/>
            <a:ext cx="65722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/>
            <a:r>
              <a:rPr lang="en-US" altLang="ko-KR" sz="1200" b="1">
                <a:cs typeface="Arial" charset="0"/>
              </a:rPr>
              <a:t>tail</a:t>
            </a:r>
            <a:endParaRPr lang="ko-KR" altLang="en-US" sz="1200" b="1">
              <a:cs typeface="Arial" charset="0"/>
            </a:endParaRPr>
          </a:p>
        </p:txBody>
      </p:sp>
      <p:cxnSp>
        <p:nvCxnSpPr>
          <p:cNvPr id="18" name="직선 연결선 17"/>
          <p:cNvCxnSpPr/>
          <p:nvPr/>
        </p:nvCxnSpPr>
        <p:spPr>
          <a:xfrm flipV="1">
            <a:off x="900113" y="5229225"/>
            <a:ext cx="2087562" cy="3175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연결선 19"/>
          <p:cNvCxnSpPr/>
          <p:nvPr/>
        </p:nvCxnSpPr>
        <p:spPr>
          <a:xfrm flipV="1">
            <a:off x="900113" y="5729288"/>
            <a:ext cx="2087562" cy="3175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직선 연결선 20"/>
          <p:cNvCxnSpPr/>
          <p:nvPr/>
        </p:nvCxnSpPr>
        <p:spPr>
          <a:xfrm flipV="1">
            <a:off x="6640513" y="5197475"/>
            <a:ext cx="2087562" cy="3175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연결선 21"/>
          <p:cNvCxnSpPr/>
          <p:nvPr/>
        </p:nvCxnSpPr>
        <p:spPr>
          <a:xfrm flipV="1">
            <a:off x="6640513" y="5811838"/>
            <a:ext cx="2089150" cy="3175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476" name="TextBox 17"/>
          <p:cNvSpPr txBox="1">
            <a:spLocks noChangeArrowheads="1"/>
          </p:cNvSpPr>
          <p:nvPr/>
        </p:nvSpPr>
        <p:spPr bwMode="auto">
          <a:xfrm>
            <a:off x="763588" y="4324350"/>
            <a:ext cx="18462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lang="en-US" altLang="ko-KR" sz="1200" b="1">
                <a:cs typeface="Arial" charset="0"/>
              </a:rPr>
              <a:t>50-m SS pipe (r=5 mm)</a:t>
            </a:r>
            <a:endParaRPr lang="ko-KR" altLang="en-US" sz="1200" b="1">
              <a:cs typeface="Arial" charset="0"/>
            </a:endParaRPr>
          </a:p>
        </p:txBody>
      </p:sp>
      <p:sp>
        <p:nvSpPr>
          <p:cNvPr id="62477" name="TextBox 17"/>
          <p:cNvSpPr txBox="1">
            <a:spLocks noChangeArrowheads="1"/>
          </p:cNvSpPr>
          <p:nvPr/>
        </p:nvSpPr>
        <p:spPr bwMode="auto">
          <a:xfrm>
            <a:off x="6672263" y="4192588"/>
            <a:ext cx="19319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lang="en-US" altLang="ko-KR" sz="1200" b="1">
                <a:cs typeface="Arial" charset="0"/>
              </a:rPr>
              <a:t>100-m SS pipe (r=5 mm)</a:t>
            </a:r>
            <a:endParaRPr lang="ko-KR" altLang="en-US" sz="1200" b="1">
              <a:cs typeface="Arial" charset="0"/>
            </a:endParaRPr>
          </a:p>
        </p:txBody>
      </p:sp>
      <p:sp>
        <p:nvSpPr>
          <p:cNvPr id="62478" name="TextBox 17"/>
          <p:cNvSpPr txBox="1">
            <a:spLocks noChangeArrowheads="1"/>
          </p:cNvSpPr>
          <p:nvPr/>
        </p:nvSpPr>
        <p:spPr bwMode="auto">
          <a:xfrm>
            <a:off x="3768725" y="4303713"/>
            <a:ext cx="1847850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lang="en-US" altLang="ko-KR" sz="1200" b="1">
                <a:cs typeface="Arial" charset="0"/>
              </a:rPr>
              <a:t>65-m SS pipe (r=5 mm)</a:t>
            </a:r>
            <a:endParaRPr lang="ko-KR" altLang="en-US" sz="1200" b="1">
              <a:cs typeface="Arial" charset="0"/>
            </a:endParaRPr>
          </a:p>
        </p:txBody>
      </p:sp>
      <p:cxnSp>
        <p:nvCxnSpPr>
          <p:cNvPr id="26" name="직선 연결선 25"/>
          <p:cNvCxnSpPr/>
          <p:nvPr/>
        </p:nvCxnSpPr>
        <p:spPr>
          <a:xfrm flipV="1">
            <a:off x="3752850" y="5251450"/>
            <a:ext cx="2087563" cy="3175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/>
        </p:nvCxnSpPr>
        <p:spPr>
          <a:xfrm flipV="1">
            <a:off x="3752850" y="5756275"/>
            <a:ext cx="2087563" cy="3175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481" name="제목 1"/>
          <p:cNvSpPr>
            <a:spLocks noGrp="1"/>
          </p:cNvSpPr>
          <p:nvPr>
            <p:ph type="title"/>
          </p:nvPr>
        </p:nvSpPr>
        <p:spPr>
          <a:xfrm>
            <a:off x="0" y="188913"/>
            <a:ext cx="9144000" cy="561975"/>
          </a:xfrm>
        </p:spPr>
        <p:txBody>
          <a:bodyPr/>
          <a:lstStyle/>
          <a:p>
            <a:r>
              <a:rPr lang="en-US" altLang="ko-KR" sz="2800" smtClean="0">
                <a:latin typeface="Arial" charset="0"/>
                <a:cs typeface="Arial" charset="0"/>
              </a:rPr>
              <a:t>Reduction of Large Correlated Energy spread</a:t>
            </a:r>
            <a:br>
              <a:rPr lang="en-US" altLang="ko-KR" sz="2800" smtClean="0">
                <a:latin typeface="Arial" charset="0"/>
                <a:cs typeface="Arial" charset="0"/>
              </a:rPr>
            </a:br>
            <a:r>
              <a:rPr lang="en-US" altLang="ko-KR" sz="2800" smtClean="0">
                <a:latin typeface="Arial" charset="0"/>
                <a:cs typeface="Arial" charset="0"/>
              </a:rPr>
              <a:t>by </a:t>
            </a:r>
            <a:r>
              <a:rPr lang="en-US" altLang="ko-KR" sz="1800" smtClean="0">
                <a:latin typeface="Arial" charset="0"/>
                <a:cs typeface="Arial" charset="0"/>
              </a:rPr>
              <a:t>Resistive Wall Longitudinal wakefield of SS pipe</a:t>
            </a:r>
            <a:endParaRPr lang="ko-KR" altLang="en-US" sz="1800" smtClean="0">
              <a:latin typeface="Arial" charset="0"/>
              <a:cs typeface="Arial" charset="0"/>
            </a:endParaRPr>
          </a:p>
        </p:txBody>
      </p:sp>
      <p:pic>
        <p:nvPicPr>
          <p:cNvPr id="62482" name="Picture 3" descr="C:\cygwin\home\user\New_lattice\Soft_line\RW_sus_chamber\long_phase_LINEND_sus_100m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08400" y="1781175"/>
            <a:ext cx="3070225" cy="236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83" name="TextBox 17"/>
          <p:cNvSpPr txBox="1">
            <a:spLocks noChangeArrowheads="1"/>
          </p:cNvSpPr>
          <p:nvPr/>
        </p:nvSpPr>
        <p:spPr bwMode="auto">
          <a:xfrm>
            <a:off x="4568825" y="1481138"/>
            <a:ext cx="11842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lang="en-US" altLang="ko-KR">
                <a:cs typeface="Arial" charset="0"/>
              </a:rPr>
              <a:t>After BC3</a:t>
            </a:r>
            <a:endParaRPr lang="ko-KR" altLang="en-US">
              <a:cs typeface="Arial" charset="0"/>
            </a:endParaRPr>
          </a:p>
        </p:txBody>
      </p:sp>
      <p:cxnSp>
        <p:nvCxnSpPr>
          <p:cNvPr id="32" name="직선 연결선 31"/>
          <p:cNvCxnSpPr/>
          <p:nvPr/>
        </p:nvCxnSpPr>
        <p:spPr>
          <a:xfrm flipV="1">
            <a:off x="4186238" y="2603500"/>
            <a:ext cx="2160587" cy="3175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연결선 32"/>
          <p:cNvCxnSpPr/>
          <p:nvPr/>
        </p:nvCxnSpPr>
        <p:spPr>
          <a:xfrm flipV="1">
            <a:off x="4186238" y="2997200"/>
            <a:ext cx="2160587" cy="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486" name="TextBox 33"/>
          <p:cNvSpPr txBox="1">
            <a:spLocks noChangeArrowheads="1"/>
          </p:cNvSpPr>
          <p:nvPr/>
        </p:nvSpPr>
        <p:spPr bwMode="auto">
          <a:xfrm>
            <a:off x="4546600" y="3224213"/>
            <a:ext cx="6572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/>
            <a:r>
              <a:rPr lang="en-US" altLang="ko-KR" sz="1200" b="1">
                <a:cs typeface="Arial" charset="0"/>
              </a:rPr>
              <a:t>head</a:t>
            </a:r>
            <a:endParaRPr lang="ko-KR" altLang="en-US" sz="1200" b="1">
              <a:cs typeface="Arial" charset="0"/>
            </a:endParaRPr>
          </a:p>
        </p:txBody>
      </p:sp>
      <p:sp>
        <p:nvSpPr>
          <p:cNvPr id="62487" name="직사각형 34"/>
          <p:cNvSpPr>
            <a:spLocks noChangeArrowheads="1"/>
          </p:cNvSpPr>
          <p:nvPr/>
        </p:nvSpPr>
        <p:spPr bwMode="auto">
          <a:xfrm>
            <a:off x="6588125" y="1341438"/>
            <a:ext cx="2457450" cy="238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7800" indent="-177800" latinLnBrk="1">
              <a:spcBef>
                <a:spcPts val="1800"/>
              </a:spcBef>
              <a:buFont typeface="Wingdings" pitchFamily="2" charset="2"/>
              <a:buChar char="§"/>
            </a:pPr>
            <a:r>
              <a:rPr lang="en-US" altLang="ko-KR" sz="1600">
                <a:solidFill>
                  <a:srgbClr val="000000"/>
                </a:solidFill>
                <a:cs typeface="Arial" charset="0"/>
              </a:rPr>
              <a:t>Large correlated energy spread needs to be reduced at the subsequent Stainless Steel vacuum pipes. </a:t>
            </a:r>
          </a:p>
          <a:p>
            <a:pPr marL="177800" indent="-177800" latinLnBrk="1">
              <a:spcBef>
                <a:spcPts val="600"/>
              </a:spcBef>
              <a:buFont typeface="Wingdings" pitchFamily="2" charset="2"/>
              <a:buChar char="§"/>
            </a:pPr>
            <a:endParaRPr lang="en-US" altLang="ko-KR" sz="1600">
              <a:solidFill>
                <a:srgbClr val="000000"/>
              </a:solidFill>
              <a:cs typeface="Arial" charset="0"/>
            </a:endParaRPr>
          </a:p>
          <a:p>
            <a:pPr marL="177800" indent="-177800" latinLnBrk="1">
              <a:buFont typeface="Wingdings" pitchFamily="2" charset="2"/>
              <a:buChar char="§"/>
            </a:pPr>
            <a:r>
              <a:rPr lang="en-US" altLang="ko-KR" sz="1600">
                <a:ea typeface="Arial Unicode MS"/>
                <a:cs typeface="Arial" charset="0"/>
              </a:rPr>
              <a:t>DC conductivity is only considered in the calculation.</a:t>
            </a:r>
            <a:r>
              <a:rPr lang="en-US" altLang="ko-KR" sz="1600">
                <a:solidFill>
                  <a:srgbClr val="000000"/>
                </a:solidFill>
                <a:cs typeface="Arial" charset="0"/>
              </a:rPr>
              <a:t> </a:t>
            </a:r>
            <a:endParaRPr lang="ko-KR" altLang="en-US" sz="160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 err="1" smtClean="0">
                <a:cs typeface="+mj-cs"/>
              </a:rPr>
              <a:t>Undulator</a:t>
            </a:r>
            <a:endParaRPr lang="ko-KR" altLang="en-US" dirty="0">
              <a:cs typeface="+mj-cs"/>
            </a:endParaRPr>
          </a:p>
        </p:txBody>
      </p:sp>
      <p:sp>
        <p:nvSpPr>
          <p:cNvPr id="8" name="텍스트 개체 틀 7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ko-KR" altLang="en-US" dirty="0"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9"/>
          <p:cNvSpPr>
            <a:spLocks noChangeArrowheads="1"/>
          </p:cNvSpPr>
          <p:nvPr/>
        </p:nvSpPr>
        <p:spPr bwMode="auto">
          <a:xfrm>
            <a:off x="244475" y="571500"/>
            <a:ext cx="8599488" cy="46038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rgbClr val="66CC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latinLnBrk="1">
              <a:spcBef>
                <a:spcPct val="30000"/>
              </a:spcBef>
            </a:pPr>
            <a:endParaRPr lang="ko-KR" altLang="en-US" sz="2000">
              <a:latin typeface="맑은 고딕"/>
              <a:cs typeface="Times New Roman" pitchFamily="18" charset="0"/>
            </a:endParaRPr>
          </a:p>
        </p:txBody>
      </p:sp>
      <p:pic>
        <p:nvPicPr>
          <p:cNvPr id="30722" name="Picture 10" descr="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5425" y="71438"/>
            <a:ext cx="962025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Rectangle 11"/>
          <p:cNvSpPr>
            <a:spLocks noChangeArrowheads="1"/>
          </p:cNvSpPr>
          <p:nvPr/>
        </p:nvSpPr>
        <p:spPr bwMode="auto">
          <a:xfrm>
            <a:off x="3168650" y="0"/>
            <a:ext cx="3363913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latinLnBrk="1">
              <a:spcBef>
                <a:spcPct val="30000"/>
              </a:spcBef>
            </a:pPr>
            <a:r>
              <a:rPr lang="en-US" altLang="ko-KR" sz="2800">
                <a:latin typeface="Times New Roman" pitchFamily="18" charset="0"/>
                <a:cs typeface="Times New Roman" pitchFamily="18" charset="0"/>
              </a:rPr>
              <a:t>PAL: Chronology</a:t>
            </a:r>
          </a:p>
        </p:txBody>
      </p:sp>
      <p:graphicFrame>
        <p:nvGraphicFramePr>
          <p:cNvPr id="15" name="표 14"/>
          <p:cNvGraphicFramePr>
            <a:graphicFrameLocks noGrp="1"/>
          </p:cNvGraphicFramePr>
          <p:nvPr/>
        </p:nvGraphicFramePr>
        <p:xfrm>
          <a:off x="384175" y="695325"/>
          <a:ext cx="8334375" cy="5907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7034"/>
                <a:gridCol w="7337432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Past</a:t>
                      </a:r>
                      <a:endParaRPr lang="ko-KR" altLang="en-US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406" marR="84406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0">
                        <a:lnSpc>
                          <a:spcPct val="120000"/>
                        </a:lnSpc>
                        <a:spcBef>
                          <a:spcPct val="30000"/>
                        </a:spcBef>
                        <a:defRPr/>
                      </a:pPr>
                      <a:r>
                        <a:rPr lang="en-US" altLang="ko-KR" sz="1600" b="1" dirty="0" smtClean="0"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I. PLS</a:t>
                      </a:r>
                    </a:p>
                    <a:p>
                      <a:pPr lvl="1" latinLnBrk="0">
                        <a:lnSpc>
                          <a:spcPct val="120000"/>
                        </a:lnSpc>
                        <a:spcBef>
                          <a:spcPct val="30000"/>
                        </a:spcBef>
                        <a:buFont typeface="Wingdings" pitchFamily="2" charset="2"/>
                        <a:buChar char="§"/>
                        <a:defRPr/>
                      </a:pPr>
                      <a:r>
                        <a:rPr lang="en-US" altLang="ko-KR" sz="1600" b="1" dirty="0" smtClean="0"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 Project started				Apr.   1 	1988</a:t>
                      </a:r>
                    </a:p>
                    <a:p>
                      <a:pPr lvl="1" latinLnBrk="0">
                        <a:lnSpc>
                          <a:spcPct val="120000"/>
                        </a:lnSpc>
                        <a:spcBef>
                          <a:spcPct val="30000"/>
                        </a:spcBef>
                        <a:buFont typeface="Wingdings" pitchFamily="2" charset="2"/>
                        <a:buChar char="§"/>
                        <a:defRPr/>
                      </a:pPr>
                      <a:r>
                        <a:rPr lang="en-US" altLang="ko-KR" sz="1600" b="1" dirty="0" smtClean="0"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 Ground-breaking				Apr.   1 	1991</a:t>
                      </a:r>
                    </a:p>
                    <a:p>
                      <a:pPr lvl="1" latinLnBrk="0">
                        <a:lnSpc>
                          <a:spcPct val="120000"/>
                        </a:lnSpc>
                        <a:spcBef>
                          <a:spcPct val="30000"/>
                        </a:spcBef>
                        <a:buFont typeface="Wingdings" pitchFamily="2" charset="2"/>
                        <a:buChar char="§"/>
                        <a:defRPr/>
                      </a:pPr>
                      <a:r>
                        <a:rPr lang="en-US" altLang="ko-KR" sz="1600" b="1" dirty="0" smtClean="0"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 2-GeV </a:t>
                      </a:r>
                      <a:r>
                        <a:rPr lang="en-US" altLang="ko-KR" sz="1600" b="1" dirty="0" err="1" smtClean="0"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Linac</a:t>
                      </a:r>
                      <a:r>
                        <a:rPr lang="en-US" altLang="ko-KR" sz="1600" b="1" dirty="0" smtClean="0"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 commissioning  			June 30     1994</a:t>
                      </a:r>
                    </a:p>
                    <a:p>
                      <a:pPr lvl="1" latinLnBrk="0">
                        <a:lnSpc>
                          <a:spcPct val="120000"/>
                        </a:lnSpc>
                        <a:spcBef>
                          <a:spcPct val="30000"/>
                        </a:spcBef>
                        <a:buFont typeface="Wingdings" pitchFamily="2" charset="2"/>
                        <a:buChar char="§"/>
                        <a:defRPr/>
                      </a:pPr>
                      <a:r>
                        <a:rPr lang="en-US" altLang="ko-KR" sz="1600" b="1" dirty="0" smtClean="0"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 Storage ring commissioning			Dec. 24	1994</a:t>
                      </a:r>
                    </a:p>
                    <a:p>
                      <a:pPr lvl="1" latinLnBrk="0">
                        <a:lnSpc>
                          <a:spcPct val="120000"/>
                        </a:lnSpc>
                        <a:spcBef>
                          <a:spcPct val="30000"/>
                        </a:spcBef>
                        <a:buFont typeface="Wingdings" pitchFamily="2" charset="2"/>
                        <a:buChar char="§"/>
                        <a:defRPr/>
                      </a:pPr>
                      <a:r>
                        <a:rPr lang="en-US" altLang="ko-KR" sz="1600" b="1" u="sng" dirty="0" smtClean="0"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 User’s service started	 			Sept. 1 	1995</a:t>
                      </a:r>
                    </a:p>
                    <a:p>
                      <a:pPr lvl="1">
                        <a:lnSpc>
                          <a:spcPct val="120000"/>
                        </a:lnSpc>
                        <a:spcBef>
                          <a:spcPct val="30000"/>
                        </a:spcBef>
                        <a:buFont typeface="Wingdings" pitchFamily="2" charset="2"/>
                        <a:buChar char="§"/>
                        <a:defRPr/>
                      </a:pPr>
                      <a:r>
                        <a:rPr lang="en-US" altLang="ko-KR" sz="1600" b="1" dirty="0" smtClean="0">
                          <a:latin typeface="Times New Roman" pitchFamily="18" charset="0"/>
                          <a:ea typeface="굴림체" pitchFamily="49" charset="-127"/>
                          <a:cs typeface="Times New Roman" pitchFamily="18" charset="0"/>
                        </a:rPr>
                        <a:t> </a:t>
                      </a:r>
                      <a:r>
                        <a:rPr lang="en-US" altLang="ko-KR" sz="1600" b="1" u="sng" dirty="0" smtClean="0">
                          <a:latin typeface="Times New Roman" pitchFamily="18" charset="0"/>
                          <a:ea typeface="굴림체" pitchFamily="49" charset="-127"/>
                          <a:cs typeface="Times New Roman" pitchFamily="18" charset="0"/>
                        </a:rPr>
                        <a:t>1</a:t>
                      </a:r>
                      <a:r>
                        <a:rPr lang="en-US" altLang="ko-KR" sz="1600" b="1" u="sng" baseline="30000" dirty="0" smtClean="0">
                          <a:latin typeface="Times New Roman" pitchFamily="18" charset="0"/>
                          <a:ea typeface="굴림체" pitchFamily="49" charset="-127"/>
                          <a:cs typeface="Times New Roman" pitchFamily="18" charset="0"/>
                        </a:rPr>
                        <a:t>st</a:t>
                      </a:r>
                      <a:r>
                        <a:rPr lang="en-US" altLang="ko-KR" sz="1600" b="1" u="sng" dirty="0" smtClean="0">
                          <a:latin typeface="Times New Roman" pitchFamily="18" charset="0"/>
                          <a:ea typeface="굴림체" pitchFamily="49" charset="-127"/>
                          <a:cs typeface="Times New Roman" pitchFamily="18" charset="0"/>
                        </a:rPr>
                        <a:t> PLS Upgrade Complete			Nov. 1	2002</a:t>
                      </a:r>
                    </a:p>
                    <a:p>
                      <a:pPr lvl="2">
                        <a:lnSpc>
                          <a:spcPct val="120000"/>
                        </a:lnSpc>
                        <a:spcBef>
                          <a:spcPct val="30000"/>
                        </a:spcBef>
                        <a:buFont typeface="Wingdings" pitchFamily="2" charset="2"/>
                        <a:buChar char="ü"/>
                        <a:defRPr/>
                      </a:pPr>
                      <a:r>
                        <a:rPr lang="en-US" altLang="ko-KR" sz="1600" b="1" dirty="0" smtClean="0">
                          <a:latin typeface="Times New Roman" pitchFamily="18" charset="0"/>
                          <a:ea typeface="굴림체" pitchFamily="49" charset="-127"/>
                          <a:cs typeface="Times New Roman" pitchFamily="18" charset="0"/>
                        </a:rPr>
                        <a:t> Energy ramping to 2.5 </a:t>
                      </a:r>
                      <a:r>
                        <a:rPr lang="en-US" altLang="ko-KR" sz="1600" b="1" dirty="0" err="1" smtClean="0">
                          <a:latin typeface="Times New Roman" pitchFamily="18" charset="0"/>
                          <a:ea typeface="굴림체" pitchFamily="49" charset="-127"/>
                          <a:cs typeface="Times New Roman" pitchFamily="18" charset="0"/>
                        </a:rPr>
                        <a:t>GeV</a:t>
                      </a:r>
                      <a:r>
                        <a:rPr lang="en-US" altLang="ko-KR" sz="1600" b="1" dirty="0" smtClean="0">
                          <a:latin typeface="Times New Roman" pitchFamily="18" charset="0"/>
                          <a:ea typeface="굴림체" pitchFamily="49" charset="-127"/>
                          <a:cs typeface="Times New Roman" pitchFamily="18" charset="0"/>
                        </a:rPr>
                        <a:t>    		Sept. 1 	2000</a:t>
                      </a:r>
                    </a:p>
                    <a:p>
                      <a:pPr lvl="2">
                        <a:lnSpc>
                          <a:spcPct val="120000"/>
                        </a:lnSpc>
                        <a:spcBef>
                          <a:spcPct val="30000"/>
                        </a:spcBef>
                        <a:buFont typeface="Wingdings" pitchFamily="2" charset="2"/>
                        <a:buChar char="ü"/>
                        <a:defRPr/>
                      </a:pPr>
                      <a:r>
                        <a:rPr lang="en-US" altLang="ko-KR" sz="1600" b="1" dirty="0" smtClean="0">
                          <a:latin typeface="Times New Roman" pitchFamily="18" charset="0"/>
                          <a:ea typeface="굴림체" pitchFamily="49" charset="-127"/>
                          <a:cs typeface="Times New Roman" pitchFamily="18" charset="0"/>
                        </a:rPr>
                        <a:t> 2.5-GeV injection			                  Nov.  1 	2002</a:t>
                      </a:r>
                    </a:p>
                  </a:txBody>
                  <a:tcPr marL="84406" marR="84406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Present</a:t>
                      </a:r>
                      <a:endParaRPr lang="ko-KR" altLang="en-US" sz="2000" b="1" dirty="0" smtClean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406" marR="84406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ct val="30000"/>
                        </a:spcBef>
                        <a:defRPr/>
                      </a:pPr>
                      <a:r>
                        <a:rPr lang="en-US" altLang="ko-KR" sz="1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굴림체" pitchFamily="49" charset="-127"/>
                          <a:cs typeface="Times New Roman" pitchFamily="18" charset="0"/>
                        </a:rPr>
                        <a:t>II. 2</a:t>
                      </a:r>
                      <a:r>
                        <a:rPr lang="en-US" altLang="ko-KR" sz="1600" b="1" baseline="300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굴림체" pitchFamily="49" charset="-127"/>
                          <a:cs typeface="Times New Roman" pitchFamily="18" charset="0"/>
                        </a:rPr>
                        <a:t>nd</a:t>
                      </a:r>
                      <a:r>
                        <a:rPr lang="en-US" altLang="ko-KR" sz="1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굴림체" pitchFamily="49" charset="-127"/>
                          <a:cs typeface="Times New Roman" pitchFamily="18" charset="0"/>
                        </a:rPr>
                        <a:t> Major Upgrade of the PLS (PLS-II) </a:t>
                      </a:r>
                    </a:p>
                    <a:p>
                      <a:pPr lvl="1">
                        <a:lnSpc>
                          <a:spcPct val="120000"/>
                        </a:lnSpc>
                        <a:spcBef>
                          <a:spcPct val="30000"/>
                        </a:spcBef>
                        <a:buFont typeface="Wingdings" pitchFamily="2" charset="2"/>
                        <a:buChar char="§"/>
                        <a:defRPr/>
                      </a:pPr>
                      <a:r>
                        <a:rPr lang="en-US" altLang="ko-KR" sz="1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굴림체" pitchFamily="49" charset="-127"/>
                          <a:cs typeface="Times New Roman" pitchFamily="18" charset="0"/>
                        </a:rPr>
                        <a:t> 3.0 </a:t>
                      </a:r>
                      <a:r>
                        <a:rPr lang="en-US" altLang="ko-KR" sz="1600" b="1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굴림체" pitchFamily="49" charset="-127"/>
                          <a:cs typeface="Times New Roman" pitchFamily="18" charset="0"/>
                        </a:rPr>
                        <a:t>GeV</a:t>
                      </a:r>
                      <a:r>
                        <a:rPr lang="en-US" altLang="ko-KR" sz="1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굴림체" pitchFamily="49" charset="-127"/>
                          <a:cs typeface="Times New Roman" pitchFamily="18" charset="0"/>
                        </a:rPr>
                        <a:t> PLS-II Upgrade begin			Jan.	2009</a:t>
                      </a:r>
                    </a:p>
                  </a:txBody>
                  <a:tcPr marL="84406" marR="84406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2000" b="1" dirty="0" smtClean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2000" b="1" dirty="0" smtClean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b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Future</a:t>
                      </a:r>
                      <a:endParaRPr lang="ko-KR" altLang="en-US" sz="2000" b="1" dirty="0" smtClean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406" marR="84406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9263" indent="0">
                        <a:lnSpc>
                          <a:spcPct val="120000"/>
                        </a:lnSpc>
                        <a:spcBef>
                          <a:spcPct val="30000"/>
                        </a:spcBef>
                        <a:buFont typeface="Wingdings" pitchFamily="2" charset="2"/>
                        <a:buChar char="§"/>
                        <a:defRPr/>
                      </a:pPr>
                      <a:r>
                        <a:rPr lang="en-US" altLang="ko-KR" sz="1600" b="1" u="sng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ea typeface="굴림체" pitchFamily="49" charset="-127"/>
                          <a:cs typeface="Times New Roman" pitchFamily="18" charset="0"/>
                        </a:rPr>
                        <a:t> 3.0 </a:t>
                      </a:r>
                      <a:r>
                        <a:rPr lang="en-US" altLang="ko-KR" sz="1600" b="1" u="sng" dirty="0" err="1" smtClean="0">
                          <a:solidFill>
                            <a:srgbClr val="00B050"/>
                          </a:solidFill>
                          <a:latin typeface="Times New Roman" pitchFamily="18" charset="0"/>
                          <a:ea typeface="굴림체" pitchFamily="49" charset="-127"/>
                          <a:cs typeface="Times New Roman" pitchFamily="18" charset="0"/>
                        </a:rPr>
                        <a:t>GeV</a:t>
                      </a:r>
                      <a:r>
                        <a:rPr lang="en-US" altLang="ko-KR" sz="1600" b="1" u="sng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ea typeface="굴림체" pitchFamily="49" charset="-127"/>
                          <a:cs typeface="Times New Roman" pitchFamily="18" charset="0"/>
                        </a:rPr>
                        <a:t> PLS-II Upgrade Complete		                  Dec.	2011</a:t>
                      </a:r>
                    </a:p>
                    <a:p>
                      <a:pPr marL="0" lvl="1">
                        <a:lnSpc>
                          <a:spcPct val="120000"/>
                        </a:lnSpc>
                        <a:spcBef>
                          <a:spcPct val="30000"/>
                        </a:spcBef>
                        <a:defRPr/>
                      </a:pPr>
                      <a:r>
                        <a:rPr lang="en-US" altLang="ko-KR" sz="1600" b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ea typeface="굴림체" pitchFamily="49" charset="-127"/>
                          <a:cs typeface="Times New Roman" pitchFamily="18" charset="0"/>
                        </a:rPr>
                        <a:t>III. PAL XFEL (10GeV </a:t>
                      </a:r>
                      <a:r>
                        <a:rPr lang="en-US" altLang="ko-KR" sz="1600" b="1" dirty="0" err="1" smtClean="0">
                          <a:solidFill>
                            <a:srgbClr val="00B050"/>
                          </a:solidFill>
                          <a:latin typeface="Times New Roman" pitchFamily="18" charset="0"/>
                          <a:ea typeface="굴림체" pitchFamily="49" charset="-127"/>
                          <a:cs typeface="Times New Roman" pitchFamily="18" charset="0"/>
                        </a:rPr>
                        <a:t>Linac</a:t>
                      </a:r>
                      <a:r>
                        <a:rPr lang="en-US" altLang="ko-KR" sz="1600" b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ea typeface="굴림체" pitchFamily="49" charset="-127"/>
                          <a:cs typeface="Times New Roman" pitchFamily="18" charset="0"/>
                        </a:rPr>
                        <a:t> &amp; SASE Based 0.1 nm x-ray FEL)  </a:t>
                      </a:r>
                    </a:p>
                    <a:p>
                      <a:pPr marL="449263" lvl="1">
                        <a:lnSpc>
                          <a:spcPct val="120000"/>
                        </a:lnSpc>
                        <a:spcBef>
                          <a:spcPct val="30000"/>
                        </a:spcBef>
                        <a:buFont typeface="Wingdings" pitchFamily="2" charset="2"/>
                        <a:buChar char="§"/>
                        <a:defRPr/>
                      </a:pPr>
                      <a:r>
                        <a:rPr lang="en-US" altLang="ko-KR" sz="1600" b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ea typeface="굴림체" pitchFamily="49" charset="-127"/>
                          <a:cs typeface="Times New Roman" pitchFamily="18" charset="0"/>
                        </a:rPr>
                        <a:t> Project Approval					2010</a:t>
                      </a:r>
                    </a:p>
                    <a:p>
                      <a:pPr marL="449263" lvl="1">
                        <a:lnSpc>
                          <a:spcPct val="120000"/>
                        </a:lnSpc>
                        <a:spcBef>
                          <a:spcPct val="30000"/>
                        </a:spcBef>
                        <a:buFont typeface="Wingdings" pitchFamily="2" charset="2"/>
                        <a:buChar char="§"/>
                        <a:defRPr/>
                      </a:pPr>
                      <a:r>
                        <a:rPr lang="en-US" altLang="ko-KR" sz="1600" b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ea typeface="굴림체" pitchFamily="49" charset="-127"/>
                          <a:cs typeface="Times New Roman" pitchFamily="18" charset="0"/>
                        </a:rPr>
                        <a:t> Project Start					                  2011</a:t>
                      </a:r>
                    </a:p>
                    <a:p>
                      <a:pPr marL="449263" lvl="1">
                        <a:lnSpc>
                          <a:spcPct val="120000"/>
                        </a:lnSpc>
                        <a:spcBef>
                          <a:spcPct val="30000"/>
                        </a:spcBef>
                        <a:buFont typeface="Wingdings" pitchFamily="2" charset="2"/>
                        <a:buChar char="§"/>
                        <a:defRPr/>
                      </a:pPr>
                      <a:r>
                        <a:rPr lang="en-US" altLang="ko-KR" sz="1600" b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ea typeface="굴림체" pitchFamily="49" charset="-127"/>
                          <a:cs typeface="Times New Roman" pitchFamily="18" charset="0"/>
                        </a:rPr>
                        <a:t> (Anticipated) Construction Complete			2014</a:t>
                      </a:r>
                    </a:p>
                  </a:txBody>
                  <a:tcPr marL="84406" marR="84406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6"/>
          <p:cNvSpPr>
            <a:spLocks noChangeArrowheads="1"/>
          </p:cNvSpPr>
          <p:nvPr/>
        </p:nvSpPr>
        <p:spPr bwMode="auto">
          <a:xfrm>
            <a:off x="4479925" y="444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latinLnBrk="1"/>
            <a:endParaRPr lang="ko-KR" altLang="en-US">
              <a:latin typeface="맑은 고딕"/>
            </a:endParaRPr>
          </a:p>
        </p:txBody>
      </p:sp>
      <p:sp>
        <p:nvSpPr>
          <p:cNvPr id="64514" name="직사각형 7"/>
          <p:cNvSpPr>
            <a:spLocks noChangeArrowheads="1"/>
          </p:cNvSpPr>
          <p:nvPr/>
        </p:nvSpPr>
        <p:spPr bwMode="auto">
          <a:xfrm>
            <a:off x="295275" y="4076700"/>
            <a:ext cx="18923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1"/>
            <a:r>
              <a:rPr lang="en-US" altLang="ko-KR">
                <a:latin typeface="Trebuchet MS" pitchFamily="34" charset="0"/>
              </a:rPr>
              <a:t> EURO-XFEL OVU</a:t>
            </a:r>
            <a:endParaRPr lang="ko-KR" altLang="en-US">
              <a:latin typeface="맑은 고딕"/>
            </a:endParaRPr>
          </a:p>
        </p:txBody>
      </p:sp>
      <p:pic>
        <p:nvPicPr>
          <p:cNvPr id="64515" name="Picture 2"/>
          <p:cNvPicPr>
            <a:picLocks noChangeAspect="1" noChangeArrowheads="1"/>
          </p:cNvPicPr>
          <p:nvPr/>
        </p:nvPicPr>
        <p:blipFill>
          <a:blip r:embed="rId3"/>
          <a:srcRect l="75000" t="29607" r="8070" b="36850"/>
          <a:stretch>
            <a:fillRect/>
          </a:stretch>
        </p:blipFill>
        <p:spPr bwMode="auto">
          <a:xfrm>
            <a:off x="6797675" y="3603625"/>
            <a:ext cx="2166938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6" name="Picture 2"/>
          <p:cNvPicPr>
            <a:picLocks noChangeAspect="1" noChangeArrowheads="1"/>
          </p:cNvPicPr>
          <p:nvPr/>
        </p:nvPicPr>
        <p:blipFill>
          <a:blip r:embed="rId3"/>
          <a:srcRect l="26968" t="30235" r="29330" b="39685"/>
          <a:stretch>
            <a:fillRect/>
          </a:stretch>
        </p:blipFill>
        <p:spPr bwMode="auto">
          <a:xfrm>
            <a:off x="198438" y="1177925"/>
            <a:ext cx="6527800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7" name="TextBox 4"/>
          <p:cNvSpPr txBox="1">
            <a:spLocks noChangeArrowheads="1"/>
          </p:cNvSpPr>
          <p:nvPr/>
        </p:nvSpPr>
        <p:spPr bwMode="auto">
          <a:xfrm>
            <a:off x="288925" y="4476750"/>
            <a:ext cx="6437313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>
              <a:lnSpc>
                <a:spcPct val="150000"/>
              </a:lnSpc>
              <a:buFontTx/>
              <a:buChar char="-"/>
            </a:pPr>
            <a:r>
              <a:rPr kumimoji="1" lang="ko-KR" altLang="en-US" sz="1600">
                <a:latin typeface="Trebuchet MS" pitchFamily="34" charset="0"/>
                <a:ea typeface="굴림"/>
                <a:cs typeface="굴림"/>
              </a:rPr>
              <a:t> </a:t>
            </a:r>
            <a:r>
              <a:rPr kumimoji="1" lang="en-US" altLang="ko-KR" sz="1600">
                <a:latin typeface="Trebuchet MS" pitchFamily="34" charset="0"/>
                <a:ea typeface="굴림"/>
                <a:cs typeface="굴림"/>
              </a:rPr>
              <a:t>Materials Pairing and Bimetallic Bending</a:t>
            </a:r>
          </a:p>
          <a:p>
            <a:pPr latinLnBrk="1">
              <a:lnSpc>
                <a:spcPct val="150000"/>
              </a:lnSpc>
              <a:buFontTx/>
              <a:buChar char="-"/>
            </a:pPr>
            <a:r>
              <a:rPr kumimoji="1" lang="en-US" altLang="ko-KR" sz="1600">
                <a:latin typeface="Trebuchet MS" pitchFamily="34" charset="0"/>
                <a:ea typeface="굴림"/>
                <a:cs typeface="굴림"/>
              </a:rPr>
              <a:t> Four Points to support the strongback</a:t>
            </a:r>
          </a:p>
          <a:p>
            <a:pPr latinLnBrk="1">
              <a:lnSpc>
                <a:spcPct val="150000"/>
              </a:lnSpc>
              <a:buFontTx/>
              <a:buChar char="-"/>
            </a:pPr>
            <a:r>
              <a:rPr kumimoji="1" lang="en-US" altLang="ko-KR" sz="1600">
                <a:latin typeface="Trebuchet MS" pitchFamily="34" charset="0"/>
                <a:ea typeface="굴림"/>
                <a:cs typeface="굴림"/>
              </a:rPr>
              <a:t> Four motors and electronic gears</a:t>
            </a:r>
          </a:p>
          <a:p>
            <a:pPr latinLnBrk="1">
              <a:lnSpc>
                <a:spcPct val="150000"/>
              </a:lnSpc>
              <a:buFontTx/>
              <a:buChar char="-"/>
            </a:pPr>
            <a:r>
              <a:rPr kumimoji="1" lang="en-US" altLang="ko-KR" sz="1600">
                <a:latin typeface="Trebuchet MS" pitchFamily="34" charset="0"/>
                <a:ea typeface="굴림"/>
                <a:cs typeface="굴림"/>
              </a:rPr>
              <a:t> Forced strongback guiding</a:t>
            </a:r>
          </a:p>
          <a:p>
            <a:pPr latinLnBrk="1">
              <a:lnSpc>
                <a:spcPct val="150000"/>
              </a:lnSpc>
              <a:buFontTx/>
              <a:buChar char="-"/>
            </a:pPr>
            <a:r>
              <a:rPr kumimoji="1" lang="en-US" altLang="ko-KR" sz="1600">
                <a:latin typeface="Trebuchet MS" pitchFamily="34" charset="0"/>
                <a:ea typeface="굴림"/>
                <a:cs typeface="굴림"/>
              </a:rPr>
              <a:t> Precision Measurement of gap / feedback to </a:t>
            </a:r>
            <a:r>
              <a:rPr kumimoji="1" lang="el-GR" altLang="ko-KR" sz="1600">
                <a:latin typeface="Trebuchet MS" pitchFamily="34" charset="0"/>
                <a:ea typeface="굴림"/>
                <a:cs typeface="굴림"/>
              </a:rPr>
              <a:t>±</a:t>
            </a:r>
            <a:r>
              <a:rPr kumimoji="1" lang="en-US" altLang="ko-KR" sz="1600">
                <a:latin typeface="Trebuchet MS" pitchFamily="34" charset="0"/>
                <a:ea typeface="굴림"/>
                <a:cs typeface="굴림"/>
              </a:rPr>
              <a:t>1 </a:t>
            </a:r>
            <a:r>
              <a:rPr kumimoji="1" lang="el-GR" altLang="ko-KR" sz="1600">
                <a:latin typeface="Trebuchet MS" pitchFamily="34" charset="0"/>
                <a:ea typeface="굴림"/>
                <a:cs typeface="굴림"/>
              </a:rPr>
              <a:t>μ</a:t>
            </a:r>
            <a:r>
              <a:rPr kumimoji="1" lang="en-US" altLang="ko-KR" sz="1600">
                <a:latin typeface="Trebuchet MS" pitchFamily="34" charset="0"/>
                <a:ea typeface="굴림"/>
                <a:cs typeface="굴림"/>
              </a:rPr>
              <a:t>m</a:t>
            </a:r>
          </a:p>
        </p:txBody>
      </p:sp>
      <p:sp>
        <p:nvSpPr>
          <p:cNvPr id="64518" name="제목 7"/>
          <p:cNvSpPr>
            <a:spLocks noGrp="1"/>
          </p:cNvSpPr>
          <p:nvPr>
            <p:ph type="title" idx="4294967295"/>
          </p:nvPr>
        </p:nvSpPr>
        <p:spPr>
          <a:xfrm>
            <a:off x="-323850" y="169863"/>
            <a:ext cx="9467850" cy="592137"/>
          </a:xfrm>
        </p:spPr>
        <p:txBody>
          <a:bodyPr/>
          <a:lstStyle/>
          <a:p>
            <a:r>
              <a:rPr lang="en-US" altLang="ko-KR" sz="3200" smtClean="0">
                <a:latin typeface="Arial" charset="0"/>
                <a:cs typeface="Arial" charset="0"/>
              </a:rPr>
              <a:t> EURO-XFEL Out Vacuum Undulator </a:t>
            </a:r>
            <a:endParaRPr lang="ko-KR" altLang="en-US" sz="32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613" y="188913"/>
            <a:ext cx="5795962" cy="4619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76250"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400" dirty="0">
                <a:solidFill>
                  <a:srgbClr val="E2FEFB"/>
                </a:solidFill>
                <a:latin typeface="Sylfaen" pitchFamily="18" charset="0"/>
                <a:ea typeface="+mn-ea"/>
                <a:cs typeface="+mn-cs"/>
              </a:rPr>
              <a:t> </a:t>
            </a:r>
            <a:r>
              <a:rPr lang="en-US" altLang="ko-KR" sz="2400" dirty="0">
                <a:solidFill>
                  <a:srgbClr val="FFC000"/>
                </a:solidFill>
                <a:latin typeface="Sylfaen" pitchFamily="18" charset="0"/>
                <a:ea typeface="+mn-ea"/>
                <a:cs typeface="+mn-cs"/>
              </a:rPr>
              <a:t> </a:t>
            </a:r>
            <a:r>
              <a:rPr lang="en-US" altLang="ko-KR" sz="2400" dirty="0">
                <a:latin typeface="Sylfaen" pitchFamily="18" charset="0"/>
                <a:ea typeface="+mn-ea"/>
                <a:cs typeface="+mn-cs"/>
              </a:rPr>
              <a:t>HXU1 Parameters (by Ming </a:t>
            </a:r>
            <a:r>
              <a:rPr lang="en-US" altLang="ko-KR" sz="2400" dirty="0" err="1">
                <a:latin typeface="Sylfaen" pitchFamily="18" charset="0"/>
                <a:ea typeface="+mn-ea"/>
                <a:cs typeface="+mn-cs"/>
              </a:rPr>
              <a:t>Xie’s</a:t>
            </a:r>
            <a:r>
              <a:rPr lang="en-US" altLang="ko-KR" sz="2400" dirty="0">
                <a:latin typeface="Sylfaen" pitchFamily="18" charset="0"/>
                <a:ea typeface="+mn-ea"/>
                <a:cs typeface="+mn-cs"/>
              </a:rPr>
              <a:t> formula)</a:t>
            </a:r>
            <a:endParaRPr lang="en-US" altLang="ko-KR" sz="2400" dirty="0">
              <a:latin typeface="Sylfae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4278313" y="6381750"/>
            <a:ext cx="3317875" cy="3079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latin typeface="+mj-lt"/>
                <a:ea typeface="굴림" charset="-127"/>
                <a:cs typeface="+mn-cs"/>
              </a:rPr>
              <a:t>B: photons/0.1%BW/sec./mm</a:t>
            </a:r>
            <a:r>
              <a:rPr lang="en-US" altLang="ko-KR" sz="1400" baseline="30000" dirty="0">
                <a:latin typeface="+mj-lt"/>
                <a:ea typeface="굴림" charset="-127"/>
                <a:cs typeface="+mn-cs"/>
              </a:rPr>
              <a:t>2</a:t>
            </a:r>
            <a:r>
              <a:rPr lang="en-US" altLang="ko-KR" sz="1400" dirty="0">
                <a:latin typeface="+mj-lt"/>
                <a:ea typeface="굴림" charset="-127"/>
                <a:cs typeface="+mn-cs"/>
              </a:rPr>
              <a:t>/mrad</a:t>
            </a:r>
            <a:r>
              <a:rPr lang="en-US" altLang="ko-KR" sz="1400" baseline="30000" dirty="0">
                <a:latin typeface="+mj-lt"/>
                <a:ea typeface="굴림" charset="-127"/>
                <a:cs typeface="+mn-cs"/>
              </a:rPr>
              <a:t>2</a:t>
            </a:r>
            <a:endParaRPr lang="en-US" altLang="ko-KR" sz="1400" dirty="0">
              <a:latin typeface="+mj-lt"/>
              <a:ea typeface="굴림" charset="-127"/>
              <a:cs typeface="+mn-cs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1042988" y="760413"/>
          <a:ext cx="7273925" cy="8655050"/>
        </p:xfrm>
        <a:graphic>
          <a:graphicData uri="http://schemas.openxmlformats.org/drawingml/2006/table">
            <a:tbl>
              <a:tblPr/>
              <a:tblGrid>
                <a:gridCol w="2835203"/>
                <a:gridCol w="1002452"/>
                <a:gridCol w="1688661"/>
                <a:gridCol w="1746294"/>
              </a:tblGrid>
              <a:tr h="4226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+mj-lt"/>
                          <a:ea typeface="바탕"/>
                        </a:rPr>
                        <a:t>Unit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  <a:ea typeface="바탕"/>
                        </a:rPr>
                        <a:t>HXU1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E2FEFB"/>
                        </a:solidFill>
                        <a:latin typeface="+mj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406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Electron Energy </a:t>
                      </a:r>
                      <a:endParaRPr lang="en-US" sz="1600" dirty="0" smtClean="0">
                        <a:solidFill>
                          <a:schemeClr val="tx1"/>
                        </a:solidFill>
                        <a:latin typeface="+mj-lt"/>
                        <a:ea typeface="한양신명조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Undulator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Period</a:t>
                      </a: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Photon Wavelength</a:t>
                      </a: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Photon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Energy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marL="0" marR="0" indent="0" algn="just" defTabSz="914400" rtl="0" eaLnBrk="1" fontAlgn="auto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Gap</a:t>
                      </a:r>
                    </a:p>
                    <a:p>
                      <a:pPr marL="0" marR="0" indent="0" algn="just" defTabSz="914400" rtl="0" eaLnBrk="1" fontAlgn="auto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Undulator Parameter</a:t>
                      </a:r>
                    </a:p>
                    <a:p>
                      <a:pPr marL="0" marR="0" indent="0" algn="just" defTabSz="914400" rtl="0" eaLnBrk="1" fontAlgn="auto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Pierce Parameter</a:t>
                      </a:r>
                      <a:endParaRPr lang="en-US" altLang="ko-KR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Saturation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Length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Peak Power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Spectral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Bandwidth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Photons/Pulse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Peak Flux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Peak Brilliance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GeV</a:t>
                      </a:r>
                      <a:endParaRPr lang="en-US" sz="1600" dirty="0" smtClean="0">
                        <a:solidFill>
                          <a:schemeClr val="tx1"/>
                        </a:solidFill>
                        <a:latin typeface="+mj-lt"/>
                        <a:ea typeface="한양신명조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mm</a:t>
                      </a: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nm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keV</a:t>
                      </a:r>
                      <a:endParaRPr lang="en-US" sz="1600" dirty="0" smtClean="0">
                        <a:solidFill>
                          <a:schemeClr val="tx1"/>
                        </a:solidFill>
                        <a:latin typeface="+mj-lt"/>
                        <a:ea typeface="한양신명조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mm</a:t>
                      </a: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solidFill>
                          <a:schemeClr val="tx1"/>
                        </a:solidFill>
                        <a:latin typeface="+mj-lt"/>
                        <a:ea typeface="한양신명조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solidFill>
                          <a:schemeClr val="tx1"/>
                        </a:solidFill>
                        <a:latin typeface="+mj-lt"/>
                        <a:ea typeface="한양신명조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m</a:t>
                      </a: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GW</a:t>
                      </a: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%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#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#/sec.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B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10.0</a:t>
                      </a: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24.6</a:t>
                      </a: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0.10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12.4</a:t>
                      </a: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6.85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2.06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5.3</a:t>
                      </a: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x10</a:t>
                      </a:r>
                      <a:r>
                        <a:rPr lang="en-US" altLang="ko-KR" sz="1600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-4</a:t>
                      </a:r>
                      <a:endParaRPr lang="en-US" sz="1600" baseline="30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53.2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13.6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0.11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4.7x10</a:t>
                      </a:r>
                      <a:r>
                        <a:rPr lang="en-US" sz="1600" baseline="30000" dirty="0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11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5.8x10</a:t>
                      </a:r>
                      <a:r>
                        <a:rPr lang="en-US" sz="1600" baseline="30000" dirty="0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24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2.3x10</a:t>
                      </a:r>
                      <a:r>
                        <a:rPr lang="en-US" sz="1600" baseline="30000" dirty="0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33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10.0</a:t>
                      </a: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24.6</a:t>
                      </a: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0.06</a:t>
                      </a:r>
                      <a:endParaRPr lang="en-US" altLang="ko-KR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20.6</a:t>
                      </a: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9.55</a:t>
                      </a: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1.32</a:t>
                      </a:r>
                      <a:endParaRPr lang="en-US" altLang="ko-KR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4.2x10</a:t>
                      </a:r>
                      <a:r>
                        <a:rPr lang="en-US" altLang="ko-KR" sz="1600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-4</a:t>
                      </a:r>
                      <a:endParaRPr lang="en-US" altLang="ko-KR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93.7</a:t>
                      </a:r>
                      <a:endParaRPr lang="en-US" altLang="ko-KR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5.0</a:t>
                      </a:r>
                      <a:endParaRPr lang="en-US" altLang="ko-KR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0.09</a:t>
                      </a:r>
                      <a:endParaRPr lang="en-US" altLang="ko-KR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1.1x10</a:t>
                      </a:r>
                      <a:r>
                        <a:rPr lang="en-US" altLang="ko-KR" sz="1600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11</a:t>
                      </a:r>
                      <a:endParaRPr lang="en-US" altLang="ko-KR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1.7x10</a:t>
                      </a:r>
                      <a:r>
                        <a:rPr lang="en-US" altLang="ko-KR" sz="1600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24</a:t>
                      </a:r>
                      <a:endParaRPr lang="en-US" altLang="ko-KR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1.9x10</a:t>
                      </a:r>
                      <a:r>
                        <a:rPr lang="en-US" altLang="ko-KR" sz="1600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33</a:t>
                      </a:r>
                      <a:endParaRPr lang="en-US" altLang="ko-KR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5" name="Object 14"/>
          <p:cNvPicPr>
            <a:picLocks noChangeAspect="1" noChangeArrowheads="1"/>
          </p:cNvPicPr>
          <p:nvPr/>
        </p:nvPicPr>
        <p:blipFill>
          <a:blip r:embed="rId2"/>
          <a:srcRect t="6204" b="2481"/>
          <a:stretch>
            <a:fillRect/>
          </a:stretch>
        </p:blipFill>
        <p:spPr bwMode="auto">
          <a:xfrm>
            <a:off x="417513" y="1700213"/>
            <a:ext cx="3746500" cy="2390775"/>
          </a:xfrm>
          <a:prstGeom prst="rect">
            <a:avLst/>
          </a:prstGeom>
          <a:solidFill>
            <a:srgbClr val="E2FEFB"/>
          </a:solidFill>
          <a:ln w="9525">
            <a:noFill/>
            <a:miter lim="800000"/>
            <a:headEnd/>
            <a:tailEnd/>
          </a:ln>
        </p:spPr>
      </p:pic>
      <p:sp>
        <p:nvSpPr>
          <p:cNvPr id="67586" name="Text Box 2"/>
          <p:cNvSpPr txBox="1">
            <a:spLocks noChangeArrowheads="1"/>
          </p:cNvSpPr>
          <p:nvPr/>
        </p:nvSpPr>
        <p:spPr bwMode="auto">
          <a:xfrm>
            <a:off x="288925" y="428625"/>
            <a:ext cx="8358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76250" latinLnBrk="1"/>
            <a:r>
              <a:rPr lang="en-US" altLang="ko-KR" sz="2400">
                <a:solidFill>
                  <a:srgbClr val="E2FEFB"/>
                </a:solidFill>
                <a:latin typeface="Sylfaen" pitchFamily="18" charset="0"/>
              </a:rPr>
              <a:t> </a:t>
            </a:r>
            <a:r>
              <a:rPr lang="en-US" altLang="ko-KR" sz="2400">
                <a:latin typeface="Sylfaen" pitchFamily="18" charset="0"/>
              </a:rPr>
              <a:t>HXU1 Lattice </a:t>
            </a:r>
            <a:endParaRPr lang="en-US" altLang="ko-KR" sz="2400">
              <a:latin typeface="Sylfaen" pitchFamily="18" charset="0"/>
              <a:cs typeface="Times New Roman" pitchFamily="18" charset="0"/>
            </a:endParaRPr>
          </a:p>
        </p:txBody>
      </p:sp>
      <p:sp>
        <p:nvSpPr>
          <p:cNvPr id="67587" name="Text Box 2"/>
          <p:cNvSpPr txBox="1">
            <a:spLocks noChangeArrowheads="1"/>
          </p:cNvSpPr>
          <p:nvPr/>
        </p:nvSpPr>
        <p:spPr bwMode="auto">
          <a:xfrm>
            <a:off x="395288" y="1052513"/>
            <a:ext cx="59769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76250" latinLnBrk="1"/>
            <a:r>
              <a:rPr lang="en-US" altLang="ko-KR" sz="2000">
                <a:latin typeface="맑은 고딕"/>
                <a:ea typeface="굴림"/>
                <a:cs typeface="굴림"/>
              </a:rPr>
              <a:t>Average Beta dependence of Saturation Length</a:t>
            </a:r>
            <a:endParaRPr lang="en-US" altLang="ko-KR" sz="2000" b="1">
              <a:latin typeface="맑은 고딕"/>
              <a:ea typeface="굴림"/>
              <a:cs typeface="Times New Roman" pitchFamily="18" charset="0"/>
            </a:endParaRPr>
          </a:p>
        </p:txBody>
      </p:sp>
      <p:sp>
        <p:nvSpPr>
          <p:cNvPr id="67588" name="Text Box 2"/>
          <p:cNvSpPr txBox="1">
            <a:spLocks noChangeArrowheads="1"/>
          </p:cNvSpPr>
          <p:nvPr/>
        </p:nvSpPr>
        <p:spPr bwMode="auto">
          <a:xfrm>
            <a:off x="1908175" y="4149725"/>
            <a:ext cx="9985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76250" latinLnBrk="1"/>
            <a:r>
              <a:rPr lang="en-US" altLang="ko-KR">
                <a:solidFill>
                  <a:srgbClr val="FF9900"/>
                </a:solidFill>
                <a:latin typeface="맑은 고딕"/>
                <a:ea typeface="굴림"/>
                <a:cs typeface="굴림"/>
              </a:rPr>
              <a:t>HXU1</a:t>
            </a:r>
            <a:endParaRPr lang="en-US" altLang="ko-KR" b="1">
              <a:solidFill>
                <a:srgbClr val="FF9900"/>
              </a:solidFill>
              <a:latin typeface="맑은 고딕"/>
              <a:ea typeface="굴림"/>
              <a:cs typeface="Times New Roman" pitchFamily="18" charset="0"/>
            </a:endParaRPr>
          </a:p>
        </p:txBody>
      </p:sp>
      <p:sp>
        <p:nvSpPr>
          <p:cNvPr id="67589" name="아래쪽 화살표 16"/>
          <p:cNvSpPr>
            <a:spLocks noChangeArrowheads="1"/>
          </p:cNvSpPr>
          <p:nvPr/>
        </p:nvSpPr>
        <p:spPr bwMode="auto">
          <a:xfrm>
            <a:off x="1825625" y="3500438"/>
            <a:ext cx="215900" cy="192087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latinLnBrk="1"/>
            <a:endParaRPr lang="ko-KR" altLang="en-US">
              <a:latin typeface="맑은 고딕"/>
            </a:endParaRPr>
          </a:p>
        </p:txBody>
      </p:sp>
      <p:pic>
        <p:nvPicPr>
          <p:cNvPr id="67590" name="Object 15"/>
          <p:cNvPicPr>
            <a:picLocks noChangeAspect="1" noChangeArrowheads="1"/>
          </p:cNvPicPr>
          <p:nvPr/>
        </p:nvPicPr>
        <p:blipFill>
          <a:blip r:embed="rId3"/>
          <a:srcRect l="1733" t="8685" b="27295"/>
          <a:stretch>
            <a:fillRect/>
          </a:stretch>
        </p:blipFill>
        <p:spPr bwMode="auto">
          <a:xfrm>
            <a:off x="417513" y="4581525"/>
            <a:ext cx="3867150" cy="1858963"/>
          </a:xfrm>
          <a:prstGeom prst="rect">
            <a:avLst/>
          </a:prstGeom>
          <a:solidFill>
            <a:srgbClr val="E2FEFB"/>
          </a:solidFill>
          <a:ln w="9525">
            <a:noFill/>
            <a:miter lim="800000"/>
            <a:headEnd/>
            <a:tailEnd/>
          </a:ln>
        </p:spPr>
      </p:pic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4572000" y="4508500"/>
          <a:ext cx="4248150" cy="2754313"/>
        </p:xfrm>
        <a:graphic>
          <a:graphicData uri="http://schemas.openxmlformats.org/drawingml/2006/table">
            <a:tbl>
              <a:tblPr/>
              <a:tblGrid>
                <a:gridCol w="2075825"/>
                <a:gridCol w="724171"/>
                <a:gridCol w="1448476"/>
              </a:tblGrid>
              <a:tr h="38323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Unit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  HXU1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548136">
                <a:tc>
                  <a:txBody>
                    <a:bodyPr/>
                    <a:lstStyle/>
                    <a:p>
                      <a:pPr marL="25400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Average beta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marL="25400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QF</a:t>
                      </a:r>
                    </a:p>
                    <a:p>
                      <a:pPr marL="25400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QD</a:t>
                      </a:r>
                    </a:p>
                    <a:p>
                      <a:pPr marL="25400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FODO period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n-NO" altLang="ko-K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n-NO" altLang="ko-K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T/m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n-NO" altLang="ko-K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T/m</a:t>
                      </a:r>
                      <a:endParaRPr lang="nn-NO" altLang="ko-KR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n-NO" altLang="ko-K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endParaRPr lang="nn-NO" altLang="ko-KR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16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43.2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-42.6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12.0</a:t>
                      </a:r>
                      <a:endParaRPr lang="en-US" altLang="ko-KR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67601" name="직사각형 8"/>
          <p:cNvSpPr>
            <a:spLocks noChangeArrowheads="1"/>
          </p:cNvSpPr>
          <p:nvPr/>
        </p:nvSpPr>
        <p:spPr bwMode="auto">
          <a:xfrm>
            <a:off x="5091113" y="3141663"/>
            <a:ext cx="1009650" cy="360362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latinLnBrk="1"/>
            <a:endParaRPr kumimoji="1" lang="ko-KR" altLang="en-US" sz="2000">
              <a:latin typeface="Comic Sans MS" pitchFamily="66" charset="0"/>
              <a:ea typeface="굴림"/>
              <a:cs typeface="굴림"/>
            </a:endParaRPr>
          </a:p>
        </p:txBody>
      </p:sp>
      <p:sp>
        <p:nvSpPr>
          <p:cNvPr id="67602" name="직사각형 9"/>
          <p:cNvSpPr>
            <a:spLocks noChangeArrowheads="1"/>
          </p:cNvSpPr>
          <p:nvPr/>
        </p:nvSpPr>
        <p:spPr bwMode="auto">
          <a:xfrm>
            <a:off x="6161088" y="3141663"/>
            <a:ext cx="134937" cy="360362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latinLnBrk="1"/>
            <a:endParaRPr kumimoji="1" lang="ko-KR" altLang="en-US" sz="2000">
              <a:latin typeface="Comic Sans MS" pitchFamily="66" charset="0"/>
              <a:ea typeface="굴림"/>
              <a:cs typeface="굴림"/>
            </a:endParaRPr>
          </a:p>
        </p:txBody>
      </p:sp>
      <p:sp>
        <p:nvSpPr>
          <p:cNvPr id="67603" name="직사각형 10"/>
          <p:cNvSpPr>
            <a:spLocks noChangeArrowheads="1"/>
          </p:cNvSpPr>
          <p:nvPr/>
        </p:nvSpPr>
        <p:spPr bwMode="auto">
          <a:xfrm>
            <a:off x="4892675" y="3141663"/>
            <a:ext cx="134938" cy="360362"/>
          </a:xfrm>
          <a:prstGeom prst="rect">
            <a:avLst/>
          </a:prstGeom>
          <a:solidFill>
            <a:srgbClr val="00B0F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latinLnBrk="1"/>
            <a:endParaRPr kumimoji="1" lang="ko-KR" altLang="en-US" sz="2000">
              <a:latin typeface="Comic Sans MS" pitchFamily="66" charset="0"/>
              <a:ea typeface="굴림"/>
              <a:cs typeface="굴림"/>
            </a:endParaRPr>
          </a:p>
        </p:txBody>
      </p:sp>
      <p:sp>
        <p:nvSpPr>
          <p:cNvPr id="67604" name="직사각형 11"/>
          <p:cNvSpPr>
            <a:spLocks noChangeArrowheads="1"/>
          </p:cNvSpPr>
          <p:nvPr/>
        </p:nvSpPr>
        <p:spPr bwMode="auto">
          <a:xfrm>
            <a:off x="6362700" y="3141663"/>
            <a:ext cx="1008063" cy="360362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latinLnBrk="1"/>
            <a:endParaRPr kumimoji="1" lang="ko-KR" altLang="en-US" sz="2000">
              <a:latin typeface="Comic Sans MS" pitchFamily="66" charset="0"/>
              <a:ea typeface="굴림"/>
              <a:cs typeface="굴림"/>
            </a:endParaRPr>
          </a:p>
        </p:txBody>
      </p:sp>
      <p:sp>
        <p:nvSpPr>
          <p:cNvPr id="67605" name="직사각형 12"/>
          <p:cNvSpPr>
            <a:spLocks noChangeArrowheads="1"/>
          </p:cNvSpPr>
          <p:nvPr/>
        </p:nvSpPr>
        <p:spPr bwMode="auto">
          <a:xfrm>
            <a:off x="7423150" y="3141663"/>
            <a:ext cx="134938" cy="360362"/>
          </a:xfrm>
          <a:prstGeom prst="rect">
            <a:avLst/>
          </a:prstGeom>
          <a:solidFill>
            <a:srgbClr val="00B0F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latinLnBrk="1"/>
            <a:endParaRPr kumimoji="1" lang="ko-KR" altLang="en-US" sz="2000">
              <a:latin typeface="Comic Sans MS" pitchFamily="66" charset="0"/>
              <a:ea typeface="굴림"/>
              <a:cs typeface="굴림"/>
            </a:endParaRPr>
          </a:p>
        </p:txBody>
      </p:sp>
      <p:sp>
        <p:nvSpPr>
          <p:cNvPr id="67606" name="Text Box 2"/>
          <p:cNvSpPr txBox="1">
            <a:spLocks noChangeArrowheads="1"/>
          </p:cNvSpPr>
          <p:nvPr/>
        </p:nvSpPr>
        <p:spPr bwMode="auto">
          <a:xfrm>
            <a:off x="4730750" y="2747963"/>
            <a:ext cx="568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76250" latinLnBrk="1"/>
            <a:r>
              <a:rPr lang="en-US" altLang="ko-KR">
                <a:latin typeface="맑은 고딕"/>
                <a:ea typeface="굴림"/>
                <a:cs typeface="굴림"/>
              </a:rPr>
              <a:t>QF</a:t>
            </a:r>
            <a:endParaRPr lang="en-US" altLang="ko-KR" b="1">
              <a:latin typeface="맑은 고딕"/>
              <a:ea typeface="굴림"/>
              <a:cs typeface="Times New Roman" pitchFamily="18" charset="0"/>
            </a:endParaRPr>
          </a:p>
        </p:txBody>
      </p:sp>
      <p:sp>
        <p:nvSpPr>
          <p:cNvPr id="67607" name="Text Box 2"/>
          <p:cNvSpPr txBox="1">
            <a:spLocks noChangeArrowheads="1"/>
          </p:cNvSpPr>
          <p:nvPr/>
        </p:nvSpPr>
        <p:spPr bwMode="auto">
          <a:xfrm>
            <a:off x="5995988" y="2747963"/>
            <a:ext cx="566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76250" latinLnBrk="1"/>
            <a:r>
              <a:rPr lang="en-US" altLang="ko-KR">
                <a:latin typeface="맑은 고딕"/>
                <a:ea typeface="굴림"/>
                <a:cs typeface="굴림"/>
              </a:rPr>
              <a:t>QD</a:t>
            </a:r>
            <a:endParaRPr lang="en-US" altLang="ko-KR" b="1">
              <a:latin typeface="맑은 고딕"/>
              <a:ea typeface="굴림"/>
              <a:cs typeface="Times New Roman" pitchFamily="18" charset="0"/>
            </a:endParaRPr>
          </a:p>
        </p:txBody>
      </p:sp>
      <p:sp>
        <p:nvSpPr>
          <p:cNvPr id="67608" name="Text Box 2"/>
          <p:cNvSpPr txBox="1">
            <a:spLocks noChangeArrowheads="1"/>
          </p:cNvSpPr>
          <p:nvPr/>
        </p:nvSpPr>
        <p:spPr bwMode="auto">
          <a:xfrm>
            <a:off x="7208838" y="2747963"/>
            <a:ext cx="568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76250" latinLnBrk="1"/>
            <a:r>
              <a:rPr lang="en-US" altLang="ko-KR">
                <a:latin typeface="맑은 고딕"/>
                <a:ea typeface="굴림"/>
                <a:cs typeface="굴림"/>
              </a:rPr>
              <a:t>QF</a:t>
            </a:r>
            <a:endParaRPr lang="en-US" altLang="ko-KR" b="1">
              <a:latin typeface="맑은 고딕"/>
              <a:ea typeface="굴림"/>
              <a:cs typeface="Times New Roman" pitchFamily="18" charset="0"/>
            </a:endParaRPr>
          </a:p>
        </p:txBody>
      </p:sp>
      <p:sp>
        <p:nvSpPr>
          <p:cNvPr id="67609" name="Text Box 2"/>
          <p:cNvSpPr txBox="1">
            <a:spLocks noChangeArrowheads="1"/>
          </p:cNvSpPr>
          <p:nvPr/>
        </p:nvSpPr>
        <p:spPr bwMode="auto">
          <a:xfrm>
            <a:off x="5197475" y="2889250"/>
            <a:ext cx="98107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76250" latinLnBrk="1"/>
            <a:r>
              <a:rPr lang="en-US" altLang="ko-KR" sz="1200">
                <a:latin typeface="맑은 고딕"/>
                <a:ea typeface="굴림"/>
                <a:cs typeface="굴림"/>
              </a:rPr>
              <a:t>Undulator</a:t>
            </a:r>
            <a:endParaRPr lang="en-US" altLang="ko-KR" sz="1200" b="1">
              <a:latin typeface="맑은 고딕"/>
              <a:ea typeface="굴림"/>
              <a:cs typeface="Times New Roman" pitchFamily="18" charset="0"/>
            </a:endParaRPr>
          </a:p>
        </p:txBody>
      </p:sp>
      <p:sp>
        <p:nvSpPr>
          <p:cNvPr id="67610" name="Text Box 2"/>
          <p:cNvSpPr txBox="1">
            <a:spLocks noChangeArrowheads="1"/>
          </p:cNvSpPr>
          <p:nvPr/>
        </p:nvSpPr>
        <p:spPr bwMode="auto">
          <a:xfrm>
            <a:off x="6440488" y="2886075"/>
            <a:ext cx="98266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76250" latinLnBrk="1"/>
            <a:r>
              <a:rPr lang="en-US" altLang="ko-KR" sz="1200">
                <a:latin typeface="맑은 고딕"/>
                <a:ea typeface="굴림"/>
                <a:cs typeface="굴림"/>
              </a:rPr>
              <a:t>Undulator</a:t>
            </a:r>
            <a:endParaRPr lang="en-US" altLang="ko-KR" sz="1200" b="1">
              <a:latin typeface="맑은 고딕"/>
              <a:ea typeface="굴림"/>
              <a:cs typeface="Times New Roman" pitchFamily="18" charset="0"/>
            </a:endParaRPr>
          </a:p>
        </p:txBody>
      </p:sp>
      <p:sp>
        <p:nvSpPr>
          <p:cNvPr id="67611" name="타원 18"/>
          <p:cNvSpPr>
            <a:spLocks noChangeArrowheads="1"/>
          </p:cNvSpPr>
          <p:nvPr/>
        </p:nvSpPr>
        <p:spPr bwMode="auto">
          <a:xfrm>
            <a:off x="7623175" y="3290888"/>
            <a:ext cx="71438" cy="73025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latinLnBrk="1"/>
            <a:endParaRPr kumimoji="1" lang="ko-KR" altLang="en-US" sz="2000">
              <a:latin typeface="Comic Sans MS" pitchFamily="66" charset="0"/>
              <a:ea typeface="굴림"/>
              <a:cs typeface="굴림"/>
            </a:endParaRPr>
          </a:p>
        </p:txBody>
      </p:sp>
      <p:sp>
        <p:nvSpPr>
          <p:cNvPr id="67612" name="타원 19"/>
          <p:cNvSpPr>
            <a:spLocks noChangeArrowheads="1"/>
          </p:cNvSpPr>
          <p:nvPr/>
        </p:nvSpPr>
        <p:spPr bwMode="auto">
          <a:xfrm>
            <a:off x="7775575" y="3290888"/>
            <a:ext cx="71438" cy="73025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latinLnBrk="1"/>
            <a:endParaRPr kumimoji="1" lang="ko-KR" altLang="en-US" sz="2000">
              <a:latin typeface="Comic Sans MS" pitchFamily="66" charset="0"/>
              <a:ea typeface="굴림"/>
              <a:cs typeface="굴림"/>
            </a:endParaRPr>
          </a:p>
        </p:txBody>
      </p:sp>
      <p:sp>
        <p:nvSpPr>
          <p:cNvPr id="67613" name="타원 20"/>
          <p:cNvSpPr>
            <a:spLocks noChangeArrowheads="1"/>
          </p:cNvSpPr>
          <p:nvPr/>
        </p:nvSpPr>
        <p:spPr bwMode="auto">
          <a:xfrm>
            <a:off x="7948613" y="3290888"/>
            <a:ext cx="71437" cy="73025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latinLnBrk="1"/>
            <a:endParaRPr kumimoji="1" lang="ko-KR" altLang="en-US" sz="2000">
              <a:latin typeface="Comic Sans MS" pitchFamily="66" charset="0"/>
              <a:ea typeface="굴림"/>
              <a:cs typeface="굴림"/>
            </a:endParaRPr>
          </a:p>
        </p:txBody>
      </p:sp>
      <p:sp>
        <p:nvSpPr>
          <p:cNvPr id="67614" name="타원 21"/>
          <p:cNvSpPr>
            <a:spLocks noChangeArrowheads="1"/>
          </p:cNvSpPr>
          <p:nvPr/>
        </p:nvSpPr>
        <p:spPr bwMode="auto">
          <a:xfrm>
            <a:off x="8101013" y="3290888"/>
            <a:ext cx="71437" cy="73025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latinLnBrk="1"/>
            <a:endParaRPr kumimoji="1" lang="ko-KR" altLang="en-US" sz="2000">
              <a:latin typeface="Comic Sans MS" pitchFamily="66" charset="0"/>
              <a:ea typeface="굴림"/>
              <a:cs typeface="굴림"/>
            </a:endParaRPr>
          </a:p>
        </p:txBody>
      </p:sp>
      <p:cxnSp>
        <p:nvCxnSpPr>
          <p:cNvPr id="67615" name="직선 연결선 22"/>
          <p:cNvCxnSpPr>
            <a:cxnSpLocks noChangeShapeType="1"/>
          </p:cNvCxnSpPr>
          <p:nvPr/>
        </p:nvCxnSpPr>
        <p:spPr bwMode="auto">
          <a:xfrm rot="5400000">
            <a:off x="4709319" y="3753644"/>
            <a:ext cx="503238" cy="0"/>
          </a:xfrm>
          <a:prstGeom prst="line">
            <a:avLst/>
          </a:prstGeom>
          <a:noFill/>
          <a:ln w="9525" algn="ctr">
            <a:solidFill>
              <a:schemeClr val="bg1"/>
            </a:solidFill>
            <a:round/>
            <a:headEnd/>
            <a:tailEnd/>
          </a:ln>
        </p:spPr>
      </p:cxnSp>
      <p:cxnSp>
        <p:nvCxnSpPr>
          <p:cNvPr id="67616" name="직선 연결선 23"/>
          <p:cNvCxnSpPr>
            <a:cxnSpLocks noChangeShapeType="1"/>
          </p:cNvCxnSpPr>
          <p:nvPr/>
        </p:nvCxnSpPr>
        <p:spPr bwMode="auto">
          <a:xfrm rot="5400000">
            <a:off x="7239794" y="3736182"/>
            <a:ext cx="503237" cy="0"/>
          </a:xfrm>
          <a:prstGeom prst="line">
            <a:avLst/>
          </a:prstGeom>
          <a:noFill/>
          <a:ln w="9525" algn="ctr">
            <a:solidFill>
              <a:schemeClr val="bg1"/>
            </a:solidFill>
            <a:round/>
            <a:headEnd/>
            <a:tailEnd/>
          </a:ln>
        </p:spPr>
      </p:cxnSp>
      <p:cxnSp>
        <p:nvCxnSpPr>
          <p:cNvPr id="67617" name="직선 연결선 24"/>
          <p:cNvCxnSpPr>
            <a:cxnSpLocks noChangeShapeType="1"/>
          </p:cNvCxnSpPr>
          <p:nvPr/>
        </p:nvCxnSpPr>
        <p:spPr bwMode="auto">
          <a:xfrm>
            <a:off x="4960938" y="3825875"/>
            <a:ext cx="2530475" cy="0"/>
          </a:xfrm>
          <a:prstGeom prst="line">
            <a:avLst/>
          </a:prstGeom>
          <a:noFill/>
          <a:ln w="9525" algn="ctr">
            <a:solidFill>
              <a:schemeClr val="bg1"/>
            </a:solidFill>
            <a:round/>
            <a:headEnd type="stealth" w="med" len="med"/>
            <a:tailEnd type="stealth" w="med" len="med"/>
          </a:ln>
        </p:spPr>
      </p:cxnSp>
      <p:sp>
        <p:nvSpPr>
          <p:cNvPr id="67618" name="Text Box 2"/>
          <p:cNvSpPr txBox="1">
            <a:spLocks noChangeArrowheads="1"/>
          </p:cNvSpPr>
          <p:nvPr/>
        </p:nvSpPr>
        <p:spPr bwMode="auto">
          <a:xfrm>
            <a:off x="5975350" y="3603625"/>
            <a:ext cx="61912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76250" latinLnBrk="1"/>
            <a:r>
              <a:rPr lang="en-US" altLang="ko-KR" sz="1200">
                <a:latin typeface="맑은 고딕"/>
                <a:ea typeface="굴림"/>
                <a:cs typeface="굴림"/>
              </a:rPr>
              <a:t>12 m</a:t>
            </a:r>
            <a:endParaRPr lang="en-US" altLang="ko-KR" sz="1200" b="1">
              <a:latin typeface="맑은 고딕"/>
              <a:ea typeface="굴림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Text Box 2"/>
          <p:cNvSpPr txBox="1">
            <a:spLocks noChangeArrowheads="1"/>
          </p:cNvSpPr>
          <p:nvPr/>
        </p:nvSpPr>
        <p:spPr bwMode="auto">
          <a:xfrm>
            <a:off x="288925" y="428625"/>
            <a:ext cx="8358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76250" latinLnBrk="1"/>
            <a:r>
              <a:rPr lang="en-US" altLang="ko-KR" sz="2400">
                <a:solidFill>
                  <a:srgbClr val="E2FEFB"/>
                </a:solidFill>
                <a:latin typeface="Sylfaen" pitchFamily="18" charset="0"/>
              </a:rPr>
              <a:t> </a:t>
            </a:r>
            <a:r>
              <a:rPr lang="en-US" altLang="ko-KR" sz="2400">
                <a:latin typeface="Sylfaen" pitchFamily="18" charset="0"/>
              </a:rPr>
              <a:t>HXU1 Taper</a:t>
            </a:r>
            <a:endParaRPr lang="en-US" altLang="ko-KR" sz="2400">
              <a:latin typeface="Sylfaen" pitchFamily="18" charset="0"/>
              <a:cs typeface="Times New Roman" pitchFamily="18" charset="0"/>
            </a:endParaRPr>
          </a:p>
        </p:txBody>
      </p:sp>
      <p:graphicFrame>
        <p:nvGraphicFramePr>
          <p:cNvPr id="84994" name="Object 2"/>
          <p:cNvGraphicFramePr>
            <a:graphicFrameLocks noChangeAspect="1"/>
          </p:cNvGraphicFramePr>
          <p:nvPr/>
        </p:nvGraphicFramePr>
        <p:xfrm>
          <a:off x="468313" y="1196975"/>
          <a:ext cx="4175125" cy="3044825"/>
        </p:xfrm>
        <a:graphic>
          <a:graphicData uri="http://schemas.openxmlformats.org/presentationml/2006/ole">
            <p:oleObj spid="_x0000_s84994" name="Graph" r:id="rId3" imgW="4102608" imgH="2901696" progId="">
              <p:embed/>
            </p:oleObj>
          </a:graphicData>
        </a:graphic>
      </p:graphicFrame>
      <p:graphicFrame>
        <p:nvGraphicFramePr>
          <p:cNvPr id="84995" name="Object 3"/>
          <p:cNvGraphicFramePr>
            <a:graphicFrameLocks noChangeAspect="1"/>
          </p:cNvGraphicFramePr>
          <p:nvPr/>
        </p:nvGraphicFramePr>
        <p:xfrm>
          <a:off x="4940300" y="1196975"/>
          <a:ext cx="3706813" cy="2686050"/>
        </p:xfrm>
        <a:graphic>
          <a:graphicData uri="http://schemas.openxmlformats.org/presentationml/2006/ole">
            <p:oleObj spid="_x0000_s84995" name="Graph" r:id="rId4" imgW="4102608" imgH="2901696" progId="">
              <p:embed/>
            </p:oleObj>
          </a:graphicData>
        </a:graphic>
      </p:graphicFrame>
      <p:sp>
        <p:nvSpPr>
          <p:cNvPr id="84997" name="Text Box 2"/>
          <p:cNvSpPr txBox="1">
            <a:spLocks noChangeArrowheads="1"/>
          </p:cNvSpPr>
          <p:nvPr/>
        </p:nvSpPr>
        <p:spPr bwMode="auto">
          <a:xfrm>
            <a:off x="5076825" y="3919538"/>
            <a:ext cx="32305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76250" latinLnBrk="1"/>
            <a:r>
              <a:rPr lang="en-US" altLang="ko-KR">
                <a:latin typeface="Trebuchet MS" pitchFamily="34" charset="0"/>
              </a:rPr>
              <a:t>Taper Profile : ~1% quadratic decrease from 40 m to 132m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65775" y="1412875"/>
            <a:ext cx="269875" cy="276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rgbClr val="0070C0"/>
                </a:solidFill>
                <a:latin typeface="+mj-lt"/>
                <a:ea typeface="+mn-ea"/>
                <a:cs typeface="+mn-cs"/>
              </a:rPr>
              <a:t>1</a:t>
            </a:r>
            <a:endParaRPr lang="ko-KR" altLang="en-US" sz="1200" dirty="0">
              <a:solidFill>
                <a:srgbClr val="0070C0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84999" name="TextBox 8"/>
          <p:cNvSpPr txBox="1">
            <a:spLocks noChangeArrowheads="1"/>
          </p:cNvSpPr>
          <p:nvPr/>
        </p:nvSpPr>
        <p:spPr bwMode="auto">
          <a:xfrm>
            <a:off x="8210550" y="2781300"/>
            <a:ext cx="319088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lang="en-US" altLang="ko-KR" sz="1000">
                <a:solidFill>
                  <a:srgbClr val="0070C0"/>
                </a:solidFill>
                <a:latin typeface="Trebuchet MS" pitchFamily="34" charset="0"/>
              </a:rPr>
              <a:t>22</a:t>
            </a:r>
            <a:endParaRPr lang="ko-KR" altLang="en-US" sz="1000">
              <a:solidFill>
                <a:srgbClr val="0070C0"/>
              </a:solidFill>
              <a:latin typeface="Trebuchet MS" pitchFamily="34" charset="0"/>
            </a:endParaRPr>
          </a:p>
        </p:txBody>
      </p:sp>
      <p:pic>
        <p:nvPicPr>
          <p:cNvPr id="85000" name="그림 9" descr="spt2.tiff"/>
          <p:cNvPicPr>
            <a:picLocks noChangeAspect="1"/>
          </p:cNvPicPr>
          <p:nvPr/>
        </p:nvPicPr>
        <p:blipFill>
          <a:blip r:embed="rId5"/>
          <a:srcRect l="7851" t="10713" r="4071" b="6248"/>
          <a:stretch>
            <a:fillRect/>
          </a:stretch>
        </p:blipFill>
        <p:spPr bwMode="auto">
          <a:xfrm>
            <a:off x="5233988" y="4652963"/>
            <a:ext cx="3073400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5001" name="Text Box 2"/>
          <p:cNvSpPr txBox="1">
            <a:spLocks noChangeArrowheads="1"/>
          </p:cNvSpPr>
          <p:nvPr/>
        </p:nvSpPr>
        <p:spPr bwMode="auto">
          <a:xfrm>
            <a:off x="468313" y="4652963"/>
            <a:ext cx="4471987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76250" latinLnBrk="1"/>
            <a:r>
              <a:rPr lang="en-US" altLang="ko-KR">
                <a:latin typeface="Trebuchet MS" pitchFamily="34" charset="0"/>
                <a:cs typeface="Times New Roman" pitchFamily="18" charset="0"/>
              </a:rPr>
              <a:t>For 0.1 nm </a:t>
            </a:r>
          </a:p>
          <a:p>
            <a:pPr defTabSz="476250" latinLnBrk="1"/>
            <a:r>
              <a:rPr lang="en-US" altLang="ko-KR">
                <a:latin typeface="Trebuchet MS" pitchFamily="34" charset="0"/>
                <a:cs typeface="Times New Roman" pitchFamily="18" charset="0"/>
              </a:rPr>
              <a:t>Averaged Power @Z=132 m (22modules)</a:t>
            </a:r>
          </a:p>
          <a:p>
            <a:pPr defTabSz="476250" latinLnBrk="1"/>
            <a:endParaRPr lang="en-US" altLang="ko-KR">
              <a:latin typeface="Trebuchet MS" pitchFamily="34" charset="0"/>
              <a:cs typeface="Times New Roman" pitchFamily="18" charset="0"/>
            </a:endParaRPr>
          </a:p>
          <a:p>
            <a:pPr defTabSz="476250" latinLnBrk="1"/>
            <a:r>
              <a:rPr lang="en-US" altLang="ko-KR">
                <a:latin typeface="Trebuchet MS" pitchFamily="34" charset="0"/>
                <a:cs typeface="Times New Roman" pitchFamily="18" charset="0"/>
              </a:rPr>
              <a:t>Untapered : 14 GW (4.7E11 photons)</a:t>
            </a:r>
          </a:p>
          <a:p>
            <a:pPr defTabSz="476250" latinLnBrk="1"/>
            <a:r>
              <a:rPr lang="en-US" altLang="ko-KR">
                <a:latin typeface="Trebuchet MS" pitchFamily="34" charset="0"/>
                <a:cs typeface="Times New Roman" pitchFamily="18" charset="0"/>
              </a:rPr>
              <a:t>Tapered     : 55 GW (1.8E12 photons)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직사각형 1"/>
          <p:cNvSpPr>
            <a:spLocks noChangeArrowheads="1"/>
          </p:cNvSpPr>
          <p:nvPr/>
        </p:nvSpPr>
        <p:spPr bwMode="auto">
          <a:xfrm>
            <a:off x="611188" y="4870450"/>
            <a:ext cx="2376487" cy="288925"/>
          </a:xfrm>
          <a:prstGeom prst="rect">
            <a:avLst/>
          </a:prstGeom>
          <a:solidFill>
            <a:srgbClr val="92D050"/>
          </a:solidFill>
          <a:ln w="25400" algn="ctr">
            <a:solidFill>
              <a:srgbClr val="00B050"/>
            </a:solidFill>
            <a:round/>
            <a:headEnd/>
            <a:tailEnd/>
          </a:ln>
        </p:spPr>
        <p:txBody>
          <a:bodyPr/>
          <a:lstStyle/>
          <a:p>
            <a:pPr algn="ctr" latinLnBrk="1"/>
            <a:endParaRPr kumimoji="1" lang="ko-KR" altLang="en-US" sz="2000">
              <a:latin typeface="Comic Sans MS" pitchFamily="66" charset="0"/>
              <a:ea typeface="굴림"/>
              <a:cs typeface="굴림"/>
            </a:endParaRP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323850" y="1209675"/>
            <a:ext cx="7488238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76250" fontAlgn="auto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dirty="0">
                <a:latin typeface="+mj-lt"/>
                <a:ea typeface="굴림" charset="-127"/>
                <a:cs typeface="+mn-cs"/>
              </a:rPr>
              <a:t>  - </a:t>
            </a:r>
            <a:r>
              <a:rPr lang="en-US" altLang="ko-KR" dirty="0">
                <a:latin typeface="+mj-lt"/>
                <a:ea typeface="굴림" charset="-127"/>
                <a:cs typeface="+mn-cs"/>
              </a:rPr>
              <a:t>Korean users group </a:t>
            </a:r>
            <a:r>
              <a:rPr lang="en-US" altLang="ko-KR" dirty="0">
                <a:latin typeface="+mj-lt"/>
                <a:ea typeface="굴림" charset="-127"/>
                <a:cs typeface="+mn-cs"/>
              </a:rPr>
              <a:t>requests photon range from 10 nm to 1 nm.</a:t>
            </a:r>
          </a:p>
          <a:p>
            <a:pPr defTabSz="476250" fontAlgn="auto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dirty="0">
                <a:latin typeface="+mj-lt"/>
                <a:ea typeface="굴림" charset="-127"/>
                <a:cs typeface="+mn-cs"/>
              </a:rPr>
              <a:t>  - And also requests full polarization control from 3 nm to 1 nm. </a:t>
            </a:r>
            <a:endParaRPr lang="en-US" altLang="ko-KR" dirty="0">
              <a:latin typeface="+mj-lt"/>
              <a:ea typeface="굴림" charset="-127"/>
              <a:cs typeface="+mn-cs"/>
            </a:endParaRPr>
          </a:p>
        </p:txBody>
      </p:sp>
      <p:sp>
        <p:nvSpPr>
          <p:cNvPr id="89091" name="Text Box 2"/>
          <p:cNvSpPr txBox="1">
            <a:spLocks noChangeArrowheads="1"/>
          </p:cNvSpPr>
          <p:nvPr/>
        </p:nvSpPr>
        <p:spPr bwMode="auto">
          <a:xfrm>
            <a:off x="288925" y="428625"/>
            <a:ext cx="8358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76250" latinLnBrk="1"/>
            <a:r>
              <a:rPr lang="en-US" altLang="ko-KR" sz="2400">
                <a:solidFill>
                  <a:srgbClr val="FFC000"/>
                </a:solidFill>
                <a:latin typeface="Sylfaen" pitchFamily="18" charset="0"/>
              </a:rPr>
              <a:t> </a:t>
            </a:r>
            <a:r>
              <a:rPr lang="en-US" altLang="ko-KR" sz="2400">
                <a:latin typeface="Sylfaen" pitchFamily="18" charset="0"/>
              </a:rPr>
              <a:t>SXU1 Outline</a:t>
            </a:r>
            <a:endParaRPr lang="en-US" altLang="ko-KR" sz="2400">
              <a:latin typeface="Sylfaen" pitchFamily="18" charset="0"/>
              <a:cs typeface="Times New Roman" pitchFamily="18" charset="0"/>
            </a:endParaRPr>
          </a:p>
        </p:txBody>
      </p:sp>
      <p:sp>
        <p:nvSpPr>
          <p:cNvPr id="89092" name="직사각형 4"/>
          <p:cNvSpPr>
            <a:spLocks noChangeArrowheads="1"/>
          </p:cNvSpPr>
          <p:nvPr/>
        </p:nvSpPr>
        <p:spPr bwMode="auto">
          <a:xfrm>
            <a:off x="611188" y="3892550"/>
            <a:ext cx="3392487" cy="287338"/>
          </a:xfrm>
          <a:prstGeom prst="rect">
            <a:avLst/>
          </a:prstGeom>
          <a:solidFill>
            <a:srgbClr val="92D050"/>
          </a:solidFill>
          <a:ln w="25400" algn="ctr">
            <a:solidFill>
              <a:srgbClr val="00B050"/>
            </a:solidFill>
            <a:round/>
            <a:headEnd/>
            <a:tailEnd/>
          </a:ln>
        </p:spPr>
        <p:txBody>
          <a:bodyPr/>
          <a:lstStyle/>
          <a:p>
            <a:pPr algn="ctr" latinLnBrk="1"/>
            <a:endParaRPr kumimoji="1" lang="ko-KR" altLang="en-US" sz="2000">
              <a:latin typeface="Comic Sans MS" pitchFamily="66" charset="0"/>
              <a:ea typeface="굴림"/>
              <a:cs typeface="굴림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611188" y="3403600"/>
            <a:ext cx="33924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76250" fontAlgn="auto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dirty="0">
                <a:solidFill>
                  <a:srgbClr val="E2FEFB"/>
                </a:solidFill>
                <a:latin typeface="+mj-lt"/>
                <a:ea typeface="굴림" charset="-127"/>
                <a:cs typeface="+mn-cs"/>
              </a:rPr>
              <a:t>Planar Undulator (10~1nm)</a:t>
            </a:r>
            <a:endParaRPr lang="en-US" altLang="ko-KR" sz="1600" dirty="0">
              <a:solidFill>
                <a:srgbClr val="E2FEFB"/>
              </a:solidFill>
              <a:latin typeface="+mj-lt"/>
              <a:ea typeface="굴림" charset="-127"/>
              <a:cs typeface="+mn-cs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692275" y="4181475"/>
            <a:ext cx="15113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 bIns="0">
            <a:spAutoFit/>
          </a:bodyPr>
          <a:lstStyle/>
          <a:p>
            <a:pPr defTabSz="476250" fontAlgn="auto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dirty="0" err="1">
                <a:latin typeface="+mj-lt"/>
                <a:ea typeface="굴림" charset="-127"/>
                <a:cs typeface="+mn-cs"/>
              </a:rPr>
              <a:t>L</a:t>
            </a:r>
            <a:r>
              <a:rPr lang="en-US" altLang="ko-KR" sz="1100" dirty="0" err="1">
                <a:latin typeface="+mj-lt"/>
                <a:ea typeface="굴림" charset="-127"/>
                <a:cs typeface="+mn-cs"/>
              </a:rPr>
              <a:t>mag</a:t>
            </a:r>
            <a:r>
              <a:rPr lang="en-US" altLang="ko-KR" dirty="0">
                <a:latin typeface="+mj-lt"/>
                <a:ea typeface="굴림" charset="-127"/>
                <a:cs typeface="+mn-cs"/>
              </a:rPr>
              <a:t>=55m </a:t>
            </a:r>
            <a:endParaRPr lang="en-US" altLang="ko-KR" dirty="0">
              <a:latin typeface="+mj-lt"/>
              <a:ea typeface="굴림" charset="-127"/>
              <a:cs typeface="+mn-cs"/>
            </a:endParaRPr>
          </a:p>
        </p:txBody>
      </p:sp>
      <p:sp>
        <p:nvSpPr>
          <p:cNvPr id="89095" name="직사각형 7"/>
          <p:cNvSpPr>
            <a:spLocks noChangeArrowheads="1"/>
          </p:cNvSpPr>
          <p:nvPr/>
        </p:nvSpPr>
        <p:spPr bwMode="auto">
          <a:xfrm>
            <a:off x="4132263" y="3892550"/>
            <a:ext cx="1016000" cy="288925"/>
          </a:xfrm>
          <a:prstGeom prst="rect">
            <a:avLst/>
          </a:prstGeom>
          <a:noFill/>
          <a:ln w="25400" algn="ctr">
            <a:solidFill>
              <a:srgbClr val="EB6805"/>
            </a:solidFill>
            <a:round/>
            <a:headEnd/>
            <a:tailEnd/>
          </a:ln>
        </p:spPr>
        <p:txBody>
          <a:bodyPr/>
          <a:lstStyle/>
          <a:p>
            <a:pPr algn="ctr" latinLnBrk="1"/>
            <a:endParaRPr kumimoji="1" lang="ko-KR" altLang="en-US" sz="2000">
              <a:latin typeface="Comic Sans MS" pitchFamily="66" charset="0"/>
              <a:ea typeface="굴림"/>
              <a:cs typeface="굴림"/>
            </a:endParaRPr>
          </a:p>
        </p:txBody>
      </p:sp>
      <p:sp>
        <p:nvSpPr>
          <p:cNvPr id="89096" name="직사각형 8"/>
          <p:cNvSpPr>
            <a:spLocks noChangeArrowheads="1"/>
          </p:cNvSpPr>
          <p:nvPr/>
        </p:nvSpPr>
        <p:spPr bwMode="auto">
          <a:xfrm>
            <a:off x="4132263" y="4872038"/>
            <a:ext cx="1016000" cy="287337"/>
          </a:xfrm>
          <a:prstGeom prst="rect">
            <a:avLst/>
          </a:prstGeom>
          <a:solidFill>
            <a:srgbClr val="FFC000"/>
          </a:solidFill>
          <a:ln w="25400" algn="ctr">
            <a:solidFill>
              <a:srgbClr val="EB6805"/>
            </a:solidFill>
            <a:round/>
            <a:headEnd/>
            <a:tailEnd/>
          </a:ln>
        </p:spPr>
        <p:txBody>
          <a:bodyPr/>
          <a:lstStyle/>
          <a:p>
            <a:pPr algn="ctr" latinLnBrk="1"/>
            <a:endParaRPr kumimoji="1" lang="ko-KR" altLang="en-US" sz="2000">
              <a:latin typeface="Comic Sans MS" pitchFamily="66" charset="0"/>
              <a:ea typeface="굴림"/>
              <a:cs typeface="굴림"/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4025900" y="3414713"/>
            <a:ext cx="13604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76250" fontAlgn="auto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dirty="0">
                <a:solidFill>
                  <a:srgbClr val="E2FEFB"/>
                </a:solidFill>
                <a:latin typeface="+mj-lt"/>
                <a:ea typeface="굴림" charset="-127"/>
                <a:cs typeface="+mn-cs"/>
              </a:rPr>
              <a:t>EPU(3~1nm)</a:t>
            </a:r>
            <a:endParaRPr lang="en-US" altLang="ko-KR" sz="1600" dirty="0">
              <a:solidFill>
                <a:srgbClr val="E2FEFB"/>
              </a:solidFill>
              <a:latin typeface="+mj-lt"/>
              <a:ea typeface="굴림" charset="-127"/>
              <a:cs typeface="+mn-cs"/>
            </a:endParaRP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4064000" y="4181475"/>
            <a:ext cx="15113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 bIns="0">
            <a:spAutoFit/>
          </a:bodyPr>
          <a:lstStyle/>
          <a:p>
            <a:pPr defTabSz="476250" fontAlgn="auto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dirty="0" err="1">
                <a:latin typeface="+mj-lt"/>
                <a:ea typeface="굴림" charset="-127"/>
                <a:cs typeface="+mn-cs"/>
              </a:rPr>
              <a:t>L</a:t>
            </a:r>
            <a:r>
              <a:rPr lang="en-US" altLang="ko-KR" sz="1100" dirty="0" err="1">
                <a:latin typeface="+mj-lt"/>
                <a:ea typeface="굴림" charset="-127"/>
                <a:cs typeface="+mn-cs"/>
              </a:rPr>
              <a:t>mag</a:t>
            </a:r>
            <a:r>
              <a:rPr lang="en-US" altLang="ko-KR" dirty="0">
                <a:latin typeface="+mj-lt"/>
                <a:ea typeface="굴림" charset="-127"/>
                <a:cs typeface="+mn-cs"/>
              </a:rPr>
              <a:t>=0m </a:t>
            </a:r>
            <a:endParaRPr lang="en-US" altLang="ko-KR" dirty="0">
              <a:latin typeface="+mj-lt"/>
              <a:ea typeface="굴림" charset="-127"/>
              <a:cs typeface="+mn-cs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1692275" y="5153025"/>
            <a:ext cx="15113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 bIns="0">
            <a:spAutoFit/>
          </a:bodyPr>
          <a:lstStyle/>
          <a:p>
            <a:pPr defTabSz="476250" fontAlgn="auto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dirty="0" err="1">
                <a:latin typeface="+mj-lt"/>
                <a:ea typeface="굴림" charset="-127"/>
                <a:cs typeface="+mn-cs"/>
              </a:rPr>
              <a:t>L</a:t>
            </a:r>
            <a:r>
              <a:rPr lang="en-US" altLang="ko-KR" sz="1100" dirty="0" err="1">
                <a:latin typeface="+mj-lt"/>
                <a:ea typeface="굴림" charset="-127"/>
                <a:cs typeface="+mn-cs"/>
              </a:rPr>
              <a:t>mag</a:t>
            </a:r>
            <a:r>
              <a:rPr lang="en-US" altLang="ko-KR" dirty="0">
                <a:latin typeface="+mj-lt"/>
                <a:ea typeface="굴림" charset="-127"/>
                <a:cs typeface="+mn-cs"/>
              </a:rPr>
              <a:t>=40m </a:t>
            </a:r>
            <a:endParaRPr lang="en-US" altLang="ko-KR" dirty="0">
              <a:latin typeface="+mj-lt"/>
              <a:ea typeface="굴림" charset="-127"/>
              <a:cs typeface="+mn-cs"/>
            </a:endParaRP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4064000" y="5153025"/>
            <a:ext cx="15113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 bIns="0">
            <a:spAutoFit/>
          </a:bodyPr>
          <a:lstStyle/>
          <a:p>
            <a:pPr defTabSz="476250" fontAlgn="auto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dirty="0" err="1">
                <a:latin typeface="+mj-lt"/>
                <a:ea typeface="굴림" charset="-127"/>
                <a:cs typeface="+mn-cs"/>
              </a:rPr>
              <a:t>L</a:t>
            </a:r>
            <a:r>
              <a:rPr lang="en-US" altLang="ko-KR" sz="1100" dirty="0" err="1">
                <a:latin typeface="+mj-lt"/>
                <a:ea typeface="굴림" charset="-127"/>
                <a:cs typeface="+mn-cs"/>
              </a:rPr>
              <a:t>mag</a:t>
            </a:r>
            <a:r>
              <a:rPr lang="en-US" altLang="ko-KR" dirty="0">
                <a:latin typeface="+mj-lt"/>
                <a:ea typeface="굴림" charset="-127"/>
                <a:cs typeface="+mn-cs"/>
              </a:rPr>
              <a:t>=20m </a:t>
            </a:r>
            <a:endParaRPr lang="en-US" altLang="ko-KR" dirty="0">
              <a:latin typeface="+mj-lt"/>
              <a:ea typeface="굴림" charset="-127"/>
              <a:cs typeface="+mn-cs"/>
            </a:endParaRPr>
          </a:p>
        </p:txBody>
      </p:sp>
      <p:sp>
        <p:nvSpPr>
          <p:cNvPr id="89101" name="직사각형 13"/>
          <p:cNvSpPr>
            <a:spLocks noChangeArrowheads="1"/>
          </p:cNvSpPr>
          <p:nvPr/>
        </p:nvSpPr>
        <p:spPr bwMode="auto">
          <a:xfrm>
            <a:off x="2987675" y="4872038"/>
            <a:ext cx="1016000" cy="287337"/>
          </a:xfrm>
          <a:prstGeom prst="rect">
            <a:avLst/>
          </a:prstGeom>
          <a:noFill/>
          <a:ln w="25400" algn="ctr">
            <a:solidFill>
              <a:srgbClr val="00B050"/>
            </a:solidFill>
            <a:round/>
            <a:headEnd/>
            <a:tailEnd/>
          </a:ln>
        </p:spPr>
        <p:txBody>
          <a:bodyPr/>
          <a:lstStyle/>
          <a:p>
            <a:pPr algn="ctr" latinLnBrk="1"/>
            <a:endParaRPr kumimoji="1" lang="ko-KR" altLang="en-US" sz="2000">
              <a:latin typeface="Comic Sans MS" pitchFamily="66" charset="0"/>
              <a:ea typeface="굴림"/>
              <a:cs typeface="굴림"/>
            </a:endParaRPr>
          </a:p>
        </p:txBody>
      </p:sp>
      <p:sp>
        <p:nvSpPr>
          <p:cNvPr id="89102" name="오른쪽 화살표 14"/>
          <p:cNvSpPr>
            <a:spLocks noChangeArrowheads="1"/>
          </p:cNvSpPr>
          <p:nvPr/>
        </p:nvSpPr>
        <p:spPr bwMode="auto">
          <a:xfrm>
            <a:off x="5364163" y="3941763"/>
            <a:ext cx="363537" cy="173037"/>
          </a:xfrm>
          <a:prstGeom prst="rightArrow">
            <a:avLst>
              <a:gd name="adj1" fmla="val 50000"/>
              <a:gd name="adj2" fmla="val 50247"/>
            </a:avLst>
          </a:prstGeom>
          <a:solidFill>
            <a:srgbClr val="92D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latinLnBrk="1"/>
            <a:endParaRPr kumimoji="1" lang="ko-KR" altLang="en-US" sz="2000">
              <a:latin typeface="Comic Sans MS" pitchFamily="66" charset="0"/>
              <a:ea typeface="굴림"/>
              <a:cs typeface="굴림"/>
            </a:endParaRPr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5867400" y="3746500"/>
            <a:ext cx="2160588" cy="585788"/>
          </a:xfrm>
          <a:prstGeom prst="rect">
            <a:avLst/>
          </a:prstGeom>
          <a:noFill/>
          <a:ln w="12700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76250"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dirty="0">
                <a:latin typeface="+mj-lt"/>
                <a:ea typeface="굴림" charset="-127"/>
                <a:cs typeface="+mn-cs"/>
              </a:rPr>
              <a:t>- linearly polarized</a:t>
            </a:r>
          </a:p>
          <a:p>
            <a:pPr defTabSz="476250"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dirty="0">
                <a:latin typeface="+mj-lt"/>
                <a:ea typeface="굴림" charset="-127"/>
                <a:cs typeface="+mn-cs"/>
              </a:rPr>
              <a:t>- 10 nm ~ 1 nm </a:t>
            </a:r>
            <a:endParaRPr lang="en-US" altLang="ko-KR" sz="1600" dirty="0">
              <a:latin typeface="+mj-lt"/>
              <a:ea typeface="굴림" charset="-127"/>
              <a:cs typeface="+mn-cs"/>
            </a:endParaRPr>
          </a:p>
        </p:txBody>
      </p:sp>
      <p:sp>
        <p:nvSpPr>
          <p:cNvPr id="89104" name="오른쪽 화살표 16"/>
          <p:cNvSpPr>
            <a:spLocks noChangeArrowheads="1"/>
          </p:cNvSpPr>
          <p:nvPr/>
        </p:nvSpPr>
        <p:spPr bwMode="auto">
          <a:xfrm>
            <a:off x="5348288" y="4911725"/>
            <a:ext cx="365125" cy="174625"/>
          </a:xfrm>
          <a:prstGeom prst="rightArrow">
            <a:avLst>
              <a:gd name="adj1" fmla="val 50000"/>
              <a:gd name="adj2" fmla="val 50008"/>
            </a:avLst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latinLnBrk="1"/>
            <a:endParaRPr kumimoji="1" lang="ko-KR" altLang="en-US" sz="2000">
              <a:latin typeface="Comic Sans MS" pitchFamily="66" charset="0"/>
              <a:ea typeface="굴림"/>
              <a:cs typeface="굴림"/>
            </a:endParaRPr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5853113" y="4718050"/>
            <a:ext cx="2174875" cy="584200"/>
          </a:xfrm>
          <a:prstGeom prst="rect">
            <a:avLst/>
          </a:prstGeom>
          <a:noFill/>
          <a:ln w="12700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76250"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dirty="0">
                <a:latin typeface="+mj-lt"/>
                <a:ea typeface="굴림" charset="-127"/>
                <a:cs typeface="+mn-cs"/>
              </a:rPr>
              <a:t>- circularly polarized</a:t>
            </a:r>
          </a:p>
          <a:p>
            <a:pPr defTabSz="476250"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dirty="0">
                <a:latin typeface="+mj-lt"/>
                <a:ea typeface="굴림" charset="-127"/>
                <a:cs typeface="+mn-cs"/>
              </a:rPr>
              <a:t>- 3 nm ~ 1 nm </a:t>
            </a:r>
            <a:endParaRPr lang="en-US" altLang="ko-KR" sz="1600" dirty="0">
              <a:latin typeface="+mj-lt"/>
              <a:ea typeface="굴림" charset="-127"/>
              <a:cs typeface="+mn-cs"/>
            </a:endParaRPr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493713" y="3095625"/>
            <a:ext cx="3502025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76250" fontAlgn="auto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dirty="0">
                <a:solidFill>
                  <a:srgbClr val="E2FEFB"/>
                </a:solidFill>
                <a:latin typeface="+mj-lt"/>
                <a:ea typeface="굴림" charset="-127"/>
                <a:cs typeface="+mn-cs"/>
              </a:rPr>
              <a:t>  </a:t>
            </a:r>
            <a:r>
              <a:rPr lang="en-US" altLang="ko-KR" sz="1600" dirty="0">
                <a:latin typeface="+mj-lt"/>
                <a:ea typeface="굴림" charset="-127"/>
                <a:cs typeface="+mn-cs"/>
              </a:rPr>
              <a:t>5m module x 11</a:t>
            </a:r>
            <a:endParaRPr lang="en-US" altLang="ko-KR" sz="1600" dirty="0">
              <a:latin typeface="+mj-lt"/>
              <a:ea typeface="굴림" charset="-127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801813" y="188913"/>
            <a:ext cx="5362575" cy="46196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76250"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400" dirty="0">
                <a:solidFill>
                  <a:srgbClr val="E2FEFB"/>
                </a:solidFill>
                <a:latin typeface="Sylfaen" pitchFamily="18" charset="0"/>
                <a:ea typeface="+mn-ea"/>
                <a:cs typeface="+mn-cs"/>
              </a:rPr>
              <a:t>  </a:t>
            </a:r>
            <a:r>
              <a:rPr lang="en-US" altLang="ko-KR" sz="2400" dirty="0">
                <a:latin typeface="Sylfaen" pitchFamily="18" charset="0"/>
                <a:ea typeface="+mn-ea"/>
                <a:cs typeface="+mn-cs"/>
              </a:rPr>
              <a:t>SXU1 Parameters (Linearly Polarized)</a:t>
            </a:r>
            <a:endParaRPr lang="en-US" altLang="ko-KR" sz="2400" dirty="0">
              <a:latin typeface="Sylfae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4205288" y="6505575"/>
            <a:ext cx="3462337" cy="3079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latin typeface="+mj-lt"/>
                <a:ea typeface="굴림" charset="-127"/>
                <a:cs typeface="+mn-cs"/>
              </a:rPr>
              <a:t>B: photons/0.1%BW/sec./mm</a:t>
            </a:r>
            <a:r>
              <a:rPr lang="en-US" altLang="ko-KR" sz="1400" baseline="30000" dirty="0">
                <a:latin typeface="+mj-lt"/>
                <a:ea typeface="굴림" charset="-127"/>
                <a:cs typeface="+mn-cs"/>
              </a:rPr>
              <a:t>2</a:t>
            </a:r>
            <a:r>
              <a:rPr lang="en-US" altLang="ko-KR" sz="1400" dirty="0">
                <a:latin typeface="+mj-lt"/>
                <a:ea typeface="굴림" charset="-127"/>
                <a:cs typeface="+mn-cs"/>
              </a:rPr>
              <a:t>/mrad</a:t>
            </a:r>
            <a:r>
              <a:rPr lang="en-US" altLang="ko-KR" sz="1400" baseline="30000" dirty="0">
                <a:latin typeface="+mj-lt"/>
                <a:ea typeface="굴림" charset="-127"/>
                <a:cs typeface="+mn-cs"/>
              </a:rPr>
              <a:t>2</a:t>
            </a:r>
            <a:endParaRPr lang="en-US" altLang="ko-KR" sz="1400" dirty="0">
              <a:latin typeface="+mj-lt"/>
              <a:ea typeface="굴림" charset="-127"/>
              <a:cs typeface="+mn-cs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468313" y="765175"/>
          <a:ext cx="8207375" cy="8659813"/>
        </p:xfrm>
        <a:graphic>
          <a:graphicData uri="http://schemas.openxmlformats.org/drawingml/2006/table">
            <a:tbl>
              <a:tblPr/>
              <a:tblGrid>
                <a:gridCol w="2487390"/>
                <a:gridCol w="912127"/>
                <a:gridCol w="1658411"/>
                <a:gridCol w="1575492"/>
                <a:gridCol w="1575492"/>
              </a:tblGrid>
              <a:tr h="43078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+mj-lt"/>
                          <a:ea typeface="바탕"/>
                        </a:rPr>
                        <a:t>Unit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  <a:ea typeface="바탕"/>
                        </a:rPr>
                        <a:t>SXU1 (Planar Undulator)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E2FEFB"/>
                        </a:solidFill>
                        <a:latin typeface="+mj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518583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Electron Energy </a:t>
                      </a:r>
                      <a:endParaRPr lang="en-US" sz="1600" dirty="0" smtClean="0">
                        <a:solidFill>
                          <a:schemeClr val="tx1"/>
                        </a:solidFill>
                        <a:latin typeface="+mj-lt"/>
                        <a:ea typeface="한양신명조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Undulator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Period</a:t>
                      </a: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Photon Wavelength</a:t>
                      </a: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Photon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Energy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marL="0" marR="0" indent="0" algn="just" defTabSz="914400" rtl="0" eaLnBrk="1" fontAlgn="auto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Gap</a:t>
                      </a:r>
                    </a:p>
                    <a:p>
                      <a:pPr marL="0" marR="0" indent="0" algn="just" defTabSz="914400" rtl="0" eaLnBrk="1" fontAlgn="auto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Undulator Parameter</a:t>
                      </a:r>
                    </a:p>
                    <a:p>
                      <a:pPr marL="0" marR="0" indent="0" algn="just" defTabSz="914400" rtl="0" eaLnBrk="1" fontAlgn="auto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Pierce Parameter</a:t>
                      </a:r>
                      <a:endParaRPr lang="en-US" altLang="ko-KR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Saturation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Length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Peak Power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Spectral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Bandwidth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Photons/Pulse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Peak Flux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Peak Brilliance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GeV</a:t>
                      </a:r>
                      <a:endParaRPr lang="en-US" sz="1600" dirty="0" smtClean="0">
                        <a:solidFill>
                          <a:schemeClr val="tx1"/>
                        </a:solidFill>
                        <a:latin typeface="+mj-lt"/>
                        <a:ea typeface="한양신명조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mm</a:t>
                      </a: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nm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keV</a:t>
                      </a:r>
                      <a:endParaRPr lang="en-US" sz="1600" dirty="0" smtClean="0">
                        <a:solidFill>
                          <a:schemeClr val="tx1"/>
                        </a:solidFill>
                        <a:latin typeface="+mj-lt"/>
                        <a:ea typeface="한양신명조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mm</a:t>
                      </a: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solidFill>
                          <a:schemeClr val="tx1"/>
                        </a:solidFill>
                        <a:latin typeface="+mj-lt"/>
                        <a:ea typeface="한양신명조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solidFill>
                          <a:schemeClr val="tx1"/>
                        </a:solidFill>
                        <a:latin typeface="+mj-lt"/>
                        <a:ea typeface="한양신명조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m</a:t>
                      </a: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GW</a:t>
                      </a: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%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#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#/sec.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B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4.0</a:t>
                      </a: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50.0</a:t>
                      </a: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10.0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0.124</a:t>
                      </a: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8.29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6.86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3.0</a:t>
                      </a:r>
                      <a:r>
                        <a:rPr lang="en-US" altLang="ko-K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x10</a:t>
                      </a:r>
                      <a:r>
                        <a:rPr lang="en-US" altLang="ko-KR" sz="1600" b="0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-3</a:t>
                      </a:r>
                      <a:endParaRPr lang="en-US" sz="1600" b="0" baseline="30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21.3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33.8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0.62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1.1x10</a:t>
                      </a:r>
                      <a:r>
                        <a:rPr lang="en-US" sz="1600" b="0" baseline="30000" dirty="0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14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2.6x10</a:t>
                      </a:r>
                      <a:r>
                        <a:rPr lang="en-US" sz="1600" b="0" baseline="30000" dirty="0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26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1.0x10</a:t>
                      </a:r>
                      <a:r>
                        <a:rPr lang="en-US" sz="1600" b="0" baseline="30000" dirty="0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31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4.0</a:t>
                      </a: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50.0</a:t>
                      </a: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3.0</a:t>
                      </a: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0.413</a:t>
                      </a: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15.8</a:t>
                      </a:r>
                      <a:endParaRPr lang="en-US" altLang="ko-KR" sz="1600" b="0" i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3.56</a:t>
                      </a:r>
                      <a:endParaRPr lang="en-US" altLang="ko-KR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2.0x10</a:t>
                      </a:r>
                      <a:r>
                        <a:rPr lang="en-US" altLang="ko-KR" sz="1600" b="0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-3</a:t>
                      </a:r>
                      <a:endParaRPr lang="en-US" altLang="ko-KR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29.0</a:t>
                      </a:r>
                      <a:endParaRPr lang="en-US" altLang="ko-KR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25.6</a:t>
                      </a:r>
                      <a:endParaRPr lang="en-US" altLang="ko-KR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0.42</a:t>
                      </a:r>
                      <a:endParaRPr lang="en-US" altLang="ko-KR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2.6x10</a:t>
                      </a:r>
                      <a:r>
                        <a:rPr lang="en-US" altLang="ko-KR" sz="1600" b="0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13</a:t>
                      </a:r>
                      <a:endParaRPr lang="en-US" altLang="ko-KR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8.7x10</a:t>
                      </a:r>
                      <a:r>
                        <a:rPr lang="en-US" altLang="ko-KR" sz="1600" b="0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25</a:t>
                      </a:r>
                      <a:endParaRPr lang="en-US" altLang="ko-KR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3.9x10</a:t>
                      </a:r>
                      <a:r>
                        <a:rPr lang="en-US" altLang="ko-KR" sz="1600" b="0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31</a:t>
                      </a:r>
                      <a:endParaRPr lang="en-US" altLang="ko-KR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4.0</a:t>
                      </a: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50.0</a:t>
                      </a: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1.0</a:t>
                      </a: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1.24</a:t>
                      </a: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25.5</a:t>
                      </a:r>
                      <a:endParaRPr lang="en-US" altLang="ko-KR" sz="1600" b="0" i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1.70</a:t>
                      </a:r>
                      <a:endParaRPr lang="en-US" altLang="ko-KR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1.3x10</a:t>
                      </a:r>
                      <a:r>
                        <a:rPr lang="en-US" altLang="ko-KR" sz="1600" b="0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-3</a:t>
                      </a:r>
                      <a:endParaRPr lang="en-US" altLang="ko-KR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46.3</a:t>
                      </a:r>
                      <a:endParaRPr lang="en-US" altLang="ko-KR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14.0</a:t>
                      </a:r>
                      <a:endParaRPr lang="en-US" altLang="ko-KR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0.28</a:t>
                      </a:r>
                      <a:endParaRPr lang="en-US" altLang="ko-KR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4.7x10</a:t>
                      </a:r>
                      <a:r>
                        <a:rPr lang="en-US" altLang="ko-KR" sz="1600" b="0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12</a:t>
                      </a:r>
                      <a:endParaRPr lang="en-US" altLang="ko-KR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2.4x10</a:t>
                      </a:r>
                      <a:r>
                        <a:rPr lang="en-US" altLang="ko-KR" sz="1600" b="0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25</a:t>
                      </a:r>
                      <a:endParaRPr lang="en-US" altLang="ko-KR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9.4x10</a:t>
                      </a:r>
                      <a:r>
                        <a:rPr lang="en-US" altLang="ko-KR" sz="1600" b="0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31</a:t>
                      </a:r>
                      <a:endParaRPr lang="en-US" altLang="ko-KR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0" name="Text Box 2"/>
          <p:cNvSpPr txBox="1">
            <a:spLocks noChangeArrowheads="1"/>
          </p:cNvSpPr>
          <p:nvPr/>
        </p:nvSpPr>
        <p:spPr bwMode="auto">
          <a:xfrm>
            <a:off x="288925" y="428625"/>
            <a:ext cx="8358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76250" latinLnBrk="1"/>
            <a:r>
              <a:rPr lang="en-US" altLang="ko-KR" sz="2400">
                <a:latin typeface="Sylfaen" pitchFamily="18" charset="0"/>
              </a:rPr>
              <a:t>  SXU1 GENESIS simulation (Linearly Polarized)</a:t>
            </a:r>
            <a:r>
              <a:rPr lang="en-US" altLang="ko-KR" sz="2400">
                <a:solidFill>
                  <a:srgbClr val="E2FEFB"/>
                </a:solidFill>
                <a:latin typeface="Sylfaen" pitchFamily="18" charset="0"/>
              </a:rPr>
              <a:t>)</a:t>
            </a:r>
            <a:endParaRPr lang="en-US" altLang="ko-KR" sz="2400">
              <a:solidFill>
                <a:srgbClr val="E2FEFB"/>
              </a:solidFill>
              <a:latin typeface="Sylfaen" pitchFamily="18" charset="0"/>
              <a:cs typeface="Times New Roman" pitchFamily="18" charset="0"/>
            </a:endParaRPr>
          </a:p>
        </p:txBody>
      </p:sp>
      <p:sp>
        <p:nvSpPr>
          <p:cNvPr id="86021" name="Rectangle 6"/>
          <p:cNvSpPr>
            <a:spLocks noChangeArrowheads="1"/>
          </p:cNvSpPr>
          <p:nvPr/>
        </p:nvSpPr>
        <p:spPr bwMode="auto">
          <a:xfrm>
            <a:off x="4479925" y="444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latinLnBrk="1"/>
            <a:endParaRPr lang="ko-KR" altLang="en-US">
              <a:latin typeface="맑은 고딕"/>
            </a:endParaRPr>
          </a:p>
        </p:txBody>
      </p:sp>
      <p:sp>
        <p:nvSpPr>
          <p:cNvPr id="86022" name="Rectangle 3"/>
          <p:cNvSpPr>
            <a:spLocks noChangeArrowheads="1"/>
          </p:cNvSpPr>
          <p:nvPr/>
        </p:nvSpPr>
        <p:spPr bwMode="auto">
          <a:xfrm>
            <a:off x="4479925" y="444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latinLnBrk="1" hangingPunct="0"/>
            <a:endParaRPr lang="ko-KR" altLang="ko-KR">
              <a:latin typeface="맑은 고딕"/>
            </a:endParaRPr>
          </a:p>
        </p:txBody>
      </p:sp>
      <p:sp>
        <p:nvSpPr>
          <p:cNvPr id="86023" name="Text Box 2"/>
          <p:cNvSpPr txBox="1">
            <a:spLocks noChangeArrowheads="1"/>
          </p:cNvSpPr>
          <p:nvPr/>
        </p:nvSpPr>
        <p:spPr bwMode="auto">
          <a:xfrm>
            <a:off x="1908175" y="4149725"/>
            <a:ext cx="9985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76250" latinLnBrk="1"/>
            <a:r>
              <a:rPr lang="en-US" altLang="ko-KR">
                <a:solidFill>
                  <a:srgbClr val="FF9900"/>
                </a:solidFill>
                <a:latin typeface="맑은 고딕"/>
                <a:ea typeface="굴림"/>
                <a:cs typeface="굴림"/>
              </a:rPr>
              <a:t>SXU1</a:t>
            </a:r>
            <a:endParaRPr lang="en-US" altLang="ko-KR" b="1">
              <a:solidFill>
                <a:srgbClr val="FF9900"/>
              </a:solidFill>
              <a:latin typeface="맑은 고딕"/>
              <a:ea typeface="굴림"/>
              <a:cs typeface="Times New Roman" pitchFamily="18" charset="0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4572000" y="4508500"/>
          <a:ext cx="4248150" cy="2754313"/>
        </p:xfrm>
        <a:graphic>
          <a:graphicData uri="http://schemas.openxmlformats.org/drawingml/2006/table">
            <a:tbl>
              <a:tblPr/>
              <a:tblGrid>
                <a:gridCol w="2075825"/>
                <a:gridCol w="724171"/>
                <a:gridCol w="1448476"/>
              </a:tblGrid>
              <a:tr h="38323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Unit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  HXU1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548136">
                <a:tc>
                  <a:txBody>
                    <a:bodyPr/>
                    <a:lstStyle/>
                    <a:p>
                      <a:pPr marL="25400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Average beta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marL="25400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QF</a:t>
                      </a:r>
                    </a:p>
                    <a:p>
                      <a:pPr marL="25400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  <a:ea typeface="한양신명조"/>
                        </a:rPr>
                        <a:t>QD</a:t>
                      </a:r>
                    </a:p>
                    <a:p>
                      <a:pPr marL="25400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FODO period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n-NO" altLang="ko-K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n-NO" altLang="ko-K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T/m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n-NO" altLang="ko-K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T/m</a:t>
                      </a:r>
                      <a:endParaRPr lang="nn-NO" altLang="ko-KR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n-NO" altLang="ko-K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endParaRPr lang="nn-NO" altLang="ko-KR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10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39.0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-29.1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한양신명조"/>
                          <a:cs typeface="+mn-cs"/>
                        </a:rPr>
                        <a:t>12.0</a:t>
                      </a:r>
                      <a:endParaRPr lang="en-US" altLang="ko-KR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6034" name="직사각형 6"/>
          <p:cNvSpPr>
            <a:spLocks noChangeArrowheads="1"/>
          </p:cNvSpPr>
          <p:nvPr/>
        </p:nvSpPr>
        <p:spPr bwMode="auto">
          <a:xfrm>
            <a:off x="5435600" y="3213100"/>
            <a:ext cx="1009650" cy="360363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latinLnBrk="1"/>
            <a:endParaRPr kumimoji="1" lang="ko-KR" altLang="en-US" sz="2000">
              <a:latin typeface="Comic Sans MS" pitchFamily="66" charset="0"/>
              <a:ea typeface="굴림"/>
              <a:cs typeface="굴림"/>
            </a:endParaRPr>
          </a:p>
        </p:txBody>
      </p:sp>
      <p:sp>
        <p:nvSpPr>
          <p:cNvPr id="86035" name="직사각형 7"/>
          <p:cNvSpPr>
            <a:spLocks noChangeArrowheads="1"/>
          </p:cNvSpPr>
          <p:nvPr/>
        </p:nvSpPr>
        <p:spPr bwMode="auto">
          <a:xfrm>
            <a:off x="6505575" y="3213100"/>
            <a:ext cx="134938" cy="360363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latinLnBrk="1"/>
            <a:endParaRPr kumimoji="1" lang="ko-KR" altLang="en-US" sz="2000">
              <a:latin typeface="Comic Sans MS" pitchFamily="66" charset="0"/>
              <a:ea typeface="굴림"/>
              <a:cs typeface="굴림"/>
            </a:endParaRPr>
          </a:p>
        </p:txBody>
      </p:sp>
      <p:sp>
        <p:nvSpPr>
          <p:cNvPr id="86036" name="직사각형 8"/>
          <p:cNvSpPr>
            <a:spLocks noChangeArrowheads="1"/>
          </p:cNvSpPr>
          <p:nvPr/>
        </p:nvSpPr>
        <p:spPr bwMode="auto">
          <a:xfrm>
            <a:off x="5237163" y="3213100"/>
            <a:ext cx="134937" cy="360363"/>
          </a:xfrm>
          <a:prstGeom prst="rect">
            <a:avLst/>
          </a:prstGeom>
          <a:solidFill>
            <a:srgbClr val="00B0F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latinLnBrk="1"/>
            <a:endParaRPr kumimoji="1" lang="ko-KR" altLang="en-US" sz="2000">
              <a:latin typeface="Comic Sans MS" pitchFamily="66" charset="0"/>
              <a:ea typeface="굴림"/>
              <a:cs typeface="굴림"/>
            </a:endParaRPr>
          </a:p>
        </p:txBody>
      </p:sp>
      <p:sp>
        <p:nvSpPr>
          <p:cNvPr id="86037" name="직사각형 9"/>
          <p:cNvSpPr>
            <a:spLocks noChangeArrowheads="1"/>
          </p:cNvSpPr>
          <p:nvPr/>
        </p:nvSpPr>
        <p:spPr bwMode="auto">
          <a:xfrm>
            <a:off x="6707188" y="3213100"/>
            <a:ext cx="1009650" cy="360363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latinLnBrk="1"/>
            <a:endParaRPr kumimoji="1" lang="ko-KR" altLang="en-US" sz="2000">
              <a:latin typeface="Comic Sans MS" pitchFamily="66" charset="0"/>
              <a:ea typeface="굴림"/>
              <a:cs typeface="굴림"/>
            </a:endParaRPr>
          </a:p>
        </p:txBody>
      </p:sp>
      <p:sp>
        <p:nvSpPr>
          <p:cNvPr id="86038" name="직사각형 10"/>
          <p:cNvSpPr>
            <a:spLocks noChangeArrowheads="1"/>
          </p:cNvSpPr>
          <p:nvPr/>
        </p:nvSpPr>
        <p:spPr bwMode="auto">
          <a:xfrm>
            <a:off x="7767638" y="3213100"/>
            <a:ext cx="134937" cy="360363"/>
          </a:xfrm>
          <a:prstGeom prst="rect">
            <a:avLst/>
          </a:prstGeom>
          <a:solidFill>
            <a:srgbClr val="00B0F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latinLnBrk="1"/>
            <a:endParaRPr kumimoji="1" lang="ko-KR" altLang="en-US" sz="2000">
              <a:latin typeface="Comic Sans MS" pitchFamily="66" charset="0"/>
              <a:ea typeface="굴림"/>
              <a:cs typeface="굴림"/>
            </a:endParaRPr>
          </a:p>
        </p:txBody>
      </p:sp>
      <p:sp>
        <p:nvSpPr>
          <p:cNvPr id="86039" name="Text Box 2"/>
          <p:cNvSpPr txBox="1">
            <a:spLocks noChangeArrowheads="1"/>
          </p:cNvSpPr>
          <p:nvPr/>
        </p:nvSpPr>
        <p:spPr bwMode="auto">
          <a:xfrm>
            <a:off x="5076825" y="2819400"/>
            <a:ext cx="5667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76250" latinLnBrk="1"/>
            <a:r>
              <a:rPr lang="en-US" altLang="ko-KR">
                <a:latin typeface="맑은 고딕"/>
                <a:ea typeface="굴림"/>
                <a:cs typeface="굴림"/>
              </a:rPr>
              <a:t>QF</a:t>
            </a:r>
            <a:endParaRPr lang="en-US" altLang="ko-KR" b="1">
              <a:latin typeface="맑은 고딕"/>
              <a:ea typeface="굴림"/>
              <a:cs typeface="Times New Roman" pitchFamily="18" charset="0"/>
            </a:endParaRPr>
          </a:p>
        </p:txBody>
      </p:sp>
      <p:sp>
        <p:nvSpPr>
          <p:cNvPr id="86040" name="Text Box 2"/>
          <p:cNvSpPr txBox="1">
            <a:spLocks noChangeArrowheads="1"/>
          </p:cNvSpPr>
          <p:nvPr/>
        </p:nvSpPr>
        <p:spPr bwMode="auto">
          <a:xfrm>
            <a:off x="6340475" y="2820988"/>
            <a:ext cx="568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76250" latinLnBrk="1"/>
            <a:r>
              <a:rPr lang="en-US" altLang="ko-KR">
                <a:latin typeface="맑은 고딕"/>
                <a:ea typeface="굴림"/>
                <a:cs typeface="굴림"/>
              </a:rPr>
              <a:t>QD</a:t>
            </a:r>
            <a:endParaRPr lang="en-US" altLang="ko-KR" b="1">
              <a:latin typeface="맑은 고딕"/>
              <a:ea typeface="굴림"/>
              <a:cs typeface="Times New Roman" pitchFamily="18" charset="0"/>
            </a:endParaRPr>
          </a:p>
        </p:txBody>
      </p:sp>
      <p:sp>
        <p:nvSpPr>
          <p:cNvPr id="86041" name="Text Box 2"/>
          <p:cNvSpPr txBox="1">
            <a:spLocks noChangeArrowheads="1"/>
          </p:cNvSpPr>
          <p:nvPr/>
        </p:nvSpPr>
        <p:spPr bwMode="auto">
          <a:xfrm>
            <a:off x="7605713" y="2843213"/>
            <a:ext cx="566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76250" latinLnBrk="1"/>
            <a:r>
              <a:rPr lang="en-US" altLang="ko-KR">
                <a:latin typeface="맑은 고딕"/>
                <a:ea typeface="굴림"/>
                <a:cs typeface="굴림"/>
              </a:rPr>
              <a:t>QF</a:t>
            </a:r>
            <a:endParaRPr lang="en-US" altLang="ko-KR" b="1">
              <a:latin typeface="맑은 고딕"/>
              <a:ea typeface="굴림"/>
              <a:cs typeface="Times New Roman" pitchFamily="18" charset="0"/>
            </a:endParaRPr>
          </a:p>
        </p:txBody>
      </p:sp>
      <p:sp>
        <p:nvSpPr>
          <p:cNvPr id="86042" name="Text Box 2"/>
          <p:cNvSpPr txBox="1">
            <a:spLocks noChangeArrowheads="1"/>
          </p:cNvSpPr>
          <p:nvPr/>
        </p:nvSpPr>
        <p:spPr bwMode="auto">
          <a:xfrm>
            <a:off x="5541963" y="2962275"/>
            <a:ext cx="9826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76250" latinLnBrk="1"/>
            <a:r>
              <a:rPr lang="en-US" altLang="ko-KR" sz="1200">
                <a:latin typeface="맑은 고딕"/>
                <a:ea typeface="굴림"/>
                <a:cs typeface="굴림"/>
              </a:rPr>
              <a:t>Undulator</a:t>
            </a:r>
            <a:endParaRPr lang="en-US" altLang="ko-KR" sz="1200" b="1">
              <a:latin typeface="맑은 고딕"/>
              <a:ea typeface="굴림"/>
              <a:cs typeface="Times New Roman" pitchFamily="18" charset="0"/>
            </a:endParaRPr>
          </a:p>
        </p:txBody>
      </p:sp>
      <p:sp>
        <p:nvSpPr>
          <p:cNvPr id="86043" name="Text Box 2"/>
          <p:cNvSpPr txBox="1">
            <a:spLocks noChangeArrowheads="1"/>
          </p:cNvSpPr>
          <p:nvPr/>
        </p:nvSpPr>
        <p:spPr bwMode="auto">
          <a:xfrm>
            <a:off x="6784975" y="2959100"/>
            <a:ext cx="9826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76250" latinLnBrk="1"/>
            <a:r>
              <a:rPr lang="en-US" altLang="ko-KR" sz="1200">
                <a:latin typeface="맑은 고딕"/>
                <a:ea typeface="굴림"/>
                <a:cs typeface="굴림"/>
              </a:rPr>
              <a:t>Undulator</a:t>
            </a:r>
            <a:endParaRPr lang="en-US" altLang="ko-KR" sz="1200" b="1">
              <a:latin typeface="맑은 고딕"/>
              <a:ea typeface="굴림"/>
              <a:cs typeface="Times New Roman" pitchFamily="18" charset="0"/>
            </a:endParaRPr>
          </a:p>
        </p:txBody>
      </p:sp>
      <p:sp>
        <p:nvSpPr>
          <p:cNvPr id="86044" name="타원 16"/>
          <p:cNvSpPr>
            <a:spLocks noChangeArrowheads="1"/>
          </p:cNvSpPr>
          <p:nvPr/>
        </p:nvSpPr>
        <p:spPr bwMode="auto">
          <a:xfrm>
            <a:off x="7967663" y="3363913"/>
            <a:ext cx="73025" cy="71437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latinLnBrk="1"/>
            <a:endParaRPr kumimoji="1" lang="ko-KR" altLang="en-US" sz="2000">
              <a:latin typeface="Comic Sans MS" pitchFamily="66" charset="0"/>
              <a:ea typeface="굴림"/>
              <a:cs typeface="굴림"/>
            </a:endParaRPr>
          </a:p>
        </p:txBody>
      </p:sp>
      <p:sp>
        <p:nvSpPr>
          <p:cNvPr id="86045" name="타원 17"/>
          <p:cNvSpPr>
            <a:spLocks noChangeArrowheads="1"/>
          </p:cNvSpPr>
          <p:nvPr/>
        </p:nvSpPr>
        <p:spPr bwMode="auto">
          <a:xfrm>
            <a:off x="8120063" y="3363913"/>
            <a:ext cx="73025" cy="71437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latinLnBrk="1"/>
            <a:endParaRPr kumimoji="1" lang="ko-KR" altLang="en-US" sz="2000">
              <a:latin typeface="Comic Sans MS" pitchFamily="66" charset="0"/>
              <a:ea typeface="굴림"/>
              <a:cs typeface="굴림"/>
            </a:endParaRPr>
          </a:p>
        </p:txBody>
      </p:sp>
      <p:sp>
        <p:nvSpPr>
          <p:cNvPr id="86046" name="타원 18"/>
          <p:cNvSpPr>
            <a:spLocks noChangeArrowheads="1"/>
          </p:cNvSpPr>
          <p:nvPr/>
        </p:nvSpPr>
        <p:spPr bwMode="auto">
          <a:xfrm>
            <a:off x="8293100" y="3363913"/>
            <a:ext cx="71438" cy="71437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latinLnBrk="1"/>
            <a:endParaRPr kumimoji="1" lang="ko-KR" altLang="en-US" sz="2000">
              <a:latin typeface="Comic Sans MS" pitchFamily="66" charset="0"/>
              <a:ea typeface="굴림"/>
              <a:cs typeface="굴림"/>
            </a:endParaRPr>
          </a:p>
        </p:txBody>
      </p:sp>
      <p:sp>
        <p:nvSpPr>
          <p:cNvPr id="86047" name="타원 19"/>
          <p:cNvSpPr>
            <a:spLocks noChangeArrowheads="1"/>
          </p:cNvSpPr>
          <p:nvPr/>
        </p:nvSpPr>
        <p:spPr bwMode="auto">
          <a:xfrm>
            <a:off x="8445500" y="3363913"/>
            <a:ext cx="71438" cy="71437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latinLnBrk="1"/>
            <a:endParaRPr kumimoji="1" lang="ko-KR" altLang="en-US" sz="2000">
              <a:latin typeface="Comic Sans MS" pitchFamily="66" charset="0"/>
              <a:ea typeface="굴림"/>
              <a:cs typeface="굴림"/>
            </a:endParaRPr>
          </a:p>
        </p:txBody>
      </p:sp>
      <p:cxnSp>
        <p:nvCxnSpPr>
          <p:cNvPr id="86048" name="직선 연결선 20"/>
          <p:cNvCxnSpPr>
            <a:cxnSpLocks noChangeShapeType="1"/>
          </p:cNvCxnSpPr>
          <p:nvPr/>
        </p:nvCxnSpPr>
        <p:spPr bwMode="auto">
          <a:xfrm rot="5400000">
            <a:off x="5053806" y="3825082"/>
            <a:ext cx="503237" cy="0"/>
          </a:xfrm>
          <a:prstGeom prst="line">
            <a:avLst/>
          </a:prstGeom>
          <a:noFill/>
          <a:ln w="9525" algn="ctr">
            <a:solidFill>
              <a:schemeClr val="bg1"/>
            </a:solidFill>
            <a:round/>
            <a:headEnd/>
            <a:tailEnd/>
          </a:ln>
        </p:spPr>
      </p:cxnSp>
      <p:cxnSp>
        <p:nvCxnSpPr>
          <p:cNvPr id="86049" name="직선 연결선 21"/>
          <p:cNvCxnSpPr>
            <a:cxnSpLocks noChangeShapeType="1"/>
          </p:cNvCxnSpPr>
          <p:nvPr/>
        </p:nvCxnSpPr>
        <p:spPr bwMode="auto">
          <a:xfrm rot="5400000">
            <a:off x="7585869" y="3809207"/>
            <a:ext cx="503237" cy="0"/>
          </a:xfrm>
          <a:prstGeom prst="line">
            <a:avLst/>
          </a:prstGeom>
          <a:noFill/>
          <a:ln w="9525" algn="ctr">
            <a:solidFill>
              <a:schemeClr val="bg1"/>
            </a:solidFill>
            <a:round/>
            <a:headEnd/>
            <a:tailEnd/>
          </a:ln>
        </p:spPr>
      </p:cxnSp>
      <p:cxnSp>
        <p:nvCxnSpPr>
          <p:cNvPr id="86050" name="직선 연결선 22"/>
          <p:cNvCxnSpPr>
            <a:cxnSpLocks noChangeShapeType="1"/>
          </p:cNvCxnSpPr>
          <p:nvPr/>
        </p:nvCxnSpPr>
        <p:spPr bwMode="auto">
          <a:xfrm>
            <a:off x="5305425" y="3897313"/>
            <a:ext cx="2532063" cy="0"/>
          </a:xfrm>
          <a:prstGeom prst="line">
            <a:avLst/>
          </a:prstGeom>
          <a:noFill/>
          <a:ln w="9525" algn="ctr">
            <a:solidFill>
              <a:schemeClr val="bg1"/>
            </a:solidFill>
            <a:round/>
            <a:headEnd type="stealth" w="med" len="med"/>
            <a:tailEnd type="stealth" w="med" len="med"/>
          </a:ln>
        </p:spPr>
      </p:cxnSp>
      <p:sp>
        <p:nvSpPr>
          <p:cNvPr id="86051" name="Text Box 2"/>
          <p:cNvSpPr txBox="1">
            <a:spLocks noChangeArrowheads="1"/>
          </p:cNvSpPr>
          <p:nvPr/>
        </p:nvSpPr>
        <p:spPr bwMode="auto">
          <a:xfrm>
            <a:off x="6321425" y="3676650"/>
            <a:ext cx="6175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76250" latinLnBrk="1"/>
            <a:r>
              <a:rPr lang="en-US" altLang="ko-KR" sz="1200">
                <a:latin typeface="맑은 고딕"/>
                <a:ea typeface="굴림"/>
                <a:cs typeface="굴림"/>
              </a:rPr>
              <a:t>12 m</a:t>
            </a:r>
            <a:endParaRPr lang="en-US" altLang="ko-KR" sz="1200" b="1">
              <a:latin typeface="맑은 고딕"/>
              <a:ea typeface="굴림"/>
              <a:cs typeface="Times New Roman" pitchFamily="18" charset="0"/>
            </a:endParaRPr>
          </a:p>
        </p:txBody>
      </p:sp>
      <p:graphicFrame>
        <p:nvGraphicFramePr>
          <p:cNvPr id="86018" name="Object 2"/>
          <p:cNvGraphicFramePr>
            <a:graphicFrameLocks noChangeAspect="1"/>
          </p:cNvGraphicFramePr>
          <p:nvPr/>
        </p:nvGraphicFramePr>
        <p:xfrm>
          <a:off x="395288" y="4535488"/>
          <a:ext cx="3959225" cy="1893887"/>
        </p:xfrm>
        <a:graphic>
          <a:graphicData uri="http://schemas.openxmlformats.org/presentationml/2006/ole">
            <p:oleObj spid="_x0000_s86018" name="Graph" r:id="rId3" imgW="4102608" imgH="2901696" progId="">
              <p:embed/>
            </p:oleObj>
          </a:graphicData>
        </a:graphic>
      </p:graphicFrame>
      <p:graphicFrame>
        <p:nvGraphicFramePr>
          <p:cNvPr id="86019" name="Object 3"/>
          <p:cNvGraphicFramePr>
            <a:graphicFrameLocks noChangeAspect="1"/>
          </p:cNvGraphicFramePr>
          <p:nvPr/>
        </p:nvGraphicFramePr>
        <p:xfrm>
          <a:off x="377825" y="1214438"/>
          <a:ext cx="4025900" cy="2935287"/>
        </p:xfrm>
        <a:graphic>
          <a:graphicData uri="http://schemas.openxmlformats.org/presentationml/2006/ole">
            <p:oleObj spid="_x0000_s86019" name="Graph" r:id="rId4" imgW="4102608" imgH="2901696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6"/>
          <p:cNvSpPr>
            <a:spLocks noChangeArrowheads="1"/>
          </p:cNvSpPr>
          <p:nvPr/>
        </p:nvSpPr>
        <p:spPr bwMode="auto">
          <a:xfrm>
            <a:off x="4479925" y="444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latinLnBrk="1"/>
            <a:endParaRPr lang="ko-KR" altLang="en-US">
              <a:latin typeface="맑은 고딕"/>
            </a:endParaRPr>
          </a:p>
        </p:txBody>
      </p:sp>
      <p:sp>
        <p:nvSpPr>
          <p:cNvPr id="90114" name="Text Box 2"/>
          <p:cNvSpPr txBox="1">
            <a:spLocks noChangeArrowheads="1"/>
          </p:cNvSpPr>
          <p:nvPr/>
        </p:nvSpPr>
        <p:spPr bwMode="auto">
          <a:xfrm>
            <a:off x="288925" y="428625"/>
            <a:ext cx="8358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76250" latinLnBrk="1"/>
            <a:r>
              <a:rPr lang="en-US" altLang="ko-KR" sz="2400">
                <a:latin typeface="Sylfaen" pitchFamily="18" charset="0"/>
              </a:rPr>
              <a:t> HXU1 &amp; SXU1 Vacuum Chamber</a:t>
            </a:r>
            <a:endParaRPr lang="en-US" altLang="ko-KR" sz="2400">
              <a:latin typeface="Sylfaen" pitchFamily="18" charset="0"/>
              <a:cs typeface="Times New Roman" pitchFamily="18" charset="0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215900" y="3784600"/>
          <a:ext cx="8748713" cy="4489450"/>
        </p:xfrm>
        <a:graphic>
          <a:graphicData uri="http://schemas.openxmlformats.org/drawingml/2006/table">
            <a:tbl>
              <a:tblPr/>
              <a:tblGrid>
                <a:gridCol w="3140474"/>
                <a:gridCol w="1152642"/>
                <a:gridCol w="1536327"/>
                <a:gridCol w="1459510"/>
                <a:gridCol w="1459510"/>
              </a:tblGrid>
              <a:tr h="21276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b="0" dirty="0" smtClean="0">
                          <a:solidFill>
                            <a:schemeClr val="tx1"/>
                          </a:solidFill>
                        </a:rPr>
                        <a:t>LCLS</a:t>
                      </a:r>
                      <a:endParaRPr lang="ko-KR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b="0" dirty="0" smtClean="0">
                          <a:solidFill>
                            <a:schemeClr val="tx1"/>
                          </a:solidFill>
                        </a:rPr>
                        <a:t>PAL present</a:t>
                      </a:r>
                      <a:endParaRPr lang="ko-KR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b="0" dirty="0" smtClean="0">
                          <a:solidFill>
                            <a:schemeClr val="tx1"/>
                          </a:solidFill>
                        </a:rPr>
                        <a:t>PAL opt.1</a:t>
                      </a:r>
                      <a:endParaRPr lang="ko-KR" altLang="en-US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b="0" dirty="0" smtClean="0">
                          <a:solidFill>
                            <a:schemeClr val="tx1"/>
                          </a:solidFill>
                        </a:rPr>
                        <a:t>PAL opt.2</a:t>
                      </a:r>
                      <a:endParaRPr lang="ko-KR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1276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Undulator Length [m]</a:t>
                      </a: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Undulator Gap [mm]</a:t>
                      </a: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Saturation Length(0.06nm) [m]</a:t>
                      </a:r>
                    </a:p>
                  </a:txBody>
                  <a:tcPr marL="64770" marR="64770" marT="72000" marB="7200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3.4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6.8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4770" marR="64770" marT="72000" marB="7200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5.0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6.8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93.7</a:t>
                      </a:r>
                      <a:endParaRPr lang="ko-KR" altLang="en-US" sz="1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4770" marR="64770" marT="72000" marB="7200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5.0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6.2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88.1</a:t>
                      </a:r>
                      <a:endParaRPr lang="ko-KR" altLang="en-US" sz="1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4770" marR="64770" marT="72000" marB="7200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5.0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7.0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95.6</a:t>
                      </a:r>
                      <a:endParaRPr lang="ko-KR" altLang="en-US" sz="1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4770" marR="64770" marT="72000" marB="7200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12761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Quantity</a:t>
                      </a:r>
                      <a:r>
                        <a:rPr lang="en-US" altLang="ko-KR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(required/</a:t>
                      </a:r>
                      <a:r>
                        <a:rPr lang="en-US" altLang="ko-KR" sz="16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fab</a:t>
                      </a:r>
                      <a:r>
                        <a:rPr lang="en-US" altLang="ko-KR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.)</a:t>
                      </a: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Material</a:t>
                      </a: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Aperture (</a:t>
                      </a:r>
                      <a:r>
                        <a:rPr lang="en-US" altLang="ko-KR" sz="1600" b="0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VxH</a:t>
                      </a:r>
                      <a:r>
                        <a:rPr lang="en-US" altLang="ko-KR" sz="16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) [mm]</a:t>
                      </a: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Thickness [mm]</a:t>
                      </a: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Flatness</a:t>
                      </a: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Clearance(pole to </a:t>
                      </a:r>
                      <a:r>
                        <a:rPr lang="en-US" altLang="ko-KR" sz="1600" b="0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ch</a:t>
                      </a:r>
                      <a:r>
                        <a:rPr lang="en-US" altLang="ko-KR" sz="16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.)</a:t>
                      </a:r>
                      <a:r>
                        <a:rPr lang="en-US" altLang="ko-KR" sz="1600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[mm]</a:t>
                      </a:r>
                      <a:endParaRPr lang="ko-KR" altLang="en-US" sz="1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4770" marR="64770" marT="36000" marB="3600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33/40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A6063-T5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5 x 11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0.5±0.05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&lt; 50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0.4</a:t>
                      </a:r>
                      <a:endParaRPr lang="ko-KR" altLang="en-US" sz="1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4770" marR="64770" marT="36000" marB="3600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33/40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A6063-T5/T6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4.8</a:t>
                      </a:r>
                      <a:r>
                        <a:rPr lang="en-US" altLang="ko-KR" sz="1600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x 11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0.5</a:t>
                      </a:r>
                      <a:r>
                        <a:rPr lang="en-US" altLang="ko-K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±0.05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&lt; 50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0.5</a:t>
                      </a:r>
                      <a:endParaRPr lang="ko-KR" altLang="en-US" sz="1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4770" marR="64770" marT="36000" marB="3600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33/40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A6063-T5/T6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4.8</a:t>
                      </a:r>
                      <a:r>
                        <a:rPr lang="en-US" altLang="ko-KR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x 11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0.4</a:t>
                      </a:r>
                      <a:r>
                        <a:rPr lang="en-US" altLang="ko-K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±0.05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&lt; 50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0.3</a:t>
                      </a:r>
                      <a:endParaRPr lang="ko-KR" altLang="en-US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770" marR="64770" marT="36000" marB="3600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33/40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A6063-T5/T6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5.0</a:t>
                      </a:r>
                      <a:r>
                        <a:rPr lang="en-US" altLang="ko-KR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x 11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0.7</a:t>
                      </a:r>
                      <a:r>
                        <a:rPr lang="en-US" altLang="ko-K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±0.1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&lt; 200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0.3</a:t>
                      </a:r>
                      <a:endParaRPr lang="ko-KR" altLang="en-US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770" marR="64770" marT="36000" marB="3600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2FD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90135" name="그룹 33"/>
          <p:cNvGrpSpPr>
            <a:grpSpLocks/>
          </p:cNvGrpSpPr>
          <p:nvPr/>
        </p:nvGrpSpPr>
        <p:grpSpPr bwMode="auto">
          <a:xfrm>
            <a:off x="4265613" y="1557338"/>
            <a:ext cx="2754312" cy="1639887"/>
            <a:chOff x="755576" y="4405138"/>
            <a:chExt cx="2772704" cy="1400126"/>
          </a:xfrm>
        </p:grpSpPr>
        <p:sp>
          <p:nvSpPr>
            <p:cNvPr id="90139" name="직사각형 15"/>
            <p:cNvSpPr>
              <a:spLocks noChangeArrowheads="1"/>
            </p:cNvSpPr>
            <p:nvPr/>
          </p:nvSpPr>
          <p:spPr bwMode="auto">
            <a:xfrm>
              <a:off x="755576" y="4405138"/>
              <a:ext cx="2770187" cy="1400126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 latinLnBrk="1"/>
              <a:endParaRPr lang="ko-KR" altLang="en-US" sz="1200">
                <a:latin typeface="맑은 고딕"/>
              </a:endParaRPr>
            </a:p>
          </p:txBody>
        </p:sp>
        <p:sp>
          <p:nvSpPr>
            <p:cNvPr id="10" name="타원 9"/>
            <p:cNvSpPr/>
            <p:nvPr/>
          </p:nvSpPr>
          <p:spPr bwMode="auto">
            <a:xfrm>
              <a:off x="1362854" y="4837510"/>
              <a:ext cx="1296059" cy="486588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sz="12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0141" name="타원 14"/>
            <p:cNvSpPr>
              <a:spLocks noChangeArrowheads="1"/>
            </p:cNvSpPr>
            <p:nvPr/>
          </p:nvSpPr>
          <p:spPr bwMode="auto">
            <a:xfrm>
              <a:off x="1662070" y="4881878"/>
              <a:ext cx="723643" cy="401572"/>
            </a:xfrm>
            <a:prstGeom prst="ellipse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 latinLnBrk="1"/>
              <a:endParaRPr lang="ko-KR" altLang="en-US" sz="1200">
                <a:latin typeface="맑은 고딕"/>
              </a:endParaRPr>
            </a:p>
          </p:txBody>
        </p:sp>
        <p:sp>
          <p:nvSpPr>
            <p:cNvPr id="90142" name="직사각형 16"/>
            <p:cNvSpPr>
              <a:spLocks noChangeArrowheads="1"/>
            </p:cNvSpPr>
            <p:nvPr/>
          </p:nvSpPr>
          <p:spPr bwMode="auto">
            <a:xfrm>
              <a:off x="1444801" y="4459783"/>
              <a:ext cx="1164307" cy="328582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 latinLnBrk="1"/>
              <a:endParaRPr lang="ko-KR" altLang="en-US" sz="1200">
                <a:latin typeface="맑은 고딕"/>
              </a:endParaRPr>
            </a:p>
          </p:txBody>
        </p:sp>
        <p:sp>
          <p:nvSpPr>
            <p:cNvPr id="90143" name="직사각형 17"/>
            <p:cNvSpPr>
              <a:spLocks noChangeArrowheads="1"/>
            </p:cNvSpPr>
            <p:nvPr/>
          </p:nvSpPr>
          <p:spPr bwMode="auto">
            <a:xfrm>
              <a:off x="1444801" y="5366096"/>
              <a:ext cx="1164307" cy="328582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 latinLnBrk="1"/>
              <a:endParaRPr lang="ko-KR" altLang="en-US" sz="1200">
                <a:latin typeface="맑은 고딕"/>
              </a:endParaRPr>
            </a:p>
          </p:txBody>
        </p:sp>
        <p:cxnSp>
          <p:nvCxnSpPr>
            <p:cNvPr id="90144" name="직선 화살표 연결선 19"/>
            <p:cNvCxnSpPr>
              <a:cxnSpLocks noChangeShapeType="1"/>
            </p:cNvCxnSpPr>
            <p:nvPr/>
          </p:nvCxnSpPr>
          <p:spPr bwMode="auto">
            <a:xfrm rot="5400000">
              <a:off x="1029616" y="5101899"/>
              <a:ext cx="528394" cy="158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</p:cxnSp>
        <p:sp>
          <p:nvSpPr>
            <p:cNvPr id="90145" name="TextBox 20"/>
            <p:cNvSpPr txBox="1">
              <a:spLocks noChangeArrowheads="1"/>
            </p:cNvSpPr>
            <p:nvPr/>
          </p:nvSpPr>
          <p:spPr bwMode="auto">
            <a:xfrm>
              <a:off x="790511" y="4924466"/>
              <a:ext cx="564905" cy="421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latinLnBrk="1"/>
              <a:r>
                <a:rPr lang="en-US" altLang="ko-KR" sz="1200">
                  <a:latin typeface="맑은 고딕"/>
                </a:rPr>
                <a:t>6.8</a:t>
              </a:r>
              <a:endParaRPr lang="ko-KR" altLang="en-US" sz="1200">
                <a:latin typeface="맑은 고딕"/>
              </a:endParaRPr>
            </a:p>
          </p:txBody>
        </p:sp>
        <p:cxnSp>
          <p:nvCxnSpPr>
            <p:cNvPr id="90146" name="직선 화살표 연결선 21"/>
            <p:cNvCxnSpPr>
              <a:cxnSpLocks noChangeShapeType="1"/>
              <a:stCxn id="90141" idx="0"/>
              <a:endCxn id="90141" idx="4"/>
            </p:cNvCxnSpPr>
            <p:nvPr/>
          </p:nvCxnSpPr>
          <p:spPr bwMode="auto">
            <a:xfrm rot="16200000" flipH="1">
              <a:off x="1823106" y="5082664"/>
              <a:ext cx="401572" cy="158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</p:cxnSp>
        <p:sp>
          <p:nvSpPr>
            <p:cNvPr id="90147" name="TextBox 24"/>
            <p:cNvSpPr txBox="1">
              <a:spLocks noChangeArrowheads="1"/>
            </p:cNvSpPr>
            <p:nvPr/>
          </p:nvSpPr>
          <p:spPr bwMode="auto">
            <a:xfrm>
              <a:off x="1974011" y="4916021"/>
              <a:ext cx="515924" cy="3750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latinLnBrk="1"/>
              <a:r>
                <a:rPr lang="en-US" altLang="ko-KR" sz="1000">
                  <a:latin typeface="맑은 고딕"/>
                </a:rPr>
                <a:t>4.8</a:t>
              </a:r>
              <a:endParaRPr lang="ko-KR" altLang="en-US" sz="1000">
                <a:latin typeface="맑은 고딕"/>
              </a:endParaRPr>
            </a:p>
          </p:txBody>
        </p:sp>
        <p:cxnSp>
          <p:nvCxnSpPr>
            <p:cNvPr id="90148" name="직선 연결선 26"/>
            <p:cNvCxnSpPr>
              <a:cxnSpLocks noChangeShapeType="1"/>
            </p:cNvCxnSpPr>
            <p:nvPr/>
          </p:nvCxnSpPr>
          <p:spPr bwMode="auto">
            <a:xfrm>
              <a:off x="2609108" y="4788365"/>
              <a:ext cx="450724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90149" name="직선 연결선 27"/>
            <p:cNvCxnSpPr>
              <a:cxnSpLocks noChangeShapeType="1"/>
            </p:cNvCxnSpPr>
            <p:nvPr/>
          </p:nvCxnSpPr>
          <p:spPr bwMode="auto">
            <a:xfrm>
              <a:off x="2023098" y="4837702"/>
              <a:ext cx="1036734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90150" name="직선 연결선 28"/>
            <p:cNvCxnSpPr>
              <a:cxnSpLocks noChangeShapeType="1"/>
            </p:cNvCxnSpPr>
            <p:nvPr/>
          </p:nvCxnSpPr>
          <p:spPr bwMode="auto">
            <a:xfrm flipV="1">
              <a:off x="2024686" y="4881878"/>
              <a:ext cx="1035146" cy="794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90151" name="TextBox 31"/>
            <p:cNvSpPr txBox="1">
              <a:spLocks noChangeArrowheads="1"/>
            </p:cNvSpPr>
            <p:nvPr/>
          </p:nvSpPr>
          <p:spPr bwMode="auto">
            <a:xfrm>
              <a:off x="2962975" y="4563404"/>
              <a:ext cx="564905" cy="421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latinLnBrk="1"/>
              <a:r>
                <a:rPr lang="en-US" altLang="ko-KR" sz="1200">
                  <a:latin typeface="맑은 고딕"/>
                </a:rPr>
                <a:t>0.5</a:t>
              </a:r>
              <a:endParaRPr lang="ko-KR" altLang="en-US" sz="1200">
                <a:latin typeface="맑은 고딕"/>
              </a:endParaRPr>
            </a:p>
          </p:txBody>
        </p:sp>
        <p:sp>
          <p:nvSpPr>
            <p:cNvPr id="90152" name="TextBox 32"/>
            <p:cNvSpPr txBox="1">
              <a:spLocks noChangeArrowheads="1"/>
            </p:cNvSpPr>
            <p:nvPr/>
          </p:nvSpPr>
          <p:spPr bwMode="auto">
            <a:xfrm>
              <a:off x="2963375" y="4774481"/>
              <a:ext cx="564905" cy="421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latinLnBrk="1"/>
              <a:r>
                <a:rPr lang="en-US" altLang="ko-KR" sz="1200">
                  <a:latin typeface="맑은 고딕"/>
                </a:rPr>
                <a:t>0.5</a:t>
              </a:r>
              <a:endParaRPr lang="ko-KR" altLang="en-US" sz="1200">
                <a:latin typeface="맑은 고딕"/>
              </a:endParaRPr>
            </a:p>
          </p:txBody>
        </p:sp>
      </p:grpSp>
      <p:grpSp>
        <p:nvGrpSpPr>
          <p:cNvPr id="90136" name="그룹 7"/>
          <p:cNvGrpSpPr>
            <a:grpSpLocks/>
          </p:cNvGrpSpPr>
          <p:nvPr/>
        </p:nvGrpSpPr>
        <p:grpSpPr bwMode="auto">
          <a:xfrm>
            <a:off x="215900" y="981075"/>
            <a:ext cx="3348038" cy="2879725"/>
            <a:chOff x="288924" y="1234474"/>
            <a:chExt cx="4020308" cy="2871132"/>
          </a:xfrm>
        </p:grpSpPr>
        <p:pic>
          <p:nvPicPr>
            <p:cNvPr id="90137" name="Picture 2"/>
            <p:cNvPicPr>
              <a:picLocks noChangeAspect="1" noChangeArrowheads="1"/>
            </p:cNvPicPr>
            <p:nvPr/>
          </p:nvPicPr>
          <p:blipFill>
            <a:blip r:embed="rId2"/>
            <a:srcRect l="11130" t="10799" r="14992" b="7362"/>
            <a:stretch>
              <a:fillRect/>
            </a:stretch>
          </p:blipFill>
          <p:spPr bwMode="auto">
            <a:xfrm>
              <a:off x="288924" y="1234474"/>
              <a:ext cx="4020307" cy="2060890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</p:spPr>
        </p:pic>
        <p:pic>
          <p:nvPicPr>
            <p:cNvPr id="90138" name="Picture 2"/>
            <p:cNvPicPr>
              <a:picLocks noChangeAspect="1" noChangeArrowheads="1"/>
            </p:cNvPicPr>
            <p:nvPr/>
          </p:nvPicPr>
          <p:blipFill>
            <a:blip r:embed="rId3"/>
            <a:srcRect t="27979" b="28468"/>
            <a:stretch>
              <a:fillRect/>
            </a:stretch>
          </p:blipFill>
          <p:spPr bwMode="auto">
            <a:xfrm>
              <a:off x="288925" y="3295363"/>
              <a:ext cx="4020307" cy="810243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 smtClean="0">
                <a:cs typeface="+mj-cs"/>
              </a:rPr>
              <a:t>Diagnostics</a:t>
            </a:r>
            <a:endParaRPr lang="ko-KR" altLang="en-US" dirty="0">
              <a:cs typeface="+mj-cs"/>
            </a:endParaRPr>
          </a:p>
        </p:txBody>
      </p:sp>
      <p:sp>
        <p:nvSpPr>
          <p:cNvPr id="8" name="텍스트 개체 틀 7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ko-KR" altLang="en-US" dirty="0"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9700" y="1431925"/>
            <a:ext cx="8896350" cy="285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118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 smtClean="0">
                <a:cs typeface="+mj-cs"/>
              </a:rPr>
              <a:t>Layout of Diagnostic System</a:t>
            </a:r>
            <a:endParaRPr lang="ko-KR" altLang="en-US" dirty="0">
              <a:cs typeface="+mj-cs"/>
            </a:endParaRPr>
          </a:p>
        </p:txBody>
      </p:sp>
      <p:sp>
        <p:nvSpPr>
          <p:cNvPr id="8" name="내용 개체 틀 6"/>
          <p:cNvSpPr txBox="1">
            <a:spLocks/>
          </p:cNvSpPr>
          <p:nvPr/>
        </p:nvSpPr>
        <p:spPr>
          <a:xfrm>
            <a:off x="395288" y="4581525"/>
            <a:ext cx="8513762" cy="1655763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60000"/>
              </a:lnSpc>
              <a:spcAft>
                <a:spcPts val="0"/>
              </a:spcAft>
              <a:buFont typeface="Wingdings" pitchFamily="2" charset="2"/>
              <a:buChar char="u"/>
              <a:defRPr/>
            </a:pPr>
            <a:r>
              <a:rPr lang="en-US" altLang="ko-KR" sz="1800" dirty="0" smtClean="0"/>
              <a:t>Slice </a:t>
            </a:r>
            <a:r>
              <a:rPr lang="en-US" altLang="ko-KR" sz="1800" dirty="0" err="1" smtClean="0"/>
              <a:t>emittance</a:t>
            </a:r>
            <a:r>
              <a:rPr lang="en-US" altLang="ko-KR" sz="1800" dirty="0" smtClean="0"/>
              <a:t> measurement before </a:t>
            </a:r>
            <a:r>
              <a:rPr lang="en-US" altLang="ko-KR" sz="1800" dirty="0" err="1" smtClean="0"/>
              <a:t>undulator</a:t>
            </a:r>
            <a:endParaRPr lang="en-US" altLang="ko-KR" sz="1800" dirty="0" smtClean="0"/>
          </a:p>
          <a:p>
            <a:pPr lvl="1" fontAlgn="auto">
              <a:lnSpc>
                <a:spcPct val="16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700" dirty="0" smtClean="0"/>
              <a:t>OTR is not feasible due to COTR</a:t>
            </a:r>
          </a:p>
          <a:p>
            <a:pPr lvl="1" fontAlgn="auto">
              <a:lnSpc>
                <a:spcPct val="16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700" dirty="0" smtClean="0"/>
              <a:t>YAG </a:t>
            </a:r>
            <a:r>
              <a:rPr lang="en-US" altLang="ko-KR" sz="1700" dirty="0"/>
              <a:t>is </a:t>
            </a:r>
            <a:r>
              <a:rPr lang="en-US" altLang="ko-KR" sz="1700" dirty="0" smtClean="0"/>
              <a:t>feasible, but it needs radiation protection (beam stopper) for </a:t>
            </a:r>
            <a:r>
              <a:rPr lang="en-US" altLang="ko-KR" sz="1700" dirty="0" err="1" smtClean="0"/>
              <a:t>undulator</a:t>
            </a:r>
            <a:r>
              <a:rPr lang="en-US" altLang="ko-KR" sz="1700" dirty="0" smtClean="0"/>
              <a:t> magnet and low repetition operation (&lt; 1 Hz) </a:t>
            </a:r>
          </a:p>
          <a:p>
            <a:pPr marL="273050" lvl="1" indent="-273050" fontAlgn="auto">
              <a:lnSpc>
                <a:spcPct val="160000"/>
              </a:lnSpc>
              <a:spcAft>
                <a:spcPts val="0"/>
              </a:spcAft>
              <a:buFont typeface="Wingdings" pitchFamily="2" charset="2"/>
              <a:buChar char="u"/>
              <a:defRPr/>
            </a:pPr>
            <a:endParaRPr lang="en-US" altLang="ko-KR" sz="1800" dirty="0"/>
          </a:p>
        </p:txBody>
      </p:sp>
      <p:cxnSp>
        <p:nvCxnSpPr>
          <p:cNvPr id="9" name="직선 화살표 연결선 8"/>
          <p:cNvCxnSpPr/>
          <p:nvPr/>
        </p:nvCxnSpPr>
        <p:spPr>
          <a:xfrm flipV="1">
            <a:off x="7308850" y="3716338"/>
            <a:ext cx="228600" cy="68262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165" name="TextBox 10"/>
          <p:cNvSpPr txBox="1">
            <a:spLocks noChangeArrowheads="1"/>
          </p:cNvSpPr>
          <p:nvPr/>
        </p:nvSpPr>
        <p:spPr bwMode="auto">
          <a:xfrm>
            <a:off x="7092950" y="4365625"/>
            <a:ext cx="1320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lang="en-US" altLang="ko-KR" sz="1400">
                <a:latin typeface="맑은 고딕"/>
              </a:rPr>
              <a:t>Beam stopper</a:t>
            </a:r>
            <a:endParaRPr lang="ko-KR" altLang="en-US" sz="1400">
              <a:latin typeface="맑은 고딕"/>
            </a:endParaRPr>
          </a:p>
        </p:txBody>
      </p:sp>
      <p:sp>
        <p:nvSpPr>
          <p:cNvPr id="92166" name="TextBox 14"/>
          <p:cNvSpPr txBox="1">
            <a:spLocks noChangeArrowheads="1"/>
          </p:cNvSpPr>
          <p:nvPr/>
        </p:nvSpPr>
        <p:spPr bwMode="auto">
          <a:xfrm>
            <a:off x="6656388" y="4384675"/>
            <a:ext cx="5143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lang="en-US" altLang="ko-KR" sz="1400">
                <a:latin typeface="맑은 고딕"/>
              </a:rPr>
              <a:t>YAG</a:t>
            </a:r>
            <a:endParaRPr lang="ko-KR" altLang="en-US" sz="1400">
              <a:latin typeface="맑은 고딕"/>
            </a:endParaRPr>
          </a:p>
        </p:txBody>
      </p:sp>
      <p:cxnSp>
        <p:nvCxnSpPr>
          <p:cNvPr id="16" name="직선 화살표 연결선 15"/>
          <p:cNvCxnSpPr/>
          <p:nvPr/>
        </p:nvCxnSpPr>
        <p:spPr>
          <a:xfrm flipV="1">
            <a:off x="6961188" y="3721100"/>
            <a:ext cx="419100" cy="71596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Box 3"/>
          <p:cNvSpPr txBox="1">
            <a:spLocks noChangeArrowheads="1"/>
          </p:cNvSpPr>
          <p:nvPr/>
        </p:nvSpPr>
        <p:spPr bwMode="auto">
          <a:xfrm>
            <a:off x="2865438" y="84138"/>
            <a:ext cx="3429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1"/>
            <a:r>
              <a:rPr lang="en-US" altLang="ko-KR" sz="3200">
                <a:cs typeface="Arial" charset="0"/>
              </a:rPr>
              <a:t>PAL XFEL History</a:t>
            </a:r>
          </a:p>
        </p:txBody>
      </p:sp>
      <p:sp>
        <p:nvSpPr>
          <p:cNvPr id="31746" name="Rectangle 9"/>
          <p:cNvSpPr>
            <a:spLocks noChangeArrowheads="1"/>
          </p:cNvSpPr>
          <p:nvPr/>
        </p:nvSpPr>
        <p:spPr bwMode="auto">
          <a:xfrm>
            <a:off x="471488" y="671513"/>
            <a:ext cx="8039100" cy="93662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rgbClr val="66CC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1"/>
            <a:endParaRPr lang="ko-KR" altLang="en-US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7" name="Picture 10" descr="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6725" y="138113"/>
            <a:ext cx="792163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1038225" y="989013"/>
            <a:ext cx="7439025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fontAlgn="auto" latinLnBrk="1" hangingPunct="0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altLang="ko-KR" sz="2000" dirty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2002: Start discussion</a:t>
            </a:r>
          </a:p>
          <a:p>
            <a:pPr marL="342900" indent="-342900" eaLnBrk="0" fontAlgn="auto" latinLnBrk="1" hangingPunct="0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altLang="ko-KR" sz="2000" dirty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2004 : PAL proposed a 0.3 nm SASE-FEL.</a:t>
            </a:r>
          </a:p>
          <a:p>
            <a:pPr marL="717550" indent="-342900" eaLnBrk="0" fontAlgn="auto" latinLnBrk="1" hangingPunct="0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altLang="ko-KR" dirty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3.0 </a:t>
            </a:r>
            <a:r>
              <a:rPr lang="en-US" altLang="ko-KR" dirty="0" err="1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GeV</a:t>
            </a:r>
            <a:r>
              <a:rPr lang="en-US" altLang="ko-KR" dirty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 (upgraded from existing 2.5GeV </a:t>
            </a:r>
            <a:r>
              <a:rPr lang="en-US" altLang="ko-KR" dirty="0" err="1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linac</a:t>
            </a:r>
            <a:r>
              <a:rPr lang="en-US" altLang="ko-KR" dirty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), </a:t>
            </a:r>
            <a:r>
              <a:rPr lang="en-US" altLang="ko-KR" dirty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3 mm in-vacuum </a:t>
            </a:r>
            <a:r>
              <a:rPr lang="en-US" altLang="ko-KR" dirty="0" err="1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undulator</a:t>
            </a:r>
            <a:endParaRPr lang="en-US" altLang="ko-KR" dirty="0"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  <a:p>
            <a:pPr marL="717550" indent="-342900" eaLnBrk="0" fontAlgn="auto" latinLnBrk="1" hangingPunct="0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altLang="ko-KR" dirty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0.1 nm radiation proposed using a third harmonic </a:t>
            </a:r>
          </a:p>
          <a:p>
            <a:pPr marL="717550" indent="-342900" eaLnBrk="0" fontAlgn="auto" latinLnBrk="1" hangingPunct="0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altLang="ko-KR" dirty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But, potential users strongly demanded 0.1 nm fundamental.</a:t>
            </a:r>
          </a:p>
          <a:p>
            <a:pPr marL="342900" indent="-342900" eaLnBrk="0" fontAlgn="auto" latinLnBrk="1" hangingPunct="0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altLang="ko-KR" sz="2000" dirty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2008 :  A 0.1 nm SASE-FEL was proposed. </a:t>
            </a:r>
          </a:p>
          <a:p>
            <a:pPr marL="717550" indent="-342900" eaLnBrk="0" fontAlgn="auto" latinLnBrk="1" hangingPunct="0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altLang="ko-KR" dirty="0" err="1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E</a:t>
            </a:r>
            <a:r>
              <a:rPr lang="en-US" altLang="ko-KR" baseline="-25000" dirty="0" err="1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e</a:t>
            </a:r>
            <a:r>
              <a:rPr lang="en-US" altLang="ko-KR" dirty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=10.0 </a:t>
            </a:r>
            <a:r>
              <a:rPr lang="en-US" altLang="ko-KR" dirty="0" err="1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GeV</a:t>
            </a:r>
            <a:endParaRPr lang="en-US" altLang="ko-KR" dirty="0"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  <a:p>
            <a:pPr marL="717550" indent="-342900" eaLnBrk="0" fontAlgn="auto" latinLnBrk="1" hangingPunct="0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altLang="ko-KR" dirty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L~900 m  (</a:t>
            </a:r>
            <a:r>
              <a:rPr lang="en-US" altLang="ko-KR" sz="1400" dirty="0" err="1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Linac</a:t>
            </a:r>
            <a:r>
              <a:rPr lang="en-US" altLang="ko-KR" sz="1400" dirty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 : ~550 m,  BTL: ~50 m, </a:t>
            </a:r>
            <a:r>
              <a:rPr lang="en-US" altLang="ko-KR" sz="1400" dirty="0" err="1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Undulator</a:t>
            </a:r>
            <a:r>
              <a:rPr lang="en-US" altLang="ko-KR" sz="1400" dirty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: ~100 m,  </a:t>
            </a:r>
            <a:r>
              <a:rPr lang="en-US" altLang="ko-KR" sz="1400" dirty="0" err="1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PTL+Exp</a:t>
            </a:r>
            <a:r>
              <a:rPr lang="en-US" altLang="ko-KR" sz="1400" dirty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: ~200 m)</a:t>
            </a:r>
            <a:endParaRPr lang="en-US" altLang="ko-KR" dirty="0"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  <a:p>
            <a:pPr marL="358775" indent="-358775" eaLnBrk="0" fontAlgn="auto" latinLnBrk="1" hangingPunct="0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altLang="ko-KR" sz="2000" dirty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2009 : Government Preliminary Evaluation Started in Dec.</a:t>
            </a:r>
          </a:p>
          <a:p>
            <a:pPr marL="358775" indent="-358775" eaLnBrk="0" fontAlgn="auto" latinLnBrk="1" hangingPunct="0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altLang="ko-KR" sz="2000" dirty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2010 :  </a:t>
            </a:r>
            <a:r>
              <a:rPr lang="en-US" altLang="ko-KR" sz="2000" dirty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Evaluation completed</a:t>
            </a:r>
          </a:p>
          <a:p>
            <a:pPr marL="815975" lvl="1" indent="-358775" eaLnBrk="0" fontAlgn="auto" latinLnBrk="1" hangingPunct="0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altLang="ko-KR" dirty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Concluded </a:t>
            </a:r>
            <a:r>
              <a:rPr lang="en-US" altLang="ko-KR" dirty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as a feasible and important national project.</a:t>
            </a:r>
          </a:p>
          <a:p>
            <a:pPr marL="358775" indent="-358775" eaLnBrk="0" fontAlgn="auto" latinLnBrk="1" hangingPunct="0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altLang="ko-KR" sz="2000" dirty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2011 :  PAL XFEL project started </a:t>
            </a:r>
          </a:p>
          <a:p>
            <a:pPr marL="815975" lvl="1" indent="-358775" eaLnBrk="0" fontAlgn="auto" latinLnBrk="1" hangingPunct="0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altLang="ko-KR" dirty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Total budget of 400 M$ for 4-year construction </a:t>
            </a:r>
          </a:p>
          <a:p>
            <a:pPr marL="815975" lvl="1" indent="-358775" eaLnBrk="0" fontAlgn="auto" latinLnBrk="1" hangingPunct="0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altLang="ko-KR" dirty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20 M$ for </a:t>
            </a:r>
            <a:r>
              <a:rPr lang="en-US" altLang="ko-KR" dirty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FY2011 budget</a:t>
            </a:r>
          </a:p>
          <a:p>
            <a:pPr marL="815975" lvl="1" indent="-358775" eaLnBrk="0" fontAlgn="auto" latinLnBrk="1" hangingPunct="0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altLang="ko-KR" dirty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FY2012: 85 M$ , FY2013: 150 M$, FY2014: 145 M$</a:t>
            </a:r>
            <a:endParaRPr lang="en-US" altLang="ko-KR" dirty="0"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695325" y="981075"/>
            <a:ext cx="8124825" cy="587692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ü"/>
              <a:defRPr/>
            </a:pPr>
            <a:r>
              <a:rPr lang="en-US" altLang="ko-KR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Beam position monitor for </a:t>
            </a:r>
            <a:r>
              <a:rPr lang="en-US" altLang="ko-KR" sz="24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undulator</a:t>
            </a:r>
            <a:endParaRPr lang="en-US" altLang="ko-KR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1">
              <a:defRPr/>
            </a:pPr>
            <a:r>
              <a:rPr lang="en-US" altLang="ko-KR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Maximize the overlap bet. Photon beam and Electron </a:t>
            </a:r>
            <a:r>
              <a:rPr lang="en-US" altLang="ko-KR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beam </a:t>
            </a:r>
            <a:r>
              <a:rPr lang="ko-KR" altLang="en-US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along</a:t>
            </a:r>
            <a:r>
              <a:rPr lang="ko-KR" altLang="en-US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altLang="ko-KR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the 100-m</a:t>
            </a:r>
            <a:r>
              <a:rPr lang="ko-KR" altLang="en-US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long</a:t>
            </a:r>
            <a:r>
              <a:rPr lang="ko-KR" altLang="en-US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1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undulator</a:t>
            </a:r>
            <a:r>
              <a:rPr lang="en-US" altLang="ko-KR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</a:t>
            </a:r>
            <a:endParaRPr lang="en-US" altLang="ko-KR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1">
              <a:defRPr/>
            </a:pPr>
            <a:r>
              <a:rPr lang="en-US" altLang="ko-KR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BPM resolution </a:t>
            </a:r>
            <a:r>
              <a:rPr lang="en-US" altLang="ko-KR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&lt; </a:t>
            </a:r>
            <a:r>
              <a:rPr lang="en-US" altLang="ko-KR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0.5 </a:t>
            </a:r>
            <a:r>
              <a:rPr lang="en-US" altLang="ko-KR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um </a:t>
            </a:r>
          </a:p>
          <a:p>
            <a:pPr lvl="1">
              <a:defRPr/>
            </a:pPr>
            <a:r>
              <a:rPr lang="en-US" altLang="ko-KR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cavity type BPM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en-US" altLang="ko-KR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Beam</a:t>
            </a:r>
            <a:r>
              <a:rPr lang="ko-KR" altLang="en-US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profile monitor</a:t>
            </a:r>
          </a:p>
          <a:p>
            <a:pPr lvl="1">
              <a:buFontTx/>
              <a:buChar char="-"/>
              <a:defRPr/>
            </a:pPr>
            <a:r>
              <a:rPr lang="en-US" altLang="ko-KR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OTR, YAG </a:t>
            </a:r>
          </a:p>
          <a:p>
            <a:pPr lvl="1">
              <a:buFontTx/>
              <a:buChar char="-"/>
              <a:defRPr/>
            </a:pPr>
            <a:r>
              <a:rPr lang="en-US" altLang="ko-KR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Wire Scanner 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en-US" altLang="ko-KR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Bunch length monitor : ~ 10 </a:t>
            </a:r>
            <a:r>
              <a:rPr lang="en-US" altLang="ko-KR" sz="24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fs</a:t>
            </a:r>
            <a:endParaRPr lang="en-US" altLang="ko-KR" sz="2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1">
              <a:defRPr/>
            </a:pPr>
            <a:r>
              <a:rPr lang="en-US" altLang="ko-KR" sz="1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Deflector cavity </a:t>
            </a:r>
          </a:p>
          <a:p>
            <a:pPr lvl="1">
              <a:defRPr/>
            </a:pPr>
            <a:r>
              <a:rPr lang="en-US" altLang="ko-KR" sz="1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EO sampling 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en-US" altLang="ko-KR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Electron beam phase-space monitor</a:t>
            </a:r>
          </a:p>
          <a:p>
            <a:pPr lvl="1">
              <a:defRPr/>
            </a:pPr>
            <a:r>
              <a:rPr lang="en-US" altLang="ko-KR" sz="18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emittance</a:t>
            </a:r>
            <a:r>
              <a:rPr lang="en-US" altLang="ko-KR" sz="1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&amp; 6-dim. </a:t>
            </a:r>
            <a:r>
              <a:rPr lang="en-US" altLang="ko-KR" sz="18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twiss</a:t>
            </a:r>
            <a:r>
              <a:rPr lang="en-US" altLang="ko-KR" sz="1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parameters</a:t>
            </a:r>
          </a:p>
          <a:p>
            <a:pPr marL="457200" lvl="1" indent="0">
              <a:buFont typeface="Arial" pitchFamily="34" charset="0"/>
              <a:buNone/>
              <a:defRPr/>
            </a:pPr>
            <a:r>
              <a:rPr lang="en-US" altLang="ko-KR" sz="18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1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     : </a:t>
            </a:r>
            <a:r>
              <a:rPr lang="en-US" altLang="ko-KR" sz="18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betx</a:t>
            </a:r>
            <a:r>
              <a:rPr lang="en-US" altLang="ko-KR" sz="1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altLang="ko-KR" sz="18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alfx</a:t>
            </a:r>
            <a:r>
              <a:rPr lang="en-US" altLang="ko-KR" sz="1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altLang="ko-KR" sz="18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bety</a:t>
            </a:r>
            <a:r>
              <a:rPr lang="en-US" altLang="ko-KR" sz="1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altLang="ko-KR" sz="18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alfy</a:t>
            </a:r>
            <a:r>
              <a:rPr lang="en-US" altLang="ko-KR" sz="1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delta p,  delta t                       </a:t>
            </a:r>
          </a:p>
          <a:p>
            <a:pPr lvl="1">
              <a:defRPr/>
            </a:pPr>
            <a:r>
              <a:rPr lang="en-US" altLang="ko-KR" sz="1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 adjust the real lattice according to the simulation</a:t>
            </a:r>
          </a:p>
          <a:p>
            <a:pPr lvl="1">
              <a:defRPr/>
            </a:pPr>
            <a:r>
              <a:rPr lang="en-US" altLang="ko-KR" sz="1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Slice parameter should be measured   </a:t>
            </a:r>
            <a:endParaRPr lang="en-US" altLang="ko-KR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제목 1"/>
          <p:cNvSpPr txBox="1">
            <a:spLocks/>
          </p:cNvSpPr>
          <p:nvPr/>
        </p:nvSpPr>
        <p:spPr bwMode="auto">
          <a:xfrm>
            <a:off x="468313" y="333375"/>
            <a:ext cx="8229600" cy="431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fontAlgn="auto" latinLnBrk="1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3200" dirty="0">
                <a:latin typeface="Arial" pitchFamily="34" charset="0"/>
                <a:ea typeface="Arial Unicode MS" pitchFamily="50" charset="-127"/>
                <a:cs typeface="Arial" pitchFamily="34" charset="0"/>
              </a:rPr>
              <a:t>Diagnostics</a:t>
            </a:r>
            <a:endParaRPr lang="ko-KR" altLang="en-US" sz="3200" dirty="0"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09" name="그림 2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41338" y="1004888"/>
            <a:ext cx="6858001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4210" name="제목 1"/>
          <p:cNvSpPr txBox="1">
            <a:spLocks/>
          </p:cNvSpPr>
          <p:nvPr/>
        </p:nvSpPr>
        <p:spPr bwMode="auto">
          <a:xfrm>
            <a:off x="468313" y="44450"/>
            <a:ext cx="82296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latinLnBrk="1"/>
            <a:r>
              <a:rPr lang="en-US" altLang="ko-KR" sz="3200">
                <a:latin typeface="Tahoma" pitchFamily="34" charset="0"/>
                <a:cs typeface="Tahoma" pitchFamily="34" charset="0"/>
              </a:rPr>
              <a:t>Beam</a:t>
            </a:r>
            <a:r>
              <a:rPr lang="ko-KR" altLang="en-US" sz="3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ko-KR" sz="3200">
                <a:latin typeface="Tahoma" pitchFamily="34" charset="0"/>
                <a:cs typeface="Tahoma" pitchFamily="34" charset="0"/>
              </a:rPr>
              <a:t>Dump Magnet with Soft Bend</a:t>
            </a:r>
            <a:endParaRPr lang="ko-KR" altLang="en-US" sz="32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94211" name="TextBox 8"/>
          <p:cNvSpPr txBox="1">
            <a:spLocks noChangeArrowheads="1"/>
          </p:cNvSpPr>
          <p:nvPr/>
        </p:nvSpPr>
        <p:spPr bwMode="auto">
          <a:xfrm>
            <a:off x="323850" y="5853113"/>
            <a:ext cx="47037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>
              <a:buFont typeface="Arial" charset="0"/>
              <a:buChar char="•"/>
            </a:pPr>
            <a:r>
              <a:rPr lang="en-US" altLang="ko-KR">
                <a:latin typeface="Tahoma" pitchFamily="34" charset="0"/>
                <a:cs typeface="Tahoma" pitchFamily="34" charset="0"/>
              </a:rPr>
              <a:t>  Energy spread after SASE process: 1.0 % </a:t>
            </a:r>
          </a:p>
          <a:p>
            <a:pPr latinLnBrk="1">
              <a:buFont typeface="Arial" charset="0"/>
              <a:buChar char="•"/>
            </a:pPr>
            <a:r>
              <a:rPr lang="en-US" altLang="ko-KR">
                <a:latin typeface="Tahoma" pitchFamily="34" charset="0"/>
                <a:cs typeface="Tahoma" pitchFamily="34" charset="0"/>
              </a:rPr>
              <a:t>  Dispersion function at OTR:  1 m  </a:t>
            </a:r>
          </a:p>
          <a:p>
            <a:pPr latinLnBrk="1">
              <a:buFont typeface="Arial" charset="0"/>
              <a:buChar char="•"/>
            </a:pPr>
            <a:r>
              <a:rPr lang="en-US" altLang="ko-KR">
                <a:latin typeface="Tahoma" pitchFamily="34" charset="0"/>
                <a:cs typeface="Tahoma" pitchFamily="34" charset="0"/>
              </a:rPr>
              <a:t>  Beam size at OTR : 1 m x 0.01 = 10 mm</a:t>
            </a:r>
            <a:endParaRPr lang="ko-KR" altLang="en-US">
              <a:latin typeface="Tahoma" pitchFamily="34" charset="0"/>
              <a:cs typeface="Tahoma" pitchFamily="34" charset="0"/>
            </a:endParaRPr>
          </a:p>
        </p:txBody>
      </p:sp>
      <p:sp>
        <p:nvSpPr>
          <p:cNvPr id="10" name="타원 9"/>
          <p:cNvSpPr/>
          <p:nvPr/>
        </p:nvSpPr>
        <p:spPr>
          <a:xfrm>
            <a:off x="4356100" y="3386138"/>
            <a:ext cx="141288" cy="1349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latinLnBrk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4356100" y="1360488"/>
            <a:ext cx="141288" cy="1222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latinLnBrk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94214" name="TextBox 11"/>
          <p:cNvSpPr txBox="1">
            <a:spLocks noChangeArrowheads="1"/>
          </p:cNvSpPr>
          <p:nvPr/>
        </p:nvSpPr>
        <p:spPr bwMode="auto">
          <a:xfrm>
            <a:off x="4140200" y="908050"/>
            <a:ext cx="5730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lang="en-US" altLang="ko-KR" sz="1600">
                <a:latin typeface="Tahoma" pitchFamily="34" charset="0"/>
                <a:cs typeface="Tahoma" pitchFamily="34" charset="0"/>
              </a:rPr>
              <a:t>OTR</a:t>
            </a:r>
            <a:endParaRPr lang="ko-KR" altLang="en-US" sz="16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94215" name="TextBox 12"/>
          <p:cNvSpPr txBox="1">
            <a:spLocks noChangeArrowheads="1"/>
          </p:cNvSpPr>
          <p:nvPr/>
        </p:nvSpPr>
        <p:spPr bwMode="auto">
          <a:xfrm>
            <a:off x="2916238" y="601663"/>
            <a:ext cx="174307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lang="en-US" altLang="ko-KR" sz="1400">
                <a:latin typeface="Tahoma" pitchFamily="34" charset="0"/>
                <a:cs typeface="Tahoma" pitchFamily="34" charset="0"/>
              </a:rPr>
              <a:t>VBM : 15 deg / 6 m</a:t>
            </a:r>
            <a:endParaRPr lang="ko-KR" altLang="en-US" sz="1400">
              <a:latin typeface="Tahoma" pitchFamily="34" charset="0"/>
              <a:cs typeface="Tahoma" pitchFamily="34" charset="0"/>
            </a:endParaRPr>
          </a:p>
        </p:txBody>
      </p:sp>
      <p:cxnSp>
        <p:nvCxnSpPr>
          <p:cNvPr id="14" name="직선 화살표 연결선 13"/>
          <p:cNvCxnSpPr/>
          <p:nvPr/>
        </p:nvCxnSpPr>
        <p:spPr>
          <a:xfrm flipH="1">
            <a:off x="2916238" y="889000"/>
            <a:ext cx="576262" cy="3794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직사각형 14"/>
          <p:cNvSpPr/>
          <p:nvPr/>
        </p:nvSpPr>
        <p:spPr>
          <a:xfrm>
            <a:off x="4600575" y="1312863"/>
            <a:ext cx="331788" cy="215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latinLnBrk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94218" name="TextBox 15"/>
          <p:cNvSpPr txBox="1">
            <a:spLocks noChangeArrowheads="1"/>
          </p:cNvSpPr>
          <p:nvPr/>
        </p:nvSpPr>
        <p:spPr bwMode="auto">
          <a:xfrm>
            <a:off x="4716463" y="889000"/>
            <a:ext cx="11350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lang="en-US" altLang="ko-KR" sz="1400">
                <a:latin typeface="Tahoma" pitchFamily="34" charset="0"/>
                <a:cs typeface="Tahoma" pitchFamily="34" charset="0"/>
              </a:rPr>
              <a:t>Beam dump</a:t>
            </a:r>
            <a:endParaRPr lang="ko-KR" altLang="en-US" sz="14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94219" name="TextBox 18"/>
          <p:cNvSpPr txBox="1">
            <a:spLocks noChangeArrowheads="1"/>
          </p:cNvSpPr>
          <p:nvPr/>
        </p:nvSpPr>
        <p:spPr bwMode="auto">
          <a:xfrm>
            <a:off x="5548313" y="5805488"/>
            <a:ext cx="2195512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lang="en-US" altLang="ko-KR" u="sng">
                <a:latin typeface="맑은 고딕"/>
              </a:rPr>
              <a:t>Dump-line Quad</a:t>
            </a:r>
          </a:p>
          <a:p>
            <a:pPr latinLnBrk="1"/>
            <a:r>
              <a:rPr lang="en-US" altLang="ko-KR">
                <a:latin typeface="맑은 고딕"/>
              </a:rPr>
              <a:t>Length: 0.5 m</a:t>
            </a:r>
          </a:p>
          <a:p>
            <a:pPr latinLnBrk="1"/>
            <a:r>
              <a:rPr lang="en-US" altLang="ko-KR">
                <a:latin typeface="맑은 고딕"/>
              </a:rPr>
              <a:t>K=0.636 (21.2 T/m)</a:t>
            </a:r>
            <a:endParaRPr lang="ko-KR" altLang="en-US">
              <a:latin typeface="맑은 고딕"/>
            </a:endParaRPr>
          </a:p>
        </p:txBody>
      </p:sp>
      <p:sp>
        <p:nvSpPr>
          <p:cNvPr id="94220" name="TextBox 19"/>
          <p:cNvSpPr txBox="1">
            <a:spLocks noChangeArrowheads="1"/>
          </p:cNvSpPr>
          <p:nvPr/>
        </p:nvSpPr>
        <p:spPr bwMode="auto">
          <a:xfrm>
            <a:off x="5867400" y="5281613"/>
            <a:ext cx="27019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lang="en-US" altLang="ko-KR" sz="1400">
                <a:latin typeface="Tahoma" pitchFamily="34" charset="0"/>
                <a:cs typeface="Tahoma" pitchFamily="34" charset="0"/>
              </a:rPr>
              <a:t>Beam height at the beam dump</a:t>
            </a:r>
          </a:p>
          <a:p>
            <a:pPr latinLnBrk="1"/>
            <a:r>
              <a:rPr lang="en-US" altLang="ko-KR" sz="1400">
                <a:latin typeface="Tahoma" pitchFamily="34" charset="0"/>
                <a:cs typeface="Tahoma" pitchFamily="34" charset="0"/>
              </a:rPr>
              <a:t>  :  -2.98 m</a:t>
            </a:r>
            <a:endParaRPr lang="ko-KR" altLang="en-US" sz="14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94221" name="TextBox 24"/>
          <p:cNvSpPr txBox="1">
            <a:spLocks noChangeArrowheads="1"/>
          </p:cNvSpPr>
          <p:nvPr/>
        </p:nvSpPr>
        <p:spPr bwMode="auto">
          <a:xfrm>
            <a:off x="1187450" y="457200"/>
            <a:ext cx="15843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/>
            <a:r>
              <a:rPr lang="en-US" altLang="ko-KR" sz="1400">
                <a:latin typeface="Tahoma" pitchFamily="34" charset="0"/>
                <a:cs typeface="Tahoma" pitchFamily="34" charset="0"/>
              </a:rPr>
              <a:t>Soft Bend : </a:t>
            </a:r>
          </a:p>
          <a:p>
            <a:pPr latinLnBrk="1"/>
            <a:r>
              <a:rPr lang="en-US" altLang="ko-KR" sz="1400">
                <a:latin typeface="Tahoma" pitchFamily="34" charset="0"/>
                <a:cs typeface="Tahoma" pitchFamily="34" charset="0"/>
              </a:rPr>
              <a:t>0.2 deg / 0.2  m</a:t>
            </a:r>
            <a:endParaRPr lang="ko-KR" altLang="en-US" sz="1400">
              <a:latin typeface="Tahoma" pitchFamily="34" charset="0"/>
              <a:cs typeface="Tahoma" pitchFamily="34" charset="0"/>
            </a:endParaRPr>
          </a:p>
        </p:txBody>
      </p:sp>
      <p:cxnSp>
        <p:nvCxnSpPr>
          <p:cNvPr id="27" name="직선 화살표 연결선 26"/>
          <p:cNvCxnSpPr/>
          <p:nvPr/>
        </p:nvCxnSpPr>
        <p:spPr>
          <a:xfrm flipH="1">
            <a:off x="1897063" y="981075"/>
            <a:ext cx="11112" cy="3222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223" name="TextBox 29"/>
          <p:cNvSpPr txBox="1">
            <a:spLocks noChangeArrowheads="1"/>
          </p:cNvSpPr>
          <p:nvPr/>
        </p:nvSpPr>
        <p:spPr bwMode="auto">
          <a:xfrm>
            <a:off x="6007100" y="727075"/>
            <a:ext cx="2867025" cy="14779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/>
            <a:r>
              <a:rPr lang="en-US" altLang="ko-KR">
                <a:latin typeface="맑은 고딕"/>
              </a:rPr>
              <a:t>To minimize the optical coherent edge radiation at dipoles which corrupts the FEL radiation at the beamline</a:t>
            </a:r>
            <a:endParaRPr lang="ko-KR" altLang="en-US">
              <a:latin typeface="맑은 고딕"/>
            </a:endParaRPr>
          </a:p>
        </p:txBody>
      </p:sp>
      <p:graphicFrame>
        <p:nvGraphicFramePr>
          <p:cNvPr id="23" name="표 22"/>
          <p:cNvGraphicFramePr>
            <a:graphicFrameLocks noGrp="1"/>
          </p:cNvGraphicFramePr>
          <p:nvPr/>
        </p:nvGraphicFramePr>
        <p:xfrm>
          <a:off x="5381625" y="2433638"/>
          <a:ext cx="3619500" cy="32734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13148"/>
                <a:gridCol w="1053176"/>
                <a:gridCol w="1053176"/>
              </a:tblGrid>
              <a:tr h="628650">
                <a:tc>
                  <a:txBody>
                    <a:bodyPr/>
                    <a:lstStyle/>
                    <a:p>
                      <a:pPr algn="just" fontAlgn="ctr"/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100" u="none" strike="noStrike" dirty="0">
                          <a:effectLst/>
                        </a:rPr>
                        <a:t>Beam Dump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100" u="none" strike="noStrike" dirty="0">
                          <a:effectLst/>
                        </a:rPr>
                        <a:t>Beam Dump: </a:t>
                      </a:r>
                      <a:endParaRPr lang="en-US" sz="1100" u="none" strike="noStrike" dirty="0" smtClean="0">
                        <a:effectLst/>
                      </a:endParaRPr>
                    </a:p>
                    <a:p>
                      <a:pPr algn="just" fontAlgn="ctr"/>
                      <a:r>
                        <a:rPr lang="en-US" sz="1100" u="none" strike="noStrike" dirty="0" smtClean="0">
                          <a:effectLst/>
                        </a:rPr>
                        <a:t>Soft </a:t>
                      </a:r>
                      <a:r>
                        <a:rPr lang="en-US" sz="1100" u="none" strike="noStrike" dirty="0">
                          <a:effectLst/>
                        </a:rPr>
                        <a:t>Bend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Energy (</a:t>
                      </a:r>
                      <a:r>
                        <a:rPr lang="en-US" altLang="ko-KR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GeV</a:t>
                      </a: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)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>
                          <a:effectLst/>
                        </a:rPr>
                        <a:t>10,000 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>
                          <a:effectLst/>
                        </a:rPr>
                        <a:t>10,000 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>
                          <a:effectLst/>
                        </a:rPr>
                        <a:t>33.335 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>
                          <a:effectLst/>
                        </a:rPr>
                        <a:t>33.335 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Length (m)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>
                          <a:effectLst/>
                        </a:rPr>
                        <a:t>6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>
                          <a:effectLst/>
                        </a:rPr>
                        <a:t>0.2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0.262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>
                          <a:effectLst/>
                        </a:rPr>
                        <a:t>0.003 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Bending angle (deg)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15.0000 </a:t>
                      </a:r>
                      <a:endParaRPr lang="en-US" altLang="ko-KR" sz="1100" b="0" i="0" u="none" strike="noStrike" dirty="0">
                        <a:solidFill>
                          <a:srgbClr val="FF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>
                          <a:effectLst/>
                        </a:rPr>
                        <a:t>0.2000 </a:t>
                      </a:r>
                      <a:endParaRPr lang="en-US" altLang="ko-KR" sz="1100" b="0" i="0" u="none" strike="noStrike">
                        <a:solidFill>
                          <a:srgbClr val="FF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1.455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>
                          <a:effectLst/>
                        </a:rPr>
                        <a:t>0.582 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</a:tr>
              <a:tr h="4191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Drift distance from BM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10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4</a:t>
                      </a:r>
                      <a:endParaRPr lang="en-US" altLang="ko-KR" sz="1100" b="1" i="0" u="none" strike="noStrike" dirty="0">
                        <a:solidFill>
                          <a:srgbClr val="FF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V</a:t>
                      </a:r>
                      <a:r>
                        <a:rPr lang="en-US" sz="1100" u="none" strike="noStrike" dirty="0" smtClean="0">
                          <a:effectLst/>
                        </a:rPr>
                        <a:t>ertical </a:t>
                      </a:r>
                      <a:r>
                        <a:rPr lang="en-US" sz="1100" u="none" strike="noStrike" dirty="0">
                          <a:effectLst/>
                        </a:rPr>
                        <a:t>Offset  [mm]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>
                          <a:effectLst/>
                        </a:rPr>
                        <a:t>2617.994 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13.963 </a:t>
                      </a:r>
                      <a:endParaRPr lang="en-US" altLang="ko-KR" sz="1100" b="1" i="0" u="none" strike="noStrike" dirty="0">
                        <a:solidFill>
                          <a:srgbClr val="FF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Bending radius  [m]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>
                          <a:effectLst/>
                        </a:rPr>
                        <a:t>22.918 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57.296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EMU3 before Undulator</a:t>
            </a:r>
            <a:endParaRPr lang="ko-KR" altLang="en-US" smtClean="0"/>
          </a:p>
        </p:txBody>
      </p:sp>
      <p:pic>
        <p:nvPicPr>
          <p:cNvPr id="95234" name="그림 4" descr="EMU3.eps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998663" y="-71438"/>
            <a:ext cx="5022850" cy="812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직선 화살표 연결선 5"/>
          <p:cNvCxnSpPr/>
          <p:nvPr/>
        </p:nvCxnSpPr>
        <p:spPr>
          <a:xfrm rot="5400000">
            <a:off x="5052219" y="4482307"/>
            <a:ext cx="466725" cy="1587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화살표 연결선 6"/>
          <p:cNvCxnSpPr/>
          <p:nvPr/>
        </p:nvCxnSpPr>
        <p:spPr>
          <a:xfrm rot="5400000">
            <a:off x="5393531" y="4474369"/>
            <a:ext cx="466725" cy="1588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화살표 연결선 7"/>
          <p:cNvCxnSpPr/>
          <p:nvPr/>
        </p:nvCxnSpPr>
        <p:spPr>
          <a:xfrm rot="5400000">
            <a:off x="4726781" y="4488657"/>
            <a:ext cx="466725" cy="1588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타원 8"/>
          <p:cNvSpPr/>
          <p:nvPr/>
        </p:nvSpPr>
        <p:spPr>
          <a:xfrm>
            <a:off x="4930775" y="4851400"/>
            <a:ext cx="76200" cy="9525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latinLnBrk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10" name="타원 9"/>
          <p:cNvSpPr/>
          <p:nvPr/>
        </p:nvSpPr>
        <p:spPr>
          <a:xfrm>
            <a:off x="5578475" y="4854575"/>
            <a:ext cx="76200" cy="9525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latinLnBrk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5243513" y="4849813"/>
            <a:ext cx="76200" cy="9525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latinLnBrk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95241" name="TextBox 11"/>
          <p:cNvSpPr txBox="1">
            <a:spLocks noChangeArrowheads="1"/>
          </p:cNvSpPr>
          <p:nvPr/>
        </p:nvSpPr>
        <p:spPr bwMode="auto">
          <a:xfrm>
            <a:off x="4579938" y="3963988"/>
            <a:ext cx="5016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kumimoji="1" lang="en-US" altLang="ko-KR" sz="1200" b="1">
                <a:latin typeface="굴림"/>
                <a:ea typeface="굴림"/>
                <a:cs typeface="굴림"/>
              </a:rPr>
              <a:t>WS1</a:t>
            </a:r>
            <a:endParaRPr kumimoji="1" lang="ko-KR" altLang="en-US" sz="1200" b="1">
              <a:latin typeface="굴림"/>
              <a:ea typeface="굴림"/>
              <a:cs typeface="굴림"/>
            </a:endParaRPr>
          </a:p>
        </p:txBody>
      </p:sp>
      <p:sp>
        <p:nvSpPr>
          <p:cNvPr id="95242" name="TextBox 12"/>
          <p:cNvSpPr txBox="1">
            <a:spLocks noChangeArrowheads="1"/>
          </p:cNvSpPr>
          <p:nvPr/>
        </p:nvSpPr>
        <p:spPr bwMode="auto">
          <a:xfrm>
            <a:off x="4973638" y="3967163"/>
            <a:ext cx="5016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kumimoji="1" lang="en-US" altLang="ko-KR" sz="1200" b="1">
                <a:latin typeface="굴림"/>
                <a:ea typeface="굴림"/>
                <a:cs typeface="굴림"/>
              </a:rPr>
              <a:t>WS2</a:t>
            </a:r>
            <a:endParaRPr kumimoji="1" lang="ko-KR" altLang="en-US" sz="1200" b="1">
              <a:latin typeface="굴림"/>
              <a:ea typeface="굴림"/>
              <a:cs typeface="굴림"/>
            </a:endParaRPr>
          </a:p>
        </p:txBody>
      </p:sp>
      <p:sp>
        <p:nvSpPr>
          <p:cNvPr id="95243" name="TextBox 13"/>
          <p:cNvSpPr txBox="1">
            <a:spLocks noChangeArrowheads="1"/>
          </p:cNvSpPr>
          <p:nvPr/>
        </p:nvSpPr>
        <p:spPr bwMode="auto">
          <a:xfrm>
            <a:off x="5354638" y="3968750"/>
            <a:ext cx="5016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kumimoji="1" lang="en-US" altLang="ko-KR" sz="1200" b="1">
                <a:latin typeface="굴림"/>
                <a:ea typeface="굴림"/>
                <a:cs typeface="굴림"/>
              </a:rPr>
              <a:t>WS3</a:t>
            </a:r>
            <a:endParaRPr kumimoji="1" lang="ko-KR" altLang="en-US" sz="1200" b="1">
              <a:latin typeface="굴림"/>
              <a:ea typeface="굴림"/>
              <a:cs typeface="굴림"/>
            </a:endParaRPr>
          </a:p>
        </p:txBody>
      </p:sp>
      <p:sp>
        <p:nvSpPr>
          <p:cNvPr id="15" name="타원 14"/>
          <p:cNvSpPr/>
          <p:nvPr/>
        </p:nvSpPr>
        <p:spPr>
          <a:xfrm>
            <a:off x="5921375" y="4856163"/>
            <a:ext cx="76200" cy="9525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latinLnBrk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cxnSp>
        <p:nvCxnSpPr>
          <p:cNvPr id="16" name="직선 화살표 연결선 15"/>
          <p:cNvCxnSpPr/>
          <p:nvPr/>
        </p:nvCxnSpPr>
        <p:spPr>
          <a:xfrm rot="5400000">
            <a:off x="5730081" y="4456907"/>
            <a:ext cx="466725" cy="1588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246" name="TextBox 16"/>
          <p:cNvSpPr txBox="1">
            <a:spLocks noChangeArrowheads="1"/>
          </p:cNvSpPr>
          <p:nvPr/>
        </p:nvSpPr>
        <p:spPr bwMode="auto">
          <a:xfrm>
            <a:off x="5784850" y="3971925"/>
            <a:ext cx="5016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kumimoji="1" lang="en-US" altLang="ko-KR" sz="1200" b="1">
                <a:latin typeface="굴림"/>
                <a:ea typeface="굴림"/>
                <a:cs typeface="굴림"/>
              </a:rPr>
              <a:t>WS4</a:t>
            </a:r>
            <a:endParaRPr kumimoji="1" lang="ko-KR" altLang="en-US" sz="1200" b="1">
              <a:latin typeface="굴림"/>
              <a:ea typeface="굴림"/>
              <a:cs typeface="굴림"/>
            </a:endParaRPr>
          </a:p>
        </p:txBody>
      </p:sp>
      <p:sp>
        <p:nvSpPr>
          <p:cNvPr id="95247" name="직사각형 17"/>
          <p:cNvSpPr>
            <a:spLocks noChangeArrowheads="1"/>
          </p:cNvSpPr>
          <p:nvPr/>
        </p:nvSpPr>
        <p:spPr bwMode="auto">
          <a:xfrm>
            <a:off x="2936875" y="6350000"/>
            <a:ext cx="45116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lang="en-US" altLang="ko-KR">
                <a:latin typeface="맑은 고딕"/>
              </a:rPr>
              <a:t>FODO lattice with 45-deg phase advance</a:t>
            </a:r>
            <a:endParaRPr lang="ko-KR" altLang="en-US">
              <a:latin typeface="맑은 고딕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제목 1"/>
          <p:cNvSpPr>
            <a:spLocks noGrp="1"/>
          </p:cNvSpPr>
          <p:nvPr>
            <p:ph type="title"/>
          </p:nvPr>
        </p:nvSpPr>
        <p:spPr>
          <a:xfrm>
            <a:off x="323850" y="549275"/>
            <a:ext cx="8229600" cy="5873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 smtClean="0">
                <a:cs typeface="+mj-cs"/>
              </a:rPr>
              <a:t>Collimators</a:t>
            </a:r>
            <a:endParaRPr lang="ko-KR" altLang="en-US" dirty="0" smtClean="0">
              <a:cs typeface="+mj-cs"/>
            </a:endParaRPr>
          </a:p>
        </p:txBody>
      </p:sp>
      <p:sp>
        <p:nvSpPr>
          <p:cNvPr id="32773" name="직사각형 3"/>
          <p:cNvSpPr>
            <a:spLocks noChangeArrowheads="1"/>
          </p:cNvSpPr>
          <p:nvPr/>
        </p:nvSpPr>
        <p:spPr bwMode="auto">
          <a:xfrm>
            <a:off x="784225" y="1557338"/>
            <a:ext cx="7558088" cy="4246562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/>
          <a:p>
            <a:pPr marL="266700" indent="-266700" fontAlgn="auto" latinLnBrk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altLang="ko-KR" dirty="0">
                <a:latin typeface="Tahoma" pitchFamily="34" charset="0"/>
                <a:ea typeface="+mn-ea"/>
                <a:cs typeface="Tahoma" pitchFamily="34" charset="0"/>
              </a:rPr>
              <a:t> The high RF gradient in </a:t>
            </a:r>
            <a:r>
              <a:rPr lang="en-US" altLang="ko-KR" dirty="0" err="1">
                <a:latin typeface="Tahoma" pitchFamily="34" charset="0"/>
                <a:ea typeface="+mn-ea"/>
                <a:cs typeface="Tahoma" pitchFamily="34" charset="0"/>
              </a:rPr>
              <a:t>Linac</a:t>
            </a:r>
            <a:r>
              <a:rPr lang="en-US" altLang="ko-KR" dirty="0">
                <a:latin typeface="Tahoma" pitchFamily="34" charset="0"/>
                <a:ea typeface="+mn-ea"/>
                <a:cs typeface="Tahoma" pitchFamily="34" charset="0"/>
              </a:rPr>
              <a:t> may generate significant dark current which may need collimation so as not to damage the permanent magnet </a:t>
            </a:r>
            <a:r>
              <a:rPr lang="en-US" altLang="ko-KR" dirty="0" err="1">
                <a:latin typeface="Tahoma" pitchFamily="34" charset="0"/>
                <a:ea typeface="+mn-ea"/>
                <a:cs typeface="Tahoma" pitchFamily="34" charset="0"/>
              </a:rPr>
              <a:t>undulators</a:t>
            </a:r>
            <a:r>
              <a:rPr lang="en-US" altLang="ko-KR" dirty="0">
                <a:latin typeface="Tahoma" pitchFamily="34" charset="0"/>
                <a:ea typeface="+mn-ea"/>
                <a:cs typeface="Tahoma" pitchFamily="34" charset="0"/>
              </a:rPr>
              <a:t>.</a:t>
            </a:r>
          </a:p>
          <a:p>
            <a:pPr marL="266700" indent="-266700" fontAlgn="auto" latinLnBrk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endParaRPr lang="en-US" altLang="ko-KR" dirty="0">
              <a:latin typeface="Tahoma" pitchFamily="34" charset="0"/>
              <a:ea typeface="+mn-ea"/>
              <a:cs typeface="Tahoma" pitchFamily="34" charset="0"/>
            </a:endParaRPr>
          </a:p>
          <a:p>
            <a:pPr marL="266700" indent="-266700" fontAlgn="auto" latinLnBrk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altLang="ko-KR" dirty="0">
                <a:latin typeface="Tahoma" pitchFamily="34" charset="0"/>
                <a:ea typeface="+mn-ea"/>
                <a:cs typeface="Tahoma" pitchFamily="34" charset="0"/>
              </a:rPr>
              <a:t>Sufficient number of Collimators is included to block dark current from RF-gun and </a:t>
            </a:r>
            <a:r>
              <a:rPr lang="en-US" altLang="ko-KR" dirty="0" err="1">
                <a:latin typeface="Tahoma" pitchFamily="34" charset="0"/>
                <a:ea typeface="+mn-ea"/>
                <a:cs typeface="Tahoma" pitchFamily="34" charset="0"/>
              </a:rPr>
              <a:t>Linac</a:t>
            </a:r>
            <a:r>
              <a:rPr lang="en-US" altLang="ko-KR" dirty="0">
                <a:latin typeface="Tahoma" pitchFamily="34" charset="0"/>
                <a:ea typeface="+mn-ea"/>
                <a:cs typeface="Tahoma" pitchFamily="34" charset="0"/>
              </a:rPr>
              <a:t>.</a:t>
            </a:r>
            <a:endParaRPr lang="en-US" altLang="ko-KR" dirty="0">
              <a:latin typeface="Tahoma" pitchFamily="34" charset="0"/>
              <a:ea typeface="+mn-ea"/>
              <a:cs typeface="Tahoma" pitchFamily="34" charset="0"/>
            </a:endParaRPr>
          </a:p>
          <a:p>
            <a:pPr fontAlgn="auto" latinLnBrk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dirty="0">
              <a:latin typeface="Tahoma" pitchFamily="34" charset="0"/>
              <a:ea typeface="+mn-ea"/>
              <a:cs typeface="Tahoma" pitchFamily="34" charset="0"/>
            </a:endParaRPr>
          </a:p>
          <a:p>
            <a:pPr marL="266700" indent="-266700" fontAlgn="auto" latinLnBrk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altLang="ko-KR" dirty="0">
                <a:latin typeface="Tahoma" pitchFamily="34" charset="0"/>
                <a:ea typeface="+mn-ea"/>
                <a:cs typeface="Tahoma" pitchFamily="34" charset="0"/>
              </a:rPr>
              <a:t> </a:t>
            </a:r>
            <a:r>
              <a:rPr lang="en-US" altLang="ko-KR" dirty="0">
                <a:latin typeface="Tahoma" pitchFamily="34" charset="0"/>
                <a:ea typeface="+mn-ea"/>
                <a:cs typeface="Tahoma" pitchFamily="34" charset="0"/>
              </a:rPr>
              <a:t>Collimators</a:t>
            </a:r>
          </a:p>
          <a:p>
            <a:pPr marL="266700" indent="-266700" fontAlgn="auto" latinLnBrk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endParaRPr lang="en-US" altLang="ko-KR" dirty="0">
              <a:latin typeface="Tahoma" pitchFamily="34" charset="0"/>
              <a:ea typeface="+mn-ea"/>
              <a:cs typeface="Tahoma" pitchFamily="34" charset="0"/>
            </a:endParaRPr>
          </a:p>
          <a:p>
            <a:pPr marL="723900" lvl="1" indent="-266700" fontAlgn="auto" latinLnBrk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l"/>
              <a:defRPr/>
            </a:pPr>
            <a:r>
              <a:rPr lang="en-US" altLang="ko-KR" dirty="0">
                <a:latin typeface="Tahoma" pitchFamily="34" charset="0"/>
                <a:ea typeface="+mn-ea"/>
                <a:cs typeface="Tahoma" pitchFamily="34" charset="0"/>
              </a:rPr>
              <a:t>energy collimation: maximum dispersion along the Beam transfer </a:t>
            </a:r>
            <a:r>
              <a:rPr lang="en-US" altLang="ko-KR" dirty="0">
                <a:latin typeface="Tahoma" pitchFamily="34" charset="0"/>
                <a:ea typeface="+mn-ea"/>
                <a:cs typeface="Tahoma" pitchFamily="34" charset="0"/>
              </a:rPr>
              <a:t>line</a:t>
            </a:r>
          </a:p>
          <a:p>
            <a:pPr marL="723900" lvl="1" indent="-266700" fontAlgn="auto" latinLnBrk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l"/>
              <a:defRPr/>
            </a:pPr>
            <a:endParaRPr lang="en-US" altLang="ko-KR" dirty="0">
              <a:latin typeface="Tahoma" pitchFamily="34" charset="0"/>
              <a:ea typeface="+mn-ea"/>
              <a:cs typeface="Tahoma" pitchFamily="34" charset="0"/>
            </a:endParaRPr>
          </a:p>
          <a:p>
            <a:pPr marL="723900" lvl="1" indent="-266700" fontAlgn="auto" latinLnBrk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l"/>
              <a:defRPr/>
            </a:pPr>
            <a:r>
              <a:rPr lang="en-US" altLang="ko-KR" dirty="0">
                <a:latin typeface="Tahoma" pitchFamily="34" charset="0"/>
                <a:ea typeface="+mn-ea"/>
                <a:cs typeface="Tahoma" pitchFamily="34" charset="0"/>
              </a:rPr>
              <a:t>transverse collimation: Straight, dispersion-free regions in the transfer line </a:t>
            </a:r>
          </a:p>
          <a:p>
            <a:pPr marL="1181100" lvl="2" indent="-266700" fontAlgn="auto" latinLnBrk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altLang="ko-KR" dirty="0">
                <a:latin typeface="Tahoma" pitchFamily="34" charset="0"/>
                <a:ea typeface="+mn-ea"/>
                <a:cs typeface="Tahoma" pitchFamily="34" charset="0"/>
              </a:rPr>
              <a:t>At high </a:t>
            </a:r>
            <a:r>
              <a:rPr lang="en-US" altLang="ko-KR" dirty="0" err="1">
                <a:latin typeface="Tahoma" pitchFamily="34" charset="0"/>
                <a:ea typeface="+mn-ea"/>
                <a:cs typeface="Tahoma" pitchFamily="34" charset="0"/>
              </a:rPr>
              <a:t>Betafunction</a:t>
            </a:r>
            <a:r>
              <a:rPr lang="en-US" altLang="ko-KR" dirty="0">
                <a:latin typeface="Tahoma" pitchFamily="34" charset="0"/>
                <a:ea typeface="+mn-ea"/>
                <a:cs typeface="Tahoma" pitchFamily="34" charset="0"/>
              </a:rPr>
              <a:t> point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제목 1"/>
          <p:cNvSpPr>
            <a:spLocks noGrp="1"/>
          </p:cNvSpPr>
          <p:nvPr>
            <p:ph type="title"/>
          </p:nvPr>
        </p:nvSpPr>
        <p:spPr>
          <a:xfrm>
            <a:off x="500063" y="171450"/>
            <a:ext cx="8229600" cy="750888"/>
          </a:xfrm>
        </p:spPr>
        <p:txBody>
          <a:bodyPr/>
          <a:lstStyle/>
          <a:p>
            <a:r>
              <a:rPr lang="en-US" altLang="ko-KR" sz="3600" smtClean="0"/>
              <a:t>Collimators along 10-GeV Line</a:t>
            </a:r>
            <a:endParaRPr lang="ko-KR" altLang="en-US" sz="3600" smtClean="0"/>
          </a:p>
        </p:txBody>
      </p:sp>
      <p:pic>
        <p:nvPicPr>
          <p:cNvPr id="97282" name="그림 4" descr="EMU3.eps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2019301" y="-120650"/>
            <a:ext cx="5022850" cy="812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직선 화살표 연결선 5"/>
          <p:cNvCxnSpPr/>
          <p:nvPr/>
        </p:nvCxnSpPr>
        <p:spPr>
          <a:xfrm flipH="1" flipV="1">
            <a:off x="5281613" y="4992688"/>
            <a:ext cx="19050" cy="320675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화살표 연결선 6"/>
          <p:cNvCxnSpPr/>
          <p:nvPr/>
        </p:nvCxnSpPr>
        <p:spPr>
          <a:xfrm flipH="1" flipV="1">
            <a:off x="5626100" y="4986338"/>
            <a:ext cx="28575" cy="414337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화살표 연결선 7"/>
          <p:cNvCxnSpPr/>
          <p:nvPr/>
        </p:nvCxnSpPr>
        <p:spPr>
          <a:xfrm flipH="1" flipV="1">
            <a:off x="4960938" y="4992688"/>
            <a:ext cx="12700" cy="407987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타원 8"/>
          <p:cNvSpPr/>
          <p:nvPr/>
        </p:nvSpPr>
        <p:spPr>
          <a:xfrm>
            <a:off x="4930775" y="4851400"/>
            <a:ext cx="76200" cy="9525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latinLnBrk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10" name="타원 9"/>
          <p:cNvSpPr/>
          <p:nvPr/>
        </p:nvSpPr>
        <p:spPr>
          <a:xfrm>
            <a:off x="5578475" y="4854575"/>
            <a:ext cx="76200" cy="9525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latinLnBrk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5243513" y="4849813"/>
            <a:ext cx="76200" cy="9525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latinLnBrk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97289" name="TextBox 11"/>
          <p:cNvSpPr txBox="1">
            <a:spLocks noChangeArrowheads="1"/>
          </p:cNvSpPr>
          <p:nvPr/>
        </p:nvSpPr>
        <p:spPr bwMode="auto">
          <a:xfrm>
            <a:off x="4735513" y="5400675"/>
            <a:ext cx="47625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kumimoji="1" lang="en-US" altLang="ko-KR" sz="1100" b="1">
                <a:latin typeface="굴림"/>
                <a:ea typeface="굴림"/>
                <a:cs typeface="굴림"/>
              </a:rPr>
              <a:t>WS1</a:t>
            </a:r>
            <a:endParaRPr kumimoji="1" lang="ko-KR" altLang="en-US" sz="1100" b="1">
              <a:latin typeface="굴림"/>
              <a:ea typeface="굴림"/>
              <a:cs typeface="굴림"/>
            </a:endParaRPr>
          </a:p>
        </p:txBody>
      </p:sp>
      <p:sp>
        <p:nvSpPr>
          <p:cNvPr id="97290" name="TextBox 12"/>
          <p:cNvSpPr txBox="1">
            <a:spLocks noChangeArrowheads="1"/>
          </p:cNvSpPr>
          <p:nvPr/>
        </p:nvSpPr>
        <p:spPr bwMode="auto">
          <a:xfrm>
            <a:off x="5130800" y="5360988"/>
            <a:ext cx="5016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kumimoji="1" lang="en-US" altLang="ko-KR" sz="1200" b="1">
                <a:latin typeface="굴림"/>
                <a:ea typeface="굴림"/>
                <a:cs typeface="굴림"/>
              </a:rPr>
              <a:t>WS2</a:t>
            </a:r>
            <a:endParaRPr kumimoji="1" lang="ko-KR" altLang="en-US" sz="1200" b="1">
              <a:latin typeface="굴림"/>
              <a:ea typeface="굴림"/>
              <a:cs typeface="굴림"/>
            </a:endParaRPr>
          </a:p>
        </p:txBody>
      </p:sp>
      <p:sp>
        <p:nvSpPr>
          <p:cNvPr id="97291" name="TextBox 13"/>
          <p:cNvSpPr txBox="1">
            <a:spLocks noChangeArrowheads="1"/>
          </p:cNvSpPr>
          <p:nvPr/>
        </p:nvSpPr>
        <p:spPr bwMode="auto">
          <a:xfrm>
            <a:off x="5561013" y="5359400"/>
            <a:ext cx="5016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kumimoji="1" lang="en-US" altLang="ko-KR" sz="1200" b="1">
                <a:latin typeface="굴림"/>
                <a:ea typeface="굴림"/>
                <a:cs typeface="굴림"/>
              </a:rPr>
              <a:t>WS3</a:t>
            </a:r>
            <a:endParaRPr kumimoji="1" lang="ko-KR" altLang="en-US" sz="1200" b="1">
              <a:latin typeface="굴림"/>
              <a:ea typeface="굴림"/>
              <a:cs typeface="굴림"/>
            </a:endParaRPr>
          </a:p>
        </p:txBody>
      </p:sp>
      <p:sp>
        <p:nvSpPr>
          <p:cNvPr id="15" name="타원 14"/>
          <p:cNvSpPr/>
          <p:nvPr/>
        </p:nvSpPr>
        <p:spPr>
          <a:xfrm>
            <a:off x="5921375" y="4856163"/>
            <a:ext cx="76200" cy="9525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latinLnBrk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cxnSp>
        <p:nvCxnSpPr>
          <p:cNvPr id="16" name="직선 화살표 연결선 15"/>
          <p:cNvCxnSpPr/>
          <p:nvPr/>
        </p:nvCxnSpPr>
        <p:spPr>
          <a:xfrm flipH="1" flipV="1">
            <a:off x="5962650" y="5005388"/>
            <a:ext cx="101600" cy="320675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294" name="TextBox 16"/>
          <p:cNvSpPr txBox="1">
            <a:spLocks noChangeArrowheads="1"/>
          </p:cNvSpPr>
          <p:nvPr/>
        </p:nvSpPr>
        <p:spPr bwMode="auto">
          <a:xfrm>
            <a:off x="5959475" y="5330825"/>
            <a:ext cx="50165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kumimoji="1" lang="en-US" altLang="ko-KR" sz="1200" b="1">
                <a:latin typeface="굴림"/>
                <a:ea typeface="굴림"/>
                <a:cs typeface="굴림"/>
              </a:rPr>
              <a:t>WS4</a:t>
            </a:r>
            <a:endParaRPr kumimoji="1" lang="ko-KR" altLang="en-US" sz="1200" b="1">
              <a:latin typeface="굴림"/>
              <a:ea typeface="굴림"/>
              <a:cs typeface="굴림"/>
            </a:endParaRPr>
          </a:p>
        </p:txBody>
      </p:sp>
      <p:sp>
        <p:nvSpPr>
          <p:cNvPr id="97295" name="직사각형 17"/>
          <p:cNvSpPr>
            <a:spLocks noChangeArrowheads="1"/>
          </p:cNvSpPr>
          <p:nvPr/>
        </p:nvSpPr>
        <p:spPr bwMode="auto">
          <a:xfrm>
            <a:off x="4157663" y="6208713"/>
            <a:ext cx="45116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lang="en-US" altLang="ko-KR">
                <a:latin typeface="맑은 고딕"/>
              </a:rPr>
              <a:t>FODO lattice with 45-deg phase advance</a:t>
            </a:r>
            <a:endParaRPr lang="ko-KR" altLang="en-US">
              <a:latin typeface="맑은 고딕"/>
            </a:endParaRPr>
          </a:p>
        </p:txBody>
      </p:sp>
      <p:cxnSp>
        <p:nvCxnSpPr>
          <p:cNvPr id="19" name="직선 화살표 연결선 18"/>
          <p:cNvCxnSpPr/>
          <p:nvPr/>
        </p:nvCxnSpPr>
        <p:spPr>
          <a:xfrm flipH="1">
            <a:off x="2916238" y="1298575"/>
            <a:ext cx="0" cy="369888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297" name="TextBox 16"/>
          <p:cNvSpPr txBox="1">
            <a:spLocks noChangeArrowheads="1"/>
          </p:cNvSpPr>
          <p:nvPr/>
        </p:nvSpPr>
        <p:spPr bwMode="auto">
          <a:xfrm>
            <a:off x="2527300" y="836613"/>
            <a:ext cx="9937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/>
            <a:r>
              <a:rPr kumimoji="1" lang="en-US" altLang="ko-KR" sz="1200">
                <a:latin typeface="굴림"/>
                <a:ea typeface="굴림"/>
                <a:cs typeface="굴림"/>
              </a:rPr>
              <a:t>Energy </a:t>
            </a:r>
          </a:p>
          <a:p>
            <a:pPr latinLnBrk="1"/>
            <a:r>
              <a:rPr kumimoji="1" lang="en-US" altLang="ko-KR" sz="1200">
                <a:latin typeface="굴림"/>
                <a:ea typeface="굴림"/>
                <a:cs typeface="굴림"/>
              </a:rPr>
              <a:t>Collimator</a:t>
            </a:r>
            <a:endParaRPr kumimoji="1" lang="ko-KR" altLang="en-US" sz="1200">
              <a:latin typeface="굴림"/>
              <a:ea typeface="굴림"/>
              <a:cs typeface="굴림"/>
            </a:endParaRPr>
          </a:p>
        </p:txBody>
      </p:sp>
      <p:cxnSp>
        <p:nvCxnSpPr>
          <p:cNvPr id="23" name="직선 화살표 연결선 22"/>
          <p:cNvCxnSpPr/>
          <p:nvPr/>
        </p:nvCxnSpPr>
        <p:spPr>
          <a:xfrm flipH="1">
            <a:off x="4813300" y="3990975"/>
            <a:ext cx="117475" cy="514350"/>
          </a:xfrm>
          <a:prstGeom prst="straightConnector1">
            <a:avLst/>
          </a:prstGeom>
          <a:ln w="222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299" name="TextBox 21"/>
          <p:cNvSpPr txBox="1">
            <a:spLocks noChangeArrowheads="1"/>
          </p:cNvSpPr>
          <p:nvPr/>
        </p:nvSpPr>
        <p:spPr bwMode="auto">
          <a:xfrm>
            <a:off x="5045075" y="3487738"/>
            <a:ext cx="11652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/>
            <a:r>
              <a:rPr kumimoji="1" lang="en-US" altLang="ko-KR" sz="1100">
                <a:latin typeface="굴림"/>
                <a:ea typeface="굴림"/>
                <a:cs typeface="굴림"/>
              </a:rPr>
              <a:t>Transverse Collimator</a:t>
            </a:r>
            <a:endParaRPr kumimoji="1" lang="ko-KR" altLang="en-US" sz="1100">
              <a:latin typeface="굴림"/>
              <a:ea typeface="굴림"/>
              <a:cs typeface="굴림"/>
            </a:endParaRPr>
          </a:p>
        </p:txBody>
      </p:sp>
      <p:cxnSp>
        <p:nvCxnSpPr>
          <p:cNvPr id="25" name="직선 화살표 연결선 24"/>
          <p:cNvCxnSpPr/>
          <p:nvPr/>
        </p:nvCxnSpPr>
        <p:spPr>
          <a:xfrm flipH="1">
            <a:off x="5157788" y="4035425"/>
            <a:ext cx="53975" cy="425450"/>
          </a:xfrm>
          <a:prstGeom prst="straightConnector1">
            <a:avLst/>
          </a:prstGeom>
          <a:ln w="222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301" name="TextBox 16"/>
          <p:cNvSpPr txBox="1">
            <a:spLocks noChangeArrowheads="1"/>
          </p:cNvSpPr>
          <p:nvPr/>
        </p:nvSpPr>
        <p:spPr bwMode="auto">
          <a:xfrm>
            <a:off x="3673475" y="839788"/>
            <a:ext cx="992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/>
            <a:r>
              <a:rPr kumimoji="1" lang="en-US" altLang="ko-KR" sz="1200">
                <a:latin typeface="굴림"/>
                <a:ea typeface="굴림"/>
                <a:cs typeface="굴림"/>
              </a:rPr>
              <a:t>Energy </a:t>
            </a:r>
          </a:p>
          <a:p>
            <a:pPr latinLnBrk="1"/>
            <a:r>
              <a:rPr kumimoji="1" lang="en-US" altLang="ko-KR" sz="1200">
                <a:latin typeface="굴림"/>
                <a:ea typeface="굴림"/>
                <a:cs typeface="굴림"/>
              </a:rPr>
              <a:t>Collimator</a:t>
            </a:r>
            <a:endParaRPr kumimoji="1" lang="ko-KR" altLang="en-US" sz="1200">
              <a:latin typeface="굴림"/>
              <a:ea typeface="굴림"/>
              <a:cs typeface="굴림"/>
            </a:endParaRPr>
          </a:p>
        </p:txBody>
      </p:sp>
      <p:cxnSp>
        <p:nvCxnSpPr>
          <p:cNvPr id="31" name="직선 화살표 연결선 30"/>
          <p:cNvCxnSpPr/>
          <p:nvPr/>
        </p:nvCxnSpPr>
        <p:spPr>
          <a:xfrm flipH="1">
            <a:off x="4168775" y="1287463"/>
            <a:ext cx="0" cy="369887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직선 화살표 연결선 40"/>
          <p:cNvCxnSpPr/>
          <p:nvPr/>
        </p:nvCxnSpPr>
        <p:spPr>
          <a:xfrm flipH="1">
            <a:off x="5507038" y="4043363"/>
            <a:ext cx="53975" cy="425450"/>
          </a:xfrm>
          <a:prstGeom prst="straightConnector1">
            <a:avLst/>
          </a:prstGeom>
          <a:ln w="222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화살표 연결선 41"/>
          <p:cNvCxnSpPr/>
          <p:nvPr/>
        </p:nvCxnSpPr>
        <p:spPr>
          <a:xfrm flipH="1">
            <a:off x="5811838" y="4078288"/>
            <a:ext cx="53975" cy="425450"/>
          </a:xfrm>
          <a:prstGeom prst="straightConnector1">
            <a:avLst/>
          </a:prstGeom>
          <a:ln w="222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화살표 연결선 42"/>
          <p:cNvCxnSpPr/>
          <p:nvPr/>
        </p:nvCxnSpPr>
        <p:spPr>
          <a:xfrm flipH="1">
            <a:off x="6148388" y="4025900"/>
            <a:ext cx="53975" cy="425450"/>
          </a:xfrm>
          <a:prstGeom prst="straightConnector1">
            <a:avLst/>
          </a:prstGeom>
          <a:ln w="222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 smtClean="0">
                <a:cs typeface="+mj-cs"/>
              </a:rPr>
              <a:t>Timing &amp; RF System</a:t>
            </a:r>
            <a:endParaRPr lang="ko-KR" altLang="en-US" dirty="0">
              <a:cs typeface="+mj-cs"/>
            </a:endParaRPr>
          </a:p>
        </p:txBody>
      </p:sp>
      <p:sp>
        <p:nvSpPr>
          <p:cNvPr id="8" name="텍스트 개체 틀 7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ko-KR" altLang="en-US" dirty="0"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>
          <a:xfrm>
            <a:off x="0" y="17463"/>
            <a:ext cx="9144000" cy="619125"/>
          </a:xfrm>
          <a:solidFill>
            <a:schemeClr val="accent5">
              <a:lumMod val="20000"/>
              <a:lumOff val="80000"/>
            </a:schemeClr>
          </a:solidFill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sz="2400" dirty="0">
                <a:latin typeface="Arial" pitchFamily="34" charset="0"/>
                <a:cs typeface="Arial" pitchFamily="34" charset="0"/>
              </a:rPr>
              <a:t>Optical Timing and Synchronization Systems for </a:t>
            </a: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PAL-XFEL</a:t>
            </a:r>
            <a:br>
              <a:rPr lang="en-US" altLang="ko-KR" sz="2400" dirty="0" smtClean="0">
                <a:latin typeface="Arial" pitchFamily="34" charset="0"/>
                <a:cs typeface="Arial" pitchFamily="34" charset="0"/>
              </a:rPr>
            </a:br>
            <a:r>
              <a:rPr lang="en-US" altLang="ko-KR" sz="1800" dirty="0">
                <a:latin typeface="Arial" pitchFamily="34" charset="0"/>
                <a:cs typeface="Arial" pitchFamily="34" charset="0"/>
              </a:rPr>
              <a:t>collaborated with Prof. Jung-Won Kim in KAIST</a:t>
            </a:r>
            <a:r>
              <a:rPr lang="en-US" altLang="ko-KR" sz="1800" dirty="0" smtClean="0"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99330" name="Picture 3" descr="Screen shot 2010-09-21 at 2.48.45 P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9763" y="695325"/>
            <a:ext cx="7604125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9331" name="직사각형 4"/>
          <p:cNvSpPr>
            <a:spLocks noChangeArrowheads="1"/>
          </p:cNvSpPr>
          <p:nvPr/>
        </p:nvSpPr>
        <p:spPr bwMode="auto">
          <a:xfrm>
            <a:off x="5268913" y="5354638"/>
            <a:ext cx="3611562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LRD: local RF-timing distribution unit. </a:t>
            </a:r>
          </a:p>
          <a:p>
            <a:pPr latinLnBrk="1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ORS: optical-to-RF synchronization</a:t>
            </a:r>
          </a:p>
          <a:p>
            <a:pPr latinLnBrk="1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OOS: optical-to-optical synchronization unit</a:t>
            </a:r>
          </a:p>
        </p:txBody>
      </p:sp>
      <p:sp>
        <p:nvSpPr>
          <p:cNvPr id="99332" name="TextBox 4"/>
          <p:cNvSpPr txBox="1">
            <a:spLocks noChangeArrowheads="1"/>
          </p:cNvSpPr>
          <p:nvPr/>
        </p:nvSpPr>
        <p:spPr bwMode="auto">
          <a:xfrm>
            <a:off x="557213" y="5013325"/>
            <a:ext cx="4446587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kumimoji="1" lang="en-US" altLang="ko-KR" sz="1400" b="1">
                <a:latin typeface="Times New Roman" pitchFamily="18" charset="0"/>
                <a:ea typeface="굴림"/>
                <a:cs typeface="Times New Roman" pitchFamily="18" charset="0"/>
              </a:rPr>
              <a:t>Major components for timing systems  </a:t>
            </a:r>
          </a:p>
          <a:p>
            <a:pPr latinLnBrk="1">
              <a:buFontTx/>
              <a:buChar char="•"/>
            </a:pPr>
            <a:r>
              <a:rPr kumimoji="1" lang="en-US" altLang="ko-KR" sz="1400">
                <a:latin typeface="Times New Roman" pitchFamily="18" charset="0"/>
                <a:ea typeface="굴림"/>
                <a:cs typeface="Times New Roman" pitchFamily="18" charset="0"/>
              </a:rPr>
              <a:t>  Optical master oscillator (OMO) – ultrafast Er-fiber laser</a:t>
            </a:r>
          </a:p>
          <a:p>
            <a:pPr latinLnBrk="1">
              <a:buFontTx/>
              <a:buChar char="•"/>
            </a:pPr>
            <a:r>
              <a:rPr kumimoji="1" lang="en-US" altLang="ko-KR" sz="1400">
                <a:latin typeface="Times New Roman" pitchFamily="18" charset="0"/>
                <a:ea typeface="굴림"/>
                <a:cs typeface="Times New Roman" pitchFamily="18" charset="0"/>
              </a:rPr>
              <a:t>  Timing-stabilized fiber link</a:t>
            </a:r>
          </a:p>
          <a:p>
            <a:pPr latinLnBrk="1">
              <a:buFontTx/>
              <a:buChar char="•"/>
            </a:pPr>
            <a:r>
              <a:rPr kumimoji="1" lang="en-US" altLang="ko-KR" sz="1400">
                <a:latin typeface="Times New Roman" pitchFamily="18" charset="0"/>
                <a:ea typeface="굴림"/>
                <a:cs typeface="Times New Roman" pitchFamily="18" charset="0"/>
              </a:rPr>
              <a:t>  Optical-to-optical synchronization unit</a:t>
            </a:r>
          </a:p>
          <a:p>
            <a:pPr latinLnBrk="1">
              <a:buFontTx/>
              <a:buChar char="•"/>
            </a:pPr>
            <a:r>
              <a:rPr kumimoji="1" lang="en-US" altLang="ko-KR" sz="1400">
                <a:latin typeface="Times New Roman" pitchFamily="18" charset="0"/>
                <a:ea typeface="굴림"/>
                <a:cs typeface="Times New Roman" pitchFamily="18" charset="0"/>
              </a:rPr>
              <a:t>  Optical-to-RF synchronization or extraction unit</a:t>
            </a:r>
          </a:p>
          <a:p>
            <a:pPr latinLnBrk="1">
              <a:buFontTx/>
              <a:buChar char="•"/>
            </a:pPr>
            <a:r>
              <a:rPr kumimoji="1" lang="en-US" altLang="ko-KR" sz="1400">
                <a:latin typeface="Times New Roman" pitchFamily="18" charset="0"/>
                <a:ea typeface="굴림"/>
                <a:cs typeface="Times New Roman" pitchFamily="18" charset="0"/>
              </a:rPr>
              <a:t>  Electron beam diagnostic unit </a:t>
            </a:r>
          </a:p>
        </p:txBody>
      </p:sp>
      <p:sp>
        <p:nvSpPr>
          <p:cNvPr id="99333" name="직사각형 1"/>
          <p:cNvSpPr>
            <a:spLocks noChangeArrowheads="1"/>
          </p:cNvSpPr>
          <p:nvPr/>
        </p:nvSpPr>
        <p:spPr bwMode="auto">
          <a:xfrm>
            <a:off x="1042988" y="6381750"/>
            <a:ext cx="83534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>
              <a:buFont typeface="Wingdings" pitchFamily="2" charset="2"/>
              <a:buChar char="u"/>
            </a:pPr>
            <a:r>
              <a:rPr lang="en-US" altLang="ko-KR">
                <a:latin typeface="Tahoma" pitchFamily="34" charset="0"/>
                <a:cs typeface="Tahoma" pitchFamily="34" charset="0"/>
              </a:rPr>
              <a:t>Reliable sub-10 fs precision optical timing and synchronization is feasible.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Title 1"/>
          <p:cNvSpPr>
            <a:spLocks noGrp="1"/>
          </p:cNvSpPr>
          <p:nvPr>
            <p:ph type="title"/>
          </p:nvPr>
        </p:nvSpPr>
        <p:spPr>
          <a:xfrm>
            <a:off x="457200" y="17463"/>
            <a:ext cx="8229600" cy="766762"/>
          </a:xfrm>
        </p:spPr>
        <p:txBody>
          <a:bodyPr/>
          <a:lstStyle/>
          <a:p>
            <a:r>
              <a:rPr lang="en-US" altLang="ko-KR" sz="3200" smtClean="0">
                <a:latin typeface="Arial" charset="0"/>
                <a:cs typeface="Arial" charset="0"/>
              </a:rPr>
              <a:t>Local optical-to-optical synchronization</a:t>
            </a:r>
          </a:p>
        </p:txBody>
      </p:sp>
      <p:sp>
        <p:nvSpPr>
          <p:cNvPr id="100354" name="TextBox 4"/>
          <p:cNvSpPr txBox="1">
            <a:spLocks noChangeArrowheads="1"/>
          </p:cNvSpPr>
          <p:nvPr/>
        </p:nvSpPr>
        <p:spPr bwMode="auto">
          <a:xfrm>
            <a:off x="782638" y="5005388"/>
            <a:ext cx="7904162" cy="132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6700" indent="-266700" latinLnBrk="1">
              <a:buFontTx/>
              <a:buChar char="•"/>
            </a:pPr>
            <a:r>
              <a:rPr kumimoji="1" lang="en-US" altLang="ko-KR" sz="2000">
                <a:latin typeface="Times New Roman" pitchFamily="18" charset="0"/>
                <a:ea typeface="굴림"/>
                <a:cs typeface="Times New Roman" pitchFamily="18" charset="0"/>
              </a:rPr>
              <a:t>Continuous synchronization between two ultrafast lasers with sub-fs residual jitter over 12 hours is possible.</a:t>
            </a:r>
          </a:p>
          <a:p>
            <a:pPr marL="266700" indent="-266700" latinLnBrk="1">
              <a:buFontTx/>
              <a:buChar char="•"/>
            </a:pPr>
            <a:r>
              <a:rPr kumimoji="1" lang="en-US" altLang="ko-KR" sz="2000">
                <a:latin typeface="Times New Roman" pitchFamily="18" charset="0"/>
                <a:ea typeface="굴림"/>
                <a:cs typeface="Times New Roman" pitchFamily="18" charset="0"/>
              </a:rPr>
              <a:t>Further R&amp;D efforts for various wavelength ranges and improved mechanical stability are necessary.</a:t>
            </a:r>
          </a:p>
        </p:txBody>
      </p:sp>
      <p:pic>
        <p:nvPicPr>
          <p:cNvPr id="100355" name="Picture 5" descr="Screen shot 2010-09-23 at 2.12.45 A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16125" y="769938"/>
            <a:ext cx="5006975" cy="422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Title 1"/>
          <p:cNvSpPr>
            <a:spLocks noGrp="1"/>
          </p:cNvSpPr>
          <p:nvPr>
            <p:ph type="title"/>
          </p:nvPr>
        </p:nvSpPr>
        <p:spPr>
          <a:xfrm>
            <a:off x="457200" y="17463"/>
            <a:ext cx="8229600" cy="766762"/>
          </a:xfrm>
        </p:spPr>
        <p:txBody>
          <a:bodyPr/>
          <a:lstStyle/>
          <a:p>
            <a:r>
              <a:rPr lang="en-US" altLang="ko-KR" sz="3200" smtClean="0">
                <a:latin typeface="Arial" charset="0"/>
                <a:cs typeface="Arial" charset="0"/>
              </a:rPr>
              <a:t>Local optical-to-RF synchronization</a:t>
            </a:r>
          </a:p>
        </p:txBody>
      </p:sp>
      <p:sp>
        <p:nvSpPr>
          <p:cNvPr id="101378" name="TextBox 4"/>
          <p:cNvSpPr txBox="1">
            <a:spLocks noChangeArrowheads="1"/>
          </p:cNvSpPr>
          <p:nvPr/>
        </p:nvSpPr>
        <p:spPr bwMode="auto">
          <a:xfrm>
            <a:off x="571500" y="5253038"/>
            <a:ext cx="8086725" cy="132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6700" indent="-266700" latinLnBrk="1">
              <a:buFontTx/>
              <a:buChar char="•"/>
            </a:pPr>
            <a:r>
              <a:rPr kumimoji="1" lang="en-US" altLang="ko-KR" sz="2000">
                <a:latin typeface="Times New Roman" pitchFamily="18" charset="0"/>
                <a:ea typeface="굴림"/>
                <a:cs typeface="Times New Roman" pitchFamily="18" charset="0"/>
              </a:rPr>
              <a:t>Continuous synchronization between 1550-nm laser and RF VCO with sub-10-fs residual jitter over 10 hours is possible.</a:t>
            </a:r>
          </a:p>
          <a:p>
            <a:pPr marL="266700" indent="-266700" latinLnBrk="1">
              <a:buFontTx/>
              <a:buChar char="•"/>
            </a:pPr>
            <a:r>
              <a:rPr kumimoji="1" lang="en-US" altLang="ko-KR" sz="2000">
                <a:latin typeface="Times New Roman" pitchFamily="18" charset="0"/>
                <a:ea typeface="굴림"/>
                <a:cs typeface="Times New Roman" pitchFamily="18" charset="0"/>
              </a:rPr>
              <a:t>Further R&amp;D efforts for reducing residual jitter to sub-fs range and new design of 800-nm Ti:sapphire laser-based system are necessary.</a:t>
            </a:r>
          </a:p>
        </p:txBody>
      </p:sp>
      <p:pic>
        <p:nvPicPr>
          <p:cNvPr id="101379" name="Picture 6" descr="Screen shot 2010-09-27 at 8.12.56 P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89213" y="784225"/>
            <a:ext cx="4313237" cy="422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5619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 smtClean="0">
                <a:cs typeface="+mj-cs"/>
              </a:rPr>
              <a:t>Number of Klystron</a:t>
            </a:r>
            <a:endParaRPr lang="ko-KR" altLang="en-US" dirty="0">
              <a:cs typeface="+mj-cs"/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179388" y="2246313"/>
          <a:ext cx="8713787" cy="43084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44218"/>
                <a:gridCol w="313836"/>
                <a:gridCol w="190220"/>
                <a:gridCol w="313124"/>
                <a:gridCol w="334948"/>
                <a:gridCol w="168396"/>
                <a:gridCol w="407668"/>
                <a:gridCol w="576065"/>
                <a:gridCol w="504056"/>
                <a:gridCol w="504057"/>
                <a:gridCol w="536527"/>
                <a:gridCol w="568591"/>
                <a:gridCol w="624518"/>
                <a:gridCol w="646628"/>
                <a:gridCol w="576065"/>
                <a:gridCol w="504058"/>
              </a:tblGrid>
              <a:tr h="2338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Accelerating </a:t>
                      </a:r>
                      <a:r>
                        <a:rPr lang="en-US" sz="1400" u="none" strike="noStrike" dirty="0" smtClean="0">
                          <a:effectLst/>
                        </a:rPr>
                        <a:t>gradient:  </a:t>
                      </a:r>
                      <a:r>
                        <a:rPr lang="en-US" sz="1400" u="none" strike="noStrike" dirty="0">
                          <a:effectLst/>
                        </a:rPr>
                        <a:t>19.7 MV/m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ko-KR" altLang="en-US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ko-KR" altLang="en-US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ko-KR" altLang="en-US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</a:tr>
              <a:tr h="2338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4 A/C  -- energy </a:t>
                      </a:r>
                      <a:r>
                        <a:rPr lang="en-US" sz="1400" u="none" strike="noStrike" dirty="0" smtClean="0">
                          <a:effectLst/>
                        </a:rPr>
                        <a:t>        decrease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pl-PL" sz="1400" u="none" strike="noStrike" dirty="0">
                          <a:effectLst/>
                        </a:rPr>
                        <a:t>BC1 : 320,  BC2: 2500,  </a:t>
                      </a:r>
                      <a:r>
                        <a:rPr lang="en-US" sz="1400" u="none" strike="noStrike" dirty="0" smtClean="0">
                          <a:effectLst/>
                        </a:rPr>
                        <a:t>     </a:t>
                      </a:r>
                      <a:r>
                        <a:rPr lang="pl-PL" sz="1400" u="none" strike="noStrike" dirty="0" smtClean="0">
                          <a:effectLst/>
                        </a:rPr>
                        <a:t>BC3</a:t>
                      </a:r>
                      <a:r>
                        <a:rPr lang="pl-PL" sz="1400" u="none" strike="noStrike" dirty="0">
                          <a:effectLst/>
                        </a:rPr>
                        <a:t>: 3650</a:t>
                      </a:r>
                      <a:endParaRPr lang="pl-PL" sz="1400" b="1" i="0" u="none" strike="noStrike" dirty="0">
                        <a:solidFill>
                          <a:srgbClr val="FF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</a:tr>
              <a:tr h="23385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u="none" strike="noStrike">
                          <a:effectLst/>
                        </a:rPr>
                        <a:t>　</a:t>
                      </a:r>
                      <a:endParaRPr lang="ko-KR" altLang="en-US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L2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L3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L4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</a:tr>
              <a:tr h="24771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Energy gain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 dirty="0">
                          <a:effectLst/>
                        </a:rPr>
                        <a:t>2180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 dirty="0">
                          <a:effectLst/>
                        </a:rPr>
                        <a:t>2180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altLang="ko-KR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>
                          <a:effectLst/>
                        </a:rPr>
                        <a:t>2180</a:t>
                      </a:r>
                      <a:endParaRPr lang="en-US" altLang="ko-KR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 dirty="0">
                          <a:effectLst/>
                        </a:rPr>
                        <a:t>1150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 dirty="0">
                          <a:effectLst/>
                        </a:rPr>
                        <a:t>1150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>
                          <a:effectLst/>
                        </a:rPr>
                        <a:t>1150</a:t>
                      </a:r>
                      <a:endParaRPr lang="en-US" altLang="ko-KR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>
                          <a:effectLst/>
                        </a:rPr>
                        <a:t>6350</a:t>
                      </a:r>
                      <a:endParaRPr lang="en-US" altLang="ko-KR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>
                          <a:effectLst/>
                        </a:rPr>
                        <a:t>6350</a:t>
                      </a:r>
                      <a:endParaRPr lang="en-US" altLang="ko-KR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>
                          <a:effectLst/>
                        </a:rPr>
                        <a:t>6350</a:t>
                      </a:r>
                      <a:endParaRPr lang="en-US" altLang="ko-KR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>
                          <a:effectLst/>
                        </a:rPr>
                        <a:t>6350</a:t>
                      </a:r>
                      <a:endParaRPr lang="en-US" altLang="ko-KR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 dirty="0">
                          <a:effectLst/>
                        </a:rPr>
                        <a:t>6350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>
                          <a:effectLst/>
                        </a:rPr>
                        <a:t>6350</a:t>
                      </a:r>
                      <a:endParaRPr lang="en-US" altLang="ko-KR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</a:tr>
              <a:tr h="2338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Number of 4AC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>
                          <a:effectLst/>
                        </a:rPr>
                        <a:t>8</a:t>
                      </a:r>
                      <a:endParaRPr lang="en-US" altLang="ko-KR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>
                          <a:effectLst/>
                        </a:rPr>
                        <a:t>9</a:t>
                      </a:r>
                      <a:endParaRPr lang="en-US" altLang="ko-KR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altLang="ko-KR" sz="1400" b="1" i="0" u="none" strike="noStrike" dirty="0">
                        <a:solidFill>
                          <a:srgbClr val="FF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altLang="ko-KR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10</a:t>
                      </a:r>
                      <a:endParaRPr lang="en-US" altLang="ko-KR" sz="1400" b="1" i="0" u="none" strike="noStrike" dirty="0">
                        <a:solidFill>
                          <a:srgbClr val="FF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altLang="ko-KR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>
                          <a:effectLst/>
                        </a:rPr>
                        <a:t>4</a:t>
                      </a:r>
                      <a:endParaRPr lang="en-US" altLang="ko-KR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5</a:t>
                      </a:r>
                      <a:endParaRPr lang="en-US" altLang="ko-KR" sz="1400" b="1" i="0" u="none" strike="noStrike" dirty="0">
                        <a:solidFill>
                          <a:srgbClr val="FF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>
                          <a:effectLst/>
                        </a:rPr>
                        <a:t>6</a:t>
                      </a:r>
                      <a:endParaRPr lang="en-US" altLang="ko-KR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>
                          <a:effectLst/>
                        </a:rPr>
                        <a:t>23</a:t>
                      </a:r>
                      <a:endParaRPr lang="en-US" altLang="ko-KR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>
                          <a:effectLst/>
                        </a:rPr>
                        <a:t>24</a:t>
                      </a:r>
                      <a:endParaRPr lang="en-US" altLang="ko-KR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>
                          <a:effectLst/>
                        </a:rPr>
                        <a:t>25</a:t>
                      </a:r>
                      <a:endParaRPr lang="en-US" altLang="ko-KR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>
                          <a:effectLst/>
                        </a:rPr>
                        <a:t>26</a:t>
                      </a:r>
                      <a:endParaRPr lang="en-US" altLang="ko-KR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27</a:t>
                      </a:r>
                      <a:endParaRPr lang="en-US" altLang="ko-KR" sz="1400" b="1" i="0" u="none" strike="noStrike" dirty="0">
                        <a:solidFill>
                          <a:srgbClr val="FF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>
                          <a:effectLst/>
                        </a:rPr>
                        <a:t>28</a:t>
                      </a:r>
                      <a:endParaRPr lang="en-US" altLang="ko-KR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</a:tr>
              <a:tr h="2338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Accelerating gradient </a:t>
                      </a:r>
                      <a:r>
                        <a:rPr lang="en-US" sz="1400" u="none" strike="noStrike" dirty="0" smtClean="0">
                          <a:effectLst/>
                        </a:rPr>
                        <a:t> on </a:t>
                      </a:r>
                      <a:r>
                        <a:rPr lang="en-US" sz="1400" u="none" strike="noStrike" dirty="0">
                          <a:effectLst/>
                        </a:rPr>
                        <a:t>crest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>
                          <a:effectLst/>
                        </a:rPr>
                        <a:t>22.7 </a:t>
                      </a:r>
                      <a:endParaRPr lang="en-US" altLang="ko-KR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altLang="ko-KR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>
                          <a:effectLst/>
                        </a:rPr>
                        <a:t>20.2 </a:t>
                      </a:r>
                      <a:endParaRPr lang="en-US" altLang="ko-KR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altLang="ko-KR" sz="1400" b="1" i="0" u="none" strike="noStrike" dirty="0">
                        <a:solidFill>
                          <a:srgbClr val="FF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altLang="ko-KR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18.2 </a:t>
                      </a:r>
                      <a:endParaRPr lang="en-US" altLang="ko-KR" sz="1400" b="1" i="0" u="none" strike="noStrike" dirty="0">
                        <a:solidFill>
                          <a:srgbClr val="FF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 dirty="0">
                          <a:effectLst/>
                        </a:rPr>
                        <a:t>24.0 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19.2 </a:t>
                      </a:r>
                      <a:endParaRPr lang="en-US" altLang="ko-KR" sz="1400" b="1" i="0" u="none" strike="noStrike" dirty="0">
                        <a:solidFill>
                          <a:srgbClr val="FF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 dirty="0">
                          <a:effectLst/>
                        </a:rPr>
                        <a:t>16.0 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>
                          <a:effectLst/>
                        </a:rPr>
                        <a:t>23.0 </a:t>
                      </a:r>
                      <a:endParaRPr lang="en-US" altLang="ko-KR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>
                          <a:effectLst/>
                        </a:rPr>
                        <a:t>22.0 </a:t>
                      </a:r>
                      <a:endParaRPr lang="en-US" altLang="ko-KR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>
                          <a:effectLst/>
                        </a:rPr>
                        <a:t>21.2 </a:t>
                      </a:r>
                      <a:endParaRPr lang="en-US" altLang="ko-KR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>
                          <a:effectLst/>
                        </a:rPr>
                        <a:t>20.4 </a:t>
                      </a:r>
                      <a:endParaRPr lang="en-US" altLang="ko-KR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19.6 </a:t>
                      </a:r>
                      <a:endParaRPr lang="en-US" altLang="ko-KR" sz="1400" b="1" i="0" u="none" strike="noStrike" dirty="0">
                        <a:solidFill>
                          <a:srgbClr val="FF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>
                          <a:effectLst/>
                        </a:rPr>
                        <a:t>18.9 </a:t>
                      </a:r>
                      <a:endParaRPr lang="en-US" altLang="ko-KR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</a:tr>
              <a:tr h="5952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Accelerating gradient </a:t>
                      </a:r>
                      <a:r>
                        <a:rPr lang="en-US" sz="1400" u="none" strike="noStrike" dirty="0" smtClean="0">
                          <a:effectLst/>
                        </a:rPr>
                        <a:t> on </a:t>
                      </a:r>
                      <a:r>
                        <a:rPr lang="en-US" sz="1400" u="none" strike="noStrike" dirty="0">
                          <a:effectLst/>
                        </a:rPr>
                        <a:t>-20 deg (L2) &amp; -10 deg (L3)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>
                          <a:effectLst/>
                        </a:rPr>
                        <a:t>24.2 </a:t>
                      </a:r>
                      <a:endParaRPr lang="en-US" altLang="ko-KR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altLang="ko-KR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>
                          <a:effectLst/>
                        </a:rPr>
                        <a:t>21.5 </a:t>
                      </a:r>
                      <a:endParaRPr lang="en-US" altLang="ko-KR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altLang="ko-KR" sz="1400" b="1" i="0" u="none" strike="noStrike" dirty="0">
                        <a:solidFill>
                          <a:srgbClr val="FF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altLang="ko-KR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19.3 </a:t>
                      </a:r>
                      <a:endParaRPr lang="en-US" altLang="ko-KR" sz="1400" b="1" i="0" u="none" strike="noStrike" dirty="0">
                        <a:solidFill>
                          <a:srgbClr val="FF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 dirty="0">
                          <a:effectLst/>
                        </a:rPr>
                        <a:t>24.3 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19.5 </a:t>
                      </a:r>
                      <a:endParaRPr lang="en-US" altLang="ko-KR" sz="1400" b="1" i="0" u="none" strike="noStrike" dirty="0">
                        <a:solidFill>
                          <a:srgbClr val="FF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 dirty="0">
                          <a:effectLst/>
                        </a:rPr>
                        <a:t>16.2 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>
                          <a:effectLst/>
                        </a:rPr>
                        <a:t>23.1 </a:t>
                      </a:r>
                      <a:endParaRPr lang="en-US" altLang="ko-KR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>
                          <a:effectLst/>
                        </a:rPr>
                        <a:t>22.1 </a:t>
                      </a:r>
                      <a:endParaRPr lang="en-US" altLang="ko-KR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>
                          <a:effectLst/>
                        </a:rPr>
                        <a:t>21.2 </a:t>
                      </a:r>
                      <a:endParaRPr lang="en-US" altLang="ko-KR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>
                          <a:effectLst/>
                        </a:rPr>
                        <a:t>20.4 </a:t>
                      </a:r>
                      <a:endParaRPr lang="en-US" altLang="ko-KR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19.7 </a:t>
                      </a:r>
                      <a:endParaRPr lang="en-US" altLang="ko-KR" sz="1400" b="1" i="0" u="none" strike="noStrike" dirty="0">
                        <a:solidFill>
                          <a:srgbClr val="FF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 dirty="0">
                          <a:effectLst/>
                        </a:rPr>
                        <a:t>19.0 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</a:tr>
              <a:tr h="2338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RF Power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>
                          <a:effectLst/>
                        </a:rPr>
                        <a:t>86.5</a:t>
                      </a:r>
                      <a:endParaRPr lang="en-US" altLang="ko-KR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altLang="ko-KR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 dirty="0">
                          <a:effectLst/>
                        </a:rPr>
                        <a:t>68.3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altLang="ko-KR" sz="1400" b="1" i="0" u="none" strike="noStrike" dirty="0">
                        <a:solidFill>
                          <a:srgbClr val="FF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altLang="ko-KR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55</a:t>
                      </a:r>
                      <a:endParaRPr lang="en-US" altLang="ko-KR" sz="1400" b="1" i="0" u="none" strike="noStrike" dirty="0">
                        <a:solidFill>
                          <a:srgbClr val="FF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altLang="ko-KR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>
                          <a:effectLst/>
                        </a:rPr>
                        <a:t>87.2</a:t>
                      </a:r>
                      <a:endParaRPr lang="en-US" altLang="ko-KR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56.1</a:t>
                      </a:r>
                      <a:endParaRPr lang="en-US" altLang="ko-KR" sz="1400" b="1" i="0" u="none" strike="noStrike" dirty="0">
                        <a:solidFill>
                          <a:srgbClr val="FF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 dirty="0">
                          <a:effectLst/>
                        </a:rPr>
                        <a:t>38.8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>
                          <a:effectLst/>
                        </a:rPr>
                        <a:t>78.8</a:t>
                      </a:r>
                      <a:endParaRPr lang="en-US" altLang="ko-KR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>
                          <a:effectLst/>
                        </a:rPr>
                        <a:t>72.1</a:t>
                      </a:r>
                      <a:endParaRPr lang="en-US" altLang="ko-KR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>
                          <a:effectLst/>
                        </a:rPr>
                        <a:t>66.4</a:t>
                      </a:r>
                      <a:endParaRPr lang="en-US" altLang="ko-KR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>
                          <a:effectLst/>
                        </a:rPr>
                        <a:t>61.4</a:t>
                      </a:r>
                      <a:endParaRPr lang="en-US" altLang="ko-KR" sz="14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57.3</a:t>
                      </a:r>
                      <a:endParaRPr lang="en-US" altLang="ko-KR" sz="1400" b="1" i="0" u="none" strike="noStrike" dirty="0">
                        <a:solidFill>
                          <a:srgbClr val="FF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 dirty="0">
                          <a:effectLst/>
                        </a:rPr>
                        <a:t>53.3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_x86944912" descr="EMB000037c8570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" y="628650"/>
            <a:ext cx="6772275" cy="620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모서리가 둥근 직사각형 1"/>
          <p:cNvSpPr/>
          <p:nvPr/>
        </p:nvSpPr>
        <p:spPr>
          <a:xfrm>
            <a:off x="0" y="0"/>
            <a:ext cx="9144000" cy="625475"/>
          </a:xfrm>
          <a:prstGeom prst="roundRect">
            <a:avLst>
              <a:gd name="adj" fmla="val 0"/>
            </a:avLst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3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Proposed PAL XFEL Project </a:t>
            </a:r>
            <a:endParaRPr lang="ko-KR" altLang="en-US" sz="3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771" name="Text Box 13"/>
          <p:cNvSpPr txBox="1">
            <a:spLocks noChangeArrowheads="1"/>
          </p:cNvSpPr>
          <p:nvPr/>
        </p:nvSpPr>
        <p:spPr bwMode="auto">
          <a:xfrm>
            <a:off x="584200" y="4005263"/>
            <a:ext cx="2116138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>
              <a:spcBef>
                <a:spcPct val="50000"/>
              </a:spcBef>
            </a:pPr>
            <a:r>
              <a:rPr kumimoji="1" lang="en-US" altLang="ko-KR" sz="1400" b="1">
                <a:latin typeface="Georgia" pitchFamily="18" charset="0"/>
                <a:ea typeface="HY헤드라인M"/>
                <a:cs typeface="Arial" charset="0"/>
              </a:rPr>
              <a:t>Pohang Light Source</a:t>
            </a:r>
          </a:p>
          <a:p>
            <a:pPr latinLnBrk="1">
              <a:spcBef>
                <a:spcPct val="50000"/>
              </a:spcBef>
            </a:pPr>
            <a:r>
              <a:rPr kumimoji="1" lang="en-US" altLang="ko-KR" sz="1400" b="1">
                <a:latin typeface="Georgia" pitchFamily="18" charset="0"/>
                <a:ea typeface="HY헤드라인M"/>
                <a:cs typeface="Arial" charset="0"/>
              </a:rPr>
              <a:t>(3 GeV /400 mA) </a:t>
            </a:r>
          </a:p>
        </p:txBody>
      </p:sp>
      <p:cxnSp>
        <p:nvCxnSpPr>
          <p:cNvPr id="54" name="직선 연결선 53"/>
          <p:cNvCxnSpPr/>
          <p:nvPr/>
        </p:nvCxnSpPr>
        <p:spPr bwMode="auto">
          <a:xfrm rot="5400000">
            <a:off x="4208463" y="3109913"/>
            <a:ext cx="285750" cy="2857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직선 연결선 54"/>
          <p:cNvCxnSpPr/>
          <p:nvPr/>
        </p:nvCxnSpPr>
        <p:spPr bwMode="auto">
          <a:xfrm rot="5400000">
            <a:off x="6673056" y="5360194"/>
            <a:ext cx="428625" cy="3571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74" name="Rectangle 26"/>
          <p:cNvSpPr>
            <a:spLocks noChangeArrowheads="1"/>
          </p:cNvSpPr>
          <p:nvPr/>
        </p:nvSpPr>
        <p:spPr bwMode="auto">
          <a:xfrm>
            <a:off x="0" y="444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latinLnBrk="1"/>
            <a:endParaRPr lang="ko-KR" altLang="en-US">
              <a:latin typeface="맑은 고딕"/>
            </a:endParaRPr>
          </a:p>
        </p:txBody>
      </p:sp>
      <p:graphicFrame>
        <p:nvGraphicFramePr>
          <p:cNvPr id="19" name="표 18"/>
          <p:cNvGraphicFramePr>
            <a:graphicFrameLocks noGrp="1"/>
          </p:cNvGraphicFramePr>
          <p:nvPr/>
        </p:nvGraphicFramePr>
        <p:xfrm>
          <a:off x="6588125" y="2060575"/>
          <a:ext cx="2466975" cy="3690938"/>
        </p:xfrm>
        <a:graphic>
          <a:graphicData uri="http://schemas.openxmlformats.org/drawingml/2006/table">
            <a:tbl>
              <a:tblPr/>
              <a:tblGrid>
                <a:gridCol w="900622"/>
                <a:gridCol w="1010799"/>
                <a:gridCol w="555554"/>
              </a:tblGrid>
              <a:tr h="31828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Building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18283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latin typeface="맑은 고딕"/>
                        </a:rPr>
                        <a:t>Linac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 Hall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1" i="0" u="none" strike="noStrike" dirty="0" smtClean="0">
                          <a:solidFill>
                            <a:srgbClr val="FF0000"/>
                          </a:solidFill>
                          <a:latin typeface="맑은 고딕"/>
                        </a:rPr>
                        <a:t>830</a:t>
                      </a:r>
                      <a:endParaRPr lang="en-US" altLang="ko-KR" sz="1100" b="1" i="0" u="none" strike="noStrike" dirty="0">
                        <a:solidFill>
                          <a:srgbClr val="FF0000"/>
                        </a:solidFill>
                        <a:latin typeface="맑은 고딕"/>
                      </a:endParaRP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406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 1. Assembly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20</a:t>
                      </a:r>
                      <a:endParaRPr lang="en-US" altLang="ko-KR" sz="1100" b="1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9739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2. </a:t>
                      </a:r>
                      <a:r>
                        <a:rPr lang="en-US" altLang="ko-KR" sz="1100" b="1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Linac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700</a:t>
                      </a:r>
                      <a:endParaRPr lang="en-US" altLang="ko-KR" sz="1100" b="1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440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 3. 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BTL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110</a:t>
                      </a:r>
                      <a:endParaRPr lang="en-US" altLang="ko-KR" sz="1100" b="1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5237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latin typeface="맑은 고딕"/>
                        </a:rPr>
                        <a:t>Undulator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 </a:t>
                      </a:r>
                      <a:endParaRPr lang="en-US" sz="1100" b="1" i="0" u="none" strike="noStrike" dirty="0" smtClean="0">
                        <a:solidFill>
                          <a:srgbClr val="000000"/>
                        </a:solidFill>
                        <a:latin typeface="맑은 고딕"/>
                      </a:endParaRPr>
                    </a:p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Hall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1" i="0" u="none" strike="noStrike" dirty="0" smtClean="0">
                          <a:solidFill>
                            <a:srgbClr val="FF0000"/>
                          </a:solidFill>
                          <a:latin typeface="맑은 고딕"/>
                        </a:rPr>
                        <a:t>200</a:t>
                      </a:r>
                      <a:endParaRPr lang="en-US" altLang="ko-KR" sz="1100" b="1" i="0" u="none" strike="noStrike" dirty="0">
                        <a:solidFill>
                          <a:srgbClr val="FF0000"/>
                        </a:solidFill>
                        <a:latin typeface="맑은 고딕"/>
                      </a:endParaRP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18283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XFEL </a:t>
                      </a:r>
                      <a:endParaRPr lang="en-US" sz="1100" b="1" i="0" u="none" strike="noStrike" dirty="0" smtClean="0">
                        <a:solidFill>
                          <a:srgbClr val="000000"/>
                        </a:solidFill>
                        <a:latin typeface="맑은 고딕"/>
                      </a:endParaRPr>
                    </a:p>
                    <a:p>
                      <a:pPr algn="ctr" fontAlgn="ctr"/>
                      <a:r>
                        <a:rPr lang="en-US" sz="1100" b="1" i="0" u="none" strike="noStrike" dirty="0" err="1" smtClean="0">
                          <a:solidFill>
                            <a:srgbClr val="000000"/>
                          </a:solidFill>
                          <a:latin typeface="맑은 고딕"/>
                        </a:rPr>
                        <a:t>Beamline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1" i="0" u="none" strike="noStrike" dirty="0" smtClean="0">
                          <a:solidFill>
                            <a:srgbClr val="FF0000"/>
                          </a:solidFill>
                          <a:latin typeface="맑은 고딕"/>
                        </a:rPr>
                        <a:t>80</a:t>
                      </a:r>
                      <a:endParaRPr lang="en-US" altLang="ko-KR" sz="1100" b="1" i="0" u="none" strike="noStrike" dirty="0">
                        <a:solidFill>
                          <a:srgbClr val="FF0000"/>
                        </a:solidFill>
                        <a:latin typeface="맑은 고딕"/>
                      </a:endParaRP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1828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 1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. Front-end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20</a:t>
                      </a:r>
                      <a:endParaRPr lang="en-US" altLang="ko-KR" sz="1100" b="1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5237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 2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. Experiment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 </a:t>
                      </a:r>
                    </a:p>
                    <a:p>
                      <a:pPr algn="l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    hall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60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latin typeface="맑은 고딕"/>
                        </a:rPr>
                        <a:t>Total Length [m]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1" i="0" u="none" strike="noStrike" dirty="0" smtClean="0">
                          <a:solidFill>
                            <a:srgbClr val="FF0000"/>
                          </a:solidFill>
                          <a:latin typeface="맑은 고딕"/>
                        </a:rPr>
                        <a:t>1110</a:t>
                      </a:r>
                      <a:endParaRPr lang="en-US" altLang="ko-KR" sz="1100" b="1" i="0" u="none" strike="noStrike" dirty="0">
                        <a:solidFill>
                          <a:srgbClr val="FF0000"/>
                        </a:solidFill>
                        <a:latin typeface="맑은 고딕"/>
                      </a:endParaRP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2816" name="Rectangle 55"/>
          <p:cNvSpPr>
            <a:spLocks noChangeArrowheads="1"/>
          </p:cNvSpPr>
          <p:nvPr/>
        </p:nvSpPr>
        <p:spPr bwMode="auto">
          <a:xfrm>
            <a:off x="0" y="444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latinLnBrk="1"/>
            <a:endParaRPr lang="ko-KR" altLang="en-US">
              <a:latin typeface="맑은 고딕"/>
            </a:endParaRPr>
          </a:p>
        </p:txBody>
      </p:sp>
      <p:sp>
        <p:nvSpPr>
          <p:cNvPr id="32817" name="Text Box 14"/>
          <p:cNvSpPr txBox="1">
            <a:spLocks noChangeArrowheads="1"/>
          </p:cNvSpPr>
          <p:nvPr/>
        </p:nvSpPr>
        <p:spPr bwMode="auto">
          <a:xfrm rot="1205243">
            <a:off x="1811338" y="1728788"/>
            <a:ext cx="211931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>
              <a:spcBef>
                <a:spcPct val="50000"/>
              </a:spcBef>
            </a:pPr>
            <a:r>
              <a:rPr kumimoji="1" lang="en-US" altLang="ko-KR" sz="1600" b="1">
                <a:latin typeface="Georgia" pitchFamily="18" charset="0"/>
                <a:ea typeface="HY헤드라인M"/>
                <a:cs typeface="Arial" charset="0"/>
              </a:rPr>
              <a:t>PAL XFEL Site</a:t>
            </a:r>
            <a:r>
              <a:rPr kumimoji="1" lang="en-US" altLang="ko-KR" sz="1600" b="1">
                <a:ea typeface="HY헤드라인M"/>
                <a:cs typeface="Arial" charset="0"/>
              </a:rPr>
              <a:t>   </a:t>
            </a:r>
            <a:r>
              <a:rPr kumimoji="1" lang="en-US" altLang="ko-KR" sz="1600" b="1">
                <a:latin typeface="Georgia" pitchFamily="18" charset="0"/>
                <a:ea typeface="HY헤드라인M"/>
                <a:cs typeface="Arial" charset="0"/>
              </a:rPr>
              <a:t>                                                 </a:t>
            </a:r>
          </a:p>
        </p:txBody>
      </p:sp>
      <p:sp>
        <p:nvSpPr>
          <p:cNvPr id="32818" name="Text Box 13"/>
          <p:cNvSpPr txBox="1">
            <a:spLocks noChangeArrowheads="1"/>
          </p:cNvSpPr>
          <p:nvPr/>
        </p:nvSpPr>
        <p:spPr bwMode="auto">
          <a:xfrm rot="2607281">
            <a:off x="831850" y="3297238"/>
            <a:ext cx="11906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>
              <a:spcBef>
                <a:spcPct val="50000"/>
              </a:spcBef>
            </a:pPr>
            <a:r>
              <a:rPr kumimoji="1" lang="en-US" altLang="ko-KR" sz="1200" b="1">
                <a:latin typeface="Georgia" pitchFamily="18" charset="0"/>
                <a:ea typeface="HY헤드라인M"/>
                <a:cs typeface="Arial" charset="0"/>
              </a:rPr>
              <a:t>3-GeV Linac</a:t>
            </a:r>
          </a:p>
        </p:txBody>
      </p: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5867400" y="692150"/>
            <a:ext cx="3241675" cy="1277938"/>
          </a:xfrm>
          <a:prstGeom prst="rect">
            <a:avLst/>
          </a:prstGeom>
          <a:solidFill>
            <a:srgbClr val="FFFFCC"/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eaLnBrk="1" fontAlgn="auto" latinLnBrk="1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ko-KR" sz="1400" b="1" dirty="0" smtClean="0">
                <a:latin typeface="Georgia" pitchFamily="18" charset="0"/>
                <a:ea typeface="HY헤드라인M" pitchFamily="18" charset="-127"/>
                <a:cs typeface="Arial" charset="0"/>
              </a:rPr>
              <a:t>0.1-nm Hard X-ray 10-GeV XFEL</a:t>
            </a:r>
          </a:p>
          <a:p>
            <a:pPr marL="285750" indent="-285750" eaLnBrk="1" fontAlgn="auto" latinLnBrk="1" hangingPunct="1">
              <a:spcBef>
                <a:spcPct val="5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400" b="1" dirty="0" smtClean="0">
                <a:latin typeface="Georgia" pitchFamily="18" charset="0"/>
                <a:ea typeface="HY헤드라인M" pitchFamily="18" charset="-127"/>
                <a:cs typeface="Arial" charset="0"/>
              </a:rPr>
              <a:t>Project Period: 2011 ~ 2014</a:t>
            </a:r>
          </a:p>
          <a:p>
            <a:pPr marL="285750" indent="-285750" eaLnBrk="1" fontAlgn="auto" latinLnBrk="1" hangingPunct="1">
              <a:spcBef>
                <a:spcPct val="5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400" b="1" dirty="0" smtClean="0">
                <a:latin typeface="Georgia" pitchFamily="18" charset="0"/>
                <a:ea typeface="HY헤드라인M" pitchFamily="18" charset="-127"/>
                <a:cs typeface="Arial" charset="0"/>
              </a:rPr>
              <a:t>Commissioning: 2015</a:t>
            </a:r>
          </a:p>
          <a:p>
            <a:pPr marL="285750" indent="-285750" eaLnBrk="1" fontAlgn="auto" latinLnBrk="1" hangingPunct="1">
              <a:spcBef>
                <a:spcPct val="5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400" b="1" dirty="0" smtClean="0">
                <a:latin typeface="Georgia" pitchFamily="18" charset="0"/>
                <a:ea typeface="HY헤드라인M" pitchFamily="18" charset="-127"/>
                <a:cs typeface="Arial" charset="0"/>
              </a:rPr>
              <a:t>Total Budget: 400 M$   </a:t>
            </a:r>
            <a:endParaRPr lang="en-US" altLang="ko-KR" sz="1400" b="1" dirty="0">
              <a:latin typeface="Georgia" pitchFamily="18" charset="0"/>
              <a:ea typeface="HY헤드라인M" pitchFamily="18" charset="-127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Text Box 896"/>
          <p:cNvSpPr txBox="1">
            <a:spLocks noChangeArrowheads="1"/>
          </p:cNvSpPr>
          <p:nvPr/>
        </p:nvSpPr>
        <p:spPr bwMode="auto">
          <a:xfrm>
            <a:off x="2752725" y="404813"/>
            <a:ext cx="34766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1"/>
            <a:r>
              <a:rPr kumimoji="1" lang="en-US" altLang="ko-KR" sz="2800">
                <a:ea typeface="굴림"/>
                <a:cs typeface="Arial" charset="0"/>
              </a:rPr>
              <a:t>RF System for XFEL</a:t>
            </a:r>
          </a:p>
        </p:txBody>
      </p:sp>
      <p:graphicFrame>
        <p:nvGraphicFramePr>
          <p:cNvPr id="150" name="표 149"/>
          <p:cNvGraphicFramePr>
            <a:graphicFrameLocks noGrp="1"/>
          </p:cNvGraphicFramePr>
          <p:nvPr/>
        </p:nvGraphicFramePr>
        <p:xfrm>
          <a:off x="4016375" y="4051300"/>
          <a:ext cx="4732338" cy="3565525"/>
        </p:xfrm>
        <a:graphic>
          <a:graphicData uri="http://schemas.openxmlformats.org/drawingml/2006/table">
            <a:tbl>
              <a:tblPr/>
              <a:tblGrid>
                <a:gridCol w="2829225"/>
                <a:gridCol w="1014594"/>
                <a:gridCol w="888892"/>
              </a:tblGrid>
              <a:tr h="335189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+mj-lt"/>
                          <a:ea typeface="바탕"/>
                        </a:rPr>
                        <a:t>Description</a:t>
                      </a:r>
                      <a:endParaRPr lang="en-US" sz="1600" b="0" dirty="0">
                        <a:latin typeface="+mj-lt"/>
                      </a:endParaRPr>
                    </a:p>
                  </a:txBody>
                  <a:tcPr marL="63300" marR="63300" marT="45699" marB="45699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+mj-lt"/>
                          <a:ea typeface="바탕"/>
                        </a:rPr>
                        <a:t>S-band</a:t>
                      </a:r>
                      <a:endParaRPr lang="en-US" sz="1600" b="0" dirty="0">
                        <a:latin typeface="+mj-lt"/>
                      </a:endParaRPr>
                    </a:p>
                  </a:txBody>
                  <a:tcPr marL="63300" marR="63300" marT="45699" marB="45699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+mj-lt"/>
                          <a:ea typeface="바탕"/>
                        </a:rPr>
                        <a:t>X-band</a:t>
                      </a:r>
                      <a:endParaRPr lang="en-US" sz="1600" b="0" dirty="0">
                        <a:latin typeface="+mj-lt"/>
                      </a:endParaRPr>
                    </a:p>
                  </a:txBody>
                  <a:tcPr marL="63300" marR="63300" marT="45699" marB="45699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35189">
                <a:tc>
                  <a:txBody>
                    <a:bodyPr/>
                    <a:lstStyle/>
                    <a:p>
                      <a:pPr algn="just"/>
                      <a:r>
                        <a:rPr lang="en-US" sz="1600" b="0" dirty="0">
                          <a:latin typeface="+mj-lt"/>
                          <a:ea typeface="바탕"/>
                        </a:rPr>
                        <a:t>Operating Frequency(GHz)</a:t>
                      </a:r>
                      <a:endParaRPr lang="en-US" sz="1600" b="0" dirty="0">
                        <a:latin typeface="+mj-lt"/>
                      </a:endParaRPr>
                    </a:p>
                  </a:txBody>
                  <a:tcPr marL="63300" marR="63300" marT="45699" marB="45699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+mj-lt"/>
                          <a:ea typeface="바탕"/>
                        </a:rPr>
                        <a:t>2.856</a:t>
                      </a:r>
                      <a:endParaRPr lang="en-US" sz="1600" b="0" dirty="0">
                        <a:latin typeface="+mj-lt"/>
                      </a:endParaRPr>
                    </a:p>
                  </a:txBody>
                  <a:tcPr marL="63300" marR="63300" marT="45699" marB="45699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>
                          <a:latin typeface="+mj-lt"/>
                          <a:ea typeface="바탕"/>
                        </a:rPr>
                        <a:t>11.424</a:t>
                      </a:r>
                      <a:endParaRPr lang="en-US" sz="1600" b="0">
                        <a:latin typeface="+mj-lt"/>
                      </a:endParaRPr>
                    </a:p>
                  </a:txBody>
                  <a:tcPr marL="63300" marR="63300" marT="45699" marB="45699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189">
                <a:tc>
                  <a:txBody>
                    <a:bodyPr/>
                    <a:lstStyle/>
                    <a:p>
                      <a:pPr algn="just"/>
                      <a:r>
                        <a:rPr lang="en-US" sz="1600" b="0" dirty="0">
                          <a:latin typeface="+mj-lt"/>
                          <a:ea typeface="바탕"/>
                        </a:rPr>
                        <a:t>No. of Klystron</a:t>
                      </a:r>
                      <a:endParaRPr lang="en-US" sz="1600" b="0" dirty="0">
                        <a:latin typeface="+mj-lt"/>
                      </a:endParaRPr>
                    </a:p>
                  </a:txBody>
                  <a:tcPr marL="63300" marR="63300" marT="45699" marB="45699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latin typeface="+mj-lt"/>
                          <a:ea typeface="바탕"/>
                        </a:rPr>
                        <a:t>48</a:t>
                      </a:r>
                      <a:endParaRPr lang="en-US" sz="1600" b="0" dirty="0">
                        <a:latin typeface="+mj-lt"/>
                      </a:endParaRPr>
                    </a:p>
                  </a:txBody>
                  <a:tcPr marL="63300" marR="63300" marT="45699" marB="45699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+mj-lt"/>
                          <a:ea typeface="바탕"/>
                        </a:rPr>
                        <a:t>1</a:t>
                      </a:r>
                      <a:endParaRPr lang="en-US" sz="1600" b="0" dirty="0">
                        <a:latin typeface="+mj-lt"/>
                      </a:endParaRPr>
                    </a:p>
                  </a:txBody>
                  <a:tcPr marL="63300" marR="63300" marT="45699" marB="45699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189">
                <a:tc>
                  <a:txBody>
                    <a:bodyPr/>
                    <a:lstStyle/>
                    <a:p>
                      <a:pPr algn="just"/>
                      <a:r>
                        <a:rPr lang="en-US" sz="1600" b="0" dirty="0">
                          <a:latin typeface="+mj-lt"/>
                          <a:ea typeface="바탕"/>
                        </a:rPr>
                        <a:t>No. of SLED</a:t>
                      </a:r>
                      <a:endParaRPr lang="en-US" sz="1600" b="0" dirty="0">
                        <a:latin typeface="+mj-lt"/>
                      </a:endParaRPr>
                    </a:p>
                  </a:txBody>
                  <a:tcPr marL="63300" marR="63300" marT="45699" marB="45699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latin typeface="+mj-lt"/>
                          <a:ea typeface="바탕"/>
                        </a:rPr>
                        <a:t>44</a:t>
                      </a:r>
                      <a:endParaRPr lang="en-US" sz="1600" b="0" dirty="0">
                        <a:latin typeface="+mj-lt"/>
                      </a:endParaRPr>
                    </a:p>
                  </a:txBody>
                  <a:tcPr marL="63300" marR="63300" marT="45699" marB="45699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+mj-lt"/>
                          <a:ea typeface="바탕"/>
                        </a:rPr>
                        <a:t>0</a:t>
                      </a:r>
                      <a:endParaRPr lang="en-US" sz="1600" b="0" dirty="0">
                        <a:latin typeface="+mj-lt"/>
                      </a:endParaRPr>
                    </a:p>
                  </a:txBody>
                  <a:tcPr marL="63300" marR="63300" marT="45699" marB="45699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189">
                <a:tc>
                  <a:txBody>
                    <a:bodyPr/>
                    <a:lstStyle/>
                    <a:p>
                      <a:pPr algn="just"/>
                      <a:r>
                        <a:rPr lang="en-US" sz="1600" b="0" dirty="0">
                          <a:latin typeface="+mj-lt"/>
                          <a:ea typeface="바탕"/>
                        </a:rPr>
                        <a:t>No. of Accelerating section</a:t>
                      </a:r>
                      <a:endParaRPr lang="en-US" sz="1600" b="0" dirty="0">
                        <a:latin typeface="+mj-lt"/>
                      </a:endParaRPr>
                    </a:p>
                  </a:txBody>
                  <a:tcPr marL="63300" marR="63300" marT="45699" marB="45699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latin typeface="+mj-lt"/>
                        </a:rPr>
                        <a:t>178</a:t>
                      </a:r>
                      <a:endParaRPr lang="en-US" sz="1600" b="0" dirty="0">
                        <a:latin typeface="+mj-lt"/>
                      </a:endParaRPr>
                    </a:p>
                  </a:txBody>
                  <a:tcPr marL="63300" marR="63300" marT="45699" marB="45699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+mj-lt"/>
                          <a:ea typeface="바탕"/>
                        </a:rPr>
                        <a:t>1</a:t>
                      </a:r>
                      <a:endParaRPr lang="en-US" sz="1600" b="0" dirty="0">
                        <a:latin typeface="+mj-lt"/>
                      </a:endParaRPr>
                    </a:p>
                  </a:txBody>
                  <a:tcPr marL="63300" marR="63300" marT="45699" marB="45699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189">
                <a:tc>
                  <a:txBody>
                    <a:bodyPr/>
                    <a:lstStyle/>
                    <a:p>
                      <a:pPr algn="just"/>
                      <a:r>
                        <a:rPr lang="en-US" sz="1600" b="0" dirty="0">
                          <a:latin typeface="+mj-lt"/>
                          <a:ea typeface="바탕"/>
                        </a:rPr>
                        <a:t>No. of SSA</a:t>
                      </a:r>
                      <a:endParaRPr lang="en-US" sz="1600" b="0" dirty="0">
                        <a:latin typeface="+mj-lt"/>
                      </a:endParaRPr>
                    </a:p>
                  </a:txBody>
                  <a:tcPr marL="63300" marR="63300" marT="45699" marB="45699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latin typeface="+mj-lt"/>
                          <a:ea typeface="바탕"/>
                        </a:rPr>
                        <a:t>44</a:t>
                      </a:r>
                      <a:endParaRPr lang="en-US" sz="1600" b="0" dirty="0">
                        <a:latin typeface="+mj-lt"/>
                      </a:endParaRPr>
                    </a:p>
                  </a:txBody>
                  <a:tcPr marL="63300" marR="63300" marT="45699" marB="45699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+mj-lt"/>
                          <a:ea typeface="바탕"/>
                        </a:rPr>
                        <a:t>1</a:t>
                      </a:r>
                      <a:endParaRPr lang="en-US" sz="1600" b="0" dirty="0">
                        <a:latin typeface="+mj-lt"/>
                      </a:endParaRPr>
                    </a:p>
                  </a:txBody>
                  <a:tcPr marL="63300" marR="63300" marT="45699" marB="45699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189">
                <a:tc>
                  <a:txBody>
                    <a:bodyPr/>
                    <a:lstStyle/>
                    <a:p>
                      <a:pPr algn="just"/>
                      <a:r>
                        <a:rPr lang="en-US" sz="1600" b="0">
                          <a:latin typeface="+mj-lt"/>
                          <a:ea typeface="바탕"/>
                        </a:rPr>
                        <a:t>No. of PAD &amp; PAC</a:t>
                      </a:r>
                      <a:endParaRPr lang="en-US" sz="1600" b="0">
                        <a:latin typeface="+mj-lt"/>
                      </a:endParaRPr>
                    </a:p>
                  </a:txBody>
                  <a:tcPr marL="63300" marR="63300" marT="45699" marB="45699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latin typeface="+mj-lt"/>
                          <a:ea typeface="바탕"/>
                        </a:rPr>
                        <a:t>44</a:t>
                      </a:r>
                      <a:endParaRPr lang="en-US" sz="1600" b="0" dirty="0">
                        <a:latin typeface="+mj-lt"/>
                      </a:endParaRPr>
                    </a:p>
                  </a:txBody>
                  <a:tcPr marL="63300" marR="63300" marT="45699" marB="45699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+mj-lt"/>
                          <a:ea typeface="바탕"/>
                        </a:rPr>
                        <a:t>1</a:t>
                      </a:r>
                      <a:endParaRPr lang="en-US" sz="1600" b="0" dirty="0">
                        <a:latin typeface="+mj-lt"/>
                      </a:endParaRPr>
                    </a:p>
                  </a:txBody>
                  <a:tcPr marL="63300" marR="63300" marT="45699" marB="45699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15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8788" y="1246188"/>
            <a:ext cx="8145462" cy="235426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xtLst>
            <a:ext uri="{909E8E84-426E-40DD-AFC4-6F175D3DCCD1}"/>
            <a:ext uri="{91240B29-F687-4F45-9708-019B960494DF}"/>
          </a:extLst>
        </p:spPr>
      </p:pic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304800" y="4075113"/>
          <a:ext cx="3330575" cy="3006725"/>
        </p:xfrm>
        <a:graphic>
          <a:graphicData uri="http://schemas.openxmlformats.org/drawingml/2006/table">
            <a:tbl>
              <a:tblPr/>
              <a:tblGrid>
                <a:gridCol w="2108200"/>
                <a:gridCol w="1222375"/>
              </a:tblGrid>
              <a:tr h="325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/>
                          <a:ea typeface="바탕"/>
                          <a:cs typeface="Times" pitchFamily="18" charset="0"/>
                        </a:rPr>
                        <a:t>Parameters</a:t>
                      </a:r>
                      <a:endParaRPr kumimoji="0" lang="en-US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/>
                        <a:ea typeface="바탕"/>
                        <a:cs typeface="Times New Roman" pitchFamily="18" charset="0"/>
                      </a:endParaRPr>
                    </a:p>
                  </a:txBody>
                  <a:tcPr marL="63295" marR="632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/>
                          <a:ea typeface="바탕"/>
                          <a:cs typeface="Times" pitchFamily="18" charset="0"/>
                        </a:rPr>
                        <a:t>PAL-XFEL</a:t>
                      </a:r>
                      <a:endParaRPr kumimoji="0" lang="en-US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/>
                        <a:ea typeface="바탕"/>
                        <a:cs typeface="Times New Roman" pitchFamily="18" charset="0"/>
                      </a:endParaRPr>
                    </a:p>
                  </a:txBody>
                  <a:tcPr marL="63295" marR="632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4"/>
                    </a:solidFill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/>
                          <a:ea typeface="바탕"/>
                          <a:cs typeface="Times" pitchFamily="18" charset="0"/>
                        </a:rPr>
                        <a:t>Beam Energy</a:t>
                      </a:r>
                      <a:endParaRPr kumimoji="0" lang="en-US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/>
                        <a:ea typeface="바탕"/>
                        <a:cs typeface="Times New Roman" pitchFamily="18" charset="0"/>
                      </a:endParaRPr>
                    </a:p>
                  </a:txBody>
                  <a:tcPr marL="63295" marR="632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/>
                          <a:ea typeface="바탕"/>
                          <a:cs typeface="Times" pitchFamily="18" charset="0"/>
                        </a:rPr>
                        <a:t>10.0 GeV</a:t>
                      </a:r>
                      <a:endParaRPr kumimoji="0" lang="en-US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/>
                        <a:ea typeface="바탕"/>
                        <a:cs typeface="Times New Roman" pitchFamily="18" charset="0"/>
                      </a:endParaRPr>
                    </a:p>
                  </a:txBody>
                  <a:tcPr marL="63295" marR="632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/>
                          <a:ea typeface="바탕"/>
                          <a:cs typeface="Times" pitchFamily="18" charset="0"/>
                        </a:rPr>
                        <a:t>Energy Spread</a:t>
                      </a:r>
                      <a:endParaRPr kumimoji="0" lang="en-US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/>
                        <a:ea typeface="바탕"/>
                        <a:cs typeface="Times New Roman" pitchFamily="18" charset="0"/>
                      </a:endParaRPr>
                    </a:p>
                  </a:txBody>
                  <a:tcPr marL="63295" marR="632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/>
                          <a:ea typeface="바탕"/>
                          <a:cs typeface="Times" pitchFamily="18" charset="0"/>
                        </a:rPr>
                        <a:t>0.01%</a:t>
                      </a:r>
                      <a:endParaRPr kumimoji="0" lang="en-US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/>
                        <a:ea typeface="바탕"/>
                        <a:cs typeface="Times New Roman" pitchFamily="18" charset="0"/>
                      </a:endParaRPr>
                    </a:p>
                  </a:txBody>
                  <a:tcPr marL="63295" marR="632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/>
                          <a:ea typeface="바탕"/>
                          <a:cs typeface="Times" pitchFamily="18" charset="0"/>
                        </a:rPr>
                        <a:t>Phase Stability</a:t>
                      </a:r>
                      <a:endParaRPr kumimoji="0" lang="en-US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/>
                        <a:ea typeface="바탕"/>
                        <a:cs typeface="Times New Roman" pitchFamily="18" charset="0"/>
                      </a:endParaRPr>
                    </a:p>
                  </a:txBody>
                  <a:tcPr marL="63295" marR="632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/>
                          <a:ea typeface="바탕"/>
                          <a:cs typeface="Times" pitchFamily="18" charset="0"/>
                        </a:rPr>
                        <a:t>0.1</a:t>
                      </a:r>
                      <a:r>
                        <a:rPr kumimoji="0" lang="en-GB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/>
                          <a:ea typeface="바탕"/>
                          <a:cs typeface="Times" pitchFamily="18" charset="0"/>
                        </a:rPr>
                        <a:t>o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/>
                          <a:ea typeface="바탕"/>
                          <a:cs typeface="Times" pitchFamily="18" charset="0"/>
                        </a:rPr>
                        <a:t> </a:t>
                      </a:r>
                      <a:endParaRPr kumimoji="0" lang="en-US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/>
                        <a:ea typeface="바탕"/>
                        <a:cs typeface="Times New Roman" pitchFamily="18" charset="0"/>
                      </a:endParaRPr>
                    </a:p>
                  </a:txBody>
                  <a:tcPr marL="63295" marR="632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/>
                          <a:ea typeface="바탕"/>
                          <a:cs typeface="Times" pitchFamily="18" charset="0"/>
                        </a:rPr>
                        <a:t>Amplitude Stability</a:t>
                      </a:r>
                      <a:endParaRPr kumimoji="0" lang="en-US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/>
                        <a:ea typeface="바탕"/>
                        <a:cs typeface="Times New Roman" pitchFamily="18" charset="0"/>
                      </a:endParaRPr>
                    </a:p>
                  </a:txBody>
                  <a:tcPr marL="63295" marR="632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/>
                          <a:ea typeface="바탕"/>
                          <a:cs typeface="Times" pitchFamily="18" charset="0"/>
                        </a:rPr>
                        <a:t>0.01% </a:t>
                      </a:r>
                      <a:endParaRPr kumimoji="0" lang="en-US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/>
                        <a:ea typeface="바탕"/>
                        <a:cs typeface="Times New Roman" pitchFamily="18" charset="0"/>
                      </a:endParaRPr>
                    </a:p>
                  </a:txBody>
                  <a:tcPr marL="63295" marR="632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/>
                          <a:ea typeface="바탕"/>
                          <a:cs typeface="Times New Roman" pitchFamily="18" charset="0"/>
                        </a:rPr>
                        <a:t>RF Repetition Rate</a:t>
                      </a:r>
                    </a:p>
                  </a:txBody>
                  <a:tcPr marL="63295" marR="632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/>
                          <a:ea typeface="바탕"/>
                          <a:cs typeface="Times New Roman" pitchFamily="18" charset="0"/>
                        </a:rPr>
                        <a:t>120 Hz</a:t>
                      </a:r>
                    </a:p>
                  </a:txBody>
                  <a:tcPr marL="63295" marR="632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4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063750"/>
            <a:ext cx="4464050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2349500"/>
            <a:ext cx="4300537" cy="253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451" name="제목 3"/>
          <p:cNvSpPr>
            <a:spLocks noGrp="1"/>
          </p:cNvSpPr>
          <p:nvPr>
            <p:ph type="title"/>
          </p:nvPr>
        </p:nvSpPr>
        <p:spPr>
          <a:xfrm>
            <a:off x="457200" y="341313"/>
            <a:ext cx="8229600" cy="1143000"/>
          </a:xfrm>
        </p:spPr>
        <p:txBody>
          <a:bodyPr/>
          <a:lstStyle/>
          <a:p>
            <a:r>
              <a:rPr lang="en-US" altLang="ko-KR" smtClean="0"/>
              <a:t>One Unit of Linac Section</a:t>
            </a:r>
            <a:endParaRPr lang="ko-KR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/>
        </p:nvGraphicFramePr>
        <p:xfrm>
          <a:off x="971550" y="836613"/>
          <a:ext cx="7345363" cy="4364037"/>
        </p:xfrm>
        <a:graphic>
          <a:graphicData uri="http://schemas.openxmlformats.org/drawingml/2006/table">
            <a:tbl>
              <a:tblPr/>
              <a:tblGrid>
                <a:gridCol w="4347650"/>
                <a:gridCol w="2997166"/>
              </a:tblGrid>
              <a:tr h="453601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000000"/>
                          </a:solidFill>
                          <a:latin typeface="+mj-lt"/>
                          <a:ea typeface="바탕"/>
                        </a:rPr>
                        <a:t>Description</a:t>
                      </a:r>
                      <a:endParaRPr lang="en-US" sz="1800" b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3304" marR="63304" marT="45719" marB="45719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latin typeface="+mj-lt"/>
                          <a:ea typeface="바탕"/>
                        </a:rPr>
                        <a:t>S-band(FEL)</a:t>
                      </a:r>
                      <a:endParaRPr lang="en-US" sz="1800" b="0" dirty="0">
                        <a:latin typeface="+mj-lt"/>
                      </a:endParaRPr>
                    </a:p>
                  </a:txBody>
                  <a:tcPr marL="63304" marR="63304" marT="45719" marB="45719" anchor="ctr" anchorCtr="1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23850">
                <a:tc>
                  <a:txBody>
                    <a:bodyPr/>
                    <a:lstStyle/>
                    <a:p>
                      <a:pPr algn="just"/>
                      <a:r>
                        <a:rPr lang="en-US" altLang="ko-KR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바탕"/>
                          <a:cs typeface="+mn-cs"/>
                        </a:rPr>
                        <a:t>Operating Frequency(MHz)</a:t>
                      </a:r>
                      <a:endParaRPr lang="en-US" altLang="ko-KR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304" marR="63304" marT="45719" marB="45719" anchor="ctr" anchorCtr="1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0" kern="1200" dirty="0" smtClean="0">
                          <a:solidFill>
                            <a:srgbClr val="000000"/>
                          </a:solidFill>
                          <a:latin typeface="+mn-lt"/>
                          <a:ea typeface="바탕"/>
                          <a:cs typeface="+mn-cs"/>
                        </a:rPr>
                        <a:t>2856 ±0.5</a:t>
                      </a:r>
                      <a:endParaRPr lang="en-US" altLang="ko-KR" sz="18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304" marR="63304" marT="45719" marB="45719" anchor="ctr" anchorCtr="1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8952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rgbClr val="000000"/>
                          </a:solidFill>
                          <a:latin typeface="+mj-lt"/>
                          <a:ea typeface="바탕"/>
                        </a:rPr>
                        <a:t>Output Peak </a:t>
                      </a:r>
                      <a:r>
                        <a:rPr lang="en-US" sz="1800" b="0" dirty="0">
                          <a:solidFill>
                            <a:srgbClr val="000000"/>
                          </a:solidFill>
                          <a:latin typeface="+mj-lt"/>
                          <a:ea typeface="바탕"/>
                        </a:rPr>
                        <a:t>Input </a:t>
                      </a:r>
                      <a:r>
                        <a:rPr lang="en-US" sz="1800" b="0" dirty="0" smtClean="0">
                          <a:solidFill>
                            <a:srgbClr val="000000"/>
                          </a:solidFill>
                          <a:latin typeface="+mj-lt"/>
                          <a:ea typeface="바탕"/>
                        </a:rPr>
                        <a:t>Power(MW)</a:t>
                      </a:r>
                      <a:endParaRPr lang="en-US" sz="1800" b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3304" marR="63304" marT="45719" marB="45719" anchor="ctr" anchorCtr="1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rgbClr val="000000"/>
                          </a:solidFill>
                          <a:latin typeface="+mj-lt"/>
                          <a:ea typeface="바탕"/>
                        </a:rPr>
                        <a:t>400 (Input 80MW)</a:t>
                      </a:r>
                      <a:endParaRPr lang="en-US" sz="1800" b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3304" marR="63304" marT="45719" marB="45719" anchor="ctr" anchorCtr="1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724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000000"/>
                          </a:solidFill>
                          <a:latin typeface="+mj-lt"/>
                          <a:ea typeface="바탕"/>
                        </a:rPr>
                        <a:t>Cavity Mode</a:t>
                      </a:r>
                      <a:endParaRPr lang="en-US" sz="1800" b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3304" marR="63304" marT="45719" marB="45719" anchor="ctr" anchorCtr="1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000000"/>
                          </a:solidFill>
                          <a:latin typeface="+mj-lt"/>
                          <a:ea typeface="바탕"/>
                        </a:rPr>
                        <a:t>TE </a:t>
                      </a:r>
                      <a:r>
                        <a:rPr lang="en-US" sz="1800" b="0" dirty="0" smtClean="0">
                          <a:solidFill>
                            <a:srgbClr val="000000"/>
                          </a:solidFill>
                          <a:latin typeface="+mj-lt"/>
                          <a:ea typeface="바탕"/>
                        </a:rPr>
                        <a:t>0,1,5</a:t>
                      </a:r>
                      <a:endParaRPr lang="en-US" sz="1800" b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3304" marR="63304" marT="45719" marB="45719" anchor="ctr" anchorCtr="1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724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000000"/>
                          </a:solidFill>
                          <a:latin typeface="+mj-lt"/>
                          <a:ea typeface="바탕"/>
                        </a:rPr>
                        <a:t>Unloaded Q</a:t>
                      </a:r>
                      <a:endParaRPr lang="en-US" sz="1800" b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3304" marR="63304" marT="45719" marB="45719" anchor="ctr" anchorCtr="1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rgbClr val="000000"/>
                          </a:solidFill>
                          <a:latin typeface="+mj-lt"/>
                          <a:ea typeface="바탕"/>
                        </a:rPr>
                        <a:t>100,000</a:t>
                      </a:r>
                      <a:endParaRPr lang="en-US" sz="1800" b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3304" marR="63304" marT="45719" marB="45719" anchor="ctr" anchorCtr="1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724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000000"/>
                          </a:solidFill>
                          <a:latin typeface="+mj-lt"/>
                          <a:ea typeface="바탕"/>
                        </a:rPr>
                        <a:t>Coupling Coefficient</a:t>
                      </a:r>
                      <a:endParaRPr lang="en-US" sz="1800" b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3304" marR="63304" marT="45719" marB="45719" anchor="ctr" anchorCtr="1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rgbClr val="000000"/>
                          </a:solidFill>
                          <a:latin typeface="+mj-lt"/>
                          <a:ea typeface="바탕"/>
                        </a:rPr>
                        <a:t>5.0</a:t>
                      </a:r>
                      <a:endParaRPr lang="en-US" sz="1800" b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3304" marR="63304" marT="45719" marB="45719" anchor="ctr" anchorCtr="1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724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Coupling Hole</a:t>
                      </a:r>
                      <a:endParaRPr lang="en-US" sz="1800" b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3304" marR="63304" marT="45719" marB="45719" anchor="ctr" anchorCtr="1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rgbClr val="FF0000"/>
                          </a:solidFill>
                          <a:latin typeface="+mj-lt"/>
                        </a:rPr>
                        <a:t>Dual Iris</a:t>
                      </a:r>
                      <a:endParaRPr lang="en-US" sz="1800" b="0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 marL="63304" marR="63304" marT="45719" marB="45719" anchor="ctr" anchorCtr="1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724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000000"/>
                          </a:solidFill>
                          <a:latin typeface="+mj-lt"/>
                          <a:ea typeface="바탕"/>
                        </a:rPr>
                        <a:t>RF Pulse Width(us)</a:t>
                      </a:r>
                      <a:endParaRPr lang="en-US" sz="1800" b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3304" marR="63304" marT="45719" marB="45719" anchor="ctr" anchorCtr="1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rgbClr val="000000"/>
                          </a:solidFill>
                          <a:latin typeface="+mj-lt"/>
                          <a:ea typeface="바탕"/>
                        </a:rPr>
                        <a:t>4.0</a:t>
                      </a:r>
                      <a:endParaRPr lang="en-US" sz="1800" b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3304" marR="63304" marT="45719" marB="45719" anchor="ctr" anchorCtr="1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724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000000"/>
                          </a:solidFill>
                          <a:latin typeface="+mj-lt"/>
                          <a:ea typeface="바탕"/>
                        </a:rPr>
                        <a:t>PSK Time(us)</a:t>
                      </a:r>
                      <a:endParaRPr lang="en-US" sz="1800" b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3304" marR="63304" marT="45719" marB="45719" anchor="ctr" anchorCtr="1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rgbClr val="000000"/>
                          </a:solidFill>
                          <a:latin typeface="+mj-lt"/>
                          <a:ea typeface="바탕"/>
                        </a:rPr>
                        <a:t>0.83</a:t>
                      </a:r>
                      <a:endParaRPr lang="en-US" sz="1800" b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3304" marR="63304" marT="45719" marB="45719" anchor="ctr" anchorCtr="1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724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000000"/>
                          </a:solidFill>
                          <a:latin typeface="+mj-lt"/>
                          <a:ea typeface="바탕"/>
                        </a:rPr>
                        <a:t>Water Temperature(</a:t>
                      </a:r>
                      <a:r>
                        <a:rPr lang="en-US" sz="1800" b="0" baseline="30000" dirty="0" err="1">
                          <a:solidFill>
                            <a:srgbClr val="000000"/>
                          </a:solidFill>
                          <a:latin typeface="+mj-lt"/>
                          <a:ea typeface="바탕"/>
                        </a:rPr>
                        <a:t>o</a:t>
                      </a:r>
                      <a:r>
                        <a:rPr lang="en-US" sz="1800" b="0" dirty="0" err="1">
                          <a:solidFill>
                            <a:srgbClr val="000000"/>
                          </a:solidFill>
                          <a:latin typeface="+mj-lt"/>
                          <a:ea typeface="바탕"/>
                        </a:rPr>
                        <a:t>C</a:t>
                      </a:r>
                      <a:r>
                        <a:rPr lang="en-US" sz="1800" b="0" dirty="0">
                          <a:solidFill>
                            <a:srgbClr val="000000"/>
                          </a:solidFill>
                          <a:latin typeface="+mj-lt"/>
                          <a:ea typeface="바탕"/>
                        </a:rPr>
                        <a:t>)</a:t>
                      </a:r>
                      <a:endParaRPr lang="en-US" sz="1800" b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3304" marR="63304" marT="45719" marB="45719" anchor="ctr" anchorCtr="1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0" kern="1200" dirty="0" smtClean="0">
                          <a:solidFill>
                            <a:srgbClr val="FF0000"/>
                          </a:solidFill>
                          <a:latin typeface="+mn-lt"/>
                          <a:ea typeface="바탕"/>
                          <a:cs typeface="+mn-cs"/>
                        </a:rPr>
                        <a:t>30±0.01</a:t>
                      </a:r>
                      <a:endParaRPr lang="en-US" sz="1800" b="0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 marL="63304" marR="63304" marT="45719" marB="45719" anchor="ctr" anchorCtr="1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5508" name="직사각형 5"/>
          <p:cNvSpPr>
            <a:spLocks noChangeArrowheads="1"/>
          </p:cNvSpPr>
          <p:nvPr/>
        </p:nvSpPr>
        <p:spPr bwMode="auto">
          <a:xfrm>
            <a:off x="3143250" y="188913"/>
            <a:ext cx="3659188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lang="en-US" altLang="ko-KR" sz="2800">
                <a:cs typeface="Arial" charset="0"/>
              </a:rPr>
              <a:t>Specification of SLED</a:t>
            </a:r>
          </a:p>
        </p:txBody>
      </p:sp>
      <p:sp>
        <p:nvSpPr>
          <p:cNvPr id="21542" name="직사각형 5"/>
          <p:cNvSpPr>
            <a:spLocks noChangeArrowheads="1"/>
          </p:cNvSpPr>
          <p:nvPr/>
        </p:nvSpPr>
        <p:spPr bwMode="auto">
          <a:xfrm>
            <a:off x="2654300" y="5284788"/>
            <a:ext cx="5157788" cy="14763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/>
          <a:p>
            <a:pPr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dirty="0">
                <a:latin typeface="+mn-lt"/>
                <a:ea typeface="+mn-ea"/>
                <a:cs typeface="+mn-cs"/>
              </a:rPr>
              <a:t>For S-band</a:t>
            </a:r>
          </a:p>
          <a:p>
            <a:pPr fontAlgn="auto" latinLnBrk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altLang="ko-KR" dirty="0">
                <a:latin typeface="+mn-lt"/>
                <a:ea typeface="+mn-ea"/>
                <a:cs typeface="+mn-cs"/>
              </a:rPr>
              <a:t> Maximum surface gradient(Es</a:t>
            </a:r>
            <a:r>
              <a:rPr lang="en-US" altLang="ko-KR" dirty="0">
                <a:latin typeface="+mn-lt"/>
                <a:ea typeface="+mn-ea"/>
                <a:cs typeface="+mn-cs"/>
              </a:rPr>
              <a:t>); 120MV/m</a:t>
            </a:r>
            <a:endParaRPr lang="en-US" altLang="ko-KR" dirty="0">
              <a:latin typeface="+mn-lt"/>
              <a:ea typeface="+mn-ea"/>
              <a:cs typeface="+mn-cs"/>
            </a:endParaRPr>
          </a:p>
          <a:p>
            <a:pPr fontAlgn="auto" latinLnBrk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altLang="ko-KR" dirty="0">
                <a:latin typeface="+mn-lt"/>
                <a:ea typeface="+mn-ea"/>
                <a:cs typeface="+mn-cs"/>
              </a:rPr>
              <a:t> </a:t>
            </a:r>
            <a:r>
              <a:rPr lang="en-US" altLang="ko-KR" dirty="0">
                <a:latin typeface="+mn-lt"/>
                <a:ea typeface="+mn-ea"/>
                <a:cs typeface="+mn-cs"/>
              </a:rPr>
              <a:t>Es=110MV/m </a:t>
            </a:r>
            <a:r>
              <a:rPr lang="en-US" altLang="ko-KR" dirty="0">
                <a:latin typeface="+mn-lt"/>
                <a:ea typeface="+mn-ea"/>
                <a:cs typeface="+mn-cs"/>
              </a:rPr>
              <a:t>@300MW</a:t>
            </a:r>
          </a:p>
          <a:p>
            <a:pPr fontAlgn="auto" latinLnBrk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altLang="ko-KR" dirty="0">
                <a:latin typeface="+mn-lt"/>
                <a:ea typeface="+mn-ea"/>
                <a:cs typeface="+mn-cs"/>
              </a:rPr>
              <a:t> Two </a:t>
            </a:r>
            <a:r>
              <a:rPr lang="en-US" altLang="ko-KR" dirty="0">
                <a:latin typeface="+mn-lt"/>
                <a:ea typeface="+mn-ea"/>
                <a:cs typeface="+mn-cs"/>
              </a:rPr>
              <a:t>hole coupling to </a:t>
            </a:r>
            <a:r>
              <a:rPr lang="en-US" altLang="ko-KR" dirty="0">
                <a:latin typeface="+mn-lt"/>
                <a:ea typeface="+mn-ea"/>
                <a:cs typeface="+mn-cs"/>
              </a:rPr>
              <a:t>reduce </a:t>
            </a:r>
            <a:r>
              <a:rPr lang="en-US" altLang="ko-KR" dirty="0">
                <a:latin typeface="+mn-lt"/>
                <a:ea typeface="+mn-ea"/>
                <a:cs typeface="+mn-cs"/>
              </a:rPr>
              <a:t>Es(30%)</a:t>
            </a:r>
          </a:p>
          <a:p>
            <a:pPr fontAlgn="auto" latinLnBrk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altLang="ko-KR" dirty="0">
                <a:latin typeface="+mn-lt"/>
                <a:ea typeface="+mn-ea"/>
                <a:cs typeface="+mn-cs"/>
              </a:rPr>
              <a:t> Phase shift; </a:t>
            </a:r>
            <a:r>
              <a:rPr lang="en-US" altLang="ko-KR" dirty="0">
                <a:latin typeface="+mn-lt"/>
                <a:ea typeface="+mn-ea"/>
                <a:cs typeface="+mn-cs"/>
              </a:rPr>
              <a:t>10</a:t>
            </a:r>
            <a:r>
              <a:rPr lang="en-US" altLang="ko-KR" baseline="30000" dirty="0">
                <a:latin typeface="+mn-lt"/>
                <a:ea typeface="+mn-ea"/>
                <a:cs typeface="+mn-cs"/>
              </a:rPr>
              <a:t>o</a:t>
            </a:r>
            <a:r>
              <a:rPr lang="en-US" altLang="ko-KR" dirty="0">
                <a:latin typeface="+mn-lt"/>
                <a:ea typeface="+mn-ea"/>
                <a:cs typeface="+mn-cs"/>
              </a:rPr>
              <a:t>/ </a:t>
            </a:r>
            <a:r>
              <a:rPr lang="en-US" altLang="ko-KR" baseline="30000" dirty="0" err="1">
                <a:latin typeface="+mn-lt"/>
                <a:ea typeface="+mn-ea"/>
                <a:cs typeface="+mn-cs"/>
              </a:rPr>
              <a:t>o</a:t>
            </a:r>
            <a:r>
              <a:rPr lang="en-US" altLang="ko-KR" dirty="0" err="1">
                <a:latin typeface="+mn-lt"/>
                <a:ea typeface="+mn-ea"/>
                <a:cs typeface="+mn-cs"/>
              </a:rPr>
              <a:t>C</a:t>
            </a:r>
            <a:endParaRPr lang="en-US" altLang="ko-KR" dirty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/>
        </p:nvGraphicFramePr>
        <p:xfrm>
          <a:off x="827088" y="981075"/>
          <a:ext cx="7705725" cy="5619750"/>
        </p:xfrm>
        <a:graphic>
          <a:graphicData uri="http://schemas.openxmlformats.org/drawingml/2006/table">
            <a:tbl>
              <a:tblPr/>
              <a:tblGrid>
                <a:gridCol w="2716212"/>
                <a:gridCol w="1217613"/>
                <a:gridCol w="1125537"/>
                <a:gridCol w="1276350"/>
                <a:gridCol w="1370013"/>
              </a:tblGrid>
              <a:tr h="5080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Parameter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945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PLS/PAL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945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SLAC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945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ATF/KEK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/>
                          <a:cs typeface="Arial" charset="0"/>
                        </a:rPr>
                        <a:t>By Hayano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945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KEKB/KEK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By Kamitani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9458"/>
                    </a:solidFill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Frequency(MHz)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C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2856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C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2856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C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2856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C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2856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CD1"/>
                    </a:solidFill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Unloaded Q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10^5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10^5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10^5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10^5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FEA"/>
                    </a:solidFill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Beta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C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4.8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C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4.8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C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4.8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C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6.4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CD1"/>
                    </a:solidFill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RF pulse width(usec)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4.0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5.0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4.5</a:t>
                      </a: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4.0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FEA"/>
                    </a:solidFill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PSK time(usec)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C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3.17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C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3.17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C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3.5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C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3.5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CD1"/>
                    </a:solidFill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A/C filling time(usec)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0.83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0.83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0.83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0.46~0.56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FEA"/>
                    </a:solidFill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A/C attenuation(neper)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C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0.57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C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0.57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C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0.57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C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0.30~0.37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CD1"/>
                    </a:solidFill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A/C Length(m)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3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3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3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1.928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FEA"/>
                    </a:solidFill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Energy Gain(M)_cal.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C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1.67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C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1.78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C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맑은 고딕"/>
                          <a:cs typeface="Arial" charset="0"/>
                        </a:rPr>
                        <a:t>1.73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C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1.98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CD1"/>
                    </a:solidFill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Energy Gain(M)_meas.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1.5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1.67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맑은 고딕"/>
                          <a:cs typeface="Arial" charset="0"/>
                        </a:rPr>
                        <a:t>1.52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1.8~1.85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FEA"/>
                    </a:solidFill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RF Power(MW)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C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60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C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C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맑은 고딕"/>
                          <a:cs typeface="Arial" charset="0"/>
                        </a:rPr>
                        <a:t>50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C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40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CD1"/>
                    </a:solidFill>
                  </a:tcPr>
                </a:tc>
              </a:tr>
              <a:tr h="465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A/C Gradient(MV/m)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19.4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맑은 고딕"/>
                          <a:cs typeface="Arial" charset="0"/>
                        </a:rPr>
                        <a:t>25.5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21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FEA"/>
                    </a:solidFill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Energy/Unit(MeV)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232 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맑은 고딕"/>
                          <a:cs typeface="Arial" charset="0"/>
                        </a:rPr>
                        <a:t>153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바탕"/>
                          <a:cs typeface="Arial" charset="0"/>
                        </a:rPr>
                        <a:t>160</a:t>
                      </a: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바탕"/>
                        <a:cs typeface="Arial" charset="0"/>
                      </a:endParaRPr>
                    </a:p>
                  </a:txBody>
                  <a:tcPr marL="78282" marR="78282" marT="42405" marB="424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</a:tr>
            </a:tbl>
          </a:graphicData>
        </a:graphic>
      </p:graphicFrame>
      <p:sp>
        <p:nvSpPr>
          <p:cNvPr id="106589" name="직사각형 5"/>
          <p:cNvSpPr>
            <a:spLocks noChangeArrowheads="1"/>
          </p:cNvSpPr>
          <p:nvPr/>
        </p:nvSpPr>
        <p:spPr bwMode="auto">
          <a:xfrm>
            <a:off x="3097213" y="333375"/>
            <a:ext cx="37195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lang="en-US" altLang="ko-KR" sz="2800">
                <a:cs typeface="Arial" charset="0"/>
              </a:rPr>
              <a:t>Energy Gain of SLED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Line 218"/>
          <p:cNvSpPr>
            <a:spLocks noChangeShapeType="1"/>
          </p:cNvSpPr>
          <p:nvPr/>
        </p:nvSpPr>
        <p:spPr bwMode="auto">
          <a:xfrm flipV="1">
            <a:off x="1485900" y="2081213"/>
            <a:ext cx="6694488" cy="127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7522" name="Rectangle 219"/>
          <p:cNvSpPr>
            <a:spLocks noChangeArrowheads="1"/>
          </p:cNvSpPr>
          <p:nvPr/>
        </p:nvSpPr>
        <p:spPr bwMode="auto">
          <a:xfrm>
            <a:off x="993775" y="3279775"/>
            <a:ext cx="814388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latinLnBrk="1"/>
            <a:r>
              <a:rPr lang="en-US" altLang="ko-KR" sz="900">
                <a:solidFill>
                  <a:srgbClr val="000000"/>
                </a:solidFill>
                <a:latin typeface="맑은 고딕"/>
                <a:ea typeface="돋움"/>
                <a:cs typeface="돋움"/>
              </a:rPr>
              <a:t>800 W Peak</a:t>
            </a:r>
          </a:p>
        </p:txBody>
      </p:sp>
      <p:grpSp>
        <p:nvGrpSpPr>
          <p:cNvPr id="107523" name="Group 223"/>
          <p:cNvGrpSpPr>
            <a:grpSpLocks/>
          </p:cNvGrpSpPr>
          <p:nvPr/>
        </p:nvGrpSpPr>
        <p:grpSpPr bwMode="auto">
          <a:xfrm>
            <a:off x="685800" y="1787525"/>
            <a:ext cx="969963" cy="654050"/>
            <a:chOff x="4350" y="1018"/>
            <a:chExt cx="662" cy="412"/>
          </a:xfrm>
        </p:grpSpPr>
        <p:sp>
          <p:nvSpPr>
            <p:cNvPr id="24773" name="AutoShape 224"/>
            <p:cNvSpPr>
              <a:spLocks noChangeArrowheads="1"/>
            </p:cNvSpPr>
            <p:nvPr/>
          </p:nvSpPr>
          <p:spPr bwMode="auto">
            <a:xfrm>
              <a:off x="4354" y="1018"/>
              <a:ext cx="658" cy="328"/>
            </a:xfrm>
            <a:prstGeom prst="cube">
              <a:avLst>
                <a:gd name="adj" fmla="val 24995"/>
              </a:avLst>
            </a:prstGeom>
            <a:solidFill>
              <a:schemeClr val="bg1"/>
            </a:solidFill>
            <a:ln w="12700">
              <a:solidFill>
                <a:schemeClr val="tx2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7717" name="Rectangle 225"/>
            <p:cNvSpPr>
              <a:spLocks noChangeArrowheads="1"/>
            </p:cNvSpPr>
            <p:nvPr/>
          </p:nvSpPr>
          <p:spPr bwMode="auto">
            <a:xfrm>
              <a:off x="4350" y="1092"/>
              <a:ext cx="616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 latinLnBrk="1"/>
              <a:r>
                <a:rPr lang="en-US" altLang="ko-KR" sz="1100">
                  <a:solidFill>
                    <a:srgbClr val="000000"/>
                  </a:solidFill>
                  <a:latin typeface="맑은 고딕"/>
                  <a:ea typeface="돋움"/>
                  <a:cs typeface="돋움"/>
                </a:rPr>
                <a:t>2,856 MHz</a:t>
              </a:r>
            </a:p>
            <a:p>
              <a:pPr latinLnBrk="1"/>
              <a:r>
                <a:rPr lang="en-US" altLang="ko-KR" sz="1100">
                  <a:solidFill>
                    <a:srgbClr val="000000"/>
                  </a:solidFill>
                  <a:latin typeface="맑은 고딕"/>
                  <a:ea typeface="돋움"/>
                  <a:cs typeface="돋움"/>
                </a:rPr>
                <a:t>Generator</a:t>
              </a:r>
            </a:p>
          </p:txBody>
        </p:sp>
        <p:sp>
          <p:nvSpPr>
            <p:cNvPr id="107718" name="Rectangle 226"/>
            <p:cNvSpPr>
              <a:spLocks noChangeArrowheads="1"/>
            </p:cNvSpPr>
            <p:nvPr/>
          </p:nvSpPr>
          <p:spPr bwMode="auto">
            <a:xfrm>
              <a:off x="4556" y="1372"/>
              <a:ext cx="116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1"/>
              <a:endParaRPr lang="ko-KR" altLang="en-US">
                <a:latin typeface="맑은 고딕"/>
              </a:endParaRPr>
            </a:p>
          </p:txBody>
        </p:sp>
      </p:grpSp>
      <p:sp>
        <p:nvSpPr>
          <p:cNvPr id="107524" name="Rectangle 301"/>
          <p:cNvSpPr>
            <a:spLocks noChangeArrowheads="1"/>
          </p:cNvSpPr>
          <p:nvPr/>
        </p:nvSpPr>
        <p:spPr bwMode="auto">
          <a:xfrm>
            <a:off x="3494088" y="1830388"/>
            <a:ext cx="3425825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latinLnBrk="1"/>
            <a:r>
              <a:rPr lang="en-US" altLang="ko-KR" sz="1100">
                <a:solidFill>
                  <a:srgbClr val="000000"/>
                </a:solidFill>
                <a:latin typeface="맑은 고딕"/>
                <a:ea typeface="돋움"/>
                <a:cs typeface="돋움"/>
              </a:rPr>
              <a:t>Main Drive Line(optical cable, from timing system)</a:t>
            </a:r>
          </a:p>
        </p:txBody>
      </p:sp>
      <p:sp>
        <p:nvSpPr>
          <p:cNvPr id="107525" name="Line 303"/>
          <p:cNvSpPr>
            <a:spLocks noChangeShapeType="1"/>
          </p:cNvSpPr>
          <p:nvPr/>
        </p:nvSpPr>
        <p:spPr bwMode="auto">
          <a:xfrm flipV="1">
            <a:off x="6519863" y="5302250"/>
            <a:ext cx="554037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26" name="Line 316"/>
          <p:cNvSpPr>
            <a:spLocks noChangeShapeType="1"/>
          </p:cNvSpPr>
          <p:nvPr/>
        </p:nvSpPr>
        <p:spPr bwMode="auto">
          <a:xfrm>
            <a:off x="4302125" y="4448175"/>
            <a:ext cx="1588" cy="8143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7527" name="Rectangle 320"/>
          <p:cNvSpPr>
            <a:spLocks noChangeArrowheads="1"/>
          </p:cNvSpPr>
          <p:nvPr/>
        </p:nvSpPr>
        <p:spPr bwMode="auto">
          <a:xfrm>
            <a:off x="4243388" y="5254625"/>
            <a:ext cx="244475" cy="10477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latinLnBrk="1"/>
            <a:endParaRPr lang="ko-KR" altLang="en-US">
              <a:latin typeface="맑은 고딕"/>
            </a:endParaRPr>
          </a:p>
        </p:txBody>
      </p:sp>
      <p:sp>
        <p:nvSpPr>
          <p:cNvPr id="107528" name="Line 325"/>
          <p:cNvSpPr>
            <a:spLocks noChangeShapeType="1"/>
          </p:cNvSpPr>
          <p:nvPr/>
        </p:nvSpPr>
        <p:spPr bwMode="auto">
          <a:xfrm>
            <a:off x="4467225" y="5359400"/>
            <a:ext cx="0" cy="146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29" name="Line 326"/>
          <p:cNvSpPr>
            <a:spLocks noChangeShapeType="1"/>
          </p:cNvSpPr>
          <p:nvPr/>
        </p:nvSpPr>
        <p:spPr bwMode="auto">
          <a:xfrm>
            <a:off x="4475163" y="550545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30" name="Line 327"/>
          <p:cNvSpPr>
            <a:spLocks noChangeShapeType="1"/>
          </p:cNvSpPr>
          <p:nvPr/>
        </p:nvSpPr>
        <p:spPr bwMode="auto">
          <a:xfrm flipV="1">
            <a:off x="4932363" y="3686175"/>
            <a:ext cx="0" cy="1809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107531" name="Group 304"/>
          <p:cNvGrpSpPr>
            <a:grpSpLocks/>
          </p:cNvGrpSpPr>
          <p:nvPr/>
        </p:nvGrpSpPr>
        <p:grpSpPr bwMode="auto">
          <a:xfrm>
            <a:off x="4005263" y="3525838"/>
            <a:ext cx="625475" cy="384175"/>
            <a:chOff x="1479" y="1663"/>
            <a:chExt cx="427" cy="242"/>
          </a:xfrm>
        </p:grpSpPr>
        <p:sp>
          <p:nvSpPr>
            <p:cNvPr id="182" name="Rectangle 305"/>
            <p:cNvSpPr>
              <a:spLocks noChangeArrowheads="1"/>
            </p:cNvSpPr>
            <p:nvPr/>
          </p:nvSpPr>
          <p:spPr bwMode="auto">
            <a:xfrm>
              <a:off x="1526" y="1663"/>
              <a:ext cx="324" cy="1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30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돋움" pitchFamily="50" charset="-127"/>
                  <a:cs typeface="+mn-cs"/>
                </a:rPr>
                <a:t>SSA</a:t>
              </a:r>
            </a:p>
          </p:txBody>
        </p:sp>
        <p:sp>
          <p:nvSpPr>
            <p:cNvPr id="107713" name="Line 306"/>
            <p:cNvSpPr>
              <a:spLocks noChangeShapeType="1"/>
            </p:cNvSpPr>
            <p:nvPr/>
          </p:nvSpPr>
          <p:spPr bwMode="auto">
            <a:xfrm>
              <a:off x="1479" y="1689"/>
              <a:ext cx="42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714" name="Line 307"/>
            <p:cNvSpPr>
              <a:spLocks noChangeShapeType="1"/>
            </p:cNvSpPr>
            <p:nvPr/>
          </p:nvSpPr>
          <p:spPr bwMode="auto">
            <a:xfrm flipH="1">
              <a:off x="1690" y="1689"/>
              <a:ext cx="214" cy="2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715" name="Line 308"/>
            <p:cNvSpPr>
              <a:spLocks noChangeShapeType="1"/>
            </p:cNvSpPr>
            <p:nvPr/>
          </p:nvSpPr>
          <p:spPr bwMode="auto">
            <a:xfrm>
              <a:off x="1479" y="1689"/>
              <a:ext cx="211" cy="2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7532" name="Line 309"/>
          <p:cNvSpPr>
            <a:spLocks noChangeShapeType="1"/>
          </p:cNvSpPr>
          <p:nvPr/>
        </p:nvSpPr>
        <p:spPr bwMode="auto">
          <a:xfrm>
            <a:off x="4287838" y="2168525"/>
            <a:ext cx="7937" cy="2603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7533" name="Freeform 310"/>
          <p:cNvSpPr>
            <a:spLocks/>
          </p:cNvSpPr>
          <p:nvPr/>
        </p:nvSpPr>
        <p:spPr bwMode="auto">
          <a:xfrm>
            <a:off x="4221163" y="2130425"/>
            <a:ext cx="68262" cy="80963"/>
          </a:xfrm>
          <a:custGeom>
            <a:avLst/>
            <a:gdLst>
              <a:gd name="T0" fmla="*/ 0 w 46"/>
              <a:gd name="T1" fmla="*/ 2147483647 h 51"/>
              <a:gd name="T2" fmla="*/ 0 w 46"/>
              <a:gd name="T3" fmla="*/ 0 h 51"/>
              <a:gd name="T4" fmla="*/ 2147483647 w 46"/>
              <a:gd name="T5" fmla="*/ 0 h 51"/>
              <a:gd name="T6" fmla="*/ 2147483647 w 46"/>
              <a:gd name="T7" fmla="*/ 2147483647 h 51"/>
              <a:gd name="T8" fmla="*/ 0 60000 65536"/>
              <a:gd name="T9" fmla="*/ 0 60000 65536"/>
              <a:gd name="T10" fmla="*/ 0 60000 65536"/>
              <a:gd name="T11" fmla="*/ 0 60000 65536"/>
              <a:gd name="T12" fmla="*/ 0 w 46"/>
              <a:gd name="T13" fmla="*/ 0 h 51"/>
              <a:gd name="T14" fmla="*/ 46 w 46"/>
              <a:gd name="T15" fmla="*/ 51 h 5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6" h="51">
                <a:moveTo>
                  <a:pt x="0" y="26"/>
                </a:moveTo>
                <a:lnTo>
                  <a:pt x="0" y="0"/>
                </a:lnTo>
                <a:lnTo>
                  <a:pt x="45" y="0"/>
                </a:lnTo>
                <a:lnTo>
                  <a:pt x="45" y="5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7534" name="Line 311"/>
          <p:cNvSpPr>
            <a:spLocks noChangeShapeType="1"/>
          </p:cNvSpPr>
          <p:nvPr/>
        </p:nvSpPr>
        <p:spPr bwMode="auto">
          <a:xfrm>
            <a:off x="4333875" y="2605088"/>
            <a:ext cx="0" cy="1000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7535" name="Line 312"/>
          <p:cNvSpPr>
            <a:spLocks noChangeShapeType="1"/>
          </p:cNvSpPr>
          <p:nvPr/>
        </p:nvSpPr>
        <p:spPr bwMode="auto">
          <a:xfrm flipH="1">
            <a:off x="4338638" y="2709863"/>
            <a:ext cx="58896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7536" name="Oval 313"/>
          <p:cNvSpPr>
            <a:spLocks noChangeArrowheads="1"/>
          </p:cNvSpPr>
          <p:nvPr/>
        </p:nvSpPr>
        <p:spPr bwMode="auto">
          <a:xfrm>
            <a:off x="4143375" y="4090988"/>
            <a:ext cx="323850" cy="349250"/>
          </a:xfrm>
          <a:prstGeom prst="ellipse">
            <a:avLst/>
          </a:prstGeom>
          <a:solidFill>
            <a:schemeClr val="bg1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latinLnBrk="1"/>
            <a:endParaRPr lang="ko-KR" altLang="en-US">
              <a:latin typeface="맑은 고딕"/>
            </a:endParaRPr>
          </a:p>
        </p:txBody>
      </p:sp>
      <p:sp>
        <p:nvSpPr>
          <p:cNvPr id="107537" name="Line 314"/>
          <p:cNvSpPr>
            <a:spLocks noChangeShapeType="1"/>
          </p:cNvSpPr>
          <p:nvPr/>
        </p:nvSpPr>
        <p:spPr bwMode="auto">
          <a:xfrm>
            <a:off x="4300538" y="3919538"/>
            <a:ext cx="0" cy="1651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7538" name="Rectangle 315"/>
          <p:cNvSpPr>
            <a:spLocks noChangeArrowheads="1"/>
          </p:cNvSpPr>
          <p:nvPr/>
        </p:nvSpPr>
        <p:spPr bwMode="auto">
          <a:xfrm>
            <a:off x="4100513" y="4141788"/>
            <a:ext cx="354012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latinLnBrk="1"/>
            <a:r>
              <a:rPr lang="en-US" altLang="ko-KR" sz="1100">
                <a:solidFill>
                  <a:srgbClr val="000000"/>
                </a:solidFill>
                <a:latin typeface="맑은 고딕"/>
                <a:ea typeface="돋움"/>
                <a:cs typeface="돋움"/>
              </a:rPr>
              <a:t>XK</a:t>
            </a:r>
          </a:p>
        </p:txBody>
      </p:sp>
      <p:sp>
        <p:nvSpPr>
          <p:cNvPr id="107539" name="Line 317"/>
          <p:cNvSpPr>
            <a:spLocks noChangeShapeType="1"/>
          </p:cNvSpPr>
          <p:nvPr/>
        </p:nvSpPr>
        <p:spPr bwMode="auto">
          <a:xfrm>
            <a:off x="4305300" y="3355975"/>
            <a:ext cx="0" cy="1984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7540" name="Rectangle 318"/>
          <p:cNvSpPr>
            <a:spLocks noChangeArrowheads="1"/>
          </p:cNvSpPr>
          <p:nvPr/>
        </p:nvSpPr>
        <p:spPr bwMode="auto">
          <a:xfrm>
            <a:off x="4105275" y="3136900"/>
            <a:ext cx="42862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latinLnBrk="1"/>
            <a:r>
              <a:rPr lang="en-US" altLang="ko-KR" sz="1100">
                <a:solidFill>
                  <a:srgbClr val="000000"/>
                </a:solidFill>
                <a:latin typeface="맑은 고딕"/>
                <a:ea typeface="돋움"/>
                <a:cs typeface="돋움"/>
              </a:rPr>
              <a:t>ATT</a:t>
            </a:r>
          </a:p>
        </p:txBody>
      </p:sp>
      <p:sp>
        <p:nvSpPr>
          <p:cNvPr id="107541" name="AutoShape 319"/>
          <p:cNvSpPr>
            <a:spLocks noChangeArrowheads="1"/>
          </p:cNvSpPr>
          <p:nvPr/>
        </p:nvSpPr>
        <p:spPr bwMode="auto">
          <a:xfrm>
            <a:off x="4143375" y="3149600"/>
            <a:ext cx="319088" cy="204788"/>
          </a:xfrm>
          <a:prstGeom prst="roundRect">
            <a:avLst>
              <a:gd name="adj" fmla="val 12495"/>
            </a:avLst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latinLnBrk="1"/>
            <a:endParaRPr lang="ko-KR" altLang="en-US">
              <a:latin typeface="맑은 고딕"/>
            </a:endParaRPr>
          </a:p>
        </p:txBody>
      </p:sp>
      <p:grpSp>
        <p:nvGrpSpPr>
          <p:cNvPr id="107542" name="Group 321"/>
          <p:cNvGrpSpPr>
            <a:grpSpLocks/>
          </p:cNvGrpSpPr>
          <p:nvPr/>
        </p:nvGrpSpPr>
        <p:grpSpPr bwMode="auto">
          <a:xfrm>
            <a:off x="4176713" y="2728913"/>
            <a:ext cx="271462" cy="207962"/>
            <a:chOff x="1224" y="3411"/>
            <a:chExt cx="185" cy="131"/>
          </a:xfrm>
        </p:grpSpPr>
        <p:sp>
          <p:nvSpPr>
            <p:cNvPr id="107710" name="Oval 322"/>
            <p:cNvSpPr>
              <a:spLocks noChangeArrowheads="1"/>
            </p:cNvSpPr>
            <p:nvPr/>
          </p:nvSpPr>
          <p:spPr bwMode="auto">
            <a:xfrm>
              <a:off x="1253" y="3432"/>
              <a:ext cx="98" cy="97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latinLnBrk="1"/>
              <a:endParaRPr lang="ko-KR" altLang="en-US">
                <a:latin typeface="맑은 고딕"/>
              </a:endParaRPr>
            </a:p>
          </p:txBody>
        </p:sp>
        <p:sp>
          <p:nvSpPr>
            <p:cNvPr id="107711" name="Freeform 323"/>
            <p:cNvSpPr>
              <a:spLocks/>
            </p:cNvSpPr>
            <p:nvPr/>
          </p:nvSpPr>
          <p:spPr bwMode="auto">
            <a:xfrm>
              <a:off x="1224" y="3411"/>
              <a:ext cx="185" cy="131"/>
            </a:xfrm>
            <a:custGeom>
              <a:avLst/>
              <a:gdLst>
                <a:gd name="T0" fmla="*/ 0 w 185"/>
                <a:gd name="T1" fmla="*/ 130 h 131"/>
                <a:gd name="T2" fmla="*/ 184 w 185"/>
                <a:gd name="T3" fmla="*/ 0 h 131"/>
                <a:gd name="T4" fmla="*/ 121 w 185"/>
                <a:gd name="T5" fmla="*/ 25 h 131"/>
                <a:gd name="T6" fmla="*/ 184 w 185"/>
                <a:gd name="T7" fmla="*/ 0 h 131"/>
                <a:gd name="T8" fmla="*/ 144 w 185"/>
                <a:gd name="T9" fmla="*/ 47 h 1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5"/>
                <a:gd name="T16" fmla="*/ 0 h 131"/>
                <a:gd name="T17" fmla="*/ 185 w 185"/>
                <a:gd name="T18" fmla="*/ 131 h 1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5" h="131">
                  <a:moveTo>
                    <a:pt x="0" y="130"/>
                  </a:moveTo>
                  <a:lnTo>
                    <a:pt x="184" y="0"/>
                  </a:lnTo>
                  <a:lnTo>
                    <a:pt x="121" y="25"/>
                  </a:lnTo>
                  <a:lnTo>
                    <a:pt x="184" y="0"/>
                  </a:lnTo>
                  <a:lnTo>
                    <a:pt x="144" y="47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7543" name="Line 324"/>
          <p:cNvSpPr>
            <a:spLocks noChangeShapeType="1"/>
          </p:cNvSpPr>
          <p:nvPr/>
        </p:nvSpPr>
        <p:spPr bwMode="auto">
          <a:xfrm>
            <a:off x="4287838" y="2940050"/>
            <a:ext cx="0" cy="1984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7544" name="Line 328"/>
          <p:cNvSpPr>
            <a:spLocks noChangeShapeType="1"/>
          </p:cNvSpPr>
          <p:nvPr/>
        </p:nvSpPr>
        <p:spPr bwMode="auto">
          <a:xfrm flipV="1">
            <a:off x="4927600" y="2709863"/>
            <a:ext cx="4763" cy="461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45" name="Line 329"/>
          <p:cNvSpPr>
            <a:spLocks noChangeShapeType="1"/>
          </p:cNvSpPr>
          <p:nvPr/>
        </p:nvSpPr>
        <p:spPr bwMode="auto">
          <a:xfrm>
            <a:off x="4676775" y="3467100"/>
            <a:ext cx="0" cy="357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46" name="Line 330"/>
          <p:cNvSpPr>
            <a:spLocks noChangeShapeType="1"/>
          </p:cNvSpPr>
          <p:nvPr/>
        </p:nvSpPr>
        <p:spPr bwMode="auto">
          <a:xfrm flipH="1" flipV="1">
            <a:off x="4448175" y="3829050"/>
            <a:ext cx="228600" cy="4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7547" name="Line 331"/>
          <p:cNvSpPr>
            <a:spLocks noChangeShapeType="1"/>
          </p:cNvSpPr>
          <p:nvPr/>
        </p:nvSpPr>
        <p:spPr bwMode="auto">
          <a:xfrm flipH="1">
            <a:off x="4686300" y="2833688"/>
            <a:ext cx="4763" cy="514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48" name="Line 332"/>
          <p:cNvSpPr>
            <a:spLocks noChangeShapeType="1"/>
          </p:cNvSpPr>
          <p:nvPr/>
        </p:nvSpPr>
        <p:spPr bwMode="auto">
          <a:xfrm flipH="1" flipV="1">
            <a:off x="4370388" y="2838450"/>
            <a:ext cx="311150" cy="4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7549" name="Oval 333"/>
          <p:cNvSpPr>
            <a:spLocks noChangeArrowheads="1"/>
          </p:cNvSpPr>
          <p:nvPr/>
        </p:nvSpPr>
        <p:spPr bwMode="auto">
          <a:xfrm>
            <a:off x="4175125" y="2295525"/>
            <a:ext cx="249238" cy="249238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latinLnBrk="1"/>
            <a:r>
              <a:rPr lang="en-US" altLang="ko-KR" sz="1200">
                <a:latin typeface="Times New Roman" pitchFamily="18" charset="0"/>
              </a:rPr>
              <a:t>x4</a:t>
            </a:r>
          </a:p>
        </p:txBody>
      </p:sp>
      <p:sp>
        <p:nvSpPr>
          <p:cNvPr id="107550" name="Line 334"/>
          <p:cNvSpPr>
            <a:spLocks noChangeShapeType="1"/>
          </p:cNvSpPr>
          <p:nvPr/>
        </p:nvSpPr>
        <p:spPr bwMode="auto">
          <a:xfrm>
            <a:off x="4298950" y="254317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07551" name="Group 413"/>
          <p:cNvGrpSpPr>
            <a:grpSpLocks/>
          </p:cNvGrpSpPr>
          <p:nvPr/>
        </p:nvGrpSpPr>
        <p:grpSpPr bwMode="auto">
          <a:xfrm>
            <a:off x="4676775" y="3184525"/>
            <a:ext cx="606425" cy="450850"/>
            <a:chOff x="1542" y="2247"/>
            <a:chExt cx="413" cy="284"/>
          </a:xfrm>
        </p:grpSpPr>
        <p:sp>
          <p:nvSpPr>
            <p:cNvPr id="107706" name="Rectangle 414"/>
            <p:cNvSpPr>
              <a:spLocks noChangeArrowheads="1"/>
            </p:cNvSpPr>
            <p:nvPr/>
          </p:nvSpPr>
          <p:spPr bwMode="auto">
            <a:xfrm>
              <a:off x="1562" y="2247"/>
              <a:ext cx="393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latinLnBrk="1"/>
              <a:r>
                <a:rPr lang="en-US" altLang="ko-KR" sz="1100">
                  <a:solidFill>
                    <a:srgbClr val="000000"/>
                  </a:solidFill>
                  <a:latin typeface="맑은 고딕"/>
                  <a:ea typeface="돋움"/>
                  <a:cs typeface="돋움"/>
                </a:rPr>
                <a:t>PAD&amp;</a:t>
              </a:r>
            </a:p>
            <a:p>
              <a:pPr latinLnBrk="1"/>
              <a:r>
                <a:rPr lang="en-US" altLang="ko-KR" sz="1100">
                  <a:solidFill>
                    <a:srgbClr val="000000"/>
                  </a:solidFill>
                  <a:latin typeface="맑은 고딕"/>
                  <a:ea typeface="돋움"/>
                  <a:cs typeface="돋움"/>
                </a:rPr>
                <a:t>PAC</a:t>
              </a:r>
            </a:p>
          </p:txBody>
        </p:sp>
        <p:sp>
          <p:nvSpPr>
            <p:cNvPr id="107707" name="AutoShape 415"/>
            <p:cNvSpPr>
              <a:spLocks noChangeArrowheads="1"/>
            </p:cNvSpPr>
            <p:nvPr/>
          </p:nvSpPr>
          <p:spPr bwMode="auto">
            <a:xfrm>
              <a:off x="1603" y="2258"/>
              <a:ext cx="278" cy="273"/>
            </a:xfrm>
            <a:prstGeom prst="roundRect">
              <a:avLst>
                <a:gd name="adj" fmla="val 12495"/>
              </a:avLst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latinLnBrk="1"/>
              <a:endParaRPr lang="ko-KR" altLang="en-US">
                <a:latin typeface="맑은 고딕"/>
              </a:endParaRPr>
            </a:p>
          </p:txBody>
        </p:sp>
        <p:sp>
          <p:nvSpPr>
            <p:cNvPr id="107708" name="Line 416"/>
            <p:cNvSpPr>
              <a:spLocks noChangeShapeType="1"/>
            </p:cNvSpPr>
            <p:nvPr/>
          </p:nvSpPr>
          <p:spPr bwMode="auto">
            <a:xfrm flipH="1">
              <a:off x="1542" y="2427"/>
              <a:ext cx="5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709" name="Line 417"/>
            <p:cNvSpPr>
              <a:spLocks noChangeShapeType="1"/>
            </p:cNvSpPr>
            <p:nvPr/>
          </p:nvSpPr>
          <p:spPr bwMode="auto">
            <a:xfrm flipH="1">
              <a:off x="1548" y="2349"/>
              <a:ext cx="5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7552" name="Line 303"/>
          <p:cNvSpPr>
            <a:spLocks noChangeShapeType="1"/>
          </p:cNvSpPr>
          <p:nvPr/>
        </p:nvSpPr>
        <p:spPr bwMode="auto">
          <a:xfrm flipV="1">
            <a:off x="6680200" y="3981450"/>
            <a:ext cx="554038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53" name="Text Box 896"/>
          <p:cNvSpPr txBox="1">
            <a:spLocks noChangeArrowheads="1"/>
          </p:cNvSpPr>
          <p:nvPr/>
        </p:nvSpPr>
        <p:spPr bwMode="auto">
          <a:xfrm>
            <a:off x="3660775" y="819150"/>
            <a:ext cx="24542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1"/>
            <a:r>
              <a:rPr kumimoji="1" lang="en-US" altLang="ko-KR" sz="2800" b="1" u="sng">
                <a:solidFill>
                  <a:srgbClr val="0000FF"/>
                </a:solidFill>
                <a:latin typeface="Times New Roman MT Extra Bold"/>
                <a:ea typeface="굴림"/>
                <a:cs typeface="굴림"/>
              </a:rPr>
              <a:t>LLRF System</a:t>
            </a:r>
          </a:p>
        </p:txBody>
      </p:sp>
      <p:grpSp>
        <p:nvGrpSpPr>
          <p:cNvPr id="107554" name="그룹 219"/>
          <p:cNvGrpSpPr>
            <a:grpSpLocks/>
          </p:cNvGrpSpPr>
          <p:nvPr/>
        </p:nvGrpSpPr>
        <p:grpSpPr bwMode="auto">
          <a:xfrm>
            <a:off x="1570038" y="2130425"/>
            <a:ext cx="1187450" cy="3375025"/>
            <a:chOff x="1700011" y="2130425"/>
            <a:chExt cx="1287109" cy="3375025"/>
          </a:xfrm>
        </p:grpSpPr>
        <p:grpSp>
          <p:nvGrpSpPr>
            <p:cNvPr id="107673" name="Group 232"/>
            <p:cNvGrpSpPr>
              <a:grpSpLocks/>
            </p:cNvGrpSpPr>
            <p:nvPr/>
          </p:nvGrpSpPr>
          <p:grpSpPr bwMode="auto">
            <a:xfrm>
              <a:off x="1700011" y="3201582"/>
              <a:ext cx="677862" cy="384175"/>
              <a:chOff x="1479" y="1663"/>
              <a:chExt cx="427" cy="242"/>
            </a:xfrm>
          </p:grpSpPr>
          <p:sp>
            <p:nvSpPr>
              <p:cNvPr id="202" name="Rectangle 233"/>
              <p:cNvSpPr>
                <a:spLocks noChangeArrowheads="1"/>
              </p:cNvSpPr>
              <p:nvPr/>
            </p:nvSpPr>
            <p:spPr bwMode="auto">
              <a:xfrm>
                <a:off x="1526" y="1663"/>
                <a:ext cx="324" cy="1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>
                <a:spAutoFit/>
              </a:bodyPr>
              <a:lstStyle/>
              <a:p>
                <a:pPr fontAlgn="auto" latinLnBrk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ko-KR" sz="130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  <a:ea typeface="돋움" pitchFamily="50" charset="-127"/>
                    <a:cs typeface="+mn-cs"/>
                  </a:rPr>
                  <a:t>SSA</a:t>
                </a:r>
              </a:p>
            </p:txBody>
          </p:sp>
          <p:sp>
            <p:nvSpPr>
              <p:cNvPr id="107703" name="Line 234"/>
              <p:cNvSpPr>
                <a:spLocks noChangeShapeType="1"/>
              </p:cNvSpPr>
              <p:nvPr/>
            </p:nvSpPr>
            <p:spPr bwMode="auto">
              <a:xfrm>
                <a:off x="1479" y="1689"/>
                <a:ext cx="427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704" name="Line 235"/>
              <p:cNvSpPr>
                <a:spLocks noChangeShapeType="1"/>
              </p:cNvSpPr>
              <p:nvPr/>
            </p:nvSpPr>
            <p:spPr bwMode="auto">
              <a:xfrm flipH="1">
                <a:off x="1690" y="1689"/>
                <a:ext cx="214" cy="21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705" name="Line 236"/>
              <p:cNvSpPr>
                <a:spLocks noChangeShapeType="1"/>
              </p:cNvSpPr>
              <p:nvPr/>
            </p:nvSpPr>
            <p:spPr bwMode="auto">
              <a:xfrm>
                <a:off x="1479" y="1689"/>
                <a:ext cx="211" cy="2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7674" name="Line 237"/>
            <p:cNvSpPr>
              <a:spLocks noChangeShapeType="1"/>
            </p:cNvSpPr>
            <p:nvPr/>
          </p:nvSpPr>
          <p:spPr bwMode="auto">
            <a:xfrm flipH="1">
              <a:off x="2038350" y="2181225"/>
              <a:ext cx="2381" cy="24526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675" name="Freeform 238"/>
            <p:cNvSpPr>
              <a:spLocks/>
            </p:cNvSpPr>
            <p:nvPr/>
          </p:nvSpPr>
          <p:spPr bwMode="auto">
            <a:xfrm>
              <a:off x="1970881" y="2130425"/>
              <a:ext cx="72231" cy="93663"/>
            </a:xfrm>
            <a:custGeom>
              <a:avLst/>
              <a:gdLst>
                <a:gd name="T0" fmla="*/ 0 w 46"/>
                <a:gd name="T1" fmla="*/ 2147483647 h 51"/>
                <a:gd name="T2" fmla="*/ 0 w 46"/>
                <a:gd name="T3" fmla="*/ 0 h 51"/>
                <a:gd name="T4" fmla="*/ 2147483647 w 46"/>
                <a:gd name="T5" fmla="*/ 0 h 51"/>
                <a:gd name="T6" fmla="*/ 2147483647 w 46"/>
                <a:gd name="T7" fmla="*/ 2147483647 h 5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6"/>
                <a:gd name="T13" fmla="*/ 0 h 51"/>
                <a:gd name="T14" fmla="*/ 46 w 46"/>
                <a:gd name="T15" fmla="*/ 51 h 5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6" h="51">
                  <a:moveTo>
                    <a:pt x="0" y="26"/>
                  </a:moveTo>
                  <a:lnTo>
                    <a:pt x="0" y="0"/>
                  </a:lnTo>
                  <a:lnTo>
                    <a:pt x="45" y="0"/>
                  </a:lnTo>
                  <a:lnTo>
                    <a:pt x="45" y="50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676" name="Line 239"/>
            <p:cNvSpPr>
              <a:spLocks noChangeShapeType="1"/>
            </p:cNvSpPr>
            <p:nvPr/>
          </p:nvSpPr>
          <p:spPr bwMode="auto">
            <a:xfrm>
              <a:off x="2097881" y="2214562"/>
              <a:ext cx="0" cy="10001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677" name="Line 240"/>
            <p:cNvSpPr>
              <a:spLocks noChangeShapeType="1"/>
            </p:cNvSpPr>
            <p:nvPr/>
          </p:nvSpPr>
          <p:spPr bwMode="auto">
            <a:xfrm flipH="1">
              <a:off x="2100263" y="2309813"/>
              <a:ext cx="63817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678" name="Oval 241"/>
            <p:cNvSpPr>
              <a:spLocks noChangeArrowheads="1"/>
            </p:cNvSpPr>
            <p:nvPr/>
          </p:nvSpPr>
          <p:spPr bwMode="auto">
            <a:xfrm>
              <a:off x="1879600" y="3757613"/>
              <a:ext cx="350838" cy="34925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latinLnBrk="1"/>
              <a:endParaRPr lang="ko-KR" altLang="en-US">
                <a:latin typeface="맑은 고딕"/>
              </a:endParaRPr>
            </a:p>
          </p:txBody>
        </p:sp>
        <p:sp>
          <p:nvSpPr>
            <p:cNvPr id="107679" name="Line 242"/>
            <p:cNvSpPr>
              <a:spLocks noChangeShapeType="1"/>
            </p:cNvSpPr>
            <p:nvPr/>
          </p:nvSpPr>
          <p:spPr bwMode="auto">
            <a:xfrm>
              <a:off x="2049463" y="3586163"/>
              <a:ext cx="0" cy="1651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680" name="Rectangle 243"/>
            <p:cNvSpPr>
              <a:spLocks noChangeArrowheads="1"/>
            </p:cNvSpPr>
            <p:nvPr/>
          </p:nvSpPr>
          <p:spPr bwMode="auto">
            <a:xfrm>
              <a:off x="1880614" y="3808413"/>
              <a:ext cx="375044" cy="262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latinLnBrk="1"/>
              <a:r>
                <a:rPr lang="en-US" altLang="ko-KR" sz="1100">
                  <a:solidFill>
                    <a:srgbClr val="000000"/>
                  </a:solidFill>
                  <a:latin typeface="맑은 고딕"/>
                  <a:ea typeface="돋움"/>
                  <a:cs typeface="돋움"/>
                </a:rPr>
                <a:t>K1</a:t>
              </a:r>
            </a:p>
          </p:txBody>
        </p:sp>
        <p:sp>
          <p:nvSpPr>
            <p:cNvPr id="107681" name="Line 244"/>
            <p:cNvSpPr>
              <a:spLocks noChangeShapeType="1"/>
            </p:cNvSpPr>
            <p:nvPr/>
          </p:nvSpPr>
          <p:spPr bwMode="auto">
            <a:xfrm>
              <a:off x="2044700" y="3013007"/>
              <a:ext cx="794" cy="22311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682" name="Rectangle 245"/>
            <p:cNvSpPr>
              <a:spLocks noChangeArrowheads="1"/>
            </p:cNvSpPr>
            <p:nvPr/>
          </p:nvSpPr>
          <p:spPr bwMode="auto">
            <a:xfrm>
              <a:off x="1797828" y="2783429"/>
              <a:ext cx="465333" cy="262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latinLnBrk="1"/>
              <a:r>
                <a:rPr lang="en-US" altLang="ko-KR" sz="1100">
                  <a:solidFill>
                    <a:srgbClr val="000000"/>
                  </a:solidFill>
                  <a:latin typeface="맑은 고딕"/>
                  <a:ea typeface="돋움"/>
                  <a:cs typeface="돋움"/>
                </a:rPr>
                <a:t>ATT</a:t>
              </a:r>
            </a:p>
          </p:txBody>
        </p:sp>
        <p:sp>
          <p:nvSpPr>
            <p:cNvPr id="107683" name="AutoShape 246"/>
            <p:cNvSpPr>
              <a:spLocks noChangeArrowheads="1"/>
            </p:cNvSpPr>
            <p:nvPr/>
          </p:nvSpPr>
          <p:spPr bwMode="auto">
            <a:xfrm>
              <a:off x="1849033" y="2805856"/>
              <a:ext cx="346075" cy="204787"/>
            </a:xfrm>
            <a:prstGeom prst="roundRect">
              <a:avLst>
                <a:gd name="adj" fmla="val 12495"/>
              </a:avLst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latinLnBrk="1"/>
              <a:endParaRPr lang="ko-KR" altLang="en-US">
                <a:latin typeface="맑은 고딕"/>
              </a:endParaRPr>
            </a:p>
          </p:txBody>
        </p:sp>
        <p:grpSp>
          <p:nvGrpSpPr>
            <p:cNvPr id="107684" name="Group 247"/>
            <p:cNvGrpSpPr>
              <a:grpSpLocks/>
            </p:cNvGrpSpPr>
            <p:nvPr/>
          </p:nvGrpSpPr>
          <p:grpSpPr bwMode="auto">
            <a:xfrm>
              <a:off x="1914525" y="2395538"/>
              <a:ext cx="293688" cy="207962"/>
              <a:chOff x="1224" y="3411"/>
              <a:chExt cx="185" cy="131"/>
            </a:xfrm>
          </p:grpSpPr>
          <p:sp>
            <p:nvSpPr>
              <p:cNvPr id="107700" name="Oval 248"/>
              <p:cNvSpPr>
                <a:spLocks noChangeArrowheads="1"/>
              </p:cNvSpPr>
              <p:nvPr/>
            </p:nvSpPr>
            <p:spPr bwMode="auto">
              <a:xfrm>
                <a:off x="1253" y="3432"/>
                <a:ext cx="98" cy="97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endParaRPr lang="ko-KR" altLang="en-US">
                  <a:latin typeface="맑은 고딕"/>
                </a:endParaRPr>
              </a:p>
            </p:txBody>
          </p:sp>
          <p:sp>
            <p:nvSpPr>
              <p:cNvPr id="107701" name="Freeform 249"/>
              <p:cNvSpPr>
                <a:spLocks/>
              </p:cNvSpPr>
              <p:nvPr/>
            </p:nvSpPr>
            <p:spPr bwMode="auto">
              <a:xfrm>
                <a:off x="1224" y="3411"/>
                <a:ext cx="185" cy="131"/>
              </a:xfrm>
              <a:custGeom>
                <a:avLst/>
                <a:gdLst>
                  <a:gd name="T0" fmla="*/ 0 w 185"/>
                  <a:gd name="T1" fmla="*/ 130 h 131"/>
                  <a:gd name="T2" fmla="*/ 184 w 185"/>
                  <a:gd name="T3" fmla="*/ 0 h 131"/>
                  <a:gd name="T4" fmla="*/ 121 w 185"/>
                  <a:gd name="T5" fmla="*/ 25 h 131"/>
                  <a:gd name="T6" fmla="*/ 184 w 185"/>
                  <a:gd name="T7" fmla="*/ 0 h 131"/>
                  <a:gd name="T8" fmla="*/ 144 w 185"/>
                  <a:gd name="T9" fmla="*/ 47 h 1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5"/>
                  <a:gd name="T16" fmla="*/ 0 h 131"/>
                  <a:gd name="T17" fmla="*/ 185 w 185"/>
                  <a:gd name="T18" fmla="*/ 131 h 1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5" h="131">
                    <a:moveTo>
                      <a:pt x="0" y="130"/>
                    </a:moveTo>
                    <a:lnTo>
                      <a:pt x="184" y="0"/>
                    </a:lnTo>
                    <a:lnTo>
                      <a:pt x="121" y="25"/>
                    </a:lnTo>
                    <a:lnTo>
                      <a:pt x="184" y="0"/>
                    </a:lnTo>
                    <a:lnTo>
                      <a:pt x="144" y="47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7685" name="Line 250"/>
            <p:cNvSpPr>
              <a:spLocks noChangeShapeType="1"/>
            </p:cNvSpPr>
            <p:nvPr/>
          </p:nvSpPr>
          <p:spPr bwMode="auto">
            <a:xfrm flipH="1">
              <a:off x="2035174" y="2590800"/>
              <a:ext cx="3175" cy="2143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686" name="Line 251"/>
            <p:cNvSpPr>
              <a:spLocks noChangeShapeType="1"/>
            </p:cNvSpPr>
            <p:nvPr/>
          </p:nvSpPr>
          <p:spPr bwMode="auto">
            <a:xfrm>
              <a:off x="2381250" y="5505450"/>
              <a:ext cx="3524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687" name="Line 252"/>
            <p:cNvSpPr>
              <a:spLocks noChangeShapeType="1"/>
            </p:cNvSpPr>
            <p:nvPr/>
          </p:nvSpPr>
          <p:spPr bwMode="auto">
            <a:xfrm flipH="1" flipV="1">
              <a:off x="2733472" y="3161489"/>
              <a:ext cx="203" cy="23344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688" name="Line 253"/>
            <p:cNvSpPr>
              <a:spLocks noChangeShapeType="1"/>
            </p:cNvSpPr>
            <p:nvPr/>
          </p:nvSpPr>
          <p:spPr bwMode="auto">
            <a:xfrm flipH="1" flipV="1">
              <a:off x="2743200" y="2305049"/>
              <a:ext cx="5369" cy="1169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689" name="Rectangle 257"/>
            <p:cNvSpPr>
              <a:spLocks noChangeArrowheads="1"/>
            </p:cNvSpPr>
            <p:nvPr/>
          </p:nvSpPr>
          <p:spPr bwMode="auto">
            <a:xfrm>
              <a:off x="2488798" y="2365747"/>
              <a:ext cx="498322" cy="770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latinLnBrk="1"/>
              <a:endParaRPr lang="en-US" altLang="ko-KR" sz="1100">
                <a:solidFill>
                  <a:srgbClr val="000000"/>
                </a:solidFill>
                <a:latin typeface="맑은 고딕"/>
                <a:ea typeface="돋움"/>
                <a:cs typeface="돋움"/>
              </a:endParaRPr>
            </a:p>
            <a:p>
              <a:pPr latinLnBrk="1"/>
              <a:r>
                <a:rPr lang="en-US" altLang="ko-KR" sz="1100">
                  <a:solidFill>
                    <a:srgbClr val="000000"/>
                  </a:solidFill>
                  <a:latin typeface="맑은 고딕"/>
                  <a:ea typeface="돋움"/>
                  <a:cs typeface="돋움"/>
                </a:rPr>
                <a:t>PAD</a:t>
              </a:r>
            </a:p>
            <a:p>
              <a:pPr latinLnBrk="1"/>
              <a:r>
                <a:rPr lang="en-US" altLang="ko-KR" sz="1100">
                  <a:solidFill>
                    <a:srgbClr val="000000"/>
                  </a:solidFill>
                  <a:latin typeface="맑은 고딕"/>
                  <a:ea typeface="돋움"/>
                  <a:cs typeface="돋움"/>
                </a:rPr>
                <a:t>&amp;</a:t>
              </a:r>
            </a:p>
            <a:p>
              <a:pPr latinLnBrk="1"/>
              <a:r>
                <a:rPr lang="en-US" altLang="ko-KR" sz="1100">
                  <a:solidFill>
                    <a:srgbClr val="000000"/>
                  </a:solidFill>
                  <a:latin typeface="맑은 고딕"/>
                  <a:ea typeface="돋움"/>
                  <a:cs typeface="돋움"/>
                </a:rPr>
                <a:t>PAC</a:t>
              </a:r>
            </a:p>
          </p:txBody>
        </p:sp>
        <p:sp>
          <p:nvSpPr>
            <p:cNvPr id="107690" name="AutoShape 258"/>
            <p:cNvSpPr>
              <a:spLocks noChangeArrowheads="1"/>
            </p:cNvSpPr>
            <p:nvPr/>
          </p:nvSpPr>
          <p:spPr bwMode="auto">
            <a:xfrm>
              <a:off x="2515380" y="2411824"/>
              <a:ext cx="441325" cy="739938"/>
            </a:xfrm>
            <a:prstGeom prst="roundRect">
              <a:avLst>
                <a:gd name="adj" fmla="val 12495"/>
              </a:avLst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latinLnBrk="1"/>
              <a:endParaRPr lang="ko-KR" altLang="en-US">
                <a:latin typeface="맑은 고딕"/>
              </a:endParaRPr>
            </a:p>
          </p:txBody>
        </p:sp>
        <p:sp>
          <p:nvSpPr>
            <p:cNvPr id="107691" name="Line 262"/>
            <p:cNvSpPr>
              <a:spLocks noChangeShapeType="1"/>
            </p:cNvSpPr>
            <p:nvPr/>
          </p:nvSpPr>
          <p:spPr bwMode="auto">
            <a:xfrm flipH="1" flipV="1">
              <a:off x="2124075" y="2505074"/>
              <a:ext cx="388144" cy="23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692" name="Line 401"/>
            <p:cNvSpPr>
              <a:spLocks noChangeShapeType="1"/>
            </p:cNvSpPr>
            <p:nvPr/>
          </p:nvSpPr>
          <p:spPr bwMode="auto">
            <a:xfrm>
              <a:off x="2066925" y="4111625"/>
              <a:ext cx="1588" cy="8874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693" name="Rectangle 402"/>
            <p:cNvSpPr>
              <a:spLocks noChangeArrowheads="1"/>
            </p:cNvSpPr>
            <p:nvPr/>
          </p:nvSpPr>
          <p:spPr bwMode="auto">
            <a:xfrm>
              <a:off x="1879600" y="5251450"/>
              <a:ext cx="265113" cy="104775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1"/>
              <a:endParaRPr lang="ko-KR" altLang="en-US">
                <a:latin typeface="맑은 고딕"/>
              </a:endParaRPr>
            </a:p>
          </p:txBody>
        </p:sp>
        <p:sp>
          <p:nvSpPr>
            <p:cNvPr id="107694" name="Rectangle 403"/>
            <p:cNvSpPr>
              <a:spLocks noChangeArrowheads="1"/>
            </p:cNvSpPr>
            <p:nvPr/>
          </p:nvSpPr>
          <p:spPr bwMode="auto">
            <a:xfrm>
              <a:off x="2146300" y="5251450"/>
              <a:ext cx="265113" cy="104775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1"/>
              <a:endParaRPr lang="ko-KR" altLang="en-US">
                <a:latin typeface="맑은 고딕"/>
              </a:endParaRPr>
            </a:p>
          </p:txBody>
        </p:sp>
        <p:sp>
          <p:nvSpPr>
            <p:cNvPr id="107695" name="Line 404"/>
            <p:cNvSpPr>
              <a:spLocks noChangeShapeType="1"/>
            </p:cNvSpPr>
            <p:nvPr/>
          </p:nvSpPr>
          <p:spPr bwMode="auto">
            <a:xfrm flipH="1" flipV="1">
              <a:off x="1943100" y="4999038"/>
              <a:ext cx="1588" cy="26511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696" name="Line 405"/>
            <p:cNvSpPr>
              <a:spLocks noChangeShapeType="1"/>
            </p:cNvSpPr>
            <p:nvPr/>
          </p:nvSpPr>
          <p:spPr bwMode="auto">
            <a:xfrm flipH="1" flipV="1">
              <a:off x="2209800" y="4999038"/>
              <a:ext cx="1588" cy="26511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697" name="Line 406"/>
            <p:cNvSpPr>
              <a:spLocks noChangeShapeType="1"/>
            </p:cNvSpPr>
            <p:nvPr/>
          </p:nvSpPr>
          <p:spPr bwMode="auto">
            <a:xfrm>
              <a:off x="1951038" y="5000625"/>
              <a:ext cx="2540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698" name="Line 407"/>
            <p:cNvSpPr>
              <a:spLocks noChangeShapeType="1"/>
            </p:cNvSpPr>
            <p:nvPr/>
          </p:nvSpPr>
          <p:spPr bwMode="auto">
            <a:xfrm>
              <a:off x="2378075" y="5356225"/>
              <a:ext cx="0" cy="1460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699" name="Line 262"/>
            <p:cNvSpPr>
              <a:spLocks noChangeShapeType="1"/>
            </p:cNvSpPr>
            <p:nvPr/>
          </p:nvSpPr>
          <p:spPr bwMode="auto">
            <a:xfrm flipH="1">
              <a:off x="2198654" y="2908570"/>
              <a:ext cx="320810" cy="18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7555" name="그룹 220"/>
          <p:cNvGrpSpPr>
            <a:grpSpLocks/>
          </p:cNvGrpSpPr>
          <p:nvPr/>
        </p:nvGrpSpPr>
        <p:grpSpPr bwMode="auto">
          <a:xfrm>
            <a:off x="2832100" y="2136775"/>
            <a:ext cx="1189038" cy="3375025"/>
            <a:chOff x="1700011" y="2130425"/>
            <a:chExt cx="1287109" cy="3375025"/>
          </a:xfrm>
        </p:grpSpPr>
        <p:grpSp>
          <p:nvGrpSpPr>
            <p:cNvPr id="107640" name="Group 232"/>
            <p:cNvGrpSpPr>
              <a:grpSpLocks/>
            </p:cNvGrpSpPr>
            <p:nvPr/>
          </p:nvGrpSpPr>
          <p:grpSpPr bwMode="auto">
            <a:xfrm>
              <a:off x="1700011" y="3201582"/>
              <a:ext cx="677862" cy="384175"/>
              <a:chOff x="1479" y="1663"/>
              <a:chExt cx="427" cy="242"/>
            </a:xfrm>
          </p:grpSpPr>
          <p:sp>
            <p:nvSpPr>
              <p:cNvPr id="251" name="Rectangle 233"/>
              <p:cNvSpPr>
                <a:spLocks noChangeArrowheads="1"/>
              </p:cNvSpPr>
              <p:nvPr/>
            </p:nvSpPr>
            <p:spPr bwMode="auto">
              <a:xfrm>
                <a:off x="1526" y="1663"/>
                <a:ext cx="324" cy="1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>
                <a:spAutoFit/>
              </a:bodyPr>
              <a:lstStyle/>
              <a:p>
                <a:pPr fontAlgn="auto" latinLnBrk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ko-KR" sz="1300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  <a:ea typeface="돋움" pitchFamily="50" charset="-127"/>
                    <a:cs typeface="+mn-cs"/>
                  </a:rPr>
                  <a:t>SSA</a:t>
                </a:r>
              </a:p>
            </p:txBody>
          </p:sp>
          <p:sp>
            <p:nvSpPr>
              <p:cNvPr id="107670" name="Line 234"/>
              <p:cNvSpPr>
                <a:spLocks noChangeShapeType="1"/>
              </p:cNvSpPr>
              <p:nvPr/>
            </p:nvSpPr>
            <p:spPr bwMode="auto">
              <a:xfrm>
                <a:off x="1479" y="1689"/>
                <a:ext cx="427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671" name="Line 235"/>
              <p:cNvSpPr>
                <a:spLocks noChangeShapeType="1"/>
              </p:cNvSpPr>
              <p:nvPr/>
            </p:nvSpPr>
            <p:spPr bwMode="auto">
              <a:xfrm flipH="1">
                <a:off x="1690" y="1689"/>
                <a:ext cx="214" cy="21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672" name="Line 236"/>
              <p:cNvSpPr>
                <a:spLocks noChangeShapeType="1"/>
              </p:cNvSpPr>
              <p:nvPr/>
            </p:nvSpPr>
            <p:spPr bwMode="auto">
              <a:xfrm>
                <a:off x="1479" y="1689"/>
                <a:ext cx="211" cy="2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7641" name="Line 237"/>
            <p:cNvSpPr>
              <a:spLocks noChangeShapeType="1"/>
            </p:cNvSpPr>
            <p:nvPr/>
          </p:nvSpPr>
          <p:spPr bwMode="auto">
            <a:xfrm flipH="1">
              <a:off x="2038350" y="2181225"/>
              <a:ext cx="2381" cy="24526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642" name="Freeform 238"/>
            <p:cNvSpPr>
              <a:spLocks/>
            </p:cNvSpPr>
            <p:nvPr/>
          </p:nvSpPr>
          <p:spPr bwMode="auto">
            <a:xfrm>
              <a:off x="1970881" y="2130425"/>
              <a:ext cx="72231" cy="93663"/>
            </a:xfrm>
            <a:custGeom>
              <a:avLst/>
              <a:gdLst>
                <a:gd name="T0" fmla="*/ 0 w 46"/>
                <a:gd name="T1" fmla="*/ 2147483647 h 51"/>
                <a:gd name="T2" fmla="*/ 0 w 46"/>
                <a:gd name="T3" fmla="*/ 0 h 51"/>
                <a:gd name="T4" fmla="*/ 2147483647 w 46"/>
                <a:gd name="T5" fmla="*/ 0 h 51"/>
                <a:gd name="T6" fmla="*/ 2147483647 w 46"/>
                <a:gd name="T7" fmla="*/ 2147483647 h 5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6"/>
                <a:gd name="T13" fmla="*/ 0 h 51"/>
                <a:gd name="T14" fmla="*/ 46 w 46"/>
                <a:gd name="T15" fmla="*/ 51 h 5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6" h="51">
                  <a:moveTo>
                    <a:pt x="0" y="26"/>
                  </a:moveTo>
                  <a:lnTo>
                    <a:pt x="0" y="0"/>
                  </a:lnTo>
                  <a:lnTo>
                    <a:pt x="45" y="0"/>
                  </a:lnTo>
                  <a:lnTo>
                    <a:pt x="45" y="50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643" name="Line 239"/>
            <p:cNvSpPr>
              <a:spLocks noChangeShapeType="1"/>
            </p:cNvSpPr>
            <p:nvPr/>
          </p:nvSpPr>
          <p:spPr bwMode="auto">
            <a:xfrm>
              <a:off x="2097881" y="2214562"/>
              <a:ext cx="0" cy="10001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644" name="Line 240"/>
            <p:cNvSpPr>
              <a:spLocks noChangeShapeType="1"/>
            </p:cNvSpPr>
            <p:nvPr/>
          </p:nvSpPr>
          <p:spPr bwMode="auto">
            <a:xfrm flipH="1">
              <a:off x="2100263" y="2309813"/>
              <a:ext cx="63817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645" name="Oval 241"/>
            <p:cNvSpPr>
              <a:spLocks noChangeArrowheads="1"/>
            </p:cNvSpPr>
            <p:nvPr/>
          </p:nvSpPr>
          <p:spPr bwMode="auto">
            <a:xfrm>
              <a:off x="1879600" y="3757613"/>
              <a:ext cx="350838" cy="34925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latinLnBrk="1"/>
              <a:endParaRPr lang="ko-KR" altLang="en-US">
                <a:latin typeface="맑은 고딕"/>
              </a:endParaRPr>
            </a:p>
          </p:txBody>
        </p:sp>
        <p:sp>
          <p:nvSpPr>
            <p:cNvPr id="107646" name="Line 242"/>
            <p:cNvSpPr>
              <a:spLocks noChangeShapeType="1"/>
            </p:cNvSpPr>
            <p:nvPr/>
          </p:nvSpPr>
          <p:spPr bwMode="auto">
            <a:xfrm>
              <a:off x="2049463" y="3586163"/>
              <a:ext cx="0" cy="1651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647" name="Rectangle 243"/>
            <p:cNvSpPr>
              <a:spLocks noChangeArrowheads="1"/>
            </p:cNvSpPr>
            <p:nvPr/>
          </p:nvSpPr>
          <p:spPr bwMode="auto">
            <a:xfrm>
              <a:off x="1880614" y="3808413"/>
              <a:ext cx="375044" cy="262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latinLnBrk="1"/>
              <a:r>
                <a:rPr lang="en-US" altLang="ko-KR" sz="1100">
                  <a:solidFill>
                    <a:srgbClr val="000000"/>
                  </a:solidFill>
                  <a:latin typeface="맑은 고딕"/>
                  <a:ea typeface="돋움"/>
                  <a:cs typeface="돋움"/>
                </a:rPr>
                <a:t>K2</a:t>
              </a:r>
            </a:p>
          </p:txBody>
        </p:sp>
        <p:sp>
          <p:nvSpPr>
            <p:cNvPr id="107648" name="Line 244"/>
            <p:cNvSpPr>
              <a:spLocks noChangeShapeType="1"/>
            </p:cNvSpPr>
            <p:nvPr/>
          </p:nvSpPr>
          <p:spPr bwMode="auto">
            <a:xfrm>
              <a:off x="2044700" y="3013007"/>
              <a:ext cx="794" cy="22311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649" name="Rectangle 245"/>
            <p:cNvSpPr>
              <a:spLocks noChangeArrowheads="1"/>
            </p:cNvSpPr>
            <p:nvPr/>
          </p:nvSpPr>
          <p:spPr bwMode="auto">
            <a:xfrm>
              <a:off x="1797828" y="2783429"/>
              <a:ext cx="465333" cy="262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latinLnBrk="1"/>
              <a:r>
                <a:rPr lang="en-US" altLang="ko-KR" sz="1100">
                  <a:solidFill>
                    <a:srgbClr val="000000"/>
                  </a:solidFill>
                  <a:latin typeface="맑은 고딕"/>
                  <a:ea typeface="돋움"/>
                  <a:cs typeface="돋움"/>
                </a:rPr>
                <a:t>ATT</a:t>
              </a:r>
            </a:p>
          </p:txBody>
        </p:sp>
        <p:sp>
          <p:nvSpPr>
            <p:cNvPr id="107650" name="AutoShape 246"/>
            <p:cNvSpPr>
              <a:spLocks noChangeArrowheads="1"/>
            </p:cNvSpPr>
            <p:nvPr/>
          </p:nvSpPr>
          <p:spPr bwMode="auto">
            <a:xfrm>
              <a:off x="1849033" y="2805856"/>
              <a:ext cx="346075" cy="204787"/>
            </a:xfrm>
            <a:prstGeom prst="roundRect">
              <a:avLst>
                <a:gd name="adj" fmla="val 12495"/>
              </a:avLst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latinLnBrk="1"/>
              <a:endParaRPr lang="ko-KR" altLang="en-US">
                <a:latin typeface="맑은 고딕"/>
              </a:endParaRPr>
            </a:p>
          </p:txBody>
        </p:sp>
        <p:grpSp>
          <p:nvGrpSpPr>
            <p:cNvPr id="107651" name="Group 247"/>
            <p:cNvGrpSpPr>
              <a:grpSpLocks/>
            </p:cNvGrpSpPr>
            <p:nvPr/>
          </p:nvGrpSpPr>
          <p:grpSpPr bwMode="auto">
            <a:xfrm>
              <a:off x="1914525" y="2395538"/>
              <a:ext cx="293688" cy="207962"/>
              <a:chOff x="1224" y="3411"/>
              <a:chExt cx="185" cy="131"/>
            </a:xfrm>
          </p:grpSpPr>
          <p:sp>
            <p:nvSpPr>
              <p:cNvPr id="107667" name="Oval 248"/>
              <p:cNvSpPr>
                <a:spLocks noChangeArrowheads="1"/>
              </p:cNvSpPr>
              <p:nvPr/>
            </p:nvSpPr>
            <p:spPr bwMode="auto">
              <a:xfrm>
                <a:off x="1253" y="3432"/>
                <a:ext cx="98" cy="97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endParaRPr lang="ko-KR" altLang="en-US">
                  <a:latin typeface="맑은 고딕"/>
                </a:endParaRPr>
              </a:p>
            </p:txBody>
          </p:sp>
          <p:sp>
            <p:nvSpPr>
              <p:cNvPr id="107668" name="Freeform 249"/>
              <p:cNvSpPr>
                <a:spLocks/>
              </p:cNvSpPr>
              <p:nvPr/>
            </p:nvSpPr>
            <p:spPr bwMode="auto">
              <a:xfrm>
                <a:off x="1224" y="3411"/>
                <a:ext cx="185" cy="131"/>
              </a:xfrm>
              <a:custGeom>
                <a:avLst/>
                <a:gdLst>
                  <a:gd name="T0" fmla="*/ 0 w 185"/>
                  <a:gd name="T1" fmla="*/ 130 h 131"/>
                  <a:gd name="T2" fmla="*/ 184 w 185"/>
                  <a:gd name="T3" fmla="*/ 0 h 131"/>
                  <a:gd name="T4" fmla="*/ 121 w 185"/>
                  <a:gd name="T5" fmla="*/ 25 h 131"/>
                  <a:gd name="T6" fmla="*/ 184 w 185"/>
                  <a:gd name="T7" fmla="*/ 0 h 131"/>
                  <a:gd name="T8" fmla="*/ 144 w 185"/>
                  <a:gd name="T9" fmla="*/ 47 h 1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5"/>
                  <a:gd name="T16" fmla="*/ 0 h 131"/>
                  <a:gd name="T17" fmla="*/ 185 w 185"/>
                  <a:gd name="T18" fmla="*/ 131 h 1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5" h="131">
                    <a:moveTo>
                      <a:pt x="0" y="130"/>
                    </a:moveTo>
                    <a:lnTo>
                      <a:pt x="184" y="0"/>
                    </a:lnTo>
                    <a:lnTo>
                      <a:pt x="121" y="25"/>
                    </a:lnTo>
                    <a:lnTo>
                      <a:pt x="184" y="0"/>
                    </a:lnTo>
                    <a:lnTo>
                      <a:pt x="144" y="47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7652" name="Line 250"/>
            <p:cNvSpPr>
              <a:spLocks noChangeShapeType="1"/>
            </p:cNvSpPr>
            <p:nvPr/>
          </p:nvSpPr>
          <p:spPr bwMode="auto">
            <a:xfrm flipH="1">
              <a:off x="2035174" y="2590800"/>
              <a:ext cx="3175" cy="2143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653" name="Line 251"/>
            <p:cNvSpPr>
              <a:spLocks noChangeShapeType="1"/>
            </p:cNvSpPr>
            <p:nvPr/>
          </p:nvSpPr>
          <p:spPr bwMode="auto">
            <a:xfrm>
              <a:off x="2381250" y="5505450"/>
              <a:ext cx="3524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654" name="Line 252"/>
            <p:cNvSpPr>
              <a:spLocks noChangeShapeType="1"/>
            </p:cNvSpPr>
            <p:nvPr/>
          </p:nvSpPr>
          <p:spPr bwMode="auto">
            <a:xfrm flipH="1" flipV="1">
              <a:off x="2733472" y="3161489"/>
              <a:ext cx="203" cy="23344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655" name="Line 253"/>
            <p:cNvSpPr>
              <a:spLocks noChangeShapeType="1"/>
            </p:cNvSpPr>
            <p:nvPr/>
          </p:nvSpPr>
          <p:spPr bwMode="auto">
            <a:xfrm flipH="1" flipV="1">
              <a:off x="2743200" y="2305049"/>
              <a:ext cx="5369" cy="1169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656" name="Rectangle 257"/>
            <p:cNvSpPr>
              <a:spLocks noChangeArrowheads="1"/>
            </p:cNvSpPr>
            <p:nvPr/>
          </p:nvSpPr>
          <p:spPr bwMode="auto">
            <a:xfrm>
              <a:off x="2488798" y="2365747"/>
              <a:ext cx="498322" cy="770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latinLnBrk="1"/>
              <a:endParaRPr lang="en-US" altLang="ko-KR" sz="1100">
                <a:solidFill>
                  <a:srgbClr val="000000"/>
                </a:solidFill>
                <a:latin typeface="맑은 고딕"/>
                <a:ea typeface="돋움"/>
                <a:cs typeface="돋움"/>
              </a:endParaRPr>
            </a:p>
            <a:p>
              <a:pPr latinLnBrk="1"/>
              <a:r>
                <a:rPr lang="en-US" altLang="ko-KR" sz="1100">
                  <a:solidFill>
                    <a:srgbClr val="000000"/>
                  </a:solidFill>
                  <a:latin typeface="맑은 고딕"/>
                  <a:ea typeface="돋움"/>
                  <a:cs typeface="돋움"/>
                </a:rPr>
                <a:t>PAD</a:t>
              </a:r>
            </a:p>
            <a:p>
              <a:pPr latinLnBrk="1"/>
              <a:r>
                <a:rPr lang="en-US" altLang="ko-KR" sz="1100">
                  <a:solidFill>
                    <a:srgbClr val="000000"/>
                  </a:solidFill>
                  <a:latin typeface="맑은 고딕"/>
                  <a:ea typeface="돋움"/>
                  <a:cs typeface="돋움"/>
                </a:rPr>
                <a:t>&amp;</a:t>
              </a:r>
            </a:p>
            <a:p>
              <a:pPr latinLnBrk="1"/>
              <a:r>
                <a:rPr lang="en-US" altLang="ko-KR" sz="1100">
                  <a:solidFill>
                    <a:srgbClr val="000000"/>
                  </a:solidFill>
                  <a:latin typeface="맑은 고딕"/>
                  <a:ea typeface="돋움"/>
                  <a:cs typeface="돋움"/>
                </a:rPr>
                <a:t>PAC</a:t>
              </a:r>
            </a:p>
          </p:txBody>
        </p:sp>
        <p:sp>
          <p:nvSpPr>
            <p:cNvPr id="107657" name="AutoShape 258"/>
            <p:cNvSpPr>
              <a:spLocks noChangeArrowheads="1"/>
            </p:cNvSpPr>
            <p:nvPr/>
          </p:nvSpPr>
          <p:spPr bwMode="auto">
            <a:xfrm>
              <a:off x="2515380" y="2411824"/>
              <a:ext cx="441325" cy="739938"/>
            </a:xfrm>
            <a:prstGeom prst="roundRect">
              <a:avLst>
                <a:gd name="adj" fmla="val 12495"/>
              </a:avLst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latinLnBrk="1"/>
              <a:endParaRPr lang="ko-KR" altLang="en-US">
                <a:latin typeface="맑은 고딕"/>
              </a:endParaRPr>
            </a:p>
          </p:txBody>
        </p:sp>
        <p:sp>
          <p:nvSpPr>
            <p:cNvPr id="107658" name="Line 262"/>
            <p:cNvSpPr>
              <a:spLocks noChangeShapeType="1"/>
            </p:cNvSpPr>
            <p:nvPr/>
          </p:nvSpPr>
          <p:spPr bwMode="auto">
            <a:xfrm flipH="1" flipV="1">
              <a:off x="2124075" y="2505074"/>
              <a:ext cx="388144" cy="23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659" name="Line 401"/>
            <p:cNvSpPr>
              <a:spLocks noChangeShapeType="1"/>
            </p:cNvSpPr>
            <p:nvPr/>
          </p:nvSpPr>
          <p:spPr bwMode="auto">
            <a:xfrm>
              <a:off x="2066925" y="4111625"/>
              <a:ext cx="1588" cy="8874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660" name="Rectangle 402"/>
            <p:cNvSpPr>
              <a:spLocks noChangeArrowheads="1"/>
            </p:cNvSpPr>
            <p:nvPr/>
          </p:nvSpPr>
          <p:spPr bwMode="auto">
            <a:xfrm>
              <a:off x="1879600" y="5251450"/>
              <a:ext cx="265113" cy="104775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1"/>
              <a:endParaRPr lang="ko-KR" altLang="en-US">
                <a:latin typeface="맑은 고딕"/>
              </a:endParaRPr>
            </a:p>
          </p:txBody>
        </p:sp>
        <p:sp>
          <p:nvSpPr>
            <p:cNvPr id="107661" name="Rectangle 403"/>
            <p:cNvSpPr>
              <a:spLocks noChangeArrowheads="1"/>
            </p:cNvSpPr>
            <p:nvPr/>
          </p:nvSpPr>
          <p:spPr bwMode="auto">
            <a:xfrm>
              <a:off x="2146300" y="5251450"/>
              <a:ext cx="265113" cy="104775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1"/>
              <a:endParaRPr lang="ko-KR" altLang="en-US">
                <a:latin typeface="맑은 고딕"/>
              </a:endParaRPr>
            </a:p>
          </p:txBody>
        </p:sp>
        <p:sp>
          <p:nvSpPr>
            <p:cNvPr id="107662" name="Line 404"/>
            <p:cNvSpPr>
              <a:spLocks noChangeShapeType="1"/>
            </p:cNvSpPr>
            <p:nvPr/>
          </p:nvSpPr>
          <p:spPr bwMode="auto">
            <a:xfrm flipH="1" flipV="1">
              <a:off x="1943100" y="4999038"/>
              <a:ext cx="1588" cy="26511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663" name="Line 405"/>
            <p:cNvSpPr>
              <a:spLocks noChangeShapeType="1"/>
            </p:cNvSpPr>
            <p:nvPr/>
          </p:nvSpPr>
          <p:spPr bwMode="auto">
            <a:xfrm flipH="1" flipV="1">
              <a:off x="2209800" y="4999038"/>
              <a:ext cx="1588" cy="26511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664" name="Line 406"/>
            <p:cNvSpPr>
              <a:spLocks noChangeShapeType="1"/>
            </p:cNvSpPr>
            <p:nvPr/>
          </p:nvSpPr>
          <p:spPr bwMode="auto">
            <a:xfrm>
              <a:off x="1951038" y="5000625"/>
              <a:ext cx="2540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665" name="Line 407"/>
            <p:cNvSpPr>
              <a:spLocks noChangeShapeType="1"/>
            </p:cNvSpPr>
            <p:nvPr/>
          </p:nvSpPr>
          <p:spPr bwMode="auto">
            <a:xfrm>
              <a:off x="2378075" y="5356225"/>
              <a:ext cx="0" cy="1460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666" name="Line 262"/>
            <p:cNvSpPr>
              <a:spLocks noChangeShapeType="1"/>
            </p:cNvSpPr>
            <p:nvPr/>
          </p:nvSpPr>
          <p:spPr bwMode="auto">
            <a:xfrm flipH="1">
              <a:off x="2198654" y="2908570"/>
              <a:ext cx="320810" cy="18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7556" name="Line 347"/>
          <p:cNvSpPr>
            <a:spLocks noChangeShapeType="1"/>
          </p:cNvSpPr>
          <p:nvPr/>
        </p:nvSpPr>
        <p:spPr bwMode="auto">
          <a:xfrm>
            <a:off x="7704138" y="4102100"/>
            <a:ext cx="1587" cy="636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7557" name="Rectangle 351"/>
          <p:cNvSpPr>
            <a:spLocks noChangeArrowheads="1"/>
          </p:cNvSpPr>
          <p:nvPr/>
        </p:nvSpPr>
        <p:spPr bwMode="auto">
          <a:xfrm>
            <a:off x="7766050" y="5251450"/>
            <a:ext cx="244475" cy="10477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latinLnBrk="1"/>
            <a:endParaRPr lang="ko-KR" altLang="en-US">
              <a:latin typeface="맑은 고딕"/>
            </a:endParaRPr>
          </a:p>
        </p:txBody>
      </p:sp>
      <p:sp>
        <p:nvSpPr>
          <p:cNvPr id="107558" name="Rectangle 352"/>
          <p:cNvSpPr>
            <a:spLocks noChangeArrowheads="1"/>
          </p:cNvSpPr>
          <p:nvPr/>
        </p:nvSpPr>
        <p:spPr bwMode="auto">
          <a:xfrm>
            <a:off x="8010525" y="5251450"/>
            <a:ext cx="246063" cy="10477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latinLnBrk="1"/>
            <a:endParaRPr lang="ko-KR" altLang="en-US">
              <a:latin typeface="맑은 고딕"/>
            </a:endParaRPr>
          </a:p>
        </p:txBody>
      </p:sp>
      <p:sp>
        <p:nvSpPr>
          <p:cNvPr id="107559" name="Line 353"/>
          <p:cNvSpPr>
            <a:spLocks noChangeShapeType="1"/>
          </p:cNvSpPr>
          <p:nvPr/>
        </p:nvSpPr>
        <p:spPr bwMode="auto">
          <a:xfrm flipH="1" flipV="1">
            <a:off x="7807325" y="4989513"/>
            <a:ext cx="1588" cy="265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7560" name="Line 354"/>
          <p:cNvSpPr>
            <a:spLocks noChangeShapeType="1"/>
          </p:cNvSpPr>
          <p:nvPr/>
        </p:nvSpPr>
        <p:spPr bwMode="auto">
          <a:xfrm flipH="1" flipV="1">
            <a:off x="8053388" y="4989513"/>
            <a:ext cx="1587" cy="265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7561" name="Line 355"/>
          <p:cNvSpPr>
            <a:spLocks noChangeShapeType="1"/>
          </p:cNvSpPr>
          <p:nvPr/>
        </p:nvSpPr>
        <p:spPr bwMode="auto">
          <a:xfrm>
            <a:off x="7815263" y="4991100"/>
            <a:ext cx="23336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7562" name="Line 360"/>
          <p:cNvSpPr>
            <a:spLocks noChangeShapeType="1"/>
          </p:cNvSpPr>
          <p:nvPr/>
        </p:nvSpPr>
        <p:spPr bwMode="auto">
          <a:xfrm flipH="1">
            <a:off x="8221663" y="5351463"/>
            <a:ext cx="3175" cy="139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63" name="Line 362"/>
          <p:cNvSpPr>
            <a:spLocks noChangeShapeType="1"/>
          </p:cNvSpPr>
          <p:nvPr/>
        </p:nvSpPr>
        <p:spPr bwMode="auto">
          <a:xfrm flipH="1" flipV="1">
            <a:off x="8332788" y="3132138"/>
            <a:ext cx="0" cy="2351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7564" name="Rectangle 351"/>
          <p:cNvSpPr>
            <a:spLocks noChangeArrowheads="1"/>
          </p:cNvSpPr>
          <p:nvPr/>
        </p:nvSpPr>
        <p:spPr bwMode="auto">
          <a:xfrm>
            <a:off x="7523163" y="5249863"/>
            <a:ext cx="244475" cy="10477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latinLnBrk="1"/>
            <a:endParaRPr lang="ko-KR" altLang="en-US">
              <a:latin typeface="맑은 고딕"/>
            </a:endParaRPr>
          </a:p>
        </p:txBody>
      </p:sp>
      <p:sp>
        <p:nvSpPr>
          <p:cNvPr id="107565" name="Rectangle 351"/>
          <p:cNvSpPr>
            <a:spLocks noChangeArrowheads="1"/>
          </p:cNvSpPr>
          <p:nvPr/>
        </p:nvSpPr>
        <p:spPr bwMode="auto">
          <a:xfrm>
            <a:off x="7278688" y="5253038"/>
            <a:ext cx="244475" cy="10477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latinLnBrk="1"/>
            <a:endParaRPr lang="ko-KR" altLang="en-US">
              <a:latin typeface="맑은 고딕"/>
            </a:endParaRPr>
          </a:p>
        </p:txBody>
      </p:sp>
      <p:sp>
        <p:nvSpPr>
          <p:cNvPr id="107566" name="Line 353"/>
          <p:cNvSpPr>
            <a:spLocks noChangeShapeType="1"/>
          </p:cNvSpPr>
          <p:nvPr/>
        </p:nvSpPr>
        <p:spPr bwMode="auto">
          <a:xfrm flipH="1" flipV="1">
            <a:off x="7334250" y="4983163"/>
            <a:ext cx="1588" cy="265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7567" name="Line 354"/>
          <p:cNvSpPr>
            <a:spLocks noChangeShapeType="1"/>
          </p:cNvSpPr>
          <p:nvPr/>
        </p:nvSpPr>
        <p:spPr bwMode="auto">
          <a:xfrm flipH="1" flipV="1">
            <a:off x="7580313" y="4983163"/>
            <a:ext cx="1587" cy="265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7568" name="Line 355"/>
          <p:cNvSpPr>
            <a:spLocks noChangeShapeType="1"/>
          </p:cNvSpPr>
          <p:nvPr/>
        </p:nvSpPr>
        <p:spPr bwMode="auto">
          <a:xfrm>
            <a:off x="7342188" y="4984750"/>
            <a:ext cx="23336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07569" name="직선 연결선 255"/>
          <p:cNvCxnSpPr>
            <a:cxnSpLocks noChangeShapeType="1"/>
          </p:cNvCxnSpPr>
          <p:nvPr/>
        </p:nvCxnSpPr>
        <p:spPr bwMode="auto">
          <a:xfrm flipV="1">
            <a:off x="7448550" y="4743450"/>
            <a:ext cx="1588" cy="242888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07570" name="직선 연결선 256"/>
          <p:cNvCxnSpPr>
            <a:cxnSpLocks noChangeShapeType="1"/>
          </p:cNvCxnSpPr>
          <p:nvPr/>
        </p:nvCxnSpPr>
        <p:spPr bwMode="auto">
          <a:xfrm flipV="1">
            <a:off x="7453313" y="4743450"/>
            <a:ext cx="477837" cy="0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</p:cxnSp>
      <p:grpSp>
        <p:nvGrpSpPr>
          <p:cNvPr id="107571" name="그룹 289"/>
          <p:cNvGrpSpPr>
            <a:grpSpLocks/>
          </p:cNvGrpSpPr>
          <p:nvPr/>
        </p:nvGrpSpPr>
        <p:grpSpPr bwMode="auto">
          <a:xfrm>
            <a:off x="7354888" y="2133600"/>
            <a:ext cx="1187450" cy="1976438"/>
            <a:chOff x="-456279" y="2444951"/>
            <a:chExt cx="1287109" cy="1976438"/>
          </a:xfrm>
        </p:grpSpPr>
        <p:grpSp>
          <p:nvGrpSpPr>
            <p:cNvPr id="107616" name="Group 232"/>
            <p:cNvGrpSpPr>
              <a:grpSpLocks/>
            </p:cNvGrpSpPr>
            <p:nvPr/>
          </p:nvGrpSpPr>
          <p:grpSpPr bwMode="auto">
            <a:xfrm>
              <a:off x="-456279" y="3516108"/>
              <a:ext cx="677862" cy="384175"/>
              <a:chOff x="1479" y="1663"/>
              <a:chExt cx="427" cy="242"/>
            </a:xfrm>
          </p:grpSpPr>
          <p:sp>
            <p:nvSpPr>
              <p:cNvPr id="286" name="Rectangle 233"/>
              <p:cNvSpPr>
                <a:spLocks noChangeArrowheads="1"/>
              </p:cNvSpPr>
              <p:nvPr/>
            </p:nvSpPr>
            <p:spPr bwMode="auto">
              <a:xfrm>
                <a:off x="1526" y="1663"/>
                <a:ext cx="324" cy="1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>
                <a:spAutoFit/>
              </a:bodyPr>
              <a:lstStyle/>
              <a:p>
                <a:pPr fontAlgn="auto" latinLnBrk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ko-KR" sz="1300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  <a:ea typeface="돋움" pitchFamily="50" charset="-127"/>
                    <a:cs typeface="+mn-cs"/>
                  </a:rPr>
                  <a:t>SSA</a:t>
                </a:r>
              </a:p>
            </p:txBody>
          </p:sp>
          <p:sp>
            <p:nvSpPr>
              <p:cNvPr id="107637" name="Line 234"/>
              <p:cNvSpPr>
                <a:spLocks noChangeShapeType="1"/>
              </p:cNvSpPr>
              <p:nvPr/>
            </p:nvSpPr>
            <p:spPr bwMode="auto">
              <a:xfrm>
                <a:off x="1479" y="1689"/>
                <a:ext cx="427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638" name="Line 235"/>
              <p:cNvSpPr>
                <a:spLocks noChangeShapeType="1"/>
              </p:cNvSpPr>
              <p:nvPr/>
            </p:nvSpPr>
            <p:spPr bwMode="auto">
              <a:xfrm flipH="1">
                <a:off x="1690" y="1689"/>
                <a:ext cx="214" cy="21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639" name="Line 236"/>
              <p:cNvSpPr>
                <a:spLocks noChangeShapeType="1"/>
              </p:cNvSpPr>
              <p:nvPr/>
            </p:nvSpPr>
            <p:spPr bwMode="auto">
              <a:xfrm>
                <a:off x="1479" y="1689"/>
                <a:ext cx="211" cy="2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7617" name="Line 237"/>
            <p:cNvSpPr>
              <a:spLocks noChangeShapeType="1"/>
            </p:cNvSpPr>
            <p:nvPr/>
          </p:nvSpPr>
          <p:spPr bwMode="auto">
            <a:xfrm flipH="1">
              <a:off x="-117940" y="2495751"/>
              <a:ext cx="2381" cy="24526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618" name="Freeform 238"/>
            <p:cNvSpPr>
              <a:spLocks/>
            </p:cNvSpPr>
            <p:nvPr/>
          </p:nvSpPr>
          <p:spPr bwMode="auto">
            <a:xfrm>
              <a:off x="-185409" y="2444951"/>
              <a:ext cx="72231" cy="93663"/>
            </a:xfrm>
            <a:custGeom>
              <a:avLst/>
              <a:gdLst>
                <a:gd name="T0" fmla="*/ 0 w 46"/>
                <a:gd name="T1" fmla="*/ 2147483647 h 51"/>
                <a:gd name="T2" fmla="*/ 0 w 46"/>
                <a:gd name="T3" fmla="*/ 0 h 51"/>
                <a:gd name="T4" fmla="*/ 2147483647 w 46"/>
                <a:gd name="T5" fmla="*/ 0 h 51"/>
                <a:gd name="T6" fmla="*/ 2147483647 w 46"/>
                <a:gd name="T7" fmla="*/ 2147483647 h 5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6"/>
                <a:gd name="T13" fmla="*/ 0 h 51"/>
                <a:gd name="T14" fmla="*/ 46 w 46"/>
                <a:gd name="T15" fmla="*/ 51 h 5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6" h="51">
                  <a:moveTo>
                    <a:pt x="0" y="26"/>
                  </a:moveTo>
                  <a:lnTo>
                    <a:pt x="0" y="0"/>
                  </a:lnTo>
                  <a:lnTo>
                    <a:pt x="45" y="0"/>
                  </a:lnTo>
                  <a:lnTo>
                    <a:pt x="45" y="50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619" name="Line 239"/>
            <p:cNvSpPr>
              <a:spLocks noChangeShapeType="1"/>
            </p:cNvSpPr>
            <p:nvPr/>
          </p:nvSpPr>
          <p:spPr bwMode="auto">
            <a:xfrm>
              <a:off x="-58409" y="2529088"/>
              <a:ext cx="0" cy="10001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620" name="Line 240"/>
            <p:cNvSpPr>
              <a:spLocks noChangeShapeType="1"/>
            </p:cNvSpPr>
            <p:nvPr/>
          </p:nvSpPr>
          <p:spPr bwMode="auto">
            <a:xfrm flipH="1">
              <a:off x="-56027" y="2624339"/>
              <a:ext cx="63817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621" name="Oval 241"/>
            <p:cNvSpPr>
              <a:spLocks noChangeArrowheads="1"/>
            </p:cNvSpPr>
            <p:nvPr/>
          </p:nvSpPr>
          <p:spPr bwMode="auto">
            <a:xfrm>
              <a:off x="-276690" y="4072139"/>
              <a:ext cx="350838" cy="34925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latinLnBrk="1"/>
              <a:endParaRPr lang="ko-KR" altLang="en-US">
                <a:latin typeface="맑은 고딕"/>
              </a:endParaRPr>
            </a:p>
          </p:txBody>
        </p:sp>
        <p:sp>
          <p:nvSpPr>
            <p:cNvPr id="107622" name="Line 242"/>
            <p:cNvSpPr>
              <a:spLocks noChangeShapeType="1"/>
            </p:cNvSpPr>
            <p:nvPr/>
          </p:nvSpPr>
          <p:spPr bwMode="auto">
            <a:xfrm>
              <a:off x="-106827" y="3900689"/>
              <a:ext cx="0" cy="1651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623" name="Rectangle 243"/>
            <p:cNvSpPr>
              <a:spLocks noChangeArrowheads="1"/>
            </p:cNvSpPr>
            <p:nvPr/>
          </p:nvSpPr>
          <p:spPr bwMode="auto">
            <a:xfrm>
              <a:off x="-304247" y="4122939"/>
              <a:ext cx="458387" cy="262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latinLnBrk="1"/>
              <a:r>
                <a:rPr lang="en-US" altLang="ko-KR" sz="1100">
                  <a:solidFill>
                    <a:srgbClr val="000000"/>
                  </a:solidFill>
                  <a:latin typeface="맑은 고딕"/>
                  <a:ea typeface="돋움"/>
                  <a:cs typeface="돋움"/>
                </a:rPr>
                <a:t>K44</a:t>
              </a:r>
            </a:p>
          </p:txBody>
        </p:sp>
        <p:sp>
          <p:nvSpPr>
            <p:cNvPr id="107624" name="Line 244"/>
            <p:cNvSpPr>
              <a:spLocks noChangeShapeType="1"/>
            </p:cNvSpPr>
            <p:nvPr/>
          </p:nvSpPr>
          <p:spPr bwMode="auto">
            <a:xfrm>
              <a:off x="-111590" y="3327533"/>
              <a:ext cx="794" cy="22311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625" name="Rectangle 245"/>
            <p:cNvSpPr>
              <a:spLocks noChangeArrowheads="1"/>
            </p:cNvSpPr>
            <p:nvPr/>
          </p:nvSpPr>
          <p:spPr bwMode="auto">
            <a:xfrm>
              <a:off x="-358462" y="3097955"/>
              <a:ext cx="465333" cy="262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latinLnBrk="1"/>
              <a:r>
                <a:rPr lang="en-US" altLang="ko-KR" sz="1100">
                  <a:solidFill>
                    <a:srgbClr val="000000"/>
                  </a:solidFill>
                  <a:latin typeface="맑은 고딕"/>
                  <a:ea typeface="돋움"/>
                  <a:cs typeface="돋움"/>
                </a:rPr>
                <a:t>ATT</a:t>
              </a:r>
            </a:p>
          </p:txBody>
        </p:sp>
        <p:sp>
          <p:nvSpPr>
            <p:cNvPr id="107626" name="AutoShape 246"/>
            <p:cNvSpPr>
              <a:spLocks noChangeArrowheads="1"/>
            </p:cNvSpPr>
            <p:nvPr/>
          </p:nvSpPr>
          <p:spPr bwMode="auto">
            <a:xfrm>
              <a:off x="-307257" y="3120382"/>
              <a:ext cx="346075" cy="204787"/>
            </a:xfrm>
            <a:prstGeom prst="roundRect">
              <a:avLst>
                <a:gd name="adj" fmla="val 12495"/>
              </a:avLst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latinLnBrk="1"/>
              <a:endParaRPr lang="ko-KR" altLang="en-US">
                <a:latin typeface="맑은 고딕"/>
              </a:endParaRPr>
            </a:p>
          </p:txBody>
        </p:sp>
        <p:grpSp>
          <p:nvGrpSpPr>
            <p:cNvPr id="107627" name="Group 247"/>
            <p:cNvGrpSpPr>
              <a:grpSpLocks/>
            </p:cNvGrpSpPr>
            <p:nvPr/>
          </p:nvGrpSpPr>
          <p:grpSpPr bwMode="auto">
            <a:xfrm>
              <a:off x="-241765" y="2710064"/>
              <a:ext cx="293688" cy="207962"/>
              <a:chOff x="1224" y="3411"/>
              <a:chExt cx="185" cy="131"/>
            </a:xfrm>
          </p:grpSpPr>
          <p:sp>
            <p:nvSpPr>
              <p:cNvPr id="107634" name="Oval 248"/>
              <p:cNvSpPr>
                <a:spLocks noChangeArrowheads="1"/>
              </p:cNvSpPr>
              <p:nvPr/>
            </p:nvSpPr>
            <p:spPr bwMode="auto">
              <a:xfrm>
                <a:off x="1253" y="3432"/>
                <a:ext cx="98" cy="97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endParaRPr lang="ko-KR" altLang="en-US">
                  <a:latin typeface="맑은 고딕"/>
                </a:endParaRPr>
              </a:p>
            </p:txBody>
          </p:sp>
          <p:sp>
            <p:nvSpPr>
              <p:cNvPr id="107635" name="Freeform 249"/>
              <p:cNvSpPr>
                <a:spLocks/>
              </p:cNvSpPr>
              <p:nvPr/>
            </p:nvSpPr>
            <p:spPr bwMode="auto">
              <a:xfrm>
                <a:off x="1224" y="3411"/>
                <a:ext cx="185" cy="131"/>
              </a:xfrm>
              <a:custGeom>
                <a:avLst/>
                <a:gdLst>
                  <a:gd name="T0" fmla="*/ 0 w 185"/>
                  <a:gd name="T1" fmla="*/ 130 h 131"/>
                  <a:gd name="T2" fmla="*/ 184 w 185"/>
                  <a:gd name="T3" fmla="*/ 0 h 131"/>
                  <a:gd name="T4" fmla="*/ 121 w 185"/>
                  <a:gd name="T5" fmla="*/ 25 h 131"/>
                  <a:gd name="T6" fmla="*/ 184 w 185"/>
                  <a:gd name="T7" fmla="*/ 0 h 131"/>
                  <a:gd name="T8" fmla="*/ 144 w 185"/>
                  <a:gd name="T9" fmla="*/ 47 h 1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5"/>
                  <a:gd name="T16" fmla="*/ 0 h 131"/>
                  <a:gd name="T17" fmla="*/ 185 w 185"/>
                  <a:gd name="T18" fmla="*/ 131 h 1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5" h="131">
                    <a:moveTo>
                      <a:pt x="0" y="130"/>
                    </a:moveTo>
                    <a:lnTo>
                      <a:pt x="184" y="0"/>
                    </a:lnTo>
                    <a:lnTo>
                      <a:pt x="121" y="25"/>
                    </a:lnTo>
                    <a:lnTo>
                      <a:pt x="184" y="0"/>
                    </a:lnTo>
                    <a:lnTo>
                      <a:pt x="144" y="47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7628" name="Line 250"/>
            <p:cNvSpPr>
              <a:spLocks noChangeShapeType="1"/>
            </p:cNvSpPr>
            <p:nvPr/>
          </p:nvSpPr>
          <p:spPr bwMode="auto">
            <a:xfrm flipH="1">
              <a:off x="-121116" y="2905326"/>
              <a:ext cx="3175" cy="2143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629" name="Line 253"/>
            <p:cNvSpPr>
              <a:spLocks noChangeShapeType="1"/>
            </p:cNvSpPr>
            <p:nvPr/>
          </p:nvSpPr>
          <p:spPr bwMode="auto">
            <a:xfrm flipH="1" flipV="1">
              <a:off x="586910" y="2619575"/>
              <a:ext cx="5369" cy="1169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630" name="Rectangle 257"/>
            <p:cNvSpPr>
              <a:spLocks noChangeArrowheads="1"/>
            </p:cNvSpPr>
            <p:nvPr/>
          </p:nvSpPr>
          <p:spPr bwMode="auto">
            <a:xfrm>
              <a:off x="332508" y="2680273"/>
              <a:ext cx="498322" cy="770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latinLnBrk="1"/>
              <a:endParaRPr lang="en-US" altLang="ko-KR" sz="1100">
                <a:solidFill>
                  <a:srgbClr val="000000"/>
                </a:solidFill>
                <a:latin typeface="맑은 고딕"/>
                <a:ea typeface="돋움"/>
                <a:cs typeface="돋움"/>
              </a:endParaRPr>
            </a:p>
            <a:p>
              <a:pPr latinLnBrk="1"/>
              <a:r>
                <a:rPr lang="en-US" altLang="ko-KR" sz="1100">
                  <a:solidFill>
                    <a:srgbClr val="000000"/>
                  </a:solidFill>
                  <a:latin typeface="맑은 고딕"/>
                  <a:ea typeface="돋움"/>
                  <a:cs typeface="돋움"/>
                </a:rPr>
                <a:t>PAD</a:t>
              </a:r>
            </a:p>
            <a:p>
              <a:pPr latinLnBrk="1"/>
              <a:r>
                <a:rPr lang="en-US" altLang="ko-KR" sz="1100">
                  <a:solidFill>
                    <a:srgbClr val="000000"/>
                  </a:solidFill>
                  <a:latin typeface="맑은 고딕"/>
                  <a:ea typeface="돋움"/>
                  <a:cs typeface="돋움"/>
                </a:rPr>
                <a:t>&amp;</a:t>
              </a:r>
            </a:p>
            <a:p>
              <a:pPr latinLnBrk="1"/>
              <a:r>
                <a:rPr lang="en-US" altLang="ko-KR" sz="1100">
                  <a:solidFill>
                    <a:srgbClr val="000000"/>
                  </a:solidFill>
                  <a:latin typeface="맑은 고딕"/>
                  <a:ea typeface="돋움"/>
                  <a:cs typeface="돋움"/>
                </a:rPr>
                <a:t>PAC</a:t>
              </a:r>
            </a:p>
          </p:txBody>
        </p:sp>
        <p:sp>
          <p:nvSpPr>
            <p:cNvPr id="107631" name="AutoShape 258"/>
            <p:cNvSpPr>
              <a:spLocks noChangeArrowheads="1"/>
            </p:cNvSpPr>
            <p:nvPr/>
          </p:nvSpPr>
          <p:spPr bwMode="auto">
            <a:xfrm>
              <a:off x="359090" y="2726350"/>
              <a:ext cx="441325" cy="739938"/>
            </a:xfrm>
            <a:prstGeom prst="roundRect">
              <a:avLst>
                <a:gd name="adj" fmla="val 12495"/>
              </a:avLst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latinLnBrk="1"/>
              <a:endParaRPr lang="ko-KR" altLang="en-US">
                <a:latin typeface="맑은 고딕"/>
              </a:endParaRPr>
            </a:p>
          </p:txBody>
        </p:sp>
        <p:sp>
          <p:nvSpPr>
            <p:cNvPr id="107632" name="Line 262"/>
            <p:cNvSpPr>
              <a:spLocks noChangeShapeType="1"/>
            </p:cNvSpPr>
            <p:nvPr/>
          </p:nvSpPr>
          <p:spPr bwMode="auto">
            <a:xfrm flipH="1" flipV="1">
              <a:off x="-32215" y="2819600"/>
              <a:ext cx="388144" cy="23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633" name="Line 262"/>
            <p:cNvSpPr>
              <a:spLocks noChangeShapeType="1"/>
            </p:cNvSpPr>
            <p:nvPr/>
          </p:nvSpPr>
          <p:spPr bwMode="auto">
            <a:xfrm flipH="1">
              <a:off x="42364" y="3223096"/>
              <a:ext cx="320810" cy="18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cxnSp>
        <p:nvCxnSpPr>
          <p:cNvPr id="107572" name="직선 연결선 255"/>
          <p:cNvCxnSpPr>
            <a:cxnSpLocks noChangeShapeType="1"/>
          </p:cNvCxnSpPr>
          <p:nvPr/>
        </p:nvCxnSpPr>
        <p:spPr bwMode="auto">
          <a:xfrm flipV="1">
            <a:off x="7934325" y="4743450"/>
            <a:ext cx="1588" cy="242888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07573" name="Line 347"/>
          <p:cNvSpPr>
            <a:spLocks noChangeShapeType="1"/>
          </p:cNvSpPr>
          <p:nvPr/>
        </p:nvSpPr>
        <p:spPr bwMode="auto">
          <a:xfrm>
            <a:off x="5680075" y="4108450"/>
            <a:ext cx="3175" cy="636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7574" name="Rectangle 351"/>
          <p:cNvSpPr>
            <a:spLocks noChangeArrowheads="1"/>
          </p:cNvSpPr>
          <p:nvPr/>
        </p:nvSpPr>
        <p:spPr bwMode="auto">
          <a:xfrm>
            <a:off x="5743575" y="5257800"/>
            <a:ext cx="246063" cy="10477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latinLnBrk="1"/>
            <a:endParaRPr lang="ko-KR" altLang="en-US">
              <a:latin typeface="맑은 고딕"/>
            </a:endParaRPr>
          </a:p>
        </p:txBody>
      </p:sp>
      <p:sp>
        <p:nvSpPr>
          <p:cNvPr id="107575" name="Rectangle 352"/>
          <p:cNvSpPr>
            <a:spLocks noChangeArrowheads="1"/>
          </p:cNvSpPr>
          <p:nvPr/>
        </p:nvSpPr>
        <p:spPr bwMode="auto">
          <a:xfrm>
            <a:off x="5988050" y="5257800"/>
            <a:ext cx="244475" cy="10477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latinLnBrk="1"/>
            <a:endParaRPr lang="ko-KR" altLang="en-US">
              <a:latin typeface="맑은 고딕"/>
            </a:endParaRPr>
          </a:p>
        </p:txBody>
      </p:sp>
      <p:sp>
        <p:nvSpPr>
          <p:cNvPr id="107576" name="Line 353"/>
          <p:cNvSpPr>
            <a:spLocks noChangeShapeType="1"/>
          </p:cNvSpPr>
          <p:nvPr/>
        </p:nvSpPr>
        <p:spPr bwMode="auto">
          <a:xfrm flipH="1" flipV="1">
            <a:off x="5784850" y="4995863"/>
            <a:ext cx="1588" cy="265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7577" name="Line 354"/>
          <p:cNvSpPr>
            <a:spLocks noChangeShapeType="1"/>
          </p:cNvSpPr>
          <p:nvPr/>
        </p:nvSpPr>
        <p:spPr bwMode="auto">
          <a:xfrm flipH="1" flipV="1">
            <a:off x="6030913" y="4995863"/>
            <a:ext cx="1587" cy="265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7578" name="Line 355"/>
          <p:cNvSpPr>
            <a:spLocks noChangeShapeType="1"/>
          </p:cNvSpPr>
          <p:nvPr/>
        </p:nvSpPr>
        <p:spPr bwMode="auto">
          <a:xfrm>
            <a:off x="5792788" y="4997450"/>
            <a:ext cx="2349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7579" name="Line 360"/>
          <p:cNvSpPr>
            <a:spLocks noChangeShapeType="1"/>
          </p:cNvSpPr>
          <p:nvPr/>
        </p:nvSpPr>
        <p:spPr bwMode="auto">
          <a:xfrm flipH="1">
            <a:off x="6194425" y="5357813"/>
            <a:ext cx="1588" cy="1381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80" name="Line 361"/>
          <p:cNvSpPr>
            <a:spLocks noChangeShapeType="1"/>
          </p:cNvSpPr>
          <p:nvPr/>
        </p:nvSpPr>
        <p:spPr bwMode="auto">
          <a:xfrm flipV="1">
            <a:off x="6192838" y="5489575"/>
            <a:ext cx="1158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81" name="Line 362"/>
          <p:cNvSpPr>
            <a:spLocks noChangeShapeType="1"/>
          </p:cNvSpPr>
          <p:nvPr/>
        </p:nvSpPr>
        <p:spPr bwMode="auto">
          <a:xfrm flipH="1" flipV="1">
            <a:off x="6310313" y="3138488"/>
            <a:ext cx="0" cy="2351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7582" name="Rectangle 351"/>
          <p:cNvSpPr>
            <a:spLocks noChangeArrowheads="1"/>
          </p:cNvSpPr>
          <p:nvPr/>
        </p:nvSpPr>
        <p:spPr bwMode="auto">
          <a:xfrm>
            <a:off x="5500688" y="5257800"/>
            <a:ext cx="244475" cy="10477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latinLnBrk="1"/>
            <a:endParaRPr lang="ko-KR" altLang="en-US">
              <a:latin typeface="맑은 고딕"/>
            </a:endParaRPr>
          </a:p>
        </p:txBody>
      </p:sp>
      <p:sp>
        <p:nvSpPr>
          <p:cNvPr id="107583" name="Rectangle 351"/>
          <p:cNvSpPr>
            <a:spLocks noChangeArrowheads="1"/>
          </p:cNvSpPr>
          <p:nvPr/>
        </p:nvSpPr>
        <p:spPr bwMode="auto">
          <a:xfrm>
            <a:off x="5254625" y="5259388"/>
            <a:ext cx="244475" cy="10477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latinLnBrk="1"/>
            <a:endParaRPr lang="ko-KR" altLang="en-US">
              <a:latin typeface="맑은 고딕"/>
            </a:endParaRPr>
          </a:p>
        </p:txBody>
      </p:sp>
      <p:sp>
        <p:nvSpPr>
          <p:cNvPr id="107584" name="Line 353"/>
          <p:cNvSpPr>
            <a:spLocks noChangeShapeType="1"/>
          </p:cNvSpPr>
          <p:nvPr/>
        </p:nvSpPr>
        <p:spPr bwMode="auto">
          <a:xfrm flipH="1" flipV="1">
            <a:off x="5310188" y="4989513"/>
            <a:ext cx="1587" cy="265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7585" name="Line 354"/>
          <p:cNvSpPr>
            <a:spLocks noChangeShapeType="1"/>
          </p:cNvSpPr>
          <p:nvPr/>
        </p:nvSpPr>
        <p:spPr bwMode="auto">
          <a:xfrm flipH="1" flipV="1">
            <a:off x="5556250" y="4989513"/>
            <a:ext cx="1588" cy="265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7586" name="Line 355"/>
          <p:cNvSpPr>
            <a:spLocks noChangeShapeType="1"/>
          </p:cNvSpPr>
          <p:nvPr/>
        </p:nvSpPr>
        <p:spPr bwMode="auto">
          <a:xfrm>
            <a:off x="5318125" y="4991100"/>
            <a:ext cx="2349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07587" name="직선 연결선 255"/>
          <p:cNvCxnSpPr>
            <a:cxnSpLocks noChangeShapeType="1"/>
          </p:cNvCxnSpPr>
          <p:nvPr/>
        </p:nvCxnSpPr>
        <p:spPr bwMode="auto">
          <a:xfrm flipV="1">
            <a:off x="5426075" y="4749800"/>
            <a:ext cx="0" cy="242888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07588" name="직선 연결선 256"/>
          <p:cNvCxnSpPr>
            <a:cxnSpLocks noChangeShapeType="1"/>
          </p:cNvCxnSpPr>
          <p:nvPr/>
        </p:nvCxnSpPr>
        <p:spPr bwMode="auto">
          <a:xfrm flipV="1">
            <a:off x="5429250" y="4749800"/>
            <a:ext cx="477838" cy="0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</p:cxnSp>
      <p:grpSp>
        <p:nvGrpSpPr>
          <p:cNvPr id="107589" name="그룹 354"/>
          <p:cNvGrpSpPr>
            <a:grpSpLocks/>
          </p:cNvGrpSpPr>
          <p:nvPr/>
        </p:nvGrpSpPr>
        <p:grpSpPr bwMode="auto">
          <a:xfrm>
            <a:off x="5330825" y="2139950"/>
            <a:ext cx="1189038" cy="1976438"/>
            <a:chOff x="-456279" y="2444951"/>
            <a:chExt cx="1287109" cy="1976438"/>
          </a:xfrm>
        </p:grpSpPr>
        <p:grpSp>
          <p:nvGrpSpPr>
            <p:cNvPr id="107592" name="Group 232"/>
            <p:cNvGrpSpPr>
              <a:grpSpLocks/>
            </p:cNvGrpSpPr>
            <p:nvPr/>
          </p:nvGrpSpPr>
          <p:grpSpPr bwMode="auto">
            <a:xfrm>
              <a:off x="-456279" y="3516108"/>
              <a:ext cx="677862" cy="384175"/>
              <a:chOff x="1479" y="1663"/>
              <a:chExt cx="427" cy="242"/>
            </a:xfrm>
          </p:grpSpPr>
          <p:sp>
            <p:nvSpPr>
              <p:cNvPr id="377" name="Rectangle 233"/>
              <p:cNvSpPr>
                <a:spLocks noChangeArrowheads="1"/>
              </p:cNvSpPr>
              <p:nvPr/>
            </p:nvSpPr>
            <p:spPr bwMode="auto">
              <a:xfrm>
                <a:off x="1526" y="1663"/>
                <a:ext cx="324" cy="1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>
                <a:spAutoFit/>
              </a:bodyPr>
              <a:lstStyle/>
              <a:p>
                <a:pPr fontAlgn="auto" latinLnBrk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ko-KR" sz="1300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  <a:ea typeface="돋움" pitchFamily="50" charset="-127"/>
                    <a:cs typeface="+mn-cs"/>
                  </a:rPr>
                  <a:t>SSA</a:t>
                </a:r>
              </a:p>
            </p:txBody>
          </p:sp>
          <p:sp>
            <p:nvSpPr>
              <p:cNvPr id="107613" name="Line 234"/>
              <p:cNvSpPr>
                <a:spLocks noChangeShapeType="1"/>
              </p:cNvSpPr>
              <p:nvPr/>
            </p:nvSpPr>
            <p:spPr bwMode="auto">
              <a:xfrm>
                <a:off x="1479" y="1689"/>
                <a:ext cx="427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614" name="Line 235"/>
              <p:cNvSpPr>
                <a:spLocks noChangeShapeType="1"/>
              </p:cNvSpPr>
              <p:nvPr/>
            </p:nvSpPr>
            <p:spPr bwMode="auto">
              <a:xfrm flipH="1">
                <a:off x="1690" y="1689"/>
                <a:ext cx="214" cy="21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615" name="Line 236"/>
              <p:cNvSpPr>
                <a:spLocks noChangeShapeType="1"/>
              </p:cNvSpPr>
              <p:nvPr/>
            </p:nvSpPr>
            <p:spPr bwMode="auto">
              <a:xfrm>
                <a:off x="1479" y="1689"/>
                <a:ext cx="211" cy="2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7593" name="Line 237"/>
            <p:cNvSpPr>
              <a:spLocks noChangeShapeType="1"/>
            </p:cNvSpPr>
            <p:nvPr/>
          </p:nvSpPr>
          <p:spPr bwMode="auto">
            <a:xfrm flipH="1">
              <a:off x="-117940" y="2495751"/>
              <a:ext cx="2381" cy="24526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594" name="Freeform 238"/>
            <p:cNvSpPr>
              <a:spLocks/>
            </p:cNvSpPr>
            <p:nvPr/>
          </p:nvSpPr>
          <p:spPr bwMode="auto">
            <a:xfrm>
              <a:off x="-185409" y="2444951"/>
              <a:ext cx="72231" cy="93663"/>
            </a:xfrm>
            <a:custGeom>
              <a:avLst/>
              <a:gdLst>
                <a:gd name="T0" fmla="*/ 0 w 46"/>
                <a:gd name="T1" fmla="*/ 2147483647 h 51"/>
                <a:gd name="T2" fmla="*/ 0 w 46"/>
                <a:gd name="T3" fmla="*/ 0 h 51"/>
                <a:gd name="T4" fmla="*/ 2147483647 w 46"/>
                <a:gd name="T5" fmla="*/ 0 h 51"/>
                <a:gd name="T6" fmla="*/ 2147483647 w 46"/>
                <a:gd name="T7" fmla="*/ 2147483647 h 5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6"/>
                <a:gd name="T13" fmla="*/ 0 h 51"/>
                <a:gd name="T14" fmla="*/ 46 w 46"/>
                <a:gd name="T15" fmla="*/ 51 h 5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6" h="51">
                  <a:moveTo>
                    <a:pt x="0" y="26"/>
                  </a:moveTo>
                  <a:lnTo>
                    <a:pt x="0" y="0"/>
                  </a:lnTo>
                  <a:lnTo>
                    <a:pt x="45" y="0"/>
                  </a:lnTo>
                  <a:lnTo>
                    <a:pt x="45" y="50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595" name="Line 239"/>
            <p:cNvSpPr>
              <a:spLocks noChangeShapeType="1"/>
            </p:cNvSpPr>
            <p:nvPr/>
          </p:nvSpPr>
          <p:spPr bwMode="auto">
            <a:xfrm>
              <a:off x="-58409" y="2529088"/>
              <a:ext cx="0" cy="10001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596" name="Line 240"/>
            <p:cNvSpPr>
              <a:spLocks noChangeShapeType="1"/>
            </p:cNvSpPr>
            <p:nvPr/>
          </p:nvSpPr>
          <p:spPr bwMode="auto">
            <a:xfrm flipH="1">
              <a:off x="-56027" y="2624339"/>
              <a:ext cx="63817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597" name="Oval 241"/>
            <p:cNvSpPr>
              <a:spLocks noChangeArrowheads="1"/>
            </p:cNvSpPr>
            <p:nvPr/>
          </p:nvSpPr>
          <p:spPr bwMode="auto">
            <a:xfrm>
              <a:off x="-276690" y="4072139"/>
              <a:ext cx="350838" cy="34925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latinLnBrk="1"/>
              <a:endParaRPr lang="ko-KR" altLang="en-US">
                <a:latin typeface="맑은 고딕"/>
              </a:endParaRPr>
            </a:p>
          </p:txBody>
        </p:sp>
        <p:sp>
          <p:nvSpPr>
            <p:cNvPr id="107598" name="Line 242"/>
            <p:cNvSpPr>
              <a:spLocks noChangeShapeType="1"/>
            </p:cNvSpPr>
            <p:nvPr/>
          </p:nvSpPr>
          <p:spPr bwMode="auto">
            <a:xfrm>
              <a:off x="-106827" y="3900689"/>
              <a:ext cx="0" cy="1651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599" name="Rectangle 243"/>
            <p:cNvSpPr>
              <a:spLocks noChangeArrowheads="1"/>
            </p:cNvSpPr>
            <p:nvPr/>
          </p:nvSpPr>
          <p:spPr bwMode="auto">
            <a:xfrm>
              <a:off x="-304247" y="4122939"/>
              <a:ext cx="375044" cy="262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latinLnBrk="1"/>
              <a:r>
                <a:rPr lang="en-US" altLang="ko-KR" sz="1100">
                  <a:solidFill>
                    <a:srgbClr val="000000"/>
                  </a:solidFill>
                  <a:latin typeface="맑은 고딕"/>
                  <a:ea typeface="돋움"/>
                  <a:cs typeface="돋움"/>
                </a:rPr>
                <a:t>K3</a:t>
              </a:r>
            </a:p>
          </p:txBody>
        </p:sp>
        <p:sp>
          <p:nvSpPr>
            <p:cNvPr id="107600" name="Line 244"/>
            <p:cNvSpPr>
              <a:spLocks noChangeShapeType="1"/>
            </p:cNvSpPr>
            <p:nvPr/>
          </p:nvSpPr>
          <p:spPr bwMode="auto">
            <a:xfrm>
              <a:off x="-111590" y="3327533"/>
              <a:ext cx="794" cy="22311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601" name="Rectangle 245"/>
            <p:cNvSpPr>
              <a:spLocks noChangeArrowheads="1"/>
            </p:cNvSpPr>
            <p:nvPr/>
          </p:nvSpPr>
          <p:spPr bwMode="auto">
            <a:xfrm>
              <a:off x="-358462" y="3097955"/>
              <a:ext cx="465332" cy="262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latinLnBrk="1"/>
              <a:r>
                <a:rPr lang="en-US" altLang="ko-KR" sz="1100">
                  <a:solidFill>
                    <a:srgbClr val="000000"/>
                  </a:solidFill>
                  <a:latin typeface="맑은 고딕"/>
                  <a:ea typeface="돋움"/>
                  <a:cs typeface="돋움"/>
                </a:rPr>
                <a:t>ATT</a:t>
              </a:r>
            </a:p>
          </p:txBody>
        </p:sp>
        <p:sp>
          <p:nvSpPr>
            <p:cNvPr id="107602" name="AutoShape 246"/>
            <p:cNvSpPr>
              <a:spLocks noChangeArrowheads="1"/>
            </p:cNvSpPr>
            <p:nvPr/>
          </p:nvSpPr>
          <p:spPr bwMode="auto">
            <a:xfrm>
              <a:off x="-307257" y="3120382"/>
              <a:ext cx="346075" cy="204787"/>
            </a:xfrm>
            <a:prstGeom prst="roundRect">
              <a:avLst>
                <a:gd name="adj" fmla="val 12495"/>
              </a:avLst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latinLnBrk="1"/>
              <a:endParaRPr lang="ko-KR" altLang="en-US">
                <a:latin typeface="맑은 고딕"/>
              </a:endParaRPr>
            </a:p>
          </p:txBody>
        </p:sp>
        <p:grpSp>
          <p:nvGrpSpPr>
            <p:cNvPr id="107603" name="Group 247"/>
            <p:cNvGrpSpPr>
              <a:grpSpLocks/>
            </p:cNvGrpSpPr>
            <p:nvPr/>
          </p:nvGrpSpPr>
          <p:grpSpPr bwMode="auto">
            <a:xfrm>
              <a:off x="-241765" y="2710064"/>
              <a:ext cx="293688" cy="207962"/>
              <a:chOff x="1224" y="3411"/>
              <a:chExt cx="185" cy="131"/>
            </a:xfrm>
          </p:grpSpPr>
          <p:sp>
            <p:nvSpPr>
              <p:cNvPr id="107610" name="Oval 248"/>
              <p:cNvSpPr>
                <a:spLocks noChangeArrowheads="1"/>
              </p:cNvSpPr>
              <p:nvPr/>
            </p:nvSpPr>
            <p:spPr bwMode="auto">
              <a:xfrm>
                <a:off x="1253" y="3432"/>
                <a:ext cx="98" cy="97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endParaRPr lang="ko-KR" altLang="en-US">
                  <a:latin typeface="맑은 고딕"/>
                </a:endParaRPr>
              </a:p>
            </p:txBody>
          </p:sp>
          <p:sp>
            <p:nvSpPr>
              <p:cNvPr id="107611" name="Freeform 249"/>
              <p:cNvSpPr>
                <a:spLocks/>
              </p:cNvSpPr>
              <p:nvPr/>
            </p:nvSpPr>
            <p:spPr bwMode="auto">
              <a:xfrm>
                <a:off x="1224" y="3411"/>
                <a:ext cx="185" cy="131"/>
              </a:xfrm>
              <a:custGeom>
                <a:avLst/>
                <a:gdLst>
                  <a:gd name="T0" fmla="*/ 0 w 185"/>
                  <a:gd name="T1" fmla="*/ 130 h 131"/>
                  <a:gd name="T2" fmla="*/ 184 w 185"/>
                  <a:gd name="T3" fmla="*/ 0 h 131"/>
                  <a:gd name="T4" fmla="*/ 121 w 185"/>
                  <a:gd name="T5" fmla="*/ 25 h 131"/>
                  <a:gd name="T6" fmla="*/ 184 w 185"/>
                  <a:gd name="T7" fmla="*/ 0 h 131"/>
                  <a:gd name="T8" fmla="*/ 144 w 185"/>
                  <a:gd name="T9" fmla="*/ 47 h 1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5"/>
                  <a:gd name="T16" fmla="*/ 0 h 131"/>
                  <a:gd name="T17" fmla="*/ 185 w 185"/>
                  <a:gd name="T18" fmla="*/ 131 h 1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5" h="131">
                    <a:moveTo>
                      <a:pt x="0" y="130"/>
                    </a:moveTo>
                    <a:lnTo>
                      <a:pt x="184" y="0"/>
                    </a:lnTo>
                    <a:lnTo>
                      <a:pt x="121" y="25"/>
                    </a:lnTo>
                    <a:lnTo>
                      <a:pt x="184" y="0"/>
                    </a:lnTo>
                    <a:lnTo>
                      <a:pt x="144" y="47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7604" name="Line 250"/>
            <p:cNvSpPr>
              <a:spLocks noChangeShapeType="1"/>
            </p:cNvSpPr>
            <p:nvPr/>
          </p:nvSpPr>
          <p:spPr bwMode="auto">
            <a:xfrm flipH="1">
              <a:off x="-121116" y="2905326"/>
              <a:ext cx="3175" cy="2143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605" name="Line 253"/>
            <p:cNvSpPr>
              <a:spLocks noChangeShapeType="1"/>
            </p:cNvSpPr>
            <p:nvPr/>
          </p:nvSpPr>
          <p:spPr bwMode="auto">
            <a:xfrm flipH="1" flipV="1">
              <a:off x="586910" y="2619575"/>
              <a:ext cx="5369" cy="1169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606" name="Rectangle 257"/>
            <p:cNvSpPr>
              <a:spLocks noChangeArrowheads="1"/>
            </p:cNvSpPr>
            <p:nvPr/>
          </p:nvSpPr>
          <p:spPr bwMode="auto">
            <a:xfrm>
              <a:off x="332508" y="2680273"/>
              <a:ext cx="498322" cy="770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latinLnBrk="1"/>
              <a:endParaRPr lang="en-US" altLang="ko-KR" sz="1100">
                <a:solidFill>
                  <a:srgbClr val="000000"/>
                </a:solidFill>
                <a:latin typeface="맑은 고딕"/>
                <a:ea typeface="돋움"/>
                <a:cs typeface="돋움"/>
              </a:endParaRPr>
            </a:p>
            <a:p>
              <a:pPr latinLnBrk="1"/>
              <a:r>
                <a:rPr lang="en-US" altLang="ko-KR" sz="1100">
                  <a:solidFill>
                    <a:srgbClr val="000000"/>
                  </a:solidFill>
                  <a:latin typeface="맑은 고딕"/>
                  <a:ea typeface="돋움"/>
                  <a:cs typeface="돋움"/>
                </a:rPr>
                <a:t>PAD</a:t>
              </a:r>
            </a:p>
            <a:p>
              <a:pPr latinLnBrk="1"/>
              <a:r>
                <a:rPr lang="en-US" altLang="ko-KR" sz="1100">
                  <a:solidFill>
                    <a:srgbClr val="000000"/>
                  </a:solidFill>
                  <a:latin typeface="맑은 고딕"/>
                  <a:ea typeface="돋움"/>
                  <a:cs typeface="돋움"/>
                </a:rPr>
                <a:t>&amp;</a:t>
              </a:r>
            </a:p>
            <a:p>
              <a:pPr latinLnBrk="1"/>
              <a:r>
                <a:rPr lang="en-US" altLang="ko-KR" sz="1100">
                  <a:solidFill>
                    <a:srgbClr val="000000"/>
                  </a:solidFill>
                  <a:latin typeface="맑은 고딕"/>
                  <a:ea typeface="돋움"/>
                  <a:cs typeface="돋움"/>
                </a:rPr>
                <a:t>PAC</a:t>
              </a:r>
            </a:p>
          </p:txBody>
        </p:sp>
        <p:sp>
          <p:nvSpPr>
            <p:cNvPr id="107607" name="AutoShape 258"/>
            <p:cNvSpPr>
              <a:spLocks noChangeArrowheads="1"/>
            </p:cNvSpPr>
            <p:nvPr/>
          </p:nvSpPr>
          <p:spPr bwMode="auto">
            <a:xfrm>
              <a:off x="359090" y="2726350"/>
              <a:ext cx="441325" cy="739938"/>
            </a:xfrm>
            <a:prstGeom prst="roundRect">
              <a:avLst>
                <a:gd name="adj" fmla="val 12495"/>
              </a:avLst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latinLnBrk="1"/>
              <a:endParaRPr lang="ko-KR" altLang="en-US">
                <a:latin typeface="맑은 고딕"/>
              </a:endParaRPr>
            </a:p>
          </p:txBody>
        </p:sp>
        <p:sp>
          <p:nvSpPr>
            <p:cNvPr id="107608" name="Line 262"/>
            <p:cNvSpPr>
              <a:spLocks noChangeShapeType="1"/>
            </p:cNvSpPr>
            <p:nvPr/>
          </p:nvSpPr>
          <p:spPr bwMode="auto">
            <a:xfrm flipH="1" flipV="1">
              <a:off x="-32215" y="2819600"/>
              <a:ext cx="388144" cy="23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609" name="Line 262"/>
            <p:cNvSpPr>
              <a:spLocks noChangeShapeType="1"/>
            </p:cNvSpPr>
            <p:nvPr/>
          </p:nvSpPr>
          <p:spPr bwMode="auto">
            <a:xfrm flipH="1">
              <a:off x="42364" y="3223096"/>
              <a:ext cx="320810" cy="18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cxnSp>
        <p:nvCxnSpPr>
          <p:cNvPr id="107590" name="직선 연결선 255"/>
          <p:cNvCxnSpPr>
            <a:cxnSpLocks noChangeShapeType="1"/>
          </p:cNvCxnSpPr>
          <p:nvPr/>
        </p:nvCxnSpPr>
        <p:spPr bwMode="auto">
          <a:xfrm flipV="1">
            <a:off x="5911850" y="4749800"/>
            <a:ext cx="1588" cy="242888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07591" name="Line 361"/>
          <p:cNvSpPr>
            <a:spLocks noChangeShapeType="1"/>
          </p:cNvSpPr>
          <p:nvPr/>
        </p:nvSpPr>
        <p:spPr bwMode="auto">
          <a:xfrm flipV="1">
            <a:off x="8221663" y="5486400"/>
            <a:ext cx="11430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 err="1" smtClean="0">
                <a:cs typeface="+mj-cs"/>
              </a:rPr>
              <a:t>BeamlineS</a:t>
            </a:r>
            <a:endParaRPr lang="ko-KR" altLang="en-US" dirty="0">
              <a:cs typeface="+mj-cs"/>
            </a:endParaRPr>
          </a:p>
        </p:txBody>
      </p:sp>
      <p:sp>
        <p:nvSpPr>
          <p:cNvPr id="8" name="텍스트 개체 틀 7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ko-KR" altLang="en-US" dirty="0"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Rectangle 2"/>
          <p:cNvSpPr>
            <a:spLocks noGrp="1" noChangeArrowheads="1"/>
          </p:cNvSpPr>
          <p:nvPr>
            <p:ph type="title"/>
          </p:nvPr>
        </p:nvSpPr>
        <p:spPr>
          <a:xfrm>
            <a:off x="66675" y="76200"/>
            <a:ext cx="9020175" cy="457200"/>
          </a:xfrm>
        </p:spPr>
        <p:txBody>
          <a:bodyPr/>
          <a:lstStyle/>
          <a:p>
            <a:r>
              <a:rPr lang="en-US" altLang="ko-KR" sz="2400" smtClean="0">
                <a:latin typeface="Arial" charset="0"/>
                <a:cs typeface="Arial" charset="0"/>
              </a:rPr>
              <a:t>1</a:t>
            </a:r>
            <a:r>
              <a:rPr lang="en-US" altLang="ko-KR" sz="2400" baseline="30000" smtClean="0">
                <a:latin typeface="Arial" charset="0"/>
                <a:cs typeface="Arial" charset="0"/>
              </a:rPr>
              <a:t>st</a:t>
            </a:r>
            <a:r>
              <a:rPr lang="en-US" altLang="ko-KR" sz="2400" smtClean="0">
                <a:latin typeface="Arial" charset="0"/>
                <a:cs typeface="Arial" charset="0"/>
              </a:rPr>
              <a:t>  Phase Construction: 2 Undulators &amp; 4 Instrumentations</a:t>
            </a:r>
          </a:p>
        </p:txBody>
      </p:sp>
      <p:sp>
        <p:nvSpPr>
          <p:cNvPr id="25603" name="TextBox 57"/>
          <p:cNvSpPr txBox="1">
            <a:spLocks noChangeArrowheads="1"/>
          </p:cNvSpPr>
          <p:nvPr/>
        </p:nvSpPr>
        <p:spPr bwMode="auto">
          <a:xfrm>
            <a:off x="342900" y="2997200"/>
            <a:ext cx="8332788" cy="36004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marL="342900" indent="-3429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000" dirty="0" err="1">
                <a:latin typeface="Times New Roman" pitchFamily="18" charset="0"/>
                <a:cs typeface="Times New Roman" pitchFamily="18" charset="0"/>
              </a:rPr>
              <a:t>Beamlines</a:t>
            </a:r>
            <a:r>
              <a:rPr lang="en-US" altLang="ko-KR" sz="2000" dirty="0">
                <a:latin typeface="Times New Roman" pitchFamily="18" charset="0"/>
                <a:cs typeface="Times New Roman" pitchFamily="18" charset="0"/>
              </a:rPr>
              <a:t> &amp; Instrumentations</a:t>
            </a: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dirty="0">
                <a:latin typeface="Times New Roman" pitchFamily="18" charset="0"/>
                <a:cs typeface="Times New Roman" pitchFamily="18" charset="0"/>
              </a:rPr>
              <a:t>1. Front End  </a:t>
            </a: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dirty="0">
                <a:latin typeface="Times New Roman" pitchFamily="18" charset="0"/>
                <a:cs typeface="Times New Roman" pitchFamily="18" charset="0"/>
              </a:rPr>
              <a:t>	(1) Connection with the section of ultra-high </a:t>
            </a:r>
            <a:r>
              <a:rPr lang="en-US" altLang="ko-KR" sz="1600" dirty="0" smtClean="0">
                <a:latin typeface="Times New Roman" pitchFamily="18" charset="0"/>
                <a:cs typeface="Times New Roman" pitchFamily="18" charset="0"/>
              </a:rPr>
              <a:t>vacuum </a:t>
            </a:r>
            <a:r>
              <a:rPr lang="en-US" altLang="ko-KR" sz="1600" dirty="0" err="1" smtClean="0">
                <a:latin typeface="Times New Roman" pitchFamily="18" charset="0"/>
                <a:cs typeface="Times New Roman" pitchFamily="18" charset="0"/>
              </a:rPr>
              <a:t>undulator</a:t>
            </a:r>
            <a:r>
              <a:rPr lang="en-US" altLang="ko-KR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ko-KR" sz="1600" dirty="0">
              <a:latin typeface="Times New Roman" pitchFamily="18" charset="0"/>
              <a:cs typeface="Times New Roman" pitchFamily="18" charset="0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dirty="0">
                <a:latin typeface="Times New Roman" pitchFamily="18" charset="0"/>
                <a:cs typeface="Times New Roman" pitchFamily="18" charset="0"/>
              </a:rPr>
              <a:t>	(2) Elimination of off-axis spontaneous radiation</a:t>
            </a: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dirty="0">
                <a:latin typeface="Times New Roman" pitchFamily="18" charset="0"/>
                <a:cs typeface="Times New Roman" pitchFamily="18" charset="0"/>
              </a:rPr>
              <a:t>	(3) Monitoring X-ray beam properties for accelerator operation</a:t>
            </a: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dirty="0">
                <a:latin typeface="Times New Roman" pitchFamily="18" charset="0"/>
                <a:cs typeface="Times New Roman" pitchFamily="18" charset="0"/>
              </a:rPr>
              <a:t>	(4) Radiation safety/protection components</a:t>
            </a: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dirty="0">
                <a:latin typeface="Times New Roman" pitchFamily="18" charset="0"/>
                <a:cs typeface="Times New Roman" pitchFamily="18" charset="0"/>
              </a:rPr>
              <a:t>2. Optical Hutch</a:t>
            </a: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dirty="0">
                <a:latin typeface="Times New Roman" pitchFamily="18" charset="0"/>
                <a:cs typeface="Times New Roman" pitchFamily="18" charset="0"/>
              </a:rPr>
              <a:t>	(1) Connection Points between Front End &amp; Experimental Hutch</a:t>
            </a: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dirty="0">
                <a:latin typeface="Times New Roman" pitchFamily="18" charset="0"/>
                <a:cs typeface="Times New Roman" pitchFamily="18" charset="0"/>
              </a:rPr>
              <a:t>	(2) Optical Element (Mirror System/</a:t>
            </a:r>
            <a:r>
              <a:rPr lang="en-US" altLang="ko-KR" sz="1600" dirty="0" err="1">
                <a:latin typeface="Times New Roman" pitchFamily="18" charset="0"/>
                <a:cs typeface="Times New Roman" pitchFamily="18" charset="0"/>
              </a:rPr>
              <a:t>Monochromator</a:t>
            </a:r>
            <a:r>
              <a:rPr lang="en-US" altLang="ko-KR" sz="16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dirty="0">
                <a:latin typeface="Times New Roman" pitchFamily="18" charset="0"/>
                <a:cs typeface="Times New Roman" pitchFamily="18" charset="0"/>
              </a:rPr>
              <a:t>	(3) Beam Diagnostic components (Screen, Position, Intensity, Timing, Spectrum)</a:t>
            </a: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dirty="0">
                <a:latin typeface="Times New Roman" pitchFamily="18" charset="0"/>
                <a:cs typeface="Times New Roman" pitchFamily="18" charset="0"/>
              </a:rPr>
              <a:t>	(4) Radiation Shielding </a:t>
            </a: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dirty="0">
                <a:latin typeface="Times New Roman" pitchFamily="18" charset="0"/>
                <a:cs typeface="Times New Roman" pitchFamily="18" charset="0"/>
              </a:rPr>
              <a:t>3. Experimental Hall</a:t>
            </a: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dirty="0">
                <a:latin typeface="Times New Roman" pitchFamily="18" charset="0"/>
                <a:cs typeface="Times New Roman" pitchFamily="18" charset="0"/>
              </a:rPr>
              <a:t>	(1) </a:t>
            </a:r>
            <a:r>
              <a:rPr lang="en-US" altLang="ko-KR" sz="1600" dirty="0" smtClean="0">
                <a:latin typeface="Times New Roman" pitchFamily="18" charset="0"/>
                <a:cs typeface="Times New Roman" pitchFamily="18" charset="0"/>
              </a:rPr>
              <a:t>Four </a:t>
            </a:r>
            <a:r>
              <a:rPr lang="en-US" altLang="ko-KR" sz="1600" dirty="0">
                <a:latin typeface="Times New Roman" pitchFamily="18" charset="0"/>
                <a:cs typeface="Times New Roman" pitchFamily="18" charset="0"/>
              </a:rPr>
              <a:t>Experimental Hutches</a:t>
            </a: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dirty="0">
                <a:latin typeface="Times New Roman" pitchFamily="18" charset="0"/>
                <a:cs typeface="Times New Roman" pitchFamily="18" charset="0"/>
              </a:rPr>
              <a:t>	(2) Instrumentations: </a:t>
            </a:r>
            <a:r>
              <a:rPr lang="en-US" altLang="ko-KR" sz="16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altLang="ko-KR" sz="1600" dirty="0">
                <a:latin typeface="Times New Roman" pitchFamily="18" charset="0"/>
                <a:cs typeface="Times New Roman" pitchFamily="18" charset="0"/>
              </a:rPr>
              <a:t>(XPP, XCS/CXI) for Hard X-ray &amp; 2 for Soft X-ray (XPP, XCS/CXI)</a:t>
            </a:r>
          </a:p>
        </p:txBody>
      </p:sp>
      <p:grpSp>
        <p:nvGrpSpPr>
          <p:cNvPr id="109571" name="그룹 97"/>
          <p:cNvGrpSpPr>
            <a:grpSpLocks/>
          </p:cNvGrpSpPr>
          <p:nvPr/>
        </p:nvGrpSpPr>
        <p:grpSpPr bwMode="auto">
          <a:xfrm>
            <a:off x="179388" y="549275"/>
            <a:ext cx="8712200" cy="2425700"/>
            <a:chOff x="179512" y="1124744"/>
            <a:chExt cx="8712760" cy="2426924"/>
          </a:xfrm>
        </p:grpSpPr>
        <p:sp>
          <p:nvSpPr>
            <p:cNvPr id="99" name="직사각형 98"/>
            <p:cNvSpPr/>
            <p:nvPr/>
          </p:nvSpPr>
          <p:spPr bwMode="auto">
            <a:xfrm>
              <a:off x="1619467" y="1823596"/>
              <a:ext cx="5399435" cy="122458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sz="1000" b="1" dirty="0"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109575" name="TextBox 99"/>
            <p:cNvSpPr txBox="1">
              <a:spLocks noChangeArrowheads="1"/>
            </p:cNvSpPr>
            <p:nvPr/>
          </p:nvSpPr>
          <p:spPr bwMode="auto">
            <a:xfrm>
              <a:off x="251520" y="1895346"/>
              <a:ext cx="1144939" cy="3387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1"/>
              <a:r>
                <a:rPr kumimoji="1" lang="en-US" altLang="ko-KR" sz="1600">
                  <a:latin typeface="Times New Roman" pitchFamily="18" charset="0"/>
                  <a:ea typeface="굴림"/>
                  <a:cs typeface="Times New Roman" pitchFamily="18" charset="0"/>
                </a:rPr>
                <a:t>Accelerator</a:t>
              </a:r>
              <a:endParaRPr kumimoji="1" lang="ko-KR" altLang="en-US" sz="1600">
                <a:latin typeface="Times New Roman" pitchFamily="18" charset="0"/>
                <a:ea typeface="굴림"/>
                <a:cs typeface="Times New Roman" pitchFamily="18" charset="0"/>
              </a:endParaRPr>
            </a:p>
          </p:txBody>
        </p:sp>
        <p:sp>
          <p:nvSpPr>
            <p:cNvPr id="109576" name="TextBox 100"/>
            <p:cNvSpPr txBox="1">
              <a:spLocks noChangeArrowheads="1"/>
            </p:cNvSpPr>
            <p:nvPr/>
          </p:nvSpPr>
          <p:spPr bwMode="auto">
            <a:xfrm>
              <a:off x="3131840" y="1463298"/>
              <a:ext cx="1423880" cy="3387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1"/>
              <a:r>
                <a:rPr kumimoji="1" lang="en-US" altLang="ko-KR" sz="1600">
                  <a:latin typeface="Times New Roman" pitchFamily="18" charset="0"/>
                  <a:ea typeface="굴림"/>
                  <a:cs typeface="Times New Roman" pitchFamily="18" charset="0"/>
                </a:rPr>
                <a:t>Undulator Hall</a:t>
              </a:r>
              <a:endParaRPr kumimoji="1" lang="ko-KR" altLang="en-US" sz="1600">
                <a:latin typeface="Times New Roman" pitchFamily="18" charset="0"/>
                <a:ea typeface="굴림"/>
                <a:cs typeface="Times New Roman" pitchFamily="18" charset="0"/>
              </a:endParaRPr>
            </a:p>
          </p:txBody>
        </p:sp>
        <p:sp>
          <p:nvSpPr>
            <p:cNvPr id="102" name="직사각형 101"/>
            <p:cNvSpPr/>
            <p:nvPr/>
          </p:nvSpPr>
          <p:spPr bwMode="auto">
            <a:xfrm>
              <a:off x="179512" y="2255614"/>
              <a:ext cx="1368513" cy="36054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sz="1000" b="1" dirty="0"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103" name="직사각형 102"/>
            <p:cNvSpPr/>
            <p:nvPr/>
          </p:nvSpPr>
          <p:spPr bwMode="auto">
            <a:xfrm>
              <a:off x="6418788" y="1823596"/>
              <a:ext cx="601701" cy="122458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sz="1000" b="1" dirty="0"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109579" name="직사각형 103"/>
            <p:cNvSpPr>
              <a:spLocks noChangeArrowheads="1"/>
            </p:cNvSpPr>
            <p:nvPr/>
          </p:nvSpPr>
          <p:spPr bwMode="auto">
            <a:xfrm>
              <a:off x="7721992" y="1463298"/>
              <a:ext cx="1152128" cy="1944216"/>
            </a:xfrm>
            <a:prstGeom prst="rect">
              <a:avLst/>
            </a:prstGeom>
            <a:solidFill>
              <a:srgbClr val="FF9933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latinLnBrk="1"/>
              <a:endParaRPr lang="ko-KR" altLang="en-US" sz="10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9580" name="평행 사변형 104"/>
            <p:cNvSpPr>
              <a:spLocks noChangeArrowheads="1"/>
            </p:cNvSpPr>
            <p:nvPr/>
          </p:nvSpPr>
          <p:spPr bwMode="auto">
            <a:xfrm>
              <a:off x="539552" y="2183378"/>
              <a:ext cx="648072" cy="504056"/>
            </a:xfrm>
            <a:prstGeom prst="parallelogram">
              <a:avLst>
                <a:gd name="adj" fmla="val 25000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latinLnBrk="1"/>
              <a:endParaRPr lang="ko-KR" altLang="en-US" sz="1000" b="1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09581" name="직선 연결선 105"/>
            <p:cNvCxnSpPr>
              <a:cxnSpLocks noChangeShapeType="1"/>
            </p:cNvCxnSpPr>
            <p:nvPr/>
          </p:nvCxnSpPr>
          <p:spPr bwMode="auto">
            <a:xfrm rot="5400000">
              <a:off x="4680012" y="2435406"/>
              <a:ext cx="1656184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dash"/>
              <a:round/>
              <a:headEnd/>
              <a:tailEnd/>
            </a:ln>
          </p:spPr>
        </p:cxnSp>
        <p:sp>
          <p:nvSpPr>
            <p:cNvPr id="109582" name="TextBox 107"/>
            <p:cNvSpPr txBox="1">
              <a:spLocks noChangeArrowheads="1"/>
            </p:cNvSpPr>
            <p:nvPr/>
          </p:nvSpPr>
          <p:spPr bwMode="auto">
            <a:xfrm>
              <a:off x="7929390" y="2041103"/>
              <a:ext cx="593470" cy="3079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1"/>
              <a:r>
                <a:rPr kumimoji="1" lang="en-US" altLang="ko-KR" sz="1400">
                  <a:latin typeface="Times New Roman" pitchFamily="18" charset="0"/>
                  <a:ea typeface="굴림"/>
                  <a:cs typeface="Times New Roman" pitchFamily="18" charset="0"/>
                </a:rPr>
                <a:t>40 m </a:t>
              </a:r>
              <a:endParaRPr kumimoji="1" lang="ko-KR" altLang="en-US" sz="1400">
                <a:latin typeface="Times New Roman" pitchFamily="18" charset="0"/>
                <a:ea typeface="굴림"/>
                <a:cs typeface="Times New Roman" pitchFamily="18" charset="0"/>
              </a:endParaRPr>
            </a:p>
          </p:txBody>
        </p:sp>
        <p:sp>
          <p:nvSpPr>
            <p:cNvPr id="109583" name="직사각형 108"/>
            <p:cNvSpPr>
              <a:spLocks noChangeArrowheads="1"/>
            </p:cNvSpPr>
            <p:nvPr/>
          </p:nvSpPr>
          <p:spPr bwMode="auto">
            <a:xfrm>
              <a:off x="7067144" y="1679322"/>
              <a:ext cx="601200" cy="1512168"/>
            </a:xfrm>
            <a:prstGeom prst="rect">
              <a:avLst/>
            </a:prstGeom>
            <a:solidFill>
              <a:srgbClr val="FF7C8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latinLnBrk="1"/>
              <a:endParaRPr lang="ko-KR" altLang="en-US" sz="10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9584" name="TextBox 109"/>
            <p:cNvSpPr txBox="1">
              <a:spLocks noChangeArrowheads="1"/>
            </p:cNvSpPr>
            <p:nvPr/>
          </p:nvSpPr>
          <p:spPr bwMode="auto">
            <a:xfrm>
              <a:off x="7092280" y="3243753"/>
              <a:ext cx="593470" cy="3079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1"/>
              <a:r>
                <a:rPr kumimoji="1" lang="en-US" altLang="ko-KR" sz="1400">
                  <a:latin typeface="Times New Roman" pitchFamily="18" charset="0"/>
                  <a:ea typeface="굴림"/>
                  <a:cs typeface="Times New Roman" pitchFamily="18" charset="0"/>
                </a:rPr>
                <a:t>20 m </a:t>
              </a:r>
              <a:endParaRPr kumimoji="1" lang="ko-KR" altLang="en-US" sz="1400">
                <a:latin typeface="Times New Roman" pitchFamily="18" charset="0"/>
                <a:ea typeface="굴림"/>
                <a:cs typeface="Times New Roman" pitchFamily="18" charset="0"/>
              </a:endParaRPr>
            </a:p>
          </p:txBody>
        </p:sp>
        <p:cxnSp>
          <p:nvCxnSpPr>
            <p:cNvPr id="109585" name="직선 화살표 연결선 110"/>
            <p:cNvCxnSpPr>
              <a:cxnSpLocks noChangeShapeType="1"/>
            </p:cNvCxnSpPr>
            <p:nvPr/>
          </p:nvCxnSpPr>
          <p:spPr bwMode="auto">
            <a:xfrm>
              <a:off x="5508104" y="2304000"/>
              <a:ext cx="1512168" cy="158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109586" name="직선 화살표 연결선 111"/>
            <p:cNvCxnSpPr>
              <a:cxnSpLocks noChangeShapeType="1"/>
            </p:cNvCxnSpPr>
            <p:nvPr/>
          </p:nvCxnSpPr>
          <p:spPr bwMode="auto">
            <a:xfrm>
              <a:off x="7020272" y="2304000"/>
              <a:ext cx="1872000" cy="158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109587" name="직선 화살표 연결선 112"/>
            <p:cNvCxnSpPr>
              <a:cxnSpLocks noChangeShapeType="1"/>
            </p:cNvCxnSpPr>
            <p:nvPr/>
          </p:nvCxnSpPr>
          <p:spPr bwMode="auto">
            <a:xfrm>
              <a:off x="7056344" y="3261910"/>
              <a:ext cx="612000" cy="158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sp>
          <p:nvSpPr>
            <p:cNvPr id="109588" name="TextBox 115"/>
            <p:cNvSpPr txBox="1">
              <a:spLocks noChangeArrowheads="1"/>
            </p:cNvSpPr>
            <p:nvPr/>
          </p:nvSpPr>
          <p:spPr bwMode="auto">
            <a:xfrm>
              <a:off x="6588998" y="2255386"/>
              <a:ext cx="287276" cy="3387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1"/>
              <a:r>
                <a:rPr kumimoji="1" lang="en-US" altLang="ko-KR" sz="1600">
                  <a:latin typeface="Times New Roman" pitchFamily="18" charset="0"/>
                  <a:ea typeface="굴림"/>
                  <a:cs typeface="Times New Roman" pitchFamily="18" charset="0"/>
                </a:rPr>
                <a:t>1</a:t>
              </a:r>
              <a:endParaRPr kumimoji="1" lang="ko-KR" altLang="en-US" sz="1600">
                <a:latin typeface="Times New Roman" pitchFamily="18" charset="0"/>
                <a:ea typeface="굴림"/>
                <a:cs typeface="Times New Roman" pitchFamily="18" charset="0"/>
              </a:endParaRPr>
            </a:p>
          </p:txBody>
        </p:sp>
        <p:sp>
          <p:nvSpPr>
            <p:cNvPr id="109589" name="TextBox 116"/>
            <p:cNvSpPr txBox="1">
              <a:spLocks noChangeArrowheads="1"/>
            </p:cNvSpPr>
            <p:nvPr/>
          </p:nvSpPr>
          <p:spPr bwMode="auto">
            <a:xfrm>
              <a:off x="7237070" y="2255386"/>
              <a:ext cx="287276" cy="3387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1"/>
              <a:r>
                <a:rPr kumimoji="1" lang="en-US" altLang="ko-KR" sz="1600">
                  <a:latin typeface="Times New Roman" pitchFamily="18" charset="0"/>
                  <a:ea typeface="굴림"/>
                  <a:cs typeface="Times New Roman" pitchFamily="18" charset="0"/>
                </a:rPr>
                <a:t>2</a:t>
              </a:r>
              <a:endParaRPr kumimoji="1" lang="ko-KR" altLang="en-US" sz="1600">
                <a:latin typeface="Times New Roman" pitchFamily="18" charset="0"/>
                <a:ea typeface="굴림"/>
                <a:cs typeface="Times New Roman" pitchFamily="18" charset="0"/>
              </a:endParaRPr>
            </a:p>
          </p:txBody>
        </p:sp>
        <p:sp>
          <p:nvSpPr>
            <p:cNvPr id="109590" name="TextBox 117"/>
            <p:cNvSpPr txBox="1">
              <a:spLocks noChangeArrowheads="1"/>
            </p:cNvSpPr>
            <p:nvPr/>
          </p:nvSpPr>
          <p:spPr bwMode="auto">
            <a:xfrm>
              <a:off x="8101166" y="2255386"/>
              <a:ext cx="287276" cy="3387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1"/>
              <a:r>
                <a:rPr kumimoji="1" lang="en-US" altLang="ko-KR" sz="1600">
                  <a:latin typeface="Times New Roman" pitchFamily="18" charset="0"/>
                  <a:ea typeface="굴림"/>
                  <a:cs typeface="Times New Roman" pitchFamily="18" charset="0"/>
                </a:rPr>
                <a:t>3</a:t>
              </a:r>
              <a:endParaRPr kumimoji="1" lang="ko-KR" altLang="en-US" sz="1600">
                <a:latin typeface="Times New Roman" pitchFamily="18" charset="0"/>
                <a:ea typeface="굴림"/>
                <a:cs typeface="Times New Roman" pitchFamily="18" charset="0"/>
              </a:endParaRPr>
            </a:p>
          </p:txBody>
        </p:sp>
        <p:sp>
          <p:nvSpPr>
            <p:cNvPr id="119" name="직사각형 118"/>
            <p:cNvSpPr/>
            <p:nvPr/>
          </p:nvSpPr>
          <p:spPr bwMode="auto">
            <a:xfrm>
              <a:off x="1619467" y="1823596"/>
              <a:ext cx="601702" cy="122458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sz="1000" b="1" dirty="0"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grpSp>
          <p:nvGrpSpPr>
            <p:cNvPr id="109592" name="그룹 50"/>
            <p:cNvGrpSpPr>
              <a:grpSpLocks/>
            </p:cNvGrpSpPr>
            <p:nvPr/>
          </p:nvGrpSpPr>
          <p:grpSpPr bwMode="auto">
            <a:xfrm>
              <a:off x="2267744" y="2348880"/>
              <a:ext cx="3240000" cy="576064"/>
              <a:chOff x="2339752" y="3423438"/>
              <a:chExt cx="3240000" cy="576064"/>
            </a:xfrm>
          </p:grpSpPr>
          <p:sp>
            <p:nvSpPr>
              <p:cNvPr id="135" name="직사각형 134"/>
              <p:cNvSpPr/>
              <p:nvPr/>
            </p:nvSpPr>
            <p:spPr bwMode="auto">
              <a:xfrm>
                <a:off x="2339216" y="3639891"/>
                <a:ext cx="3240296" cy="142947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auto" latinLnBrk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 sz="1000" b="1" dirty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109608" name="직사각형 135"/>
              <p:cNvSpPr>
                <a:spLocks noChangeArrowheads="1"/>
              </p:cNvSpPr>
              <p:nvPr/>
            </p:nvSpPr>
            <p:spPr bwMode="auto">
              <a:xfrm>
                <a:off x="2339752" y="3855486"/>
                <a:ext cx="3240000" cy="144016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pPr latinLnBrk="1"/>
                <a:endParaRPr lang="ko-KR" altLang="en-US" sz="1000" b="1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9609" name="직사각형 136"/>
              <p:cNvSpPr>
                <a:spLocks noChangeArrowheads="1"/>
              </p:cNvSpPr>
              <p:nvPr/>
            </p:nvSpPr>
            <p:spPr bwMode="auto">
              <a:xfrm>
                <a:off x="2339752" y="3423438"/>
                <a:ext cx="3240000" cy="144016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pPr latinLnBrk="1"/>
                <a:endParaRPr lang="ko-KR" altLang="en-US" sz="1000" b="1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09593" name="직사각형 120"/>
            <p:cNvSpPr>
              <a:spLocks noChangeArrowheads="1"/>
            </p:cNvSpPr>
            <p:nvPr/>
          </p:nvSpPr>
          <p:spPr bwMode="auto">
            <a:xfrm>
              <a:off x="3707904" y="2132872"/>
              <a:ext cx="1800000" cy="144000"/>
            </a:xfrm>
            <a:prstGeom prst="rect">
              <a:avLst/>
            </a:prstGeom>
            <a:solidFill>
              <a:srgbClr val="FF9933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latinLnBrk="1"/>
              <a:endParaRPr lang="ko-KR" altLang="en-US" sz="10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9594" name="직사각형 121"/>
            <p:cNvSpPr>
              <a:spLocks noChangeArrowheads="1"/>
            </p:cNvSpPr>
            <p:nvPr/>
          </p:nvSpPr>
          <p:spPr bwMode="auto">
            <a:xfrm>
              <a:off x="4499992" y="1916832"/>
              <a:ext cx="1008112" cy="144016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pPr latinLnBrk="1"/>
              <a:endParaRPr lang="ko-KR" altLang="en-US" sz="1000" b="1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09595" name="직선 연결선 122"/>
            <p:cNvCxnSpPr>
              <a:cxnSpLocks noChangeShapeType="1"/>
            </p:cNvCxnSpPr>
            <p:nvPr/>
          </p:nvCxnSpPr>
          <p:spPr bwMode="auto">
            <a:xfrm rot="-480000">
              <a:off x="7091992" y="2760430"/>
              <a:ext cx="1800200" cy="360040"/>
            </a:xfrm>
            <a:prstGeom prst="line">
              <a:avLst/>
            </a:prstGeom>
            <a:noFill/>
            <a:ln w="9525" algn="ctr">
              <a:solidFill>
                <a:schemeClr val="bg2"/>
              </a:solidFill>
              <a:prstDash val="dash"/>
              <a:round/>
              <a:headEnd/>
              <a:tailEnd/>
            </a:ln>
          </p:spPr>
        </p:cxnSp>
        <p:cxnSp>
          <p:nvCxnSpPr>
            <p:cNvPr id="109596" name="직선 연결선 123"/>
            <p:cNvCxnSpPr>
              <a:cxnSpLocks noChangeShapeType="1"/>
            </p:cNvCxnSpPr>
            <p:nvPr/>
          </p:nvCxnSpPr>
          <p:spPr bwMode="auto">
            <a:xfrm rot="480000" flipV="1">
              <a:off x="7090777" y="1742735"/>
              <a:ext cx="1800200" cy="360000"/>
            </a:xfrm>
            <a:prstGeom prst="line">
              <a:avLst/>
            </a:prstGeom>
            <a:noFill/>
            <a:ln w="9525" algn="ctr">
              <a:solidFill>
                <a:schemeClr val="bg2"/>
              </a:solidFill>
              <a:prstDash val="dash"/>
              <a:round/>
              <a:headEnd/>
              <a:tailEnd/>
            </a:ln>
          </p:spPr>
        </p:cxnSp>
        <p:sp>
          <p:nvSpPr>
            <p:cNvPr id="109597" name="TextBox 124"/>
            <p:cNvSpPr txBox="1">
              <a:spLocks noChangeArrowheads="1"/>
            </p:cNvSpPr>
            <p:nvPr/>
          </p:nvSpPr>
          <p:spPr bwMode="auto">
            <a:xfrm>
              <a:off x="6502308" y="1463297"/>
              <a:ext cx="423541" cy="3387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1"/>
              <a:r>
                <a:rPr kumimoji="1" lang="en-US" altLang="ko-KR" sz="1600">
                  <a:latin typeface="Times New Roman" pitchFamily="18" charset="0"/>
                  <a:ea typeface="굴림"/>
                  <a:cs typeface="Times New Roman" pitchFamily="18" charset="0"/>
                </a:rPr>
                <a:t>FE</a:t>
              </a:r>
              <a:endParaRPr kumimoji="1" lang="ko-KR" altLang="en-US" sz="1600">
                <a:latin typeface="Times New Roman" pitchFamily="18" charset="0"/>
                <a:ea typeface="굴림"/>
                <a:cs typeface="Times New Roman" pitchFamily="18" charset="0"/>
              </a:endParaRPr>
            </a:p>
          </p:txBody>
        </p:sp>
        <p:sp>
          <p:nvSpPr>
            <p:cNvPr id="109598" name="TextBox 125"/>
            <p:cNvSpPr txBox="1">
              <a:spLocks noChangeArrowheads="1"/>
            </p:cNvSpPr>
            <p:nvPr/>
          </p:nvSpPr>
          <p:spPr bwMode="auto">
            <a:xfrm>
              <a:off x="7150380" y="1319282"/>
              <a:ext cx="479649" cy="3387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1"/>
              <a:r>
                <a:rPr kumimoji="1" lang="en-US" altLang="ko-KR" sz="1600">
                  <a:latin typeface="Times New Roman" pitchFamily="18" charset="0"/>
                  <a:ea typeface="굴림"/>
                  <a:cs typeface="Times New Roman" pitchFamily="18" charset="0"/>
                </a:rPr>
                <a:t>OH</a:t>
              </a:r>
              <a:endParaRPr kumimoji="1" lang="ko-KR" altLang="en-US" sz="1600">
                <a:latin typeface="Times New Roman" pitchFamily="18" charset="0"/>
                <a:ea typeface="굴림"/>
                <a:cs typeface="Times New Roman" pitchFamily="18" charset="0"/>
              </a:endParaRPr>
            </a:p>
          </p:txBody>
        </p:sp>
        <p:sp>
          <p:nvSpPr>
            <p:cNvPr id="109599" name="TextBox 126"/>
            <p:cNvSpPr txBox="1">
              <a:spLocks noChangeArrowheads="1"/>
            </p:cNvSpPr>
            <p:nvPr/>
          </p:nvSpPr>
          <p:spPr bwMode="auto">
            <a:xfrm>
              <a:off x="8028384" y="1124744"/>
              <a:ext cx="457205" cy="3387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1"/>
              <a:r>
                <a:rPr kumimoji="1" lang="en-US" altLang="ko-KR" sz="1600">
                  <a:latin typeface="Times New Roman" pitchFamily="18" charset="0"/>
                  <a:ea typeface="굴림"/>
                  <a:cs typeface="Times New Roman" pitchFamily="18" charset="0"/>
                </a:rPr>
                <a:t>EH</a:t>
              </a:r>
              <a:endParaRPr kumimoji="1" lang="ko-KR" altLang="en-US" sz="1600">
                <a:latin typeface="Times New Roman" pitchFamily="18" charset="0"/>
                <a:ea typeface="굴림"/>
                <a:cs typeface="Times New Roman" pitchFamily="18" charset="0"/>
              </a:endParaRPr>
            </a:p>
          </p:txBody>
        </p:sp>
        <p:cxnSp>
          <p:nvCxnSpPr>
            <p:cNvPr id="109600" name="직선 화살표 연결선 127"/>
            <p:cNvCxnSpPr>
              <a:cxnSpLocks noChangeShapeType="1"/>
            </p:cNvCxnSpPr>
            <p:nvPr/>
          </p:nvCxnSpPr>
          <p:spPr bwMode="auto">
            <a:xfrm flipV="1">
              <a:off x="1619467" y="3191490"/>
              <a:ext cx="5436877" cy="1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sp>
          <p:nvSpPr>
            <p:cNvPr id="109601" name="TextBox 128"/>
            <p:cNvSpPr txBox="1">
              <a:spLocks noChangeArrowheads="1"/>
            </p:cNvSpPr>
            <p:nvPr/>
          </p:nvSpPr>
          <p:spPr bwMode="auto">
            <a:xfrm>
              <a:off x="4030745" y="3121223"/>
              <a:ext cx="683244" cy="3079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1"/>
              <a:r>
                <a:rPr kumimoji="1" lang="en-US" altLang="ko-KR" sz="1400">
                  <a:latin typeface="Times New Roman" pitchFamily="18" charset="0"/>
                  <a:ea typeface="굴림"/>
                  <a:cs typeface="Times New Roman" pitchFamily="18" charset="0"/>
                </a:rPr>
                <a:t>200 m </a:t>
              </a:r>
              <a:endParaRPr kumimoji="1" lang="ko-KR" altLang="en-US" sz="1400">
                <a:latin typeface="Times New Roman" pitchFamily="18" charset="0"/>
                <a:ea typeface="굴림"/>
                <a:cs typeface="Times New Roman" pitchFamily="18" charset="0"/>
              </a:endParaRPr>
            </a:p>
          </p:txBody>
        </p:sp>
        <p:sp>
          <p:nvSpPr>
            <p:cNvPr id="130" name="직사각형 129"/>
            <p:cNvSpPr>
              <a:spLocks noChangeAspect="1"/>
            </p:cNvSpPr>
            <p:nvPr/>
          </p:nvSpPr>
          <p:spPr bwMode="auto">
            <a:xfrm>
              <a:off x="5723418" y="1917307"/>
              <a:ext cx="144471" cy="142947"/>
            </a:xfrm>
            <a:prstGeom prst="rect">
              <a:avLst/>
            </a:prstGeom>
            <a:blipFill dpi="0" rotWithShape="1">
              <a:blip r:embed="rId3" cstate="print">
                <a:alphaModFix amt="50000"/>
              </a:blip>
              <a:srcRect/>
              <a:tile tx="0" ty="0" sx="100000" sy="100000" flip="none" algn="tl"/>
            </a:blipFill>
            <a:ln w="9525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sz="1000" b="1" dirty="0"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131" name="직사각형 130"/>
            <p:cNvSpPr>
              <a:spLocks noChangeAspect="1"/>
            </p:cNvSpPr>
            <p:nvPr/>
          </p:nvSpPr>
          <p:spPr bwMode="auto">
            <a:xfrm>
              <a:off x="5723418" y="2133316"/>
              <a:ext cx="144471" cy="142947"/>
            </a:xfrm>
            <a:prstGeom prst="rect">
              <a:avLst/>
            </a:prstGeom>
            <a:blipFill dpi="0" rotWithShape="1">
              <a:blip r:embed="rId3" cstate="print">
                <a:alphaModFix amt="50000"/>
              </a:blip>
              <a:srcRect/>
              <a:tile tx="0" ty="0" sx="100000" sy="100000" flip="none" algn="tl"/>
            </a:blipFill>
            <a:ln w="9525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sz="1000" b="1" dirty="0"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132" name="직사각형 131"/>
            <p:cNvSpPr>
              <a:spLocks noChangeAspect="1"/>
            </p:cNvSpPr>
            <p:nvPr/>
          </p:nvSpPr>
          <p:spPr bwMode="auto">
            <a:xfrm>
              <a:off x="5723418" y="2349325"/>
              <a:ext cx="144471" cy="142947"/>
            </a:xfrm>
            <a:prstGeom prst="rect">
              <a:avLst/>
            </a:prstGeom>
            <a:blipFill dpi="0" rotWithShape="1">
              <a:blip r:embed="rId3" cstate="print">
                <a:alphaModFix amt="50000"/>
              </a:blip>
              <a:srcRect/>
              <a:tile tx="0" ty="0" sx="100000" sy="100000" flip="none" algn="tl"/>
            </a:blipFill>
            <a:ln w="9525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sz="1000" b="1" dirty="0"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133" name="직사각형 132"/>
            <p:cNvSpPr>
              <a:spLocks noChangeAspect="1"/>
            </p:cNvSpPr>
            <p:nvPr/>
          </p:nvSpPr>
          <p:spPr bwMode="auto">
            <a:xfrm>
              <a:off x="5723418" y="2565334"/>
              <a:ext cx="144471" cy="142947"/>
            </a:xfrm>
            <a:prstGeom prst="rect">
              <a:avLst/>
            </a:prstGeom>
            <a:blipFill dpi="0" rotWithShape="1">
              <a:blip r:embed="rId3" cstate="print">
                <a:alphaModFix amt="50000"/>
              </a:blip>
              <a:srcRect/>
              <a:tile tx="0" ty="0" sx="100000" sy="100000" flip="none" algn="tl"/>
            </a:blipFill>
            <a:ln w="9525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sz="1000" b="1" dirty="0"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134" name="직사각형 133"/>
            <p:cNvSpPr>
              <a:spLocks noChangeAspect="1"/>
            </p:cNvSpPr>
            <p:nvPr/>
          </p:nvSpPr>
          <p:spPr bwMode="auto">
            <a:xfrm>
              <a:off x="5723418" y="2781342"/>
              <a:ext cx="144471" cy="142947"/>
            </a:xfrm>
            <a:prstGeom prst="rect">
              <a:avLst/>
            </a:prstGeom>
            <a:blipFill dpi="0" rotWithShape="1">
              <a:blip r:embed="rId3" cstate="print">
                <a:alphaModFix amt="50000"/>
              </a:blip>
              <a:srcRect/>
              <a:tile tx="0" ty="0" sx="100000" sy="100000" flip="none" algn="tl"/>
            </a:blipFill>
            <a:ln w="9525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sz="1000" b="1" dirty="0"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</p:grpSp>
      <p:cxnSp>
        <p:nvCxnSpPr>
          <p:cNvPr id="109572" name="직선 화살표 연결선 112"/>
          <p:cNvCxnSpPr>
            <a:cxnSpLocks noChangeShapeType="1"/>
          </p:cNvCxnSpPr>
          <p:nvPr/>
        </p:nvCxnSpPr>
        <p:spPr bwMode="auto">
          <a:xfrm>
            <a:off x="6443663" y="2708275"/>
            <a:ext cx="612775" cy="15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triangle" w="med" len="med"/>
            <a:tailEnd type="triangle" w="med" len="med"/>
          </a:ln>
        </p:spPr>
      </p:cxnSp>
      <p:sp>
        <p:nvSpPr>
          <p:cNvPr id="109573" name="TextBox 109"/>
          <p:cNvSpPr txBox="1">
            <a:spLocks noChangeArrowheads="1"/>
          </p:cNvSpPr>
          <p:nvPr/>
        </p:nvSpPr>
        <p:spPr bwMode="auto">
          <a:xfrm>
            <a:off x="6443663" y="2689225"/>
            <a:ext cx="5937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kumimoji="1" lang="en-US" altLang="ko-KR" sz="1400">
                <a:latin typeface="Times New Roman" pitchFamily="18" charset="0"/>
                <a:ea typeface="굴림"/>
                <a:cs typeface="Times New Roman" pitchFamily="18" charset="0"/>
              </a:rPr>
              <a:t>20 m </a:t>
            </a:r>
            <a:endParaRPr kumimoji="1" lang="ko-KR" altLang="en-US" sz="1400">
              <a:latin typeface="Times New Roman" pitchFamily="18" charset="0"/>
              <a:ea typeface="굴림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제목 1"/>
          <p:cNvSpPr>
            <a:spLocks noGrp="1"/>
          </p:cNvSpPr>
          <p:nvPr>
            <p:ph type="title"/>
          </p:nvPr>
        </p:nvSpPr>
        <p:spPr>
          <a:xfrm>
            <a:off x="865188" y="163513"/>
            <a:ext cx="7453312" cy="457200"/>
          </a:xfrm>
        </p:spPr>
        <p:txBody>
          <a:bodyPr/>
          <a:lstStyle/>
          <a:p>
            <a:r>
              <a:rPr lang="en-US" altLang="ko-KR" sz="2400" smtClean="0"/>
              <a:t>PAL-XFEL Instrumentations</a:t>
            </a:r>
            <a:endParaRPr lang="ko-KR" altLang="en-US" sz="2400" smtClean="0"/>
          </a:p>
        </p:txBody>
      </p:sp>
      <p:sp>
        <p:nvSpPr>
          <p:cNvPr id="85" name="TextBox 84"/>
          <p:cNvSpPr txBox="1"/>
          <p:nvPr/>
        </p:nvSpPr>
        <p:spPr>
          <a:xfrm>
            <a:off x="179388" y="908050"/>
            <a:ext cx="8785225" cy="54006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dirty="0">
                <a:latin typeface="Times New Roman" pitchFamily="18" charset="0"/>
                <a:ea typeface="+mn-ea"/>
                <a:cs typeface="Times New Roman" pitchFamily="18" charset="0"/>
              </a:rPr>
              <a:t>(1) Hard X-ray XFEL Beamline (Planar Undulator)  with 2-instrumentations</a:t>
            </a:r>
          </a:p>
          <a:p>
            <a:pPr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dirty="0">
                <a:latin typeface="Times New Roman" pitchFamily="18" charset="0"/>
                <a:ea typeface="+mn-ea"/>
                <a:cs typeface="Times New Roman" pitchFamily="18" charset="0"/>
              </a:rPr>
              <a:t>	</a:t>
            </a:r>
            <a:r>
              <a:rPr lang="en-US" altLang="ko-KR" sz="1400" dirty="0">
                <a:latin typeface="Times New Roman" pitchFamily="18" charset="0"/>
                <a:ea typeface="+mn-ea"/>
                <a:cs typeface="Times New Roman" pitchFamily="18" charset="0"/>
              </a:rPr>
              <a:t>1. XPP (X-ray Pump Probe) </a:t>
            </a:r>
          </a:p>
          <a:p>
            <a:pPr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latin typeface="Times New Roman" pitchFamily="18" charset="0"/>
                <a:ea typeface="+mn-ea"/>
                <a:cs typeface="Times New Roman" pitchFamily="18" charset="0"/>
              </a:rPr>
              <a:t>		Dynamics of photo-induced phase transitions</a:t>
            </a:r>
          </a:p>
          <a:p>
            <a:pPr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latin typeface="Times New Roman" pitchFamily="18" charset="0"/>
                <a:ea typeface="+mn-ea"/>
                <a:cs typeface="Times New Roman" pitchFamily="18" charset="0"/>
              </a:rPr>
              <a:t>		Studies of intense laser-matter interactions</a:t>
            </a:r>
          </a:p>
          <a:p>
            <a:pPr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latin typeface="Times New Roman" pitchFamily="18" charset="0"/>
                <a:ea typeface="+mn-ea"/>
                <a:cs typeface="Times New Roman" pitchFamily="18" charset="0"/>
              </a:rPr>
              <a:t>		Time-resolved studies of chemical dynamics in solution</a:t>
            </a:r>
          </a:p>
          <a:p>
            <a:pPr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latin typeface="Times New Roman" pitchFamily="18" charset="0"/>
                <a:ea typeface="+mn-ea"/>
                <a:cs typeface="Times New Roman" pitchFamily="18" charset="0"/>
              </a:rPr>
              <a:t>		Dynamics of photoactive proteins</a:t>
            </a:r>
          </a:p>
          <a:p>
            <a:pPr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latin typeface="Times New Roman" pitchFamily="18" charset="0"/>
                <a:ea typeface="+mn-ea"/>
                <a:cs typeface="Times New Roman" pitchFamily="18" charset="0"/>
              </a:rPr>
              <a:t>	2. CXI/XCS (Coherent X-ray Imaging)</a:t>
            </a:r>
          </a:p>
          <a:p>
            <a:pPr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latin typeface="Times New Roman" pitchFamily="18" charset="0"/>
                <a:ea typeface="+mn-ea"/>
                <a:cs typeface="Times New Roman" pitchFamily="18" charset="0"/>
              </a:rPr>
              <a:t>		Imaging of reproducible biomolecules</a:t>
            </a:r>
          </a:p>
          <a:p>
            <a:pPr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latin typeface="Times New Roman" pitchFamily="18" charset="0"/>
                <a:ea typeface="+mn-ea"/>
                <a:cs typeface="Times New Roman" pitchFamily="18" charset="0"/>
              </a:rPr>
              <a:t>		Protein Nanocrystallography</a:t>
            </a:r>
          </a:p>
          <a:p>
            <a:pPr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latin typeface="Times New Roman" pitchFamily="18" charset="0"/>
                <a:ea typeface="+mn-ea"/>
                <a:cs typeface="Times New Roman" pitchFamily="18" charset="0"/>
              </a:rPr>
              <a:t>		Imaging of nanoparticles</a:t>
            </a:r>
          </a:p>
          <a:p>
            <a:pPr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latin typeface="Times New Roman" pitchFamily="18" charset="0"/>
                <a:ea typeface="+mn-ea"/>
                <a:cs typeface="Times New Roman" pitchFamily="18" charset="0"/>
              </a:rPr>
              <a:t>		Imaging of hydrated living cells</a:t>
            </a:r>
          </a:p>
          <a:p>
            <a:pPr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latin typeface="Times New Roman" pitchFamily="18" charset="0"/>
                <a:ea typeface="+mn-ea"/>
                <a:cs typeface="Times New Roman" pitchFamily="18" charset="0"/>
              </a:rPr>
              <a:t>		Pump-probe imaging</a:t>
            </a:r>
          </a:p>
          <a:p>
            <a:pPr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latin typeface="Times New Roman" pitchFamily="18" charset="0"/>
                <a:ea typeface="+mn-ea"/>
                <a:cs typeface="Times New Roman" pitchFamily="18" charset="0"/>
              </a:rPr>
              <a:t>		Coherence and Correlations</a:t>
            </a:r>
          </a:p>
          <a:p>
            <a:pPr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latin typeface="Times New Roman" pitchFamily="18" charset="0"/>
                <a:ea typeface="+mn-ea"/>
                <a:cs typeface="Times New Roman" pitchFamily="18" charset="0"/>
              </a:rPr>
              <a:t>		Studies of Glassy Dynamics</a:t>
            </a:r>
          </a:p>
          <a:p>
            <a:pPr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latin typeface="Times New Roman" pitchFamily="18" charset="0"/>
                <a:ea typeface="+mn-ea"/>
                <a:cs typeface="Times New Roman" pitchFamily="18" charset="0"/>
              </a:rPr>
              <a:t>		Phonon Spectroscopy</a:t>
            </a:r>
          </a:p>
          <a:p>
            <a:pPr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latin typeface="Times New Roman" pitchFamily="18" charset="0"/>
                <a:ea typeface="+mn-ea"/>
                <a:cs typeface="Times New Roman" pitchFamily="18" charset="0"/>
              </a:rPr>
              <a:t>		Time-resolved Magnetic Scattering</a:t>
            </a:r>
          </a:p>
          <a:p>
            <a:pPr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latin typeface="Times New Roman" pitchFamily="18" charset="0"/>
                <a:ea typeface="+mn-ea"/>
                <a:cs typeface="Times New Roman" pitchFamily="18" charset="0"/>
              </a:rPr>
              <a:t>		Non-Equilibrium Dynamics</a:t>
            </a:r>
          </a:p>
          <a:p>
            <a:pPr fontAlgn="auto" latinLnBrk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600" dirty="0"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dirty="0">
                <a:latin typeface="Times New Roman" pitchFamily="18" charset="0"/>
                <a:ea typeface="+mn-ea"/>
                <a:cs typeface="Times New Roman" pitchFamily="18" charset="0"/>
              </a:rPr>
              <a:t>(2) Soft X-ray XFEL Beamline (APPLE-II Type Helical Undulator)  with 2-instrumentation</a:t>
            </a:r>
          </a:p>
          <a:p>
            <a:pPr marL="342900" indent="-342900"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latin typeface="Times New Roman" pitchFamily="18" charset="0"/>
                <a:ea typeface="+mn-ea"/>
                <a:cs typeface="Times New Roman" pitchFamily="18" charset="0"/>
              </a:rPr>
              <a:t>	1. XPP (Ultrafast Science)			2. CXI/XCS (Coherent Science)</a:t>
            </a:r>
          </a:p>
          <a:p>
            <a:pPr marL="342900" indent="-342900"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latin typeface="Times New Roman" pitchFamily="18" charset="0"/>
                <a:ea typeface="+mn-ea"/>
                <a:cs typeface="Times New Roman" pitchFamily="18" charset="0"/>
              </a:rPr>
              <a:t>		Pump-Probe Ultrafast Chemistry			Ultrafast Coherent Imaging</a:t>
            </a:r>
            <a:endParaRPr lang="en-US" altLang="ko-KR" dirty="0"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indent="-342900"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dirty="0">
                <a:latin typeface="Times New Roman" pitchFamily="18" charset="0"/>
                <a:ea typeface="+mn-ea"/>
                <a:cs typeface="Times New Roman" pitchFamily="18" charset="0"/>
              </a:rPr>
              <a:t>		</a:t>
            </a:r>
            <a:r>
              <a:rPr lang="en-US" altLang="ko-KR" sz="1400" dirty="0">
                <a:latin typeface="Times New Roman" pitchFamily="18" charset="0"/>
                <a:ea typeface="+mn-ea"/>
                <a:cs typeface="Times New Roman" pitchFamily="18" charset="0"/>
              </a:rPr>
              <a:t>Clusters as new Materials			Magnetic Imaging</a:t>
            </a:r>
          </a:p>
          <a:p>
            <a:pPr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latin typeface="Times New Roman" pitchFamily="18" charset="0"/>
                <a:ea typeface="+mn-ea"/>
                <a:cs typeface="Times New Roman" pitchFamily="18" charset="0"/>
              </a:rPr>
              <a:t>        	Strongly Correlated Materials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 err="1" smtClean="0">
                <a:cs typeface="+mj-cs"/>
              </a:rPr>
              <a:t>PhotocatHode</a:t>
            </a:r>
            <a:r>
              <a:rPr lang="en-US" altLang="ko-KR" dirty="0" smtClean="0">
                <a:cs typeface="+mj-cs"/>
              </a:rPr>
              <a:t> RF Gun</a:t>
            </a:r>
            <a:endParaRPr lang="ko-KR" altLang="en-US" dirty="0">
              <a:cs typeface="+mj-cs"/>
            </a:endParaRPr>
          </a:p>
        </p:txBody>
      </p:sp>
      <p:sp>
        <p:nvSpPr>
          <p:cNvPr id="8" name="텍스트 개체 틀 7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ko-KR" altLang="en-US" dirty="0"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TextBox 3"/>
          <p:cNvSpPr txBox="1">
            <a:spLocks noChangeArrowheads="1"/>
          </p:cNvSpPr>
          <p:nvPr/>
        </p:nvSpPr>
        <p:spPr bwMode="auto">
          <a:xfrm>
            <a:off x="987425" y="333375"/>
            <a:ext cx="71485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lang="en-US" altLang="ko-KR" sz="2800">
                <a:latin typeface="맑은 고딕"/>
              </a:rPr>
              <a:t>What we have done for Gun Development</a:t>
            </a:r>
            <a:endParaRPr lang="ko-KR" altLang="en-US" sz="2800">
              <a:latin typeface="맑은 고딕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2738" y="1065213"/>
            <a:ext cx="8651875" cy="50784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marL="342900" indent="-342900" fontAlgn="auto" latinLnBrk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ko-KR" dirty="0">
                <a:latin typeface="+mn-lt"/>
                <a:ea typeface="+mn-ea"/>
                <a:cs typeface="+mn-cs"/>
              </a:rPr>
              <a:t>Collaboration with Dr. </a:t>
            </a:r>
            <a:r>
              <a:rPr lang="en-US" altLang="ko-KR" dirty="0" err="1">
                <a:latin typeface="+mn-lt"/>
                <a:ea typeface="+mn-ea"/>
                <a:cs typeface="+mn-cs"/>
              </a:rPr>
              <a:t>Xijie</a:t>
            </a:r>
            <a:r>
              <a:rPr lang="en-US" altLang="ko-KR" dirty="0">
                <a:latin typeface="+mn-lt"/>
                <a:ea typeface="+mn-ea"/>
                <a:cs typeface="+mn-cs"/>
              </a:rPr>
              <a:t> Wang at BNL (~ 2006 10/E)</a:t>
            </a:r>
          </a:p>
          <a:p>
            <a:pPr marL="800100" lvl="1" indent="-342900" fontAlgn="auto" latinLnBrk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dirty="0">
                <a:latin typeface="+mn-lt"/>
                <a:ea typeface="+mn-ea"/>
                <a:cs typeface="+mn-cs"/>
              </a:rPr>
              <a:t>Received a set of drawings for the BNL Gun-IV</a:t>
            </a:r>
          </a:p>
          <a:p>
            <a:pPr marL="800100" lvl="1" indent="-342900" fontAlgn="auto" latinLnBrk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dirty="0">
                <a:latin typeface="+mn-lt"/>
                <a:ea typeface="+mn-ea"/>
                <a:cs typeface="+mn-cs"/>
              </a:rPr>
              <a:t>Fabricated one gun</a:t>
            </a:r>
          </a:p>
          <a:p>
            <a:pPr marL="800100" lvl="1" indent="-342900" fontAlgn="auto" latinLnBrk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dirty="0">
                <a:latin typeface="+mn-lt"/>
                <a:ea typeface="+mn-ea"/>
                <a:cs typeface="+mn-cs"/>
              </a:rPr>
              <a:t>Processed and commissioned up to 3.7 </a:t>
            </a:r>
            <a:r>
              <a:rPr lang="en-US" altLang="ko-KR" dirty="0" err="1">
                <a:latin typeface="+mn-lt"/>
                <a:ea typeface="+mn-ea"/>
                <a:cs typeface="+mn-cs"/>
              </a:rPr>
              <a:t>MeV</a:t>
            </a:r>
            <a:endParaRPr lang="en-US" altLang="ko-KR" dirty="0">
              <a:latin typeface="+mn-lt"/>
              <a:ea typeface="+mn-ea"/>
              <a:cs typeface="+mn-cs"/>
            </a:endParaRPr>
          </a:p>
          <a:p>
            <a:pPr marL="800100" lvl="1" indent="-342900" fontAlgn="auto" latinLnBrk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dirty="0">
                <a:latin typeface="+mn-lt"/>
                <a:ea typeface="+mn-ea"/>
                <a:cs typeface="+mn-cs"/>
              </a:rPr>
              <a:t>Performed high-brightness beam experiments</a:t>
            </a:r>
          </a:p>
          <a:p>
            <a:pPr marL="342900" indent="-342900" fontAlgn="auto" latinLnBrk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n-US" altLang="ko-KR" dirty="0">
              <a:latin typeface="+mn-lt"/>
              <a:ea typeface="+mn-ea"/>
              <a:cs typeface="+mn-cs"/>
            </a:endParaRPr>
          </a:p>
          <a:p>
            <a:pPr marL="342900" indent="-342900" fontAlgn="auto" latinLnBrk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ko-KR" dirty="0">
                <a:latin typeface="+mn-lt"/>
                <a:ea typeface="+mn-ea"/>
                <a:cs typeface="+mn-cs"/>
              </a:rPr>
              <a:t>Developed modified BNL gun for use in </a:t>
            </a:r>
            <a:r>
              <a:rPr lang="en-US" altLang="ko-KR" dirty="0" err="1">
                <a:latin typeface="+mn-lt"/>
                <a:ea typeface="+mn-ea"/>
                <a:cs typeface="+mn-cs"/>
              </a:rPr>
              <a:t>fs</a:t>
            </a:r>
            <a:r>
              <a:rPr lang="en-US" altLang="ko-KR" dirty="0">
                <a:latin typeface="+mn-lt"/>
                <a:ea typeface="+mn-ea"/>
                <a:cs typeface="+mn-cs"/>
              </a:rPr>
              <a:t>-THz facility in PAL (~ 2008)</a:t>
            </a:r>
          </a:p>
          <a:p>
            <a:pPr marL="800100" lvl="1" indent="-342900" fontAlgn="auto" latinLnBrk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dirty="0">
                <a:latin typeface="+mn-lt"/>
                <a:ea typeface="+mn-ea"/>
                <a:cs typeface="+mn-cs"/>
              </a:rPr>
              <a:t>Simpler and more reliable cathode sealing</a:t>
            </a:r>
          </a:p>
          <a:p>
            <a:pPr marL="800100" lvl="1" indent="-342900" fontAlgn="auto" latinLnBrk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dirty="0">
                <a:latin typeface="+mn-lt"/>
                <a:ea typeface="+mn-ea"/>
                <a:cs typeface="+mn-cs"/>
              </a:rPr>
              <a:t>Simpler tuner at full cell and not necessary for gun tuning</a:t>
            </a:r>
          </a:p>
          <a:p>
            <a:pPr marL="800100" lvl="1" indent="-342900" fontAlgn="auto" latinLnBrk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dirty="0">
                <a:latin typeface="+mn-lt"/>
                <a:ea typeface="+mn-ea"/>
                <a:cs typeface="+mn-cs"/>
              </a:rPr>
              <a:t>Beam energy reached &gt; 4.5 </a:t>
            </a:r>
            <a:r>
              <a:rPr lang="en-US" altLang="ko-KR" dirty="0" err="1">
                <a:latin typeface="+mn-lt"/>
                <a:ea typeface="+mn-ea"/>
                <a:cs typeface="+mn-cs"/>
              </a:rPr>
              <a:t>MeV</a:t>
            </a:r>
            <a:endParaRPr lang="en-US" altLang="ko-KR" dirty="0">
              <a:latin typeface="+mn-lt"/>
              <a:ea typeface="+mn-ea"/>
              <a:cs typeface="+mn-cs"/>
            </a:endParaRPr>
          </a:p>
          <a:p>
            <a:pPr marL="800100" lvl="1" indent="-342900" fontAlgn="auto" latinLnBrk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dirty="0">
                <a:latin typeface="+mn-lt"/>
                <a:ea typeface="+mn-ea"/>
                <a:cs typeface="+mn-cs"/>
              </a:rPr>
              <a:t>Very small dark current</a:t>
            </a:r>
          </a:p>
          <a:p>
            <a:pPr marL="342900" indent="-342900" fontAlgn="auto" latinLnBrk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n-US" altLang="ko-KR" dirty="0">
              <a:latin typeface="+mn-lt"/>
              <a:ea typeface="+mn-ea"/>
              <a:cs typeface="+mn-cs"/>
            </a:endParaRPr>
          </a:p>
          <a:p>
            <a:pPr marL="342900" indent="-342900" fontAlgn="auto" latinLnBrk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ko-KR" dirty="0">
                <a:latin typeface="+mn-lt"/>
                <a:ea typeface="+mn-ea"/>
                <a:cs typeface="+mn-cs"/>
              </a:rPr>
              <a:t>Developed new gun with 4-hole field symmetry and dual couplers (~ 2011)</a:t>
            </a:r>
          </a:p>
          <a:p>
            <a:pPr marL="800100" lvl="1" indent="-342900" fontAlgn="auto" latinLnBrk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dirty="0">
                <a:latin typeface="+mn-lt"/>
                <a:ea typeface="+mn-ea"/>
                <a:cs typeface="+mn-cs"/>
              </a:rPr>
              <a:t>Keeping cathode seal design as used in THz gun</a:t>
            </a:r>
          </a:p>
          <a:p>
            <a:pPr marL="800100" lvl="1" indent="-342900" fontAlgn="auto" latinLnBrk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dirty="0">
                <a:latin typeface="+mn-lt"/>
                <a:ea typeface="+mn-ea"/>
                <a:cs typeface="+mn-cs"/>
              </a:rPr>
              <a:t>Machined with normal-grade lathes</a:t>
            </a:r>
          </a:p>
          <a:p>
            <a:pPr marL="800100" lvl="1" indent="-342900" fontAlgn="auto" latinLnBrk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dirty="0">
                <a:latin typeface="+mn-lt"/>
                <a:ea typeface="+mn-ea"/>
                <a:cs typeface="+mn-cs"/>
              </a:rPr>
              <a:t>Provided enough </a:t>
            </a:r>
            <a:r>
              <a:rPr lang="en-US" altLang="ko-KR" dirty="0" err="1">
                <a:latin typeface="+mn-lt"/>
                <a:ea typeface="+mn-ea"/>
                <a:cs typeface="+mn-cs"/>
              </a:rPr>
              <a:t>roundings</a:t>
            </a:r>
            <a:r>
              <a:rPr lang="en-US" altLang="ko-KR" dirty="0">
                <a:latin typeface="+mn-lt"/>
                <a:ea typeface="+mn-ea"/>
                <a:cs typeface="+mn-cs"/>
              </a:rPr>
              <a:t> (R4.5) in coupling-hole edges</a:t>
            </a:r>
          </a:p>
          <a:p>
            <a:pPr marL="800100" lvl="1" indent="-342900" fontAlgn="auto" latinLnBrk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dirty="0">
                <a:latin typeface="+mn-lt"/>
                <a:ea typeface="+mn-ea"/>
                <a:cs typeface="+mn-cs"/>
              </a:rPr>
              <a:t>As the result beam energy of &gt; 5.5 </a:t>
            </a:r>
            <a:r>
              <a:rPr lang="en-US" altLang="ko-KR" dirty="0" err="1">
                <a:latin typeface="+mn-lt"/>
                <a:ea typeface="+mn-ea"/>
                <a:cs typeface="+mn-cs"/>
              </a:rPr>
              <a:t>MeV</a:t>
            </a:r>
            <a:r>
              <a:rPr lang="en-US" altLang="ko-KR" dirty="0">
                <a:latin typeface="+mn-lt"/>
                <a:ea typeface="+mn-ea"/>
                <a:cs typeface="+mn-cs"/>
              </a:rPr>
              <a:t> is expected</a:t>
            </a:r>
          </a:p>
          <a:p>
            <a:pPr marL="800100" lvl="1" indent="-342900" fontAlgn="auto" latinLnBrk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dirty="0">
                <a:latin typeface="+mn-lt"/>
                <a:ea typeface="+mn-ea"/>
                <a:cs typeface="+mn-cs"/>
              </a:rPr>
              <a:t>Fewer </a:t>
            </a:r>
            <a:r>
              <a:rPr lang="en-US" altLang="ko-KR" dirty="0" err="1">
                <a:latin typeface="+mn-lt"/>
                <a:ea typeface="+mn-ea"/>
                <a:cs typeface="+mn-cs"/>
              </a:rPr>
              <a:t>arcings</a:t>
            </a:r>
            <a:r>
              <a:rPr lang="en-US" altLang="ko-KR" dirty="0">
                <a:latin typeface="+mn-lt"/>
                <a:ea typeface="+mn-ea"/>
                <a:cs typeface="+mn-cs"/>
              </a:rPr>
              <a:t> in spite of relatively high dark current</a:t>
            </a:r>
            <a:endParaRPr lang="ko-KR" altLang="en-US" dirty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_x32870896" descr="EMB00000dac1da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9700" y="981075"/>
            <a:ext cx="8896350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457200" y="277813"/>
            <a:ext cx="8229600" cy="487362"/>
          </a:xfrm>
          <a:prstGeom prst="rect">
            <a:avLst/>
          </a:prstGeom>
        </p:spPr>
        <p:txBody>
          <a:bodyPr/>
          <a:lstStyle/>
          <a:p>
            <a:pPr algn="ctr" fontAlgn="auto" latinLnBrk="1">
              <a:spcAft>
                <a:spcPts val="0"/>
              </a:spcAft>
              <a:defRPr/>
            </a:pPr>
            <a:r>
              <a:rPr lang="en-US" altLang="ko-KR" sz="2800" dirty="0">
                <a:latin typeface="+mn-lt"/>
                <a:ea typeface="+mj-ea"/>
                <a:cs typeface="Times New Roman" pitchFamily="18" charset="0"/>
              </a:rPr>
              <a:t>RF Gun Design</a:t>
            </a:r>
            <a:endParaRPr lang="ko-KR" altLang="en-US" sz="2000" dirty="0">
              <a:latin typeface="+mn-lt"/>
              <a:ea typeface="+mj-ea"/>
              <a:cs typeface="Times New Roman" pitchFamily="18" charset="0"/>
            </a:endParaRPr>
          </a:p>
        </p:txBody>
      </p:sp>
      <p:pic>
        <p:nvPicPr>
          <p:cNvPr id="114690" name="내용 개체 틀 5" descr="4p_rfgun_2d_drawin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1306513"/>
            <a:ext cx="3068637" cy="499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4691" name="내용 개체 틀 6" descr="final_dimensions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1346200"/>
            <a:ext cx="3600450" cy="440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457200" y="274638"/>
            <a:ext cx="8229600" cy="487362"/>
          </a:xfrm>
          <a:prstGeom prst="rect">
            <a:avLst/>
          </a:prstGeom>
        </p:spPr>
        <p:txBody>
          <a:bodyPr>
            <a:normAutofit fontScale="90000" lnSpcReduction="10000"/>
          </a:bodyPr>
          <a:lstStyle/>
          <a:p>
            <a:pPr algn="ctr" fontAlgn="auto" latinLnBrk="1">
              <a:spcAft>
                <a:spcPts val="0"/>
              </a:spcAft>
              <a:defRPr/>
            </a:pPr>
            <a:r>
              <a:rPr lang="en-US" altLang="ko-KR" sz="3100">
                <a:latin typeface="+mn-lt"/>
                <a:ea typeface="+mj-ea"/>
                <a:cs typeface="+mj-cs"/>
              </a:rPr>
              <a:t>Low-Power Test </a:t>
            </a:r>
            <a:r>
              <a:rPr lang="en-US" altLang="ko-KR" sz="2200">
                <a:latin typeface="+mn-lt"/>
                <a:ea typeface="+mj-ea"/>
                <a:cs typeface="+mj-cs"/>
              </a:rPr>
              <a:t>- Field Profile (</a:t>
            </a:r>
            <a:r>
              <a:rPr lang="el-GR" altLang="ko-KR" sz="2200">
                <a:latin typeface="+mn-lt"/>
                <a:ea typeface="+mj-ea"/>
                <a:cs typeface="+mj-cs"/>
              </a:rPr>
              <a:t>θ</a:t>
            </a:r>
            <a:r>
              <a:rPr lang="en-US" altLang="ko-KR" sz="2200">
                <a:latin typeface="+mn-lt"/>
                <a:ea typeface="+mj-ea"/>
                <a:cs typeface="+mj-cs"/>
              </a:rPr>
              <a:t>-scan) -</a:t>
            </a:r>
            <a:endParaRPr lang="ko-KR" altLang="en-US" sz="2200" dirty="0">
              <a:latin typeface="+mn-lt"/>
              <a:ea typeface="+mj-ea"/>
              <a:cs typeface="+mj-cs"/>
            </a:endParaRPr>
          </a:p>
        </p:txBody>
      </p:sp>
      <p:pic>
        <p:nvPicPr>
          <p:cNvPr id="115714" name="내용 개체 틀 7" descr="tunerposition_model1_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050" y="1638300"/>
            <a:ext cx="3240088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5715" name="내용 개체 틀 8" descr="model1_t1_st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67275" y="838200"/>
            <a:ext cx="360045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5716" name="내용 개체 틀 9" descr="model1_t2_st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6275" y="3733800"/>
            <a:ext cx="360045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5717" name="내용 개체 틀 10" descr="model1_t3_st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67275" y="3733800"/>
            <a:ext cx="360045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5718" name="TextBox 6"/>
          <p:cNvSpPr txBox="1">
            <a:spLocks noChangeArrowheads="1"/>
          </p:cNvSpPr>
          <p:nvPr/>
        </p:nvSpPr>
        <p:spPr bwMode="auto">
          <a:xfrm>
            <a:off x="744538" y="1225550"/>
            <a:ext cx="146843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lang="en-US" altLang="ko-KR" sz="1600" b="1">
                <a:latin typeface="Times New Roman" pitchFamily="18" charset="0"/>
                <a:cs typeface="Times New Roman" pitchFamily="18" charset="0"/>
              </a:rPr>
              <a:t>Tuner Position</a:t>
            </a:r>
            <a:endParaRPr lang="ko-KR" altLang="en-US" sz="16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5719" name="TextBox 7"/>
          <p:cNvSpPr txBox="1">
            <a:spLocks noChangeArrowheads="1"/>
          </p:cNvSpPr>
          <p:nvPr/>
        </p:nvSpPr>
        <p:spPr bwMode="auto">
          <a:xfrm>
            <a:off x="0" y="6248400"/>
            <a:ext cx="11715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lang="en-US" altLang="ko-KR" sz="1400" b="1">
                <a:solidFill>
                  <a:srgbClr val="FF0000"/>
                </a:solidFill>
                <a:latin typeface="맑은 고딕"/>
              </a:rPr>
              <a:t>* </a:t>
            </a:r>
            <a:r>
              <a:rPr lang="el-GR" altLang="ko-KR" sz="1400" b="1">
                <a:solidFill>
                  <a:srgbClr val="FF0000"/>
                </a:solidFill>
                <a:latin typeface="맑은 고딕"/>
              </a:rPr>
              <a:t>ρ</a:t>
            </a:r>
            <a:r>
              <a:rPr lang="en-US" altLang="ko-KR" sz="1400" b="1">
                <a:solidFill>
                  <a:srgbClr val="FF0000"/>
                </a:solidFill>
                <a:latin typeface="맑은 고딕"/>
              </a:rPr>
              <a:t>=10 mm</a:t>
            </a:r>
            <a:endParaRPr lang="ko-KR" altLang="en-US" sz="1400" b="1">
              <a:solidFill>
                <a:srgbClr val="FF0000"/>
              </a:solidFill>
              <a:latin typeface="맑은 고딕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457200" y="274638"/>
            <a:ext cx="8229600" cy="487362"/>
          </a:xfrm>
          <a:prstGeom prst="rect">
            <a:avLst/>
          </a:prstGeom>
        </p:spPr>
        <p:txBody>
          <a:bodyPr/>
          <a:lstStyle/>
          <a:p>
            <a:pPr algn="ctr" fontAlgn="auto" latinLnBrk="1">
              <a:spcAft>
                <a:spcPts val="0"/>
              </a:spcAft>
              <a:defRPr/>
            </a:pPr>
            <a:r>
              <a:rPr lang="en-US" altLang="ko-KR" sz="3600" dirty="0">
                <a:latin typeface="+mn-lt"/>
                <a:ea typeface="+mj-ea"/>
                <a:cs typeface="+mj-cs"/>
              </a:rPr>
              <a:t>High-Power Conditioning</a:t>
            </a:r>
            <a:endParaRPr lang="ko-KR" altLang="en-US" sz="3600" dirty="0">
              <a:latin typeface="+mn-lt"/>
              <a:ea typeface="+mj-ea"/>
              <a:cs typeface="+mj-cs"/>
            </a:endParaRPr>
          </a:p>
        </p:txBody>
      </p:sp>
      <p:pic>
        <p:nvPicPr>
          <p:cNvPr id="116738" name="Picture 2" descr="D:\work\TEX\박사논문진행중\Thesis\rf_gun_tes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46288" y="1147763"/>
            <a:ext cx="5040312" cy="544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6739" name="직사각형 3"/>
          <p:cNvSpPr>
            <a:spLocks noChangeArrowheads="1"/>
          </p:cNvSpPr>
          <p:nvPr/>
        </p:nvSpPr>
        <p:spPr bwMode="auto">
          <a:xfrm>
            <a:off x="7537450" y="4211638"/>
            <a:ext cx="14986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lang="en-US" altLang="ko-KR" b="1">
                <a:latin typeface="Times New Roman" pitchFamily="18" charset="0"/>
                <a:cs typeface="Times New Roman" pitchFamily="18" charset="0"/>
              </a:rPr>
              <a:t>Faraday Cup</a:t>
            </a:r>
            <a:endParaRPr lang="ko-KR" altLang="en-US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6740" name="직사각형 4"/>
          <p:cNvSpPr>
            <a:spLocks noChangeArrowheads="1"/>
          </p:cNvSpPr>
          <p:nvPr/>
        </p:nvSpPr>
        <p:spPr bwMode="auto">
          <a:xfrm>
            <a:off x="7554913" y="3046413"/>
            <a:ext cx="9779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lang="en-US" altLang="ko-KR" b="1">
                <a:latin typeface="Times New Roman" pitchFamily="18" charset="0"/>
                <a:cs typeface="Times New Roman" pitchFamily="18" charset="0"/>
              </a:rPr>
              <a:t>RF Gun</a:t>
            </a:r>
            <a:endParaRPr lang="ko-KR" altLang="en-US" b="1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직선 연결선 5"/>
          <p:cNvCxnSpPr>
            <a:endCxn id="116740" idx="1"/>
          </p:cNvCxnSpPr>
          <p:nvPr/>
        </p:nvCxnSpPr>
        <p:spPr>
          <a:xfrm flipV="1">
            <a:off x="5648325" y="3230563"/>
            <a:ext cx="1906588" cy="828675"/>
          </a:xfrm>
          <a:prstGeom prst="line">
            <a:avLst/>
          </a:prstGeom>
          <a:ln w="254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>
            <a:endCxn id="116739" idx="1"/>
          </p:cNvCxnSpPr>
          <p:nvPr/>
        </p:nvCxnSpPr>
        <p:spPr>
          <a:xfrm flipV="1">
            <a:off x="5508625" y="4395788"/>
            <a:ext cx="2028825" cy="41275"/>
          </a:xfrm>
          <a:prstGeom prst="line">
            <a:avLst/>
          </a:prstGeom>
          <a:ln w="254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TextBox 5"/>
          <p:cNvSpPr txBox="1">
            <a:spLocks noChangeArrowheads="1"/>
          </p:cNvSpPr>
          <p:nvPr/>
        </p:nvSpPr>
        <p:spPr bwMode="auto">
          <a:xfrm>
            <a:off x="1684338" y="5114925"/>
            <a:ext cx="57594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/>
            <a:r>
              <a:rPr lang="en-US" altLang="ko-KR" sz="1600">
                <a:latin typeface="맑은 고딕"/>
              </a:rPr>
              <a:t>Power_1 … RF power calculated from klystron current.</a:t>
            </a:r>
          </a:p>
          <a:p>
            <a:pPr latinLnBrk="1"/>
            <a:r>
              <a:rPr lang="en-US" altLang="ko-KR" sz="1600">
                <a:latin typeface="맑은 고딕"/>
              </a:rPr>
              <a:t>Power_2 … RF power calculated from forward RF signal.</a:t>
            </a:r>
            <a:endParaRPr lang="ko-KR" altLang="en-US" sz="1600">
              <a:latin typeface="맑은 고딕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4500563" y="1844675"/>
          <a:ext cx="4535487" cy="2879725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134126"/>
                <a:gridCol w="3402378"/>
              </a:tblGrid>
              <a:tr h="32003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Date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RF Power to the Gun</a:t>
                      </a:r>
                      <a:endParaRPr lang="ko-KR" altLang="en-US" sz="1200" dirty="0"/>
                    </a:p>
                  </a:txBody>
                  <a:tcPr/>
                </a:tc>
              </a:tr>
              <a:tr h="32003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5/24 ~ 6/12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baseline="0" dirty="0" smtClean="0"/>
                        <a:t>0 MW → 2 MW (20days), </a:t>
                      </a:r>
                      <a:r>
                        <a:rPr lang="en-US" altLang="ko-KR" sz="1200" i="1" u="sng" baseline="0" dirty="0" smtClean="0"/>
                        <a:t>0.8 </a:t>
                      </a:r>
                      <a:r>
                        <a:rPr lang="el-GR" altLang="ko-KR" sz="1200" b="0" i="1" u="sng" dirty="0" smtClean="0"/>
                        <a:t>μ</a:t>
                      </a:r>
                      <a:r>
                        <a:rPr lang="en-US" altLang="ko-KR" sz="1200" b="0" i="1" u="sng" dirty="0" smtClean="0"/>
                        <a:t>s</a:t>
                      </a:r>
                      <a:r>
                        <a:rPr lang="en-US" altLang="ko-KR" sz="1200" i="1" u="sng" baseline="0" dirty="0" smtClean="0"/>
                        <a:t>, 10 Hz</a:t>
                      </a:r>
                      <a:endParaRPr lang="ko-KR" altLang="en-US" sz="1200" i="1" u="sng" dirty="0"/>
                    </a:p>
                  </a:txBody>
                  <a:tcPr/>
                </a:tc>
              </a:tr>
              <a:tr h="32003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6/13 ~ 7/3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/>
                        <a:t>2 MW → 10.93 MW (21days)</a:t>
                      </a:r>
                      <a:endParaRPr lang="ko-KR" altLang="en-US" sz="1200" dirty="0" smtClean="0"/>
                    </a:p>
                  </a:txBody>
                  <a:tcPr/>
                </a:tc>
              </a:tr>
              <a:tr h="32003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7/3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/>
                        <a:t>pulse width</a:t>
                      </a:r>
                      <a:r>
                        <a:rPr lang="en-US" altLang="ko-KR" sz="1200" baseline="0" dirty="0" smtClean="0"/>
                        <a:t> </a:t>
                      </a:r>
                      <a:r>
                        <a:rPr lang="en-US" altLang="ko-KR" sz="1200" b="0" baseline="0" dirty="0" smtClean="0"/>
                        <a:t>…</a:t>
                      </a:r>
                      <a:r>
                        <a:rPr lang="en-US" altLang="ko-KR" sz="1200" b="0" dirty="0" smtClean="0"/>
                        <a:t> </a:t>
                      </a:r>
                      <a:r>
                        <a:rPr lang="en-US" altLang="ko-KR" sz="1200" b="0" i="1" u="sng" dirty="0" smtClean="0"/>
                        <a:t>0.8 </a:t>
                      </a:r>
                      <a:r>
                        <a:rPr lang="el-GR" altLang="ko-KR" sz="1200" b="0" i="1" u="sng" dirty="0" smtClean="0"/>
                        <a:t>μ</a:t>
                      </a:r>
                      <a:r>
                        <a:rPr lang="en-US" altLang="ko-KR" sz="1200" b="0" i="1" u="sng" dirty="0" smtClean="0"/>
                        <a:t>s → 1.5 </a:t>
                      </a:r>
                      <a:r>
                        <a:rPr lang="el-GR" altLang="ko-KR" sz="1200" b="0" i="1" u="sng" dirty="0" smtClean="0"/>
                        <a:t>μ</a:t>
                      </a:r>
                      <a:r>
                        <a:rPr lang="en-US" altLang="ko-KR" sz="1200" b="0" i="1" u="sng" dirty="0" smtClean="0"/>
                        <a:t>s</a:t>
                      </a:r>
                      <a:endParaRPr lang="ko-KR" altLang="en-US" sz="1200" b="0" dirty="0" smtClean="0"/>
                    </a:p>
                  </a:txBody>
                  <a:tcPr/>
                </a:tc>
              </a:tr>
              <a:tr h="32003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7/3 ~ 7/18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/>
                        <a:t>2 MW</a:t>
                      </a:r>
                      <a:r>
                        <a:rPr lang="en-US" altLang="ko-KR" sz="1200" baseline="0" dirty="0" smtClean="0"/>
                        <a:t> → 10.86 MW (16days)</a:t>
                      </a:r>
                      <a:endParaRPr lang="ko-KR" altLang="en-US" sz="1200" dirty="0" smtClean="0"/>
                    </a:p>
                  </a:txBody>
                  <a:tcPr/>
                </a:tc>
              </a:tr>
              <a:tr h="32003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7/18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/>
                        <a:t>repetition rate</a:t>
                      </a:r>
                      <a:r>
                        <a:rPr lang="en-US" altLang="ko-KR" sz="1200" baseline="0" dirty="0" smtClean="0"/>
                        <a:t> … </a:t>
                      </a:r>
                      <a:r>
                        <a:rPr lang="en-US" altLang="ko-KR" sz="1200" b="0" i="1" u="sng" dirty="0" smtClean="0"/>
                        <a:t>10 Hz</a:t>
                      </a:r>
                      <a:r>
                        <a:rPr lang="en-US" altLang="ko-KR" sz="1200" b="0" i="1" u="sng" baseline="0" dirty="0" smtClean="0"/>
                        <a:t> → 30 Hz</a:t>
                      </a:r>
                      <a:endParaRPr lang="ko-KR" altLang="en-US" sz="1200" b="0" i="1" u="sng" dirty="0" smtClean="0"/>
                    </a:p>
                  </a:txBody>
                  <a:tcPr/>
                </a:tc>
              </a:tr>
              <a:tr h="32003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7/18</a:t>
                      </a:r>
                      <a:r>
                        <a:rPr lang="en-US" altLang="ko-KR" sz="1200" baseline="0" dirty="0" smtClean="0"/>
                        <a:t> ~7/21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/>
                        <a:t>0.75 MW → 5.485 MW</a:t>
                      </a:r>
                      <a:r>
                        <a:rPr lang="en-US" altLang="ko-KR" sz="1200" baseline="0" dirty="0" smtClean="0"/>
                        <a:t> (4days)</a:t>
                      </a:r>
                      <a:endParaRPr lang="ko-KR" altLang="en-US" sz="1200" dirty="0" smtClean="0"/>
                    </a:p>
                  </a:txBody>
                  <a:tcPr/>
                </a:tc>
              </a:tr>
              <a:tr h="32003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7/21 ~ 8/11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dirty="0" smtClean="0"/>
                        <a:t>Modulator Maintenance.</a:t>
                      </a:r>
                      <a:endParaRPr lang="ko-KR" altLang="en-US" sz="1050" dirty="0" smtClean="0"/>
                    </a:p>
                  </a:txBody>
                  <a:tcPr/>
                </a:tc>
              </a:tr>
              <a:tr h="32003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8/11 ~ 8/21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/>
                        <a:t>4 MW</a:t>
                      </a:r>
                      <a:r>
                        <a:rPr lang="en-US" altLang="ko-KR" sz="1200" baseline="0" dirty="0" smtClean="0"/>
                        <a:t> → 10.49 MW (11days)</a:t>
                      </a:r>
                      <a:endParaRPr lang="ko-KR" altLang="en-US" sz="12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7784" name="TextBox 4"/>
          <p:cNvSpPr txBox="1">
            <a:spLocks noChangeArrowheads="1"/>
          </p:cNvSpPr>
          <p:nvPr/>
        </p:nvSpPr>
        <p:spPr bwMode="auto">
          <a:xfrm>
            <a:off x="2627313" y="765175"/>
            <a:ext cx="399256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lang="en-US" altLang="ko-KR" sz="2800">
                <a:latin typeface="맑은 고딕"/>
              </a:rPr>
              <a:t>Gun Processing History</a:t>
            </a:r>
            <a:endParaRPr lang="ko-KR" altLang="en-US" sz="2800">
              <a:latin typeface="맑은 고딕"/>
            </a:endParaRPr>
          </a:p>
        </p:txBody>
      </p:sp>
      <p:grpSp>
        <p:nvGrpSpPr>
          <p:cNvPr id="117785" name="그룹 7"/>
          <p:cNvGrpSpPr>
            <a:grpSpLocks/>
          </p:cNvGrpSpPr>
          <p:nvPr/>
        </p:nvGrpSpPr>
        <p:grpSpPr bwMode="auto">
          <a:xfrm>
            <a:off x="38100" y="1819275"/>
            <a:ext cx="4389438" cy="2978150"/>
            <a:chOff x="350575" y="2094053"/>
            <a:chExt cx="4404306" cy="2656456"/>
          </a:xfrm>
        </p:grpSpPr>
        <p:pic>
          <p:nvPicPr>
            <p:cNvPr id="117787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50575" y="2094053"/>
              <a:ext cx="4404306" cy="2656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직사각형 6"/>
            <p:cNvSpPr/>
            <p:nvPr/>
          </p:nvSpPr>
          <p:spPr>
            <a:xfrm>
              <a:off x="3615973" y="2333361"/>
              <a:ext cx="219817" cy="2138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/>
            </a:p>
          </p:txBody>
        </p:sp>
      </p:grp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7516BA-9D44-40EA-A003-4EDBC5DC691C}" type="slidenum">
              <a:rPr lang="ko-KR" altLang="en-US"/>
              <a:pPr>
                <a:defRPr/>
              </a:pPr>
              <a:t>63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 smtClean="0">
                <a:cs typeface="+mj-cs"/>
              </a:rPr>
              <a:t>Injector test facility</a:t>
            </a:r>
            <a:endParaRPr lang="ko-KR" altLang="en-US" dirty="0">
              <a:cs typeface="+mj-cs"/>
            </a:endParaRPr>
          </a:p>
        </p:txBody>
      </p:sp>
      <p:sp>
        <p:nvSpPr>
          <p:cNvPr id="8" name="텍스트 개체 틀 7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ko-KR" altLang="en-US" dirty="0"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E:\psj\XFEL\ITF\ITF_Beamline_Schematic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2413" y="1989138"/>
            <a:ext cx="8640762" cy="29241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</p:pic>
      <p:sp>
        <p:nvSpPr>
          <p:cNvPr id="119810" name="TextBox 3"/>
          <p:cNvSpPr txBox="1">
            <a:spLocks noChangeArrowheads="1"/>
          </p:cNvSpPr>
          <p:nvPr/>
        </p:nvSpPr>
        <p:spPr bwMode="auto">
          <a:xfrm>
            <a:off x="7878763" y="2451100"/>
            <a:ext cx="847725" cy="215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lang="en-US" altLang="ko-KR" sz="800" b="1">
                <a:latin typeface="맑은 고딕"/>
              </a:rPr>
              <a:t>(Only for ITF)</a:t>
            </a:r>
            <a:endParaRPr lang="ko-KR" altLang="en-US" sz="800" b="1">
              <a:latin typeface="맑은 고딕"/>
            </a:endParaRPr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444500" y="530225"/>
            <a:ext cx="8229600" cy="825500"/>
          </a:xfrm>
          <a:prstGeom prst="rect">
            <a:avLst/>
          </a:prstGeom>
        </p:spPr>
        <p:txBody>
          <a:bodyPr anchor="ctr"/>
          <a:lstStyle/>
          <a:p>
            <a:pPr algn="ctr" fontAlgn="auto" latinLnBrk="1">
              <a:spcAft>
                <a:spcPts val="0"/>
              </a:spcAft>
              <a:defRPr/>
            </a:pPr>
            <a:r>
              <a:rPr lang="en-US" altLang="ko-KR" sz="2800" dirty="0">
                <a:latin typeface="+mn-ea"/>
                <a:ea typeface="+mn-ea"/>
                <a:cs typeface="Arial" pitchFamily="34" charset="0"/>
              </a:rPr>
              <a:t>PAL XFEL Injector Schematic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6EA602-D2BF-4F9D-9177-E91934984044}" type="slidenum">
              <a:rPr lang="ko-KR" altLang="en-US"/>
              <a:pPr>
                <a:defRPr/>
              </a:pPr>
              <a:t>65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2789238"/>
            <a:ext cx="4618037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0834" name="TextBox 3"/>
          <p:cNvSpPr txBox="1">
            <a:spLocks noChangeArrowheads="1"/>
          </p:cNvSpPr>
          <p:nvPr/>
        </p:nvSpPr>
        <p:spPr bwMode="auto">
          <a:xfrm>
            <a:off x="3511550" y="458788"/>
            <a:ext cx="21574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lang="en-US" altLang="ko-KR" sz="2800">
                <a:latin typeface="맑은 고딕"/>
              </a:rPr>
              <a:t>ITF Location</a:t>
            </a:r>
            <a:endParaRPr lang="ko-KR" altLang="en-US" sz="2800">
              <a:latin typeface="맑은 고딕"/>
            </a:endParaRPr>
          </a:p>
        </p:txBody>
      </p:sp>
      <p:pic>
        <p:nvPicPr>
          <p:cNvPr id="120835" name="Picture 4" descr="연구소 건물 안내도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18125" y="1155700"/>
            <a:ext cx="3387725" cy="323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직선 화살표 연결선 6"/>
          <p:cNvCxnSpPr/>
          <p:nvPr/>
        </p:nvCxnSpPr>
        <p:spPr>
          <a:xfrm rot="10800000" flipV="1">
            <a:off x="4667250" y="2146300"/>
            <a:ext cx="1533525" cy="90646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A81FF1-E084-4D89-9190-EF3094E298DE}" type="slidenum">
              <a:rPr lang="ko-KR" altLang="en-US"/>
              <a:pPr>
                <a:defRPr/>
              </a:pPr>
              <a:t>66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57600" y="260350"/>
            <a:ext cx="186055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800" dirty="0">
                <a:latin typeface="+mj-ea"/>
                <a:ea typeface="+mj-ea"/>
                <a:cs typeface="+mn-cs"/>
              </a:rPr>
              <a:t>ITF Layout</a:t>
            </a:r>
            <a:endParaRPr lang="ko-KR" altLang="en-US" sz="2800" dirty="0">
              <a:latin typeface="+mj-ea"/>
              <a:ea typeface="+mj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92500" y="5284788"/>
            <a:ext cx="4635500" cy="13843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marL="228600" indent="-228600" fontAlgn="auto" latinLnBrk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200" dirty="0">
                <a:latin typeface="+mj-ea"/>
                <a:ea typeface="+mj-ea"/>
                <a:cs typeface="+mn-cs"/>
              </a:rPr>
              <a:t>Building Inner Space</a:t>
            </a:r>
            <a:r>
              <a:rPr lang="ko-KR" altLang="en-US" sz="1200" dirty="0">
                <a:latin typeface="+mj-ea"/>
                <a:ea typeface="+mj-ea"/>
                <a:cs typeface="+mn-cs"/>
              </a:rPr>
              <a:t> </a:t>
            </a:r>
            <a:r>
              <a:rPr lang="en-US" altLang="ko-KR" sz="1200" dirty="0">
                <a:latin typeface="+mj-ea"/>
                <a:ea typeface="+mj-ea"/>
                <a:cs typeface="+mn-cs"/>
              </a:rPr>
              <a:t>: 13.7 m(W) x 30.5 m(L) x 7.9 m(H)</a:t>
            </a:r>
          </a:p>
          <a:p>
            <a:pPr marL="228600" indent="-228600" fontAlgn="auto" latinLnBrk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200" dirty="0">
                <a:latin typeface="+mj-ea"/>
                <a:ea typeface="+mj-ea"/>
                <a:cs typeface="+mn-cs"/>
              </a:rPr>
              <a:t>Tunnel Inner Space : 3 m(W) x 18.5 m(L) x 2.2 m(H)</a:t>
            </a:r>
          </a:p>
          <a:p>
            <a:pPr marL="228600" indent="-228600" fontAlgn="auto" latinLnBrk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200" dirty="0">
                <a:latin typeface="+mj-ea"/>
                <a:ea typeface="+mj-ea"/>
                <a:cs typeface="+mn-cs"/>
              </a:rPr>
              <a:t>Laser &amp; Control Room Size</a:t>
            </a:r>
            <a:r>
              <a:rPr lang="ko-KR" altLang="en-US" sz="1200" dirty="0">
                <a:latin typeface="+mj-ea"/>
                <a:ea typeface="+mj-ea"/>
                <a:cs typeface="+mn-cs"/>
              </a:rPr>
              <a:t>  </a:t>
            </a:r>
            <a:r>
              <a:rPr lang="en-US" altLang="ko-KR" sz="1200" dirty="0">
                <a:latin typeface="+mj-ea"/>
                <a:ea typeface="+mj-ea"/>
                <a:cs typeface="+mn-cs"/>
              </a:rPr>
              <a:t>: 13.7 m(L) x 6.5 m(W) x 3 m(H)</a:t>
            </a:r>
          </a:p>
          <a:p>
            <a:pPr marL="228600" indent="-228600" fontAlgn="auto" latinLnBrk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200" dirty="0">
                <a:latin typeface="+mj-ea"/>
                <a:ea typeface="+mj-ea"/>
                <a:cs typeface="+mn-cs"/>
              </a:rPr>
              <a:t>O/H Crane : 5 tons,</a:t>
            </a:r>
            <a:r>
              <a:rPr lang="ko-KR" altLang="en-US" sz="1200" dirty="0">
                <a:latin typeface="+mj-ea"/>
                <a:ea typeface="+mj-ea"/>
                <a:cs typeface="+mn-cs"/>
              </a:rPr>
              <a:t> </a:t>
            </a:r>
            <a:r>
              <a:rPr lang="en-US" altLang="ko-KR" sz="1200" dirty="0">
                <a:latin typeface="+mj-ea"/>
                <a:ea typeface="+mj-ea"/>
                <a:cs typeface="+mn-cs"/>
              </a:rPr>
              <a:t>Lifting Height</a:t>
            </a:r>
            <a:r>
              <a:rPr lang="ko-KR" altLang="en-US" sz="1200" dirty="0">
                <a:latin typeface="+mj-ea"/>
                <a:ea typeface="+mj-ea"/>
                <a:cs typeface="+mn-cs"/>
              </a:rPr>
              <a:t> </a:t>
            </a:r>
            <a:r>
              <a:rPr lang="en-US" altLang="ko-KR" sz="1200" dirty="0">
                <a:latin typeface="+mj-ea"/>
                <a:ea typeface="+mj-ea"/>
                <a:cs typeface="+mn-cs"/>
              </a:rPr>
              <a:t>&gt; 3.5 m</a:t>
            </a:r>
          </a:p>
          <a:p>
            <a:pPr marL="228600" indent="-228600" fontAlgn="auto" latinLnBrk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200" dirty="0">
                <a:latin typeface="+mj-ea"/>
                <a:ea typeface="+mj-ea"/>
                <a:cs typeface="+mn-cs"/>
              </a:rPr>
              <a:t>Doors : 4 m(W) x 4.5 m(H), 3 EA</a:t>
            </a:r>
          </a:p>
          <a:p>
            <a:pPr marL="228600" indent="-228600" fontAlgn="auto" latinLnBrk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200" dirty="0">
                <a:latin typeface="+mj-ea"/>
                <a:ea typeface="+mj-ea"/>
                <a:cs typeface="+mn-cs"/>
              </a:rPr>
              <a:t>LCW: Stand-alone type</a:t>
            </a:r>
          </a:p>
          <a:p>
            <a:pPr marL="228600" indent="-228600" fontAlgn="auto" latinLnBrk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200" dirty="0">
                <a:latin typeface="+mj-ea"/>
                <a:ea typeface="+mj-ea"/>
                <a:cs typeface="+mn-cs"/>
              </a:rPr>
              <a:t>AHU</a:t>
            </a:r>
            <a:r>
              <a:rPr lang="ko-KR" altLang="en-US" sz="1200" dirty="0">
                <a:latin typeface="+mj-ea"/>
                <a:ea typeface="+mj-ea"/>
                <a:cs typeface="+mn-cs"/>
              </a:rPr>
              <a:t> </a:t>
            </a:r>
            <a:r>
              <a:rPr lang="en-US" altLang="ko-KR" sz="1200" dirty="0">
                <a:latin typeface="+mj-ea"/>
                <a:ea typeface="+mj-ea"/>
                <a:cs typeface="+mn-cs"/>
              </a:rPr>
              <a:t>: Package </a:t>
            </a:r>
            <a:r>
              <a:rPr lang="en-US" altLang="ko-KR" sz="1200" dirty="0" err="1">
                <a:latin typeface="+mj-ea"/>
                <a:ea typeface="+mj-ea"/>
                <a:cs typeface="+mn-cs"/>
              </a:rPr>
              <a:t>Aircon</a:t>
            </a:r>
            <a:r>
              <a:rPr lang="ko-KR" altLang="en-US" sz="1200" dirty="0">
                <a:latin typeface="+mj-ea"/>
                <a:ea typeface="+mj-ea"/>
                <a:cs typeface="+mn-cs"/>
              </a:rPr>
              <a:t> </a:t>
            </a:r>
            <a:r>
              <a:rPr lang="en-US" altLang="ko-KR" sz="1200" dirty="0">
                <a:latin typeface="+mj-ea"/>
                <a:ea typeface="+mj-ea"/>
                <a:cs typeface="+mn-cs"/>
              </a:rPr>
              <a:t>2 – 3 EA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87613" y="1211263"/>
            <a:ext cx="1001712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50" dirty="0">
                <a:latin typeface="+mj-ea"/>
                <a:ea typeface="+mj-ea"/>
                <a:cs typeface="+mn-cs"/>
              </a:rPr>
              <a:t>(UNIT = mm)</a:t>
            </a:r>
            <a:endParaRPr lang="ko-KR" altLang="en-US" sz="1050" dirty="0">
              <a:latin typeface="+mj-ea"/>
              <a:ea typeface="+mj-ea"/>
              <a:cs typeface="+mn-cs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781050"/>
            <a:ext cx="6624638" cy="44481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r>
              <a:rPr lang="en-US" altLang="ko-KR" sz="3600" smtClean="0">
                <a:latin typeface="Arial" charset="0"/>
                <a:cs typeface="Arial" charset="0"/>
              </a:rPr>
              <a:t>Summary</a:t>
            </a:r>
            <a:endParaRPr lang="ko-KR" altLang="en-US" sz="3600" smtClean="0">
              <a:latin typeface="Arial" charset="0"/>
              <a:cs typeface="Arial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472112"/>
          </a:xfrm>
          <a:solidFill>
            <a:schemeClr val="accent3">
              <a:lumMod val="20000"/>
              <a:lumOff val="80000"/>
            </a:schemeClr>
          </a:solidFill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2800" dirty="0" smtClean="0">
                <a:cs typeface="+mn-cs"/>
              </a:rPr>
              <a:t>PAL XFEL Project: 2011-2014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2800" dirty="0" smtClean="0">
                <a:cs typeface="+mn-cs"/>
              </a:rPr>
              <a:t>Total Cost: 400 MUSD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2800" dirty="0" smtClean="0">
                <a:cs typeface="+mn-cs"/>
              </a:rPr>
              <a:t>Geological investigation underway (by Oct. 31).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ko-KR" sz="2400" dirty="0" smtClean="0">
                <a:cs typeface="+mn-cs"/>
              </a:rPr>
              <a:t>The result will determine floor level, location, and length of the building.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ko-KR" sz="2400" dirty="0" smtClean="0">
                <a:cs typeface="+mn-cs"/>
              </a:rPr>
              <a:t>Lattice will be finalized accordingly.</a:t>
            </a:r>
            <a:endParaRPr lang="en-US" altLang="ko-KR" sz="2400" dirty="0">
              <a:cs typeface="+mn-cs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2800" dirty="0" smtClean="0">
                <a:cs typeface="+mn-cs"/>
              </a:rPr>
              <a:t>Building design underway.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2800" dirty="0" smtClean="0">
                <a:cs typeface="+mn-cs"/>
              </a:rPr>
              <a:t>Ground breaking expected on Feb. 1, 2012.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2800" dirty="0" smtClean="0">
                <a:cs typeface="+mn-cs"/>
              </a:rPr>
              <a:t>RF gun being developed by in-house team.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2800" dirty="0" smtClean="0">
                <a:cs typeface="+mn-cs"/>
              </a:rPr>
              <a:t>Injector Test Facility will be ready by Summer 2012.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2800" dirty="0" smtClean="0">
                <a:cs typeface="+mn-cs"/>
              </a:rPr>
              <a:t>We need active collaborations among XFEL labs around the world.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179388" y="1104900"/>
          <a:ext cx="4533900" cy="50609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5706"/>
                <a:gridCol w="2376264"/>
                <a:gridCol w="1152128"/>
              </a:tblGrid>
              <a:tr h="289565">
                <a:tc>
                  <a:txBody>
                    <a:bodyPr/>
                    <a:lstStyle/>
                    <a:p>
                      <a:pPr latinLnBrk="1"/>
                      <a:endParaRPr lang="ko-KR" altLang="en-US" sz="13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21" marB="45721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300" b="0" dirty="0" smtClean="0">
                          <a:latin typeface="Times New Roman" pitchFamily="18" charset="0"/>
                          <a:cs typeface="Times New Roman" pitchFamily="18" charset="0"/>
                        </a:rPr>
                        <a:t>FEL wavelength [nm]</a:t>
                      </a:r>
                      <a:endParaRPr lang="ko-KR" altLang="en-US" sz="13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21" marB="45721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0.1</a:t>
                      </a:r>
                      <a:endParaRPr lang="ko-KR" altLang="en-US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21" marB="45721"/>
                </a:tc>
              </a:tr>
              <a:tr h="289565">
                <a:tc rowSpan="8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="0" dirty="0" smtClean="0">
                          <a:latin typeface="Times New Roman" pitchFamily="18" charset="0"/>
                          <a:cs typeface="Times New Roman" pitchFamily="18" charset="0"/>
                        </a:rPr>
                        <a:t>Electron </a:t>
                      </a:r>
                      <a:r>
                        <a:rPr lang="en-US" altLang="ko-KR" sz="13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Linac</a:t>
                      </a:r>
                      <a:endParaRPr lang="ko-KR" altLang="en-US" sz="13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21" marB="45721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="0" dirty="0" smtClean="0">
                          <a:latin typeface="Times New Roman" pitchFamily="18" charset="0"/>
                          <a:cs typeface="Times New Roman" pitchFamily="18" charset="0"/>
                        </a:rPr>
                        <a:t>Beam energy [</a:t>
                      </a:r>
                      <a:r>
                        <a:rPr lang="en-US" altLang="ko-KR" sz="13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GeV</a:t>
                      </a:r>
                      <a:r>
                        <a:rPr lang="en-US" altLang="ko-KR" sz="1300" b="0" dirty="0" smtClean="0"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ko-KR" altLang="en-US" sz="13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21" marB="45721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10 </a:t>
                      </a:r>
                      <a:endParaRPr lang="ko-KR" altLang="en-US" sz="12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21" marB="45721"/>
                </a:tc>
              </a:tr>
              <a:tr h="289565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3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300" b="0" dirty="0" smtClean="0">
                          <a:latin typeface="Times New Roman" pitchFamily="18" charset="0"/>
                          <a:cs typeface="Times New Roman" pitchFamily="18" charset="0"/>
                        </a:rPr>
                        <a:t>Beam charge [</a:t>
                      </a:r>
                      <a:r>
                        <a:rPr lang="en-US" altLang="ko-KR" sz="13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nC</a:t>
                      </a:r>
                      <a:r>
                        <a:rPr lang="en-US" altLang="ko-KR" sz="1300" b="0" dirty="0" smtClean="0"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ko-KR" altLang="en-US" sz="13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21" marB="45721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&gt; 0.2 </a:t>
                      </a:r>
                      <a:endParaRPr lang="ko-KR" altLang="en-US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21" marB="45721"/>
                </a:tc>
              </a:tr>
              <a:tr h="289565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3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300" b="0" dirty="0" smtClean="0">
                          <a:latin typeface="Times New Roman" pitchFamily="18" charset="0"/>
                          <a:cs typeface="Times New Roman" pitchFamily="18" charset="0"/>
                        </a:rPr>
                        <a:t>Beam </a:t>
                      </a:r>
                      <a:r>
                        <a:rPr lang="en-US" altLang="ko-KR" sz="13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emittance</a:t>
                      </a:r>
                      <a:r>
                        <a:rPr lang="en-US" altLang="ko-KR" sz="13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[ mm-</a:t>
                      </a:r>
                      <a:r>
                        <a:rPr lang="en-US" altLang="ko-KR" sz="13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mrad</a:t>
                      </a:r>
                      <a:r>
                        <a:rPr lang="en-US" altLang="ko-KR" sz="1300" b="0" dirty="0" smtClean="0"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ko-KR" altLang="en-US" sz="13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21" marB="45721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&lt;</a:t>
                      </a:r>
                      <a:r>
                        <a:rPr lang="en-US" altLang="ko-KR" sz="12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altLang="ko-KR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0.5 </a:t>
                      </a:r>
                      <a:endParaRPr lang="ko-KR" altLang="en-US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21" marB="45721"/>
                </a:tc>
              </a:tr>
              <a:tr h="304068">
                <a:tc vMerge="1">
                  <a:txBody>
                    <a:bodyPr/>
                    <a:lstStyle/>
                    <a:p>
                      <a:pPr latinLnBrk="1"/>
                      <a:endParaRPr lang="ko-KR" altLang="en-US" sz="13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300" b="0" dirty="0" smtClean="0">
                          <a:latin typeface="Times New Roman" pitchFamily="18" charset="0"/>
                          <a:cs typeface="Times New Roman" pitchFamily="18" charset="0"/>
                        </a:rPr>
                        <a:t>Injector Gun</a:t>
                      </a:r>
                      <a:endParaRPr lang="ko-KR" altLang="en-US" sz="13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21" marB="45721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Photocathode  RF-gun</a:t>
                      </a:r>
                      <a:endParaRPr lang="ko-KR" altLang="en-US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21" marB="45721"/>
                </a:tc>
              </a:tr>
              <a:tr h="289565">
                <a:tc vMerge="1">
                  <a:txBody>
                    <a:bodyPr/>
                    <a:lstStyle/>
                    <a:p>
                      <a:pPr latinLnBrk="1"/>
                      <a:endParaRPr lang="ko-KR" altLang="en-US" sz="13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="0" dirty="0" smtClean="0">
                          <a:latin typeface="Times New Roman" pitchFamily="18" charset="0"/>
                          <a:cs typeface="Times New Roman" pitchFamily="18" charset="0"/>
                        </a:rPr>
                        <a:t>Peak current at </a:t>
                      </a:r>
                      <a:r>
                        <a:rPr lang="en-US" altLang="ko-KR" sz="13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undulator</a:t>
                      </a:r>
                      <a:r>
                        <a:rPr lang="en-US" altLang="ko-KR" sz="13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[kA]</a:t>
                      </a:r>
                      <a:endParaRPr lang="ko-KR" altLang="en-US" sz="13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21" marB="45721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/>
                        <a:buNone/>
                      </a:pPr>
                      <a:r>
                        <a:rPr lang="en-US" altLang="ko-KR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&gt; 3</a:t>
                      </a:r>
                      <a:endParaRPr lang="ko-KR" altLang="en-US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21" marB="45721"/>
                </a:tc>
              </a:tr>
              <a:tr h="274325">
                <a:tc vMerge="1">
                  <a:txBody>
                    <a:bodyPr/>
                    <a:lstStyle/>
                    <a:p>
                      <a:pPr latinLnBrk="1"/>
                      <a:endParaRPr lang="ko-KR" altLang="en-US" sz="13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kumimoji="0" lang="en-US" altLang="ko-KR" sz="1200" b="0" dirty="0" smtClean="0"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Repetition rate</a:t>
                      </a:r>
                      <a:endParaRPr lang="ko-KR" altLang="en-US" sz="13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21" marB="45721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en-US" altLang="ko-KR" sz="1200" b="0" dirty="0" smtClean="0">
                          <a:latin typeface="Georgia" pitchFamily="18" charset="0"/>
                          <a:ea typeface="+mn-ea"/>
                          <a:cs typeface="Arial" pitchFamily="34" charset="0"/>
                        </a:rPr>
                        <a:t>120 Hz</a:t>
                      </a:r>
                      <a:endParaRPr lang="ko-KR" altLang="en-US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21" marB="45721"/>
                </a:tc>
              </a:tr>
              <a:tr h="289565">
                <a:tc vMerge="1">
                  <a:txBody>
                    <a:bodyPr/>
                    <a:lstStyle/>
                    <a:p>
                      <a:pPr latinLnBrk="1"/>
                      <a:endParaRPr lang="ko-KR" altLang="en-US" sz="13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="0" dirty="0" smtClean="0">
                          <a:latin typeface="Times New Roman" pitchFamily="18" charset="0"/>
                          <a:cs typeface="Times New Roman" pitchFamily="18" charset="0"/>
                        </a:rPr>
                        <a:t>Number of Bunch</a:t>
                      </a:r>
                      <a:endParaRPr lang="ko-KR" altLang="en-US" sz="13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21" marB="45721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Single or Two </a:t>
                      </a:r>
                      <a:endParaRPr lang="ko-KR" altLang="en-US" sz="12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21" marB="45721"/>
                </a:tc>
              </a:tr>
              <a:tr h="289565">
                <a:tc vMerge="1">
                  <a:txBody>
                    <a:bodyPr/>
                    <a:lstStyle/>
                    <a:p>
                      <a:pPr latinLnBrk="1"/>
                      <a:endParaRPr lang="ko-KR" altLang="en-US" sz="13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Linac</a:t>
                      </a:r>
                      <a:r>
                        <a:rPr lang="en-US" altLang="ko-KR" sz="13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Structure</a:t>
                      </a:r>
                      <a:endParaRPr lang="ko-KR" altLang="en-US" sz="13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21" marB="45721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S-band</a:t>
                      </a:r>
                      <a:endParaRPr lang="ko-KR" altLang="en-US" sz="12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21" marB="45721"/>
                </a:tc>
              </a:tr>
              <a:tr h="289565">
                <a:tc rowSpan="5">
                  <a:txBody>
                    <a:bodyPr/>
                    <a:lstStyle/>
                    <a:p>
                      <a:pPr latinLnBrk="1"/>
                      <a:r>
                        <a:rPr lang="en-US" altLang="ko-KR" sz="13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Undulator</a:t>
                      </a:r>
                      <a:endParaRPr lang="ko-KR" altLang="en-US" sz="13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21" marB="45721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3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Undulator</a:t>
                      </a:r>
                      <a:r>
                        <a:rPr lang="en-US" altLang="ko-KR" sz="13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type</a:t>
                      </a:r>
                      <a:endParaRPr lang="ko-KR" altLang="en-US" sz="13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21" marB="45721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Out-vacuum</a:t>
                      </a:r>
                      <a:endParaRPr lang="ko-KR" altLang="en-US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21" marB="45721"/>
                </a:tc>
              </a:tr>
              <a:tr h="289565">
                <a:tc vMerge="1">
                  <a:txBody>
                    <a:bodyPr/>
                    <a:lstStyle/>
                    <a:p>
                      <a:pPr latinLnBrk="1"/>
                      <a:endParaRPr lang="ko-KR" altLang="en-US" sz="13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3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Undulator</a:t>
                      </a:r>
                      <a:r>
                        <a:rPr lang="en-US" altLang="ko-KR" sz="13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Period [cm]</a:t>
                      </a:r>
                      <a:endParaRPr lang="ko-KR" altLang="en-US" sz="13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21" marB="45721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2.46</a:t>
                      </a:r>
                      <a:endParaRPr lang="ko-KR" altLang="en-US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21" marB="45721"/>
                </a:tc>
              </a:tr>
              <a:tr h="289565">
                <a:tc vMerge="1">
                  <a:txBody>
                    <a:bodyPr/>
                    <a:lstStyle/>
                    <a:p>
                      <a:pPr latinLnBrk="1"/>
                      <a:endParaRPr lang="ko-KR" altLang="en-US" sz="13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3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Undulator</a:t>
                      </a:r>
                      <a:r>
                        <a:rPr lang="en-US" altLang="ko-KR" sz="13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Gap  [mm]</a:t>
                      </a:r>
                      <a:endParaRPr lang="ko-KR" altLang="en-US" sz="13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21" marB="45721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6.8 </a:t>
                      </a:r>
                      <a:endParaRPr lang="ko-KR" altLang="en-US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21" marB="45721"/>
                </a:tc>
              </a:tr>
              <a:tr h="289565">
                <a:tc vMerge="1">
                  <a:txBody>
                    <a:bodyPr/>
                    <a:lstStyle/>
                    <a:p>
                      <a:pPr latinLnBrk="1"/>
                      <a:endParaRPr lang="ko-KR" altLang="en-US" sz="13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3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Undulator</a:t>
                      </a:r>
                      <a:r>
                        <a:rPr lang="en-US" altLang="ko-KR" sz="13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parameter, K</a:t>
                      </a:r>
                      <a:endParaRPr lang="ko-KR" altLang="en-US" sz="13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21" marB="45721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2.076</a:t>
                      </a:r>
                      <a:endParaRPr lang="ko-KR" altLang="en-US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21" marB="45721"/>
                </a:tc>
              </a:tr>
              <a:tr h="289565">
                <a:tc vMerge="1">
                  <a:txBody>
                    <a:bodyPr/>
                    <a:lstStyle/>
                    <a:p>
                      <a:pPr latinLnBrk="1"/>
                      <a:endParaRPr lang="ko-KR" altLang="en-US" sz="13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300" b="0" dirty="0" smtClean="0">
                          <a:latin typeface="Times New Roman" pitchFamily="18" charset="0"/>
                          <a:cs typeface="Times New Roman" pitchFamily="18" charset="0"/>
                        </a:rPr>
                        <a:t>Saturation Length [m] </a:t>
                      </a:r>
                      <a:endParaRPr lang="ko-KR" altLang="en-US" sz="13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21" marB="45721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56 </a:t>
                      </a:r>
                      <a:endParaRPr lang="ko-KR" altLang="en-US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21" marB="45721"/>
                </a:tc>
              </a:tr>
              <a:tr h="274325">
                <a:tc rowSpan="3">
                  <a:txBody>
                    <a:bodyPr/>
                    <a:lstStyle/>
                    <a:p>
                      <a:pPr latinLnBrk="1"/>
                      <a:r>
                        <a:rPr lang="en-US" altLang="ko-KR" sz="1300" b="0" dirty="0" smtClean="0">
                          <a:latin typeface="Times New Roman" pitchFamily="18" charset="0"/>
                          <a:cs typeface="Times New Roman" pitchFamily="18" charset="0"/>
                        </a:rPr>
                        <a:t>FEL</a:t>
                      </a:r>
                      <a:endParaRPr lang="ko-KR" altLang="en-US" sz="13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21" marB="45721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FEL Radiation Power  [GW]</a:t>
                      </a:r>
                      <a:endParaRPr lang="ko-KR" altLang="en-US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21" marB="45721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&gt; 29 </a:t>
                      </a:r>
                      <a:endParaRPr lang="ko-KR" altLang="en-US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21" marB="45721"/>
                </a:tc>
              </a:tr>
              <a:tr h="289565">
                <a:tc vMerge="1">
                  <a:txBody>
                    <a:bodyPr/>
                    <a:lstStyle/>
                    <a:p>
                      <a:pPr latinLnBrk="1"/>
                      <a:endParaRPr lang="ko-KR" altLang="en-US" sz="13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="0" dirty="0" smtClean="0">
                          <a:latin typeface="Times New Roman" pitchFamily="18" charset="0"/>
                          <a:cs typeface="Times New Roman" pitchFamily="18" charset="0"/>
                        </a:rPr>
                        <a:t>Photon beam</a:t>
                      </a:r>
                      <a:r>
                        <a:rPr lang="ko-KR" altLang="en-US" sz="13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altLang="ko-KR" sz="1300" b="0" dirty="0" smtClean="0">
                          <a:latin typeface="Times New Roman" pitchFamily="18" charset="0"/>
                          <a:cs typeface="Times New Roman" pitchFamily="18" charset="0"/>
                        </a:rPr>
                        <a:t>length  [</a:t>
                      </a:r>
                      <a:r>
                        <a:rPr lang="en-US" altLang="ko-KR" sz="13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fs</a:t>
                      </a:r>
                      <a:r>
                        <a:rPr lang="en-US" altLang="ko-KR" sz="1300" b="0" dirty="0" smtClean="0"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ko-KR" altLang="en-US" sz="13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21" marB="45721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ko-KR" altLang="en-US" sz="12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21" marB="45721"/>
                </a:tc>
              </a:tr>
              <a:tr h="289565">
                <a:tc vMerge="1">
                  <a:txBody>
                    <a:bodyPr/>
                    <a:lstStyle/>
                    <a:p>
                      <a:pPr latinLnBrk="1"/>
                      <a:endParaRPr lang="ko-KR" altLang="en-US" sz="13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3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FEL  Photons/pulse </a:t>
                      </a:r>
                      <a:endParaRPr lang="ko-KR" altLang="en-US" sz="13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21" marB="45721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&gt; 1.0 E+12</a:t>
                      </a:r>
                      <a:endParaRPr lang="ko-KR" altLang="en-US" sz="12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21" marB="45721"/>
                </a:tc>
              </a:tr>
            </a:tbl>
          </a:graphicData>
        </a:graphic>
      </p:graphicFrame>
      <p:sp>
        <p:nvSpPr>
          <p:cNvPr id="8" name="Text Box 133"/>
          <p:cNvSpPr txBox="1">
            <a:spLocks noChangeArrowheads="1"/>
          </p:cNvSpPr>
          <p:nvPr/>
        </p:nvSpPr>
        <p:spPr bwMode="auto">
          <a:xfrm>
            <a:off x="5219700" y="692150"/>
            <a:ext cx="3602038" cy="240188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46088" indent="-446088" fontAlgn="auto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u"/>
              <a:defRPr/>
            </a:pPr>
            <a:r>
              <a:rPr lang="en-US" altLang="ko-KR" sz="1200" dirty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  <a:cs typeface="+mn-cs"/>
              </a:rPr>
              <a:t>Wavelength</a:t>
            </a:r>
          </a:p>
          <a:p>
            <a:pPr marL="542925" lvl="1" indent="-276225" fontAlgn="auto" latinLnBrk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altLang="ko-KR" sz="1400" dirty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  <a:cs typeface="+mn-cs"/>
              </a:rPr>
              <a:t>Soft x-ray: 1 nm ~ 10 nm</a:t>
            </a:r>
          </a:p>
          <a:p>
            <a:pPr marL="542925" lvl="1" indent="-276225" fontAlgn="auto" latinLnBrk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altLang="ko-KR" sz="1400" dirty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  <a:cs typeface="+mn-cs"/>
              </a:rPr>
              <a:t>Hard X-ray: 0.7 ~ 0.1 nm</a:t>
            </a:r>
          </a:p>
          <a:p>
            <a:pPr marL="1000125" lvl="2" indent="-276225" fontAlgn="auto" latinLnBrk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400" dirty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  <a:cs typeface="+mn-cs"/>
              </a:rPr>
              <a:t>Extended to 0.06 nm</a:t>
            </a:r>
            <a:r>
              <a:rPr lang="ko-KR" altLang="en-US" sz="1400" dirty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  <a:cs typeface="+mn-cs"/>
              </a:rPr>
              <a:t> </a:t>
            </a:r>
            <a:endParaRPr lang="en-US" altLang="ko-KR" sz="1400" dirty="0">
              <a:solidFill>
                <a:prstClr val="black"/>
              </a:solidFill>
              <a:latin typeface="맑은 고딕" pitchFamily="50" charset="-127"/>
              <a:ea typeface="맑은 고딕" pitchFamily="50" charset="-127"/>
              <a:cs typeface="+mn-cs"/>
            </a:endParaRPr>
          </a:p>
          <a:p>
            <a:pPr marL="446088" indent="-446088" fontAlgn="auto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u"/>
              <a:defRPr/>
            </a:pPr>
            <a:r>
              <a:rPr lang="en-US" altLang="ko-KR" sz="1200" dirty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  <a:cs typeface="+mn-cs"/>
              </a:rPr>
              <a:t>Photon beam Length</a:t>
            </a:r>
          </a:p>
          <a:p>
            <a:pPr marL="542925" lvl="1" indent="-276225" fontAlgn="auto" latinLnBrk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altLang="ko-KR" sz="1200" dirty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  <a:cs typeface="+mn-cs"/>
              </a:rPr>
              <a:t>Nominal : </a:t>
            </a:r>
            <a:r>
              <a:rPr lang="en-US" altLang="ko-KR" sz="1200" dirty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  <a:cs typeface="+mn-cs"/>
              </a:rPr>
              <a:t>30 </a:t>
            </a:r>
            <a:r>
              <a:rPr lang="en-US" altLang="ko-KR" sz="1200" dirty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  <a:cs typeface="+mn-cs"/>
              </a:rPr>
              <a:t>~ </a:t>
            </a:r>
            <a:r>
              <a:rPr lang="en-US" altLang="ko-KR" sz="1200" dirty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  <a:cs typeface="+mn-cs"/>
              </a:rPr>
              <a:t>100 </a:t>
            </a:r>
            <a:r>
              <a:rPr lang="en-US" altLang="ko-KR" sz="1200" dirty="0" err="1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  <a:cs typeface="+mn-cs"/>
              </a:rPr>
              <a:t>fs</a:t>
            </a:r>
            <a:r>
              <a:rPr lang="en-US" altLang="ko-KR" sz="1200" dirty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  <a:cs typeface="+mn-cs"/>
              </a:rPr>
              <a:t>  (200 </a:t>
            </a:r>
            <a:r>
              <a:rPr lang="en-US" altLang="ko-KR" sz="1200" dirty="0" err="1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  <a:cs typeface="+mn-cs"/>
              </a:rPr>
              <a:t>pC</a:t>
            </a:r>
            <a:r>
              <a:rPr lang="en-US" altLang="ko-KR" sz="1200" dirty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  <a:cs typeface="+mn-cs"/>
              </a:rPr>
              <a:t>)</a:t>
            </a:r>
          </a:p>
          <a:p>
            <a:pPr marL="542925" lvl="1" indent="-276225" fontAlgn="auto" latinLnBrk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altLang="ko-KR" sz="1200" dirty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  <a:cs typeface="+mn-cs"/>
              </a:rPr>
              <a:t>Short : &lt; 5 </a:t>
            </a:r>
            <a:r>
              <a:rPr lang="en-US" altLang="ko-KR" sz="1200" dirty="0" err="1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  <a:cs typeface="+mn-cs"/>
              </a:rPr>
              <a:t>fs</a:t>
            </a:r>
            <a:r>
              <a:rPr lang="en-US" altLang="ko-KR" sz="1200" dirty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  <a:cs typeface="+mn-cs"/>
              </a:rPr>
              <a:t>  (20 </a:t>
            </a:r>
            <a:r>
              <a:rPr lang="en-US" altLang="ko-KR" sz="1200" dirty="0" err="1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  <a:cs typeface="+mn-cs"/>
              </a:rPr>
              <a:t>pC</a:t>
            </a:r>
            <a:r>
              <a:rPr lang="en-US" altLang="ko-KR" sz="1200" dirty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  <a:cs typeface="+mn-cs"/>
              </a:rPr>
              <a:t>)</a:t>
            </a:r>
          </a:p>
          <a:p>
            <a:pPr marL="542925" lvl="1" indent="-276225" fontAlgn="auto" latinLnBrk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altLang="ko-KR" sz="1200" dirty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  <a:cs typeface="+mn-cs"/>
              </a:rPr>
              <a:t>Ultra short:  &lt; 0.5 </a:t>
            </a:r>
            <a:r>
              <a:rPr lang="en-US" altLang="ko-KR" sz="1200" dirty="0" err="1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  <a:cs typeface="+mn-cs"/>
              </a:rPr>
              <a:t>fs</a:t>
            </a:r>
            <a:r>
              <a:rPr lang="en-US" altLang="ko-KR" sz="1200" dirty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  <a:cs typeface="+mn-cs"/>
              </a:rPr>
              <a:t> by ESASE </a:t>
            </a:r>
            <a:r>
              <a:rPr lang="en-US" altLang="ko-KR" sz="1200" dirty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  <a:cs typeface="+mn-cs"/>
              </a:rPr>
              <a:t>scheme</a:t>
            </a:r>
            <a:endParaRPr lang="en-US" altLang="ko-KR" sz="1200" dirty="0">
              <a:solidFill>
                <a:prstClr val="black"/>
              </a:solidFill>
              <a:latin typeface="맑은 고딕" pitchFamily="50" charset="-127"/>
              <a:ea typeface="맑은 고딕" pitchFamily="50" charset="-127"/>
              <a:cs typeface="+mn-cs"/>
            </a:endParaRPr>
          </a:p>
          <a:p>
            <a:pPr marL="446088" indent="-446088" fontAlgn="auto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u"/>
              <a:defRPr/>
            </a:pPr>
            <a:r>
              <a:rPr lang="en-US" altLang="ko-KR" sz="1200" dirty="0" err="1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  <a:cs typeface="+mn-cs"/>
              </a:rPr>
              <a:t>Undulator</a:t>
            </a:r>
            <a:r>
              <a:rPr lang="en-US" altLang="ko-KR" sz="1200" dirty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  <a:cs typeface="+mn-cs"/>
              </a:rPr>
              <a:t> </a:t>
            </a:r>
            <a:r>
              <a:rPr lang="en-US" altLang="ko-KR" sz="1200" dirty="0" err="1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  <a:cs typeface="+mn-cs"/>
              </a:rPr>
              <a:t>Beamline</a:t>
            </a:r>
            <a:r>
              <a:rPr lang="en-US" altLang="ko-KR" sz="1200" dirty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  <a:cs typeface="+mn-cs"/>
              </a:rPr>
              <a:t> </a:t>
            </a:r>
          </a:p>
          <a:p>
            <a:pPr lvl="1" fontAlgn="auto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  <a:cs typeface="+mn-cs"/>
              </a:rPr>
              <a:t>:3 </a:t>
            </a:r>
            <a:r>
              <a:rPr lang="en-US" altLang="ko-KR" sz="1200" dirty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  <a:cs typeface="+mn-cs"/>
              </a:rPr>
              <a:t>Hard X-ray </a:t>
            </a:r>
            <a:r>
              <a:rPr lang="en-US" altLang="ko-KR" sz="1200" dirty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  <a:cs typeface="+mn-cs"/>
              </a:rPr>
              <a:t>/ 2 </a:t>
            </a:r>
            <a:r>
              <a:rPr lang="en-US" altLang="ko-KR" sz="1200" dirty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  <a:cs typeface="+mn-cs"/>
              </a:rPr>
              <a:t>Soft X-ray lines </a:t>
            </a:r>
          </a:p>
        </p:txBody>
      </p:sp>
      <p:sp>
        <p:nvSpPr>
          <p:cNvPr id="5288" name="제목 1"/>
          <p:cNvSpPr txBox="1">
            <a:spLocks/>
          </p:cNvSpPr>
          <p:nvPr/>
        </p:nvSpPr>
        <p:spPr bwMode="auto">
          <a:xfrm>
            <a:off x="388938" y="161925"/>
            <a:ext cx="82296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latinLnBrk="1" hangingPunct="0"/>
            <a:endParaRPr lang="ko-KR" altLang="en-US" sz="3200">
              <a:latin typeface="HY견고딕"/>
              <a:ea typeface="HY견고딕"/>
              <a:cs typeface="Arial" charset="0"/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-23813" y="-4763"/>
            <a:ext cx="9167813" cy="625476"/>
          </a:xfrm>
          <a:prstGeom prst="roundRect">
            <a:avLst>
              <a:gd name="adj" fmla="val 0"/>
            </a:avLst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3200" dirty="0">
                <a:solidFill>
                  <a:schemeClr val="tx1"/>
                </a:solidFill>
                <a:latin typeface="+mj-lt"/>
                <a:ea typeface="HY견고딕" pitchFamily="18" charset="-127"/>
                <a:cs typeface="Arial" pitchFamily="34" charset="0"/>
              </a:rPr>
              <a:t>Major </a:t>
            </a:r>
            <a:r>
              <a:rPr lang="en-US" altLang="ko-KR" sz="3200" dirty="0">
                <a:solidFill>
                  <a:schemeClr val="tx1"/>
                </a:solidFill>
                <a:latin typeface="+mj-lt"/>
                <a:ea typeface="HY견고딕" pitchFamily="18" charset="-127"/>
                <a:cs typeface="Arial" pitchFamily="34" charset="0"/>
              </a:rPr>
              <a:t>Parameters of PAL </a:t>
            </a:r>
            <a:r>
              <a:rPr lang="en-US" altLang="ko-KR" sz="3200" dirty="0">
                <a:solidFill>
                  <a:schemeClr val="tx1"/>
                </a:solidFill>
                <a:latin typeface="+mj-lt"/>
                <a:ea typeface="HY견고딕" pitchFamily="18" charset="-127"/>
                <a:cs typeface="Arial" pitchFamily="34" charset="0"/>
              </a:rPr>
              <a:t>XFEL</a:t>
            </a:r>
            <a:endParaRPr lang="ko-KR" altLang="en-US" sz="3200" dirty="0">
              <a:solidFill>
                <a:schemeClr val="tx1"/>
              </a:solidFill>
              <a:latin typeface="+mj-lt"/>
              <a:ea typeface="HY견고딕" pitchFamily="18" charset="-127"/>
              <a:cs typeface="Arial" pitchFamily="34" charset="0"/>
            </a:endParaRPr>
          </a:p>
        </p:txBody>
      </p:sp>
      <p:graphicFrame>
        <p:nvGraphicFramePr>
          <p:cNvPr id="5225" name="Object 105"/>
          <p:cNvGraphicFramePr>
            <a:graphicFrameLocks noChangeAspect="1"/>
          </p:cNvGraphicFramePr>
          <p:nvPr/>
        </p:nvGraphicFramePr>
        <p:xfrm>
          <a:off x="5205413" y="3213100"/>
          <a:ext cx="3543300" cy="2582863"/>
        </p:xfrm>
        <a:graphic>
          <a:graphicData uri="http://schemas.openxmlformats.org/presentationml/2006/ole">
            <p:oleObj spid="_x0000_s5225" name="Graph" r:id="rId3" imgW="4102608" imgH="2901696" progId="">
              <p:embed/>
            </p:oleObj>
          </a:graphicData>
        </a:graphic>
      </p:graphicFrame>
      <p:sp>
        <p:nvSpPr>
          <p:cNvPr id="3" name="직사각형 2"/>
          <p:cNvSpPr/>
          <p:nvPr/>
        </p:nvSpPr>
        <p:spPr>
          <a:xfrm>
            <a:off x="5265738" y="5859463"/>
            <a:ext cx="3770312" cy="954087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476250"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b="1" dirty="0">
                <a:latin typeface="+mn-lt"/>
                <a:ea typeface="굴림" charset="-127"/>
                <a:cs typeface="Times New Roman" pitchFamily="18" charset="0"/>
              </a:rPr>
              <a:t>Radiation Power of </a:t>
            </a:r>
            <a:r>
              <a:rPr lang="en-US" altLang="ko-KR" sz="1400" b="1" dirty="0">
                <a:latin typeface="+mn-lt"/>
                <a:ea typeface="굴림" charset="-127"/>
                <a:cs typeface="Times New Roman" pitchFamily="18" charset="0"/>
              </a:rPr>
              <a:t>0.1 nm </a:t>
            </a:r>
            <a:r>
              <a:rPr lang="en-US" altLang="ko-KR" sz="1400" b="1" dirty="0">
                <a:latin typeface="+mn-lt"/>
                <a:ea typeface="굴림" charset="-127"/>
                <a:cs typeface="Times New Roman" pitchFamily="18" charset="0"/>
              </a:rPr>
              <a:t>@</a:t>
            </a:r>
            <a:r>
              <a:rPr lang="en-US" altLang="ko-KR" sz="1400" b="1" dirty="0">
                <a:latin typeface="+mn-lt"/>
                <a:ea typeface="굴림" charset="-127"/>
                <a:cs typeface="Times New Roman" pitchFamily="18" charset="0"/>
              </a:rPr>
              <a:t>Z=132 </a:t>
            </a:r>
            <a:r>
              <a:rPr lang="en-US" altLang="ko-KR" sz="1400" b="1" dirty="0">
                <a:latin typeface="+mn-lt"/>
                <a:ea typeface="굴림" charset="-127"/>
                <a:cs typeface="Times New Roman" pitchFamily="18" charset="0"/>
              </a:rPr>
              <a:t>m</a:t>
            </a:r>
            <a:endParaRPr lang="en-US" altLang="ko-KR" sz="1400" b="1" dirty="0">
              <a:latin typeface="+mn-lt"/>
              <a:ea typeface="굴림" charset="-127"/>
              <a:cs typeface="Times New Roman" pitchFamily="18" charset="0"/>
            </a:endParaRPr>
          </a:p>
          <a:p>
            <a:pPr defTabSz="476250" fontAlgn="auto" latinLnBrk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400" b="1" dirty="0">
              <a:latin typeface="+mn-lt"/>
              <a:ea typeface="굴림" charset="-127"/>
              <a:cs typeface="Times New Roman" pitchFamily="18" charset="0"/>
            </a:endParaRPr>
          </a:p>
          <a:p>
            <a:pPr marL="285750" indent="-285750" defTabSz="476250" fontAlgn="auto" latinLnBrk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400" b="1" dirty="0" err="1">
                <a:latin typeface="+mn-lt"/>
                <a:ea typeface="굴림" charset="-127"/>
                <a:cs typeface="Times New Roman" pitchFamily="18" charset="0"/>
              </a:rPr>
              <a:t>Untapered</a:t>
            </a:r>
            <a:r>
              <a:rPr lang="en-US" altLang="ko-KR" sz="1400" b="1" dirty="0">
                <a:latin typeface="+mn-lt"/>
                <a:ea typeface="굴림" charset="-127"/>
                <a:cs typeface="Times New Roman" pitchFamily="18" charset="0"/>
              </a:rPr>
              <a:t> </a:t>
            </a:r>
            <a:r>
              <a:rPr lang="en-US" altLang="ko-KR" sz="1400" b="1" dirty="0">
                <a:latin typeface="+mn-lt"/>
                <a:ea typeface="굴림" charset="-127"/>
                <a:cs typeface="Times New Roman" pitchFamily="18" charset="0"/>
              </a:rPr>
              <a:t>: 14 GW (</a:t>
            </a:r>
            <a:r>
              <a:rPr lang="en-US" altLang="ko-KR" sz="1400" b="1" dirty="0">
                <a:latin typeface="+mn-lt"/>
                <a:ea typeface="굴림" charset="-127"/>
                <a:cs typeface="Times New Roman" pitchFamily="18" charset="0"/>
              </a:rPr>
              <a:t>4.7E+11 photons)</a:t>
            </a:r>
          </a:p>
          <a:p>
            <a:pPr marL="285750" indent="-285750" defTabSz="476250" fontAlgn="auto" latinLnBrk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400" b="1" dirty="0">
                <a:latin typeface="+mn-lt"/>
                <a:ea typeface="굴림" charset="-127"/>
                <a:cs typeface="Times New Roman" pitchFamily="18" charset="0"/>
              </a:rPr>
              <a:t>Tapered     </a:t>
            </a:r>
            <a:r>
              <a:rPr lang="en-US" altLang="ko-KR" sz="1400" b="1" dirty="0">
                <a:latin typeface="+mn-lt"/>
                <a:ea typeface="굴림" charset="-127"/>
                <a:cs typeface="Times New Roman" pitchFamily="18" charset="0"/>
              </a:rPr>
              <a:t>: 55 GW (</a:t>
            </a:r>
            <a:r>
              <a:rPr lang="en-US" altLang="ko-KR" sz="1400" b="1" dirty="0">
                <a:latin typeface="+mn-lt"/>
                <a:ea typeface="굴림" charset="-127"/>
                <a:cs typeface="Times New Roman" pitchFamily="18" charset="0"/>
              </a:rPr>
              <a:t>1.8E+12 </a:t>
            </a:r>
            <a:r>
              <a:rPr lang="en-US" altLang="ko-KR" sz="1400" b="1" dirty="0">
                <a:latin typeface="+mn-lt"/>
                <a:ea typeface="굴림" charset="-127"/>
                <a:cs typeface="Times New Roman" pitchFamily="18" charset="0"/>
              </a:rPr>
              <a:t>photons)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제목 1"/>
          <p:cNvSpPr>
            <a:spLocks noGrp="1"/>
          </p:cNvSpPr>
          <p:nvPr>
            <p:ph type="title"/>
          </p:nvPr>
        </p:nvSpPr>
        <p:spPr>
          <a:xfrm>
            <a:off x="465138" y="188913"/>
            <a:ext cx="8229600" cy="392112"/>
          </a:xfrm>
        </p:spPr>
        <p:txBody>
          <a:bodyPr/>
          <a:lstStyle/>
          <a:p>
            <a:r>
              <a:rPr lang="en-US" altLang="ko-KR" sz="2400" smtClean="0"/>
              <a:t>Undulators and Beamlines</a:t>
            </a:r>
            <a:endParaRPr lang="ko-KR" altLang="en-US" sz="2400" smtClean="0"/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539750" y="3121025"/>
          <a:ext cx="7993063" cy="3187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8645"/>
                <a:gridCol w="2949947"/>
                <a:gridCol w="2664295"/>
              </a:tblGrid>
              <a:tr h="43099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XFEL</a:t>
                      </a:r>
                      <a:endParaRPr lang="ko-KR" alt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HXFEL1</a:t>
                      </a:r>
                      <a:endParaRPr lang="ko-KR" alt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SXFEL1</a:t>
                      </a:r>
                      <a:endParaRPr lang="ko-KR" alt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0998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b="0" dirty="0" smtClean="0">
                          <a:latin typeface="Arial" pitchFamily="34" charset="0"/>
                          <a:cs typeface="Arial" pitchFamily="34" charset="0"/>
                        </a:rPr>
                        <a:t>Beam Energy [</a:t>
                      </a:r>
                      <a:r>
                        <a:rPr lang="en-US" altLang="ko-KR" sz="1600" b="0" dirty="0" err="1" smtClean="0">
                          <a:latin typeface="Arial" pitchFamily="34" charset="0"/>
                          <a:cs typeface="Arial" pitchFamily="34" charset="0"/>
                        </a:rPr>
                        <a:t>GeV</a:t>
                      </a:r>
                      <a:r>
                        <a:rPr lang="en-US" altLang="ko-KR" sz="1600" b="0" dirty="0" smtClean="0">
                          <a:latin typeface="Arial" pitchFamily="34" charset="0"/>
                          <a:cs typeface="Arial" pitchFamily="34" charset="0"/>
                        </a:rPr>
                        <a:t>]</a:t>
                      </a:r>
                      <a:endParaRPr lang="ko-KR" altLang="en-US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ko-KR" altLang="en-US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latin typeface="Arial" pitchFamily="34" charset="0"/>
                          <a:cs typeface="Arial" pitchFamily="34" charset="0"/>
                        </a:rPr>
                        <a:t>3.0 </a:t>
                      </a:r>
                      <a:endParaRPr lang="ko-KR" altLang="en-US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30998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b="0" dirty="0" smtClean="0">
                          <a:latin typeface="Arial" pitchFamily="34" charset="0"/>
                          <a:cs typeface="Arial" pitchFamily="34" charset="0"/>
                        </a:rPr>
                        <a:t>Wavelength [nm]</a:t>
                      </a:r>
                      <a:endParaRPr lang="ko-KR" altLang="en-US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latin typeface="Arial" pitchFamily="34" charset="0"/>
                          <a:cs typeface="Arial" pitchFamily="34" charset="0"/>
                        </a:rPr>
                        <a:t>0.7 ~ 0.06 </a:t>
                      </a:r>
                      <a:endParaRPr lang="ko-KR" altLang="en-US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latin typeface="Arial" pitchFamily="34" charset="0"/>
                          <a:cs typeface="Arial" pitchFamily="34" charset="0"/>
                        </a:rPr>
                        <a:t>10 ~ 1 </a:t>
                      </a:r>
                      <a:endParaRPr lang="ko-KR" altLang="en-US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02217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b="0" dirty="0" smtClean="0">
                          <a:latin typeface="Arial" pitchFamily="34" charset="0"/>
                          <a:cs typeface="Arial" pitchFamily="34" charset="0"/>
                        </a:rPr>
                        <a:t>Wavelength tuning</a:t>
                      </a:r>
                      <a:endParaRPr lang="ko-KR" altLang="en-US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latin typeface="Arial" pitchFamily="34" charset="0"/>
                          <a:cs typeface="Arial" pitchFamily="34" charset="0"/>
                        </a:rPr>
                        <a:t>Beam energy</a:t>
                      </a:r>
                    </a:p>
                    <a:p>
                      <a:pPr algn="ctr" latinLnBrk="1"/>
                      <a:r>
                        <a:rPr lang="en-US" altLang="ko-KR" sz="1600" b="0" dirty="0" smtClean="0">
                          <a:latin typeface="Arial" pitchFamily="34" charset="0"/>
                          <a:cs typeface="Arial" pitchFamily="34" charset="0"/>
                        </a:rPr>
                        <a:t>(Gap change possible)</a:t>
                      </a:r>
                      <a:endParaRPr lang="ko-KR" altLang="en-US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err="1" smtClean="0">
                          <a:latin typeface="Arial" pitchFamily="34" charset="0"/>
                          <a:cs typeface="Arial" pitchFamily="34" charset="0"/>
                        </a:rPr>
                        <a:t>Undulator</a:t>
                      </a:r>
                      <a:r>
                        <a:rPr lang="en-US" altLang="ko-KR" sz="1600" b="0" dirty="0" smtClean="0">
                          <a:latin typeface="Arial" pitchFamily="34" charset="0"/>
                          <a:cs typeface="Arial" pitchFamily="34" charset="0"/>
                        </a:rPr>
                        <a:t> gap</a:t>
                      </a:r>
                      <a:endParaRPr lang="ko-KR" altLang="en-US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30998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b="0" dirty="0" err="1" smtClean="0">
                          <a:latin typeface="Arial" pitchFamily="34" charset="0"/>
                          <a:cs typeface="Arial" pitchFamily="34" charset="0"/>
                        </a:rPr>
                        <a:t>Undulator</a:t>
                      </a:r>
                      <a:r>
                        <a:rPr lang="en-US" altLang="ko-KR" sz="1600" b="0" dirty="0" smtClean="0">
                          <a:latin typeface="Arial" pitchFamily="34" charset="0"/>
                          <a:cs typeface="Arial" pitchFamily="34" charset="0"/>
                        </a:rPr>
                        <a:t> type</a:t>
                      </a:r>
                      <a:endParaRPr lang="ko-KR" altLang="en-US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latin typeface="Arial" pitchFamily="34" charset="0"/>
                          <a:cs typeface="Arial" pitchFamily="34" charset="0"/>
                        </a:rPr>
                        <a:t>Planar</a:t>
                      </a:r>
                      <a:endParaRPr lang="ko-KR" altLang="en-US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latin typeface="Arial" pitchFamily="34" charset="0"/>
                          <a:cs typeface="Arial" pitchFamily="34" charset="0"/>
                        </a:rPr>
                        <a:t>Planar (or APPLE)</a:t>
                      </a:r>
                      <a:endParaRPr lang="ko-KR" altLang="en-US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30998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b="0" dirty="0" err="1" smtClean="0">
                          <a:latin typeface="Arial" pitchFamily="34" charset="0"/>
                          <a:cs typeface="Arial" pitchFamily="34" charset="0"/>
                        </a:rPr>
                        <a:t>Undulator</a:t>
                      </a:r>
                      <a:r>
                        <a:rPr lang="en-US" altLang="ko-KR" sz="1600" b="0" baseline="0" dirty="0" smtClean="0">
                          <a:latin typeface="Arial" pitchFamily="34" charset="0"/>
                          <a:cs typeface="Arial" pitchFamily="34" charset="0"/>
                        </a:rPr>
                        <a:t> period [cm]</a:t>
                      </a:r>
                      <a:endParaRPr lang="ko-KR" altLang="en-US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latin typeface="Arial" pitchFamily="34" charset="0"/>
                          <a:cs typeface="Arial" pitchFamily="34" charset="0"/>
                        </a:rPr>
                        <a:t>2.46 </a:t>
                      </a:r>
                      <a:endParaRPr lang="ko-KR" altLang="en-US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latin typeface="Arial" pitchFamily="34" charset="0"/>
                          <a:cs typeface="Arial" pitchFamily="34" charset="0"/>
                        </a:rPr>
                        <a:t>5.0</a:t>
                      </a:r>
                      <a:endParaRPr lang="ko-KR" altLang="en-US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30998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b="0" dirty="0" err="1" smtClean="0">
                          <a:latin typeface="Arial" pitchFamily="34" charset="0"/>
                          <a:cs typeface="Arial" pitchFamily="34" charset="0"/>
                        </a:rPr>
                        <a:t>Undulator</a:t>
                      </a:r>
                      <a:r>
                        <a:rPr lang="en-US" altLang="ko-KR" sz="1600" b="0" dirty="0" smtClean="0">
                          <a:latin typeface="Arial" pitchFamily="34" charset="0"/>
                          <a:cs typeface="Arial" pitchFamily="34" charset="0"/>
                        </a:rPr>
                        <a:t> gap [mm]</a:t>
                      </a:r>
                      <a:endParaRPr lang="ko-KR" altLang="en-US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latin typeface="Arial" pitchFamily="34" charset="0"/>
                          <a:cs typeface="Arial" pitchFamily="34" charset="0"/>
                        </a:rPr>
                        <a:t>6.8</a:t>
                      </a:r>
                      <a:endParaRPr lang="ko-KR" altLang="en-US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latin typeface="Arial" pitchFamily="34" charset="0"/>
                          <a:cs typeface="Arial" pitchFamily="34" charset="0"/>
                        </a:rPr>
                        <a:t>8.3 ~</a:t>
                      </a:r>
                      <a:r>
                        <a:rPr lang="en-US" altLang="ko-KR" sz="1600" b="0" baseline="0" dirty="0" smtClean="0">
                          <a:latin typeface="Arial" pitchFamily="34" charset="0"/>
                          <a:cs typeface="Arial" pitchFamily="34" charset="0"/>
                        </a:rPr>
                        <a:t> 25.5</a:t>
                      </a:r>
                      <a:endParaRPr lang="ko-KR" altLang="en-US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7924" name="내용 개체 틀 2"/>
          <p:cNvSpPr txBox="1">
            <a:spLocks/>
          </p:cNvSpPr>
          <p:nvPr/>
        </p:nvSpPr>
        <p:spPr bwMode="auto">
          <a:xfrm>
            <a:off x="179388" y="908050"/>
            <a:ext cx="8785225" cy="182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latinLnBrk="1" hangingPunct="0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en-US" altLang="ko-KR" sz="2000">
                <a:cs typeface="Arial" charset="0"/>
              </a:rPr>
              <a:t>One hard X-ray FEL undulator (HXFEL1) and one soft X-ray FEL undulator (SXFEL1) </a:t>
            </a:r>
          </a:p>
          <a:p>
            <a:pPr marL="342900" indent="-342900" eaLnBrk="0" latinLnBrk="1" hangingPunct="0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en-US" altLang="ko-KR" sz="2000">
                <a:cs typeface="Arial" charset="0"/>
              </a:rPr>
              <a:t>APPLE II undulator in soft X-ray provides the capability of full polarization control</a:t>
            </a:r>
          </a:p>
        </p:txBody>
      </p:sp>
      <p:sp>
        <p:nvSpPr>
          <p:cNvPr id="37925" name="Rectangle 9"/>
          <p:cNvSpPr>
            <a:spLocks noChangeArrowheads="1"/>
          </p:cNvSpPr>
          <p:nvPr/>
        </p:nvSpPr>
        <p:spPr bwMode="auto">
          <a:xfrm>
            <a:off x="471488" y="671513"/>
            <a:ext cx="8039100" cy="63500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rgbClr val="66CC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1"/>
            <a:endParaRPr lang="ko-KR" altLang="en-US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926" name="Picture 10" descr="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6725" y="138113"/>
            <a:ext cx="792163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제목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4778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ko-KR" altLang="en-US" sz="2800" b="1" dirty="0" smtClean="0">
                <a:cs typeface="+mj-cs"/>
              </a:rPr>
              <a:t> </a:t>
            </a:r>
            <a:r>
              <a:rPr lang="en-US" altLang="ko-KR" sz="3100" dirty="0" smtClean="0">
                <a:cs typeface="+mj-cs"/>
              </a:rPr>
              <a:t>Schedule</a:t>
            </a:r>
            <a:endParaRPr lang="ko-KR" altLang="en-US" sz="3100" dirty="0" smtClean="0">
              <a:cs typeface="+mj-cs"/>
            </a:endParaRPr>
          </a:p>
        </p:txBody>
      </p:sp>
      <p:pic>
        <p:nvPicPr>
          <p:cNvPr id="3891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8800" y="627063"/>
            <a:ext cx="7983538" cy="611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디자인 사용자 지정">
  <a:themeElements>
    <a:clrScheme name="디자인 사용자 지정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디자인 사용자 지정">
      <a:majorFont>
        <a:latin typeface="Trebuchet MS"/>
        <a:ea typeface="굴림"/>
        <a:cs typeface=""/>
      </a:majorFont>
      <a:minorFont>
        <a:latin typeface="Trebuchet MS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ea typeface="굴림" pitchFamily="50" charset="-127"/>
          </a:defRPr>
        </a:defPPr>
      </a:lstStyle>
    </a:lnDef>
  </a:objectDefaults>
  <a:extraClrSchemeLst>
    <a:extraClrScheme>
      <a:clrScheme name="디자인 사용자 지정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28942</TotalTime>
  <Words>3484</Words>
  <Application>Microsoft Office PowerPoint</Application>
  <PresentationFormat>Bildschirmpräsentation (4:3)</PresentationFormat>
  <Paragraphs>1365</Paragraphs>
  <Slides>68</Slides>
  <Notes>4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24</vt:i4>
      </vt:variant>
      <vt:variant>
        <vt:lpstr>Entwurfsvorlage</vt:lpstr>
      </vt:variant>
      <vt:variant>
        <vt:i4>13</vt:i4>
      </vt:variant>
      <vt:variant>
        <vt:lpstr>Eingebettete OLE-Server</vt:lpstr>
      </vt:variant>
      <vt:variant>
        <vt:i4>3</vt:i4>
      </vt:variant>
      <vt:variant>
        <vt:lpstr>Folientitel</vt:lpstr>
      </vt:variant>
      <vt:variant>
        <vt:i4>68</vt:i4>
      </vt:variant>
    </vt:vector>
  </HeadingPairs>
  <TitlesOfParts>
    <vt:vector size="108" baseType="lpstr">
      <vt:lpstr>맑은 고딕</vt:lpstr>
      <vt:lpstr>Arial</vt:lpstr>
      <vt:lpstr>Trebuchet MS</vt:lpstr>
      <vt:lpstr>굴림</vt:lpstr>
      <vt:lpstr>Wingdings</vt:lpstr>
      <vt:lpstr>서울들국화</vt:lpstr>
      <vt:lpstr>Times New Roman</vt:lpstr>
      <vt:lpstr>Tahoma</vt:lpstr>
      <vt:lpstr>Comic Sans MS</vt:lpstr>
      <vt:lpstr>돋움</vt:lpstr>
      <vt:lpstr>굴림체</vt:lpstr>
      <vt:lpstr>Georgia</vt:lpstr>
      <vt:lpstr>HY헤드라인M</vt:lpstr>
      <vt:lpstr>HY견고딕</vt:lpstr>
      <vt:lpstr>Arial Narrow</vt:lpstr>
      <vt:lpstr>Symbol</vt:lpstr>
      <vt:lpstr>Arial Unicode MS</vt:lpstr>
      <vt:lpstr>Sylfaen</vt:lpstr>
      <vt:lpstr>바탕</vt:lpstr>
      <vt:lpstr>한양신명조</vt:lpstr>
      <vt:lpstr>Times</vt:lpstr>
      <vt:lpstr>MS Mincho</vt:lpstr>
      <vt:lpstr>Times New Roman MT Extra Bold</vt:lpstr>
      <vt:lpstr>산돌고딕 M</vt:lpstr>
      <vt:lpstr>Office 테마</vt:lpstr>
      <vt:lpstr>디자인 사용자 지정</vt:lpstr>
      <vt:lpstr>Office 테마</vt:lpstr>
      <vt:lpstr>Office 테마</vt:lpstr>
      <vt:lpstr>Office 테마</vt:lpstr>
      <vt:lpstr>Office 테마</vt:lpstr>
      <vt:lpstr>Office 테마</vt:lpstr>
      <vt:lpstr>Office 테마</vt:lpstr>
      <vt:lpstr>Office 테마</vt:lpstr>
      <vt:lpstr>Office 테마</vt:lpstr>
      <vt:lpstr>디자인 사용자 지정</vt:lpstr>
      <vt:lpstr>디자인 사용자 지정</vt:lpstr>
      <vt:lpstr>디자인 사용자 지정</vt:lpstr>
      <vt:lpstr>Graph</vt:lpstr>
      <vt:lpstr>수식</vt:lpstr>
      <vt:lpstr>Visio</vt:lpstr>
      <vt:lpstr>Current Status of PAL XFEL Project</vt:lpstr>
      <vt:lpstr>Contents</vt:lpstr>
      <vt:lpstr>Folie 3</vt:lpstr>
      <vt:lpstr>Folie 4</vt:lpstr>
      <vt:lpstr>Folie 5</vt:lpstr>
      <vt:lpstr>Folie 6</vt:lpstr>
      <vt:lpstr>Folie 7</vt:lpstr>
      <vt:lpstr>Undulators and Beamlines</vt:lpstr>
      <vt:lpstr> Schedule</vt:lpstr>
      <vt:lpstr>LAYOUT &amp; BUILDING DESIGN</vt:lpstr>
      <vt:lpstr>XFEL Layout</vt:lpstr>
      <vt:lpstr>Folie 12</vt:lpstr>
      <vt:lpstr>Folie 13</vt:lpstr>
      <vt:lpstr>LATTICE DESIGN AND  S2E SIMULATION</vt:lpstr>
      <vt:lpstr>Folie 15</vt:lpstr>
      <vt:lpstr>Three Bunch Compressor Scheme  </vt:lpstr>
      <vt:lpstr>Comparison bet. 2BC and 3BC </vt:lpstr>
      <vt:lpstr>Three Bunch Compressor Scheme  </vt:lpstr>
      <vt:lpstr>Linac &amp; BTL Lattice</vt:lpstr>
      <vt:lpstr>Folie 20</vt:lpstr>
      <vt:lpstr>TOLERANCE BUDGET</vt:lpstr>
      <vt:lpstr>Folie 22</vt:lpstr>
      <vt:lpstr>Lattice Design for Soft X-ray Line</vt:lpstr>
      <vt:lpstr>Branch line for Soft X-ray at BC2</vt:lpstr>
      <vt:lpstr>Tunable Dogleg Branch for Soft X-ray</vt:lpstr>
      <vt:lpstr>Kicker and Septum for Extraction at the Branch line </vt:lpstr>
      <vt:lpstr>S2E simulation of Soft X-ray Line</vt:lpstr>
      <vt:lpstr>Reduction of Large Correlated Energy spread by Resistive Wall Longitudinal wakefield of SS pipe</vt:lpstr>
      <vt:lpstr>UNDULATOR</vt:lpstr>
      <vt:lpstr> EURO-XFEL Out Vacuum Undulator </vt:lpstr>
      <vt:lpstr>Folie 31</vt:lpstr>
      <vt:lpstr>Folie 32</vt:lpstr>
      <vt:lpstr>Folie 33</vt:lpstr>
      <vt:lpstr>Folie 34</vt:lpstr>
      <vt:lpstr>Folie 35</vt:lpstr>
      <vt:lpstr>Folie 36</vt:lpstr>
      <vt:lpstr>Folie 37</vt:lpstr>
      <vt:lpstr>DIAGNOSTICS</vt:lpstr>
      <vt:lpstr>Layout of Diagnostic System</vt:lpstr>
      <vt:lpstr>Folie 40</vt:lpstr>
      <vt:lpstr>Folie 41</vt:lpstr>
      <vt:lpstr>EMU3 before Undulator</vt:lpstr>
      <vt:lpstr>Collimators</vt:lpstr>
      <vt:lpstr>Collimators along 10-GeV Line</vt:lpstr>
      <vt:lpstr>TIMING &amp; RF SYSTEM</vt:lpstr>
      <vt:lpstr>Optical Timing and Synchronization Systems for PAL-XFEL collaborated with Prof. Jung-Won Kim in KAIST </vt:lpstr>
      <vt:lpstr>Local optical-to-optical synchronization</vt:lpstr>
      <vt:lpstr>Local optical-to-RF synchronization</vt:lpstr>
      <vt:lpstr>Number of Klystron</vt:lpstr>
      <vt:lpstr>Folie 50</vt:lpstr>
      <vt:lpstr>One Unit of Linac Section</vt:lpstr>
      <vt:lpstr>Folie 52</vt:lpstr>
      <vt:lpstr>Folie 53</vt:lpstr>
      <vt:lpstr>Folie 54</vt:lpstr>
      <vt:lpstr>BEAMLINES</vt:lpstr>
      <vt:lpstr>1st  Phase Construction: 2 Undulators &amp; 4 Instrumentations</vt:lpstr>
      <vt:lpstr>PAL-XFEL Instrumentations</vt:lpstr>
      <vt:lpstr>PHOTOCATHODE RF GUN</vt:lpstr>
      <vt:lpstr>Folie 59</vt:lpstr>
      <vt:lpstr>Folie 60</vt:lpstr>
      <vt:lpstr>Folie 61</vt:lpstr>
      <vt:lpstr>Folie 62</vt:lpstr>
      <vt:lpstr>Folie 63</vt:lpstr>
      <vt:lpstr>INJECTOR TEST FACILITY</vt:lpstr>
      <vt:lpstr>Folie 65</vt:lpstr>
      <vt:lpstr>Folie 66</vt:lpstr>
      <vt:lpstr>Folie 67</vt:lpstr>
      <vt:lpstr>Summary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BC2</dc:title>
  <dc:creator>user</dc:creator>
  <cp:lastModifiedBy>PSIUser</cp:lastModifiedBy>
  <cp:revision>432</cp:revision>
  <cp:lastPrinted>2011-09-20T02:16:01Z</cp:lastPrinted>
  <dcterms:created xsi:type="dcterms:W3CDTF">2011-04-03T02:24:25Z</dcterms:created>
  <dcterms:modified xsi:type="dcterms:W3CDTF">2011-10-10T11:57:02Z</dcterms:modified>
</cp:coreProperties>
</file>