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2" r:id="rId7"/>
    <p:sldId id="311" r:id="rId8"/>
    <p:sldId id="265" r:id="rId9"/>
  </p:sldIdLst>
  <p:sldSz cx="9144000" cy="5143500" type="screen16x9"/>
  <p:notesSz cx="9144000" cy="5143500"/>
  <p:defaultTextStyle>
    <a:defPPr>
      <a:defRPr lang="de-CH"/>
    </a:defPPr>
    <a:lvl1pPr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1pPr>
    <a:lvl2pPr marL="457189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2pPr>
    <a:lvl3pPr marL="914377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3pPr>
    <a:lvl4pPr marL="1371566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4pPr>
    <a:lvl5pPr marL="1828754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5pPr>
    <a:lvl6pPr marL="2285943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6pPr>
    <a:lvl7pPr marL="2743131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7pPr>
    <a:lvl8pPr marL="3200320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8pPr>
    <a:lvl9pPr marL="3657509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C4E276-DCEB-DB29-476F-20ABC2054665}">
  <a:tblStyle styleId="{DEC4E276-DCEB-DB29-476F-20ABC2054665}" styleName="No Style, No Grid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noFill/>
            </a:ln>
          </a:top>
          <a:bottom>
            <a:ln w="12700">
              <a:noFill/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1"/>
    <p:restoredTop sz="94635"/>
  </p:normalViewPr>
  <p:slideViewPr>
    <p:cSldViewPr>
      <p:cViewPr varScale="1">
        <p:scale>
          <a:sx n="193" d="100"/>
          <a:sy n="193" d="100"/>
        </p:scale>
        <p:origin x="208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7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39" t="13866" r="1" b="14430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814399" y="3273828"/>
            <a:ext cx="7969249" cy="810090"/>
          </a:xfrm>
        </p:spPr>
        <p:txBody>
          <a:bodyPr anchor="ctr"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/>
                <a:ea typeface="ヒラギノ角ゴ Pro W3"/>
              </a:defRPr>
            </a:lvl1pPr>
          </a:lstStyle>
          <a:p>
            <a:pPr lvl="0">
              <a:defRPr/>
            </a:pPr>
            <a:r>
              <a:rPr lang="en-US"/>
              <a:t>Insert the title of your </a:t>
            </a:r>
            <a:br>
              <a:rPr lang="en-US"/>
            </a:br>
            <a:r>
              <a:rPr lang="en-US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/>
              <a:buNone/>
              <a:defRPr sz="1500" b="1">
                <a:solidFill>
                  <a:srgbClr val="969696"/>
                </a:solidFill>
                <a:ea typeface="ヒラギノ角ゴ Pro W3"/>
              </a:defRPr>
            </a:lvl1pPr>
          </a:lstStyle>
          <a:p>
            <a:pPr marL="0" marR="0" lvl="0" indent="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/>
              <a:buNone/>
              <a:defRPr/>
            </a:pPr>
            <a:r>
              <a:rPr lang="en-US"/>
              <a:t>Spencer Bliven  ::  High Performance Computing &amp; Emerging Technologies  ::  Paul Scherrer Institute</a:t>
            </a:r>
            <a:endParaRPr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>
              <a:spcBef>
                <a:spcPts val="0"/>
              </a:spcBef>
              <a:defRPr/>
            </a:pPr>
            <a:r>
              <a:rPr lang="de-CH" sz="900" b="1" i="0" spc="31">
                <a:solidFill>
                  <a:srgbClr val="505150"/>
                </a:solidFill>
                <a:latin typeface="+mn-lt"/>
                <a:cs typeface="Arial"/>
              </a:rPr>
              <a:t>WIR SCHAFFEN WISSEN – HEUTE FÜR MORGEN</a:t>
            </a:r>
            <a:endParaRPr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>
              <a:defRPr/>
            </a:pPr>
            <a:r>
              <a:rPr lang="en-US"/>
              <a:t>Insert the occasion and date of your presentation here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 lang="de-CH" sz="1800" b="0" i="0" u="none" strike="noStrike" cap="none" spc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 (grau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 bwMode="auto">
          <a:xfrm>
            <a:off x="934840" y="1113586"/>
            <a:ext cx="7885633" cy="3456386"/>
          </a:xfrm>
        </p:spPr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 lang="de-CH" sz="1800" b="0" i="0" u="none" strike="noStrike" cap="none" spc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latin typeface="Rockwel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 bwMode="auto"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 bwMode="auto"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zwei Inhalte (grau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 bwMode="auto"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 bwMode="auto"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de-CH"/>
              <a:t>Mastertextformat bearbeiten</a:t>
            </a:r>
            <a:endParaRPr/>
          </a:p>
          <a:p>
            <a:pPr lvl="1">
              <a:defRPr/>
            </a:pPr>
            <a:r>
              <a:rPr lang="de-CH"/>
              <a:t>Zweite Ebene</a:t>
            </a:r>
            <a:endParaRPr/>
          </a:p>
          <a:p>
            <a:pPr lvl="2">
              <a:defRPr/>
            </a:pPr>
            <a:r>
              <a:rPr lang="de-CH"/>
              <a:t>Dritte Ebene</a:t>
            </a:r>
            <a:endParaRPr/>
          </a:p>
          <a:p>
            <a:pPr lvl="3">
              <a:defRPr/>
            </a:pPr>
            <a:r>
              <a:rPr lang="de-CH"/>
              <a:t>Vierte Ebene</a:t>
            </a:r>
            <a:endParaRPr/>
          </a:p>
          <a:p>
            <a:pPr lvl="4">
              <a:defRPr/>
            </a:pPr>
            <a:r>
              <a:rPr lang="de-CH"/>
              <a:t>Fünfte Ebene</a:t>
            </a:r>
            <a:endParaRPr/>
          </a:p>
          <a:p>
            <a:pPr lvl="5">
              <a:defRPr/>
            </a:pPr>
            <a:r>
              <a:rPr lang="de-CH"/>
              <a:t>Sechste Ebene</a:t>
            </a:r>
            <a:endParaRPr/>
          </a:p>
          <a:p>
            <a:pPr lvl="6">
              <a:defRPr/>
            </a:pPr>
            <a:r>
              <a:rPr lang="de-CH"/>
              <a:t>Siebte Ebene</a:t>
            </a:r>
            <a:endParaRPr/>
          </a:p>
          <a:p>
            <a:pPr lvl="7">
              <a:defRPr/>
            </a:pPr>
            <a:r>
              <a:rPr lang="de-CH"/>
              <a:t>Achte Ebene</a:t>
            </a:r>
            <a:endParaRPr/>
          </a:p>
          <a:p>
            <a:pPr lvl="8">
              <a:defRPr/>
            </a:pPr>
            <a:r>
              <a:rPr lang="de-CH"/>
              <a:t>Neunte Ebene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ur Titel (grau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Inhalt auf Bild (hoch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" t="13691" r="643" b="11426"/>
          <a:stretch/>
        </p:blipFill>
        <p:spPr bwMode="auto">
          <a:xfrm>
            <a:off x="827095" y="764860"/>
            <a:ext cx="8316904" cy="4183384"/>
          </a:xfrm>
          <a:prstGeom prst="rect">
            <a:avLst/>
          </a:prstGeom>
          <a:noFill/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 bwMode="auto">
          <a:xfrm>
            <a:off x="827088" y="764867"/>
            <a:ext cx="2289712" cy="418337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ts val="0"/>
              </a:spcBef>
              <a:defRPr sz="800">
                <a:latin typeface="+mn-lt"/>
              </a:defRPr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043000" y="1006081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Mastertextformat bearbeiten</a:t>
            </a:r>
          </a:p>
          <a:p>
            <a:pPr lvl="1">
              <a:defRPr/>
            </a:pPr>
            <a:r>
              <a:rPr lang="en-US"/>
              <a:t>Zweite Ebene</a:t>
            </a:r>
          </a:p>
          <a:p>
            <a:pPr lvl="2">
              <a:defRPr/>
            </a:pPr>
            <a:r>
              <a:rPr lang="en-US"/>
              <a:t>Dritte Ebene</a:t>
            </a:r>
          </a:p>
          <a:p>
            <a:pPr lvl="3">
              <a:defRPr/>
            </a:pPr>
            <a:r>
              <a:rPr lang="en-US"/>
              <a:t>Vierte Ebene</a:t>
            </a:r>
          </a:p>
          <a:p>
            <a:pPr lvl="4">
              <a:defRPr/>
            </a:pPr>
            <a:r>
              <a:rPr lang="en-US"/>
              <a:t>Fünfte Ebene</a:t>
            </a:r>
          </a:p>
          <a:p>
            <a:pPr lvl="5">
              <a:defRPr/>
            </a:pPr>
            <a:r>
              <a:rPr lang="en-US"/>
              <a:t>Sechste Ebene</a:t>
            </a:r>
          </a:p>
          <a:p>
            <a:pPr lvl="6">
              <a:defRPr/>
            </a:pPr>
            <a:r>
              <a:rPr lang="en-US"/>
              <a:t>Siebte Ebene</a:t>
            </a:r>
          </a:p>
          <a:p>
            <a:pPr lvl="7">
              <a:defRPr/>
            </a:pPr>
            <a:r>
              <a:rPr lang="en-US"/>
              <a:t>Achte Ebene</a:t>
            </a:r>
          </a:p>
          <a:p>
            <a:pPr lvl="8">
              <a:defRPr/>
            </a:pPr>
            <a:r>
              <a:rPr lang="en-US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/>
  <p:txStyles>
    <p:titleStyle>
      <a:lvl1pPr algn="l">
        <a:spcBef>
          <a:spcPts val="0"/>
        </a:spcBef>
        <a:spcAft>
          <a:spcPts val="0"/>
        </a:spcAft>
        <a:defRPr sz="2400" spc="0">
          <a:solidFill>
            <a:srgbClr val="686868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2pPr>
      <a:lvl3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3pPr>
      <a:lvl4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4pPr>
      <a:lvl5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5pPr>
      <a:lvl6pPr marL="457178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6pPr>
      <a:lvl7pPr marL="914354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7pPr>
      <a:lvl8pPr marL="1371532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8pPr>
      <a:lvl9pPr marL="1828709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9pPr>
    </p:titleStyle>
    <p:bodyStyle>
      <a:lvl1pPr marL="177792" indent="-177792" algn="l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/>
        <a:buChar char="•"/>
        <a:defRPr sz="1700" spc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Symbol"/>
        <a:buChar char="-"/>
        <a:defRPr sz="1700" spc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ＭＳ Ｐゴシック"/>
          <a:cs typeface="ＭＳ Ｐゴシック"/>
        </a:defRPr>
      </a:lvl3pPr>
      <a:lvl4pPr marL="717515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ＭＳ Ｐゴシック"/>
          <a:cs typeface="ＭＳ Ｐゴシック"/>
        </a:defRPr>
      </a:lvl4pPr>
      <a:lvl5pPr marL="895306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+mn-ea"/>
          <a:cs typeface="ＭＳ Ｐゴシック"/>
        </a:defRPr>
      </a:lvl5pPr>
      <a:lvl6pPr marL="1074685" indent="-179380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cdigitallaw.ch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Expert Group for Services &amp; Infrastructure:</a:t>
            </a:r>
            <a:br>
              <a:rPr lang="en-US" dirty="0"/>
            </a:br>
            <a:r>
              <a:rPr lang="en-US" dirty="0"/>
              <a:t>Measures 2 &amp; 4</a:t>
            </a:r>
            <a:endParaRPr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Spencer Bliven &amp; Leo Sala :: Science IT Infrastructure and Services  ::  Paul Scherrer Institute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2021-12-02 Update for PSI stakeholders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58652796"/>
              </p:ext>
            </p:extLst>
          </p:nvPr>
        </p:nvGraphicFramePr>
        <p:xfrm>
          <a:off x="1042988" y="1006474"/>
          <a:ext cx="7742235" cy="2865120"/>
        </p:xfrm>
        <a:graphic>
          <a:graphicData uri="http://schemas.openxmlformats.org/drawingml/2006/table">
            <a:tbl>
              <a:tblPr firstRow="1" bandRow="1">
                <a:tableStyleId>{DEC4E276-DCEB-DB29-476F-20ABC2054665}</a:tableStyleId>
              </a:tblPr>
              <a:tblGrid>
                <a:gridCol w="360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b="1"/>
                        <a:t>#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b="1"/>
                        <a:t>Measure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b="1"/>
                        <a:t>Budget (kCHF)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17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Call for Field-Specific Actions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10’000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Coordination of Access to Research Data Management </a:t>
                      </a:r>
                      <a:endParaRPr lang="en-US" b="1" dirty="0"/>
                    </a:p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Services and Infrastructure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3800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17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Development of Online Course Material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100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17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Information on Legal Questions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150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178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Career Paths for ORD Professionals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/>
                        <a:t>100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SzPct val="100000"/>
                        <a:buFont typeface="Arial"/>
                        <a:buNone/>
                        <a:defRPr/>
                      </a:pPr>
                      <a:r>
                        <a:rPr lang="en-US" b="1" dirty="0"/>
                        <a:t>15’000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Measures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Expert Group for Services and Infrastructure (EG-SI): its emphasis is on improving the availability and interoperability of ORD services and infrastructure; it focuses on Measures 2 and 4.</a:t>
            </a:r>
          </a:p>
          <a:p>
            <a:pPr lvl="1">
              <a:defRPr/>
            </a:pPr>
            <a:r>
              <a:rPr lang="en-US" dirty="0"/>
              <a:t>PSI represented by Leo Sala, Nicola Marzari, Spencer Bliven</a:t>
            </a:r>
          </a:p>
          <a:p>
            <a:pPr>
              <a:defRPr/>
            </a:pPr>
            <a:r>
              <a:rPr lang="en-US" dirty="0"/>
              <a:t>Immediate focus is measure 2: Research data management (RDM) services and infrastructure</a:t>
            </a:r>
            <a:endParaRPr lang="en-US" sz="1700" b="0" i="0" u="none" strike="noStrike" cap="none" spc="0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Expert Group for Services and Infrastructure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BC91F3-A297-5447-B449-CF4CDE0597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Identification of existing research data management (RDM) services within the ETH Domain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Standardization, federation, or mutualization of existing services across institutions of the ETH Domain </a:t>
            </a:r>
            <a:r>
              <a:rPr lang="en-US" i="1" dirty="0"/>
              <a:t>where this is efficient and leads to added value </a:t>
            </a:r>
            <a:r>
              <a:rPr lang="en-US" dirty="0"/>
              <a:t>by contracts between the providing and adopting institution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Identification of limitations of interoperability of the existing services and gaps in existing services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Improvement of interoperability of existing services and filling of gaps in services.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75FB1A-37DD-2941-B637-DC9C760FE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 2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E0D47-BFE0-0048-9E76-82560F19DE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49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F0EA0C-A735-BA4C-B100-C6DCB25CE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Lifecycle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D473A-962C-7344-9517-F5D1DECF08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t>5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AB705E-F80D-CA4D-A609-9B0377910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868" y="1111335"/>
            <a:ext cx="3370020" cy="3361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64C8FF-CB9A-0D49-A74B-E657545DCA94}"/>
              </a:ext>
            </a:extLst>
          </p:cNvPr>
          <p:cNvSpPr txBox="1"/>
          <p:nvPr/>
        </p:nvSpPr>
        <p:spPr bwMode="auto">
          <a:xfrm>
            <a:off x="412636" y="2604386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Catalog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SciCat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Petabyte archive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D9208-4C56-4B4C-A163-BD7D70967243}"/>
              </a:ext>
            </a:extLst>
          </p:cNvPr>
          <p:cNvSpPr txBox="1"/>
          <p:nvPr/>
        </p:nvSpPr>
        <p:spPr bwMode="auto">
          <a:xfrm>
            <a:off x="6804248" y="2007475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Electronic Lab Notebooks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dirty="0" err="1"/>
              <a:t>OpenBIS</a:t>
            </a:r>
            <a:endParaRPr lang="en-US" dirty="0"/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dirty="0" err="1"/>
              <a:t>Biovia</a:t>
            </a:r>
            <a:r>
              <a:rPr lang="en-US" dirty="0"/>
              <a:t> ELN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dirty="0"/>
              <a:t>ELOG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SciLog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8DCD89-977C-4C4D-948D-AF7968ADE97E}"/>
              </a:ext>
            </a:extLst>
          </p:cNvPr>
          <p:cNvSpPr txBox="1"/>
          <p:nvPr/>
        </p:nvSpPr>
        <p:spPr bwMode="auto">
          <a:xfrm>
            <a:off x="5086609" y="65512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Alfresco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5B7688-C0DD-AD47-A7BD-732AF8E080C3}"/>
              </a:ext>
            </a:extLst>
          </p:cNvPr>
          <p:cNvSpPr txBox="1"/>
          <p:nvPr/>
        </p:nvSpPr>
        <p:spPr bwMode="auto">
          <a:xfrm>
            <a:off x="6187441" y="98346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082D34-6D0B-9542-8703-070F1CF31FAD}"/>
              </a:ext>
            </a:extLst>
          </p:cNvPr>
          <p:cNvSpPr txBox="1"/>
          <p:nvPr/>
        </p:nvSpPr>
        <p:spPr bwMode="auto">
          <a:xfrm>
            <a:off x="2916901" y="432103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52E80D-A376-7B42-8015-EC2949D10CF7}"/>
              </a:ext>
            </a:extLst>
          </p:cNvPr>
          <p:cNvSpPr txBox="1"/>
          <p:nvPr/>
        </p:nvSpPr>
        <p:spPr bwMode="auto">
          <a:xfrm>
            <a:off x="5332823" y="472680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Jupyterhub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8408C7-1760-4448-A10B-07705D77EF3F}"/>
              </a:ext>
            </a:extLst>
          </p:cNvPr>
          <p:cNvSpPr txBox="1"/>
          <p:nvPr/>
        </p:nvSpPr>
        <p:spPr bwMode="auto">
          <a:xfrm>
            <a:off x="7596336" y="4499273"/>
            <a:ext cx="1111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Gitlab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838AD1-DEBF-1F4D-B0F5-9FD98EBCC966}"/>
              </a:ext>
            </a:extLst>
          </p:cNvPr>
          <p:cNvSpPr txBox="1"/>
          <p:nvPr/>
        </p:nvSpPr>
        <p:spPr bwMode="auto">
          <a:xfrm>
            <a:off x="1533988" y="151285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DORA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2A9E1D-84AB-7F4A-BD70-876709AEBCB3}"/>
              </a:ext>
            </a:extLst>
          </p:cNvPr>
          <p:cNvSpPr txBox="1"/>
          <p:nvPr/>
        </p:nvSpPr>
        <p:spPr bwMode="auto">
          <a:xfrm>
            <a:off x="2843808" y="81103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EPICS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4E9CD0-4D96-3146-866A-65CD1D212C05}"/>
              </a:ext>
            </a:extLst>
          </p:cNvPr>
          <p:cNvSpPr txBox="1"/>
          <p:nvPr/>
        </p:nvSpPr>
        <p:spPr bwMode="auto">
          <a:xfrm>
            <a:off x="3393790" y="4600699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SwitchDrive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8F48F8-CF1E-B64F-ABF6-EF68140B4B9B}"/>
              </a:ext>
            </a:extLst>
          </p:cNvPr>
          <p:cNvSpPr txBox="1"/>
          <p:nvPr/>
        </p:nvSpPr>
        <p:spPr bwMode="auto">
          <a:xfrm>
            <a:off x="5878335" y="3804159"/>
            <a:ext cx="2077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Online/offline analysis clusters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9ADFEF-DF44-FB4C-AD86-27FA07578629}"/>
              </a:ext>
            </a:extLst>
          </p:cNvPr>
          <p:cNvSpPr txBox="1"/>
          <p:nvPr/>
        </p:nvSpPr>
        <p:spPr bwMode="auto">
          <a:xfrm>
            <a:off x="7163575" y="68108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limsophy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E1D19-830E-A548-ACE1-17C6D37F6CD9}"/>
              </a:ext>
            </a:extLst>
          </p:cNvPr>
          <p:cNvSpPr txBox="1"/>
          <p:nvPr/>
        </p:nvSpPr>
        <p:spPr bwMode="auto">
          <a:xfrm>
            <a:off x="6102424" y="144189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Crystallization database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3354EA-E1BD-1743-83F8-1DF96043BB88}"/>
              </a:ext>
            </a:extLst>
          </p:cNvPr>
          <p:cNvSpPr txBox="1"/>
          <p:nvPr/>
        </p:nvSpPr>
        <p:spPr bwMode="auto">
          <a:xfrm>
            <a:off x="683568" y="3916750"/>
            <a:ext cx="2340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Parallel file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073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0B1F01-8392-6F40-A077-EB9EA2F9080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Summarize existing services &amp; tools at each ETH institution</a:t>
            </a:r>
          </a:p>
          <a:p>
            <a:r>
              <a:rPr lang="en-US" dirty="0"/>
              <a:t>Identify gaps in existing ORD services &amp; infrastructure</a:t>
            </a:r>
          </a:p>
          <a:p>
            <a:r>
              <a:rPr lang="en-US" dirty="0"/>
              <a:t>Identify synergies/overlaps within ETH domain</a:t>
            </a:r>
          </a:p>
          <a:p>
            <a:r>
              <a:rPr lang="en-US" dirty="0"/>
              <a:t>Suggest projects</a:t>
            </a:r>
          </a:p>
          <a:p>
            <a:pPr lvl="1"/>
            <a:r>
              <a:rPr lang="en-US" dirty="0"/>
              <a:t>3.8 MCHF budget</a:t>
            </a:r>
          </a:p>
          <a:p>
            <a:pPr lvl="1"/>
            <a:r>
              <a:rPr lang="en-US" dirty="0"/>
              <a:t>Matching funds from institutes</a:t>
            </a:r>
          </a:p>
          <a:p>
            <a:pPr lvl="1"/>
            <a:r>
              <a:rPr lang="en-US" dirty="0"/>
              <a:t>Will likely be a closed call based on institute priorities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3BC5E7-A57F-9142-8CB8-06AAC9B7C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EG-SI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9BD29-BEE3-D449-8326-1A2CE879C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27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921BA-4068-E245-B861-E7C9C7886D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Aft>
                <a:spcPts val="450"/>
              </a:spcAft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endParaRPr lang="fr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 a consolidated legal document, which can be used as a common reference and guidance in understanding the legal situation of ORD within the ETH Domain. </a:t>
            </a:r>
          </a:p>
          <a:p>
            <a:pPr marL="0" indent="0">
              <a:buNone/>
            </a:pPr>
            <a:endParaRPr lang="fr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Objectives and tasks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Collection of a question catalogue for legal questions related to ORD. Questionnaire to be answered by experts in digital law (i.e.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https://ccdigitallaw.ch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swissuniversities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P5 program or EMPA legal team).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Legal document to be drafted (in accordance with ETH Regulation) and harmonized with each institution. Training material to be elaborated for the onboarding of new employees.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73B3B3-090F-E043-A288-80FB3F078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 4: Information on Legal Questions related to ORD – handled by EG-SI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A0AC4-19D1-1E42-BFA6-1663BCFFB5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858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35E2F-74C3-1C4C-A981-318EBB5B26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Consider the vision of how to make PSI science more open and fair in the future.</a:t>
            </a:r>
          </a:p>
          <a:p>
            <a:r>
              <a:rPr lang="en-US" dirty="0"/>
              <a:t>Provide feedback to the PSI committee regarding PSI needs, priorities, and potential projects</a:t>
            </a:r>
          </a:p>
          <a:p>
            <a:pPr lvl="1"/>
            <a:r>
              <a:rPr lang="en-US" dirty="0"/>
              <a:t>The earlier the better, but the expert group report is planned for late March/April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192E95-9E99-E142-8A6A-CED603840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42B83-EB16-8C45-9856-ECFE7E2B09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122757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  <a:txDef>
      <a:spPr bwMode="auto">
        <a:prstGeom prst="rect">
          <a:avLst/>
        </a:prstGeom>
        <a:noFill/>
      </a:spPr>
      <a:bodyPr/>
      <a:lstStyle/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452</TotalTime>
  <Words>480</Words>
  <Application>Microsoft Macintosh PowerPoint</Application>
  <DocSecurity>0</DocSecurity>
  <PresentationFormat>On-screen Show (16:9)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PSI-Powerpoint-Master Calibri V2</vt:lpstr>
      <vt:lpstr>Expert Group for Services &amp; Infrastructure: Measures 2 &amp; 4</vt:lpstr>
      <vt:lpstr>Measures</vt:lpstr>
      <vt:lpstr>Expert Group for Services and Infrastructure</vt:lpstr>
      <vt:lpstr>Measure 2 Goals</vt:lpstr>
      <vt:lpstr>Data Lifecycle</vt:lpstr>
      <vt:lpstr>EG-SI Activities</vt:lpstr>
      <vt:lpstr>Measure 4: Information on Legal Questions related to ORD – handled by EG-SI</vt:lpstr>
      <vt:lpstr>Call to action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of the ETH Domain ORD Practices: Expert Group on Services and Infrastructure</dc:title>
  <dc:subject/>
  <dc:creator>Spencer Bliven</dc:creator>
  <cp:keywords/>
  <dc:description/>
  <cp:lastModifiedBy>Spencer Bliven</cp:lastModifiedBy>
  <cp:revision>12</cp:revision>
  <dcterms:created xsi:type="dcterms:W3CDTF">2021-12-02T08:45:08Z</dcterms:created>
  <dcterms:modified xsi:type="dcterms:W3CDTF">2022-01-14T10:10:26Z</dcterms:modified>
  <cp:category/>
  <dc:identifier/>
  <cp:contentStatus/>
  <dc:language/>
  <cp:version/>
</cp:coreProperties>
</file>