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media1.mov" ContentType="video/unknown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4" name="Shape 29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56A3D6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" name="PSI Logo inverted with Outlined Fonts.pdf" descr="PSI Logo inverted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999" y="819855"/>
            <a:ext cx="5417046" cy="192407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247890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rge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ne"/>
          <p:cNvSpPr/>
          <p:nvPr/>
        </p:nvSpPr>
        <p:spPr>
          <a:xfrm flipV="1">
            <a:off x="762000" y="3923956"/>
            <a:ext cx="22859999" cy="370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762000" y="250499"/>
            <a:ext cx="22860000" cy="3453524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762000" y="4234575"/>
            <a:ext cx="22860000" cy="8537238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5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9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7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7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"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84" name="Image"/>
          <p:cNvSpPr/>
          <p:nvPr>
            <p:ph type="pic" sz="quarter" idx="22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5" name="Image"/>
          <p:cNvSpPr/>
          <p:nvPr>
            <p:ph type="pic" sz="quarter" idx="23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6" name="Image"/>
          <p:cNvSpPr/>
          <p:nvPr>
            <p:ph type="pic" sz="quarter" idx="24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7" name="Image"/>
          <p:cNvSpPr/>
          <p:nvPr>
            <p:ph type="pic" sz="quarter" idx="25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8" name="Electrons flying in a circle"/>
          <p:cNvSpPr txBox="1"/>
          <p:nvPr>
            <p:ph type="body" sz="quarter" idx="26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89" name="Accelerated electrons"/>
          <p:cNvSpPr txBox="1"/>
          <p:nvPr>
            <p:ph type="body" sz="quarter" idx="27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90" name="Protons in LHC"/>
          <p:cNvSpPr txBox="1"/>
          <p:nvPr>
            <p:ph type="body" sz="quarter" idx="28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91" name="All of the above"/>
          <p:cNvSpPr txBox="1"/>
          <p:nvPr>
            <p:ph type="body" sz="quarter" idx="29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9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Rasmus Ischebeck"/>
          <p:cNvSpPr txBox="1"/>
          <p:nvPr>
            <p:ph type="body" sz="quarter" idx="21"/>
          </p:nvPr>
        </p:nvSpPr>
        <p:spPr>
          <a:xfrm>
            <a:off x="986359" y="13302365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20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20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Image"/>
          <p:cNvSpPr/>
          <p:nvPr>
            <p:ph type="pic" sz="quarter" idx="23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7" name="Image"/>
          <p:cNvSpPr/>
          <p:nvPr>
            <p:ph type="pic" sz="quarter" idx="24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8" name="Image"/>
          <p:cNvSpPr/>
          <p:nvPr>
            <p:ph type="pic" sz="quarter" idx="25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9" name="Image"/>
          <p:cNvSpPr/>
          <p:nvPr>
            <p:ph type="pic" sz="quarter" idx="26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0" name="Electrons flying in a circle"/>
          <p:cNvSpPr txBox="1"/>
          <p:nvPr>
            <p:ph type="body" sz="quarter" idx="27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211" name="Accelerated electrons"/>
          <p:cNvSpPr txBox="1"/>
          <p:nvPr>
            <p:ph type="body" sz="quarter" idx="28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212" name="Protons in LHC"/>
          <p:cNvSpPr txBox="1"/>
          <p:nvPr>
            <p:ph type="body" sz="quarter" idx="29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213" name="All of the above"/>
          <p:cNvSpPr txBox="1"/>
          <p:nvPr>
            <p:ph type="body" sz="quarter" idx="30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estion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Nick-Veasey-hands-2009.jpg" descr="Nick-Veasey-hands-200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868" y="-2720177"/>
            <a:ext cx="23016264" cy="1646941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Nick Veasey"/>
          <p:cNvSpPr txBox="1"/>
          <p:nvPr>
            <p:ph type="body" sz="quarter" idx="21"/>
          </p:nvPr>
        </p:nvSpPr>
        <p:spPr>
          <a:xfrm>
            <a:off x="199031" y="13256642"/>
            <a:ext cx="2094806" cy="415875"/>
          </a:xfrm>
          <a:prstGeom prst="rect">
            <a:avLst/>
          </a:prstGeom>
          <a:effectLst>
            <a:outerShdw sx="100000" sy="100000" kx="0" ky="0" algn="b" rotWithShape="0" blurRad="101600" dist="63500" dir="2700000">
              <a:srgbClr val="000000">
                <a:alpha val="75000"/>
              </a:srgbClr>
            </a:outerShdw>
          </a:effectLst>
        </p:spPr>
        <p:txBody>
          <a:bodyPr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Nick Veasey</a:t>
            </a:r>
          </a:p>
        </p:txBody>
      </p:sp>
      <p:sp>
        <p:nvSpPr>
          <p:cNvPr id="222" name="Questions?"/>
          <p:cNvSpPr txBox="1"/>
          <p:nvPr>
            <p:ph type="body" sz="quarter" idx="22"/>
          </p:nvPr>
        </p:nvSpPr>
        <p:spPr>
          <a:xfrm>
            <a:off x="683868" y="505377"/>
            <a:ext cx="7717664" cy="1941704"/>
          </a:xfrm>
          <a:prstGeom prst="rect">
            <a:avLst/>
          </a:prstGeom>
        </p:spPr>
        <p:txBody>
          <a:bodyPr wrap="none"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cap="all" sz="12000">
                <a:solidFill>
                  <a:srgbClr val="76D6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Questions?</a:t>
            </a:r>
          </a:p>
        </p:txBody>
      </p:sp>
      <p:sp>
        <p:nvSpPr>
          <p:cNvPr id="223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>
            <a:normAutofit fontScale="100000" lnSpcReduction="0"/>
          </a:bodyPr>
          <a:lstStyle>
            <a:lvl1pPr algn="ctr" defTabSz="584200">
              <a:lnSpc>
                <a:spcPct val="100000"/>
              </a:lnSpc>
              <a:defRPr b="0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Callout"/>
          <p:cNvSpPr/>
          <p:nvPr/>
        </p:nvSpPr>
        <p:spPr>
          <a:xfrm>
            <a:off x="876300" y="3314700"/>
            <a:ext cx="22631400" cy="7317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9" y="0"/>
                </a:moveTo>
                <a:cubicBezTo>
                  <a:pt x="54" y="0"/>
                  <a:pt x="0" y="165"/>
                  <a:pt x="0" y="369"/>
                </a:cubicBezTo>
                <a:lnTo>
                  <a:pt x="0" y="19013"/>
                </a:lnTo>
                <a:cubicBezTo>
                  <a:pt x="0" y="19217"/>
                  <a:pt x="54" y="19382"/>
                  <a:pt x="119" y="19382"/>
                </a:cubicBezTo>
                <a:lnTo>
                  <a:pt x="18186" y="19382"/>
                </a:lnTo>
                <a:lnTo>
                  <a:pt x="18717" y="21600"/>
                </a:lnTo>
                <a:lnTo>
                  <a:pt x="19247" y="19382"/>
                </a:lnTo>
                <a:lnTo>
                  <a:pt x="21481" y="19382"/>
                </a:lnTo>
                <a:cubicBezTo>
                  <a:pt x="21546" y="19382"/>
                  <a:pt x="21600" y="19217"/>
                  <a:pt x="21600" y="19013"/>
                </a:cubicBezTo>
                <a:lnTo>
                  <a:pt x="21600" y="369"/>
                </a:lnTo>
                <a:cubicBezTo>
                  <a:pt x="21600" y="165"/>
                  <a:pt x="21546" y="0"/>
                  <a:pt x="21481" y="0"/>
                </a:cubicBezTo>
                <a:lnTo>
                  <a:pt x="119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32" name="Type a quote here."/>
          <p:cNvSpPr txBox="1"/>
          <p:nvPr>
            <p:ph type="body" sz="quarter" idx="21"/>
          </p:nvPr>
        </p:nvSpPr>
        <p:spPr>
          <a:xfrm>
            <a:off x="1676400" y="4089400"/>
            <a:ext cx="21056600" cy="21240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33" name="Johnny Appleseed"/>
          <p:cNvSpPr txBox="1"/>
          <p:nvPr>
            <p:ph type="body" sz="quarter" idx="22"/>
          </p:nvPr>
        </p:nvSpPr>
        <p:spPr>
          <a:xfrm>
            <a:off x="762000" y="10854918"/>
            <a:ext cx="22860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7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234" name="Text"/>
          <p:cNvSpPr txBox="1"/>
          <p:nvPr>
            <p:ph type="body" sz="quarter" idx="23"/>
          </p:nvPr>
        </p:nvSpPr>
        <p:spPr>
          <a:xfrm>
            <a:off x="762000" y="622861"/>
            <a:ext cx="20955000" cy="64714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77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b="1" cap="all" spc="180"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3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91005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ype a quote here."/>
          <p:cNvSpPr txBox="1"/>
          <p:nvPr>
            <p:ph type="body" sz="quarter" idx="21"/>
          </p:nvPr>
        </p:nvSpPr>
        <p:spPr>
          <a:xfrm>
            <a:off x="11049000" y="3721100"/>
            <a:ext cx="12573000" cy="378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44" name="Image"/>
          <p:cNvSpPr/>
          <p:nvPr>
            <p:ph type="pic" idx="22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5" name="Johnny Appleseed"/>
          <p:cNvSpPr txBox="1"/>
          <p:nvPr>
            <p:ph type="body" sz="quarter" idx="23"/>
          </p:nvPr>
        </p:nvSpPr>
        <p:spPr>
          <a:xfrm>
            <a:off x="11049000" y="10854918"/>
            <a:ext cx="12573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647700">
              <a:spcBef>
                <a:spcPts val="0"/>
              </a:spcBef>
              <a:buClrTx/>
              <a:buSzTx/>
              <a:buFontTx/>
              <a:buNone/>
              <a:defRPr sz="8700">
                <a:solidFill>
                  <a:srgbClr val="232323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pic>
        <p:nvPicPr>
          <p:cNvPr id="2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2022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25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65424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18620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in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7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761999" y="674867"/>
            <a:ext cx="3985087" cy="673101"/>
            <a:chOff x="0" y="0"/>
            <a:chExt cx="3985085" cy="673100"/>
          </a:xfrm>
        </p:grpSpPr>
        <p:pic>
          <p:nvPicPr>
            <p:cNvPr id="30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39815" y="194981"/>
              <a:ext cx="1645271" cy="4781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SI Logo white with Outlined Fonts.pdf" descr="PSI Logo white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895054" cy="673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23794173" y="13267597"/>
            <a:ext cx="368505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Text"/>
          <p:cNvSpPr txBox="1"/>
          <p:nvPr>
            <p:ph type="body" sz="quarter" idx="22"/>
          </p:nvPr>
        </p:nvSpPr>
        <p:spPr>
          <a:xfrm>
            <a:off x="23109707" y="13280297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36039" y="726902"/>
            <a:ext cx="1399014" cy="496914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 sz="8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1" name="Body Level One…"/>
          <p:cNvSpPr txBox="1"/>
          <p:nvPr>
            <p:ph type="body" idx="1"/>
          </p:nvPr>
        </p:nvSpPr>
        <p:spPr>
          <a:xfrm>
            <a:off x="762000" y="1850583"/>
            <a:ext cx="12950195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3" name="Rasmus Ischebeck &gt; Dielectric Laser Accelerators"/>
          <p:cNvSpPr txBox="1"/>
          <p:nvPr>
            <p:ph type="body" sz="quarter" idx="21"/>
          </p:nvPr>
        </p:nvSpPr>
        <p:spPr>
          <a:xfrm>
            <a:off x="1709796" y="13302365"/>
            <a:ext cx="5044974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 &gt; Dielectric Laser Accelerators</a:t>
            </a:r>
          </a:p>
        </p:txBody>
      </p:sp>
      <p:sp>
        <p:nvSpPr>
          <p:cNvPr id="28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grpSp>
        <p:nvGrpSpPr>
          <p:cNvPr id="287" name="Group"/>
          <p:cNvGrpSpPr/>
          <p:nvPr/>
        </p:nvGrpSpPr>
        <p:grpSpPr>
          <a:xfrm>
            <a:off x="241300" y="13360400"/>
            <a:ext cx="1326186" cy="221034"/>
            <a:chOff x="0" y="0"/>
            <a:chExt cx="1326185" cy="221033"/>
          </a:xfrm>
        </p:grpSpPr>
        <p:pic>
          <p:nvPicPr>
            <p:cNvPr id="285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80681" y="60143"/>
              <a:ext cx="545505" cy="158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6" name="PSI Logo with Outlined Fonts.pdf" descr="PSI Logo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622300" cy="221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S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5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 anchor="b"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4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asmus Ischebeck"/>
          <p:cNvSpPr txBox="1"/>
          <p:nvPr>
            <p:ph type="body" sz="quarter" idx="22"/>
          </p:nvPr>
        </p:nvSpPr>
        <p:spPr>
          <a:xfrm>
            <a:off x="984360" y="13296899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49" name="Text"/>
          <p:cNvSpPr txBox="1"/>
          <p:nvPr>
            <p:ph type="body" sz="quarter" idx="23"/>
          </p:nvPr>
        </p:nvSpPr>
        <p:spPr>
          <a:xfrm>
            <a:off x="23173207" y="13296899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xfrm>
            <a:off x="23772807" y="13296900"/>
            <a:ext cx="368504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N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/>
          <p:nvPr>
            <p:ph type="pic" idx="21"/>
          </p:nvPr>
        </p:nvSpPr>
        <p:spPr>
          <a:xfrm>
            <a:off x="-197553" y="0"/>
            <a:ext cx="1288839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1" name="Image"/>
          <p:cNvSpPr/>
          <p:nvPr>
            <p:ph type="pic" idx="22"/>
          </p:nvPr>
        </p:nvSpPr>
        <p:spPr>
          <a:xfrm>
            <a:off x="10646568" y="-1219200"/>
            <a:ext cx="13758864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Text"/>
          <p:cNvSpPr txBox="1"/>
          <p:nvPr>
            <p:ph type="body" sz="quarter" idx="23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mage"/>
          <p:cNvSpPr/>
          <p:nvPr>
            <p:ph type="pic" sz="half" idx="21"/>
          </p:nvPr>
        </p:nvSpPr>
        <p:spPr>
          <a:xfrm>
            <a:off x="12192000" y="-177800"/>
            <a:ext cx="12192000" cy="7162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2"/>
          </p:nvPr>
        </p:nvSpPr>
        <p:spPr>
          <a:xfrm>
            <a:off x="12192000" y="6451600"/>
            <a:ext cx="12192000" cy="82973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Image"/>
          <p:cNvSpPr/>
          <p:nvPr>
            <p:ph type="pic" idx="23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5" name="Title Text"/>
          <p:cNvSpPr txBox="1"/>
          <p:nvPr>
            <p:ph type="title"/>
          </p:nvPr>
        </p:nvSpPr>
        <p:spPr>
          <a:xfrm>
            <a:off x="11049000" y="9042400"/>
            <a:ext cx="12573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98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7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9" name="Body Level One…"/>
          <p:cNvSpPr txBox="1"/>
          <p:nvPr>
            <p:ph type="body" sz="half" idx="1"/>
          </p:nvPr>
        </p:nvSpPr>
        <p:spPr>
          <a:xfrm>
            <a:off x="11048999" y="4487975"/>
            <a:ext cx="12573001" cy="853890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1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9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25" name="Image"/>
          <p:cNvSpPr/>
          <p:nvPr>
            <p:ph type="pic" sz="quarter" idx="23"/>
          </p:nvPr>
        </p:nvSpPr>
        <p:spPr>
          <a:xfrm>
            <a:off x="10987657" y="4435025"/>
            <a:ext cx="1711764" cy="1711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sz="quarter" idx="24"/>
          </p:nvPr>
        </p:nvSpPr>
        <p:spPr>
          <a:xfrm>
            <a:off x="10923851" y="6550239"/>
            <a:ext cx="1839376" cy="18393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Image"/>
          <p:cNvSpPr/>
          <p:nvPr>
            <p:ph type="pic" sz="quarter" idx="25"/>
          </p:nvPr>
        </p:nvSpPr>
        <p:spPr>
          <a:xfrm>
            <a:off x="10963454" y="8793066"/>
            <a:ext cx="1760169" cy="15841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8" name="Image"/>
          <p:cNvSpPr/>
          <p:nvPr>
            <p:ph type="pic" sz="quarter" idx="26"/>
          </p:nvPr>
        </p:nvSpPr>
        <p:spPr>
          <a:xfrm>
            <a:off x="10816040" y="10780668"/>
            <a:ext cx="2054997" cy="20417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9" name="Electrons flying in a circle"/>
          <p:cNvSpPr txBox="1"/>
          <p:nvPr>
            <p:ph type="body" sz="quarter" idx="27"/>
          </p:nvPr>
        </p:nvSpPr>
        <p:spPr>
          <a:xfrm>
            <a:off x="13218140" y="4435025"/>
            <a:ext cx="10403860" cy="16732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30" name="Accelerated electrons"/>
          <p:cNvSpPr txBox="1"/>
          <p:nvPr>
            <p:ph type="body" sz="quarter" idx="28"/>
          </p:nvPr>
        </p:nvSpPr>
        <p:spPr>
          <a:xfrm>
            <a:off x="13218142" y="6550239"/>
            <a:ext cx="10403857" cy="183937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31" name="Protons in LHC"/>
          <p:cNvSpPr txBox="1"/>
          <p:nvPr>
            <p:ph type="body" sz="quarter" idx="29"/>
          </p:nvPr>
        </p:nvSpPr>
        <p:spPr>
          <a:xfrm>
            <a:off x="13218140" y="8793066"/>
            <a:ext cx="10403860" cy="158415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32" name="All of the above"/>
          <p:cNvSpPr txBox="1"/>
          <p:nvPr>
            <p:ph type="body" sz="quarter" idx="30"/>
          </p:nvPr>
        </p:nvSpPr>
        <p:spPr>
          <a:xfrm>
            <a:off x="13218140" y="10780668"/>
            <a:ext cx="10403860" cy="20417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3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164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Rasmus Ischebeck"/>
          <p:cNvSpPr txBox="1"/>
          <p:nvPr/>
        </p:nvSpPr>
        <p:spPr>
          <a:xfrm>
            <a:off x="1121981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b="1"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Text"/>
          <p:cNvSpPr txBox="1"/>
          <p:nvPr/>
        </p:nvSpPr>
        <p:spPr>
          <a:xfrm>
            <a:off x="23173207" y="13296899"/>
            <a:ext cx="512293" cy="3743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762000" y="2159000"/>
            <a:ext cx="228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762000" y="3860800"/>
            <a:ext cx="22860000" cy="858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1pPr>
      <a:lvl2pPr marL="127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2pPr>
      <a:lvl3pPr marL="190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3pPr>
      <a:lvl4pPr marL="254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4pPr>
      <a:lvl5pPr marL="317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5pPr>
      <a:lvl6pPr marL="381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6pPr>
      <a:lvl7pPr marL="444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7pPr>
      <a:lvl8pPr marL="508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8pPr>
      <a:lvl9pPr marL="571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9pPr>
    </p:bodyStyle>
    <p:otherStyle>
      <a:lvl1pPr marL="0" marR="0" indent="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3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6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7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6.tif"/><Relationship Id="rId9" Type="http://schemas.openxmlformats.org/officeDocument/2006/relationships/image" Target="../media/image13.jpeg"/><Relationship Id="rId10" Type="http://schemas.openxmlformats.org/officeDocument/2006/relationships/image" Target="../media/image7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8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4.jpeg"/><Relationship Id="rId4" Type="http://schemas.openxmlformats.org/officeDocument/2006/relationships/image" Target="../media/image12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9.tif"/><Relationship Id="rId4" Type="http://schemas.openxmlformats.org/officeDocument/2006/relationships/video" Target="../media/media1.mov"/><Relationship Id="rId5" Type="http://schemas.microsoft.com/office/2007/relationships/media" Target="../media/media1.mov"/><Relationship Id="rId6" Type="http://schemas.openxmlformats.org/officeDocument/2006/relationships/image" Target="../media/image1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6.png"/><Relationship Id="rId5" Type="http://schemas.openxmlformats.org/officeDocument/2006/relationships/image" Target="../media/image2.tif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5.png"/><Relationship Id="rId4" Type="http://schemas.openxmlformats.org/officeDocument/2006/relationships/image" Target="../media/image15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1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5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6" y="-29711"/>
            <a:ext cx="24374848" cy="136877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0" name="Energy Spread Control for Plasma Wakefield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Energy Spread Control for Plasma Wakefield Accelerators</a:t>
            </a:r>
          </a:p>
        </p:txBody>
      </p:sp>
      <p:sp>
        <p:nvSpPr>
          <p:cNvPr id="3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2" name="Pousa et al., PRL 123, 054801 (2019)"/>
          <p:cNvSpPr txBox="1"/>
          <p:nvPr>
            <p:ph type="body" idx="21"/>
          </p:nvPr>
        </p:nvSpPr>
        <p:spPr>
          <a:xfrm>
            <a:off x="19852055" y="13296015"/>
            <a:ext cx="3837738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Pousa et al., PRL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123</a:t>
            </a:r>
            <a:r>
              <a:t>, 054801 (2019)</a:t>
            </a:r>
          </a:p>
        </p:txBody>
      </p:sp>
      <p:sp>
        <p:nvSpPr>
          <p:cNvPr id="373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74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2000" y="2030441"/>
            <a:ext cx="22860000" cy="4579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02969" y="6905817"/>
            <a:ext cx="13178062" cy="5267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_D721585.jpg" descr="_D721585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79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80" name="Chicane in SwissFE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7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Chicane in SwissFEL</a:t>
            </a:r>
          </a:p>
        </p:txBody>
      </p:sp>
      <p:pic>
        <p:nvPicPr>
          <p:cNvPr id="381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383" name="Text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2016-10-04 15-40-48 (B,R8,S4).jpg" descr="2016-10-04 15-40-48 (B,R8,S4)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87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88" name="Dielectric Laser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Dielectric Laser Accelerators</a:t>
            </a:r>
          </a:p>
        </p:txBody>
      </p:sp>
      <p:sp>
        <p:nvSpPr>
          <p:cNvPr id="389" name="Text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91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" name="Dielectric Laser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Dielectric Laser Accelerators</a:t>
            </a:r>
          </a:p>
        </p:txBody>
      </p:sp>
      <p:sp>
        <p:nvSpPr>
          <p:cNvPr id="396" name="Possibilities to test dielectric structures at PSI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Possibilities to test dielectric structures at PSI:</a:t>
            </a:r>
          </a:p>
          <a:p>
            <a:pPr lvl="1"/>
            <a:r>
              <a:t>Beam-driven structures for beam shaping and radiation generation</a:t>
            </a:r>
          </a:p>
          <a:p>
            <a:pPr lvl="1"/>
            <a:r>
              <a:t>Laser-driven structures require a synchronized laser</a:t>
            </a:r>
          </a:p>
        </p:txBody>
      </p:sp>
      <p:sp>
        <p:nvSpPr>
          <p:cNvPr id="3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8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9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01" name="_DSC6058.jpg" descr="_DSC6058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0927" y="5612181"/>
            <a:ext cx="10814978" cy="71818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4" name="Wake Fiel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Wake Fields</a:t>
            </a:r>
          </a:p>
        </p:txBody>
      </p:sp>
      <p:sp>
        <p:nvSpPr>
          <p:cNvPr id="405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7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08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grpSp>
        <p:nvGrpSpPr>
          <p:cNvPr id="412" name="Group"/>
          <p:cNvGrpSpPr/>
          <p:nvPr/>
        </p:nvGrpSpPr>
        <p:grpSpPr>
          <a:xfrm>
            <a:off x="756851" y="1710542"/>
            <a:ext cx="9330133" cy="11147781"/>
            <a:chOff x="0" y="0"/>
            <a:chExt cx="9330132" cy="11147780"/>
          </a:xfrm>
        </p:grpSpPr>
        <p:pic>
          <p:nvPicPr>
            <p:cNvPr id="410" name="Grafik 4" descr="Grafik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330133" cy="51731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1" name="Grafik 5" descr="Grafik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448425"/>
              <a:ext cx="9326213" cy="56993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3" name="IMG_8913.jpg" descr="IMG_8913.jpg"/>
          <p:cNvPicPr>
            <a:picLocks noChangeAspect="1"/>
          </p:cNvPicPr>
          <p:nvPr/>
        </p:nvPicPr>
        <p:blipFill>
          <a:blip r:embed="rId5">
            <a:extLst/>
          </a:blip>
          <a:srcRect l="8942" t="0" r="0" b="8452"/>
          <a:stretch>
            <a:fillRect/>
          </a:stretch>
        </p:blipFill>
        <p:spPr>
          <a:xfrm>
            <a:off x="10626505" y="1823630"/>
            <a:ext cx="13107202" cy="9883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16" name="Applications of Technologie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Applications of Technologies</a:t>
            </a:r>
          </a:p>
          <a:p>
            <a:pPr/>
            <a:r>
              <a:t>and Beams</a:t>
            </a:r>
          </a:p>
        </p:txBody>
      </p:sp>
      <p:sp>
        <p:nvSpPr>
          <p:cNvPr id="417" name="Text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4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grpSp>
        <p:nvGrpSpPr>
          <p:cNvPr id="425" name="Group"/>
          <p:cNvGrpSpPr/>
          <p:nvPr/>
        </p:nvGrpSpPr>
        <p:grpSpPr>
          <a:xfrm>
            <a:off x="820760" y="4312685"/>
            <a:ext cx="8584269" cy="8563705"/>
            <a:chOff x="0" y="0"/>
            <a:chExt cx="8584267" cy="8563704"/>
          </a:xfrm>
        </p:grpSpPr>
        <p:pic>
          <p:nvPicPr>
            <p:cNvPr id="421" name="AGLAE.jpg" descr="AGLAE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6174" t="0" r="7181" b="0"/>
            <a:stretch>
              <a:fillRect/>
            </a:stretch>
          </p:blipFill>
          <p:spPr>
            <a:xfrm>
              <a:off x="4420698" y="4400727"/>
              <a:ext cx="4163208" cy="41629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2" name="_D720057.jpg" descr="_D720057.jp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33320" b="0"/>
            <a:stretch>
              <a:fillRect/>
            </a:stretch>
          </p:blipFill>
          <p:spPr>
            <a:xfrm>
              <a:off x="4420469" y="0"/>
              <a:ext cx="4163799" cy="41630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3" name="20110303_Cockcroft-Walton_0086.jpg" descr="20110303_Cockcroft-Walton_0086.jp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9809" t="0" r="23950" b="0"/>
            <a:stretch>
              <a:fillRect/>
            </a:stretch>
          </p:blipFill>
          <p:spPr>
            <a:xfrm>
              <a:off x="0" y="4400727"/>
              <a:ext cx="4163483" cy="41629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4" name="P4043369.jpg" descr="P4043369.jp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2293" t="0" r="22709" b="0"/>
            <a:stretch>
              <a:fillRect/>
            </a:stretch>
          </p:blipFill>
          <p:spPr>
            <a:xfrm>
              <a:off x="28094" y="0"/>
              <a:ext cx="4162754" cy="41629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30" name="Group"/>
          <p:cNvGrpSpPr/>
          <p:nvPr/>
        </p:nvGrpSpPr>
        <p:grpSpPr>
          <a:xfrm>
            <a:off x="9584395" y="4312685"/>
            <a:ext cx="8645496" cy="8563705"/>
            <a:chOff x="0" y="0"/>
            <a:chExt cx="8645495" cy="8563704"/>
          </a:xfrm>
        </p:grpSpPr>
        <p:pic>
          <p:nvPicPr>
            <p:cNvPr id="426" name="Tetra-Pak-launches-eBeam-to-replace-hydrogen-peroxide-sterlization.jpg" descr="Tetra-Pak-launches-eBeam-to-replace-hydrogen-peroxide-sterlization.jp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27647" t="0" r="16114" b="0"/>
            <a:stretch>
              <a:fillRect/>
            </a:stretch>
          </p:blipFill>
          <p:spPr>
            <a:xfrm>
              <a:off x="0" y="4387783"/>
              <a:ext cx="4175029" cy="41759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7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0" t="2423" r="3686" b="4638"/>
            <a:stretch>
              <a:fillRect/>
            </a:stretch>
          </p:blipFill>
          <p:spPr>
            <a:xfrm>
              <a:off x="28884" y="-1"/>
              <a:ext cx="4171196" cy="41759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8" name="bi1994m11_f188_n03__an_v.jpg" descr="bi1994m11_f188_n03__an_v.jpg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0" t="0" r="0" b="0"/>
            <a:stretch>
              <a:fillRect/>
            </a:stretch>
          </p:blipFill>
          <p:spPr>
            <a:xfrm>
              <a:off x="4448921" y="0"/>
              <a:ext cx="4175913" cy="4175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9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7288" t="0" r="26010" b="0"/>
            <a:stretch>
              <a:fillRect/>
            </a:stretch>
          </p:blipFill>
          <p:spPr>
            <a:xfrm>
              <a:off x="4492208" y="4409779"/>
              <a:ext cx="4153288" cy="41511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3" name="Laser / THz Bunch Length Diagno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69594">
              <a:spcBef>
                <a:spcPts val="2600"/>
              </a:spcBef>
              <a:defRPr sz="6003"/>
            </a:pPr>
            <a:r>
              <a:t>Laser / </a:t>
            </a:r>
            <a:r>
              <a:rPr cap="none"/>
              <a:t>THz</a:t>
            </a:r>
            <a:r>
              <a:t> Bunch Length Diagnostics</a:t>
            </a:r>
          </a:p>
        </p:txBody>
      </p:sp>
      <p:sp>
        <p:nvSpPr>
          <p:cNvPr id="434" name="Zhang et al., Nature Photon 12, 336–342 (2018)."/>
          <p:cNvSpPr txBox="1"/>
          <p:nvPr>
            <p:ph type="body" sz="quarter" idx="1"/>
          </p:nvPr>
        </p:nvSpPr>
        <p:spPr>
          <a:xfrm>
            <a:off x="762000" y="11417492"/>
            <a:ext cx="22860000" cy="1354321"/>
          </a:xfrm>
          <a:prstGeom prst="rect">
            <a:avLst/>
          </a:prstGeom>
        </p:spPr>
        <p:txBody>
          <a:bodyPr/>
          <a:lstStyle/>
          <a:p>
            <a:pPr/>
            <a:r>
              <a:t>Zhang et al., Nature Photon </a:t>
            </a:r>
            <a:r>
              <a:rPr b="1"/>
              <a:t>12</a:t>
            </a:r>
            <a:r>
              <a:t>, 336–342 (2018).</a:t>
            </a:r>
          </a:p>
        </p:txBody>
      </p:sp>
      <p:sp>
        <p:nvSpPr>
          <p:cNvPr id="4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3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6920" y="1850583"/>
            <a:ext cx="13049178" cy="89037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2" name="Rectangle"/>
          <p:cNvSpPr/>
          <p:nvPr/>
        </p:nvSpPr>
        <p:spPr>
          <a:xfrm>
            <a:off x="948249" y="7335815"/>
            <a:ext cx="6269009" cy="55857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43" name="Laser / THz Bunch Length Diagno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69594">
              <a:spcBef>
                <a:spcPts val="2600"/>
              </a:spcBef>
              <a:defRPr sz="6003"/>
            </a:pPr>
            <a:r>
              <a:t>Laser / </a:t>
            </a:r>
            <a:r>
              <a:rPr cap="none"/>
              <a:t>THz</a:t>
            </a:r>
            <a:r>
              <a:t> Bunch Length Diagnostics</a:t>
            </a:r>
          </a:p>
        </p:txBody>
      </p:sp>
      <p:sp>
        <p:nvSpPr>
          <p:cNvPr id="444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4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49" name="Image__2019-01-25__12-32-57.jpg" descr="Image__2019-01-25__12-32-57.jpg"/>
          <p:cNvPicPr>
            <a:picLocks noChangeAspect="1"/>
          </p:cNvPicPr>
          <p:nvPr/>
        </p:nvPicPr>
        <p:blipFill>
          <a:blip r:embed="rId3">
            <a:extLst/>
          </a:blip>
          <a:srcRect l="16950" t="38095" r="20807" b="0"/>
          <a:stretch>
            <a:fillRect/>
          </a:stretch>
        </p:blipFill>
        <p:spPr>
          <a:xfrm>
            <a:off x="737899" y="1654759"/>
            <a:ext cx="7659856" cy="5436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组合 12" descr="组合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24984" y="7335815"/>
            <a:ext cx="6450490" cy="5435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3" name="Detector Develop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Detector Development</a:t>
            </a:r>
          </a:p>
        </p:txBody>
      </p:sp>
      <p:sp>
        <p:nvSpPr>
          <p:cNvPr id="454" name="Direct electron detection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Direct electron detection</a:t>
            </a:r>
          </a:p>
        </p:txBody>
      </p:sp>
      <p:sp>
        <p:nvSpPr>
          <p:cNvPr id="4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5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5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59" name="IMG_1643.JPG" descr="IMG_1643.JPG"/>
          <p:cNvPicPr>
            <a:picLocks noChangeAspect="1"/>
          </p:cNvPicPr>
          <p:nvPr/>
        </p:nvPicPr>
        <p:blipFill>
          <a:blip r:embed="rId3">
            <a:extLst/>
          </a:blip>
          <a:srcRect l="13680" t="23993" r="0" b="11672"/>
          <a:stretch>
            <a:fillRect/>
          </a:stretch>
        </p:blipFill>
        <p:spPr>
          <a:xfrm>
            <a:off x="647300" y="3067081"/>
            <a:ext cx="9765766" cy="97045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2" name="Electron Diffra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Electron Diffraction</a:t>
            </a:r>
          </a:p>
        </p:txBody>
      </p:sp>
      <p:sp>
        <p:nvSpPr>
          <p:cNvPr id="463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65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6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6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6406" y="1850583"/>
            <a:ext cx="8241528" cy="5099955"/>
          </a:xfrm>
          <a:prstGeom prst="rect">
            <a:avLst/>
          </a:prstGeom>
          <a:ln w="12700">
            <a:miter lim="400000"/>
          </a:ln>
        </p:spPr>
      </p:pic>
      <p:pic>
        <p:nvPicPr>
          <p:cNvPr id="469" name="Online Media 1" descr="Online Media 1"/>
          <p:cNvPicPr>
            <a:picLocks noChangeAspect="0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753721" y="7598482"/>
            <a:ext cx="8241527" cy="51733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99" fill="hold"/>
                                        <p:tgtEl>
                                          <p:spTgt spid="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469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46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6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Test of New Acceleration Schem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Test of New Acceleration Schemes</a:t>
            </a:r>
          </a:p>
        </p:txBody>
      </p:sp>
      <p:sp>
        <p:nvSpPr>
          <p:cNvPr id="300" name="Opportunities for international collaborations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Opportunities for international collaborations</a:t>
            </a:r>
          </a:p>
        </p:txBody>
      </p:sp>
      <p:sp>
        <p:nvSpPr>
          <p:cNvPr id="301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2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0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0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30207" y="5391150"/>
            <a:ext cx="6832601" cy="2933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achip_logo_notag_color_print.pdf" descr="achip_logo_notag_color_prin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61272" y="5892799"/>
            <a:ext cx="5661456" cy="4572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81250" y="9235433"/>
            <a:ext cx="5530514" cy="3146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angle"/>
          <p:cNvSpPr/>
          <p:nvPr/>
        </p:nvSpPr>
        <p:spPr>
          <a:xfrm>
            <a:off x="1071998" y="4190771"/>
            <a:ext cx="5359051" cy="39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72" name="Rectangle"/>
          <p:cNvSpPr/>
          <p:nvPr/>
        </p:nvSpPr>
        <p:spPr>
          <a:xfrm>
            <a:off x="1071998" y="2019300"/>
            <a:ext cx="4781763" cy="167280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73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4" name="Terahertz Gen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Terahertz Generation</a:t>
            </a:r>
          </a:p>
        </p:txBody>
      </p:sp>
      <p:sp>
        <p:nvSpPr>
          <p:cNvPr id="4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7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79" name="Figure1_32.pdf" descr="Figure1_3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533" y="1850583"/>
            <a:ext cx="12706371" cy="6353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_DSC5868.jpg" descr="_DSC5868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6856" y="8787851"/>
            <a:ext cx="6084571" cy="40405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3" name="THz Fields from Electron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69594">
              <a:spcBef>
                <a:spcPts val="2600"/>
              </a:spcBef>
              <a:defRPr sz="6003"/>
            </a:pPr>
            <a:r>
              <a:rPr cap="none"/>
              <a:t>THz</a:t>
            </a:r>
            <a:r>
              <a:t> Fields from Electron Beam</a:t>
            </a:r>
          </a:p>
        </p:txBody>
      </p:sp>
      <p:sp>
        <p:nvSpPr>
          <p:cNvPr id="484" name="Gas-phase experiments using the beam directly…"/>
          <p:cNvSpPr txBox="1"/>
          <p:nvPr>
            <p:ph type="body" sz="half" idx="1"/>
          </p:nvPr>
        </p:nvSpPr>
        <p:spPr>
          <a:xfrm>
            <a:off x="762000" y="9384155"/>
            <a:ext cx="22860000" cy="3387658"/>
          </a:xfrm>
          <a:prstGeom prst="rect">
            <a:avLst/>
          </a:prstGeom>
        </p:spPr>
        <p:txBody>
          <a:bodyPr/>
          <a:lstStyle/>
          <a:p>
            <a:pPr/>
            <a:r>
              <a:t>Gas-phase experiments using the beam directly</a:t>
            </a:r>
          </a:p>
          <a:p>
            <a:pPr/>
            <a:r>
              <a:t>D. Caesar, A. Marinelli</a:t>
            </a:r>
          </a:p>
          <a:p>
            <a:pPr/>
            <a:r>
              <a:t>X-Ray Generation in a Plasma / Hard X-Ray Seeding</a:t>
            </a:r>
          </a:p>
        </p:txBody>
      </p:sp>
      <p:sp>
        <p:nvSpPr>
          <p:cNvPr id="4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48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8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8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0354" y="1850583"/>
            <a:ext cx="11683627" cy="70084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0" name="Test of New Acceleration Schem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Test of New Acceleration Schemes</a:t>
            </a:r>
          </a:p>
        </p:txBody>
      </p:sp>
      <p:sp>
        <p:nvSpPr>
          <p:cNvPr id="311" name="Opportunities for collaborations with other PSI divisions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Opportunities for collaborations with other PSI divisions</a:t>
            </a:r>
          </a:p>
        </p:txBody>
      </p:sp>
      <p:sp>
        <p:nvSpPr>
          <p:cNvPr id="312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14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16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6219" t="0" r="25469" b="0"/>
          <a:stretch>
            <a:fillRect/>
          </a:stretch>
        </p:blipFill>
        <p:spPr>
          <a:xfrm>
            <a:off x="1441645" y="3212624"/>
            <a:ext cx="4264614" cy="42460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20091" r="4062" b="8034"/>
          <a:stretch>
            <a:fillRect/>
          </a:stretch>
        </p:blipFill>
        <p:spPr>
          <a:xfrm>
            <a:off x="5959209" y="3204290"/>
            <a:ext cx="4264405" cy="42627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" name="Opportun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Opportunities</a:t>
            </a:r>
          </a:p>
        </p:txBody>
      </p:sp>
      <p:sp>
        <p:nvSpPr>
          <p:cNvPr id="321" name="Radio frequency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Radio frequency</a:t>
            </a:r>
          </a:p>
          <a:p>
            <a:pPr/>
            <a:r>
              <a:t>Plasma accelerators</a:t>
            </a:r>
          </a:p>
          <a:p>
            <a:pPr/>
            <a:r>
              <a:t>Dielectric laser accelerators</a:t>
            </a:r>
          </a:p>
          <a:p>
            <a:pPr/>
            <a:r>
              <a:t>Applications</a:t>
            </a:r>
          </a:p>
        </p:txBody>
      </p:sp>
      <p:sp>
        <p:nvSpPr>
          <p:cNvPr id="322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24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RF structure.jpg" descr="RF structure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21875" r="0" b="21875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2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29" name="Radio Frequenc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Radio Frequency</a:t>
            </a:r>
          </a:p>
        </p:txBody>
      </p:sp>
      <p:sp>
        <p:nvSpPr>
          <p:cNvPr id="330" name="Text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31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" name="iFAST C-Band Gu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69594">
              <a:spcBef>
                <a:spcPts val="2600"/>
              </a:spcBef>
              <a:defRPr sz="6003"/>
            </a:pPr>
            <a:r>
              <a:rPr cap="none"/>
              <a:t>iFAST</a:t>
            </a:r>
            <a:r>
              <a:t> C-Band Gun</a:t>
            </a:r>
          </a:p>
        </p:txBody>
      </p:sp>
      <p:sp>
        <p:nvSpPr>
          <p:cNvPr id="337" name="M. Schaer et al. PR AB 19, 072001, 2016…"/>
          <p:cNvSpPr txBox="1"/>
          <p:nvPr>
            <p:ph type="body" sz="quarter" idx="1"/>
          </p:nvPr>
        </p:nvSpPr>
        <p:spPr>
          <a:xfrm>
            <a:off x="762000" y="10768910"/>
            <a:ext cx="22860000" cy="2002903"/>
          </a:xfrm>
          <a:prstGeom prst="rect">
            <a:avLst/>
          </a:prstGeom>
        </p:spPr>
        <p:txBody>
          <a:bodyPr/>
          <a:lstStyle/>
          <a:p>
            <a:pPr marL="628650" indent="-628650" defTabSz="817244">
              <a:spcBef>
                <a:spcPts val="3800"/>
              </a:spcBef>
              <a:defRPr sz="4752"/>
            </a:pPr>
            <a:r>
              <a:t>M. Schaer et al. PR AB 19, 072001, 2016</a:t>
            </a:r>
          </a:p>
          <a:p>
            <a:pPr marL="628650" indent="-628650" defTabSz="817244">
              <a:spcBef>
                <a:spcPts val="3800"/>
              </a:spcBef>
              <a:defRPr sz="4752"/>
            </a:pPr>
            <a:r>
              <a:t>See Simona’s presentation</a:t>
            </a:r>
          </a:p>
        </p:txBody>
      </p:sp>
      <p:sp>
        <p:nvSpPr>
          <p:cNvPr id="338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9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40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4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904" t="432" r="336" b="1767"/>
          <a:stretch>
            <a:fillRect/>
          </a:stretch>
        </p:blipFill>
        <p:spPr>
          <a:xfrm>
            <a:off x="1083860" y="1801830"/>
            <a:ext cx="7882853" cy="8574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94" fill="norm" stroke="1" extrusionOk="0">
                <a:moveTo>
                  <a:pt x="17506" y="0"/>
                </a:moveTo>
                <a:cubicBezTo>
                  <a:pt x="17453" y="9"/>
                  <a:pt x="17297" y="14"/>
                  <a:pt x="17286" y="24"/>
                </a:cubicBezTo>
                <a:cubicBezTo>
                  <a:pt x="17213" y="90"/>
                  <a:pt x="16720" y="276"/>
                  <a:pt x="16189" y="438"/>
                </a:cubicBezTo>
                <a:cubicBezTo>
                  <a:pt x="15325" y="701"/>
                  <a:pt x="15229" y="761"/>
                  <a:pt x="15270" y="1029"/>
                </a:cubicBezTo>
                <a:cubicBezTo>
                  <a:pt x="15295" y="1194"/>
                  <a:pt x="15477" y="1461"/>
                  <a:pt x="15676" y="1618"/>
                </a:cubicBezTo>
                <a:cubicBezTo>
                  <a:pt x="15968" y="1849"/>
                  <a:pt x="16056" y="2051"/>
                  <a:pt x="16121" y="2680"/>
                </a:cubicBezTo>
                <a:cubicBezTo>
                  <a:pt x="16174" y="3194"/>
                  <a:pt x="16139" y="3556"/>
                  <a:pt x="16025" y="3745"/>
                </a:cubicBezTo>
                <a:cubicBezTo>
                  <a:pt x="15748" y="4204"/>
                  <a:pt x="15808" y="4798"/>
                  <a:pt x="16172" y="5196"/>
                </a:cubicBezTo>
                <a:cubicBezTo>
                  <a:pt x="16408" y="5455"/>
                  <a:pt x="16516" y="5748"/>
                  <a:pt x="16552" y="6246"/>
                </a:cubicBezTo>
                <a:lnTo>
                  <a:pt x="16604" y="6937"/>
                </a:lnTo>
                <a:lnTo>
                  <a:pt x="16051" y="7032"/>
                </a:lnTo>
                <a:cubicBezTo>
                  <a:pt x="15748" y="7084"/>
                  <a:pt x="15129" y="7268"/>
                  <a:pt x="14674" y="7442"/>
                </a:cubicBezTo>
                <a:cubicBezTo>
                  <a:pt x="14219" y="7616"/>
                  <a:pt x="13807" y="7722"/>
                  <a:pt x="13759" y="7673"/>
                </a:cubicBezTo>
                <a:cubicBezTo>
                  <a:pt x="13711" y="7624"/>
                  <a:pt x="13565" y="6684"/>
                  <a:pt x="13431" y="5585"/>
                </a:cubicBezTo>
                <a:cubicBezTo>
                  <a:pt x="13284" y="4381"/>
                  <a:pt x="13117" y="3530"/>
                  <a:pt x="13012" y="3450"/>
                </a:cubicBezTo>
                <a:cubicBezTo>
                  <a:pt x="12509" y="3065"/>
                  <a:pt x="11929" y="3168"/>
                  <a:pt x="8185" y="4286"/>
                </a:cubicBezTo>
                <a:cubicBezTo>
                  <a:pt x="6145" y="4895"/>
                  <a:pt x="4431" y="5413"/>
                  <a:pt x="4377" y="5442"/>
                </a:cubicBezTo>
                <a:cubicBezTo>
                  <a:pt x="4324" y="5471"/>
                  <a:pt x="4180" y="5323"/>
                  <a:pt x="4061" y="5112"/>
                </a:cubicBezTo>
                <a:cubicBezTo>
                  <a:pt x="3943" y="4901"/>
                  <a:pt x="3697" y="4638"/>
                  <a:pt x="3513" y="4528"/>
                </a:cubicBezTo>
                <a:cubicBezTo>
                  <a:pt x="3202" y="4340"/>
                  <a:pt x="3100" y="4352"/>
                  <a:pt x="1989" y="4663"/>
                </a:cubicBezTo>
                <a:cubicBezTo>
                  <a:pt x="822" y="4991"/>
                  <a:pt x="798" y="5005"/>
                  <a:pt x="889" y="5339"/>
                </a:cubicBezTo>
                <a:cubicBezTo>
                  <a:pt x="940" y="5527"/>
                  <a:pt x="1074" y="5728"/>
                  <a:pt x="1190" y="5788"/>
                </a:cubicBezTo>
                <a:cubicBezTo>
                  <a:pt x="1716" y="6060"/>
                  <a:pt x="1925" y="6385"/>
                  <a:pt x="1925" y="6941"/>
                </a:cubicBezTo>
                <a:cubicBezTo>
                  <a:pt x="1925" y="7271"/>
                  <a:pt x="1849" y="7550"/>
                  <a:pt x="1744" y="7609"/>
                </a:cubicBezTo>
                <a:cubicBezTo>
                  <a:pt x="1373" y="7817"/>
                  <a:pt x="1096" y="8354"/>
                  <a:pt x="1096" y="8869"/>
                </a:cubicBezTo>
                <a:cubicBezTo>
                  <a:pt x="1096" y="9335"/>
                  <a:pt x="1164" y="9451"/>
                  <a:pt x="1631" y="9792"/>
                </a:cubicBezTo>
                <a:cubicBezTo>
                  <a:pt x="2252" y="10245"/>
                  <a:pt x="2476" y="10871"/>
                  <a:pt x="2128" y="11191"/>
                </a:cubicBezTo>
                <a:cubicBezTo>
                  <a:pt x="1935" y="11369"/>
                  <a:pt x="1868" y="11338"/>
                  <a:pt x="1450" y="10880"/>
                </a:cubicBezTo>
                <a:cubicBezTo>
                  <a:pt x="989" y="10375"/>
                  <a:pt x="984" y="10377"/>
                  <a:pt x="694" y="10618"/>
                </a:cubicBezTo>
                <a:cubicBezTo>
                  <a:pt x="437" y="10833"/>
                  <a:pt x="429" y="10892"/>
                  <a:pt x="596" y="11123"/>
                </a:cubicBezTo>
                <a:cubicBezTo>
                  <a:pt x="766" y="11359"/>
                  <a:pt x="744" y="11418"/>
                  <a:pt x="371" y="11739"/>
                </a:cubicBezTo>
                <a:cubicBezTo>
                  <a:pt x="-25" y="12079"/>
                  <a:pt x="-40" y="12128"/>
                  <a:pt x="38" y="12884"/>
                </a:cubicBezTo>
                <a:cubicBezTo>
                  <a:pt x="193" y="14391"/>
                  <a:pt x="904" y="15678"/>
                  <a:pt x="1683" y="15865"/>
                </a:cubicBezTo>
                <a:cubicBezTo>
                  <a:pt x="2115" y="15969"/>
                  <a:pt x="2127" y="15997"/>
                  <a:pt x="2085" y="16541"/>
                </a:cubicBezTo>
                <a:cubicBezTo>
                  <a:pt x="2051" y="16969"/>
                  <a:pt x="2115" y="17189"/>
                  <a:pt x="2339" y="17451"/>
                </a:cubicBezTo>
                <a:cubicBezTo>
                  <a:pt x="2501" y="17642"/>
                  <a:pt x="2721" y="17797"/>
                  <a:pt x="2827" y="17797"/>
                </a:cubicBezTo>
                <a:cubicBezTo>
                  <a:pt x="3142" y="17797"/>
                  <a:pt x="3419" y="18321"/>
                  <a:pt x="3462" y="19002"/>
                </a:cubicBezTo>
                <a:cubicBezTo>
                  <a:pt x="3499" y="19583"/>
                  <a:pt x="3468" y="19649"/>
                  <a:pt x="3125" y="19801"/>
                </a:cubicBezTo>
                <a:cubicBezTo>
                  <a:pt x="2472" y="20090"/>
                  <a:pt x="2625" y="20488"/>
                  <a:pt x="3613" y="21073"/>
                </a:cubicBezTo>
                <a:cubicBezTo>
                  <a:pt x="4087" y="21354"/>
                  <a:pt x="4503" y="21588"/>
                  <a:pt x="4537" y="21594"/>
                </a:cubicBezTo>
                <a:cubicBezTo>
                  <a:pt x="4571" y="21600"/>
                  <a:pt x="5112" y="21460"/>
                  <a:pt x="5742" y="21283"/>
                </a:cubicBezTo>
                <a:cubicBezTo>
                  <a:pt x="6739" y="21003"/>
                  <a:pt x="6886" y="20924"/>
                  <a:pt x="6886" y="20672"/>
                </a:cubicBezTo>
                <a:cubicBezTo>
                  <a:pt x="6886" y="20501"/>
                  <a:pt x="6725" y="20273"/>
                  <a:pt x="6493" y="20115"/>
                </a:cubicBezTo>
                <a:cubicBezTo>
                  <a:pt x="6193" y="19911"/>
                  <a:pt x="6076" y="19705"/>
                  <a:pt x="6009" y="19252"/>
                </a:cubicBezTo>
                <a:cubicBezTo>
                  <a:pt x="5960" y="18926"/>
                  <a:pt x="5958" y="18608"/>
                  <a:pt x="6000" y="18545"/>
                </a:cubicBezTo>
                <a:cubicBezTo>
                  <a:pt x="6042" y="18482"/>
                  <a:pt x="6341" y="18573"/>
                  <a:pt x="6665" y="18748"/>
                </a:cubicBezTo>
                <a:cubicBezTo>
                  <a:pt x="6990" y="18923"/>
                  <a:pt x="7461" y="19066"/>
                  <a:pt x="7714" y="19066"/>
                </a:cubicBezTo>
                <a:cubicBezTo>
                  <a:pt x="8205" y="19066"/>
                  <a:pt x="16063" y="16781"/>
                  <a:pt x="16711" y="16450"/>
                </a:cubicBezTo>
                <a:cubicBezTo>
                  <a:pt x="17084" y="16260"/>
                  <a:pt x="17130" y="16272"/>
                  <a:pt x="18016" y="16784"/>
                </a:cubicBezTo>
                <a:lnTo>
                  <a:pt x="18931" y="17313"/>
                </a:lnTo>
                <a:lnTo>
                  <a:pt x="20075" y="16975"/>
                </a:lnTo>
                <a:cubicBezTo>
                  <a:pt x="21103" y="16673"/>
                  <a:pt x="21219" y="16608"/>
                  <a:pt x="21219" y="16326"/>
                </a:cubicBezTo>
                <a:cubicBezTo>
                  <a:pt x="21219" y="16104"/>
                  <a:pt x="21082" y="15937"/>
                  <a:pt x="20752" y="15758"/>
                </a:cubicBezTo>
                <a:cubicBezTo>
                  <a:pt x="20251" y="15486"/>
                  <a:pt x="20235" y="15407"/>
                  <a:pt x="19907" y="12403"/>
                </a:cubicBezTo>
                <a:cubicBezTo>
                  <a:pt x="19861" y="11984"/>
                  <a:pt x="19718" y="11454"/>
                  <a:pt x="19591" y="11222"/>
                </a:cubicBezTo>
                <a:cubicBezTo>
                  <a:pt x="19365" y="10810"/>
                  <a:pt x="19369" y="10793"/>
                  <a:pt x="19687" y="10554"/>
                </a:cubicBezTo>
                <a:cubicBezTo>
                  <a:pt x="19865" y="10420"/>
                  <a:pt x="20162" y="10312"/>
                  <a:pt x="20346" y="10312"/>
                </a:cubicBezTo>
                <a:cubicBezTo>
                  <a:pt x="20531" y="10312"/>
                  <a:pt x="20859" y="10227"/>
                  <a:pt x="21073" y="10125"/>
                </a:cubicBezTo>
                <a:cubicBezTo>
                  <a:pt x="21287" y="10024"/>
                  <a:pt x="21499" y="9974"/>
                  <a:pt x="21547" y="10018"/>
                </a:cubicBezTo>
                <a:cubicBezTo>
                  <a:pt x="21552" y="10022"/>
                  <a:pt x="21555" y="9771"/>
                  <a:pt x="21560" y="9732"/>
                </a:cubicBezTo>
                <a:cubicBezTo>
                  <a:pt x="21543" y="9334"/>
                  <a:pt x="21526" y="8705"/>
                  <a:pt x="21504" y="8718"/>
                </a:cubicBezTo>
                <a:cubicBezTo>
                  <a:pt x="21433" y="8758"/>
                  <a:pt x="21341" y="8733"/>
                  <a:pt x="21293" y="8662"/>
                </a:cubicBezTo>
                <a:cubicBezTo>
                  <a:pt x="21245" y="8591"/>
                  <a:pt x="21037" y="8535"/>
                  <a:pt x="20831" y="8535"/>
                </a:cubicBezTo>
                <a:cubicBezTo>
                  <a:pt x="20624" y="8535"/>
                  <a:pt x="20312" y="8442"/>
                  <a:pt x="20136" y="8328"/>
                </a:cubicBezTo>
                <a:cubicBezTo>
                  <a:pt x="19868" y="8156"/>
                  <a:pt x="19830" y="8046"/>
                  <a:pt x="19898" y="7661"/>
                </a:cubicBezTo>
                <a:cubicBezTo>
                  <a:pt x="19943" y="7408"/>
                  <a:pt x="20019" y="6931"/>
                  <a:pt x="20066" y="6599"/>
                </a:cubicBezTo>
                <a:lnTo>
                  <a:pt x="20152" y="5995"/>
                </a:lnTo>
                <a:lnTo>
                  <a:pt x="19682" y="5995"/>
                </a:lnTo>
                <a:cubicBezTo>
                  <a:pt x="19424" y="5995"/>
                  <a:pt x="19078" y="6085"/>
                  <a:pt x="18909" y="6194"/>
                </a:cubicBezTo>
                <a:cubicBezTo>
                  <a:pt x="18741" y="6302"/>
                  <a:pt x="18549" y="6361"/>
                  <a:pt x="18486" y="6325"/>
                </a:cubicBezTo>
                <a:cubicBezTo>
                  <a:pt x="18355" y="6250"/>
                  <a:pt x="18431" y="4995"/>
                  <a:pt x="18603" y="4377"/>
                </a:cubicBezTo>
                <a:cubicBezTo>
                  <a:pt x="18694" y="4052"/>
                  <a:pt x="18650" y="3848"/>
                  <a:pt x="18405" y="3423"/>
                </a:cubicBezTo>
                <a:cubicBezTo>
                  <a:pt x="18233" y="3126"/>
                  <a:pt x="18049" y="2524"/>
                  <a:pt x="17994" y="2083"/>
                </a:cubicBezTo>
                <a:cubicBezTo>
                  <a:pt x="17903" y="1341"/>
                  <a:pt x="17917" y="1276"/>
                  <a:pt x="18180" y="1212"/>
                </a:cubicBezTo>
                <a:cubicBezTo>
                  <a:pt x="18650" y="1099"/>
                  <a:pt x="18522" y="646"/>
                  <a:pt x="17907" y="255"/>
                </a:cubicBezTo>
                <a:lnTo>
                  <a:pt x="17506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5" name="Cryo-Cooled Radio Frequency Struc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Cryo-Cooled Radio Frequency Structures</a:t>
            </a:r>
          </a:p>
        </p:txBody>
      </p:sp>
      <p:sp>
        <p:nvSpPr>
          <p:cNvPr id="346" name="Significant effort in cooling a normal-conducting structure to 27 K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Significant effort in cooling a normal-conducting structure to 27 K</a:t>
            </a:r>
          </a:p>
          <a:p>
            <a:pPr/>
            <a:r>
              <a:t>Effort may be justified to achieve lower emittance in the gun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  <a:r>
              <a:t>Rosenzweig et al., Phys. Rev. Accel. Beams </a:t>
            </a:r>
            <a:r>
              <a:rPr b="1"/>
              <a:t>22</a:t>
            </a:r>
            <a:r>
              <a:t>, 023403</a:t>
            </a:r>
          </a:p>
        </p:txBody>
      </p:sp>
      <p:sp>
        <p:nvSpPr>
          <p:cNvPr id="347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8" name="Jamie Rosenzweig"/>
          <p:cNvSpPr txBox="1"/>
          <p:nvPr>
            <p:ph type="body" idx="21"/>
          </p:nvPr>
        </p:nvSpPr>
        <p:spPr>
          <a:xfrm>
            <a:off x="21733434" y="13302365"/>
            <a:ext cx="1956359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Jamie Rosenzweig</a:t>
            </a:r>
          </a:p>
        </p:txBody>
      </p:sp>
      <p:pic>
        <p:nvPicPr>
          <p:cNvPr id="34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5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828528" y="4379376"/>
            <a:ext cx="13749889" cy="63593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EuPRAXIACDR-17122019-final-wcorrections_Page_440_Image_0004.jpg" descr="EuPRAXIACDR-17122019-final-wcorrections_Page_440_Image_0004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5000" r="0" b="5000"/>
          <a:stretch>
            <a:fillRect/>
          </a:stretch>
        </p:blipFill>
        <p:spPr>
          <a:xfrm flipH="1">
            <a:off x="0" y="0"/>
            <a:ext cx="24384000" cy="13716000"/>
          </a:xfrm>
          <a:prstGeom prst="rect">
            <a:avLst/>
          </a:prstGeom>
        </p:spPr>
      </p:pic>
      <p:sp>
        <p:nvSpPr>
          <p:cNvPr id="354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55" name="Plasm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Plasma</a:t>
            </a:r>
          </a:p>
        </p:txBody>
      </p:sp>
      <p:sp>
        <p:nvSpPr>
          <p:cNvPr id="356" name="Text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57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8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2" name="Plasma Wakefield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Plasma Wakefield Accelerators</a:t>
            </a:r>
          </a:p>
        </p:txBody>
      </p:sp>
      <p:sp>
        <p:nvSpPr>
          <p:cNvPr id="363" name="Building a competitive plasma wakefield accelerator: significant effort…"/>
          <p:cNvSpPr txBox="1"/>
          <p:nvPr>
            <p:ph type="body" idx="1"/>
          </p:nvPr>
        </p:nvSpPr>
        <p:spPr>
          <a:xfrm>
            <a:off x="762000" y="1850583"/>
            <a:ext cx="15473699" cy="10921230"/>
          </a:xfrm>
          <a:prstGeom prst="rect">
            <a:avLst/>
          </a:prstGeom>
        </p:spPr>
        <p:txBody>
          <a:bodyPr/>
          <a:lstStyle/>
          <a:p>
            <a:pPr/>
            <a:r>
              <a:t>Building a competitive plasma wakefield accelerator: significant effort</a:t>
            </a:r>
          </a:p>
          <a:p>
            <a:pPr/>
            <a:r>
              <a:t>Opportunities to collaborate with EuPRAXIA:</a:t>
            </a:r>
          </a:p>
          <a:p>
            <a:pPr lvl="2"/>
            <a:r>
              <a:t>Electron and X-ray instrumentation</a:t>
            </a:r>
          </a:p>
          <a:p>
            <a:pPr lvl="2"/>
            <a:r>
              <a:t>Beam dynamics simulations</a:t>
            </a:r>
          </a:p>
          <a:p>
            <a:pPr lvl="2"/>
            <a:r>
              <a:t>Longitudinal phase space manipulation</a:t>
            </a:r>
          </a:p>
        </p:txBody>
      </p:sp>
      <p:sp>
        <p:nvSpPr>
          <p:cNvPr id="364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5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6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