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340" r:id="rId3"/>
    <p:sldId id="341" r:id="rId4"/>
    <p:sldId id="316" r:id="rId5"/>
    <p:sldId id="342" r:id="rId6"/>
    <p:sldId id="343" r:id="rId7"/>
    <p:sldId id="333" r:id="rId8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656" y="90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 smtClean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07.02.2022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6120432" y="6956425"/>
            <a:ext cx="3744416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 smtClean="0"/>
              <a:t>Didier Voulot, </a:t>
            </a:r>
            <a:r>
              <a:rPr lang="en-US" altLang="de-DE" sz="1800" dirty="0" smtClean="0"/>
              <a:t>SEM</a:t>
            </a:r>
            <a:r>
              <a:rPr lang="en-US" altLang="de-DE" sz="1800" dirty="0"/>
              <a:t>, </a:t>
            </a:r>
            <a:r>
              <a:rPr lang="en-US" altLang="de-DE" sz="1800" dirty="0" smtClean="0"/>
              <a:t>7 Feb. 2022</a:t>
            </a:r>
            <a:endParaRPr lang="en-US" altLang="de-DE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841375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 smtClean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Machine report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Week </a:t>
            </a:r>
            <a:r>
              <a:rPr lang="en-US" altLang="de-DE" sz="3600" b="1" dirty="0">
                <a:solidFill>
                  <a:srgbClr val="000080"/>
                </a:solidFill>
              </a:rPr>
              <a:t>5</a:t>
            </a:r>
            <a:r>
              <a:rPr lang="de-CH" altLang="de-DE" sz="3600" b="1" dirty="0" smtClean="0">
                <a:solidFill>
                  <a:srgbClr val="000080"/>
                </a:solidFill>
              </a:rPr>
              <a:t>/2022</a:t>
            </a:r>
            <a:endParaRPr lang="en-US" altLang="de-DE" sz="3600" b="1" dirty="0" smtClean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67469"/>
            <a:ext cx="9945897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2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1" y="1835620"/>
            <a:ext cx="10052194" cy="383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00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75" y="1054769"/>
            <a:ext cx="9442265" cy="495731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Difficult set-up with conflicting requests: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600" dirty="0" err="1" smtClean="0"/>
              <a:t>Alvra</a:t>
            </a:r>
            <a:r>
              <a:rPr lang="en-US" sz="1600" dirty="0" smtClean="0"/>
              <a:t> 7.1 </a:t>
            </a:r>
            <a:r>
              <a:rPr lang="en-US" sz="1600" dirty="0" err="1" smtClean="0"/>
              <a:t>keV</a:t>
            </a:r>
            <a:r>
              <a:rPr lang="en-US" sz="1600" dirty="0" smtClean="0"/>
              <a:t>, large BW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600" dirty="0" err="1" smtClean="0"/>
              <a:t>Furka</a:t>
            </a:r>
            <a:r>
              <a:rPr lang="en-US" sz="1600" dirty="0" smtClean="0"/>
              <a:t> 530 eV, narrow BW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Attempt at changing BC2 energy (2.3 -&gt; 2 GeV) and </a:t>
            </a:r>
            <a:r>
              <a:rPr lang="en-US" sz="1800" dirty="0" smtClean="0"/>
              <a:t>BC2 angle </a:t>
            </a:r>
            <a:r>
              <a:rPr lang="en-US" sz="1800" dirty="0" smtClean="0"/>
              <a:t>and retuning the Athos dog-leg to increase the energy spread: some difficulties with optics scaling and retuning of Athos optics -&gt; it seems the dipole momentum does not take correctly into account the BC2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Finally simply change linac1 phase to over-compress bunch1, thanks to the difference in compression between the two bunches in the injector, bunch2 can remain with a standard compression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 BW of 2-3% can be achieved for Aramis</a:t>
            </a:r>
          </a:p>
          <a:p>
            <a:pPr marL="0" indent="0"/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pic>
        <p:nvPicPr>
          <p:cNvPr id="3074" name="Picture 2" descr="141053422_current_profile.png (1073×515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208" y="4737943"/>
            <a:ext cx="5879064" cy="2821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22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Aramis BW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9" y="1409700"/>
            <a:ext cx="4530674" cy="294620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Very asymmetric profile, large spike at low energy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Difficult to tune without fast diagnostics i.e. PSSS scan and </a:t>
            </a:r>
            <a:r>
              <a:rPr lang="en-US" sz="1800" dirty="0" err="1" smtClean="0"/>
              <a:t>monochromator</a:t>
            </a:r>
            <a:r>
              <a:rPr lang="en-US" sz="1800" dirty="0" smtClean="0"/>
              <a:t> scans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Finally manage a nice pulse shape, correcting for spatial tilt in ECOL, thanks to </a:t>
            </a:r>
            <a:r>
              <a:rPr lang="en-US" sz="1800" dirty="0" err="1" smtClean="0"/>
              <a:t>Alvra’s</a:t>
            </a:r>
            <a:r>
              <a:rPr lang="en-US" sz="1800" dirty="0" smtClean="0"/>
              <a:t> single shot spectrometer </a:t>
            </a:r>
          </a:p>
          <a:p>
            <a:pPr marL="0" indent="0"/>
            <a:endParaRPr lang="en-US" sz="1800" dirty="0"/>
          </a:p>
        </p:txBody>
      </p:sp>
      <p:pic>
        <p:nvPicPr>
          <p:cNvPr id="1026" name="Picture 2" descr="index02.png (989×495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352" y="1259557"/>
            <a:ext cx="4524697" cy="226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55.png (647×477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712" y="3923853"/>
            <a:ext cx="3654201" cy="269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20220203_104747_SARES11-SPEC125-M1_camera_snapshot.h5.png (1012×711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48" y="4571925"/>
            <a:ext cx="3569026" cy="250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57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Athos</a:t>
            </a:r>
            <a:endParaRPr lang="en-US" dirty="0"/>
          </a:p>
        </p:txBody>
      </p:sp>
      <p:pic>
        <p:nvPicPr>
          <p:cNvPr id="2050" name="Picture 2" descr="Screenshot_from_2022-02-01_16-47-14.png (541×399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376" y="4201104"/>
            <a:ext cx="4288929" cy="316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20220201_144149_SATBD02-DSCR050_camera_snapshot.h5.png (757×716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503" y="228599"/>
            <a:ext cx="4135246" cy="391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1800" y="1331565"/>
            <a:ext cx="496855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Sub-optimal BW in Athos: a factor of two larger than in previous runs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can probably be explained with the special mode on Aramis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discrepancy in BW estimation from the machine and end station: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 smtClean="0"/>
              <a:t>0.5% electron energy spread in Athos BD =&gt; 1% BW in photon energy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 smtClean="0"/>
              <a:t>2 to 3 % BW according to </a:t>
            </a:r>
            <a:r>
              <a:rPr lang="en-US" dirty="0" err="1" smtClean="0"/>
              <a:t>Furka’s</a:t>
            </a:r>
            <a:r>
              <a:rPr lang="en-US" dirty="0" smtClean="0"/>
              <a:t> mono-scan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Large drifts in pulse energy for Athos, starting from 2 </a:t>
            </a:r>
            <a:r>
              <a:rPr lang="en-US" dirty="0" err="1" smtClean="0"/>
              <a:t>mJ</a:t>
            </a:r>
            <a:r>
              <a:rPr lang="en-US" dirty="0" smtClean="0"/>
              <a:t> down to 1.2 </a:t>
            </a:r>
            <a:r>
              <a:rPr lang="en-US" dirty="0" err="1" smtClean="0"/>
              <a:t>mJ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Suspect Mizar drifting (Aramis was stable at 700-800 </a:t>
            </a:r>
            <a:r>
              <a:rPr lang="en-US" dirty="0" err="1" smtClean="0"/>
              <a:t>uJ</a:t>
            </a:r>
            <a:r>
              <a:rPr lang="en-US" dirty="0" smtClean="0"/>
              <a:t> the entire week) but could not recover initial lasing with delay optimization or pointing correction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 clear if Mizar delay locking on </a:t>
            </a:r>
            <a:r>
              <a:rPr lang="en-US" dirty="0" err="1" smtClean="0"/>
              <a:t>Alcor</a:t>
            </a:r>
            <a:r>
              <a:rPr lang="en-US" dirty="0" smtClean="0"/>
              <a:t> brings much improvement?</a:t>
            </a:r>
          </a:p>
        </p:txBody>
      </p:sp>
    </p:spTree>
    <p:extLst>
      <p:ext uri="{BB962C8B-B14F-4D97-AF65-F5344CB8AC3E}">
        <p14:creationId xmlns:p14="http://schemas.microsoft.com/office/powerpoint/2010/main" val="3949289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Still too many interruptions from false charge integral alarms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Gas detector Aramis turbo pump controller failure (tunnel access on Wednesday morning), another problem on a SATCL01 vacuum controller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SATUN20 quad mover stuck -&gt; power cycle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SATUN07 CHIC </a:t>
            </a:r>
            <a:r>
              <a:rPr lang="en-US" sz="1800" dirty="0"/>
              <a:t>mover stuck -&gt; power cycle</a:t>
            </a:r>
            <a:endParaRPr lang="en-US" sz="1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Problem on water cooling station for S30CB10, controller replaced without affecting the beam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err="1" smtClean="0"/>
              <a:t>Furka</a:t>
            </a:r>
            <a:r>
              <a:rPr lang="en-US" sz="1800" dirty="0" smtClean="0"/>
              <a:t> data storage quota limit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0" indent="0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354</Words>
  <Application>Microsoft Office PowerPoint</Application>
  <PresentationFormat>Custom</PresentationFormat>
  <Paragraphs>30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Default Design</vt:lpstr>
      <vt:lpstr>SwissFEL Exchange Meeting Machine report Week 5/2022</vt:lpstr>
      <vt:lpstr>PowerPoint Presentation</vt:lpstr>
      <vt:lpstr>PowerPoint Presentation</vt:lpstr>
      <vt:lpstr>Set-up</vt:lpstr>
      <vt:lpstr>Aramis BW</vt:lpstr>
      <vt:lpstr>Athos</vt:lpstr>
      <vt:lpstr>Technical difficulties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Voulot Didier</cp:lastModifiedBy>
  <cp:revision>1018</cp:revision>
  <cp:lastPrinted>2012-03-16T12:41:46Z</cp:lastPrinted>
  <dcterms:created xsi:type="dcterms:W3CDTF">2010-01-20T12:30:11Z</dcterms:created>
  <dcterms:modified xsi:type="dcterms:W3CDTF">2022-02-07T06:09:09Z</dcterms:modified>
</cp:coreProperties>
</file>