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68" r:id="rId2"/>
    <p:sldId id="256" r:id="rId3"/>
    <p:sldId id="260" r:id="rId4"/>
    <p:sldId id="272" r:id="rId5"/>
    <p:sldId id="274" r:id="rId6"/>
    <p:sldId id="291" r:id="rId7"/>
    <p:sldId id="273" r:id="rId8"/>
    <p:sldId id="284" r:id="rId9"/>
    <p:sldId id="285" r:id="rId10"/>
    <p:sldId id="283" r:id="rId11"/>
    <p:sldId id="290" r:id="rId12"/>
    <p:sldId id="279" r:id="rId13"/>
    <p:sldId id="289" r:id="rId14"/>
    <p:sldId id="278" r:id="rId15"/>
    <p:sldId id="281" r:id="rId16"/>
    <p:sldId id="280" r:id="rId17"/>
    <p:sldId id="288" r:id="rId18"/>
    <p:sldId id="286" r:id="rId19"/>
    <p:sldId id="269" r:id="rId20"/>
    <p:sldId id="270" r:id="rId2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72" autoAdjust="0"/>
    <p:restoredTop sz="79869" autoAdjust="0"/>
  </p:normalViewPr>
  <p:slideViewPr>
    <p:cSldViewPr snapToGrid="0">
      <p:cViewPr varScale="1">
        <p:scale>
          <a:sx n="91" d="100"/>
          <a:sy n="91" d="100"/>
        </p:scale>
        <p:origin x="906" y="6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3" d="100"/>
          <a:sy n="93" d="100"/>
        </p:scale>
        <p:origin x="362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C057D6-F73F-4B4F-8081-51418FF9F3AF}" type="datetimeFigureOut">
              <a:rPr lang="it-IT" smtClean="0"/>
              <a:t>23/03/2022</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8617BC1-E9C3-49F3-94A7-87072D74C2DE}" type="slidenum">
              <a:rPr lang="it-IT" smtClean="0"/>
              <a:t>‹N›</a:t>
            </a:fld>
            <a:endParaRPr lang="it-IT"/>
          </a:p>
        </p:txBody>
      </p:sp>
    </p:spTree>
    <p:extLst>
      <p:ext uri="{BB962C8B-B14F-4D97-AF65-F5344CB8AC3E}">
        <p14:creationId xmlns:p14="http://schemas.microsoft.com/office/powerpoint/2010/main" val="19971047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35CEE4-6441-4FED-BA9A-AC70FC906DA5}" type="datetimeFigureOut">
              <a:rPr lang="it-IT" smtClean="0"/>
              <a:t>23/03/2022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13281B-F1B5-46B4-8AFC-3116DD866D00}" type="slidenum">
              <a:rPr lang="it-IT" smtClean="0"/>
              <a:t>‹N›</a:t>
            </a:fld>
            <a:endParaRPr lang="it-IT"/>
          </a:p>
        </p:txBody>
      </p:sp>
    </p:spTree>
    <p:extLst>
      <p:ext uri="{BB962C8B-B14F-4D97-AF65-F5344CB8AC3E}">
        <p14:creationId xmlns:p14="http://schemas.microsoft.com/office/powerpoint/2010/main" val="690177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xfrm>
            <a:off x="2825750" y="574675"/>
            <a:ext cx="5033963" cy="2832100"/>
          </a:xfrm>
        </p:spPr>
      </p:sp>
      <p:sp>
        <p:nvSpPr>
          <p:cNvPr id="122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b="1" dirty="0">
                <a:latin typeface="Times New Roman" panose="02020603050405020304" pitchFamily="18" charset="0"/>
              </a:rPr>
              <a:t>Slide 1: Company Logo Full Page</a:t>
            </a:r>
          </a:p>
          <a:p>
            <a:endParaRPr lang="en-US" altLang="it-IT" dirty="0">
              <a:latin typeface="Times New Roman" panose="02020603050405020304" pitchFamily="18" charset="0"/>
            </a:endParaRPr>
          </a:p>
          <a:p>
            <a:pPr>
              <a:lnSpc>
                <a:spcPct val="90000"/>
              </a:lnSpc>
              <a:spcBef>
                <a:spcPct val="0"/>
              </a:spcBef>
              <a:spcAft>
                <a:spcPct val="20000"/>
              </a:spcAft>
            </a:pPr>
            <a:r>
              <a:rPr lang="en-GB" altLang="it-IT" b="1" dirty="0">
                <a:latin typeface="Times New Roman" panose="02020603050405020304" pitchFamily="18" charset="0"/>
              </a:rPr>
              <a:t>Before you start</a:t>
            </a:r>
            <a:r>
              <a:rPr lang="en-GB" altLang="it-IT" dirty="0">
                <a:latin typeface="Times New Roman" panose="02020603050405020304" pitchFamily="18" charset="0"/>
              </a:rPr>
              <a:t> editing the slides of your talk change to the </a:t>
            </a:r>
            <a:r>
              <a:rPr lang="en-GB" altLang="it-IT" b="1" dirty="0">
                <a:latin typeface="Times New Roman" panose="02020603050405020304" pitchFamily="18" charset="0"/>
              </a:rPr>
              <a:t>Master Slide view</a:t>
            </a:r>
            <a:r>
              <a:rPr lang="en-GB" altLang="it-IT" dirty="0">
                <a:latin typeface="Times New Roman" panose="02020603050405020304" pitchFamily="18" charset="0"/>
              </a:rPr>
              <a:t>:</a:t>
            </a:r>
          </a:p>
          <a:p>
            <a:pPr>
              <a:lnSpc>
                <a:spcPct val="90000"/>
              </a:lnSpc>
              <a:spcBef>
                <a:spcPct val="0"/>
              </a:spcBef>
              <a:spcAft>
                <a:spcPct val="20000"/>
              </a:spcAft>
            </a:pPr>
            <a:r>
              <a:rPr lang="en-US" altLang="it-IT" dirty="0">
                <a:latin typeface="Times New Roman" panose="02020603050405020304" pitchFamily="18" charset="0"/>
              </a:rPr>
              <a:t>Microsoft Office :Menu: </a:t>
            </a:r>
            <a:r>
              <a:rPr lang="en-US" altLang="it-IT" i="1" dirty="0">
                <a:latin typeface="Times New Roman" panose="02020603050405020304" pitchFamily="18" charset="0"/>
              </a:rPr>
              <a:t>View</a:t>
            </a:r>
            <a:r>
              <a:rPr lang="en-US" altLang="it-IT" dirty="0">
                <a:latin typeface="Times New Roman" panose="02020603050405020304" pitchFamily="18" charset="0"/>
              </a:rPr>
              <a:t> &gt; </a:t>
            </a:r>
            <a:r>
              <a:rPr lang="en-US" altLang="it-IT" i="1" dirty="0">
                <a:latin typeface="Times New Roman" panose="02020603050405020304" pitchFamily="18" charset="0"/>
              </a:rPr>
              <a:t>Slide Master;</a:t>
            </a:r>
          </a:p>
          <a:p>
            <a:pPr>
              <a:lnSpc>
                <a:spcPct val="90000"/>
              </a:lnSpc>
              <a:spcBef>
                <a:spcPct val="0"/>
              </a:spcBef>
              <a:spcAft>
                <a:spcPct val="20000"/>
              </a:spcAft>
            </a:pPr>
            <a:r>
              <a:rPr lang="en-US" altLang="it-IT" dirty="0">
                <a:latin typeface="Times New Roman" panose="02020603050405020304" pitchFamily="18" charset="0"/>
              </a:rPr>
              <a:t>Macintosh – </a:t>
            </a:r>
            <a:r>
              <a:rPr lang="en-US" altLang="it-IT" i="1" dirty="0">
                <a:latin typeface="Times New Roman" panose="02020603050405020304" pitchFamily="18" charset="0"/>
              </a:rPr>
              <a:t>View &gt; Master &gt; Slide Master</a:t>
            </a:r>
          </a:p>
          <a:p>
            <a:pPr>
              <a:lnSpc>
                <a:spcPct val="90000"/>
              </a:lnSpc>
              <a:spcBef>
                <a:spcPct val="0"/>
              </a:spcBef>
              <a:spcAft>
                <a:spcPct val="20000"/>
              </a:spcAft>
            </a:pPr>
            <a:endParaRPr lang="en-GB" altLang="it-IT" dirty="0">
              <a:latin typeface="Times New Roman" panose="02020603050405020304" pitchFamily="18" charset="0"/>
              <a:sym typeface="Wingdings" panose="05000000000000000000" pitchFamily="2" charset="2"/>
            </a:endParaRPr>
          </a:p>
          <a:p>
            <a:pPr>
              <a:lnSpc>
                <a:spcPct val="90000"/>
              </a:lnSpc>
              <a:spcBef>
                <a:spcPct val="0"/>
              </a:spcBef>
              <a:spcAft>
                <a:spcPct val="20000"/>
              </a:spcAft>
            </a:pPr>
            <a:r>
              <a:rPr lang="en-GB" altLang="it-IT" b="1" dirty="0">
                <a:latin typeface="Times New Roman" panose="02020603050405020304" pitchFamily="18" charset="0"/>
                <a:sym typeface="Wingdings" panose="05000000000000000000" pitchFamily="2" charset="2"/>
              </a:rPr>
              <a:t>Edit the following items:</a:t>
            </a:r>
          </a:p>
          <a:p>
            <a:pPr>
              <a:lnSpc>
                <a:spcPct val="90000"/>
              </a:lnSpc>
              <a:spcBef>
                <a:spcPct val="0"/>
              </a:spcBef>
              <a:spcAft>
                <a:spcPct val="20000"/>
              </a:spcAft>
              <a:buFont typeface="Times New Roman" panose="02020603050405020304" pitchFamily="18" charset="0"/>
              <a:buAutoNum type="arabicPeriod"/>
            </a:pPr>
            <a:r>
              <a:rPr lang="de-DE" altLang="it-IT" b="1" dirty="0">
                <a:latin typeface="Times New Roman" panose="02020603050405020304" pitchFamily="18" charset="0"/>
                <a:sym typeface="Wingdings" panose="05000000000000000000" pitchFamily="2" charset="2"/>
              </a:rPr>
              <a:t>O</a:t>
            </a:r>
            <a:r>
              <a:rPr lang="en-GB" altLang="it-IT" b="1" dirty="0">
                <a:latin typeface="Times New Roman" panose="02020603050405020304" pitchFamily="18" charset="0"/>
                <a:sym typeface="Wingdings" panose="05000000000000000000" pitchFamily="2" charset="2"/>
              </a:rPr>
              <a:t>n the Slide Master (first master slide) – lower area</a:t>
            </a:r>
          </a:p>
          <a:p>
            <a:pPr>
              <a:lnSpc>
                <a:spcPct val="90000"/>
              </a:lnSpc>
              <a:spcBef>
                <a:spcPct val="0"/>
              </a:spcBef>
              <a:spcAft>
                <a:spcPct val="20000"/>
              </a:spcAft>
            </a:pPr>
            <a:r>
              <a:rPr lang="en-GB" altLang="it-IT" dirty="0">
                <a:latin typeface="Times New Roman" panose="02020603050405020304" pitchFamily="18" charset="0"/>
                <a:sym typeface="Wingdings" panose="05000000000000000000" pitchFamily="2" charset="2"/>
              </a:rPr>
              <a:t>a) On the left Delete the text and write the title of the event/Conference, Location </a:t>
            </a:r>
          </a:p>
          <a:p>
            <a:pPr>
              <a:lnSpc>
                <a:spcPct val="90000"/>
              </a:lnSpc>
              <a:spcBef>
                <a:spcPct val="0"/>
              </a:spcBef>
              <a:spcAft>
                <a:spcPct val="20000"/>
              </a:spcAft>
            </a:pPr>
            <a:r>
              <a:rPr lang="en-GB" altLang="it-IT" dirty="0">
                <a:latin typeface="Times New Roman" panose="02020603050405020304" pitchFamily="18" charset="0"/>
                <a:sym typeface="Wingdings" panose="05000000000000000000" pitchFamily="2" charset="2"/>
              </a:rPr>
              <a:t>b) On the right delete the text and write the name and surname of the speaker and the date (day, month , year)</a:t>
            </a:r>
          </a:p>
          <a:p>
            <a:pPr>
              <a:lnSpc>
                <a:spcPct val="90000"/>
              </a:lnSpc>
              <a:spcBef>
                <a:spcPct val="0"/>
              </a:spcBef>
              <a:spcAft>
                <a:spcPct val="20000"/>
              </a:spcAft>
            </a:pPr>
            <a:endParaRPr lang="en-GB" altLang="it-IT" b="1" dirty="0">
              <a:latin typeface="Times New Roman" panose="02020603050405020304" pitchFamily="18" charset="0"/>
              <a:sym typeface="Wingdings" panose="05000000000000000000" pitchFamily="2" charset="2"/>
            </a:endParaRPr>
          </a:p>
          <a:p>
            <a:pPr>
              <a:lnSpc>
                <a:spcPct val="90000"/>
              </a:lnSpc>
              <a:spcBef>
                <a:spcPct val="0"/>
              </a:spcBef>
              <a:spcAft>
                <a:spcPct val="20000"/>
              </a:spcAft>
            </a:pPr>
            <a:r>
              <a:rPr lang="en-GB" altLang="it-IT" b="1" dirty="0">
                <a:latin typeface="Times New Roman" panose="02020603050405020304" pitchFamily="18" charset="0"/>
                <a:sym typeface="Wingdings" panose="05000000000000000000" pitchFamily="2" charset="2"/>
              </a:rPr>
              <a:t>Close Master View</a:t>
            </a:r>
          </a:p>
          <a:p>
            <a:pPr>
              <a:lnSpc>
                <a:spcPct val="90000"/>
              </a:lnSpc>
              <a:spcBef>
                <a:spcPct val="0"/>
              </a:spcBef>
              <a:spcAft>
                <a:spcPct val="20000"/>
              </a:spcAft>
            </a:pPr>
            <a:endParaRPr lang="en-GB" altLang="it-IT" b="1" dirty="0">
              <a:latin typeface="Times New Roman" panose="02020603050405020304" pitchFamily="18" charset="0"/>
              <a:sym typeface="Wingdings" panose="05000000000000000000" pitchFamily="2" charset="2"/>
            </a:endParaRPr>
          </a:p>
          <a:p>
            <a:endParaRPr lang="en-US" altLang="it-IT" dirty="0">
              <a:latin typeface="Times New Roman" panose="02020603050405020304" pitchFamily="18" charset="0"/>
            </a:endParaRPr>
          </a:p>
        </p:txBody>
      </p:sp>
      <p:sp>
        <p:nvSpPr>
          <p:cNvPr id="12292"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1pPr>
            <a:lvl2pPr marL="742950" indent="-28575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2pPr>
            <a:lvl3pPr marL="1143000" indent="-22860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3pPr>
            <a:lvl4pPr marL="1600200" indent="-22860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4pPr>
            <a:lvl5pPr marL="2057400" indent="-22860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5pPr>
            <a:lvl6pPr marL="25146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6pPr>
            <a:lvl7pPr marL="29718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7pPr>
            <a:lvl8pPr marL="34290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8pPr>
            <a:lvl9pPr marL="38862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54F07E90-C84C-4969-9FB9-519FEAD1C888}" type="slidenum">
              <a:rPr lang="it-IT" altLang="it-IT" sz="1400" smtClean="0"/>
              <a:pPr>
                <a:spcBef>
                  <a:spcPct val="0"/>
                </a:spcBef>
                <a:buClrTx/>
                <a:buFontTx/>
                <a:buNone/>
              </a:pPr>
              <a:t>1</a:t>
            </a:fld>
            <a:endParaRPr lang="it-IT" altLang="it-IT" sz="1400"/>
          </a:p>
        </p:txBody>
      </p:sp>
    </p:spTree>
    <p:extLst>
      <p:ext uri="{BB962C8B-B14F-4D97-AF65-F5344CB8AC3E}">
        <p14:creationId xmlns:p14="http://schemas.microsoft.com/office/powerpoint/2010/main" val="600807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10</a:t>
            </a:fld>
            <a:endParaRPr lang="it-IT"/>
          </a:p>
        </p:txBody>
      </p:sp>
    </p:spTree>
    <p:extLst>
      <p:ext uri="{BB962C8B-B14F-4D97-AF65-F5344CB8AC3E}">
        <p14:creationId xmlns:p14="http://schemas.microsoft.com/office/powerpoint/2010/main" val="2877699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11</a:t>
            </a:fld>
            <a:endParaRPr lang="it-IT"/>
          </a:p>
        </p:txBody>
      </p:sp>
    </p:spTree>
    <p:extLst>
      <p:ext uri="{BB962C8B-B14F-4D97-AF65-F5344CB8AC3E}">
        <p14:creationId xmlns:p14="http://schemas.microsoft.com/office/powerpoint/2010/main" val="541249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12</a:t>
            </a:fld>
            <a:endParaRPr lang="it-IT"/>
          </a:p>
        </p:txBody>
      </p:sp>
    </p:spTree>
    <p:extLst>
      <p:ext uri="{BB962C8B-B14F-4D97-AF65-F5344CB8AC3E}">
        <p14:creationId xmlns:p14="http://schemas.microsoft.com/office/powerpoint/2010/main" val="3436022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13</a:t>
            </a:fld>
            <a:endParaRPr lang="it-IT"/>
          </a:p>
        </p:txBody>
      </p:sp>
    </p:spTree>
    <p:extLst>
      <p:ext uri="{BB962C8B-B14F-4D97-AF65-F5344CB8AC3E}">
        <p14:creationId xmlns:p14="http://schemas.microsoft.com/office/powerpoint/2010/main" val="102584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14</a:t>
            </a:fld>
            <a:endParaRPr lang="it-IT"/>
          </a:p>
        </p:txBody>
      </p:sp>
    </p:spTree>
    <p:extLst>
      <p:ext uri="{BB962C8B-B14F-4D97-AF65-F5344CB8AC3E}">
        <p14:creationId xmlns:p14="http://schemas.microsoft.com/office/powerpoint/2010/main" val="1828818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15</a:t>
            </a:fld>
            <a:endParaRPr lang="it-IT"/>
          </a:p>
        </p:txBody>
      </p:sp>
    </p:spTree>
    <p:extLst>
      <p:ext uri="{BB962C8B-B14F-4D97-AF65-F5344CB8AC3E}">
        <p14:creationId xmlns:p14="http://schemas.microsoft.com/office/powerpoint/2010/main" val="41229235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16</a:t>
            </a:fld>
            <a:endParaRPr lang="it-IT"/>
          </a:p>
        </p:txBody>
      </p:sp>
    </p:spTree>
    <p:extLst>
      <p:ext uri="{BB962C8B-B14F-4D97-AF65-F5344CB8AC3E}">
        <p14:creationId xmlns:p14="http://schemas.microsoft.com/office/powerpoint/2010/main" val="34300532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17</a:t>
            </a:fld>
            <a:endParaRPr lang="it-IT"/>
          </a:p>
        </p:txBody>
      </p:sp>
    </p:spTree>
    <p:extLst>
      <p:ext uri="{BB962C8B-B14F-4D97-AF65-F5344CB8AC3E}">
        <p14:creationId xmlns:p14="http://schemas.microsoft.com/office/powerpoint/2010/main" val="41205468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18</a:t>
            </a:fld>
            <a:endParaRPr lang="it-IT"/>
          </a:p>
        </p:txBody>
      </p:sp>
    </p:spTree>
    <p:extLst>
      <p:ext uri="{BB962C8B-B14F-4D97-AF65-F5344CB8AC3E}">
        <p14:creationId xmlns:p14="http://schemas.microsoft.com/office/powerpoint/2010/main" val="9773189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xfrm>
            <a:off x="2825750" y="574675"/>
            <a:ext cx="5033963" cy="2832100"/>
          </a:xfrm>
        </p:spPr>
      </p:sp>
      <p:sp>
        <p:nvSpPr>
          <p:cNvPr id="184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b="1">
                <a:latin typeface="Times New Roman" panose="02020603050405020304" pitchFamily="18" charset="0"/>
              </a:rPr>
              <a:t>Last Slide 1: Thanks to the audience</a:t>
            </a:r>
          </a:p>
        </p:txBody>
      </p:sp>
      <p:sp>
        <p:nvSpPr>
          <p:cNvPr id="18436"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1pPr>
            <a:lvl2pPr marL="742950" indent="-28575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2pPr>
            <a:lvl3pPr marL="1143000" indent="-22860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3pPr>
            <a:lvl4pPr marL="1600200" indent="-22860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4pPr>
            <a:lvl5pPr marL="2057400" indent="-22860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5pPr>
            <a:lvl6pPr marL="25146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6pPr>
            <a:lvl7pPr marL="29718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7pPr>
            <a:lvl8pPr marL="34290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8pPr>
            <a:lvl9pPr marL="38862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695D5DAD-58B5-49D2-B97B-883310B9B31E}" type="slidenum">
              <a:rPr lang="it-IT" altLang="it-IT" sz="1400" smtClean="0"/>
              <a:pPr>
                <a:spcBef>
                  <a:spcPct val="0"/>
                </a:spcBef>
                <a:buClrTx/>
                <a:buFontTx/>
                <a:buNone/>
              </a:pPr>
              <a:t>19</a:t>
            </a:fld>
            <a:endParaRPr lang="it-IT" altLang="it-IT" sz="1400"/>
          </a:p>
        </p:txBody>
      </p:sp>
    </p:spTree>
    <p:extLst>
      <p:ext uri="{BB962C8B-B14F-4D97-AF65-F5344CB8AC3E}">
        <p14:creationId xmlns:p14="http://schemas.microsoft.com/office/powerpoint/2010/main" val="208627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2</a:t>
            </a:fld>
            <a:endParaRPr lang="it-IT"/>
          </a:p>
        </p:txBody>
      </p:sp>
    </p:spTree>
    <p:extLst>
      <p:ext uri="{BB962C8B-B14F-4D97-AF65-F5344CB8AC3E}">
        <p14:creationId xmlns:p14="http://schemas.microsoft.com/office/powerpoint/2010/main" val="6723737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2825750" y="574675"/>
            <a:ext cx="5033963" cy="2832100"/>
          </a:xfrm>
        </p:spPr>
      </p:sp>
      <p:sp>
        <p:nvSpPr>
          <p:cNvPr id="1945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it-IT" b="1" dirty="0">
                <a:latin typeface="Times New Roman" panose="02020603050405020304" pitchFamily="18" charset="0"/>
              </a:rPr>
              <a:t>Last Slide 2: Aerial Photo of </a:t>
            </a:r>
            <a:r>
              <a:rPr lang="en-US" altLang="it-IT" b="1" dirty="0" err="1">
                <a:latin typeface="Times New Roman" panose="02020603050405020304" pitchFamily="18" charset="0"/>
              </a:rPr>
              <a:t>Elettra</a:t>
            </a:r>
            <a:endParaRPr lang="en-US" altLang="it-IT" b="1" dirty="0">
              <a:latin typeface="Times New Roman" panose="02020603050405020304" pitchFamily="18" charset="0"/>
            </a:endParaRPr>
          </a:p>
        </p:txBody>
      </p:sp>
      <p:sp>
        <p:nvSpPr>
          <p:cNvPr id="19460" name="Slide Number Placeholder 3"/>
          <p:cNvSpPr>
            <a:spLocks noGrp="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1pPr>
            <a:lvl2pPr marL="742950" indent="-28575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2pPr>
            <a:lvl3pPr marL="1143000" indent="-22860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3pPr>
            <a:lvl4pPr marL="1600200" indent="-22860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4pPr>
            <a:lvl5pPr marL="2057400" indent="-228600">
              <a:spcBef>
                <a:spcPct val="30000"/>
              </a:spcBef>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5pPr>
            <a:lvl6pPr marL="25146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6pPr>
            <a:lvl7pPr marL="29718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7pPr>
            <a:lvl8pPr marL="34290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8pPr>
            <a:lvl9pPr marL="3886200" indent="-228600" defTabSz="447675" eaLnBrk="0" fontAlgn="base" hangingPunct="0">
              <a:spcBef>
                <a:spcPct val="3000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anose="02020603050405020304" pitchFamily="18" charset="0"/>
                <a:ea typeface="MS PGothic" panose="020B0600070205080204" pitchFamily="34" charset="-128"/>
              </a:defRPr>
            </a:lvl9pPr>
          </a:lstStyle>
          <a:p>
            <a:pPr>
              <a:spcBef>
                <a:spcPct val="0"/>
              </a:spcBef>
              <a:buClrTx/>
              <a:buFontTx/>
              <a:buNone/>
            </a:pPr>
            <a:fld id="{3BA90E4C-71C3-4FF5-827E-E5CC0D5D05AA}" type="slidenum">
              <a:rPr lang="it-IT" altLang="it-IT" sz="1400" smtClean="0"/>
              <a:pPr>
                <a:spcBef>
                  <a:spcPct val="0"/>
                </a:spcBef>
                <a:buClrTx/>
                <a:buFontTx/>
                <a:buNone/>
              </a:pPr>
              <a:t>20</a:t>
            </a:fld>
            <a:endParaRPr lang="it-IT" altLang="it-IT" sz="1400"/>
          </a:p>
        </p:txBody>
      </p:sp>
    </p:spTree>
    <p:extLst>
      <p:ext uri="{BB962C8B-B14F-4D97-AF65-F5344CB8AC3E}">
        <p14:creationId xmlns:p14="http://schemas.microsoft.com/office/powerpoint/2010/main" val="2599152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313281B-F1B5-46B4-8AFC-3116DD866D00}" type="slidenum">
              <a:rPr lang="it-IT" smtClean="0"/>
              <a:t>3</a:t>
            </a:fld>
            <a:endParaRPr lang="it-IT"/>
          </a:p>
        </p:txBody>
      </p:sp>
    </p:spTree>
    <p:extLst>
      <p:ext uri="{BB962C8B-B14F-4D97-AF65-F5344CB8AC3E}">
        <p14:creationId xmlns:p14="http://schemas.microsoft.com/office/powerpoint/2010/main" val="234536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928B1061-7B06-429E-B411-53FE9D42021D}"/>
              </a:ext>
            </a:extLst>
          </p:cNvPr>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477735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88518CD0-9CB8-4F78-9355-EFDA04F8E7A4}"/>
              </a:ext>
            </a:extLst>
          </p:cNvPr>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1798887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195320E5-962C-4568-A92C-E82977BF41E8}"/>
              </a:ext>
            </a:extLst>
          </p:cNvPr>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314641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ote 1">
            <a:extLst>
              <a:ext uri="{FF2B5EF4-FFF2-40B4-BE49-F238E27FC236}">
                <a16:creationId xmlns:a16="http://schemas.microsoft.com/office/drawing/2014/main" id="{05FB2434-ADE9-48DA-8249-1FAC0772B943}"/>
              </a:ext>
            </a:extLst>
          </p:cNvPr>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213337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8</a:t>
            </a:fld>
            <a:endParaRPr lang="it-IT"/>
          </a:p>
        </p:txBody>
      </p:sp>
    </p:spTree>
    <p:extLst>
      <p:ext uri="{BB962C8B-B14F-4D97-AF65-F5344CB8AC3E}">
        <p14:creationId xmlns:p14="http://schemas.microsoft.com/office/powerpoint/2010/main" val="4283842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313281B-F1B5-46B4-8AFC-3116DD866D00}" type="slidenum">
              <a:rPr lang="it-IT" smtClean="0"/>
              <a:t>9</a:t>
            </a:fld>
            <a:endParaRPr lang="it-IT"/>
          </a:p>
        </p:txBody>
      </p:sp>
    </p:spTree>
    <p:extLst>
      <p:ext uri="{BB962C8B-B14F-4D97-AF65-F5344CB8AC3E}">
        <p14:creationId xmlns:p14="http://schemas.microsoft.com/office/powerpoint/2010/main" val="1483322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full page">
    <p:spTree>
      <p:nvGrpSpPr>
        <p:cNvPr id="1" name=""/>
        <p:cNvGrpSpPr/>
        <p:nvPr/>
      </p:nvGrpSpPr>
      <p:grpSpPr>
        <a:xfrm>
          <a:off x="0" y="0"/>
          <a:ext cx="0" cy="0"/>
          <a:chOff x="0" y="0"/>
          <a:chExt cx="0" cy="0"/>
        </a:xfrm>
      </p:grpSpPr>
      <p:pic>
        <p:nvPicPr>
          <p:cNvPr id="2" name="Immagine 5" descr="PPT-schermata 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1480" y="9"/>
            <a:ext cx="9929040" cy="685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8019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6BEFD7-A2C6-4096-98F8-511C2241393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12B746-3A87-4F4A-972F-BCB1CC2FC6F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6A01354-F063-46F1-955E-D29665D2E9B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1010FDA9-14D5-46DA-A145-C45231EEED9E}"/>
              </a:ext>
            </a:extLst>
          </p:cNvPr>
          <p:cNvSpPr>
            <a:spLocks noGrp="1"/>
          </p:cNvSpPr>
          <p:nvPr>
            <p:ph type="dt" sz="half" idx="10"/>
          </p:nvPr>
        </p:nvSpPr>
        <p:spPr>
          <a:xfrm>
            <a:off x="2209800" y="6387464"/>
            <a:ext cx="2743200" cy="365125"/>
          </a:xfrm>
          <a:prstGeom prst="rect">
            <a:avLst/>
          </a:prstGeom>
        </p:spPr>
        <p:txBody>
          <a:bodyPr/>
          <a:lstStyle/>
          <a:p>
            <a:fld id="{90E75832-EF60-49D6-A184-A094D7271C13}" type="datetimeFigureOut">
              <a:rPr lang="it-IT" smtClean="0"/>
              <a:t>23/03/2022</a:t>
            </a:fld>
            <a:endParaRPr lang="it-IT"/>
          </a:p>
        </p:txBody>
      </p:sp>
      <p:sp>
        <p:nvSpPr>
          <p:cNvPr id="6" name="Segnaposto piè di pagina 5">
            <a:extLst>
              <a:ext uri="{FF2B5EF4-FFF2-40B4-BE49-F238E27FC236}">
                <a16:creationId xmlns:a16="http://schemas.microsoft.com/office/drawing/2014/main" id="{B21A7FF9-471B-4DDF-879E-7E3244F9C53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F31D8B05-6935-41F0-B68B-65E8ED30CF7C}"/>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2151830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337163-1DF7-4414-B1A7-D2FC9902A0A3}"/>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686958C-929B-42C8-812F-0CD494FE6275}"/>
              </a:ext>
            </a:extLst>
          </p:cNvPr>
          <p:cNvSpPr>
            <a:spLocks noGrp="1"/>
          </p:cNvSpPr>
          <p:nvPr>
            <p:ph type="body" orient="vert" idx="1"/>
          </p:nvPr>
        </p:nvSpPr>
        <p:spPr>
          <a:xfrm>
            <a:off x="838200" y="1825625"/>
            <a:ext cx="10515600" cy="4351338"/>
          </a:xfrm>
          <a:prstGeom prst="rect">
            <a:avLst/>
          </a:prstGeo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AAB0388-4C34-4F13-964A-3E7294904312}"/>
              </a:ext>
            </a:extLst>
          </p:cNvPr>
          <p:cNvSpPr>
            <a:spLocks noGrp="1"/>
          </p:cNvSpPr>
          <p:nvPr>
            <p:ph type="dt" sz="half" idx="10"/>
          </p:nvPr>
        </p:nvSpPr>
        <p:spPr>
          <a:xfrm>
            <a:off x="2209800" y="6387464"/>
            <a:ext cx="2743200" cy="365125"/>
          </a:xfrm>
          <a:prstGeom prst="rect">
            <a:avLst/>
          </a:prstGeom>
        </p:spPr>
        <p:txBody>
          <a:bodyPr/>
          <a:lstStyle/>
          <a:p>
            <a:fld id="{90E75832-EF60-49D6-A184-A094D7271C13}" type="datetimeFigureOut">
              <a:rPr lang="it-IT" smtClean="0"/>
              <a:t>23/03/2022</a:t>
            </a:fld>
            <a:endParaRPr lang="it-IT"/>
          </a:p>
        </p:txBody>
      </p:sp>
      <p:sp>
        <p:nvSpPr>
          <p:cNvPr id="5" name="Segnaposto piè di pagina 4">
            <a:extLst>
              <a:ext uri="{FF2B5EF4-FFF2-40B4-BE49-F238E27FC236}">
                <a16:creationId xmlns:a16="http://schemas.microsoft.com/office/drawing/2014/main" id="{83FBE476-CAF8-40C0-AB83-0A43CADA518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617E757A-D305-4E34-BAB7-7B3014CFF3BF}"/>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1952110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53DD3755-DAB6-46AD-B7A4-4F05841927B8}"/>
              </a:ext>
            </a:extLst>
          </p:cNvPr>
          <p:cNvSpPr>
            <a:spLocks noGrp="1"/>
          </p:cNvSpPr>
          <p:nvPr>
            <p:ph type="title" orient="vert"/>
          </p:nvPr>
        </p:nvSpPr>
        <p:spPr>
          <a:xfrm>
            <a:off x="8724900" y="365125"/>
            <a:ext cx="2628900" cy="5811838"/>
          </a:xfrm>
          <a:prstGeom prst="rect">
            <a:avLst/>
          </a:prstGeo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50AC87D-54CF-43FE-8964-7B970ABA214C}"/>
              </a:ext>
            </a:extLst>
          </p:cNvPr>
          <p:cNvSpPr>
            <a:spLocks noGrp="1"/>
          </p:cNvSpPr>
          <p:nvPr>
            <p:ph type="body" orient="vert" idx="1"/>
          </p:nvPr>
        </p:nvSpPr>
        <p:spPr>
          <a:xfrm>
            <a:off x="838200" y="365125"/>
            <a:ext cx="7734300" cy="5811838"/>
          </a:xfrm>
          <a:prstGeom prst="rect">
            <a:avLst/>
          </a:prstGeo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BF4452F-1521-40B8-BD73-FFC95854B91F}"/>
              </a:ext>
            </a:extLst>
          </p:cNvPr>
          <p:cNvSpPr>
            <a:spLocks noGrp="1"/>
          </p:cNvSpPr>
          <p:nvPr>
            <p:ph type="dt" sz="half" idx="10"/>
          </p:nvPr>
        </p:nvSpPr>
        <p:spPr>
          <a:xfrm>
            <a:off x="2209800" y="6387464"/>
            <a:ext cx="2743200" cy="365125"/>
          </a:xfrm>
          <a:prstGeom prst="rect">
            <a:avLst/>
          </a:prstGeom>
        </p:spPr>
        <p:txBody>
          <a:bodyPr/>
          <a:lstStyle/>
          <a:p>
            <a:fld id="{90E75832-EF60-49D6-A184-A094D7271C13}" type="datetimeFigureOut">
              <a:rPr lang="it-IT" smtClean="0"/>
              <a:t>23/03/2022</a:t>
            </a:fld>
            <a:endParaRPr lang="it-IT"/>
          </a:p>
        </p:txBody>
      </p:sp>
      <p:sp>
        <p:nvSpPr>
          <p:cNvPr id="5" name="Segnaposto piè di pagina 4">
            <a:extLst>
              <a:ext uri="{FF2B5EF4-FFF2-40B4-BE49-F238E27FC236}">
                <a16:creationId xmlns:a16="http://schemas.microsoft.com/office/drawing/2014/main" id="{89CED2EA-0B6A-43F5-BB9E-8138E15D7AFB}"/>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B117720C-040A-4809-973B-DFE1A39150EA}"/>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22120418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losing: Thank you">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6" y="2971041"/>
            <a:ext cx="12192000" cy="555898"/>
          </a:xfrm>
          <a:prstGeom prst="rect">
            <a:avLst/>
          </a:prstGeom>
          <a:noFill/>
          <a:ln>
            <a:noFill/>
          </a:ln>
          <a:effectLst/>
          <a:extLst/>
        </p:spPr>
        <p:txBody>
          <a:bodyPr wrap="none" lIns="81636" tIns="69554" rIns="81636" bIns="40818"/>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9pPr>
          </a:lstStyle>
          <a:p>
            <a:pPr algn="ctr" defTabSz="407556" eaLnBrk="1">
              <a:lnSpc>
                <a:spcPct val="93000"/>
              </a:lnSpc>
              <a:buSzPct val="100000"/>
              <a:defRPr/>
            </a:pPr>
            <a:r>
              <a:rPr lang="it-IT" sz="2994" dirty="0" err="1"/>
              <a:t>Thank</a:t>
            </a:r>
            <a:r>
              <a:rPr lang="it-IT" sz="2994" dirty="0"/>
              <a:t> </a:t>
            </a:r>
            <a:r>
              <a:rPr lang="it-IT" sz="2994" dirty="0" err="1"/>
              <a:t>you</a:t>
            </a:r>
            <a:r>
              <a:rPr lang="it-IT" sz="2994" dirty="0"/>
              <a:t>!</a:t>
            </a:r>
          </a:p>
          <a:p>
            <a:pPr algn="ctr" defTabSz="407556" eaLnBrk="1">
              <a:lnSpc>
                <a:spcPct val="93000"/>
              </a:lnSpc>
              <a:buSzPct val="100000"/>
              <a:defRPr/>
            </a:pPr>
            <a:endParaRPr lang="it-IT" sz="2994" dirty="0"/>
          </a:p>
        </p:txBody>
      </p:sp>
      <p:sp>
        <p:nvSpPr>
          <p:cNvPr id="3" name="Rectangle 6"/>
          <p:cNvSpPr>
            <a:spLocks noGrp="1" noChangeArrowheads="1"/>
          </p:cNvSpPr>
          <p:nvPr>
            <p:ph type="sldNum" idx="10"/>
          </p:nvPr>
        </p:nvSpPr>
        <p:spPr>
          <a:xfrm>
            <a:off x="11756166" y="6385631"/>
            <a:ext cx="257280" cy="208822"/>
          </a:xfrm>
          <a:prstGeom prst="rect">
            <a:avLst/>
          </a:prstGeom>
        </p:spPr>
        <p:txBody>
          <a:bodyPr/>
          <a:lstStyle>
            <a:lvl1pPr>
              <a:defRPr/>
            </a:lvl1pPr>
          </a:lstStyle>
          <a:p>
            <a:pPr>
              <a:defRPr/>
            </a:pPr>
            <a:fld id="{ABB8B1C3-6E2B-4479-919C-E750AD14EE62}" type="slidenum">
              <a:rPr lang="it-IT" altLang="it-IT"/>
              <a:pPr>
                <a:defRPr/>
              </a:pPr>
              <a:t>‹N›</a:t>
            </a:fld>
            <a:endParaRPr lang="it-IT" altLang="it-IT"/>
          </a:p>
        </p:txBody>
      </p:sp>
    </p:spTree>
    <p:extLst>
      <p:ext uri="{BB962C8B-B14F-4D97-AF65-F5344CB8AC3E}">
        <p14:creationId xmlns:p14="http://schemas.microsoft.com/office/powerpoint/2010/main" val="1535878852"/>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Closing Slide">
    <p:spTree>
      <p:nvGrpSpPr>
        <p:cNvPr id="1" name=""/>
        <p:cNvGrpSpPr/>
        <p:nvPr/>
      </p:nvGrpSpPr>
      <p:grpSpPr>
        <a:xfrm>
          <a:off x="0" y="0"/>
          <a:ext cx="0" cy="0"/>
          <a:chOff x="0" y="0"/>
          <a:chExt cx="0" cy="0"/>
        </a:xfrm>
      </p:grpSpPr>
      <p:pic>
        <p:nvPicPr>
          <p:cNvPr id="2" name="Immagine 5" descr="PPT_Videata finale+www.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31479" y="9"/>
            <a:ext cx="9909522" cy="685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6776742"/>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29395B-3F94-4F5F-B8F8-D8018D0DF72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F94DE0EE-D38F-41C1-A4FF-F5160DC31CE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0924CF17-6B26-4BD7-B7EA-CC6AAAAC7B7D}"/>
              </a:ext>
            </a:extLst>
          </p:cNvPr>
          <p:cNvSpPr>
            <a:spLocks noGrp="1"/>
          </p:cNvSpPr>
          <p:nvPr>
            <p:ph type="dt" sz="half" idx="10"/>
          </p:nvPr>
        </p:nvSpPr>
        <p:spPr>
          <a:xfrm>
            <a:off x="838200" y="6386830"/>
            <a:ext cx="2743200" cy="365125"/>
          </a:xfrm>
          <a:prstGeom prst="rect">
            <a:avLst/>
          </a:prstGeom>
        </p:spPr>
        <p:txBody>
          <a:bodyPr/>
          <a:lstStyle/>
          <a:p>
            <a:fld id="{90E75832-EF60-49D6-A184-A094D7271C13}" type="datetimeFigureOut">
              <a:rPr lang="it-IT" smtClean="0"/>
              <a:t>23/03/2022</a:t>
            </a:fld>
            <a:endParaRPr lang="it-IT" dirty="0"/>
          </a:p>
        </p:txBody>
      </p:sp>
      <p:sp>
        <p:nvSpPr>
          <p:cNvPr id="5" name="Segnaposto piè di pagina 4">
            <a:extLst>
              <a:ext uri="{FF2B5EF4-FFF2-40B4-BE49-F238E27FC236}">
                <a16:creationId xmlns:a16="http://schemas.microsoft.com/office/drawing/2014/main" id="{38010F30-6B64-4444-BFFF-F0CAE32B5E53}"/>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F18CFC0B-ADC5-4E3B-8CE4-0F18C83E332F}"/>
              </a:ext>
            </a:extLst>
          </p:cNvPr>
          <p:cNvSpPr>
            <a:spLocks noGrp="1"/>
          </p:cNvSpPr>
          <p:nvPr>
            <p:ph type="sldNum" sz="quarter" idx="12"/>
          </p:nvPr>
        </p:nvSpPr>
        <p:spPr>
          <a:xfrm>
            <a:off x="11353800" y="6356350"/>
            <a:ext cx="512135" cy="365125"/>
          </a:xfrm>
          <a:prstGeom prst="rect">
            <a:avLst/>
          </a:prstGeom>
        </p:spPr>
        <p:txBody>
          <a:bodyPr/>
          <a:lstStyle/>
          <a:p>
            <a:fld id="{D73AA5AF-182C-4748-BA80-37482A681F38}" type="slidenum">
              <a:rPr lang="it-IT" smtClean="0"/>
              <a:t>‹N›</a:t>
            </a:fld>
            <a:endParaRPr lang="it-IT" dirty="0"/>
          </a:p>
        </p:txBody>
      </p:sp>
    </p:spTree>
    <p:extLst>
      <p:ext uri="{BB962C8B-B14F-4D97-AF65-F5344CB8AC3E}">
        <p14:creationId xmlns:p14="http://schemas.microsoft.com/office/powerpoint/2010/main" val="372765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E7D3E64-01D1-49D1-A2A1-84C50B20BD21}"/>
              </a:ext>
            </a:extLst>
          </p:cNvPr>
          <p:cNvSpPr>
            <a:spLocks noGrp="1"/>
          </p:cNvSpPr>
          <p:nvPr>
            <p:ph idx="1"/>
          </p:nvPr>
        </p:nvSpPr>
        <p:spPr>
          <a:xfrm>
            <a:off x="838200" y="1825625"/>
            <a:ext cx="10515600" cy="435133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8481C71-F8C1-4775-AAEB-A140AF7BB6CA}"/>
              </a:ext>
            </a:extLst>
          </p:cNvPr>
          <p:cNvSpPr>
            <a:spLocks noGrp="1"/>
          </p:cNvSpPr>
          <p:nvPr>
            <p:ph type="dt" sz="half" idx="10"/>
          </p:nvPr>
        </p:nvSpPr>
        <p:spPr>
          <a:xfrm>
            <a:off x="2209800" y="6387464"/>
            <a:ext cx="2743200" cy="365125"/>
          </a:xfrm>
          <a:prstGeom prst="rect">
            <a:avLst/>
          </a:prstGeom>
        </p:spPr>
        <p:txBody>
          <a:bodyPr/>
          <a:lstStyle/>
          <a:p>
            <a:r>
              <a:rPr lang="it-IT" dirty="0"/>
              <a:t>16/06/2020</a:t>
            </a:r>
          </a:p>
        </p:txBody>
      </p:sp>
      <p:sp>
        <p:nvSpPr>
          <p:cNvPr id="5" name="Segnaposto piè di pagina 4">
            <a:extLst>
              <a:ext uri="{FF2B5EF4-FFF2-40B4-BE49-F238E27FC236}">
                <a16:creationId xmlns:a16="http://schemas.microsoft.com/office/drawing/2014/main" id="{6CB746F8-4306-4B76-941B-CFBF3A6ED9C9}"/>
              </a:ext>
            </a:extLst>
          </p:cNvPr>
          <p:cNvSpPr>
            <a:spLocks noGrp="1"/>
          </p:cNvSpPr>
          <p:nvPr>
            <p:ph type="ftr" sz="quarter" idx="11"/>
          </p:nvPr>
        </p:nvSpPr>
        <p:spPr>
          <a:xfrm>
            <a:off x="4038600" y="6356350"/>
            <a:ext cx="4114800" cy="365125"/>
          </a:xfrm>
          <a:prstGeom prst="rect">
            <a:avLst/>
          </a:prstGeom>
        </p:spPr>
        <p:txBody>
          <a:bodyPr/>
          <a:lstStyle/>
          <a:p>
            <a:r>
              <a:rPr lang="it-IT" dirty="0"/>
              <a:t>DEELS 2020</a:t>
            </a:r>
          </a:p>
        </p:txBody>
      </p:sp>
      <p:sp>
        <p:nvSpPr>
          <p:cNvPr id="6" name="Segnaposto numero diapositiva 5">
            <a:extLst>
              <a:ext uri="{FF2B5EF4-FFF2-40B4-BE49-F238E27FC236}">
                <a16:creationId xmlns:a16="http://schemas.microsoft.com/office/drawing/2014/main" id="{4B452C6A-408E-40F4-BE60-83CCBD91A593}"/>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3883793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A9B58B-5381-49A2-B4F5-27F55A5EB7D8}"/>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9821A56C-9958-42B5-8641-70ADC8F5A5E1}"/>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8866DFE0-BC77-4BA2-BCE6-54EA1A5168B3}"/>
              </a:ext>
            </a:extLst>
          </p:cNvPr>
          <p:cNvSpPr>
            <a:spLocks noGrp="1"/>
          </p:cNvSpPr>
          <p:nvPr>
            <p:ph type="dt" sz="half" idx="10"/>
          </p:nvPr>
        </p:nvSpPr>
        <p:spPr>
          <a:xfrm>
            <a:off x="2209800" y="6387464"/>
            <a:ext cx="2743200" cy="365125"/>
          </a:xfrm>
          <a:prstGeom prst="rect">
            <a:avLst/>
          </a:prstGeom>
        </p:spPr>
        <p:txBody>
          <a:bodyPr/>
          <a:lstStyle/>
          <a:p>
            <a:fld id="{90E75832-EF60-49D6-A184-A094D7271C13}" type="datetimeFigureOut">
              <a:rPr lang="it-IT" smtClean="0"/>
              <a:t>23/03/2022</a:t>
            </a:fld>
            <a:endParaRPr lang="it-IT"/>
          </a:p>
        </p:txBody>
      </p:sp>
      <p:sp>
        <p:nvSpPr>
          <p:cNvPr id="5" name="Segnaposto piè di pagina 4">
            <a:extLst>
              <a:ext uri="{FF2B5EF4-FFF2-40B4-BE49-F238E27FC236}">
                <a16:creationId xmlns:a16="http://schemas.microsoft.com/office/drawing/2014/main" id="{24FE769F-4B95-4696-93E1-2AD472493892}"/>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6" name="Segnaposto numero diapositiva 5">
            <a:extLst>
              <a:ext uri="{FF2B5EF4-FFF2-40B4-BE49-F238E27FC236}">
                <a16:creationId xmlns:a16="http://schemas.microsoft.com/office/drawing/2014/main" id="{85D67320-3646-4AE9-B042-41130FF27A18}"/>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480538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6036F1F-5E53-4744-82CF-911AB0E5FBCD}"/>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0C428CA-8102-4341-B881-FFD1C06110EE}"/>
              </a:ext>
            </a:extLst>
          </p:cNvPr>
          <p:cNvSpPr>
            <a:spLocks noGrp="1"/>
          </p:cNvSpPr>
          <p:nvPr>
            <p:ph sz="half" idx="1"/>
          </p:nvPr>
        </p:nvSpPr>
        <p:spPr>
          <a:xfrm>
            <a:off x="838200" y="1825625"/>
            <a:ext cx="5181600" cy="435133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EB40773C-5867-45A3-BC61-75491450F914}"/>
              </a:ext>
            </a:extLst>
          </p:cNvPr>
          <p:cNvSpPr>
            <a:spLocks noGrp="1"/>
          </p:cNvSpPr>
          <p:nvPr>
            <p:ph sz="half" idx="2"/>
          </p:nvPr>
        </p:nvSpPr>
        <p:spPr>
          <a:xfrm>
            <a:off x="6172200" y="1825625"/>
            <a:ext cx="5181600" cy="435133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34C14221-CDBE-4FAF-87C9-0129AA0B7134}"/>
              </a:ext>
            </a:extLst>
          </p:cNvPr>
          <p:cNvSpPr>
            <a:spLocks noGrp="1"/>
          </p:cNvSpPr>
          <p:nvPr>
            <p:ph type="dt" sz="half" idx="10"/>
          </p:nvPr>
        </p:nvSpPr>
        <p:spPr>
          <a:xfrm>
            <a:off x="2209800" y="6387464"/>
            <a:ext cx="2743200" cy="365125"/>
          </a:xfrm>
          <a:prstGeom prst="rect">
            <a:avLst/>
          </a:prstGeom>
        </p:spPr>
        <p:txBody>
          <a:bodyPr/>
          <a:lstStyle/>
          <a:p>
            <a:fld id="{90E75832-EF60-49D6-A184-A094D7271C13}" type="datetimeFigureOut">
              <a:rPr lang="it-IT" smtClean="0"/>
              <a:t>23/03/2022</a:t>
            </a:fld>
            <a:endParaRPr lang="it-IT"/>
          </a:p>
        </p:txBody>
      </p:sp>
      <p:sp>
        <p:nvSpPr>
          <p:cNvPr id="6" name="Segnaposto piè di pagina 5">
            <a:extLst>
              <a:ext uri="{FF2B5EF4-FFF2-40B4-BE49-F238E27FC236}">
                <a16:creationId xmlns:a16="http://schemas.microsoft.com/office/drawing/2014/main" id="{B539FCE5-7DA7-4FF0-9918-14CBEF6EF679}"/>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EF5A8028-0304-4AC8-B159-2E5935232CE0}"/>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1358386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955B05-DA3A-48C1-910D-0088EA0005C0}"/>
              </a:ext>
            </a:extLst>
          </p:cNvPr>
          <p:cNvSpPr>
            <a:spLocks noGrp="1"/>
          </p:cNvSpPr>
          <p:nvPr>
            <p:ph type="title"/>
          </p:nvPr>
        </p:nvSpPr>
        <p:spPr>
          <a:xfrm>
            <a:off x="839788" y="365125"/>
            <a:ext cx="10515600" cy="1325563"/>
          </a:xfrm>
          <a:prstGeom prst="rect">
            <a:avLst/>
          </a:prstGeo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F5E6F071-8C2F-4057-9DC1-FC7543DD839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AC590343-320F-4D94-B807-92A4D2A9BFE3}"/>
              </a:ext>
            </a:extLst>
          </p:cNvPr>
          <p:cNvSpPr>
            <a:spLocks noGrp="1"/>
          </p:cNvSpPr>
          <p:nvPr>
            <p:ph sz="half" idx="2"/>
          </p:nvPr>
        </p:nvSpPr>
        <p:spPr>
          <a:xfrm>
            <a:off x="839788" y="2505075"/>
            <a:ext cx="5157787" cy="368458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B6F6734C-51E4-495F-8D73-A2E7E3C49E8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CE0C2C65-D913-43B0-997D-49CCBA23509D}"/>
              </a:ext>
            </a:extLst>
          </p:cNvPr>
          <p:cNvSpPr>
            <a:spLocks noGrp="1"/>
          </p:cNvSpPr>
          <p:nvPr>
            <p:ph sz="quarter" idx="4"/>
          </p:nvPr>
        </p:nvSpPr>
        <p:spPr>
          <a:xfrm>
            <a:off x="6172200" y="2505075"/>
            <a:ext cx="5183188" cy="3684588"/>
          </a:xfrm>
          <a:prstGeom prst="rect">
            <a:avLst/>
          </a:prstGeo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16390C8-D0E6-4EAB-96C3-D11D8D54C21E}"/>
              </a:ext>
            </a:extLst>
          </p:cNvPr>
          <p:cNvSpPr>
            <a:spLocks noGrp="1"/>
          </p:cNvSpPr>
          <p:nvPr>
            <p:ph type="dt" sz="half" idx="10"/>
          </p:nvPr>
        </p:nvSpPr>
        <p:spPr>
          <a:xfrm>
            <a:off x="2209800" y="6387464"/>
            <a:ext cx="2743200" cy="365125"/>
          </a:xfrm>
          <a:prstGeom prst="rect">
            <a:avLst/>
          </a:prstGeom>
        </p:spPr>
        <p:txBody>
          <a:bodyPr/>
          <a:lstStyle/>
          <a:p>
            <a:fld id="{90E75832-EF60-49D6-A184-A094D7271C13}" type="datetimeFigureOut">
              <a:rPr lang="it-IT" smtClean="0"/>
              <a:t>23/03/2022</a:t>
            </a:fld>
            <a:endParaRPr lang="it-IT"/>
          </a:p>
        </p:txBody>
      </p:sp>
      <p:sp>
        <p:nvSpPr>
          <p:cNvPr id="8" name="Segnaposto piè di pagina 7">
            <a:extLst>
              <a:ext uri="{FF2B5EF4-FFF2-40B4-BE49-F238E27FC236}">
                <a16:creationId xmlns:a16="http://schemas.microsoft.com/office/drawing/2014/main" id="{2B9B8C28-90DC-4ADD-9ABE-E02697EEB646}"/>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9" name="Segnaposto numero diapositiva 8">
            <a:extLst>
              <a:ext uri="{FF2B5EF4-FFF2-40B4-BE49-F238E27FC236}">
                <a16:creationId xmlns:a16="http://schemas.microsoft.com/office/drawing/2014/main" id="{5084AF79-1A69-41E5-98FA-7D2204DFF5E7}"/>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1246651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B75820-0756-4977-AB1A-8B152EF511A8}"/>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97B289E-DB28-415A-AE7F-42C5E01BF6F6}"/>
              </a:ext>
            </a:extLst>
          </p:cNvPr>
          <p:cNvSpPr>
            <a:spLocks noGrp="1"/>
          </p:cNvSpPr>
          <p:nvPr>
            <p:ph type="dt" sz="half" idx="10"/>
          </p:nvPr>
        </p:nvSpPr>
        <p:spPr>
          <a:xfrm>
            <a:off x="2209800" y="6387464"/>
            <a:ext cx="2743200" cy="365125"/>
          </a:xfrm>
          <a:prstGeom prst="rect">
            <a:avLst/>
          </a:prstGeom>
        </p:spPr>
        <p:txBody>
          <a:bodyPr/>
          <a:lstStyle/>
          <a:p>
            <a:fld id="{90E75832-EF60-49D6-A184-A094D7271C13}" type="datetimeFigureOut">
              <a:rPr lang="it-IT" smtClean="0"/>
              <a:t>23/03/2022</a:t>
            </a:fld>
            <a:endParaRPr lang="it-IT"/>
          </a:p>
        </p:txBody>
      </p:sp>
      <p:sp>
        <p:nvSpPr>
          <p:cNvPr id="4" name="Segnaposto piè di pagina 3">
            <a:extLst>
              <a:ext uri="{FF2B5EF4-FFF2-40B4-BE49-F238E27FC236}">
                <a16:creationId xmlns:a16="http://schemas.microsoft.com/office/drawing/2014/main" id="{9B819B07-651E-4151-9A78-1AD73A2AFEAA}"/>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5" name="Segnaposto numero diapositiva 4">
            <a:extLst>
              <a:ext uri="{FF2B5EF4-FFF2-40B4-BE49-F238E27FC236}">
                <a16:creationId xmlns:a16="http://schemas.microsoft.com/office/drawing/2014/main" id="{15D04659-3894-4E54-A7DD-BE1865009E79}"/>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269046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2DC896E-1F92-40A9-BD28-E0631365F2B3}"/>
              </a:ext>
            </a:extLst>
          </p:cNvPr>
          <p:cNvSpPr>
            <a:spLocks noGrp="1"/>
          </p:cNvSpPr>
          <p:nvPr>
            <p:ph type="dt" sz="half" idx="10"/>
          </p:nvPr>
        </p:nvSpPr>
        <p:spPr>
          <a:xfrm>
            <a:off x="2209800" y="6387464"/>
            <a:ext cx="2743200" cy="365125"/>
          </a:xfrm>
          <a:prstGeom prst="rect">
            <a:avLst/>
          </a:prstGeom>
        </p:spPr>
        <p:txBody>
          <a:bodyPr/>
          <a:lstStyle/>
          <a:p>
            <a:fld id="{90E75832-EF60-49D6-A184-A094D7271C13}" type="datetimeFigureOut">
              <a:rPr lang="it-IT" smtClean="0"/>
              <a:t>23/03/2022</a:t>
            </a:fld>
            <a:endParaRPr lang="it-IT"/>
          </a:p>
        </p:txBody>
      </p:sp>
      <p:sp>
        <p:nvSpPr>
          <p:cNvPr id="3" name="Segnaposto piè di pagina 2">
            <a:extLst>
              <a:ext uri="{FF2B5EF4-FFF2-40B4-BE49-F238E27FC236}">
                <a16:creationId xmlns:a16="http://schemas.microsoft.com/office/drawing/2014/main" id="{C8E2844D-A405-4521-A646-46984116BA80}"/>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4" name="Segnaposto numero diapositiva 3">
            <a:extLst>
              <a:ext uri="{FF2B5EF4-FFF2-40B4-BE49-F238E27FC236}">
                <a16:creationId xmlns:a16="http://schemas.microsoft.com/office/drawing/2014/main" id="{405BBE4E-F565-4E56-87D1-9CD9529A1593}"/>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134041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090D5F-8025-4367-A1F7-2390F401353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404D893-5225-4AF4-9CAC-28E06ECEF1B5}"/>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13AE8DC4-EBF9-4C18-9170-739848B9806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92B79B12-26F2-4448-A4A9-0E66CD7F873D}"/>
              </a:ext>
            </a:extLst>
          </p:cNvPr>
          <p:cNvSpPr>
            <a:spLocks noGrp="1"/>
          </p:cNvSpPr>
          <p:nvPr>
            <p:ph type="dt" sz="half" idx="10"/>
          </p:nvPr>
        </p:nvSpPr>
        <p:spPr>
          <a:xfrm>
            <a:off x="2209800" y="6387464"/>
            <a:ext cx="2743200" cy="365125"/>
          </a:xfrm>
          <a:prstGeom prst="rect">
            <a:avLst/>
          </a:prstGeom>
        </p:spPr>
        <p:txBody>
          <a:bodyPr/>
          <a:lstStyle/>
          <a:p>
            <a:fld id="{90E75832-EF60-49D6-A184-A094D7271C13}" type="datetimeFigureOut">
              <a:rPr lang="it-IT" smtClean="0"/>
              <a:t>23/03/2022</a:t>
            </a:fld>
            <a:endParaRPr lang="it-IT"/>
          </a:p>
        </p:txBody>
      </p:sp>
      <p:sp>
        <p:nvSpPr>
          <p:cNvPr id="6" name="Segnaposto piè di pagina 5">
            <a:extLst>
              <a:ext uri="{FF2B5EF4-FFF2-40B4-BE49-F238E27FC236}">
                <a16:creationId xmlns:a16="http://schemas.microsoft.com/office/drawing/2014/main" id="{C840751B-8E5B-4D23-9F30-CF0F7CDDD12F}"/>
              </a:ext>
            </a:extLst>
          </p:cNvPr>
          <p:cNvSpPr>
            <a:spLocks noGrp="1"/>
          </p:cNvSpPr>
          <p:nvPr>
            <p:ph type="ftr" sz="quarter" idx="11"/>
          </p:nvPr>
        </p:nvSpPr>
        <p:spPr>
          <a:xfrm>
            <a:off x="4038600" y="6356350"/>
            <a:ext cx="4114800" cy="365125"/>
          </a:xfrm>
          <a:prstGeom prst="rect">
            <a:avLst/>
          </a:prstGeom>
        </p:spPr>
        <p:txBody>
          <a:bodyPr/>
          <a:lstStyle/>
          <a:p>
            <a:endParaRPr lang="it-IT"/>
          </a:p>
        </p:txBody>
      </p:sp>
      <p:sp>
        <p:nvSpPr>
          <p:cNvPr id="7" name="Segnaposto numero diapositiva 6">
            <a:extLst>
              <a:ext uri="{FF2B5EF4-FFF2-40B4-BE49-F238E27FC236}">
                <a16:creationId xmlns:a16="http://schemas.microsoft.com/office/drawing/2014/main" id="{9C47DA61-3118-4C03-8CEE-BB3F4D23B203}"/>
              </a:ext>
            </a:extLst>
          </p:cNvPr>
          <p:cNvSpPr>
            <a:spLocks noGrp="1"/>
          </p:cNvSpPr>
          <p:nvPr>
            <p:ph type="sldNum" sz="quarter" idx="12"/>
          </p:nvPr>
        </p:nvSpPr>
        <p:spPr>
          <a:xfrm>
            <a:off x="8610600" y="6356350"/>
            <a:ext cx="2743200" cy="365125"/>
          </a:xfrm>
          <a:prstGeom prst="rect">
            <a:avLst/>
          </a:prstGeom>
        </p:spPr>
        <p:txBody>
          <a:bodyPr/>
          <a:lstStyle/>
          <a:p>
            <a:fld id="{D73AA5AF-182C-4748-BA80-37482A681F38}" type="slidenum">
              <a:rPr lang="it-IT" smtClean="0"/>
              <a:t>‹N›</a:t>
            </a:fld>
            <a:endParaRPr lang="it-IT"/>
          </a:p>
        </p:txBody>
      </p:sp>
    </p:spTree>
    <p:extLst>
      <p:ext uri="{BB962C8B-B14F-4D97-AF65-F5344CB8AC3E}">
        <p14:creationId xmlns:p14="http://schemas.microsoft.com/office/powerpoint/2010/main" val="4040290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magine 1" descr="PPT_EST logo.png"/>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397908" y="223838"/>
            <a:ext cx="2289531"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magine 2"/>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439976" y="6423546"/>
            <a:ext cx="1102697"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
          <p:cNvSpPr txBox="1">
            <a:spLocks noChangeArrowheads="1"/>
          </p:cNvSpPr>
          <p:nvPr userDrawn="1"/>
        </p:nvSpPr>
        <p:spPr bwMode="auto">
          <a:xfrm>
            <a:off x="1500604" y="6468789"/>
            <a:ext cx="6527286" cy="357187"/>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eaLnBrk="1">
              <a:lnSpc>
                <a:spcPct val="93000"/>
              </a:lnSpc>
              <a:buSzPct val="100000"/>
              <a:defRPr/>
            </a:pPr>
            <a:r>
              <a:rPr lang="it-IT" altLang="en-US" sz="1100" dirty="0">
                <a:solidFill>
                  <a:srgbClr val="000000"/>
                </a:solidFill>
              </a:rPr>
              <a:t>Elettra 2.0 Workshop on Optical </a:t>
            </a:r>
            <a:r>
              <a:rPr lang="it-IT" altLang="en-US" sz="1100" dirty="0" err="1">
                <a:solidFill>
                  <a:srgbClr val="000000"/>
                </a:solidFill>
              </a:rPr>
              <a:t>Diagnostics</a:t>
            </a:r>
            <a:r>
              <a:rPr lang="it-IT" altLang="en-US" sz="1100" dirty="0">
                <a:solidFill>
                  <a:srgbClr val="000000"/>
                </a:solidFill>
              </a:rPr>
              <a:t> for Low </a:t>
            </a:r>
            <a:r>
              <a:rPr lang="it-IT" altLang="en-US" sz="1100" dirty="0" err="1">
                <a:solidFill>
                  <a:srgbClr val="000000"/>
                </a:solidFill>
              </a:rPr>
              <a:t>Emittance</a:t>
            </a:r>
            <a:r>
              <a:rPr lang="it-IT" altLang="en-US" sz="1100" dirty="0">
                <a:solidFill>
                  <a:srgbClr val="000000"/>
                </a:solidFill>
              </a:rPr>
              <a:t> Storage Rings</a:t>
            </a:r>
            <a:r>
              <a:rPr lang="it-IT" altLang="en-US" sz="1100" baseline="0" dirty="0">
                <a:solidFill>
                  <a:srgbClr val="000000"/>
                </a:solidFill>
              </a:rPr>
              <a:t> 23/03/2022</a:t>
            </a:r>
            <a:endParaRPr lang="it-IT" altLang="en-US" sz="1100" dirty="0">
              <a:solidFill>
                <a:srgbClr val="000000"/>
              </a:solidFill>
            </a:endParaRPr>
          </a:p>
        </p:txBody>
      </p:sp>
      <p:sp>
        <p:nvSpPr>
          <p:cNvPr id="11" name="Text Box 7"/>
          <p:cNvSpPr txBox="1">
            <a:spLocks noChangeArrowheads="1"/>
          </p:cNvSpPr>
          <p:nvPr userDrawn="1"/>
        </p:nvSpPr>
        <p:spPr bwMode="auto">
          <a:xfrm>
            <a:off x="5819323" y="6490221"/>
            <a:ext cx="4417135" cy="314325"/>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anose="020B0604020202020204" pitchFamily="34" charset="0"/>
                <a:ea typeface="MS PGothic" panose="020B0600070205080204" pitchFamily="34" charset="-128"/>
              </a:defRPr>
            </a:lvl9pPr>
          </a:lstStyle>
          <a:p>
            <a:pPr algn="r" eaLnBrk="1">
              <a:lnSpc>
                <a:spcPct val="93000"/>
              </a:lnSpc>
              <a:buSzPct val="100000"/>
              <a:defRPr/>
            </a:pPr>
            <a:r>
              <a:rPr lang="en-GB" altLang="it-IT" sz="1100" dirty="0">
                <a:solidFill>
                  <a:srgbClr val="000000"/>
                </a:solidFill>
              </a:rPr>
              <a:t>Silvano</a:t>
            </a:r>
            <a:r>
              <a:rPr lang="en-GB" altLang="it-IT" sz="1100" baseline="0" dirty="0">
                <a:solidFill>
                  <a:srgbClr val="000000"/>
                </a:solidFill>
              </a:rPr>
              <a:t> Bassanese</a:t>
            </a:r>
            <a:endParaRPr lang="it-IT" altLang="it-IT" sz="1100" dirty="0">
              <a:solidFill>
                <a:srgbClr val="000000"/>
              </a:solidFill>
            </a:endParaRPr>
          </a:p>
        </p:txBody>
      </p:sp>
      <p:sp>
        <p:nvSpPr>
          <p:cNvPr id="7" name="Segnaposto numero diapositiva 5">
            <a:extLst>
              <a:ext uri="{FF2B5EF4-FFF2-40B4-BE49-F238E27FC236}">
                <a16:creationId xmlns:a16="http://schemas.microsoft.com/office/drawing/2014/main" id="{43D350F9-8FA4-40A3-96B4-08690B35BCE7}"/>
              </a:ext>
            </a:extLst>
          </p:cNvPr>
          <p:cNvSpPr txBox="1">
            <a:spLocks/>
          </p:cNvSpPr>
          <p:nvPr userDrawn="1"/>
        </p:nvSpPr>
        <p:spPr>
          <a:xfrm>
            <a:off x="11227981" y="6490221"/>
            <a:ext cx="497957" cy="3143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3AA5AF-182C-4748-BA80-37482A681F38}" type="slidenum">
              <a:rPr lang="it-IT" sz="1100" smtClean="0"/>
              <a:pPr/>
              <a:t>‹N›</a:t>
            </a:fld>
            <a:endParaRPr lang="it-IT" sz="1100" dirty="0"/>
          </a:p>
        </p:txBody>
      </p:sp>
    </p:spTree>
    <p:extLst>
      <p:ext uri="{BB962C8B-B14F-4D97-AF65-F5344CB8AC3E}">
        <p14:creationId xmlns:p14="http://schemas.microsoft.com/office/powerpoint/2010/main" val="1950125425"/>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9938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DDD3DC4C-0407-4217-9174-5388D4F81529}"/>
              </a:ext>
            </a:extLst>
          </p:cNvPr>
          <p:cNvPicPr>
            <a:picLocks noChangeAspect="1"/>
          </p:cNvPicPr>
          <p:nvPr/>
        </p:nvPicPr>
        <p:blipFill>
          <a:blip r:embed="rId3"/>
          <a:stretch>
            <a:fillRect/>
          </a:stretch>
        </p:blipFill>
        <p:spPr>
          <a:xfrm>
            <a:off x="4027598" y="216206"/>
            <a:ext cx="7130553" cy="6425587"/>
          </a:xfrm>
          <a:prstGeom prst="rect">
            <a:avLst/>
          </a:prstGeom>
        </p:spPr>
      </p:pic>
      <p:sp>
        <p:nvSpPr>
          <p:cNvPr id="4" name="Segnaposto contenuto 1">
            <a:extLst>
              <a:ext uri="{FF2B5EF4-FFF2-40B4-BE49-F238E27FC236}">
                <a16:creationId xmlns:a16="http://schemas.microsoft.com/office/drawing/2014/main" id="{B245B1DE-8FCB-4EC3-BAEE-5F64AC94EC44}"/>
              </a:ext>
            </a:extLst>
          </p:cNvPr>
          <p:cNvSpPr txBox="1">
            <a:spLocks/>
          </p:cNvSpPr>
          <p:nvPr/>
        </p:nvSpPr>
        <p:spPr>
          <a:xfrm>
            <a:off x="19692" y="1466029"/>
            <a:ext cx="3719761" cy="45854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b="1" dirty="0"/>
              <a:t>Elettra 2.0 layout</a:t>
            </a:r>
          </a:p>
          <a:p>
            <a:pPr marL="0" indent="0">
              <a:buFont typeface="Arial" panose="020B0604020202020204" pitchFamily="34" charset="0"/>
              <a:buNone/>
            </a:pPr>
            <a:r>
              <a:rPr lang="it-IT" sz="1800" dirty="0"/>
              <a:t>Machine and </a:t>
            </a:r>
            <a:r>
              <a:rPr lang="it-IT" sz="1800" dirty="0" err="1"/>
              <a:t>beamlines</a:t>
            </a:r>
            <a:r>
              <a:rPr lang="it-IT" sz="1800" dirty="0"/>
              <a:t> layout.</a:t>
            </a:r>
          </a:p>
          <a:p>
            <a:pPr marL="0" indent="0">
              <a:buFont typeface="Arial" panose="020B0604020202020204" pitchFamily="34" charset="0"/>
              <a:buNone/>
            </a:pPr>
            <a:r>
              <a:rPr lang="it-IT" sz="1800" dirty="0"/>
              <a:t>The new source for the </a:t>
            </a:r>
            <a:r>
              <a:rPr lang="it-IT" sz="1800" dirty="0" err="1"/>
              <a:t>diagnostics</a:t>
            </a:r>
            <a:r>
              <a:rPr lang="it-IT" sz="1800" dirty="0"/>
              <a:t> </a:t>
            </a:r>
            <a:r>
              <a:rPr lang="it-IT" sz="1800" dirty="0" err="1"/>
              <a:t>beamline</a:t>
            </a:r>
            <a:r>
              <a:rPr lang="it-IT" sz="1800" dirty="0"/>
              <a:t> </a:t>
            </a:r>
            <a:r>
              <a:rPr lang="it-IT" sz="1800" dirty="0" err="1"/>
              <a:t>will</a:t>
            </a:r>
            <a:r>
              <a:rPr lang="it-IT" sz="1800" dirty="0"/>
              <a:t> be B03S01.01, the first bending </a:t>
            </a:r>
            <a:r>
              <a:rPr lang="it-IT" sz="1800" dirty="0" err="1"/>
              <a:t>magnet</a:t>
            </a:r>
            <a:r>
              <a:rPr lang="it-IT" sz="1800" dirty="0"/>
              <a:t> just </a:t>
            </a:r>
            <a:r>
              <a:rPr lang="it-IT" sz="1800" dirty="0" err="1"/>
              <a:t>after</a:t>
            </a:r>
            <a:r>
              <a:rPr lang="it-IT" sz="1800" dirty="0"/>
              <a:t> the short straight section </a:t>
            </a:r>
            <a:r>
              <a:rPr lang="it-IT" sz="1800" dirty="0" err="1"/>
              <a:t>between</a:t>
            </a:r>
            <a:r>
              <a:rPr lang="it-IT" sz="1800" dirty="0"/>
              <a:t> S12 and S1.</a:t>
            </a:r>
          </a:p>
          <a:p>
            <a:pPr marL="0" indent="0">
              <a:buFont typeface="Arial" panose="020B0604020202020204" pitchFamily="34" charset="0"/>
              <a:buNone/>
            </a:pPr>
            <a:r>
              <a:rPr lang="it-IT" sz="1800" dirty="0"/>
              <a:t>The </a:t>
            </a:r>
            <a:r>
              <a:rPr lang="it-IT" sz="1800" dirty="0" err="1"/>
              <a:t>old</a:t>
            </a:r>
            <a:r>
              <a:rPr lang="it-IT" sz="1800" dirty="0"/>
              <a:t> SRPM </a:t>
            </a:r>
            <a:r>
              <a:rPr lang="it-IT" sz="1800" dirty="0" err="1"/>
              <a:t>hutch</a:t>
            </a:r>
            <a:r>
              <a:rPr lang="it-IT" sz="1800" dirty="0"/>
              <a:t> position </a:t>
            </a:r>
            <a:r>
              <a:rPr lang="it-IT" sz="1800" dirty="0" err="1"/>
              <a:t>will</a:t>
            </a:r>
            <a:r>
              <a:rPr lang="it-IT" sz="1800" dirty="0"/>
              <a:t> be </a:t>
            </a:r>
            <a:r>
              <a:rPr lang="it-IT" sz="1800" dirty="0" err="1"/>
              <a:t>used</a:t>
            </a:r>
            <a:r>
              <a:rPr lang="it-IT" sz="1800" dirty="0"/>
              <a:t> by the SYRMEP-LS </a:t>
            </a:r>
            <a:r>
              <a:rPr lang="it-IT" sz="1800" dirty="0" err="1"/>
              <a:t>beamline</a:t>
            </a:r>
            <a:r>
              <a:rPr lang="it-IT" sz="1800" dirty="0"/>
              <a:t> and  a new </a:t>
            </a:r>
            <a:r>
              <a:rPr lang="it-IT" sz="1800" dirty="0" err="1"/>
              <a:t>hutch</a:t>
            </a:r>
            <a:r>
              <a:rPr lang="it-IT" sz="1800" dirty="0"/>
              <a:t> </a:t>
            </a:r>
            <a:r>
              <a:rPr lang="it-IT" sz="1800" dirty="0" err="1"/>
              <a:t>has</a:t>
            </a:r>
            <a:r>
              <a:rPr lang="it-IT" sz="1800" dirty="0"/>
              <a:t> to be </a:t>
            </a:r>
            <a:r>
              <a:rPr lang="it-IT" sz="1800" dirty="0" err="1"/>
              <a:t>designed</a:t>
            </a:r>
            <a:r>
              <a:rPr lang="it-IT" sz="1800" dirty="0"/>
              <a:t> and </a:t>
            </a:r>
            <a:r>
              <a:rPr lang="it-IT" sz="1800" dirty="0" err="1"/>
              <a:t>built</a:t>
            </a:r>
            <a:r>
              <a:rPr lang="it-IT" sz="1800" dirty="0"/>
              <a:t> in a new position.</a:t>
            </a:r>
          </a:p>
        </p:txBody>
      </p:sp>
      <p:sp>
        <p:nvSpPr>
          <p:cNvPr id="5" name="Ovale 4">
            <a:extLst>
              <a:ext uri="{FF2B5EF4-FFF2-40B4-BE49-F238E27FC236}">
                <a16:creationId xmlns:a16="http://schemas.microsoft.com/office/drawing/2014/main" id="{2CC03D93-4847-4DD3-A451-061EB427D4D1}"/>
              </a:ext>
            </a:extLst>
          </p:cNvPr>
          <p:cNvSpPr/>
          <p:nvPr/>
        </p:nvSpPr>
        <p:spPr>
          <a:xfrm>
            <a:off x="9359757" y="2465798"/>
            <a:ext cx="636998" cy="821932"/>
          </a:xfrm>
          <a:prstGeom prst="ellipse">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a:extLst>
              <a:ext uri="{FF2B5EF4-FFF2-40B4-BE49-F238E27FC236}">
                <a16:creationId xmlns:a16="http://schemas.microsoft.com/office/drawing/2014/main" id="{44F4EA65-F614-44F3-B4E5-A254829EAF19}"/>
              </a:ext>
            </a:extLst>
          </p:cNvPr>
          <p:cNvSpPr/>
          <p:nvPr/>
        </p:nvSpPr>
        <p:spPr>
          <a:xfrm>
            <a:off x="9275852" y="3159305"/>
            <a:ext cx="636998" cy="8219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llout: linea con bordo e barra in risalto 8">
            <a:extLst>
              <a:ext uri="{FF2B5EF4-FFF2-40B4-BE49-F238E27FC236}">
                <a16:creationId xmlns:a16="http://schemas.microsoft.com/office/drawing/2014/main" id="{40818CB9-99CB-44AA-8B7A-B3546C75D444}"/>
              </a:ext>
            </a:extLst>
          </p:cNvPr>
          <p:cNvSpPr/>
          <p:nvPr/>
        </p:nvSpPr>
        <p:spPr>
          <a:xfrm>
            <a:off x="10490161" y="1846908"/>
            <a:ext cx="1335979" cy="600152"/>
          </a:xfrm>
          <a:prstGeom prst="accentBorderCallout1">
            <a:avLst>
              <a:gd name="adj1" fmla="val 18750"/>
              <a:gd name="adj2" fmla="val -8333"/>
              <a:gd name="adj3" fmla="val 121312"/>
              <a:gd name="adj4" fmla="val -4217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err="1">
                <a:solidFill>
                  <a:schemeClr val="tx1"/>
                </a:solidFill>
              </a:rPr>
              <a:t>Actual</a:t>
            </a:r>
            <a:endParaRPr lang="it-IT" sz="1000" dirty="0">
              <a:solidFill>
                <a:schemeClr val="tx1"/>
              </a:solidFill>
            </a:endParaRPr>
          </a:p>
          <a:p>
            <a:pPr algn="ctr"/>
            <a:r>
              <a:rPr lang="it-IT" sz="1000" dirty="0">
                <a:solidFill>
                  <a:schemeClr val="tx1"/>
                </a:solidFill>
              </a:rPr>
              <a:t>Optical </a:t>
            </a:r>
            <a:r>
              <a:rPr lang="it-IT" sz="1000" dirty="0" err="1">
                <a:solidFill>
                  <a:schemeClr val="tx1"/>
                </a:solidFill>
              </a:rPr>
              <a:t>Diagnostics</a:t>
            </a:r>
            <a:endParaRPr lang="it-IT" sz="1000" dirty="0">
              <a:solidFill>
                <a:schemeClr val="tx1"/>
              </a:solidFill>
            </a:endParaRPr>
          </a:p>
          <a:p>
            <a:pPr algn="ctr"/>
            <a:r>
              <a:rPr lang="it-IT" sz="1000" dirty="0" err="1">
                <a:solidFill>
                  <a:schemeClr val="tx1"/>
                </a:solidFill>
              </a:rPr>
              <a:t>Laboratory</a:t>
            </a:r>
            <a:endParaRPr lang="it-IT" sz="1000" dirty="0">
              <a:solidFill>
                <a:schemeClr val="tx1"/>
              </a:solidFill>
            </a:endParaRPr>
          </a:p>
        </p:txBody>
      </p:sp>
      <p:sp>
        <p:nvSpPr>
          <p:cNvPr id="10" name="Callout: linea con bordo e barra in risalto 9">
            <a:extLst>
              <a:ext uri="{FF2B5EF4-FFF2-40B4-BE49-F238E27FC236}">
                <a16:creationId xmlns:a16="http://schemas.microsoft.com/office/drawing/2014/main" id="{D0ED368B-E050-4B4F-932E-6B183E75C349}"/>
              </a:ext>
            </a:extLst>
          </p:cNvPr>
          <p:cNvSpPr/>
          <p:nvPr/>
        </p:nvSpPr>
        <p:spPr>
          <a:xfrm>
            <a:off x="10578381" y="5205110"/>
            <a:ext cx="1335979" cy="752070"/>
          </a:xfrm>
          <a:prstGeom prst="accentBorderCallout1">
            <a:avLst>
              <a:gd name="adj1" fmla="val 18750"/>
              <a:gd name="adj2" fmla="val -8333"/>
              <a:gd name="adj3" fmla="val -164304"/>
              <a:gd name="adj4" fmla="val -6454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a:solidFill>
                  <a:schemeClr val="tx1"/>
                </a:solidFill>
              </a:rPr>
              <a:t>Available Space for new </a:t>
            </a:r>
          </a:p>
          <a:p>
            <a:pPr algn="ctr"/>
            <a:r>
              <a:rPr lang="it-IT" sz="1000" dirty="0">
                <a:solidFill>
                  <a:schemeClr val="tx1"/>
                </a:solidFill>
              </a:rPr>
              <a:t>Optical </a:t>
            </a:r>
            <a:r>
              <a:rPr lang="it-IT" sz="1000" dirty="0" err="1">
                <a:solidFill>
                  <a:schemeClr val="tx1"/>
                </a:solidFill>
              </a:rPr>
              <a:t>Diagnostics</a:t>
            </a:r>
            <a:endParaRPr lang="it-IT" sz="1000" dirty="0">
              <a:solidFill>
                <a:schemeClr val="tx1"/>
              </a:solidFill>
            </a:endParaRPr>
          </a:p>
          <a:p>
            <a:pPr algn="ctr"/>
            <a:r>
              <a:rPr lang="it-IT" sz="1000" dirty="0" err="1">
                <a:solidFill>
                  <a:schemeClr val="tx1"/>
                </a:solidFill>
              </a:rPr>
              <a:t>Laboratory</a:t>
            </a:r>
            <a:endParaRPr lang="it-IT" sz="1000" dirty="0">
              <a:solidFill>
                <a:schemeClr val="tx1"/>
              </a:solidFill>
            </a:endParaRPr>
          </a:p>
        </p:txBody>
      </p:sp>
    </p:spTree>
    <p:extLst>
      <p:ext uri="{BB962C8B-B14F-4D97-AF65-F5344CB8AC3E}">
        <p14:creationId xmlns:p14="http://schemas.microsoft.com/office/powerpoint/2010/main" val="3944903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773A617E-F47D-49A7-9BA9-D70CEDD67359}"/>
              </a:ext>
            </a:extLst>
          </p:cNvPr>
          <p:cNvPicPr>
            <a:picLocks noChangeAspect="1"/>
          </p:cNvPicPr>
          <p:nvPr/>
        </p:nvPicPr>
        <p:blipFill>
          <a:blip r:embed="rId3"/>
          <a:stretch>
            <a:fillRect/>
          </a:stretch>
        </p:blipFill>
        <p:spPr>
          <a:xfrm>
            <a:off x="3849377" y="1138593"/>
            <a:ext cx="8039164" cy="4276814"/>
          </a:xfrm>
          <a:prstGeom prst="rect">
            <a:avLst/>
          </a:prstGeom>
        </p:spPr>
      </p:pic>
      <p:sp>
        <p:nvSpPr>
          <p:cNvPr id="4" name="Segnaposto contenuto 1">
            <a:extLst>
              <a:ext uri="{FF2B5EF4-FFF2-40B4-BE49-F238E27FC236}">
                <a16:creationId xmlns:a16="http://schemas.microsoft.com/office/drawing/2014/main" id="{B245B1DE-8FCB-4EC3-BAEE-5F64AC94EC44}"/>
              </a:ext>
            </a:extLst>
          </p:cNvPr>
          <p:cNvSpPr txBox="1">
            <a:spLocks/>
          </p:cNvSpPr>
          <p:nvPr/>
        </p:nvSpPr>
        <p:spPr>
          <a:xfrm>
            <a:off x="19692" y="1466029"/>
            <a:ext cx="3719761" cy="45854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b="1" dirty="0"/>
              <a:t>Elettra 2.0 layout</a:t>
            </a:r>
          </a:p>
          <a:p>
            <a:pPr marL="0" indent="0">
              <a:buFont typeface="Arial" panose="020B0604020202020204" pitchFamily="34" charset="0"/>
              <a:buNone/>
            </a:pPr>
            <a:r>
              <a:rPr lang="it-IT" sz="1800" dirty="0"/>
              <a:t>Machine and </a:t>
            </a:r>
            <a:r>
              <a:rPr lang="it-IT" sz="1800" dirty="0" err="1"/>
              <a:t>beamlines</a:t>
            </a:r>
            <a:r>
              <a:rPr lang="it-IT" sz="1800" dirty="0"/>
              <a:t> layout</a:t>
            </a:r>
          </a:p>
          <a:p>
            <a:pPr marL="0" indent="0">
              <a:buNone/>
            </a:pPr>
            <a:r>
              <a:rPr lang="it-IT" sz="1800" dirty="0">
                <a:solidFill>
                  <a:srgbClr val="FF0000"/>
                </a:solidFill>
              </a:rPr>
              <a:t>1.</a:t>
            </a:r>
            <a:r>
              <a:rPr lang="it-IT" sz="1800" dirty="0"/>
              <a:t> The new source for the </a:t>
            </a:r>
            <a:r>
              <a:rPr lang="it-IT" sz="1800" dirty="0" err="1"/>
              <a:t>diagnostics</a:t>
            </a:r>
            <a:r>
              <a:rPr lang="it-IT" sz="1800" dirty="0"/>
              <a:t> </a:t>
            </a:r>
            <a:r>
              <a:rPr lang="it-IT" sz="1800" dirty="0" err="1"/>
              <a:t>beamline</a:t>
            </a:r>
            <a:r>
              <a:rPr lang="it-IT" sz="1800" dirty="0"/>
              <a:t> </a:t>
            </a:r>
            <a:r>
              <a:rPr lang="it-IT" sz="1800" dirty="0" err="1"/>
              <a:t>will</a:t>
            </a:r>
            <a:r>
              <a:rPr lang="it-IT" sz="1800" dirty="0"/>
              <a:t> be B03S01.01, the first bending </a:t>
            </a:r>
            <a:r>
              <a:rPr lang="it-IT" sz="1800" dirty="0" err="1"/>
              <a:t>magnet</a:t>
            </a:r>
            <a:r>
              <a:rPr lang="it-IT" sz="1800" dirty="0"/>
              <a:t> just </a:t>
            </a:r>
            <a:r>
              <a:rPr lang="it-IT" sz="1800" dirty="0" err="1"/>
              <a:t>after</a:t>
            </a:r>
            <a:r>
              <a:rPr lang="it-IT" sz="1800" dirty="0"/>
              <a:t> the short straight section </a:t>
            </a:r>
            <a:r>
              <a:rPr lang="it-IT" sz="1800" dirty="0" err="1"/>
              <a:t>between</a:t>
            </a:r>
            <a:r>
              <a:rPr lang="it-IT" sz="1800" dirty="0"/>
              <a:t> S12 and S1.</a:t>
            </a:r>
          </a:p>
          <a:p>
            <a:pPr marL="0" indent="0">
              <a:buNone/>
            </a:pPr>
            <a:r>
              <a:rPr lang="it-IT" sz="1800" dirty="0">
                <a:solidFill>
                  <a:srgbClr val="FF0000"/>
                </a:solidFill>
              </a:rPr>
              <a:t>2.</a:t>
            </a:r>
            <a:r>
              <a:rPr lang="it-IT" sz="1800" dirty="0"/>
              <a:t> The </a:t>
            </a:r>
            <a:r>
              <a:rPr lang="it-IT" sz="1800" dirty="0" err="1"/>
              <a:t>old</a:t>
            </a:r>
            <a:r>
              <a:rPr lang="it-IT" sz="1800" dirty="0"/>
              <a:t> SRPM </a:t>
            </a:r>
            <a:r>
              <a:rPr lang="it-IT" sz="1800" dirty="0" err="1"/>
              <a:t>hutch</a:t>
            </a:r>
            <a:r>
              <a:rPr lang="it-IT" sz="1800" dirty="0"/>
              <a:t> position </a:t>
            </a:r>
            <a:r>
              <a:rPr lang="it-IT" sz="1800" dirty="0" err="1"/>
              <a:t>will</a:t>
            </a:r>
            <a:r>
              <a:rPr lang="it-IT" sz="1800" dirty="0"/>
              <a:t> be </a:t>
            </a:r>
            <a:r>
              <a:rPr lang="it-IT" sz="1800" dirty="0" err="1"/>
              <a:t>used</a:t>
            </a:r>
            <a:r>
              <a:rPr lang="it-IT" sz="1800" dirty="0"/>
              <a:t> by the SYRMEP-LS </a:t>
            </a:r>
            <a:r>
              <a:rPr lang="it-IT" sz="1800" dirty="0" err="1"/>
              <a:t>beamline</a:t>
            </a:r>
            <a:r>
              <a:rPr lang="it-IT" sz="1800" dirty="0"/>
              <a:t>.</a:t>
            </a:r>
          </a:p>
          <a:p>
            <a:pPr marL="0" indent="0">
              <a:buNone/>
            </a:pPr>
            <a:r>
              <a:rPr lang="it-IT" sz="1800" dirty="0">
                <a:solidFill>
                  <a:srgbClr val="FF0000"/>
                </a:solidFill>
              </a:rPr>
              <a:t>3.</a:t>
            </a:r>
            <a:r>
              <a:rPr lang="it-IT" sz="1800" dirty="0"/>
              <a:t> A new </a:t>
            </a:r>
            <a:r>
              <a:rPr lang="it-IT" sz="1800" dirty="0" err="1"/>
              <a:t>hutch</a:t>
            </a:r>
            <a:r>
              <a:rPr lang="it-IT" sz="1800" dirty="0"/>
              <a:t> </a:t>
            </a:r>
            <a:r>
              <a:rPr lang="it-IT" sz="1800" dirty="0" err="1"/>
              <a:t>has</a:t>
            </a:r>
            <a:r>
              <a:rPr lang="it-IT" sz="1800" dirty="0"/>
              <a:t> to be </a:t>
            </a:r>
            <a:r>
              <a:rPr lang="it-IT" sz="1800" dirty="0" err="1"/>
              <a:t>designed</a:t>
            </a:r>
            <a:r>
              <a:rPr lang="it-IT" sz="1800" dirty="0"/>
              <a:t> and </a:t>
            </a:r>
            <a:r>
              <a:rPr lang="it-IT" sz="1800" dirty="0" err="1"/>
              <a:t>built</a:t>
            </a:r>
            <a:r>
              <a:rPr lang="it-IT" sz="1800" dirty="0"/>
              <a:t> in a new position.</a:t>
            </a:r>
          </a:p>
        </p:txBody>
      </p:sp>
      <p:sp>
        <p:nvSpPr>
          <p:cNvPr id="7" name="CasellaDiTesto 6">
            <a:extLst>
              <a:ext uri="{FF2B5EF4-FFF2-40B4-BE49-F238E27FC236}">
                <a16:creationId xmlns:a16="http://schemas.microsoft.com/office/drawing/2014/main" id="{0C4634A7-3902-4DB7-9FA5-C6DDD7803B0D}"/>
              </a:ext>
            </a:extLst>
          </p:cNvPr>
          <p:cNvSpPr txBox="1"/>
          <p:nvPr/>
        </p:nvSpPr>
        <p:spPr>
          <a:xfrm>
            <a:off x="4285869" y="3429000"/>
            <a:ext cx="1033856" cy="605749"/>
          </a:xfrm>
          <a:prstGeom prst="rect">
            <a:avLst/>
          </a:prstGeom>
          <a:noFill/>
          <a:ln>
            <a:solidFill>
              <a:srgbClr val="FF0000"/>
            </a:solidFill>
          </a:ln>
        </p:spPr>
        <p:txBody>
          <a:bodyPr wrap="square" rtlCol="0">
            <a:noAutofit/>
          </a:bodyPr>
          <a:lstStyle/>
          <a:p>
            <a:pPr algn="ctr"/>
            <a:endParaRPr lang="it-IT" b="1" dirty="0">
              <a:solidFill>
                <a:srgbClr val="FF0000"/>
              </a:solidFill>
            </a:endParaRPr>
          </a:p>
          <a:p>
            <a:pPr algn="ctr"/>
            <a:r>
              <a:rPr lang="it-IT" b="1" dirty="0">
                <a:solidFill>
                  <a:srgbClr val="FF0000"/>
                </a:solidFill>
              </a:rPr>
              <a:t>1.</a:t>
            </a:r>
          </a:p>
        </p:txBody>
      </p:sp>
      <p:sp>
        <p:nvSpPr>
          <p:cNvPr id="8" name="CasellaDiTesto 7">
            <a:extLst>
              <a:ext uri="{FF2B5EF4-FFF2-40B4-BE49-F238E27FC236}">
                <a16:creationId xmlns:a16="http://schemas.microsoft.com/office/drawing/2014/main" id="{62FC7476-D214-4278-AB12-E04CF42E29BF}"/>
              </a:ext>
            </a:extLst>
          </p:cNvPr>
          <p:cNvSpPr txBox="1"/>
          <p:nvPr/>
        </p:nvSpPr>
        <p:spPr>
          <a:xfrm>
            <a:off x="4092032" y="1280950"/>
            <a:ext cx="2136751" cy="1085260"/>
          </a:xfrm>
          <a:prstGeom prst="rect">
            <a:avLst/>
          </a:prstGeom>
          <a:noFill/>
          <a:ln>
            <a:solidFill>
              <a:srgbClr val="FF0000"/>
            </a:solidFill>
          </a:ln>
        </p:spPr>
        <p:txBody>
          <a:bodyPr wrap="square" rtlCol="0">
            <a:noAutofit/>
          </a:bodyPr>
          <a:lstStyle/>
          <a:p>
            <a:pPr algn="ctr"/>
            <a:r>
              <a:rPr lang="it-IT" b="1" dirty="0">
                <a:solidFill>
                  <a:srgbClr val="FF0000"/>
                </a:solidFill>
              </a:rPr>
              <a:t>2.</a:t>
            </a:r>
          </a:p>
        </p:txBody>
      </p:sp>
      <p:sp>
        <p:nvSpPr>
          <p:cNvPr id="9" name="CasellaDiTesto 8">
            <a:extLst>
              <a:ext uri="{FF2B5EF4-FFF2-40B4-BE49-F238E27FC236}">
                <a16:creationId xmlns:a16="http://schemas.microsoft.com/office/drawing/2014/main" id="{3352F6F1-C16E-4C6E-AB23-9643B874D8C2}"/>
              </a:ext>
            </a:extLst>
          </p:cNvPr>
          <p:cNvSpPr txBox="1"/>
          <p:nvPr/>
        </p:nvSpPr>
        <p:spPr>
          <a:xfrm>
            <a:off x="9017254" y="2304215"/>
            <a:ext cx="2716040" cy="1730534"/>
          </a:xfrm>
          <a:prstGeom prst="rect">
            <a:avLst/>
          </a:prstGeom>
          <a:noFill/>
          <a:ln>
            <a:solidFill>
              <a:srgbClr val="FF0000"/>
            </a:solidFill>
          </a:ln>
        </p:spPr>
        <p:txBody>
          <a:bodyPr wrap="square" rtlCol="0">
            <a:noAutofit/>
          </a:bodyPr>
          <a:lstStyle/>
          <a:p>
            <a:pPr algn="ctr"/>
            <a:endParaRPr lang="it-IT" b="1" dirty="0">
              <a:solidFill>
                <a:srgbClr val="FF0000"/>
              </a:solidFill>
            </a:endParaRPr>
          </a:p>
          <a:p>
            <a:pPr algn="ctr"/>
            <a:endParaRPr lang="it-IT" b="1" dirty="0">
              <a:solidFill>
                <a:srgbClr val="FF0000"/>
              </a:solidFill>
            </a:endParaRPr>
          </a:p>
          <a:p>
            <a:pPr algn="ctr"/>
            <a:r>
              <a:rPr lang="it-IT" b="1" dirty="0">
                <a:solidFill>
                  <a:srgbClr val="FF0000"/>
                </a:solidFill>
              </a:rPr>
              <a:t>3.</a:t>
            </a:r>
          </a:p>
        </p:txBody>
      </p:sp>
      <p:cxnSp>
        <p:nvCxnSpPr>
          <p:cNvPr id="12" name="Connettore 2 11">
            <a:extLst>
              <a:ext uri="{FF2B5EF4-FFF2-40B4-BE49-F238E27FC236}">
                <a16:creationId xmlns:a16="http://schemas.microsoft.com/office/drawing/2014/main" id="{C703EFAD-20A6-4A16-BA45-9B6F3AEAFA4E}"/>
              </a:ext>
            </a:extLst>
          </p:cNvPr>
          <p:cNvCxnSpPr>
            <a:cxnSpLocks/>
          </p:cNvCxnSpPr>
          <p:nvPr/>
        </p:nvCxnSpPr>
        <p:spPr>
          <a:xfrm>
            <a:off x="4802797" y="3573810"/>
            <a:ext cx="4730502"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22149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503197-2ED4-49FF-9654-5B4E2FA8528A}"/>
              </a:ext>
            </a:extLst>
          </p:cNvPr>
          <p:cNvSpPr>
            <a:spLocks noGrp="1"/>
          </p:cNvSpPr>
          <p:nvPr>
            <p:ph idx="1"/>
          </p:nvPr>
        </p:nvSpPr>
        <p:spPr>
          <a:xfrm>
            <a:off x="682580" y="1287887"/>
            <a:ext cx="2318197" cy="4861899"/>
          </a:xfrm>
        </p:spPr>
        <p:txBody>
          <a:bodyPr>
            <a:normAutofit/>
          </a:bodyPr>
          <a:lstStyle/>
          <a:p>
            <a:pPr marL="0" indent="0">
              <a:buNone/>
            </a:pPr>
            <a:r>
              <a:rPr lang="en-GB" baseline="-25000" dirty="0"/>
              <a:t>Here is the angular spectral flux density calculated with respect to y on a screen 30 cm downstream of the source point.</a:t>
            </a:r>
          </a:p>
          <a:p>
            <a:pPr marL="0" indent="0">
              <a:buNone/>
            </a:pPr>
            <a:r>
              <a:rPr lang="it-IT" baseline="-25000" dirty="0"/>
              <a:t>The </a:t>
            </a:r>
            <a:r>
              <a:rPr lang="it-IT" baseline="-25000" dirty="0" err="1"/>
              <a:t>two</a:t>
            </a:r>
            <a:r>
              <a:rPr lang="it-IT" baseline="-25000" dirty="0"/>
              <a:t> </a:t>
            </a:r>
            <a:r>
              <a:rPr lang="it-IT" baseline="-25000" dirty="0" err="1"/>
              <a:t>curves</a:t>
            </a:r>
            <a:r>
              <a:rPr lang="it-IT" baseline="-25000" dirty="0"/>
              <a:t> on the </a:t>
            </a:r>
            <a:r>
              <a:rPr lang="it-IT" baseline="-25000" dirty="0" err="1"/>
              <a:t>graphs</a:t>
            </a:r>
            <a:r>
              <a:rPr lang="it-IT" baseline="-25000" dirty="0"/>
              <a:t> </a:t>
            </a:r>
            <a:r>
              <a:rPr lang="it-IT" baseline="-25000" dirty="0" err="1"/>
              <a:t>refer</a:t>
            </a:r>
            <a:r>
              <a:rPr lang="it-IT" baseline="-25000" dirty="0"/>
              <a:t> to </a:t>
            </a:r>
            <a:r>
              <a:rPr lang="it-IT" baseline="-25000" dirty="0" err="1"/>
              <a:t>photons</a:t>
            </a:r>
            <a:r>
              <a:rPr lang="it-IT" baseline="-25000" dirty="0"/>
              <a:t> </a:t>
            </a:r>
            <a:r>
              <a:rPr lang="it-IT" baseline="-25000" dirty="0" err="1"/>
              <a:t>at</a:t>
            </a:r>
            <a:r>
              <a:rPr lang="it-IT" baseline="-25000" dirty="0"/>
              <a:t> </a:t>
            </a:r>
            <a:r>
              <a:rPr lang="it-IT" baseline="-25000" dirty="0" err="1"/>
              <a:t>different</a:t>
            </a:r>
            <a:r>
              <a:rPr lang="it-IT" baseline="-25000" dirty="0"/>
              <a:t> </a:t>
            </a:r>
            <a:r>
              <a:rPr lang="it-IT" baseline="-25000" dirty="0" err="1"/>
              <a:t>energy</a:t>
            </a:r>
            <a:r>
              <a:rPr lang="it-IT" baseline="-25000" dirty="0"/>
              <a:t>.</a:t>
            </a:r>
          </a:p>
        </p:txBody>
      </p:sp>
      <p:sp>
        <p:nvSpPr>
          <p:cNvPr id="6"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t>Visible</a:t>
            </a:r>
            <a:r>
              <a:rPr lang="it-IT" b="1" dirty="0"/>
              <a:t> and UV </a:t>
            </a:r>
            <a:r>
              <a:rPr lang="it-IT" b="1" dirty="0" err="1"/>
              <a:t>radiation</a:t>
            </a:r>
            <a:r>
              <a:rPr lang="it-IT" b="1" dirty="0"/>
              <a:t> from Bending</a:t>
            </a:r>
          </a:p>
        </p:txBody>
      </p:sp>
      <p:pic>
        <p:nvPicPr>
          <p:cNvPr id="2" name="Immagine 1">
            <a:extLst>
              <a:ext uri="{FF2B5EF4-FFF2-40B4-BE49-F238E27FC236}">
                <a16:creationId xmlns:a16="http://schemas.microsoft.com/office/drawing/2014/main" id="{8D12F737-AB14-4E46-9B5F-C526A852F4C2}"/>
              </a:ext>
            </a:extLst>
          </p:cNvPr>
          <p:cNvPicPr>
            <a:picLocks noChangeAspect="1"/>
          </p:cNvPicPr>
          <p:nvPr/>
        </p:nvPicPr>
        <p:blipFill>
          <a:blip r:embed="rId3"/>
          <a:stretch>
            <a:fillRect/>
          </a:stretch>
        </p:blipFill>
        <p:spPr>
          <a:xfrm>
            <a:off x="3187350" y="1280622"/>
            <a:ext cx="8700959" cy="4876428"/>
          </a:xfrm>
          <a:prstGeom prst="rect">
            <a:avLst/>
          </a:prstGeom>
        </p:spPr>
      </p:pic>
      <p:graphicFrame>
        <p:nvGraphicFramePr>
          <p:cNvPr id="7" name="Tabella 6">
            <a:extLst>
              <a:ext uri="{FF2B5EF4-FFF2-40B4-BE49-F238E27FC236}">
                <a16:creationId xmlns:a16="http://schemas.microsoft.com/office/drawing/2014/main" id="{9CB99786-D364-4C19-B3B8-5E3038FA31AF}"/>
              </a:ext>
            </a:extLst>
          </p:cNvPr>
          <p:cNvGraphicFramePr>
            <a:graphicFrameLocks noGrp="1"/>
          </p:cNvGraphicFramePr>
          <p:nvPr>
            <p:extLst>
              <p:ext uri="{D42A27DB-BD31-4B8C-83A1-F6EECF244321}">
                <p14:modId xmlns:p14="http://schemas.microsoft.com/office/powerpoint/2010/main" val="1979068032"/>
              </p:ext>
            </p:extLst>
          </p:nvPr>
        </p:nvGraphicFramePr>
        <p:xfrm>
          <a:off x="609600" y="4676324"/>
          <a:ext cx="2524081" cy="590550"/>
        </p:xfrm>
        <a:graphic>
          <a:graphicData uri="http://schemas.openxmlformats.org/drawingml/2006/table">
            <a:tbl>
              <a:tblPr>
                <a:tableStyleId>{5C22544A-7EE6-4342-B048-85BDC9FD1C3A}</a:tableStyleId>
              </a:tblPr>
              <a:tblGrid>
                <a:gridCol w="1550987">
                  <a:extLst>
                    <a:ext uri="{9D8B030D-6E8A-4147-A177-3AD203B41FA5}">
                      <a16:colId xmlns:a16="http://schemas.microsoft.com/office/drawing/2014/main" val="927997151"/>
                    </a:ext>
                  </a:extLst>
                </a:gridCol>
                <a:gridCol w="470813">
                  <a:extLst>
                    <a:ext uri="{9D8B030D-6E8A-4147-A177-3AD203B41FA5}">
                      <a16:colId xmlns:a16="http://schemas.microsoft.com/office/drawing/2014/main" val="3199150083"/>
                    </a:ext>
                  </a:extLst>
                </a:gridCol>
                <a:gridCol w="502281">
                  <a:extLst>
                    <a:ext uri="{9D8B030D-6E8A-4147-A177-3AD203B41FA5}">
                      <a16:colId xmlns:a16="http://schemas.microsoft.com/office/drawing/2014/main" val="3131786254"/>
                    </a:ext>
                  </a:extLst>
                </a:gridCol>
              </a:tblGrid>
              <a:tr h="200025">
                <a:tc>
                  <a:txBody>
                    <a:bodyPr/>
                    <a:lstStyle/>
                    <a:p>
                      <a:pPr algn="l" fontAlgn="b"/>
                      <a:r>
                        <a:rPr lang="it-IT" sz="1100" u="none" strike="noStrike" dirty="0" err="1">
                          <a:effectLst/>
                        </a:rPr>
                        <a:t>Photon</a:t>
                      </a:r>
                      <a:r>
                        <a:rPr lang="it-IT" sz="1100" u="none" strike="noStrike" dirty="0">
                          <a:effectLst/>
                        </a:rPr>
                        <a:t> Energy [</a:t>
                      </a:r>
                      <a:r>
                        <a:rPr lang="it-IT" sz="1100" u="none" strike="noStrike" dirty="0" err="1">
                          <a:effectLst/>
                        </a:rPr>
                        <a:t>eV</a:t>
                      </a:r>
                      <a:r>
                        <a:rPr lang="it-IT" sz="1100" u="none" strike="noStrike" dirty="0">
                          <a:effectLst/>
                        </a:rPr>
                        <a:t>]</a:t>
                      </a:r>
                      <a:endParaRPr lang="it-IT"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u="none" strike="noStrike">
                          <a:effectLst/>
                        </a:rPr>
                        <a:t>2</a:t>
                      </a:r>
                      <a:endParaRPr lang="it-IT"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u="none" strike="noStrike">
                          <a:effectLst/>
                        </a:rPr>
                        <a:t>5</a:t>
                      </a:r>
                      <a:endParaRPr lang="it-IT"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67272127"/>
                  </a:ext>
                </a:extLst>
              </a:tr>
              <a:tr h="190500">
                <a:tc>
                  <a:txBody>
                    <a:bodyPr/>
                    <a:lstStyle/>
                    <a:p>
                      <a:pPr algn="l" fontAlgn="b"/>
                      <a:r>
                        <a:rPr lang="it-IT" sz="1100" u="none" strike="noStrike" dirty="0" err="1">
                          <a:effectLst/>
                        </a:rPr>
                        <a:t>Wavelength</a:t>
                      </a:r>
                      <a:r>
                        <a:rPr lang="it-IT" sz="1100" u="none" strike="noStrike" dirty="0">
                          <a:effectLst/>
                        </a:rPr>
                        <a:t> [nm]</a:t>
                      </a:r>
                      <a:endParaRPr lang="it-IT"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u="none" strike="noStrike">
                          <a:effectLst/>
                        </a:rPr>
                        <a:t>620</a:t>
                      </a:r>
                      <a:endParaRPr lang="it-IT"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u="none" strike="noStrike">
                          <a:effectLst/>
                        </a:rPr>
                        <a:t>250</a:t>
                      </a:r>
                      <a:endParaRPr lang="it-IT"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59139148"/>
                  </a:ext>
                </a:extLst>
              </a:tr>
              <a:tr h="200025">
                <a:tc>
                  <a:txBody>
                    <a:bodyPr/>
                    <a:lstStyle/>
                    <a:p>
                      <a:pPr algn="l" fontAlgn="b"/>
                      <a:r>
                        <a:rPr lang="it-IT" sz="1100" u="none" strike="noStrike" dirty="0">
                          <a:effectLst/>
                        </a:rPr>
                        <a:t>HWHM </a:t>
                      </a:r>
                      <a:r>
                        <a:rPr lang="it-IT" sz="1100" u="none" strike="noStrike" dirty="0" err="1">
                          <a:effectLst/>
                        </a:rPr>
                        <a:t>divergence</a:t>
                      </a:r>
                      <a:r>
                        <a:rPr lang="it-IT" sz="1100" u="none" strike="noStrike" dirty="0">
                          <a:effectLst/>
                        </a:rPr>
                        <a:t> [</a:t>
                      </a:r>
                      <a:r>
                        <a:rPr lang="it-IT" sz="1100" u="none" strike="noStrike" dirty="0" err="1">
                          <a:effectLst/>
                        </a:rPr>
                        <a:t>mrad</a:t>
                      </a:r>
                      <a:r>
                        <a:rPr lang="it-IT" sz="1100" u="none" strike="noStrike" dirty="0">
                          <a:effectLst/>
                        </a:rPr>
                        <a:t>]</a:t>
                      </a:r>
                      <a:endParaRPr lang="it-IT"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u="none" strike="noStrike" dirty="0">
                          <a:effectLst/>
                        </a:rPr>
                        <a:t>3,33</a:t>
                      </a:r>
                      <a:endParaRPr lang="it-IT"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u="none" strike="noStrike" dirty="0">
                          <a:effectLst/>
                        </a:rPr>
                        <a:t>2,33</a:t>
                      </a:r>
                      <a:endParaRPr lang="it-IT"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76524886"/>
                  </a:ext>
                </a:extLst>
              </a:tr>
            </a:tbl>
          </a:graphicData>
        </a:graphic>
      </p:graphicFrame>
    </p:spTree>
    <p:extLst>
      <p:ext uri="{BB962C8B-B14F-4D97-AF65-F5344CB8AC3E}">
        <p14:creationId xmlns:p14="http://schemas.microsoft.com/office/powerpoint/2010/main" val="384187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503197-2ED4-49FF-9654-5B4E2FA8528A}"/>
              </a:ext>
            </a:extLst>
          </p:cNvPr>
          <p:cNvSpPr>
            <a:spLocks noGrp="1"/>
          </p:cNvSpPr>
          <p:nvPr>
            <p:ph idx="1"/>
          </p:nvPr>
        </p:nvSpPr>
        <p:spPr>
          <a:xfrm>
            <a:off x="598811" y="1825625"/>
            <a:ext cx="3981281" cy="4553995"/>
          </a:xfrm>
        </p:spPr>
        <p:txBody>
          <a:bodyPr>
            <a:normAutofit/>
          </a:bodyPr>
          <a:lstStyle/>
          <a:p>
            <a:pPr marL="0" indent="0">
              <a:buNone/>
            </a:pPr>
            <a:r>
              <a:rPr lang="en-GB" sz="1800" dirty="0"/>
              <a:t>Standard vacuum chamber B03S01.01.</a:t>
            </a:r>
          </a:p>
          <a:p>
            <a:pPr marL="0" indent="0">
              <a:buNone/>
            </a:pPr>
            <a:r>
              <a:rPr lang="en-GB" sz="1800" dirty="0"/>
              <a:t>This vacuum chamber can host an X-ray light source .</a:t>
            </a:r>
          </a:p>
          <a:p>
            <a:pPr marL="0" indent="0">
              <a:buNone/>
            </a:pPr>
            <a:r>
              <a:rPr lang="en-GB" sz="1800" dirty="0"/>
              <a:t>The vacuum chamber that propagates the radiation passes through the body of the following magnets and for this reason it has a very small diameter (internal diameter 6X11 mm) not suitable for transmitting the visible part which, if necessary, must be extracted from the bending part with appropriate modification. </a:t>
            </a:r>
            <a:endParaRPr lang="en-US" sz="1800" dirty="0"/>
          </a:p>
        </p:txBody>
      </p:sp>
      <p:sp>
        <p:nvSpPr>
          <p:cNvPr id="6"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a:t>Bending </a:t>
            </a:r>
            <a:r>
              <a:rPr lang="it-IT" b="1" dirty="0" err="1"/>
              <a:t>magnet</a:t>
            </a:r>
            <a:r>
              <a:rPr lang="it-IT" b="1" dirty="0"/>
              <a:t> source</a:t>
            </a:r>
            <a:endParaRPr lang="it-IT" b="1" dirty="0">
              <a:solidFill>
                <a:srgbClr val="FF0000"/>
              </a:solidFill>
            </a:endParaRPr>
          </a:p>
        </p:txBody>
      </p:sp>
      <p:pic>
        <p:nvPicPr>
          <p:cNvPr id="11" name="Immagine 10">
            <a:extLst>
              <a:ext uri="{FF2B5EF4-FFF2-40B4-BE49-F238E27FC236}">
                <a16:creationId xmlns:a16="http://schemas.microsoft.com/office/drawing/2014/main" id="{E12E31AF-7507-496C-A939-E1916D827057}"/>
              </a:ext>
            </a:extLst>
          </p:cNvPr>
          <p:cNvPicPr>
            <a:picLocks noChangeAspect="1"/>
          </p:cNvPicPr>
          <p:nvPr/>
        </p:nvPicPr>
        <p:blipFill>
          <a:blip r:embed="rId3"/>
          <a:stretch>
            <a:fillRect/>
          </a:stretch>
        </p:blipFill>
        <p:spPr>
          <a:xfrm>
            <a:off x="4711132" y="1825625"/>
            <a:ext cx="6642668" cy="4553995"/>
          </a:xfrm>
          <a:prstGeom prst="rect">
            <a:avLst/>
          </a:prstGeom>
          <a:ln>
            <a:solidFill>
              <a:schemeClr val="tx1"/>
            </a:solidFill>
          </a:ln>
        </p:spPr>
      </p:pic>
    </p:spTree>
    <p:extLst>
      <p:ext uri="{BB962C8B-B14F-4D97-AF65-F5344CB8AC3E}">
        <p14:creationId xmlns:p14="http://schemas.microsoft.com/office/powerpoint/2010/main" val="4189244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503197-2ED4-49FF-9654-5B4E2FA8528A}"/>
              </a:ext>
            </a:extLst>
          </p:cNvPr>
          <p:cNvSpPr>
            <a:spLocks noGrp="1"/>
          </p:cNvSpPr>
          <p:nvPr>
            <p:ph idx="1"/>
          </p:nvPr>
        </p:nvSpPr>
        <p:spPr>
          <a:xfrm>
            <a:off x="838200" y="1825625"/>
            <a:ext cx="4330002" cy="4553995"/>
          </a:xfrm>
        </p:spPr>
        <p:txBody>
          <a:bodyPr>
            <a:normAutofit/>
          </a:bodyPr>
          <a:lstStyle/>
          <a:p>
            <a:pPr marL="0" indent="0">
              <a:buNone/>
            </a:pPr>
            <a:r>
              <a:rPr lang="en-US" sz="1200" dirty="0"/>
              <a:t>Standard B3S1.1 vacuum chamber to be modified to match SRPM purposes </a:t>
            </a:r>
            <a:r>
              <a:rPr lang="en-US" sz="1200" dirty="0" err="1"/>
              <a:t>raggio</a:t>
            </a:r>
            <a:r>
              <a:rPr lang="en-US" sz="1200" dirty="0"/>
              <a:t> curvature </a:t>
            </a:r>
            <a:r>
              <a:rPr lang="en-US" sz="1200" dirty="0" err="1"/>
              <a:t>dei</a:t>
            </a:r>
            <a:r>
              <a:rPr lang="en-US" sz="1200" dirty="0"/>
              <a:t> </a:t>
            </a:r>
            <a:r>
              <a:rPr lang="en-US" sz="1200" dirty="0" err="1"/>
              <a:t>magnetii</a:t>
            </a:r>
            <a:endParaRPr lang="en-US" sz="1200" dirty="0"/>
          </a:p>
        </p:txBody>
      </p:sp>
      <p:sp>
        <p:nvSpPr>
          <p:cNvPr id="6"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a:t>Bending </a:t>
            </a:r>
            <a:r>
              <a:rPr lang="it-IT" b="1" dirty="0" err="1"/>
              <a:t>magnet</a:t>
            </a:r>
            <a:r>
              <a:rPr lang="it-IT" b="1" dirty="0"/>
              <a:t> source</a:t>
            </a:r>
            <a:endParaRPr lang="it-IT" b="1" dirty="0">
              <a:solidFill>
                <a:srgbClr val="FF0000"/>
              </a:solidFill>
            </a:endParaRPr>
          </a:p>
        </p:txBody>
      </p:sp>
      <p:pic>
        <p:nvPicPr>
          <p:cNvPr id="4" name="Immagine 3">
            <a:extLst>
              <a:ext uri="{FF2B5EF4-FFF2-40B4-BE49-F238E27FC236}">
                <a16:creationId xmlns:a16="http://schemas.microsoft.com/office/drawing/2014/main" id="{6482973E-486F-469C-846F-54B24417C9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027906"/>
            <a:ext cx="10515600" cy="5287010"/>
          </a:xfrm>
          <a:prstGeom prst="rect">
            <a:avLst/>
          </a:prstGeom>
        </p:spPr>
      </p:pic>
      <p:cxnSp>
        <p:nvCxnSpPr>
          <p:cNvPr id="7" name="Connettore diritto 6">
            <a:extLst>
              <a:ext uri="{FF2B5EF4-FFF2-40B4-BE49-F238E27FC236}">
                <a16:creationId xmlns:a16="http://schemas.microsoft.com/office/drawing/2014/main" id="{F893F78B-2BF0-45F5-8BA0-91B7B5700223}"/>
              </a:ext>
            </a:extLst>
          </p:cNvPr>
          <p:cNvCxnSpPr/>
          <p:nvPr/>
        </p:nvCxnSpPr>
        <p:spPr>
          <a:xfrm>
            <a:off x="902043" y="389237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FE1C4C12-10DE-4A73-BC0F-B6A3460AC7D1}"/>
              </a:ext>
            </a:extLst>
          </p:cNvPr>
          <p:cNvCxnSpPr/>
          <p:nvPr/>
        </p:nvCxnSpPr>
        <p:spPr>
          <a:xfrm flipV="1">
            <a:off x="3282071" y="3058652"/>
            <a:ext cx="1566249" cy="126748"/>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Connettore 2 24">
            <a:extLst>
              <a:ext uri="{FF2B5EF4-FFF2-40B4-BE49-F238E27FC236}">
                <a16:creationId xmlns:a16="http://schemas.microsoft.com/office/drawing/2014/main" id="{6567B084-0D32-4738-AEAC-A4FB50C91C34}"/>
              </a:ext>
            </a:extLst>
          </p:cNvPr>
          <p:cNvCxnSpPr>
            <a:cxnSpLocks/>
          </p:cNvCxnSpPr>
          <p:nvPr/>
        </p:nvCxnSpPr>
        <p:spPr>
          <a:xfrm flipV="1">
            <a:off x="4142792" y="2752993"/>
            <a:ext cx="6204857" cy="587367"/>
          </a:xfrm>
          <a:prstGeom prst="straightConnector1">
            <a:avLst/>
          </a:prstGeom>
          <a:ln w="317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CasellaDiTesto 30">
            <a:extLst>
              <a:ext uri="{FF2B5EF4-FFF2-40B4-BE49-F238E27FC236}">
                <a16:creationId xmlns:a16="http://schemas.microsoft.com/office/drawing/2014/main" id="{2F0B7521-F313-43FD-A196-F93C5B73CFFA}"/>
              </a:ext>
            </a:extLst>
          </p:cNvPr>
          <p:cNvSpPr txBox="1"/>
          <p:nvPr/>
        </p:nvSpPr>
        <p:spPr>
          <a:xfrm>
            <a:off x="3688329" y="2752993"/>
            <a:ext cx="713657" cy="369332"/>
          </a:xfrm>
          <a:prstGeom prst="rect">
            <a:avLst/>
          </a:prstGeom>
          <a:noFill/>
        </p:spPr>
        <p:txBody>
          <a:bodyPr wrap="none" rtlCol="0">
            <a:spAutoFit/>
          </a:bodyPr>
          <a:lstStyle/>
          <a:p>
            <a:r>
              <a:rPr lang="it-IT" dirty="0">
                <a:solidFill>
                  <a:srgbClr val="FF0000"/>
                </a:solidFill>
              </a:rPr>
              <a:t>0,8 m</a:t>
            </a:r>
          </a:p>
        </p:txBody>
      </p:sp>
      <p:sp>
        <p:nvSpPr>
          <p:cNvPr id="17" name="CasellaDiTesto 16">
            <a:extLst>
              <a:ext uri="{FF2B5EF4-FFF2-40B4-BE49-F238E27FC236}">
                <a16:creationId xmlns:a16="http://schemas.microsoft.com/office/drawing/2014/main" id="{4965AC58-0ED7-4AF7-97D9-3248A74D466D}"/>
              </a:ext>
            </a:extLst>
          </p:cNvPr>
          <p:cNvSpPr txBox="1"/>
          <p:nvPr/>
        </p:nvSpPr>
        <p:spPr>
          <a:xfrm>
            <a:off x="7012272" y="2618056"/>
            <a:ext cx="713657" cy="369332"/>
          </a:xfrm>
          <a:prstGeom prst="rect">
            <a:avLst/>
          </a:prstGeom>
          <a:noFill/>
        </p:spPr>
        <p:txBody>
          <a:bodyPr wrap="none" rtlCol="0">
            <a:spAutoFit/>
          </a:bodyPr>
          <a:lstStyle/>
          <a:p>
            <a:r>
              <a:rPr lang="it-IT" dirty="0">
                <a:solidFill>
                  <a:srgbClr val="FF0000"/>
                </a:solidFill>
              </a:rPr>
              <a:t>3,2 m</a:t>
            </a:r>
          </a:p>
        </p:txBody>
      </p:sp>
    </p:spTree>
    <p:extLst>
      <p:ext uri="{BB962C8B-B14F-4D97-AF65-F5344CB8AC3E}">
        <p14:creationId xmlns:p14="http://schemas.microsoft.com/office/powerpoint/2010/main" val="1850850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503197-2ED4-49FF-9654-5B4E2FA8528A}"/>
              </a:ext>
            </a:extLst>
          </p:cNvPr>
          <p:cNvSpPr>
            <a:spLocks noGrp="1"/>
          </p:cNvSpPr>
          <p:nvPr>
            <p:ph idx="1"/>
          </p:nvPr>
        </p:nvSpPr>
        <p:spPr>
          <a:xfrm>
            <a:off x="1425340" y="2229887"/>
            <a:ext cx="8610599" cy="3429769"/>
          </a:xfrm>
        </p:spPr>
        <p:txBody>
          <a:bodyPr>
            <a:normAutofit lnSpcReduction="10000"/>
          </a:bodyPr>
          <a:lstStyle/>
          <a:p>
            <a:pPr marL="0" indent="0">
              <a:buNone/>
            </a:pPr>
            <a:r>
              <a:rPr lang="en-GB" dirty="0"/>
              <a:t>The planned measurements are:</a:t>
            </a:r>
          </a:p>
          <a:p>
            <a:r>
              <a:rPr lang="en-GB" dirty="0"/>
              <a:t>Transverse beam dimensions </a:t>
            </a:r>
            <a:r>
              <a:rPr lang="en-GB" sz="1700" dirty="0"/>
              <a:t>(expected value ~ 10 </a:t>
            </a:r>
            <a:r>
              <a:rPr lang="en-GB" sz="1700" dirty="0">
                <a:latin typeface="Symbol" panose="05050102010706020507" pitchFamily="18" charset="2"/>
              </a:rPr>
              <a:t>m</a:t>
            </a:r>
            <a:r>
              <a:rPr lang="en-GB" sz="1700" dirty="0"/>
              <a:t>m resolution 0,5</a:t>
            </a:r>
            <a:r>
              <a:rPr lang="en-GB" sz="1700" dirty="0">
                <a:latin typeface="Symbol" panose="05050102010706020507" pitchFamily="18" charset="2"/>
              </a:rPr>
              <a:t> m</a:t>
            </a:r>
            <a:r>
              <a:rPr lang="en-GB" sz="1700" dirty="0"/>
              <a:t>m)</a:t>
            </a:r>
          </a:p>
          <a:p>
            <a:r>
              <a:rPr lang="en-GB" dirty="0"/>
              <a:t>Emittance , Coupling.</a:t>
            </a:r>
          </a:p>
          <a:p>
            <a:r>
              <a:rPr lang="en-GB" dirty="0"/>
              <a:t>Energy spread</a:t>
            </a:r>
          </a:p>
          <a:p>
            <a:r>
              <a:rPr lang="en-GB" dirty="0"/>
              <a:t>Longitudinal Beam Profile and Dynamics</a:t>
            </a:r>
            <a:endParaRPr lang="en-GB" dirty="0">
              <a:solidFill>
                <a:srgbClr val="FF0000"/>
              </a:solidFill>
            </a:endParaRPr>
          </a:p>
          <a:p>
            <a:r>
              <a:rPr lang="en-GB" dirty="0"/>
              <a:t>Beam Stability</a:t>
            </a:r>
          </a:p>
          <a:p>
            <a:r>
              <a:rPr lang="en-GB" dirty="0"/>
              <a:t>High frequency transverse beam oscillations</a:t>
            </a:r>
          </a:p>
        </p:txBody>
      </p:sp>
      <p:sp>
        <p:nvSpPr>
          <p:cNvPr id="6"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a:t>Optical </a:t>
            </a:r>
            <a:r>
              <a:rPr lang="it-IT" b="1" dirty="0" err="1"/>
              <a:t>Diagnostic</a:t>
            </a:r>
            <a:r>
              <a:rPr lang="it-IT" b="1" dirty="0"/>
              <a:t> </a:t>
            </a:r>
            <a:r>
              <a:rPr lang="it-IT" b="1" dirty="0" err="1"/>
              <a:t>Measurements</a:t>
            </a:r>
            <a:endParaRPr lang="it-IT" b="1" dirty="0"/>
          </a:p>
        </p:txBody>
      </p:sp>
    </p:spTree>
    <p:extLst>
      <p:ext uri="{BB962C8B-B14F-4D97-AF65-F5344CB8AC3E}">
        <p14:creationId xmlns:p14="http://schemas.microsoft.com/office/powerpoint/2010/main" val="11786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a:extLst>
                  <a:ext uri="{FF2B5EF4-FFF2-40B4-BE49-F238E27FC236}">
                    <a16:creationId xmlns:a16="http://schemas.microsoft.com/office/drawing/2014/main" id="{A1503197-2ED4-49FF-9654-5B4E2FA8528A}"/>
                  </a:ext>
                </a:extLst>
              </p:cNvPr>
              <p:cNvSpPr>
                <a:spLocks noGrp="1"/>
              </p:cNvSpPr>
              <p:nvPr>
                <p:ph idx="1"/>
              </p:nvPr>
            </p:nvSpPr>
            <p:spPr>
              <a:xfrm>
                <a:off x="838200" y="1825624"/>
                <a:ext cx="10515600" cy="4046365"/>
              </a:xfrm>
            </p:spPr>
            <p:txBody>
              <a:bodyPr>
                <a:normAutofit/>
              </a:bodyPr>
              <a:lstStyle/>
              <a:p>
                <a:pPr marL="0" indent="0">
                  <a:buNone/>
                </a:pPr>
                <a:r>
                  <a:rPr lang="en-US" dirty="0"/>
                  <a:t>The expected 2.4 GeV beam geometric emittance (natural) at equilibrium is in the range 190-250 pm rad depending upon IDs configuration, super-bends, the effective coupling (2–5 %) and the </a:t>
                </a:r>
                <a:r>
                  <a:rPr lang="en-US" dirty="0" err="1"/>
                  <a:t>intrabeam</a:t>
                </a:r>
                <a:r>
                  <a:rPr lang="en-US" dirty="0"/>
                  <a:t> scattering. </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it-IT" sz="2000" i="1">
                              <a:latin typeface="Cambria Math" panose="02040503050406030204" pitchFamily="18" charset="0"/>
                            </a:rPr>
                          </m:ctrlPr>
                        </m:sSubPr>
                        <m:e>
                          <m:r>
                            <a:rPr lang="en-GB" sz="2000" b="1" i="1">
                              <a:latin typeface="Cambria Math" panose="02040503050406030204" pitchFamily="18" charset="0"/>
                            </a:rPr>
                            <m:t>𝝈</m:t>
                          </m:r>
                        </m:e>
                        <m:sub>
                          <m:r>
                            <a:rPr lang="en-GB" sz="2000" b="1" i="1">
                              <a:latin typeface="Cambria Math" panose="02040503050406030204" pitchFamily="18" charset="0"/>
                            </a:rPr>
                            <m:t>𝒚</m:t>
                          </m:r>
                        </m:sub>
                      </m:sSub>
                      <m:r>
                        <a:rPr lang="en-GB" sz="2000" b="1" i="1">
                          <a:latin typeface="Cambria Math" panose="02040503050406030204" pitchFamily="18" charset="0"/>
                        </a:rPr>
                        <m:t>=</m:t>
                      </m:r>
                      <m:rad>
                        <m:radPr>
                          <m:degHide m:val="on"/>
                          <m:ctrlPr>
                            <a:rPr lang="it-IT" sz="2000" i="1">
                              <a:latin typeface="Cambria Math" panose="02040503050406030204" pitchFamily="18" charset="0"/>
                            </a:rPr>
                          </m:ctrlPr>
                        </m:radPr>
                        <m:deg/>
                        <m:e>
                          <m:sSub>
                            <m:sSubPr>
                              <m:ctrlPr>
                                <a:rPr lang="it-IT" sz="2000" i="1">
                                  <a:latin typeface="Cambria Math" panose="02040503050406030204" pitchFamily="18" charset="0"/>
                                </a:rPr>
                              </m:ctrlPr>
                            </m:sSubPr>
                            <m:e>
                              <m:r>
                                <a:rPr lang="en-GB" sz="2000" b="1" i="1">
                                  <a:latin typeface="Cambria Math" panose="02040503050406030204" pitchFamily="18" charset="0"/>
                                </a:rPr>
                                <m:t>𝜷</m:t>
                              </m:r>
                            </m:e>
                            <m:sub>
                              <m:r>
                                <a:rPr lang="en-GB" sz="2000" b="1" i="1">
                                  <a:latin typeface="Cambria Math" panose="02040503050406030204" pitchFamily="18" charset="0"/>
                                </a:rPr>
                                <m:t>𝒚</m:t>
                              </m:r>
                            </m:sub>
                          </m:sSub>
                          <m:sSub>
                            <m:sSubPr>
                              <m:ctrlPr>
                                <a:rPr lang="it-IT" sz="2000" i="1">
                                  <a:latin typeface="Cambria Math" panose="02040503050406030204" pitchFamily="18" charset="0"/>
                                </a:rPr>
                              </m:ctrlPr>
                            </m:sSubPr>
                            <m:e>
                              <m:r>
                                <a:rPr lang="en-GB" sz="2000" b="1" i="1">
                                  <a:latin typeface="Cambria Math" panose="02040503050406030204" pitchFamily="18" charset="0"/>
                                </a:rPr>
                                <m:t>𝜺</m:t>
                              </m:r>
                            </m:e>
                            <m:sub>
                              <m:r>
                                <a:rPr lang="en-GB" sz="2000" b="1" i="1">
                                  <a:latin typeface="Cambria Math" panose="02040503050406030204" pitchFamily="18" charset="0"/>
                                </a:rPr>
                                <m:t>𝒚</m:t>
                              </m:r>
                            </m:sub>
                          </m:sSub>
                        </m:e>
                      </m:rad>
                      <m:r>
                        <a:rPr lang="en-GB" sz="2000" b="1" i="1">
                          <a:latin typeface="Cambria Math" panose="02040503050406030204" pitchFamily="18" charset="0"/>
                        </a:rPr>
                        <m:t>=</m:t>
                      </m:r>
                      <m:rad>
                        <m:radPr>
                          <m:degHide m:val="on"/>
                          <m:ctrlPr>
                            <a:rPr lang="it-IT" sz="2000" i="1">
                              <a:latin typeface="Cambria Math" panose="02040503050406030204" pitchFamily="18" charset="0"/>
                            </a:rPr>
                          </m:ctrlPr>
                        </m:radPr>
                        <m:deg/>
                        <m:e>
                          <m:r>
                            <a:rPr lang="en-GB" sz="2000" b="1" i="1">
                              <a:latin typeface="Cambria Math" panose="02040503050406030204" pitchFamily="18" charset="0"/>
                            </a:rPr>
                            <m:t>𝟗</m:t>
                          </m:r>
                          <m:r>
                            <a:rPr lang="en-GB" sz="2000" b="1" i="1">
                              <a:latin typeface="Cambria Math" panose="02040503050406030204" pitchFamily="18" charset="0"/>
                            </a:rPr>
                            <m:t>𝒎</m:t>
                          </m:r>
                          <m:r>
                            <a:rPr lang="en-GB" sz="2000" b="1" i="1">
                              <a:latin typeface="Cambria Math" panose="02040503050406030204" pitchFamily="18" charset="0"/>
                            </a:rPr>
                            <m:t>×</m:t>
                          </m:r>
                          <m:r>
                            <a:rPr lang="en-GB" sz="2000" b="1" i="1">
                              <a:latin typeface="Cambria Math" panose="02040503050406030204" pitchFamily="18" charset="0"/>
                            </a:rPr>
                            <m:t>𝟐</m:t>
                          </m:r>
                          <m:r>
                            <a:rPr lang="en-GB" sz="2000" b="1" i="1">
                              <a:latin typeface="Cambria Math" panose="02040503050406030204" pitchFamily="18" charset="0"/>
                            </a:rPr>
                            <m:t>.</m:t>
                          </m:r>
                          <m:r>
                            <a:rPr lang="en-GB" sz="2000" b="1" i="1">
                              <a:latin typeface="Cambria Math" panose="02040503050406030204" pitchFamily="18" charset="0"/>
                            </a:rPr>
                            <m:t>𝟓</m:t>
                          </m:r>
                          <m:r>
                            <a:rPr lang="en-GB" sz="2000" b="1" i="1">
                              <a:latin typeface="Cambria Math" panose="02040503050406030204" pitchFamily="18" charset="0"/>
                            </a:rPr>
                            <m:t>×</m:t>
                          </m:r>
                          <m:sSup>
                            <m:sSupPr>
                              <m:ctrlPr>
                                <a:rPr lang="it-IT" sz="2000" i="1">
                                  <a:latin typeface="Cambria Math" panose="02040503050406030204" pitchFamily="18" charset="0"/>
                                </a:rPr>
                              </m:ctrlPr>
                            </m:sSupPr>
                            <m:e>
                              <m:r>
                                <a:rPr lang="en-GB" sz="2000" b="1" i="1">
                                  <a:latin typeface="Cambria Math" panose="02040503050406030204" pitchFamily="18" charset="0"/>
                                </a:rPr>
                                <m:t>𝟏𝟎</m:t>
                              </m:r>
                            </m:e>
                            <m:sup>
                              <m:r>
                                <a:rPr lang="en-GB" sz="2000" b="1" i="1">
                                  <a:latin typeface="Cambria Math" panose="02040503050406030204" pitchFamily="18" charset="0"/>
                                </a:rPr>
                                <m:t>−</m:t>
                              </m:r>
                              <m:r>
                                <a:rPr lang="en-GB" sz="2000" b="1" i="1">
                                  <a:latin typeface="Cambria Math" panose="02040503050406030204" pitchFamily="18" charset="0"/>
                                </a:rPr>
                                <m:t>𝟏𝟐</m:t>
                              </m:r>
                            </m:sup>
                          </m:sSup>
                          <m:r>
                            <a:rPr lang="en-GB" sz="2000" b="1" i="1">
                              <a:latin typeface="Cambria Math" panose="02040503050406030204" pitchFamily="18" charset="0"/>
                            </a:rPr>
                            <m:t>𝒎</m:t>
                          </m:r>
                        </m:e>
                      </m:rad>
                      <m:r>
                        <a:rPr lang="en-GB" sz="2000" b="1" i="1">
                          <a:latin typeface="Cambria Math" panose="02040503050406030204" pitchFamily="18" charset="0"/>
                        </a:rPr>
                        <m:t>=</m:t>
                      </m:r>
                      <m:r>
                        <a:rPr lang="en-GB" sz="2000" b="1" i="1">
                          <a:latin typeface="Cambria Math" panose="02040503050406030204" pitchFamily="18" charset="0"/>
                        </a:rPr>
                        <m:t>𝟓</m:t>
                      </m:r>
                      <m:r>
                        <a:rPr lang="en-GB" sz="2000" b="1" i="1">
                          <a:latin typeface="Cambria Math" panose="02040503050406030204" pitchFamily="18" charset="0"/>
                        </a:rPr>
                        <m:t>𝝁</m:t>
                      </m:r>
                      <m:r>
                        <a:rPr lang="en-GB" sz="2000" b="1" i="1">
                          <a:latin typeface="Cambria Math" panose="02040503050406030204" pitchFamily="18" charset="0"/>
                        </a:rPr>
                        <m:t>𝒎</m:t>
                      </m:r>
                    </m:oMath>
                  </m:oMathPara>
                </a14:m>
                <a:endParaRPr lang="en-US" sz="2000" dirty="0"/>
              </a:p>
              <a:p>
                <a:pPr marL="0" indent="0">
                  <a:buNone/>
                </a:pPr>
                <a:endParaRPr lang="en-US" sz="2000" dirty="0"/>
              </a:p>
              <a:p>
                <a:pPr marL="0" indent="0">
                  <a:buNone/>
                </a:pPr>
                <a14:m>
                  <m:oMathPara xmlns:m="http://schemas.openxmlformats.org/officeDocument/2006/math">
                    <m:oMathParaPr>
                      <m:jc m:val="centerGroup"/>
                    </m:oMathParaPr>
                    <m:oMath xmlns:m="http://schemas.openxmlformats.org/officeDocument/2006/math">
                      <m:sSub>
                        <m:sSubPr>
                          <m:ctrlPr>
                            <a:rPr lang="it-IT" sz="2000" i="1">
                              <a:latin typeface="Cambria Math" panose="02040503050406030204" pitchFamily="18" charset="0"/>
                            </a:rPr>
                          </m:ctrlPr>
                        </m:sSubPr>
                        <m:e>
                          <m:r>
                            <a:rPr lang="en-GB" sz="2000" b="1" i="1">
                              <a:latin typeface="Cambria Math" panose="02040503050406030204" pitchFamily="18" charset="0"/>
                            </a:rPr>
                            <m:t>𝝈</m:t>
                          </m:r>
                        </m:e>
                        <m:sub>
                          <m:r>
                            <a:rPr lang="en-GB" sz="2000" b="1" i="1">
                              <a:latin typeface="Cambria Math" panose="02040503050406030204" pitchFamily="18" charset="0"/>
                            </a:rPr>
                            <m:t>𝒙</m:t>
                          </m:r>
                        </m:sub>
                      </m:sSub>
                      <m:r>
                        <a:rPr lang="en-GB" sz="2000" b="1">
                          <a:latin typeface="Cambria Math" panose="02040503050406030204" pitchFamily="18" charset="0"/>
                        </a:rPr>
                        <m:t>=</m:t>
                      </m:r>
                      <m:rad>
                        <m:radPr>
                          <m:degHide m:val="on"/>
                          <m:ctrlPr>
                            <a:rPr lang="it-IT" sz="2000" i="1">
                              <a:latin typeface="Cambria Math" panose="02040503050406030204" pitchFamily="18" charset="0"/>
                            </a:rPr>
                          </m:ctrlPr>
                        </m:radPr>
                        <m:deg/>
                        <m:e>
                          <m:sSub>
                            <m:sSubPr>
                              <m:ctrlPr>
                                <a:rPr lang="it-IT" sz="2000" i="1">
                                  <a:latin typeface="Cambria Math" panose="02040503050406030204" pitchFamily="18" charset="0"/>
                                </a:rPr>
                              </m:ctrlPr>
                            </m:sSubPr>
                            <m:e>
                              <m:r>
                                <a:rPr lang="en-GB" sz="2000" b="1" i="1">
                                  <a:latin typeface="Cambria Math" panose="02040503050406030204" pitchFamily="18" charset="0"/>
                                </a:rPr>
                                <m:t>𝜷</m:t>
                              </m:r>
                            </m:e>
                            <m:sub>
                              <m:r>
                                <a:rPr lang="en-GB" sz="2000" b="1" i="1">
                                  <a:latin typeface="Cambria Math" panose="02040503050406030204" pitchFamily="18" charset="0"/>
                                </a:rPr>
                                <m:t>𝒙</m:t>
                              </m:r>
                            </m:sub>
                          </m:sSub>
                          <m:sSub>
                            <m:sSubPr>
                              <m:ctrlPr>
                                <a:rPr lang="it-IT" sz="2000" i="1">
                                  <a:latin typeface="Cambria Math" panose="02040503050406030204" pitchFamily="18" charset="0"/>
                                </a:rPr>
                              </m:ctrlPr>
                            </m:sSubPr>
                            <m:e>
                              <m:r>
                                <a:rPr lang="en-GB" sz="2000" b="1" i="1">
                                  <a:latin typeface="Cambria Math" panose="02040503050406030204" pitchFamily="18" charset="0"/>
                                </a:rPr>
                                <m:t>𝜺</m:t>
                              </m:r>
                            </m:e>
                            <m:sub>
                              <m:r>
                                <a:rPr lang="en-GB" sz="2000" b="1" i="1">
                                  <a:latin typeface="Cambria Math" panose="02040503050406030204" pitchFamily="18" charset="0"/>
                                </a:rPr>
                                <m:t>𝒙</m:t>
                              </m:r>
                            </m:sub>
                          </m:sSub>
                          <m:r>
                            <a:rPr lang="en-GB" sz="2000" b="1">
                              <a:latin typeface="Cambria Math" panose="02040503050406030204" pitchFamily="18" charset="0"/>
                            </a:rPr>
                            <m:t>+</m:t>
                          </m:r>
                          <m:sSup>
                            <m:sSupPr>
                              <m:ctrlPr>
                                <a:rPr lang="it-IT" sz="2000" i="1">
                                  <a:latin typeface="Cambria Math" panose="02040503050406030204" pitchFamily="18" charset="0"/>
                                </a:rPr>
                              </m:ctrlPr>
                            </m:sSupPr>
                            <m:e>
                              <m:d>
                                <m:dPr>
                                  <m:ctrlPr>
                                    <a:rPr lang="it-IT" sz="2000" i="1">
                                      <a:latin typeface="Cambria Math" panose="02040503050406030204" pitchFamily="18" charset="0"/>
                                    </a:rPr>
                                  </m:ctrlPr>
                                </m:dPr>
                                <m:e>
                                  <m:sSub>
                                    <m:sSubPr>
                                      <m:ctrlPr>
                                        <a:rPr lang="it-IT" sz="2000" i="1">
                                          <a:latin typeface="Cambria Math" panose="02040503050406030204" pitchFamily="18" charset="0"/>
                                        </a:rPr>
                                      </m:ctrlPr>
                                    </m:sSubPr>
                                    <m:e>
                                      <m:r>
                                        <a:rPr lang="en-GB" sz="2000" b="1" i="1">
                                          <a:latin typeface="Cambria Math" panose="02040503050406030204" pitchFamily="18" charset="0"/>
                                        </a:rPr>
                                        <m:t>𝜼</m:t>
                                      </m:r>
                                    </m:e>
                                    <m:sub>
                                      <m:r>
                                        <a:rPr lang="en-GB" sz="2000" b="1" i="1">
                                          <a:latin typeface="Cambria Math" panose="02040503050406030204" pitchFamily="18" charset="0"/>
                                        </a:rPr>
                                        <m:t>𝒙</m:t>
                                      </m:r>
                                    </m:sub>
                                  </m:sSub>
                                  <m:sSub>
                                    <m:sSubPr>
                                      <m:ctrlPr>
                                        <a:rPr lang="it-IT" sz="2000" i="1">
                                          <a:latin typeface="Cambria Math" panose="02040503050406030204" pitchFamily="18" charset="0"/>
                                        </a:rPr>
                                      </m:ctrlPr>
                                    </m:sSubPr>
                                    <m:e>
                                      <m:r>
                                        <a:rPr lang="en-GB" sz="2000" b="1" i="1">
                                          <a:latin typeface="Cambria Math" panose="02040503050406030204" pitchFamily="18" charset="0"/>
                                        </a:rPr>
                                        <m:t>𝝈</m:t>
                                      </m:r>
                                    </m:e>
                                    <m:sub>
                                      <m:r>
                                        <a:rPr lang="en-GB" sz="2000" b="1" i="1">
                                          <a:latin typeface="Cambria Math" panose="02040503050406030204" pitchFamily="18" charset="0"/>
                                        </a:rPr>
                                        <m:t>𝜹</m:t>
                                      </m:r>
                                    </m:sub>
                                  </m:sSub>
                                </m:e>
                              </m:d>
                            </m:e>
                            <m:sup>
                              <m:r>
                                <a:rPr lang="en-GB" sz="2000" b="1" i="1">
                                  <a:latin typeface="Cambria Math" panose="02040503050406030204" pitchFamily="18" charset="0"/>
                                </a:rPr>
                                <m:t>𝟐</m:t>
                              </m:r>
                            </m:sup>
                          </m:sSup>
                        </m:e>
                      </m:rad>
                      <m:r>
                        <a:rPr lang="en-GB" sz="2000" b="1">
                          <a:latin typeface="Cambria Math" panose="02040503050406030204" pitchFamily="18" charset="0"/>
                        </a:rPr>
                        <m:t>=</m:t>
                      </m:r>
                      <m:rad>
                        <m:radPr>
                          <m:degHide m:val="on"/>
                          <m:ctrlPr>
                            <a:rPr lang="it-IT" sz="2000" i="1">
                              <a:latin typeface="Cambria Math" panose="02040503050406030204" pitchFamily="18" charset="0"/>
                            </a:rPr>
                          </m:ctrlPr>
                        </m:radPr>
                        <m:deg/>
                        <m:e>
                          <m:d>
                            <m:dPr>
                              <m:ctrlPr>
                                <a:rPr lang="it-IT" sz="2000" i="1">
                                  <a:latin typeface="Cambria Math" panose="02040503050406030204" pitchFamily="18" charset="0"/>
                                </a:rPr>
                              </m:ctrlPr>
                            </m:dPr>
                            <m:e>
                              <m:r>
                                <a:rPr lang="en-GB" sz="2000" b="1" i="1">
                                  <a:latin typeface="Cambria Math" panose="02040503050406030204" pitchFamily="18" charset="0"/>
                                </a:rPr>
                                <m:t>𝟎</m:t>
                              </m:r>
                              <m:r>
                                <a:rPr lang="en-GB" sz="2000" b="1">
                                  <a:latin typeface="Cambria Math" panose="02040503050406030204" pitchFamily="18" charset="0"/>
                                </a:rPr>
                                <m:t>.</m:t>
                              </m:r>
                              <m:r>
                                <a:rPr lang="en-GB" sz="2000" b="1" i="1">
                                  <a:latin typeface="Cambria Math" panose="02040503050406030204" pitchFamily="18" charset="0"/>
                                </a:rPr>
                                <m:t>𝟐</m:t>
                              </m:r>
                              <m:r>
                                <a:rPr lang="en-GB" sz="2000" b="1" i="1">
                                  <a:latin typeface="Cambria Math" panose="02040503050406030204" pitchFamily="18" charset="0"/>
                                </a:rPr>
                                <m:t>𝒎</m:t>
                              </m:r>
                              <m:r>
                                <a:rPr lang="en-GB" sz="2000" b="1">
                                  <a:latin typeface="Cambria Math" panose="02040503050406030204" pitchFamily="18" charset="0"/>
                                </a:rPr>
                                <m:t>×</m:t>
                              </m:r>
                              <m:r>
                                <a:rPr lang="en-GB" sz="2000" b="1" i="1">
                                  <a:latin typeface="Cambria Math" panose="02040503050406030204" pitchFamily="18" charset="0"/>
                                </a:rPr>
                                <m:t>𝟐𝟓𝟎</m:t>
                              </m:r>
                              <m:r>
                                <a:rPr lang="en-GB" sz="2000" b="1">
                                  <a:latin typeface="Cambria Math" panose="02040503050406030204" pitchFamily="18" charset="0"/>
                                </a:rPr>
                                <m:t>×</m:t>
                              </m:r>
                              <m:sSup>
                                <m:sSupPr>
                                  <m:ctrlPr>
                                    <a:rPr lang="it-IT" sz="2000" i="1">
                                      <a:latin typeface="Cambria Math" panose="02040503050406030204" pitchFamily="18" charset="0"/>
                                    </a:rPr>
                                  </m:ctrlPr>
                                </m:sSupPr>
                                <m:e>
                                  <m:r>
                                    <a:rPr lang="en-GB" sz="2000" b="1" i="1">
                                      <a:latin typeface="Cambria Math" panose="02040503050406030204" pitchFamily="18" charset="0"/>
                                    </a:rPr>
                                    <m:t>𝟏𝟎</m:t>
                                  </m:r>
                                </m:e>
                                <m:sup>
                                  <m:r>
                                    <a:rPr lang="en-GB" sz="2000" b="1" i="1">
                                      <a:latin typeface="Cambria Math" panose="02040503050406030204" pitchFamily="18" charset="0"/>
                                    </a:rPr>
                                    <m:t>−</m:t>
                                  </m:r>
                                  <m:r>
                                    <a:rPr lang="en-GB" sz="2000" b="1" i="1">
                                      <a:latin typeface="Cambria Math" panose="02040503050406030204" pitchFamily="18" charset="0"/>
                                    </a:rPr>
                                    <m:t>𝟏𝟐</m:t>
                                  </m:r>
                                </m:sup>
                              </m:sSup>
                              <m:r>
                                <a:rPr lang="en-GB" sz="2000" b="1" i="1">
                                  <a:latin typeface="Cambria Math" panose="02040503050406030204" pitchFamily="18" charset="0"/>
                                </a:rPr>
                                <m:t>𝒎</m:t>
                              </m:r>
                            </m:e>
                          </m:d>
                          <m:r>
                            <a:rPr lang="en-GB" sz="2000" b="1">
                              <a:latin typeface="Cambria Math" panose="02040503050406030204" pitchFamily="18" charset="0"/>
                            </a:rPr>
                            <m:t>+</m:t>
                          </m:r>
                          <m:sSup>
                            <m:sSupPr>
                              <m:ctrlPr>
                                <a:rPr lang="it-IT" sz="2000" i="1">
                                  <a:latin typeface="Cambria Math" panose="02040503050406030204" pitchFamily="18" charset="0"/>
                                </a:rPr>
                              </m:ctrlPr>
                            </m:sSupPr>
                            <m:e>
                              <m:d>
                                <m:dPr>
                                  <m:ctrlPr>
                                    <a:rPr lang="it-IT" sz="2000" i="1">
                                      <a:latin typeface="Cambria Math" panose="02040503050406030204" pitchFamily="18" charset="0"/>
                                    </a:rPr>
                                  </m:ctrlPr>
                                </m:dPr>
                                <m:e>
                                  <m:r>
                                    <a:rPr lang="en-GB" sz="2000" b="1" i="1">
                                      <a:latin typeface="Cambria Math" panose="02040503050406030204" pitchFamily="18" charset="0"/>
                                    </a:rPr>
                                    <m:t>𝟎</m:t>
                                  </m:r>
                                  <m:r>
                                    <a:rPr lang="en-GB" sz="2000" b="1">
                                      <a:latin typeface="Cambria Math" panose="02040503050406030204" pitchFamily="18" charset="0"/>
                                    </a:rPr>
                                    <m:t>.</m:t>
                                  </m:r>
                                  <m:r>
                                    <a:rPr lang="en-GB" sz="2000" b="1" i="1">
                                      <a:latin typeface="Cambria Math" panose="02040503050406030204" pitchFamily="18" charset="0"/>
                                    </a:rPr>
                                    <m:t>𝟎𝟎𝟕</m:t>
                                  </m:r>
                                  <m:r>
                                    <a:rPr lang="en-GB" sz="2000" b="1" i="1">
                                      <a:latin typeface="Cambria Math" panose="02040503050406030204" pitchFamily="18" charset="0"/>
                                    </a:rPr>
                                    <m:t>𝒎</m:t>
                                  </m:r>
                                  <m:r>
                                    <a:rPr lang="en-GB" sz="2000" b="1">
                                      <a:latin typeface="Cambria Math" panose="02040503050406030204" pitchFamily="18" charset="0"/>
                                    </a:rPr>
                                    <m:t>×</m:t>
                                  </m:r>
                                  <m:r>
                                    <a:rPr lang="en-GB" sz="2000" b="1" i="1">
                                      <a:latin typeface="Cambria Math" panose="02040503050406030204" pitchFamily="18" charset="0"/>
                                    </a:rPr>
                                    <m:t>𝟖</m:t>
                                  </m:r>
                                  <m:r>
                                    <a:rPr lang="en-GB" sz="2000" b="1">
                                      <a:latin typeface="Cambria Math" panose="02040503050406030204" pitchFamily="18" charset="0"/>
                                    </a:rPr>
                                    <m:t>×</m:t>
                                  </m:r>
                                  <m:sSup>
                                    <m:sSupPr>
                                      <m:ctrlPr>
                                        <a:rPr lang="it-IT" sz="2000" i="1">
                                          <a:latin typeface="Cambria Math" panose="02040503050406030204" pitchFamily="18" charset="0"/>
                                        </a:rPr>
                                      </m:ctrlPr>
                                    </m:sSupPr>
                                    <m:e>
                                      <m:r>
                                        <a:rPr lang="en-GB" sz="2000" b="1" i="1">
                                          <a:latin typeface="Cambria Math" panose="02040503050406030204" pitchFamily="18" charset="0"/>
                                        </a:rPr>
                                        <m:t>𝟏𝟎</m:t>
                                      </m:r>
                                    </m:e>
                                    <m:sup>
                                      <m:r>
                                        <a:rPr lang="en-GB" sz="2000" b="1" i="1">
                                          <a:latin typeface="Cambria Math" panose="02040503050406030204" pitchFamily="18" charset="0"/>
                                        </a:rPr>
                                        <m:t>−</m:t>
                                      </m:r>
                                      <m:r>
                                        <a:rPr lang="en-GB" sz="2000" b="1" i="1">
                                          <a:latin typeface="Cambria Math" panose="02040503050406030204" pitchFamily="18" charset="0"/>
                                        </a:rPr>
                                        <m:t>𝟒</m:t>
                                      </m:r>
                                    </m:sup>
                                  </m:sSup>
                                </m:e>
                              </m:d>
                            </m:e>
                            <m:sup>
                              <m:r>
                                <a:rPr lang="en-GB" sz="2000" b="1" i="1">
                                  <a:latin typeface="Cambria Math" panose="02040503050406030204" pitchFamily="18" charset="0"/>
                                </a:rPr>
                                <m:t>𝟐</m:t>
                              </m:r>
                            </m:sup>
                          </m:sSup>
                        </m:e>
                      </m:rad>
                      <m:r>
                        <a:rPr lang="en-GB" sz="2000" b="1">
                          <a:latin typeface="Cambria Math" panose="02040503050406030204" pitchFamily="18" charset="0"/>
                        </a:rPr>
                        <m:t>=</m:t>
                      </m:r>
                      <m:r>
                        <a:rPr lang="en-GB" sz="2000" b="1" i="1">
                          <a:latin typeface="Cambria Math" panose="02040503050406030204" pitchFamily="18" charset="0"/>
                        </a:rPr>
                        <m:t>𝟗</m:t>
                      </m:r>
                      <m:r>
                        <a:rPr lang="en-GB" sz="2000" b="1" i="1">
                          <a:latin typeface="Cambria Math" panose="02040503050406030204" pitchFamily="18" charset="0"/>
                        </a:rPr>
                        <m:t>𝛍</m:t>
                      </m:r>
                      <m:r>
                        <a:rPr lang="en-GB" sz="2000" b="1" i="1">
                          <a:latin typeface="Cambria Math" panose="02040503050406030204" pitchFamily="18" charset="0"/>
                        </a:rPr>
                        <m:t>𝐦</m:t>
                      </m:r>
                    </m:oMath>
                  </m:oMathPara>
                </a14:m>
                <a:endParaRPr lang="en-US" sz="2000" dirty="0"/>
              </a:p>
            </p:txBody>
          </p:sp>
        </mc:Choice>
        <mc:Fallback xmlns="">
          <p:sp>
            <p:nvSpPr>
              <p:cNvPr id="3" name="Segnaposto contenuto 2">
                <a:extLst>
                  <a:ext uri="{FF2B5EF4-FFF2-40B4-BE49-F238E27FC236}">
                    <a16:creationId xmlns:a16="http://schemas.microsoft.com/office/drawing/2014/main" xmlns:a14="http://schemas.microsoft.com/office/drawing/2010/main" xmlns="" id="{A1503197-2ED4-49FF-9654-5B4E2FA8528A}"/>
                  </a:ext>
                </a:extLst>
              </p:cNvPr>
              <p:cNvSpPr>
                <a:spLocks noGrp="1" noRot="1" noChangeAspect="1" noMove="1" noResize="1" noEditPoints="1" noAdjustHandles="1" noChangeArrowheads="1" noChangeShapeType="1" noTextEdit="1"/>
              </p:cNvSpPr>
              <p:nvPr>
                <p:ph idx="1"/>
              </p:nvPr>
            </p:nvSpPr>
            <p:spPr>
              <a:xfrm>
                <a:off x="838200" y="1825624"/>
                <a:ext cx="10515600" cy="4046365"/>
              </a:xfrm>
              <a:blipFill rotWithShape="0">
                <a:blip r:embed="rId3"/>
                <a:stretch>
                  <a:fillRect l="-1217" t="-2410"/>
                </a:stretch>
              </a:blipFill>
            </p:spPr>
            <p:txBody>
              <a:bodyPr/>
              <a:lstStyle/>
              <a:p>
                <a:r>
                  <a:rPr lang="it-IT">
                    <a:noFill/>
                  </a:rPr>
                  <a:t> </a:t>
                </a:r>
              </a:p>
            </p:txBody>
          </p:sp>
        </mc:Fallback>
      </mc:AlternateContent>
      <p:sp>
        <p:nvSpPr>
          <p:cNvPr id="6"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t>Emittance</a:t>
            </a:r>
            <a:r>
              <a:rPr lang="it-IT" b="1" dirty="0"/>
              <a:t> </a:t>
            </a:r>
            <a:r>
              <a:rPr lang="it-IT" b="1" dirty="0" err="1"/>
              <a:t>Measurements</a:t>
            </a:r>
            <a:endParaRPr lang="it-IT" b="1" dirty="0"/>
          </a:p>
        </p:txBody>
      </p:sp>
    </p:spTree>
    <p:extLst>
      <p:ext uri="{BB962C8B-B14F-4D97-AF65-F5344CB8AC3E}">
        <p14:creationId xmlns:p14="http://schemas.microsoft.com/office/powerpoint/2010/main" val="2593910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503197-2ED4-49FF-9654-5B4E2FA8528A}"/>
              </a:ext>
            </a:extLst>
          </p:cNvPr>
          <p:cNvSpPr>
            <a:spLocks noGrp="1"/>
          </p:cNvSpPr>
          <p:nvPr>
            <p:ph idx="1"/>
          </p:nvPr>
        </p:nvSpPr>
        <p:spPr>
          <a:xfrm>
            <a:off x="838200" y="1825625"/>
            <a:ext cx="10515600" cy="3788366"/>
          </a:xfrm>
        </p:spPr>
        <p:txBody>
          <a:bodyPr>
            <a:normAutofit/>
          </a:bodyPr>
          <a:lstStyle/>
          <a:p>
            <a:pPr marL="0" indent="0">
              <a:buNone/>
            </a:pPr>
            <a:r>
              <a:rPr lang="en-GB" dirty="0"/>
              <a:t>A Synchro Scan Streak Camera will be used to measure the longitudinal beam profile and to monitor the longitudinal beam dynamics.</a:t>
            </a:r>
          </a:p>
          <a:p>
            <a:pPr marL="0" indent="0">
              <a:buNone/>
            </a:pPr>
            <a:r>
              <a:rPr lang="en-GB" dirty="0"/>
              <a:t>In addition to dedicated measurement sessions, we would like to have the capability to monitor the beam stability by automated measurements.</a:t>
            </a:r>
            <a:endParaRPr lang="en-US" dirty="0">
              <a:solidFill>
                <a:srgbClr val="FF0000"/>
              </a:solidFill>
            </a:endParaRPr>
          </a:p>
        </p:txBody>
      </p:sp>
      <p:sp>
        <p:nvSpPr>
          <p:cNvPr id="6"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t>Longitudinal</a:t>
            </a:r>
            <a:r>
              <a:rPr lang="it-IT" b="1" dirty="0"/>
              <a:t> </a:t>
            </a:r>
            <a:r>
              <a:rPr lang="it-IT" b="1" dirty="0" err="1"/>
              <a:t>Beam</a:t>
            </a:r>
            <a:r>
              <a:rPr lang="it-IT" b="1" dirty="0"/>
              <a:t> </a:t>
            </a:r>
            <a:r>
              <a:rPr lang="it-IT" b="1" dirty="0" err="1"/>
              <a:t>Profile</a:t>
            </a:r>
            <a:r>
              <a:rPr lang="it-IT" b="1" dirty="0"/>
              <a:t> / Dynamics</a:t>
            </a:r>
          </a:p>
        </p:txBody>
      </p:sp>
    </p:spTree>
    <p:extLst>
      <p:ext uri="{BB962C8B-B14F-4D97-AF65-F5344CB8AC3E}">
        <p14:creationId xmlns:p14="http://schemas.microsoft.com/office/powerpoint/2010/main" val="35904371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A1503197-2ED4-49FF-9654-5B4E2FA8528A}"/>
              </a:ext>
            </a:extLst>
          </p:cNvPr>
          <p:cNvSpPr>
            <a:spLocks noGrp="1"/>
          </p:cNvSpPr>
          <p:nvPr>
            <p:ph idx="1"/>
          </p:nvPr>
        </p:nvSpPr>
        <p:spPr>
          <a:xfrm>
            <a:off x="838200" y="1825625"/>
            <a:ext cx="10515600" cy="3788366"/>
          </a:xfrm>
        </p:spPr>
        <p:txBody>
          <a:bodyPr>
            <a:normAutofit/>
          </a:bodyPr>
          <a:lstStyle/>
          <a:p>
            <a:pPr marL="0" indent="0">
              <a:buNone/>
            </a:pPr>
            <a:r>
              <a:rPr lang="en-US" dirty="0"/>
              <a:t>A simple image of the visible light is useful to have a feedback  of the beam stability status.</a:t>
            </a:r>
          </a:p>
          <a:p>
            <a:pPr marL="0" indent="0">
              <a:buNone/>
            </a:pPr>
            <a:r>
              <a:rPr lang="en-US" dirty="0"/>
              <a:t>This image is always displayed in control room and is used by the operator as an intuitive indication of the beam stability</a:t>
            </a:r>
          </a:p>
          <a:p>
            <a:pPr marL="0" indent="0">
              <a:buNone/>
            </a:pPr>
            <a:r>
              <a:rPr lang="en-US" dirty="0"/>
              <a:t>The same light acquired by a fast acquisition camera able to acquire image at maximum frame rate of 1 </a:t>
            </a:r>
            <a:r>
              <a:rPr lang="en-US" dirty="0" err="1"/>
              <a:t>Mframe</a:t>
            </a:r>
            <a:r>
              <a:rPr lang="en-US" dirty="0"/>
              <a:t>/s (16*16 pixel) is presently used to measure transverse fast beam oscillations not visible from BPM analysis due two limitation of the actual BPM acquisition system.</a:t>
            </a:r>
          </a:p>
        </p:txBody>
      </p:sp>
      <p:sp>
        <p:nvSpPr>
          <p:cNvPr id="6"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t>Beam</a:t>
            </a:r>
            <a:r>
              <a:rPr lang="it-IT" b="1" dirty="0"/>
              <a:t> </a:t>
            </a:r>
            <a:r>
              <a:rPr lang="it-IT" b="1" dirty="0" err="1"/>
              <a:t>Stability</a:t>
            </a:r>
            <a:r>
              <a:rPr lang="it-IT" b="1" dirty="0"/>
              <a:t> Monitor</a:t>
            </a:r>
          </a:p>
        </p:txBody>
      </p:sp>
    </p:spTree>
    <p:extLst>
      <p:ext uri="{BB962C8B-B14F-4D97-AF65-F5344CB8AC3E}">
        <p14:creationId xmlns:p14="http://schemas.microsoft.com/office/powerpoint/2010/main" val="38198166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egnaposto numero diapositiva 1"/>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04718" algn="l"/>
                <a:tab pos="812316" algn="l"/>
                <a:tab pos="1219915" algn="l"/>
                <a:tab pos="1627512" algn="l"/>
                <a:tab pos="2035111" algn="l"/>
                <a:tab pos="2442709" algn="l"/>
                <a:tab pos="2850307" algn="l"/>
                <a:tab pos="3257904" algn="l"/>
                <a:tab pos="3665503" algn="l"/>
                <a:tab pos="4073101" algn="l"/>
                <a:tab pos="4480699" algn="l"/>
                <a:tab pos="4888297" algn="l"/>
                <a:tab pos="5295896" algn="l"/>
                <a:tab pos="5703494" algn="l"/>
                <a:tab pos="6111092" algn="l"/>
                <a:tab pos="6518688" algn="l"/>
                <a:tab pos="6926289" algn="l"/>
                <a:tab pos="7333885" algn="l"/>
                <a:tab pos="7741483" algn="l"/>
                <a:tab pos="8149081" algn="l"/>
              </a:tabLst>
              <a:defRPr sz="2177">
                <a:solidFill>
                  <a:schemeClr val="bg1"/>
                </a:solidFill>
                <a:latin typeface="Arial" panose="020B0604020202020204" pitchFamily="34" charset="0"/>
                <a:ea typeface="MS PGothic" panose="020B0600070205080204" pitchFamily="34" charset="-128"/>
              </a:defRPr>
            </a:lvl1pPr>
            <a:lvl2pPr marL="674050" indent="-259250">
              <a:tabLst>
                <a:tab pos="0" algn="l"/>
                <a:tab pos="404718" algn="l"/>
                <a:tab pos="812316" algn="l"/>
                <a:tab pos="1219915" algn="l"/>
                <a:tab pos="1627512" algn="l"/>
                <a:tab pos="2035111" algn="l"/>
                <a:tab pos="2442709" algn="l"/>
                <a:tab pos="2850307" algn="l"/>
                <a:tab pos="3257904" algn="l"/>
                <a:tab pos="3665503" algn="l"/>
                <a:tab pos="4073101" algn="l"/>
                <a:tab pos="4480699" algn="l"/>
                <a:tab pos="4888297" algn="l"/>
                <a:tab pos="5295896" algn="l"/>
                <a:tab pos="5703494" algn="l"/>
                <a:tab pos="6111092" algn="l"/>
                <a:tab pos="6518688" algn="l"/>
                <a:tab pos="6926289" algn="l"/>
                <a:tab pos="7333885" algn="l"/>
                <a:tab pos="7741483" algn="l"/>
                <a:tab pos="8149081" algn="l"/>
              </a:tabLst>
              <a:defRPr sz="2177">
                <a:solidFill>
                  <a:schemeClr val="bg1"/>
                </a:solidFill>
                <a:latin typeface="Arial" panose="020B0604020202020204" pitchFamily="34" charset="0"/>
                <a:ea typeface="MS PGothic" panose="020B0600070205080204" pitchFamily="34" charset="-128"/>
              </a:defRPr>
            </a:lvl2pPr>
            <a:lvl3pPr marL="1036999" indent="-207400">
              <a:tabLst>
                <a:tab pos="0" algn="l"/>
                <a:tab pos="404718" algn="l"/>
                <a:tab pos="812316" algn="l"/>
                <a:tab pos="1219915" algn="l"/>
                <a:tab pos="1627512" algn="l"/>
                <a:tab pos="2035111" algn="l"/>
                <a:tab pos="2442709" algn="l"/>
                <a:tab pos="2850307" algn="l"/>
                <a:tab pos="3257904" algn="l"/>
                <a:tab pos="3665503" algn="l"/>
                <a:tab pos="4073101" algn="l"/>
                <a:tab pos="4480699" algn="l"/>
                <a:tab pos="4888297" algn="l"/>
                <a:tab pos="5295896" algn="l"/>
                <a:tab pos="5703494" algn="l"/>
                <a:tab pos="6111092" algn="l"/>
                <a:tab pos="6518688" algn="l"/>
                <a:tab pos="6926289" algn="l"/>
                <a:tab pos="7333885" algn="l"/>
                <a:tab pos="7741483" algn="l"/>
                <a:tab pos="8149081" algn="l"/>
              </a:tabLst>
              <a:defRPr sz="2177">
                <a:solidFill>
                  <a:schemeClr val="bg1"/>
                </a:solidFill>
                <a:latin typeface="Arial" panose="020B0604020202020204" pitchFamily="34" charset="0"/>
                <a:ea typeface="MS PGothic" panose="020B0600070205080204" pitchFamily="34" charset="-128"/>
              </a:defRPr>
            </a:lvl3pPr>
            <a:lvl4pPr marL="1451799" indent="-207400">
              <a:tabLst>
                <a:tab pos="0" algn="l"/>
                <a:tab pos="404718" algn="l"/>
                <a:tab pos="812316" algn="l"/>
                <a:tab pos="1219915" algn="l"/>
                <a:tab pos="1627512" algn="l"/>
                <a:tab pos="2035111" algn="l"/>
                <a:tab pos="2442709" algn="l"/>
                <a:tab pos="2850307" algn="l"/>
                <a:tab pos="3257904" algn="l"/>
                <a:tab pos="3665503" algn="l"/>
                <a:tab pos="4073101" algn="l"/>
                <a:tab pos="4480699" algn="l"/>
                <a:tab pos="4888297" algn="l"/>
                <a:tab pos="5295896" algn="l"/>
                <a:tab pos="5703494" algn="l"/>
                <a:tab pos="6111092" algn="l"/>
                <a:tab pos="6518688" algn="l"/>
                <a:tab pos="6926289" algn="l"/>
                <a:tab pos="7333885" algn="l"/>
                <a:tab pos="7741483" algn="l"/>
                <a:tab pos="8149081" algn="l"/>
              </a:tabLst>
              <a:defRPr sz="2177">
                <a:solidFill>
                  <a:schemeClr val="bg1"/>
                </a:solidFill>
                <a:latin typeface="Arial" panose="020B0604020202020204" pitchFamily="34" charset="0"/>
                <a:ea typeface="MS PGothic" panose="020B0600070205080204" pitchFamily="34" charset="-128"/>
              </a:defRPr>
            </a:lvl4pPr>
            <a:lvl5pPr marL="1866598" indent="-207400">
              <a:tabLst>
                <a:tab pos="0" algn="l"/>
                <a:tab pos="404718" algn="l"/>
                <a:tab pos="812316" algn="l"/>
                <a:tab pos="1219915" algn="l"/>
                <a:tab pos="1627512" algn="l"/>
                <a:tab pos="2035111" algn="l"/>
                <a:tab pos="2442709" algn="l"/>
                <a:tab pos="2850307" algn="l"/>
                <a:tab pos="3257904" algn="l"/>
                <a:tab pos="3665503" algn="l"/>
                <a:tab pos="4073101" algn="l"/>
                <a:tab pos="4480699" algn="l"/>
                <a:tab pos="4888297" algn="l"/>
                <a:tab pos="5295896" algn="l"/>
                <a:tab pos="5703494" algn="l"/>
                <a:tab pos="6111092" algn="l"/>
                <a:tab pos="6518688" algn="l"/>
                <a:tab pos="6926289" algn="l"/>
                <a:tab pos="7333885" algn="l"/>
                <a:tab pos="7741483" algn="l"/>
                <a:tab pos="8149081" algn="l"/>
              </a:tabLst>
              <a:defRPr sz="2177">
                <a:solidFill>
                  <a:schemeClr val="bg1"/>
                </a:solidFill>
                <a:latin typeface="Arial" panose="020B0604020202020204" pitchFamily="34" charset="0"/>
                <a:ea typeface="MS PGothic" panose="020B0600070205080204" pitchFamily="34" charset="-128"/>
              </a:defRPr>
            </a:lvl5pPr>
            <a:lvl6pPr marL="2281398" indent="-207400" defTabSz="406158" eaLnBrk="0" fontAlgn="base" hangingPunct="0">
              <a:spcBef>
                <a:spcPct val="0"/>
              </a:spcBef>
              <a:spcAft>
                <a:spcPct val="0"/>
              </a:spcAft>
              <a:tabLst>
                <a:tab pos="0" algn="l"/>
                <a:tab pos="404718" algn="l"/>
                <a:tab pos="812316" algn="l"/>
                <a:tab pos="1219915" algn="l"/>
                <a:tab pos="1627512" algn="l"/>
                <a:tab pos="2035111" algn="l"/>
                <a:tab pos="2442709" algn="l"/>
                <a:tab pos="2850307" algn="l"/>
                <a:tab pos="3257904" algn="l"/>
                <a:tab pos="3665503" algn="l"/>
                <a:tab pos="4073101" algn="l"/>
                <a:tab pos="4480699" algn="l"/>
                <a:tab pos="4888297" algn="l"/>
                <a:tab pos="5295896" algn="l"/>
                <a:tab pos="5703494" algn="l"/>
                <a:tab pos="6111092" algn="l"/>
                <a:tab pos="6518688" algn="l"/>
                <a:tab pos="6926289" algn="l"/>
                <a:tab pos="7333885" algn="l"/>
                <a:tab pos="7741483" algn="l"/>
                <a:tab pos="8149081" algn="l"/>
              </a:tabLst>
              <a:defRPr sz="2177">
                <a:solidFill>
                  <a:schemeClr val="bg1"/>
                </a:solidFill>
                <a:latin typeface="Arial" panose="020B0604020202020204" pitchFamily="34" charset="0"/>
                <a:ea typeface="MS PGothic" panose="020B0600070205080204" pitchFamily="34" charset="-128"/>
              </a:defRPr>
            </a:lvl6pPr>
            <a:lvl7pPr marL="2696197" indent="-207400" defTabSz="406158" eaLnBrk="0" fontAlgn="base" hangingPunct="0">
              <a:spcBef>
                <a:spcPct val="0"/>
              </a:spcBef>
              <a:spcAft>
                <a:spcPct val="0"/>
              </a:spcAft>
              <a:tabLst>
                <a:tab pos="0" algn="l"/>
                <a:tab pos="404718" algn="l"/>
                <a:tab pos="812316" algn="l"/>
                <a:tab pos="1219915" algn="l"/>
                <a:tab pos="1627512" algn="l"/>
                <a:tab pos="2035111" algn="l"/>
                <a:tab pos="2442709" algn="l"/>
                <a:tab pos="2850307" algn="l"/>
                <a:tab pos="3257904" algn="l"/>
                <a:tab pos="3665503" algn="l"/>
                <a:tab pos="4073101" algn="l"/>
                <a:tab pos="4480699" algn="l"/>
                <a:tab pos="4888297" algn="l"/>
                <a:tab pos="5295896" algn="l"/>
                <a:tab pos="5703494" algn="l"/>
                <a:tab pos="6111092" algn="l"/>
                <a:tab pos="6518688" algn="l"/>
                <a:tab pos="6926289" algn="l"/>
                <a:tab pos="7333885" algn="l"/>
                <a:tab pos="7741483" algn="l"/>
                <a:tab pos="8149081" algn="l"/>
              </a:tabLst>
              <a:defRPr sz="2177">
                <a:solidFill>
                  <a:schemeClr val="bg1"/>
                </a:solidFill>
                <a:latin typeface="Arial" panose="020B0604020202020204" pitchFamily="34" charset="0"/>
                <a:ea typeface="MS PGothic" panose="020B0600070205080204" pitchFamily="34" charset="-128"/>
              </a:defRPr>
            </a:lvl7pPr>
            <a:lvl8pPr marL="3110996" indent="-207400" defTabSz="406158" eaLnBrk="0" fontAlgn="base" hangingPunct="0">
              <a:spcBef>
                <a:spcPct val="0"/>
              </a:spcBef>
              <a:spcAft>
                <a:spcPct val="0"/>
              </a:spcAft>
              <a:tabLst>
                <a:tab pos="0" algn="l"/>
                <a:tab pos="404718" algn="l"/>
                <a:tab pos="812316" algn="l"/>
                <a:tab pos="1219915" algn="l"/>
                <a:tab pos="1627512" algn="l"/>
                <a:tab pos="2035111" algn="l"/>
                <a:tab pos="2442709" algn="l"/>
                <a:tab pos="2850307" algn="l"/>
                <a:tab pos="3257904" algn="l"/>
                <a:tab pos="3665503" algn="l"/>
                <a:tab pos="4073101" algn="l"/>
                <a:tab pos="4480699" algn="l"/>
                <a:tab pos="4888297" algn="l"/>
                <a:tab pos="5295896" algn="l"/>
                <a:tab pos="5703494" algn="l"/>
                <a:tab pos="6111092" algn="l"/>
                <a:tab pos="6518688" algn="l"/>
                <a:tab pos="6926289" algn="l"/>
                <a:tab pos="7333885" algn="l"/>
                <a:tab pos="7741483" algn="l"/>
                <a:tab pos="8149081" algn="l"/>
              </a:tabLst>
              <a:defRPr sz="2177">
                <a:solidFill>
                  <a:schemeClr val="bg1"/>
                </a:solidFill>
                <a:latin typeface="Arial" panose="020B0604020202020204" pitchFamily="34" charset="0"/>
                <a:ea typeface="MS PGothic" panose="020B0600070205080204" pitchFamily="34" charset="-128"/>
              </a:defRPr>
            </a:lvl8pPr>
            <a:lvl9pPr marL="3525796" indent="-207400" defTabSz="406158" eaLnBrk="0" fontAlgn="base" hangingPunct="0">
              <a:spcBef>
                <a:spcPct val="0"/>
              </a:spcBef>
              <a:spcAft>
                <a:spcPct val="0"/>
              </a:spcAft>
              <a:tabLst>
                <a:tab pos="0" algn="l"/>
                <a:tab pos="404718" algn="l"/>
                <a:tab pos="812316" algn="l"/>
                <a:tab pos="1219915" algn="l"/>
                <a:tab pos="1627512" algn="l"/>
                <a:tab pos="2035111" algn="l"/>
                <a:tab pos="2442709" algn="l"/>
                <a:tab pos="2850307" algn="l"/>
                <a:tab pos="3257904" algn="l"/>
                <a:tab pos="3665503" algn="l"/>
                <a:tab pos="4073101" algn="l"/>
                <a:tab pos="4480699" algn="l"/>
                <a:tab pos="4888297" algn="l"/>
                <a:tab pos="5295896" algn="l"/>
                <a:tab pos="5703494" algn="l"/>
                <a:tab pos="6111092" algn="l"/>
                <a:tab pos="6518688" algn="l"/>
                <a:tab pos="6926289" algn="l"/>
                <a:tab pos="7333885" algn="l"/>
                <a:tab pos="7741483" algn="l"/>
                <a:tab pos="8149081" algn="l"/>
              </a:tabLst>
              <a:defRPr sz="2177">
                <a:solidFill>
                  <a:schemeClr val="bg1"/>
                </a:solidFill>
                <a:latin typeface="Arial" panose="020B0604020202020204" pitchFamily="34" charset="0"/>
                <a:ea typeface="MS PGothic" panose="020B0600070205080204" pitchFamily="34" charset="-128"/>
              </a:defRPr>
            </a:lvl9pPr>
          </a:lstStyle>
          <a:p>
            <a:fld id="{90470288-3003-4764-A7FC-4933FABC4D8E}" type="slidenum">
              <a:rPr lang="it-IT" altLang="it-IT" sz="1179">
                <a:solidFill>
                  <a:srgbClr val="000000"/>
                </a:solidFill>
              </a:rPr>
              <a:pPr/>
              <a:t>19</a:t>
            </a:fld>
            <a:endParaRPr lang="it-IT" altLang="it-IT" sz="1179">
              <a:solidFill>
                <a:srgbClr val="000000"/>
              </a:solidFill>
            </a:endParaRPr>
          </a:p>
        </p:txBody>
      </p:sp>
    </p:spTree>
    <p:extLst>
      <p:ext uri="{BB962C8B-B14F-4D97-AF65-F5344CB8AC3E}">
        <p14:creationId xmlns:p14="http://schemas.microsoft.com/office/powerpoint/2010/main" val="1384243260"/>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6A7729-66FC-403D-AFC2-FDC9DCB09D4A}"/>
              </a:ext>
            </a:extLst>
          </p:cNvPr>
          <p:cNvSpPr>
            <a:spLocks noGrp="1"/>
          </p:cNvSpPr>
          <p:nvPr>
            <p:ph type="ctrTitle"/>
          </p:nvPr>
        </p:nvSpPr>
        <p:spPr/>
        <p:txBody>
          <a:bodyPr>
            <a:normAutofit/>
          </a:bodyPr>
          <a:lstStyle/>
          <a:p>
            <a:r>
              <a:rPr lang="it-IT" sz="7200" b="1" dirty="0"/>
              <a:t>Elettra 2.0</a:t>
            </a:r>
          </a:p>
        </p:txBody>
      </p:sp>
      <p:sp>
        <p:nvSpPr>
          <p:cNvPr id="3" name="Sottotitolo 2">
            <a:extLst>
              <a:ext uri="{FF2B5EF4-FFF2-40B4-BE49-F238E27FC236}">
                <a16:creationId xmlns:a16="http://schemas.microsoft.com/office/drawing/2014/main" id="{164E13BA-EF0E-4E70-A277-1FFEA3A00F8E}"/>
              </a:ext>
            </a:extLst>
          </p:cNvPr>
          <p:cNvSpPr>
            <a:spLocks noGrp="1"/>
          </p:cNvSpPr>
          <p:nvPr>
            <p:ph type="subTitle" idx="1"/>
          </p:nvPr>
        </p:nvSpPr>
        <p:spPr/>
        <p:txBody>
          <a:bodyPr/>
          <a:lstStyle/>
          <a:p>
            <a:endParaRPr lang="it-IT" dirty="0"/>
          </a:p>
          <a:p>
            <a:r>
              <a:rPr lang="it-IT" dirty="0" err="1"/>
              <a:t>Synchrotron</a:t>
            </a:r>
            <a:r>
              <a:rPr lang="it-IT" dirty="0"/>
              <a:t> </a:t>
            </a:r>
            <a:r>
              <a:rPr lang="it-IT" dirty="0" err="1"/>
              <a:t>Radiation</a:t>
            </a:r>
            <a:r>
              <a:rPr lang="it-IT" dirty="0"/>
              <a:t> </a:t>
            </a:r>
            <a:r>
              <a:rPr lang="it-IT" dirty="0" err="1"/>
              <a:t>Profile</a:t>
            </a:r>
            <a:r>
              <a:rPr lang="it-IT" dirty="0"/>
              <a:t> Monitor</a:t>
            </a:r>
          </a:p>
        </p:txBody>
      </p:sp>
    </p:spTree>
    <p:extLst>
      <p:ext uri="{BB962C8B-B14F-4D97-AF65-F5344CB8AC3E}">
        <p14:creationId xmlns:p14="http://schemas.microsoft.com/office/powerpoint/2010/main" val="10810900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684569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28FE48-E743-4445-AFCB-FB733C49F788}"/>
              </a:ext>
            </a:extLst>
          </p:cNvPr>
          <p:cNvSpPr>
            <a:spLocks noGrp="1"/>
          </p:cNvSpPr>
          <p:nvPr>
            <p:ph type="title" idx="4294967295"/>
          </p:nvPr>
        </p:nvSpPr>
        <p:spPr>
          <a:xfrm>
            <a:off x="2743200" y="365125"/>
            <a:ext cx="8610600" cy="1325563"/>
          </a:xfrm>
          <a:prstGeom prst="rect">
            <a:avLst/>
          </a:prstGeom>
        </p:spPr>
        <p:txBody>
          <a:bodyPr/>
          <a:lstStyle/>
          <a:p>
            <a:r>
              <a:rPr lang="it-IT" b="1" dirty="0" err="1"/>
              <a:t>Introduction</a:t>
            </a:r>
            <a:endParaRPr lang="it-IT" b="1" dirty="0"/>
          </a:p>
        </p:txBody>
      </p:sp>
      <p:sp>
        <p:nvSpPr>
          <p:cNvPr id="3" name="Segnaposto contenuto 2">
            <a:extLst>
              <a:ext uri="{FF2B5EF4-FFF2-40B4-BE49-F238E27FC236}">
                <a16:creationId xmlns:a16="http://schemas.microsoft.com/office/drawing/2014/main" id="{A1503197-2ED4-49FF-9654-5B4E2FA8528A}"/>
              </a:ext>
            </a:extLst>
          </p:cNvPr>
          <p:cNvSpPr>
            <a:spLocks noGrp="1"/>
          </p:cNvSpPr>
          <p:nvPr>
            <p:ph idx="1"/>
          </p:nvPr>
        </p:nvSpPr>
        <p:spPr>
          <a:xfrm>
            <a:off x="838200" y="1411738"/>
            <a:ext cx="10515600" cy="4351338"/>
          </a:xfrm>
        </p:spPr>
        <p:txBody>
          <a:bodyPr>
            <a:normAutofit fontScale="85000" lnSpcReduction="20000"/>
          </a:bodyPr>
          <a:lstStyle/>
          <a:p>
            <a:pPr algn="just"/>
            <a:r>
              <a:rPr lang="en-GB" dirty="0"/>
              <a:t>The Elettra 2.0 project will be the successor of Elettra, the 2/2.4 GeV Italian synchrotron radiation facility in Trieste.</a:t>
            </a:r>
          </a:p>
          <a:p>
            <a:pPr algn="just"/>
            <a:r>
              <a:rPr lang="en-GB" dirty="0"/>
              <a:t>It will be a Diffraction Limited Light Source and the storage ring lattice is a symmetric enhanced 6 bend achromat (S6BA-E). The lattice has 12 long straight sections for insertion devices and 12 short straights, some of them equipped with short insertion devices. </a:t>
            </a:r>
          </a:p>
          <a:p>
            <a:pPr algn="just"/>
            <a:r>
              <a:rPr lang="en-GB" dirty="0"/>
              <a:t>Elettra 2.0 will have a bare  emittance of 212 pm rad, 49 times lower than of the present machine, it will provide more than two orders of magnitude higher brilliance and about 60 larger coherent flux.</a:t>
            </a:r>
          </a:p>
          <a:p>
            <a:pPr algn="just"/>
            <a:r>
              <a:rPr lang="en-GB" dirty="0"/>
              <a:t>The new machine will operate mainly at 2.4 GeV with an intensity of 400 mA (some  25% of the user beamtime is planned at  2 </a:t>
            </a:r>
            <a:r>
              <a:rPr lang="en-GB" dirty="0" err="1"/>
              <a:t>Gev</a:t>
            </a:r>
            <a:r>
              <a:rPr lang="en-GB" dirty="0"/>
              <a:t>).</a:t>
            </a:r>
          </a:p>
          <a:p>
            <a:pPr algn="just"/>
            <a:r>
              <a:rPr lang="en-GB" dirty="0"/>
              <a:t>A short pulse option of about 1 </a:t>
            </a:r>
            <a:r>
              <a:rPr lang="en-GB" dirty="0" err="1"/>
              <a:t>ps</a:t>
            </a:r>
            <a:r>
              <a:rPr lang="en-GB" dirty="0"/>
              <a:t> (</a:t>
            </a:r>
            <a:r>
              <a:rPr lang="en-GB" dirty="0" err="1"/>
              <a:t>fwhm</a:t>
            </a:r>
            <a:r>
              <a:rPr lang="en-GB" dirty="0"/>
              <a:t>) by using crab cavities is under study.</a:t>
            </a:r>
          </a:p>
          <a:p>
            <a:pPr algn="just"/>
            <a:r>
              <a:rPr lang="en-GB" dirty="0"/>
              <a:t>The majority of the long straight section beamlines will be at the same position as today. Some will be shifted due to new bending source position.</a:t>
            </a:r>
          </a:p>
        </p:txBody>
      </p:sp>
    </p:spTree>
    <p:extLst>
      <p:ext uri="{BB962C8B-B14F-4D97-AF65-F5344CB8AC3E}">
        <p14:creationId xmlns:p14="http://schemas.microsoft.com/office/powerpoint/2010/main" val="3216955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a 5">
            <a:extLst>
              <a:ext uri="{FF2B5EF4-FFF2-40B4-BE49-F238E27FC236}">
                <a16:creationId xmlns:a16="http://schemas.microsoft.com/office/drawing/2014/main" id="{18D73DA5-D534-4620-BFBF-171AEFDFAFE3}"/>
              </a:ext>
            </a:extLst>
          </p:cNvPr>
          <p:cNvGraphicFramePr>
            <a:graphicFrameLocks noGrp="1"/>
          </p:cNvGraphicFramePr>
          <p:nvPr>
            <p:extLst>
              <p:ext uri="{D42A27DB-BD31-4B8C-83A1-F6EECF244321}">
                <p14:modId xmlns:p14="http://schemas.microsoft.com/office/powerpoint/2010/main" val="957081665"/>
              </p:ext>
            </p:extLst>
          </p:nvPr>
        </p:nvGraphicFramePr>
        <p:xfrm>
          <a:off x="2031999" y="1402080"/>
          <a:ext cx="8127999" cy="3683000"/>
        </p:xfrm>
        <a:graphic>
          <a:graphicData uri="http://schemas.openxmlformats.org/drawingml/2006/table">
            <a:tbl>
              <a:tblPr firstRow="1" bandRow="1">
                <a:tableStyleId>{5C22544A-7EE6-4342-B048-85BDC9FD1C3A}</a:tableStyleId>
              </a:tblPr>
              <a:tblGrid>
                <a:gridCol w="2928418">
                  <a:extLst>
                    <a:ext uri="{9D8B030D-6E8A-4147-A177-3AD203B41FA5}">
                      <a16:colId xmlns:a16="http://schemas.microsoft.com/office/drawing/2014/main" val="1535569870"/>
                    </a:ext>
                  </a:extLst>
                </a:gridCol>
                <a:gridCol w="2605635">
                  <a:extLst>
                    <a:ext uri="{9D8B030D-6E8A-4147-A177-3AD203B41FA5}">
                      <a16:colId xmlns:a16="http://schemas.microsoft.com/office/drawing/2014/main" val="4286793657"/>
                    </a:ext>
                  </a:extLst>
                </a:gridCol>
                <a:gridCol w="2593946">
                  <a:extLst>
                    <a:ext uri="{9D8B030D-6E8A-4147-A177-3AD203B41FA5}">
                      <a16:colId xmlns:a16="http://schemas.microsoft.com/office/drawing/2014/main" val="1780377883"/>
                    </a:ext>
                  </a:extLst>
                </a:gridCol>
              </a:tblGrid>
              <a:tr h="370840">
                <a:tc>
                  <a:txBody>
                    <a:bodyPr/>
                    <a:lstStyle/>
                    <a:p>
                      <a:endParaRPr lang="it-IT" sz="1800" kern="1200" dirty="0">
                        <a:solidFill>
                          <a:schemeClr val="tx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b="1" kern="1200" dirty="0" err="1">
                          <a:solidFill>
                            <a:schemeClr val="lt1"/>
                          </a:solidFill>
                          <a:latin typeface="+mn-lt"/>
                          <a:ea typeface="+mn-ea"/>
                          <a:cs typeface="+mn-cs"/>
                        </a:rPr>
                        <a:t>Present</a:t>
                      </a:r>
                      <a:r>
                        <a:rPr lang="it-IT" sz="1400" b="1" kern="1200" dirty="0">
                          <a:solidFill>
                            <a:schemeClr val="lt1"/>
                          </a:solidFill>
                          <a:latin typeface="+mn-lt"/>
                          <a:ea typeface="+mn-ea"/>
                          <a:cs typeface="+mn-cs"/>
                        </a:rPr>
                        <a:t> Lattice (Elettra)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b="1" kern="1200" dirty="0">
                          <a:solidFill>
                            <a:schemeClr val="lt1"/>
                          </a:solidFill>
                          <a:latin typeface="+mn-lt"/>
                          <a:ea typeface="+mn-ea"/>
                          <a:cs typeface="+mn-cs"/>
                        </a:rPr>
                        <a:t>New Lattice (Elettra 2.0)</a:t>
                      </a:r>
                    </a:p>
                  </a:txBody>
                  <a:tcPr/>
                </a:tc>
                <a:extLst>
                  <a:ext uri="{0D108BD9-81ED-4DB2-BD59-A6C34878D82A}">
                    <a16:rowId xmlns:a16="http://schemas.microsoft.com/office/drawing/2014/main" val="11236468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a:solidFill>
                            <a:schemeClr val="dk1"/>
                          </a:solidFill>
                          <a:latin typeface="+mn-lt"/>
                          <a:ea typeface="+mn-ea"/>
                          <a:cs typeface="+mn-cs"/>
                        </a:rPr>
                        <a:t>Lattice </a:t>
                      </a:r>
                      <a:r>
                        <a:rPr lang="it-IT" sz="1600" kern="1200" dirty="0" err="1">
                          <a:solidFill>
                            <a:schemeClr val="dk1"/>
                          </a:solidFill>
                          <a:latin typeface="+mn-lt"/>
                          <a:ea typeface="+mn-ea"/>
                          <a:cs typeface="+mn-cs"/>
                        </a:rPr>
                        <a:t>type</a:t>
                      </a:r>
                      <a:endParaRPr lang="it-IT" sz="16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a:solidFill>
                            <a:schemeClr val="dk1"/>
                          </a:solidFill>
                          <a:latin typeface="+mn-lt"/>
                          <a:ea typeface="+mn-ea"/>
                          <a:cs typeface="+mn-cs"/>
                        </a:rPr>
                        <a:t>DBA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a:solidFill>
                            <a:schemeClr val="dk1"/>
                          </a:solidFill>
                          <a:latin typeface="+mn-lt"/>
                          <a:ea typeface="+mn-ea"/>
                          <a:cs typeface="+mn-cs"/>
                        </a:rPr>
                        <a:t>S6BA-E</a:t>
                      </a:r>
                    </a:p>
                  </a:txBody>
                  <a:tcPr/>
                </a:tc>
                <a:extLst>
                  <a:ext uri="{0D108BD9-81ED-4DB2-BD59-A6C34878D82A}">
                    <a16:rowId xmlns:a16="http://schemas.microsoft.com/office/drawing/2014/main" val="14327247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err="1">
                          <a:solidFill>
                            <a:schemeClr val="dk1"/>
                          </a:solidFill>
                          <a:latin typeface="+mn-lt"/>
                          <a:ea typeface="+mn-ea"/>
                          <a:cs typeface="+mn-cs"/>
                        </a:rPr>
                        <a:t>Circumference</a:t>
                      </a:r>
                      <a:r>
                        <a:rPr lang="it-IT" sz="1600" kern="1200" dirty="0">
                          <a:solidFill>
                            <a:schemeClr val="dk1"/>
                          </a:solidFill>
                          <a:latin typeface="+mn-lt"/>
                          <a:ea typeface="+mn-ea"/>
                          <a:cs typeface="+mn-cs"/>
                        </a:rPr>
                        <a:t> [m]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a:solidFill>
                            <a:schemeClr val="dk1"/>
                          </a:solidFill>
                          <a:latin typeface="+mn-lt"/>
                          <a:ea typeface="+mn-ea"/>
                          <a:cs typeface="+mn-cs"/>
                        </a:rPr>
                        <a:t>259.2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a:solidFill>
                            <a:schemeClr val="dk1"/>
                          </a:solidFill>
                          <a:latin typeface="+mn-lt"/>
                          <a:ea typeface="+mn-ea"/>
                          <a:cs typeface="+mn-cs"/>
                        </a:rPr>
                        <a:t>259.2</a:t>
                      </a:r>
                    </a:p>
                  </a:txBody>
                  <a:tcPr/>
                </a:tc>
                <a:extLst>
                  <a:ext uri="{0D108BD9-81ED-4DB2-BD59-A6C34878D82A}">
                    <a16:rowId xmlns:a16="http://schemas.microsoft.com/office/drawing/2014/main" val="10973187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err="1">
                          <a:solidFill>
                            <a:schemeClr val="dk1"/>
                          </a:solidFill>
                          <a:latin typeface="+mn-lt"/>
                          <a:ea typeface="+mn-ea"/>
                          <a:cs typeface="+mn-cs"/>
                        </a:rPr>
                        <a:t>Beam</a:t>
                      </a:r>
                      <a:r>
                        <a:rPr lang="it-IT" sz="1600" kern="1200" dirty="0">
                          <a:solidFill>
                            <a:schemeClr val="dk1"/>
                          </a:solidFill>
                          <a:latin typeface="+mn-lt"/>
                          <a:ea typeface="+mn-ea"/>
                          <a:cs typeface="+mn-cs"/>
                        </a:rPr>
                        <a:t> Energy [</a:t>
                      </a:r>
                      <a:r>
                        <a:rPr lang="it-IT" sz="1600" kern="1200" dirty="0" err="1">
                          <a:solidFill>
                            <a:schemeClr val="dk1"/>
                          </a:solidFill>
                          <a:latin typeface="+mn-lt"/>
                          <a:ea typeface="+mn-ea"/>
                          <a:cs typeface="+mn-cs"/>
                        </a:rPr>
                        <a:t>GeV</a:t>
                      </a:r>
                      <a:r>
                        <a:rPr lang="it-IT" sz="1600" kern="1200" dirty="0">
                          <a:solidFill>
                            <a:schemeClr val="dk1"/>
                          </a:solidFill>
                          <a:latin typeface="+mn-lt"/>
                          <a:ea typeface="+mn-ea"/>
                          <a:cs typeface="+mn-cs"/>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a:solidFill>
                            <a:schemeClr val="dk1"/>
                          </a:solidFill>
                          <a:latin typeface="+mn-lt"/>
                          <a:ea typeface="+mn-ea"/>
                          <a:cs typeface="+mn-cs"/>
                        </a:rPr>
                        <a:t>2.0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a:solidFill>
                            <a:schemeClr val="dk1"/>
                          </a:solidFill>
                          <a:latin typeface="+mn-lt"/>
                          <a:ea typeface="+mn-ea"/>
                          <a:cs typeface="+mn-cs"/>
                        </a:rPr>
                        <a:t>2.4</a:t>
                      </a:r>
                    </a:p>
                  </a:txBody>
                  <a:tcPr/>
                </a:tc>
                <a:extLst>
                  <a:ext uri="{0D108BD9-81ED-4DB2-BD59-A6C34878D82A}">
                    <a16:rowId xmlns:a16="http://schemas.microsoft.com/office/drawing/2014/main" val="256600264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err="1">
                          <a:solidFill>
                            <a:schemeClr val="dk1"/>
                          </a:solidFill>
                          <a:latin typeface="+mn-lt"/>
                          <a:ea typeface="+mn-ea"/>
                          <a:cs typeface="+mn-cs"/>
                        </a:rPr>
                        <a:t>Beam</a:t>
                      </a:r>
                      <a:r>
                        <a:rPr lang="it-IT" sz="1600" kern="1200" dirty="0">
                          <a:solidFill>
                            <a:schemeClr val="dk1"/>
                          </a:solidFill>
                          <a:latin typeface="+mn-lt"/>
                          <a:ea typeface="+mn-ea"/>
                          <a:cs typeface="+mn-cs"/>
                        </a:rPr>
                        <a:t> </a:t>
                      </a:r>
                      <a:r>
                        <a:rPr lang="it-IT" sz="1600" kern="1200" dirty="0" err="1">
                          <a:solidFill>
                            <a:schemeClr val="dk1"/>
                          </a:solidFill>
                          <a:latin typeface="+mn-lt"/>
                          <a:ea typeface="+mn-ea"/>
                          <a:cs typeface="+mn-cs"/>
                        </a:rPr>
                        <a:t>current</a:t>
                      </a:r>
                      <a:r>
                        <a:rPr lang="it-IT" sz="1600" kern="1200" dirty="0">
                          <a:solidFill>
                            <a:schemeClr val="dk1"/>
                          </a:solidFill>
                          <a:latin typeface="+mn-lt"/>
                          <a:ea typeface="+mn-ea"/>
                          <a:cs typeface="+mn-cs"/>
                        </a:rPr>
                        <a:t> [</a:t>
                      </a:r>
                      <a:r>
                        <a:rPr lang="it-IT" sz="1600" kern="1200" dirty="0" err="1">
                          <a:solidFill>
                            <a:schemeClr val="dk1"/>
                          </a:solidFill>
                          <a:latin typeface="+mn-lt"/>
                          <a:ea typeface="+mn-ea"/>
                          <a:cs typeface="+mn-cs"/>
                        </a:rPr>
                        <a:t>mA</a:t>
                      </a:r>
                      <a:r>
                        <a:rPr lang="it-IT" sz="1600" kern="1200" dirty="0">
                          <a:solidFill>
                            <a:schemeClr val="dk1"/>
                          </a:solidFill>
                          <a:latin typeface="+mn-lt"/>
                          <a:ea typeface="+mn-ea"/>
                          <a:cs typeface="+mn-cs"/>
                        </a:rPr>
                        <a:t>]</a:t>
                      </a:r>
                    </a:p>
                  </a:txBody>
                  <a:tcPr/>
                </a:tc>
                <a:tc>
                  <a:txBody>
                    <a:bodyPr/>
                    <a:lstStyle/>
                    <a:p>
                      <a:pPr marL="0" algn="l" defTabSz="914400" rtl="0" eaLnBrk="1" latinLnBrk="0" hangingPunct="1"/>
                      <a:r>
                        <a:rPr lang="it-IT" sz="1600" kern="1200" dirty="0">
                          <a:solidFill>
                            <a:schemeClr val="dk1"/>
                          </a:solidFill>
                          <a:latin typeface="+mn-lt"/>
                          <a:ea typeface="+mn-ea"/>
                          <a:cs typeface="+mn-cs"/>
                        </a:rPr>
                        <a:t>310</a:t>
                      </a:r>
                    </a:p>
                  </a:txBody>
                  <a:tcPr/>
                </a:tc>
                <a:tc>
                  <a:txBody>
                    <a:bodyPr/>
                    <a:lstStyle/>
                    <a:p>
                      <a:pPr marL="0" algn="l" defTabSz="914400" rtl="0" eaLnBrk="1" latinLnBrk="0" hangingPunct="1"/>
                      <a:r>
                        <a:rPr lang="it-IT" sz="1600" kern="1200" dirty="0">
                          <a:solidFill>
                            <a:schemeClr val="dk1"/>
                          </a:solidFill>
                          <a:latin typeface="+mn-lt"/>
                          <a:ea typeface="+mn-ea"/>
                          <a:cs typeface="+mn-cs"/>
                        </a:rPr>
                        <a:t>400</a:t>
                      </a:r>
                    </a:p>
                  </a:txBody>
                  <a:tcPr/>
                </a:tc>
                <a:extLst>
                  <a:ext uri="{0D108BD9-81ED-4DB2-BD59-A6C34878D82A}">
                    <a16:rowId xmlns:a16="http://schemas.microsoft.com/office/drawing/2014/main" val="679330199"/>
                  </a:ext>
                </a:extLst>
              </a:tr>
              <a:tr h="370840">
                <a:tc>
                  <a:txBody>
                    <a:bodyPr/>
                    <a:lstStyle/>
                    <a:p>
                      <a:pPr marL="0" algn="l" defTabSz="914400" rtl="0" eaLnBrk="1" latinLnBrk="0" hangingPunct="1"/>
                      <a:r>
                        <a:rPr lang="it-IT" sz="1600" kern="1200" dirty="0" err="1">
                          <a:solidFill>
                            <a:schemeClr val="dk1"/>
                          </a:solidFill>
                          <a:latin typeface="+mn-lt"/>
                          <a:ea typeface="+mn-ea"/>
                          <a:cs typeface="+mn-cs"/>
                        </a:rPr>
                        <a:t>Fill</a:t>
                      </a:r>
                      <a:r>
                        <a:rPr lang="it-IT" sz="1600" kern="1200" dirty="0">
                          <a:solidFill>
                            <a:schemeClr val="dk1"/>
                          </a:solidFill>
                          <a:latin typeface="+mn-lt"/>
                          <a:ea typeface="+mn-ea"/>
                          <a:cs typeface="+mn-cs"/>
                        </a:rPr>
                        <a:t> </a:t>
                      </a:r>
                      <a:r>
                        <a:rPr lang="it-IT" sz="1600" kern="1200" dirty="0" err="1">
                          <a:solidFill>
                            <a:schemeClr val="dk1"/>
                          </a:solidFill>
                          <a:latin typeface="+mn-lt"/>
                          <a:ea typeface="+mn-ea"/>
                          <a:cs typeface="+mn-cs"/>
                        </a:rPr>
                        <a:t>patterns</a:t>
                      </a:r>
                      <a:endParaRPr lang="it-IT" sz="1600" kern="1200" dirty="0">
                        <a:solidFill>
                          <a:schemeClr val="dk1"/>
                        </a:solidFill>
                        <a:latin typeface="+mn-lt"/>
                        <a:ea typeface="+mn-ea"/>
                        <a:cs typeface="+mn-cs"/>
                      </a:endParaRPr>
                    </a:p>
                  </a:txBody>
                  <a:tcPr/>
                </a:tc>
                <a:tc>
                  <a:txBody>
                    <a:bodyPr/>
                    <a:lstStyle/>
                    <a:p>
                      <a:pPr marL="0" algn="l" defTabSz="914400" rtl="0" eaLnBrk="1" latinLnBrk="0" hangingPunct="1"/>
                      <a:r>
                        <a:rPr lang="it-IT" sz="1600" kern="1200" dirty="0">
                          <a:solidFill>
                            <a:schemeClr val="dk1"/>
                          </a:solidFill>
                          <a:latin typeface="+mn-lt"/>
                          <a:ea typeface="+mn-ea"/>
                          <a:cs typeface="+mn-cs"/>
                        </a:rPr>
                        <a:t>Multi-</a:t>
                      </a:r>
                      <a:r>
                        <a:rPr lang="it-IT" sz="1600" kern="1200" dirty="0" err="1">
                          <a:solidFill>
                            <a:schemeClr val="dk1"/>
                          </a:solidFill>
                          <a:latin typeface="+mn-lt"/>
                          <a:ea typeface="+mn-ea"/>
                          <a:cs typeface="+mn-cs"/>
                        </a:rPr>
                        <a:t>bunch</a:t>
                      </a:r>
                      <a:r>
                        <a:rPr lang="it-IT" sz="1600" kern="1200" dirty="0">
                          <a:solidFill>
                            <a:schemeClr val="dk1"/>
                          </a:solidFill>
                          <a:latin typeface="+mn-lt"/>
                          <a:ea typeface="+mn-ea"/>
                          <a:cs typeface="+mn-cs"/>
                        </a:rPr>
                        <a:t>, hybrid,</a:t>
                      </a:r>
                    </a:p>
                    <a:p>
                      <a:pPr marL="0" algn="l" defTabSz="914400" rtl="0" eaLnBrk="1" latinLnBrk="0" hangingPunct="1"/>
                      <a:r>
                        <a:rPr lang="it-IT" sz="1600" kern="1200" dirty="0">
                          <a:solidFill>
                            <a:schemeClr val="dk1"/>
                          </a:solidFill>
                          <a:latin typeface="+mn-lt"/>
                          <a:ea typeface="+mn-ea"/>
                          <a:cs typeface="+mn-cs"/>
                        </a:rPr>
                        <a:t>single or </a:t>
                      </a:r>
                      <a:r>
                        <a:rPr lang="it-IT" sz="1600" kern="1200" dirty="0" err="1">
                          <a:solidFill>
                            <a:schemeClr val="dk1"/>
                          </a:solidFill>
                          <a:latin typeface="+mn-lt"/>
                          <a:ea typeface="+mn-ea"/>
                          <a:cs typeface="+mn-cs"/>
                        </a:rPr>
                        <a:t>few</a:t>
                      </a:r>
                      <a:r>
                        <a:rPr lang="it-IT" sz="1600" kern="1200" dirty="0">
                          <a:solidFill>
                            <a:schemeClr val="dk1"/>
                          </a:solidFill>
                          <a:latin typeface="+mn-lt"/>
                          <a:ea typeface="+mn-ea"/>
                          <a:cs typeface="+mn-cs"/>
                        </a:rPr>
                        <a:t> </a:t>
                      </a:r>
                      <a:r>
                        <a:rPr lang="it-IT" sz="1600" kern="1200" dirty="0" err="1">
                          <a:solidFill>
                            <a:schemeClr val="dk1"/>
                          </a:solidFill>
                          <a:latin typeface="+mn-lt"/>
                          <a:ea typeface="+mn-ea"/>
                          <a:cs typeface="+mn-cs"/>
                        </a:rPr>
                        <a:t>bunch</a:t>
                      </a:r>
                      <a:endParaRPr lang="it-IT" sz="1600" kern="1200" dirty="0">
                        <a:solidFill>
                          <a:schemeClr val="dk1"/>
                        </a:solidFill>
                        <a:latin typeface="+mn-lt"/>
                        <a:ea typeface="+mn-ea"/>
                        <a:cs typeface="+mn-cs"/>
                      </a:endParaRPr>
                    </a:p>
                  </a:txBody>
                  <a:tcPr/>
                </a:tc>
                <a:tc>
                  <a:txBody>
                    <a:bodyPr/>
                    <a:lstStyle/>
                    <a:p>
                      <a:pPr marL="0" algn="l" defTabSz="914400" rtl="0" eaLnBrk="1" latinLnBrk="0" hangingPunct="1"/>
                      <a:r>
                        <a:rPr lang="it-IT" sz="1600" kern="1200" dirty="0">
                          <a:solidFill>
                            <a:schemeClr val="dk1"/>
                          </a:solidFill>
                          <a:latin typeface="+mn-lt"/>
                          <a:ea typeface="+mn-ea"/>
                          <a:cs typeface="+mn-cs"/>
                        </a:rPr>
                        <a:t>Multi-</a:t>
                      </a:r>
                      <a:r>
                        <a:rPr lang="it-IT" sz="1600" kern="1200" dirty="0" err="1">
                          <a:solidFill>
                            <a:schemeClr val="dk1"/>
                          </a:solidFill>
                          <a:latin typeface="+mn-lt"/>
                          <a:ea typeface="+mn-ea"/>
                          <a:cs typeface="+mn-cs"/>
                        </a:rPr>
                        <a:t>bunch</a:t>
                      </a:r>
                      <a:r>
                        <a:rPr lang="it-IT" sz="1600" kern="1200" dirty="0">
                          <a:solidFill>
                            <a:schemeClr val="dk1"/>
                          </a:solidFill>
                          <a:latin typeface="+mn-lt"/>
                          <a:ea typeface="+mn-ea"/>
                          <a:cs typeface="+mn-cs"/>
                        </a:rPr>
                        <a:t>, hybrid,</a:t>
                      </a:r>
                    </a:p>
                    <a:p>
                      <a:pPr marL="0" algn="l" defTabSz="914400" rtl="0" eaLnBrk="1" latinLnBrk="0" hangingPunct="1"/>
                      <a:r>
                        <a:rPr lang="it-IT" sz="1600" kern="1200" dirty="0" err="1">
                          <a:solidFill>
                            <a:schemeClr val="dk1"/>
                          </a:solidFill>
                          <a:latin typeface="+mn-lt"/>
                          <a:ea typeface="+mn-ea"/>
                          <a:cs typeface="+mn-cs"/>
                        </a:rPr>
                        <a:t>fill</a:t>
                      </a:r>
                      <a:r>
                        <a:rPr lang="it-IT" sz="1600" kern="1200" dirty="0">
                          <a:solidFill>
                            <a:schemeClr val="dk1"/>
                          </a:solidFill>
                          <a:latin typeface="+mn-lt"/>
                          <a:ea typeface="+mn-ea"/>
                          <a:cs typeface="+mn-cs"/>
                        </a:rPr>
                        <a:t> </a:t>
                      </a:r>
                      <a:r>
                        <a:rPr lang="it-IT" sz="1600" kern="1200" dirty="0" err="1">
                          <a:solidFill>
                            <a:schemeClr val="dk1"/>
                          </a:solidFill>
                          <a:latin typeface="+mn-lt"/>
                          <a:ea typeface="+mn-ea"/>
                          <a:cs typeface="+mn-cs"/>
                        </a:rPr>
                        <a:t>every</a:t>
                      </a:r>
                      <a:r>
                        <a:rPr lang="it-IT" sz="1600" kern="1200" dirty="0">
                          <a:solidFill>
                            <a:schemeClr val="dk1"/>
                          </a:solidFill>
                          <a:latin typeface="+mn-lt"/>
                          <a:ea typeface="+mn-ea"/>
                          <a:cs typeface="+mn-cs"/>
                        </a:rPr>
                        <a:t> other </a:t>
                      </a:r>
                      <a:r>
                        <a:rPr lang="it-IT" sz="1600" kern="1200" dirty="0" err="1">
                          <a:solidFill>
                            <a:schemeClr val="dk1"/>
                          </a:solidFill>
                          <a:latin typeface="+mn-lt"/>
                          <a:ea typeface="+mn-ea"/>
                          <a:cs typeface="+mn-cs"/>
                        </a:rPr>
                        <a:t>bunch</a:t>
                      </a:r>
                      <a:r>
                        <a:rPr lang="it-IT" sz="1600" kern="1200" dirty="0">
                          <a:solidFill>
                            <a:schemeClr val="dk1"/>
                          </a:solidFill>
                          <a:latin typeface="+mn-lt"/>
                          <a:ea typeface="+mn-ea"/>
                          <a:cs typeface="+mn-cs"/>
                        </a:rPr>
                        <a:t>,</a:t>
                      </a:r>
                    </a:p>
                    <a:p>
                      <a:pPr marL="0" algn="l" defTabSz="914400" rtl="0" eaLnBrk="1" latinLnBrk="0" hangingPunct="1"/>
                      <a:r>
                        <a:rPr lang="it-IT" sz="1600" kern="1200" dirty="0">
                          <a:solidFill>
                            <a:schemeClr val="dk1"/>
                          </a:solidFill>
                          <a:latin typeface="+mn-lt"/>
                          <a:ea typeface="+mn-ea"/>
                          <a:cs typeface="+mn-cs"/>
                        </a:rPr>
                        <a:t>single or </a:t>
                      </a:r>
                      <a:r>
                        <a:rPr lang="it-IT" sz="1600" kern="1200" dirty="0" err="1">
                          <a:solidFill>
                            <a:schemeClr val="dk1"/>
                          </a:solidFill>
                          <a:latin typeface="+mn-lt"/>
                          <a:ea typeface="+mn-ea"/>
                          <a:cs typeface="+mn-cs"/>
                        </a:rPr>
                        <a:t>few</a:t>
                      </a:r>
                      <a:r>
                        <a:rPr lang="it-IT" sz="1600" kern="1200" dirty="0">
                          <a:solidFill>
                            <a:schemeClr val="dk1"/>
                          </a:solidFill>
                          <a:latin typeface="+mn-lt"/>
                          <a:ea typeface="+mn-ea"/>
                          <a:cs typeface="+mn-cs"/>
                        </a:rPr>
                        <a:t> </a:t>
                      </a:r>
                      <a:r>
                        <a:rPr lang="it-IT" sz="1600" kern="1200" dirty="0" err="1">
                          <a:solidFill>
                            <a:schemeClr val="dk1"/>
                          </a:solidFill>
                          <a:latin typeface="+mn-lt"/>
                          <a:ea typeface="+mn-ea"/>
                          <a:cs typeface="+mn-cs"/>
                        </a:rPr>
                        <a:t>bunch</a:t>
                      </a:r>
                      <a:endParaRPr lang="it-IT" sz="1600" kern="1200" dirty="0">
                        <a:solidFill>
                          <a:schemeClr val="dk1"/>
                        </a:solidFill>
                        <a:latin typeface="+mn-lt"/>
                        <a:ea typeface="+mn-ea"/>
                        <a:cs typeface="+mn-cs"/>
                      </a:endParaRPr>
                    </a:p>
                  </a:txBody>
                  <a:tcPr/>
                </a:tc>
                <a:extLst>
                  <a:ext uri="{0D108BD9-81ED-4DB2-BD59-A6C34878D82A}">
                    <a16:rowId xmlns:a16="http://schemas.microsoft.com/office/drawing/2014/main" val="1700008617"/>
                  </a:ext>
                </a:extLst>
              </a:tr>
              <a:tr h="1236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a:solidFill>
                            <a:schemeClr val="dk1"/>
                          </a:solidFill>
                          <a:latin typeface="+mn-lt"/>
                          <a:ea typeface="+mn-ea"/>
                          <a:cs typeface="+mn-cs"/>
                        </a:rPr>
                        <a:t># of </a:t>
                      </a:r>
                      <a:r>
                        <a:rPr lang="it-IT" sz="1600" kern="1200" dirty="0" err="1">
                          <a:solidFill>
                            <a:schemeClr val="dk1"/>
                          </a:solidFill>
                          <a:latin typeface="+mn-lt"/>
                          <a:ea typeface="+mn-ea"/>
                          <a:cs typeface="+mn-cs"/>
                        </a:rPr>
                        <a:t>dipoles</a:t>
                      </a:r>
                      <a:r>
                        <a:rPr lang="it-IT" sz="1600" kern="1200" dirty="0">
                          <a:solidFill>
                            <a:schemeClr val="dk1"/>
                          </a:solidFill>
                          <a:latin typeface="+mn-lt"/>
                          <a:ea typeface="+mn-ea"/>
                          <a:cs typeface="+mn-cs"/>
                        </a:rPr>
                        <a:t> per </a:t>
                      </a:r>
                      <a:r>
                        <a:rPr lang="it-IT" sz="1600" kern="1200" dirty="0" err="1">
                          <a:solidFill>
                            <a:schemeClr val="dk1"/>
                          </a:solidFill>
                          <a:latin typeface="+mn-lt"/>
                          <a:ea typeface="+mn-ea"/>
                          <a:cs typeface="+mn-cs"/>
                        </a:rPr>
                        <a:t>achromat</a:t>
                      </a:r>
                      <a:endParaRPr lang="it-IT" sz="1600" kern="1200" dirty="0">
                        <a:solidFill>
                          <a:schemeClr val="dk1"/>
                        </a:solidFill>
                        <a:latin typeface="+mn-lt"/>
                        <a:ea typeface="+mn-ea"/>
                        <a:cs typeface="+mn-cs"/>
                      </a:endParaRPr>
                    </a:p>
                  </a:txBody>
                  <a:tcPr/>
                </a:tc>
                <a:tc>
                  <a:txBody>
                    <a:bodyPr/>
                    <a:lstStyle/>
                    <a:p>
                      <a:pPr marL="0" algn="l" defTabSz="914400" rtl="0" eaLnBrk="1" latinLnBrk="0" hangingPunct="1"/>
                      <a:r>
                        <a:rPr lang="it-IT" sz="1600" kern="1200" dirty="0">
                          <a:solidFill>
                            <a:schemeClr val="dk1"/>
                          </a:solidFill>
                          <a:latin typeface="+mn-lt"/>
                          <a:ea typeface="+mn-ea"/>
                          <a:cs typeface="+mn-cs"/>
                        </a:rPr>
                        <a:t>2</a:t>
                      </a:r>
                    </a:p>
                  </a:txBody>
                  <a:tcPr/>
                </a:tc>
                <a:tc>
                  <a:txBody>
                    <a:bodyPr/>
                    <a:lstStyle/>
                    <a:p>
                      <a:pPr marL="0" algn="l" defTabSz="914400" rtl="0" eaLnBrk="1" latinLnBrk="0" hangingPunct="1"/>
                      <a:r>
                        <a:rPr lang="it-IT" sz="1600" kern="1200" dirty="0">
                          <a:solidFill>
                            <a:schemeClr val="dk1"/>
                          </a:solidFill>
                          <a:latin typeface="+mn-lt"/>
                          <a:ea typeface="+mn-ea"/>
                          <a:cs typeface="+mn-cs"/>
                        </a:rPr>
                        <a:t>6</a:t>
                      </a:r>
                    </a:p>
                  </a:txBody>
                  <a:tcPr/>
                </a:tc>
                <a:extLst>
                  <a:ext uri="{0D108BD9-81ED-4DB2-BD59-A6C34878D82A}">
                    <a16:rowId xmlns:a16="http://schemas.microsoft.com/office/drawing/2014/main" val="1592142357"/>
                  </a:ext>
                </a:extLst>
              </a:tr>
              <a:tr h="2421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err="1">
                          <a:solidFill>
                            <a:schemeClr val="dk1"/>
                          </a:solidFill>
                          <a:latin typeface="+mn-lt"/>
                          <a:ea typeface="+mn-ea"/>
                          <a:cs typeface="+mn-cs"/>
                        </a:rPr>
                        <a:t>Nominal</a:t>
                      </a:r>
                      <a:r>
                        <a:rPr lang="it-IT" sz="1600" kern="1200" dirty="0">
                          <a:solidFill>
                            <a:schemeClr val="dk1"/>
                          </a:solidFill>
                          <a:latin typeface="+mn-lt"/>
                          <a:ea typeface="+mn-ea"/>
                          <a:cs typeface="+mn-cs"/>
                        </a:rPr>
                        <a:t> RF Frequency [MHz]</a:t>
                      </a:r>
                    </a:p>
                  </a:txBody>
                  <a:tcPr/>
                </a:tc>
                <a:tc>
                  <a:txBody>
                    <a:bodyPr/>
                    <a:lstStyle/>
                    <a:p>
                      <a:pPr marL="0" algn="l" defTabSz="914400" rtl="0" eaLnBrk="1" latinLnBrk="0" hangingPunct="1"/>
                      <a:r>
                        <a:rPr lang="it-IT" sz="1600" kern="1200" dirty="0">
                          <a:solidFill>
                            <a:schemeClr val="dk1"/>
                          </a:solidFill>
                          <a:latin typeface="+mn-lt"/>
                          <a:ea typeface="+mn-ea"/>
                          <a:cs typeface="+mn-cs"/>
                        </a:rPr>
                        <a:t>500</a:t>
                      </a:r>
                    </a:p>
                  </a:txBody>
                  <a:tcPr/>
                </a:tc>
                <a:tc>
                  <a:txBody>
                    <a:bodyPr/>
                    <a:lstStyle/>
                    <a:p>
                      <a:pPr marL="0" algn="l" defTabSz="914400" rtl="0" eaLnBrk="1" latinLnBrk="0" hangingPunct="1"/>
                      <a:r>
                        <a:rPr lang="it-IT" sz="1600" kern="1200" dirty="0">
                          <a:solidFill>
                            <a:schemeClr val="dk1"/>
                          </a:solidFill>
                          <a:latin typeface="+mn-lt"/>
                          <a:ea typeface="+mn-ea"/>
                          <a:cs typeface="+mn-cs"/>
                        </a:rPr>
                        <a:t>500</a:t>
                      </a:r>
                    </a:p>
                  </a:txBody>
                  <a:tcPr/>
                </a:tc>
                <a:extLst>
                  <a:ext uri="{0D108BD9-81ED-4DB2-BD59-A6C34878D82A}">
                    <a16:rowId xmlns:a16="http://schemas.microsoft.com/office/drawing/2014/main" val="713289283"/>
                  </a:ext>
                </a:extLst>
              </a:tr>
              <a:tr h="1236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kern="1200" dirty="0" err="1">
                          <a:solidFill>
                            <a:schemeClr val="dk1"/>
                          </a:solidFill>
                          <a:latin typeface="+mn-lt"/>
                          <a:ea typeface="+mn-ea"/>
                          <a:cs typeface="+mn-cs"/>
                        </a:rPr>
                        <a:t>Harmonic</a:t>
                      </a:r>
                      <a:r>
                        <a:rPr lang="it-IT" sz="1600" kern="1200" dirty="0">
                          <a:solidFill>
                            <a:schemeClr val="dk1"/>
                          </a:solidFill>
                          <a:latin typeface="+mn-lt"/>
                          <a:ea typeface="+mn-ea"/>
                          <a:cs typeface="+mn-cs"/>
                        </a:rPr>
                        <a:t> </a:t>
                      </a:r>
                      <a:r>
                        <a:rPr lang="it-IT" sz="1600" kern="1200" dirty="0" err="1">
                          <a:solidFill>
                            <a:schemeClr val="dk1"/>
                          </a:solidFill>
                          <a:latin typeface="+mn-lt"/>
                          <a:ea typeface="+mn-ea"/>
                          <a:cs typeface="+mn-cs"/>
                        </a:rPr>
                        <a:t>Number</a:t>
                      </a:r>
                      <a:endParaRPr lang="it-IT" sz="1600" kern="1200" dirty="0">
                        <a:solidFill>
                          <a:schemeClr val="dk1"/>
                        </a:solidFill>
                        <a:latin typeface="+mn-lt"/>
                        <a:ea typeface="+mn-ea"/>
                        <a:cs typeface="+mn-cs"/>
                      </a:endParaRPr>
                    </a:p>
                  </a:txBody>
                  <a:tcPr/>
                </a:tc>
                <a:tc>
                  <a:txBody>
                    <a:bodyPr/>
                    <a:lstStyle/>
                    <a:p>
                      <a:pPr marL="0" algn="l" defTabSz="914400" rtl="0" eaLnBrk="1" latinLnBrk="0" hangingPunct="1"/>
                      <a:r>
                        <a:rPr lang="it-IT" sz="1600" kern="1200" dirty="0">
                          <a:solidFill>
                            <a:schemeClr val="dk1"/>
                          </a:solidFill>
                          <a:latin typeface="+mn-lt"/>
                          <a:ea typeface="+mn-ea"/>
                          <a:cs typeface="+mn-cs"/>
                        </a:rPr>
                        <a:t>432</a:t>
                      </a:r>
                    </a:p>
                  </a:txBody>
                  <a:tcPr/>
                </a:tc>
                <a:tc>
                  <a:txBody>
                    <a:bodyPr/>
                    <a:lstStyle/>
                    <a:p>
                      <a:pPr marL="0" algn="l" defTabSz="914400" rtl="0" eaLnBrk="1" latinLnBrk="0" hangingPunct="1"/>
                      <a:r>
                        <a:rPr lang="it-IT" sz="1600" kern="1200" dirty="0">
                          <a:solidFill>
                            <a:schemeClr val="dk1"/>
                          </a:solidFill>
                          <a:latin typeface="+mn-lt"/>
                          <a:ea typeface="+mn-ea"/>
                          <a:cs typeface="+mn-cs"/>
                        </a:rPr>
                        <a:t>432</a:t>
                      </a:r>
                    </a:p>
                  </a:txBody>
                  <a:tcPr/>
                </a:tc>
                <a:extLst>
                  <a:ext uri="{0D108BD9-81ED-4DB2-BD59-A6C34878D82A}">
                    <a16:rowId xmlns:a16="http://schemas.microsoft.com/office/drawing/2014/main" val="3852488242"/>
                  </a:ext>
                </a:extLst>
              </a:tr>
            </a:tbl>
          </a:graphicData>
        </a:graphic>
      </p:graphicFrame>
      <p:sp>
        <p:nvSpPr>
          <p:cNvPr id="9" name="Segnaposto contenuto 8">
            <a:extLst>
              <a:ext uri="{FF2B5EF4-FFF2-40B4-BE49-F238E27FC236}">
                <a16:creationId xmlns:a16="http://schemas.microsoft.com/office/drawing/2014/main" id="{F3264CCB-F3B2-4B61-81CE-F57B29D0B381}"/>
              </a:ext>
            </a:extLst>
          </p:cNvPr>
          <p:cNvSpPr>
            <a:spLocks noGrp="1"/>
          </p:cNvSpPr>
          <p:nvPr>
            <p:ph idx="1"/>
          </p:nvPr>
        </p:nvSpPr>
        <p:spPr>
          <a:xfrm>
            <a:off x="2031999" y="5340788"/>
            <a:ext cx="8127999" cy="900113"/>
          </a:xfrm>
        </p:spPr>
        <p:txBody>
          <a:bodyPr/>
          <a:lstStyle/>
          <a:p>
            <a:pPr marL="0" indent="0" algn="just">
              <a:lnSpc>
                <a:spcPct val="70000"/>
              </a:lnSpc>
              <a:buNone/>
            </a:pPr>
            <a:r>
              <a:rPr lang="en-GB" sz="1800" dirty="0"/>
              <a:t>The new lattice reduces the present bare emittance by a factor of 49 greatly increasing the brilliance and coherence of the X-ray beam. It will operate with a 1-5% coupling.</a:t>
            </a:r>
          </a:p>
          <a:p>
            <a:pPr marL="0" indent="0">
              <a:buNone/>
            </a:pPr>
            <a:endParaRPr lang="it-IT" sz="1800" dirty="0"/>
          </a:p>
        </p:txBody>
      </p:sp>
      <p:sp>
        <p:nvSpPr>
          <p:cNvPr id="5" name="Titolo 1">
            <a:extLst>
              <a:ext uri="{FF2B5EF4-FFF2-40B4-BE49-F238E27FC236}">
                <a16:creationId xmlns:a16="http://schemas.microsoft.com/office/drawing/2014/main" id="{B3D13196-2F42-4511-A4C8-5CA63BDF3F70}"/>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t>Main</a:t>
            </a:r>
            <a:r>
              <a:rPr lang="it-IT" b="1" dirty="0"/>
              <a:t> </a:t>
            </a:r>
            <a:r>
              <a:rPr lang="it-IT" b="1" dirty="0" err="1"/>
              <a:t>characteristic</a:t>
            </a:r>
            <a:r>
              <a:rPr lang="it-IT" b="1" dirty="0"/>
              <a:t> </a:t>
            </a:r>
            <a:r>
              <a:rPr lang="it-IT" b="1" dirty="0" err="1"/>
              <a:t>comparison</a:t>
            </a:r>
            <a:endParaRPr lang="it-IT" b="1" dirty="0"/>
          </a:p>
        </p:txBody>
      </p:sp>
    </p:spTree>
    <p:extLst>
      <p:ext uri="{BB962C8B-B14F-4D97-AF65-F5344CB8AC3E}">
        <p14:creationId xmlns:p14="http://schemas.microsoft.com/office/powerpoint/2010/main" val="3002880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a:extLst>
              <a:ext uri="{FF2B5EF4-FFF2-40B4-BE49-F238E27FC236}">
                <a16:creationId xmlns:a16="http://schemas.microsoft.com/office/drawing/2014/main" id="{A0838900-FF3C-4FCA-95FA-DFF7B9E7213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1587" y="1079319"/>
            <a:ext cx="9028825" cy="5178045"/>
          </a:xfrm>
        </p:spPr>
      </p:pic>
      <p:sp>
        <p:nvSpPr>
          <p:cNvPr id="7"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t>Achromat</a:t>
            </a:r>
            <a:r>
              <a:rPr lang="it-IT" b="1" dirty="0"/>
              <a:t> layout</a:t>
            </a:r>
          </a:p>
        </p:txBody>
      </p:sp>
      <p:sp>
        <p:nvSpPr>
          <p:cNvPr id="9" name="Ovale 8">
            <a:extLst>
              <a:ext uri="{FF2B5EF4-FFF2-40B4-BE49-F238E27FC236}">
                <a16:creationId xmlns:a16="http://schemas.microsoft.com/office/drawing/2014/main" id="{BF325B49-6882-48BB-BE2E-F2C0696996F6}"/>
              </a:ext>
            </a:extLst>
          </p:cNvPr>
          <p:cNvSpPr/>
          <p:nvPr/>
        </p:nvSpPr>
        <p:spPr>
          <a:xfrm>
            <a:off x="6473628" y="4491081"/>
            <a:ext cx="639271" cy="1679618"/>
          </a:xfrm>
          <a:prstGeom prst="ellipse">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egnaposto contenuto 7">
            <a:extLst>
              <a:ext uri="{FF2B5EF4-FFF2-40B4-BE49-F238E27FC236}">
                <a16:creationId xmlns:a16="http://schemas.microsoft.com/office/drawing/2014/main" id="{C49962E5-4278-47B7-8445-D72FB7695914}"/>
              </a:ext>
            </a:extLst>
          </p:cNvPr>
          <p:cNvSpPr txBox="1">
            <a:spLocks/>
          </p:cNvSpPr>
          <p:nvPr/>
        </p:nvSpPr>
        <p:spPr>
          <a:xfrm>
            <a:off x="10554433" y="3965482"/>
            <a:ext cx="1334530" cy="39547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dirty="0">
                <a:solidFill>
                  <a:srgbClr val="FF0000"/>
                </a:solidFill>
              </a:rPr>
              <a:t>Source Point</a:t>
            </a:r>
            <a:endParaRPr lang="it-IT" sz="1600" b="1" dirty="0">
              <a:solidFill>
                <a:srgbClr val="FF0000"/>
              </a:solidFill>
            </a:endParaRPr>
          </a:p>
        </p:txBody>
      </p:sp>
      <p:cxnSp>
        <p:nvCxnSpPr>
          <p:cNvPr id="11" name="Connettore 2 10">
            <a:extLst>
              <a:ext uri="{FF2B5EF4-FFF2-40B4-BE49-F238E27FC236}">
                <a16:creationId xmlns:a16="http://schemas.microsoft.com/office/drawing/2014/main" id="{8CD9FEA4-ACAD-4F2A-A009-39450F5DD9B4}"/>
              </a:ext>
            </a:extLst>
          </p:cNvPr>
          <p:cNvCxnSpPr>
            <a:cxnSpLocks/>
            <a:endCxn id="9" idx="6"/>
          </p:cNvCxnSpPr>
          <p:nvPr/>
        </p:nvCxnSpPr>
        <p:spPr>
          <a:xfrm flipH="1">
            <a:off x="7112899" y="4163220"/>
            <a:ext cx="3441536" cy="11676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1887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t>Achromat</a:t>
            </a:r>
            <a:r>
              <a:rPr lang="it-IT" b="1" dirty="0"/>
              <a:t> layout</a:t>
            </a:r>
          </a:p>
        </p:txBody>
      </p:sp>
      <p:pic>
        <p:nvPicPr>
          <p:cNvPr id="3" name="Immagine 2">
            <a:extLst>
              <a:ext uri="{FF2B5EF4-FFF2-40B4-BE49-F238E27FC236}">
                <a16:creationId xmlns:a16="http://schemas.microsoft.com/office/drawing/2014/main" id="{7AC1921F-16E4-4125-99D5-B8C0EDBDE9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6306" y="1128634"/>
            <a:ext cx="9199387" cy="5183828"/>
          </a:xfrm>
          <a:prstGeom prst="rect">
            <a:avLst/>
          </a:prstGeom>
        </p:spPr>
      </p:pic>
    </p:spTree>
    <p:extLst>
      <p:ext uri="{BB962C8B-B14F-4D97-AF65-F5344CB8AC3E}">
        <p14:creationId xmlns:p14="http://schemas.microsoft.com/office/powerpoint/2010/main" val="2104817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magine 14">
            <a:extLst>
              <a:ext uri="{FF2B5EF4-FFF2-40B4-BE49-F238E27FC236}">
                <a16:creationId xmlns:a16="http://schemas.microsoft.com/office/drawing/2014/main" id="{9B3F005F-B4CE-4EA3-9393-F7EF33D2A8A8}"/>
              </a:ext>
            </a:extLst>
          </p:cNvPr>
          <p:cNvPicPr>
            <a:picLocks noChangeAspect="1"/>
          </p:cNvPicPr>
          <p:nvPr/>
        </p:nvPicPr>
        <p:blipFill>
          <a:blip r:embed="rId3"/>
          <a:stretch>
            <a:fillRect/>
          </a:stretch>
        </p:blipFill>
        <p:spPr>
          <a:xfrm>
            <a:off x="0" y="4547927"/>
            <a:ext cx="12192000" cy="1463810"/>
          </a:xfrm>
          <a:prstGeom prst="rect">
            <a:avLst/>
          </a:prstGeom>
        </p:spPr>
      </p:pic>
      <p:sp>
        <p:nvSpPr>
          <p:cNvPr id="7" name="Titolo 1">
            <a:extLst>
              <a:ext uri="{FF2B5EF4-FFF2-40B4-BE49-F238E27FC236}">
                <a16:creationId xmlns:a16="http://schemas.microsoft.com/office/drawing/2014/main" id="{1028FE48-E743-4445-AFCB-FB733C49F788}"/>
              </a:ext>
            </a:extLst>
          </p:cNvPr>
          <p:cNvSpPr txBox="1">
            <a:spLocks/>
          </p:cNvSpPr>
          <p:nvPr/>
        </p:nvSpPr>
        <p:spPr>
          <a:xfrm>
            <a:off x="2743200" y="365125"/>
            <a:ext cx="8610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t>Achromat</a:t>
            </a:r>
            <a:r>
              <a:rPr lang="it-IT" b="1" dirty="0"/>
              <a:t> layout</a:t>
            </a:r>
          </a:p>
        </p:txBody>
      </p:sp>
      <p:sp>
        <p:nvSpPr>
          <p:cNvPr id="8" name="Segnaposto contenuto 7">
            <a:extLst>
              <a:ext uri="{FF2B5EF4-FFF2-40B4-BE49-F238E27FC236}">
                <a16:creationId xmlns:a16="http://schemas.microsoft.com/office/drawing/2014/main" id="{F43B07F1-0091-4A64-8DA0-AB618F19C8FA}"/>
              </a:ext>
            </a:extLst>
          </p:cNvPr>
          <p:cNvSpPr>
            <a:spLocks noGrp="1"/>
          </p:cNvSpPr>
          <p:nvPr>
            <p:ph idx="1"/>
          </p:nvPr>
        </p:nvSpPr>
        <p:spPr>
          <a:xfrm>
            <a:off x="838200" y="1825626"/>
            <a:ext cx="10515600" cy="713038"/>
          </a:xfrm>
        </p:spPr>
        <p:txBody>
          <a:bodyPr/>
          <a:lstStyle/>
          <a:p>
            <a:pPr marL="0" indent="0">
              <a:buNone/>
            </a:pPr>
            <a:r>
              <a:rPr lang="en-US" dirty="0"/>
              <a:t>Sizes of the electron beam at the photon source points</a:t>
            </a:r>
            <a:endParaRPr lang="it-IT" dirty="0"/>
          </a:p>
        </p:txBody>
      </p:sp>
      <p:sp>
        <p:nvSpPr>
          <p:cNvPr id="10" name="Ovale 9">
            <a:extLst>
              <a:ext uri="{FF2B5EF4-FFF2-40B4-BE49-F238E27FC236}">
                <a16:creationId xmlns:a16="http://schemas.microsoft.com/office/drawing/2014/main" id="{7EB917E6-ACCD-4737-AC92-D2281F157901}"/>
              </a:ext>
            </a:extLst>
          </p:cNvPr>
          <p:cNvSpPr/>
          <p:nvPr/>
        </p:nvSpPr>
        <p:spPr>
          <a:xfrm>
            <a:off x="726986" y="4822171"/>
            <a:ext cx="1334529" cy="1189565"/>
          </a:xfrm>
          <a:prstGeom prst="ellipse">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egnaposto contenuto 7">
            <a:extLst>
              <a:ext uri="{FF2B5EF4-FFF2-40B4-BE49-F238E27FC236}">
                <a16:creationId xmlns:a16="http://schemas.microsoft.com/office/drawing/2014/main" id="{26074EE6-A070-473C-98DC-C1FEB4C4C976}"/>
              </a:ext>
            </a:extLst>
          </p:cNvPr>
          <p:cNvSpPr txBox="1">
            <a:spLocks/>
          </p:cNvSpPr>
          <p:nvPr/>
        </p:nvSpPr>
        <p:spPr>
          <a:xfrm>
            <a:off x="2743200" y="5702925"/>
            <a:ext cx="1334530" cy="39547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dirty="0">
                <a:solidFill>
                  <a:srgbClr val="FF0000"/>
                </a:solidFill>
              </a:rPr>
              <a:t>Source Point</a:t>
            </a:r>
            <a:endParaRPr lang="it-IT" sz="1600" b="1" dirty="0">
              <a:solidFill>
                <a:srgbClr val="FF0000"/>
              </a:solidFill>
            </a:endParaRPr>
          </a:p>
        </p:txBody>
      </p:sp>
      <p:cxnSp>
        <p:nvCxnSpPr>
          <p:cNvPr id="3" name="Connettore 2 2">
            <a:extLst>
              <a:ext uri="{FF2B5EF4-FFF2-40B4-BE49-F238E27FC236}">
                <a16:creationId xmlns:a16="http://schemas.microsoft.com/office/drawing/2014/main" id="{F63BD1AA-5440-4188-9730-A115EAC658AF}"/>
              </a:ext>
            </a:extLst>
          </p:cNvPr>
          <p:cNvCxnSpPr>
            <a:cxnSpLocks/>
            <a:endCxn id="10" idx="6"/>
          </p:cNvCxnSpPr>
          <p:nvPr/>
        </p:nvCxnSpPr>
        <p:spPr>
          <a:xfrm flipH="1" flipV="1">
            <a:off x="2061515" y="5416954"/>
            <a:ext cx="681686" cy="2859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6" name="Tabella 5">
            <a:extLst>
              <a:ext uri="{FF2B5EF4-FFF2-40B4-BE49-F238E27FC236}">
                <a16:creationId xmlns:a16="http://schemas.microsoft.com/office/drawing/2014/main" id="{48D86E35-5724-4AAA-976B-FB715EBE5681}"/>
              </a:ext>
            </a:extLst>
          </p:cNvPr>
          <p:cNvGraphicFramePr>
            <a:graphicFrameLocks noGrp="1"/>
          </p:cNvGraphicFramePr>
          <p:nvPr>
            <p:extLst>
              <p:ext uri="{D42A27DB-BD31-4B8C-83A1-F6EECF244321}">
                <p14:modId xmlns:p14="http://schemas.microsoft.com/office/powerpoint/2010/main" val="3606101940"/>
              </p:ext>
            </p:extLst>
          </p:nvPr>
        </p:nvGraphicFramePr>
        <p:xfrm>
          <a:off x="284119" y="2375441"/>
          <a:ext cx="4211937" cy="1483360"/>
        </p:xfrm>
        <a:graphic>
          <a:graphicData uri="http://schemas.openxmlformats.org/drawingml/2006/table">
            <a:tbl>
              <a:tblPr firstRow="1" bandRow="1">
                <a:tableStyleId>{5C22544A-7EE6-4342-B048-85BDC9FD1C3A}</a:tableStyleId>
              </a:tblPr>
              <a:tblGrid>
                <a:gridCol w="2105969">
                  <a:extLst>
                    <a:ext uri="{9D8B030D-6E8A-4147-A177-3AD203B41FA5}">
                      <a16:colId xmlns:a16="http://schemas.microsoft.com/office/drawing/2014/main" val="2713699312"/>
                    </a:ext>
                  </a:extLst>
                </a:gridCol>
                <a:gridCol w="1052984">
                  <a:extLst>
                    <a:ext uri="{9D8B030D-6E8A-4147-A177-3AD203B41FA5}">
                      <a16:colId xmlns:a16="http://schemas.microsoft.com/office/drawing/2014/main" val="3395251611"/>
                    </a:ext>
                  </a:extLst>
                </a:gridCol>
                <a:gridCol w="1052984">
                  <a:extLst>
                    <a:ext uri="{9D8B030D-6E8A-4147-A177-3AD203B41FA5}">
                      <a16:colId xmlns:a16="http://schemas.microsoft.com/office/drawing/2014/main" val="950627520"/>
                    </a:ext>
                  </a:extLst>
                </a:gridCol>
              </a:tblGrid>
              <a:tr h="370840">
                <a:tc>
                  <a:txBody>
                    <a:bodyPr/>
                    <a:lstStyle/>
                    <a:p>
                      <a:r>
                        <a:rPr lang="it-IT" sz="1400" dirty="0" err="1"/>
                        <a:t>Beam</a:t>
                      </a:r>
                      <a:r>
                        <a:rPr lang="it-IT" sz="1400" dirty="0"/>
                        <a:t> size and </a:t>
                      </a:r>
                      <a:r>
                        <a:rPr lang="it-IT" sz="1400" dirty="0" err="1"/>
                        <a:t>divergence</a:t>
                      </a:r>
                      <a:endParaRPr lang="it-IT" sz="1400" dirty="0"/>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400" b="1" kern="1200" dirty="0" err="1">
                          <a:solidFill>
                            <a:schemeClr val="lt1"/>
                          </a:solidFill>
                          <a:latin typeface="+mn-lt"/>
                          <a:ea typeface="+mn-ea"/>
                          <a:cs typeface="+mn-cs"/>
                        </a:rPr>
                        <a:t>Dipole</a:t>
                      </a:r>
                      <a:endParaRPr lang="it-IT" sz="1400" b="1" kern="1200" dirty="0">
                        <a:solidFill>
                          <a:schemeClr val="lt1"/>
                        </a:solidFill>
                        <a:latin typeface="+mn-lt"/>
                        <a:ea typeface="+mn-ea"/>
                        <a:cs typeface="+mn-cs"/>
                      </a:endParaRPr>
                    </a:p>
                  </a:txBody>
                  <a:tcPr/>
                </a:tc>
                <a:tc hMerge="1">
                  <a:txBody>
                    <a:bodyPr/>
                    <a:lstStyle/>
                    <a:p>
                      <a:endParaRPr lang="it-IT"/>
                    </a:p>
                  </a:txBody>
                  <a:tcPr/>
                </a:tc>
                <a:extLst>
                  <a:ext uri="{0D108BD9-81ED-4DB2-BD59-A6C34878D82A}">
                    <a16:rowId xmlns:a16="http://schemas.microsoft.com/office/drawing/2014/main" val="84492544"/>
                  </a:ext>
                </a:extLst>
              </a:tr>
              <a:tr h="370840">
                <a:tc>
                  <a:txBody>
                    <a:bodyPr/>
                    <a:lstStyle/>
                    <a:p>
                      <a:endParaRPr lang="it-IT" sz="1400"/>
                    </a:p>
                  </a:txBody>
                  <a:tcPr/>
                </a:tc>
                <a:tc>
                  <a:txBody>
                    <a:bodyPr/>
                    <a:lstStyle/>
                    <a:p>
                      <a:pPr algn="ctr" fontAlgn="b"/>
                      <a:r>
                        <a:rPr lang="it-IT" sz="1400" b="1" i="1" u="none" strike="noStrike" dirty="0">
                          <a:solidFill>
                            <a:srgbClr val="000000"/>
                          </a:solidFill>
                          <a:effectLst/>
                          <a:latin typeface="Calibri" panose="020F0502020204030204" pitchFamily="34" charset="0"/>
                        </a:rPr>
                        <a:t>Elettra 2.0</a:t>
                      </a:r>
                    </a:p>
                  </a:txBody>
                  <a:tcPr marL="9525" marR="9525" marT="9525" marB="0" anchor="b"/>
                </a:tc>
                <a:tc>
                  <a:txBody>
                    <a:bodyPr/>
                    <a:lstStyle/>
                    <a:p>
                      <a:pPr algn="ctr" fontAlgn="b"/>
                      <a:r>
                        <a:rPr lang="it-IT" sz="1400" b="0" i="0" u="none" strike="noStrike" dirty="0">
                          <a:solidFill>
                            <a:srgbClr val="000000"/>
                          </a:solidFill>
                          <a:effectLst/>
                          <a:latin typeface="Calibri" panose="020F0502020204030204" pitchFamily="34" charset="0"/>
                        </a:rPr>
                        <a:t>Elettra</a:t>
                      </a:r>
                    </a:p>
                  </a:txBody>
                  <a:tcPr marL="9525" marR="9525" marT="9525" marB="0" anchor="b"/>
                </a:tc>
                <a:extLst>
                  <a:ext uri="{0D108BD9-81ED-4DB2-BD59-A6C34878D82A}">
                    <a16:rowId xmlns:a16="http://schemas.microsoft.com/office/drawing/2014/main" val="557235456"/>
                  </a:ext>
                </a:extLst>
              </a:tr>
              <a:tr h="370840">
                <a:tc>
                  <a:txBody>
                    <a:bodyPr/>
                    <a:lstStyle/>
                    <a:p>
                      <a:pPr algn="l" fontAlgn="b"/>
                      <a:r>
                        <a:rPr lang="it-IT" sz="1400" b="0" i="0" u="none" strike="noStrike" dirty="0">
                          <a:solidFill>
                            <a:srgbClr val="000000"/>
                          </a:solidFill>
                          <a:effectLst/>
                          <a:latin typeface="Calibri" panose="020F0502020204030204" pitchFamily="34" charset="0"/>
                        </a:rPr>
                        <a:t>  </a:t>
                      </a:r>
                      <a:r>
                        <a:rPr lang="it-IT" sz="1400" b="0" i="0" u="none" strike="noStrike" dirty="0" err="1">
                          <a:solidFill>
                            <a:srgbClr val="000000"/>
                          </a:solidFill>
                          <a:effectLst/>
                          <a:latin typeface="Symbol" panose="05050102010706020507" pitchFamily="18" charset="2"/>
                        </a:rPr>
                        <a:t>s</a:t>
                      </a:r>
                      <a:r>
                        <a:rPr lang="it-IT" sz="1400" b="0" i="0" u="none" strike="noStrike" baseline="-25000" dirty="0" err="1">
                          <a:solidFill>
                            <a:srgbClr val="000000"/>
                          </a:solidFill>
                          <a:effectLst/>
                          <a:latin typeface="Calibri" panose="020F0502020204030204" pitchFamily="34" charset="0"/>
                        </a:rPr>
                        <a:t>x</a:t>
                      </a:r>
                      <a:r>
                        <a:rPr lang="it-IT" sz="1400" b="0" i="0" u="none" strike="noStrike" dirty="0">
                          <a:solidFill>
                            <a:srgbClr val="000000"/>
                          </a:solidFill>
                          <a:effectLst/>
                          <a:latin typeface="Calibri" panose="020F0502020204030204" pitchFamily="34" charset="0"/>
                        </a:rPr>
                        <a:t> (</a:t>
                      </a:r>
                      <a:r>
                        <a:rPr lang="it-IT" sz="1400" b="0" i="0" u="none" strike="noStrike" dirty="0">
                          <a:solidFill>
                            <a:srgbClr val="000000"/>
                          </a:solidFill>
                          <a:effectLst/>
                          <a:latin typeface="Symbol" panose="05050102010706020507" pitchFamily="18" charset="2"/>
                        </a:rPr>
                        <a:t>m</a:t>
                      </a:r>
                      <a:r>
                        <a:rPr lang="it-IT" sz="1400" b="0" i="0" u="none" strike="noStrike" dirty="0">
                          <a:solidFill>
                            <a:srgbClr val="000000"/>
                          </a:solidFill>
                          <a:effectLst/>
                          <a:latin typeface="Calibri" panose="020F0502020204030204" pitchFamily="34" charset="0"/>
                        </a:rPr>
                        <a:t>m) /</a:t>
                      </a:r>
                      <a:r>
                        <a:rPr lang="it-IT" sz="1400" b="0" i="0" u="none" strike="noStrike" dirty="0">
                          <a:solidFill>
                            <a:srgbClr val="000000"/>
                          </a:solidFill>
                          <a:effectLst/>
                          <a:latin typeface="Symbol" panose="05050102010706020507" pitchFamily="18" charset="2"/>
                        </a:rPr>
                        <a:t>s</a:t>
                      </a:r>
                      <a:r>
                        <a:rPr lang="it-IT" sz="1400" b="0" i="0" u="none" strike="noStrike" dirty="0">
                          <a:solidFill>
                            <a:srgbClr val="000000"/>
                          </a:solidFill>
                          <a:effectLst/>
                          <a:latin typeface="Calibri" panose="020F0502020204030204" pitchFamily="34" charset="0"/>
                        </a:rPr>
                        <a:t>’</a:t>
                      </a:r>
                      <a:r>
                        <a:rPr lang="it-IT" sz="1400" b="0" i="0" u="none" strike="noStrike" baseline="-25000" dirty="0">
                          <a:solidFill>
                            <a:srgbClr val="000000"/>
                          </a:solidFill>
                          <a:effectLst/>
                          <a:latin typeface="Calibri" panose="020F0502020204030204" pitchFamily="34" charset="0"/>
                        </a:rPr>
                        <a:t>x</a:t>
                      </a:r>
                      <a:r>
                        <a:rPr lang="it-IT" sz="1400" b="0" i="0" u="none" strike="noStrike" dirty="0">
                          <a:solidFill>
                            <a:srgbClr val="000000"/>
                          </a:solidFill>
                          <a:effectLst/>
                          <a:latin typeface="Calibri" panose="020F0502020204030204" pitchFamily="34" charset="0"/>
                        </a:rPr>
                        <a:t>(</a:t>
                      </a:r>
                      <a:r>
                        <a:rPr lang="it-IT" sz="1400" b="0" i="0" u="none" strike="noStrike" dirty="0" err="1">
                          <a:solidFill>
                            <a:srgbClr val="000000"/>
                          </a:solidFill>
                          <a:effectLst/>
                          <a:latin typeface="Symbol" panose="05050102010706020507" pitchFamily="18" charset="2"/>
                        </a:rPr>
                        <a:t>m</a:t>
                      </a:r>
                      <a:r>
                        <a:rPr lang="it-IT" sz="1400" b="0" i="0" u="none" strike="noStrike" dirty="0" err="1">
                          <a:solidFill>
                            <a:srgbClr val="000000"/>
                          </a:solidFill>
                          <a:effectLst/>
                          <a:latin typeface="Calibri" panose="020F0502020204030204" pitchFamily="34" charset="0"/>
                        </a:rPr>
                        <a:t>rad</a:t>
                      </a:r>
                      <a:r>
                        <a:rPr lang="it-IT"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it-IT" sz="1400" b="1" i="1" u="none" strike="noStrike" dirty="0">
                          <a:solidFill>
                            <a:srgbClr val="000000"/>
                          </a:solidFill>
                          <a:effectLst/>
                          <a:latin typeface="Calibri" panose="020F0502020204030204" pitchFamily="34" charset="0"/>
                        </a:rPr>
                        <a:t>9/34</a:t>
                      </a:r>
                    </a:p>
                  </a:txBody>
                  <a:tcPr marL="9525" marR="9525" marT="9525" marB="0" anchor="b"/>
                </a:tc>
                <a:tc>
                  <a:txBody>
                    <a:bodyPr/>
                    <a:lstStyle/>
                    <a:p>
                      <a:pPr algn="ctr" fontAlgn="b"/>
                      <a:r>
                        <a:rPr lang="it-IT" sz="1400" b="0" i="0" u="none" strike="noStrike" dirty="0">
                          <a:solidFill>
                            <a:srgbClr val="000000"/>
                          </a:solidFill>
                          <a:effectLst/>
                          <a:latin typeface="Calibri" panose="020F0502020204030204" pitchFamily="34" charset="0"/>
                        </a:rPr>
                        <a:t>77/215</a:t>
                      </a:r>
                    </a:p>
                  </a:txBody>
                  <a:tcPr marL="9525" marR="9525" marT="9525" marB="0" anchor="b"/>
                </a:tc>
                <a:extLst>
                  <a:ext uri="{0D108BD9-81ED-4DB2-BD59-A6C34878D82A}">
                    <a16:rowId xmlns:a16="http://schemas.microsoft.com/office/drawing/2014/main" val="3624513725"/>
                  </a:ext>
                </a:extLst>
              </a:tr>
              <a:tr h="370840">
                <a:tc>
                  <a:txBody>
                    <a:bodyPr/>
                    <a:lstStyle/>
                    <a:p>
                      <a:pPr algn="l" fontAlgn="b"/>
                      <a:r>
                        <a:rPr lang="it-IT" sz="1400" b="0" i="0" u="none" strike="noStrike" dirty="0">
                          <a:solidFill>
                            <a:srgbClr val="000000"/>
                          </a:solidFill>
                          <a:effectLst/>
                          <a:latin typeface="Calibri" panose="020F0502020204030204" pitchFamily="34" charset="0"/>
                        </a:rPr>
                        <a:t>  </a:t>
                      </a:r>
                      <a:r>
                        <a:rPr lang="it-IT" sz="1400" b="0" i="0" u="none" strike="noStrike" dirty="0" err="1">
                          <a:solidFill>
                            <a:srgbClr val="000000"/>
                          </a:solidFill>
                          <a:effectLst/>
                          <a:latin typeface="Symbol" panose="05050102010706020507" pitchFamily="18" charset="2"/>
                        </a:rPr>
                        <a:t>s</a:t>
                      </a:r>
                      <a:r>
                        <a:rPr lang="it-IT" sz="1400" b="0" i="0" u="none" strike="noStrike" baseline="-25000" dirty="0" err="1">
                          <a:solidFill>
                            <a:srgbClr val="000000"/>
                          </a:solidFill>
                          <a:effectLst/>
                          <a:latin typeface="Calibri" panose="020F0502020204030204" pitchFamily="34" charset="0"/>
                        </a:rPr>
                        <a:t>y</a:t>
                      </a:r>
                      <a:r>
                        <a:rPr lang="it-IT" sz="1400" b="0" i="0" u="none" strike="noStrike" dirty="0">
                          <a:solidFill>
                            <a:srgbClr val="000000"/>
                          </a:solidFill>
                          <a:effectLst/>
                          <a:latin typeface="Calibri" panose="020F0502020204030204" pitchFamily="34" charset="0"/>
                        </a:rPr>
                        <a:t> (</a:t>
                      </a:r>
                      <a:r>
                        <a:rPr lang="it-IT" sz="1400" b="0" i="0" u="none" strike="noStrike" dirty="0">
                          <a:solidFill>
                            <a:srgbClr val="000000"/>
                          </a:solidFill>
                          <a:effectLst/>
                          <a:latin typeface="Symbol" panose="05050102010706020507" pitchFamily="18" charset="2"/>
                        </a:rPr>
                        <a:t>m</a:t>
                      </a:r>
                      <a:r>
                        <a:rPr lang="it-IT" sz="1400" b="0" i="0" u="none" strike="noStrike" dirty="0">
                          <a:solidFill>
                            <a:srgbClr val="000000"/>
                          </a:solidFill>
                          <a:effectLst/>
                          <a:latin typeface="Calibri" panose="020F0502020204030204" pitchFamily="34" charset="0"/>
                        </a:rPr>
                        <a:t>m) /</a:t>
                      </a:r>
                      <a:r>
                        <a:rPr lang="it-IT" sz="1400" b="0" i="0" u="none" strike="noStrike" dirty="0">
                          <a:solidFill>
                            <a:srgbClr val="000000"/>
                          </a:solidFill>
                          <a:effectLst/>
                          <a:latin typeface="Symbol" panose="05050102010706020507" pitchFamily="18" charset="2"/>
                        </a:rPr>
                        <a:t>s</a:t>
                      </a:r>
                      <a:r>
                        <a:rPr lang="it-IT" sz="1400" b="0" i="0" u="none" strike="noStrike" dirty="0">
                          <a:solidFill>
                            <a:srgbClr val="000000"/>
                          </a:solidFill>
                          <a:effectLst/>
                          <a:latin typeface="Calibri" panose="020F0502020204030204" pitchFamily="34" charset="0"/>
                        </a:rPr>
                        <a:t>’</a:t>
                      </a:r>
                      <a:r>
                        <a:rPr lang="it-IT" sz="1400" b="0" i="0" u="none" strike="noStrike" baseline="-25000" dirty="0">
                          <a:solidFill>
                            <a:srgbClr val="000000"/>
                          </a:solidFill>
                          <a:effectLst/>
                          <a:latin typeface="Calibri" panose="020F0502020204030204" pitchFamily="34" charset="0"/>
                        </a:rPr>
                        <a:t>y</a:t>
                      </a:r>
                      <a:r>
                        <a:rPr lang="it-IT" sz="1400" b="0" i="0" u="none" strike="noStrike" dirty="0">
                          <a:solidFill>
                            <a:srgbClr val="000000"/>
                          </a:solidFill>
                          <a:effectLst/>
                          <a:latin typeface="Calibri" panose="020F0502020204030204" pitchFamily="34" charset="0"/>
                        </a:rPr>
                        <a:t>(</a:t>
                      </a:r>
                      <a:r>
                        <a:rPr lang="it-IT" sz="1400" b="0" i="0" u="none" strike="noStrike" dirty="0" err="1">
                          <a:solidFill>
                            <a:srgbClr val="000000"/>
                          </a:solidFill>
                          <a:effectLst/>
                          <a:latin typeface="Symbol" panose="05050102010706020507" pitchFamily="18" charset="2"/>
                        </a:rPr>
                        <a:t>m</a:t>
                      </a:r>
                      <a:r>
                        <a:rPr lang="it-IT" sz="1400" b="0" i="0" u="none" strike="noStrike" dirty="0" err="1">
                          <a:solidFill>
                            <a:srgbClr val="000000"/>
                          </a:solidFill>
                          <a:effectLst/>
                          <a:latin typeface="Calibri" panose="020F0502020204030204" pitchFamily="34" charset="0"/>
                        </a:rPr>
                        <a:t>rad</a:t>
                      </a:r>
                      <a:r>
                        <a:rPr lang="it-IT" sz="1400" b="0" i="0" u="none" strike="noStrike" dirty="0">
                          <a:solidFill>
                            <a:srgbClr val="000000"/>
                          </a:solidFill>
                          <a:effectLst/>
                          <a:latin typeface="Calibri" panose="020F0502020204030204" pitchFamily="34" charset="0"/>
                        </a:rPr>
                        <a:t>)</a:t>
                      </a:r>
                    </a:p>
                  </a:txBody>
                  <a:tcPr marL="9525" marR="9525" marT="9525" marB="0" anchor="b"/>
                </a:tc>
                <a:tc>
                  <a:txBody>
                    <a:bodyPr/>
                    <a:lstStyle/>
                    <a:p>
                      <a:pPr algn="ctr" fontAlgn="b"/>
                      <a:r>
                        <a:rPr lang="it-IT" sz="1400" b="1" i="1" u="none" strike="noStrike" dirty="0">
                          <a:solidFill>
                            <a:srgbClr val="000000"/>
                          </a:solidFill>
                          <a:effectLst/>
                          <a:latin typeface="Calibri" panose="020F0502020204030204" pitchFamily="34" charset="0"/>
                        </a:rPr>
                        <a:t>4.5/0.56</a:t>
                      </a:r>
                    </a:p>
                  </a:txBody>
                  <a:tcPr marL="9525" marR="9525" marT="9525" marB="0" anchor="b"/>
                </a:tc>
                <a:tc>
                  <a:txBody>
                    <a:bodyPr/>
                    <a:lstStyle/>
                    <a:p>
                      <a:pPr algn="ctr" fontAlgn="b"/>
                      <a:r>
                        <a:rPr lang="it-IT" sz="1400" b="0" i="0" u="none" strike="noStrike" dirty="0">
                          <a:solidFill>
                            <a:srgbClr val="000000"/>
                          </a:solidFill>
                          <a:effectLst/>
                          <a:latin typeface="Calibri" panose="020F0502020204030204" pitchFamily="34" charset="0"/>
                        </a:rPr>
                        <a:t>60/5</a:t>
                      </a:r>
                    </a:p>
                  </a:txBody>
                  <a:tcPr marL="9525" marR="9525" marT="9525" marB="0" anchor="b"/>
                </a:tc>
                <a:extLst>
                  <a:ext uri="{0D108BD9-81ED-4DB2-BD59-A6C34878D82A}">
                    <a16:rowId xmlns:a16="http://schemas.microsoft.com/office/drawing/2014/main" val="409481618"/>
                  </a:ext>
                </a:extLst>
              </a:tr>
            </a:tbl>
          </a:graphicData>
        </a:graphic>
      </p:graphicFrame>
      <p:graphicFrame>
        <p:nvGraphicFramePr>
          <p:cNvPr id="18" name="Tabella 17">
            <a:extLst>
              <a:ext uri="{FF2B5EF4-FFF2-40B4-BE49-F238E27FC236}">
                <a16:creationId xmlns:a16="http://schemas.microsoft.com/office/drawing/2014/main" id="{E1DA7D0E-99D1-4840-BFD3-8008210CDDF8}"/>
              </a:ext>
            </a:extLst>
          </p:cNvPr>
          <p:cNvGraphicFramePr>
            <a:graphicFrameLocks noGrp="1"/>
          </p:cNvGraphicFramePr>
          <p:nvPr>
            <p:extLst>
              <p:ext uri="{D42A27DB-BD31-4B8C-83A1-F6EECF244321}">
                <p14:modId xmlns:p14="http://schemas.microsoft.com/office/powerpoint/2010/main" val="1800710038"/>
              </p:ext>
            </p:extLst>
          </p:nvPr>
        </p:nvGraphicFramePr>
        <p:xfrm>
          <a:off x="4804584" y="2375441"/>
          <a:ext cx="7103297" cy="1778000"/>
        </p:xfrm>
        <a:graphic>
          <a:graphicData uri="http://schemas.openxmlformats.org/drawingml/2006/table">
            <a:tbl>
              <a:tblPr firstRow="1" bandRow="1">
                <a:tableStyleId>{5C22544A-7EE6-4342-B048-85BDC9FD1C3A}</a:tableStyleId>
              </a:tblPr>
              <a:tblGrid>
                <a:gridCol w="1424765">
                  <a:extLst>
                    <a:ext uri="{9D8B030D-6E8A-4147-A177-3AD203B41FA5}">
                      <a16:colId xmlns:a16="http://schemas.microsoft.com/office/drawing/2014/main" val="1350505025"/>
                    </a:ext>
                  </a:extLst>
                </a:gridCol>
                <a:gridCol w="1676400">
                  <a:extLst>
                    <a:ext uri="{9D8B030D-6E8A-4147-A177-3AD203B41FA5}">
                      <a16:colId xmlns:a16="http://schemas.microsoft.com/office/drawing/2014/main" val="1771129138"/>
                    </a:ext>
                  </a:extLst>
                </a:gridCol>
                <a:gridCol w="1276350">
                  <a:extLst>
                    <a:ext uri="{9D8B030D-6E8A-4147-A177-3AD203B41FA5}">
                      <a16:colId xmlns:a16="http://schemas.microsoft.com/office/drawing/2014/main" val="335006386"/>
                    </a:ext>
                  </a:extLst>
                </a:gridCol>
                <a:gridCol w="1714500">
                  <a:extLst>
                    <a:ext uri="{9D8B030D-6E8A-4147-A177-3AD203B41FA5}">
                      <a16:colId xmlns:a16="http://schemas.microsoft.com/office/drawing/2014/main" val="3143803959"/>
                    </a:ext>
                  </a:extLst>
                </a:gridCol>
                <a:gridCol w="1011282">
                  <a:extLst>
                    <a:ext uri="{9D8B030D-6E8A-4147-A177-3AD203B41FA5}">
                      <a16:colId xmlns:a16="http://schemas.microsoft.com/office/drawing/2014/main" val="2649099842"/>
                    </a:ext>
                  </a:extLst>
                </a:gridCol>
              </a:tblGrid>
              <a:tr h="370840">
                <a:tc>
                  <a:txBody>
                    <a:bodyPr/>
                    <a:lstStyle/>
                    <a:p>
                      <a:r>
                        <a:rPr lang="it-IT" sz="1400" dirty="0"/>
                        <a:t>Bending </a:t>
                      </a:r>
                      <a:r>
                        <a:rPr lang="it-IT" sz="1400" dirty="0" err="1"/>
                        <a:t>Magnet</a:t>
                      </a:r>
                      <a:endParaRPr lang="it-IT" sz="1400" dirty="0"/>
                    </a:p>
                  </a:txBody>
                  <a:tcPr/>
                </a:tc>
                <a:tc>
                  <a:txBody>
                    <a:bodyPr/>
                    <a:lstStyle/>
                    <a:p>
                      <a:r>
                        <a:rPr lang="it-IT" sz="1400" dirty="0"/>
                        <a:t>Length [m]</a:t>
                      </a:r>
                    </a:p>
                  </a:txBody>
                  <a:tcPr/>
                </a:tc>
                <a:tc>
                  <a:txBody>
                    <a:bodyPr/>
                    <a:lstStyle/>
                    <a:p>
                      <a:r>
                        <a:rPr lang="it-IT" sz="1400" dirty="0" err="1"/>
                        <a:t>Bend</a:t>
                      </a:r>
                      <a:r>
                        <a:rPr lang="it-IT" sz="1400" dirty="0"/>
                        <a:t> Angle [°]</a:t>
                      </a:r>
                    </a:p>
                  </a:txBody>
                  <a:tcPr/>
                </a:tc>
                <a:tc>
                  <a:txBody>
                    <a:bodyPr/>
                    <a:lstStyle/>
                    <a:p>
                      <a:r>
                        <a:rPr lang="it-IT" sz="1400" dirty="0"/>
                        <a:t>Field [T]</a:t>
                      </a:r>
                    </a:p>
                  </a:txBody>
                  <a:tcPr/>
                </a:tc>
                <a:tc>
                  <a:txBody>
                    <a:bodyPr/>
                    <a:lstStyle/>
                    <a:p>
                      <a:r>
                        <a:rPr lang="it-IT" sz="1400" dirty="0" err="1"/>
                        <a:t>Ec</a:t>
                      </a:r>
                      <a:r>
                        <a:rPr lang="it-IT" sz="1400" dirty="0"/>
                        <a:t> [</a:t>
                      </a:r>
                      <a:r>
                        <a:rPr lang="it-IT" sz="1400" dirty="0" err="1"/>
                        <a:t>keV</a:t>
                      </a:r>
                      <a:r>
                        <a:rPr lang="it-IT" sz="1400" dirty="0"/>
                        <a:t>]</a:t>
                      </a:r>
                    </a:p>
                  </a:txBody>
                  <a:tcPr/>
                </a:tc>
                <a:extLst>
                  <a:ext uri="{0D108BD9-81ED-4DB2-BD59-A6C34878D82A}">
                    <a16:rowId xmlns:a16="http://schemas.microsoft.com/office/drawing/2014/main" val="1924197918"/>
                  </a:ext>
                </a:extLst>
              </a:tr>
              <a:tr h="370840">
                <a:tc>
                  <a:txBody>
                    <a:bodyPr/>
                    <a:lstStyle/>
                    <a:p>
                      <a:r>
                        <a:rPr lang="it-IT" sz="1400" dirty="0"/>
                        <a:t>B1</a:t>
                      </a:r>
                    </a:p>
                  </a:txBody>
                  <a:tcPr/>
                </a:tc>
                <a:tc>
                  <a:txBody>
                    <a:bodyPr/>
                    <a:lstStyle/>
                    <a:p>
                      <a:r>
                        <a:rPr lang="it-IT" sz="1400" dirty="0"/>
                        <a:t>0.64</a:t>
                      </a:r>
                    </a:p>
                  </a:txBody>
                  <a:tcPr/>
                </a:tc>
                <a:tc>
                  <a:txBody>
                    <a:bodyPr/>
                    <a:lstStyle/>
                    <a:p>
                      <a:r>
                        <a:rPr lang="it-IT" sz="1400" dirty="0"/>
                        <a:t>3.6</a:t>
                      </a:r>
                    </a:p>
                  </a:txBody>
                  <a:tcPr/>
                </a:tc>
                <a:tc>
                  <a:txBody>
                    <a:bodyPr/>
                    <a:lstStyle/>
                    <a:p>
                      <a:r>
                        <a:rPr lang="it-IT" sz="1400" dirty="0"/>
                        <a:t>0.786</a:t>
                      </a:r>
                    </a:p>
                  </a:txBody>
                  <a:tcPr/>
                </a:tc>
                <a:tc>
                  <a:txBody>
                    <a:bodyPr/>
                    <a:lstStyle/>
                    <a:p>
                      <a:r>
                        <a:rPr lang="it-IT" sz="1400" dirty="0"/>
                        <a:t>3,01</a:t>
                      </a:r>
                    </a:p>
                  </a:txBody>
                  <a:tcPr/>
                </a:tc>
                <a:extLst>
                  <a:ext uri="{0D108BD9-81ED-4DB2-BD59-A6C34878D82A}">
                    <a16:rowId xmlns:a16="http://schemas.microsoft.com/office/drawing/2014/main" val="875234566"/>
                  </a:ext>
                </a:extLst>
              </a:tr>
              <a:tr h="370840">
                <a:tc>
                  <a:txBody>
                    <a:bodyPr/>
                    <a:lstStyle/>
                    <a:p>
                      <a:r>
                        <a:rPr lang="it-IT" sz="1400" dirty="0"/>
                        <a:t>B2</a:t>
                      </a:r>
                    </a:p>
                  </a:txBody>
                  <a:tcPr/>
                </a:tc>
                <a:tc>
                  <a:txBody>
                    <a:bodyPr/>
                    <a:lstStyle/>
                    <a:p>
                      <a:r>
                        <a:rPr lang="it-IT" sz="1400" dirty="0"/>
                        <a:t>0.80 = 0.29+0.22+0.29</a:t>
                      </a:r>
                    </a:p>
                  </a:txBody>
                  <a:tcPr/>
                </a:tc>
                <a:tc>
                  <a:txBody>
                    <a:bodyPr/>
                    <a:lstStyle/>
                    <a:p>
                      <a:r>
                        <a:rPr lang="it-IT" sz="1400" dirty="0"/>
                        <a:t>6.5 =</a:t>
                      </a:r>
                    </a:p>
                    <a:p>
                      <a:r>
                        <a:rPr lang="it-IT" sz="1400" dirty="0"/>
                        <a:t>2.1+2.3+2.1</a:t>
                      </a:r>
                    </a:p>
                  </a:txBody>
                  <a:tcPr/>
                </a:tc>
                <a:tc>
                  <a:txBody>
                    <a:bodyPr/>
                    <a:lstStyle/>
                    <a:p>
                      <a:r>
                        <a:rPr lang="it-IT" sz="1400" dirty="0"/>
                        <a:t>1.012+1.4613+1.012</a:t>
                      </a:r>
                    </a:p>
                  </a:txBody>
                  <a:tcPr/>
                </a:tc>
                <a:tc>
                  <a:txBody>
                    <a:bodyPr/>
                    <a:lstStyle/>
                    <a:p>
                      <a:r>
                        <a:rPr lang="it-IT" sz="1400" dirty="0"/>
                        <a:t>5,59</a:t>
                      </a:r>
                    </a:p>
                  </a:txBody>
                  <a:tcPr/>
                </a:tc>
                <a:extLst>
                  <a:ext uri="{0D108BD9-81ED-4DB2-BD59-A6C34878D82A}">
                    <a16:rowId xmlns:a16="http://schemas.microsoft.com/office/drawing/2014/main" val="3828335946"/>
                  </a:ext>
                </a:extLst>
              </a:tr>
              <a:tr h="370840">
                <a:tc>
                  <a:txBody>
                    <a:bodyPr/>
                    <a:lstStyle/>
                    <a:p>
                      <a:r>
                        <a:rPr lang="it-IT" sz="1400" dirty="0"/>
                        <a:t>B3</a:t>
                      </a:r>
                    </a:p>
                  </a:txBody>
                  <a:tcPr/>
                </a:tc>
                <a:tc>
                  <a:txBody>
                    <a:bodyPr/>
                    <a:lstStyle/>
                    <a:p>
                      <a:r>
                        <a:rPr lang="it-IT" sz="1400" dirty="0"/>
                        <a:t>0.80 = 0.29+0.22+0.29</a:t>
                      </a:r>
                    </a:p>
                  </a:txBody>
                  <a:tcPr/>
                </a:tc>
                <a:tc>
                  <a:txBody>
                    <a:bodyPr/>
                    <a:lstStyle/>
                    <a:p>
                      <a:r>
                        <a:rPr lang="it-IT" sz="1400" dirty="0"/>
                        <a:t>6.5 = </a:t>
                      </a:r>
                    </a:p>
                    <a:p>
                      <a:r>
                        <a:rPr lang="it-IT" sz="1400" dirty="0"/>
                        <a:t>2.1+2.3+2.1</a:t>
                      </a:r>
                    </a:p>
                  </a:txBody>
                  <a:tcPr/>
                </a:tc>
                <a:tc>
                  <a:txBody>
                    <a:bodyPr/>
                    <a:lstStyle/>
                    <a:p>
                      <a:r>
                        <a:rPr lang="it-IT" sz="1400" dirty="0"/>
                        <a:t>1.012+1.4613+1.012</a:t>
                      </a:r>
                    </a:p>
                  </a:txBody>
                  <a:tcPr/>
                </a:tc>
                <a:tc>
                  <a:txBody>
                    <a:bodyPr/>
                    <a:lstStyle/>
                    <a:p>
                      <a:r>
                        <a:rPr lang="it-IT" sz="1400" dirty="0"/>
                        <a:t>5,59</a:t>
                      </a:r>
                    </a:p>
                  </a:txBody>
                  <a:tcPr/>
                </a:tc>
                <a:extLst>
                  <a:ext uri="{0D108BD9-81ED-4DB2-BD59-A6C34878D82A}">
                    <a16:rowId xmlns:a16="http://schemas.microsoft.com/office/drawing/2014/main" val="526986825"/>
                  </a:ext>
                </a:extLst>
              </a:tr>
            </a:tbl>
          </a:graphicData>
        </a:graphic>
      </p:graphicFrame>
      <p:sp>
        <p:nvSpPr>
          <p:cNvPr id="19" name="Ovale 18">
            <a:extLst>
              <a:ext uri="{FF2B5EF4-FFF2-40B4-BE49-F238E27FC236}">
                <a16:creationId xmlns:a16="http://schemas.microsoft.com/office/drawing/2014/main" id="{A1C8A25D-C12D-4388-AA4C-071E17062514}"/>
              </a:ext>
            </a:extLst>
          </p:cNvPr>
          <p:cNvSpPr/>
          <p:nvPr/>
        </p:nvSpPr>
        <p:spPr>
          <a:xfrm>
            <a:off x="4636760" y="3543848"/>
            <a:ext cx="7103296" cy="634860"/>
          </a:xfrm>
          <a:prstGeom prst="ellipse">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0" name="Connettore 2 19">
            <a:extLst>
              <a:ext uri="{FF2B5EF4-FFF2-40B4-BE49-F238E27FC236}">
                <a16:creationId xmlns:a16="http://schemas.microsoft.com/office/drawing/2014/main" id="{BADE8BC2-E80D-4622-8142-47211668733D}"/>
              </a:ext>
            </a:extLst>
          </p:cNvPr>
          <p:cNvCxnSpPr>
            <a:cxnSpLocks/>
          </p:cNvCxnSpPr>
          <p:nvPr/>
        </p:nvCxnSpPr>
        <p:spPr>
          <a:xfrm flipV="1">
            <a:off x="3991232" y="4014952"/>
            <a:ext cx="768183" cy="168797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28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A2ECD6D2-A9AF-4AEB-93FC-100691BFDF45}"/>
              </a:ext>
            </a:extLst>
          </p:cNvPr>
          <p:cNvSpPr>
            <a:spLocks noGrp="1"/>
          </p:cNvSpPr>
          <p:nvPr>
            <p:ph idx="1"/>
          </p:nvPr>
        </p:nvSpPr>
        <p:spPr>
          <a:xfrm>
            <a:off x="264240" y="1136274"/>
            <a:ext cx="4424031" cy="4764795"/>
          </a:xfrm>
        </p:spPr>
        <p:txBody>
          <a:bodyPr/>
          <a:lstStyle/>
          <a:p>
            <a:pPr marL="0" indent="0">
              <a:buNone/>
            </a:pPr>
            <a:r>
              <a:rPr lang="it-IT" b="1" dirty="0"/>
              <a:t>Elettra layout</a:t>
            </a:r>
          </a:p>
          <a:p>
            <a:pPr marL="0" indent="0">
              <a:buNone/>
            </a:pPr>
            <a:r>
              <a:rPr lang="it-IT" sz="1800" dirty="0"/>
              <a:t>Machine and </a:t>
            </a:r>
            <a:r>
              <a:rPr lang="it-IT" sz="1800" dirty="0" err="1"/>
              <a:t>beamlines</a:t>
            </a:r>
            <a:r>
              <a:rPr lang="it-IT" sz="1800" dirty="0"/>
              <a:t> layout.</a:t>
            </a:r>
          </a:p>
          <a:p>
            <a:pPr marL="0" indent="0">
              <a:buNone/>
            </a:pPr>
            <a:r>
              <a:rPr lang="it-IT" sz="1800" dirty="0"/>
              <a:t>At present we use BS12.2 bending as source for </a:t>
            </a:r>
            <a:r>
              <a:rPr lang="it-IT" sz="1800" dirty="0" err="1"/>
              <a:t>transverse</a:t>
            </a:r>
            <a:r>
              <a:rPr lang="it-IT" sz="1800" dirty="0"/>
              <a:t> and longitudinal </a:t>
            </a:r>
            <a:r>
              <a:rPr lang="it-IT" sz="1800" dirty="0" err="1"/>
              <a:t>beam</a:t>
            </a:r>
            <a:r>
              <a:rPr lang="it-IT" sz="1800" dirty="0"/>
              <a:t> </a:t>
            </a:r>
            <a:r>
              <a:rPr lang="it-IT" sz="1800" dirty="0" err="1"/>
              <a:t>diagnostics</a:t>
            </a:r>
            <a:r>
              <a:rPr lang="it-IT" sz="1800" dirty="0"/>
              <a:t>.</a:t>
            </a:r>
          </a:p>
          <a:p>
            <a:pPr marL="0" indent="0">
              <a:buNone/>
            </a:pPr>
            <a:r>
              <a:rPr lang="it-IT" sz="1800" dirty="0" err="1"/>
              <a:t>Circled</a:t>
            </a:r>
            <a:r>
              <a:rPr lang="it-IT" sz="1800" dirty="0"/>
              <a:t> in red the </a:t>
            </a:r>
            <a:r>
              <a:rPr lang="it-IT" sz="1800" dirty="0" err="1"/>
              <a:t>current</a:t>
            </a:r>
            <a:r>
              <a:rPr lang="it-IT" sz="1800" dirty="0"/>
              <a:t> </a:t>
            </a:r>
            <a:r>
              <a:rPr lang="it-IT" sz="1800" dirty="0" err="1"/>
              <a:t>dedicated</a:t>
            </a:r>
            <a:r>
              <a:rPr lang="it-IT" sz="1800" dirty="0"/>
              <a:t> Optical </a:t>
            </a:r>
            <a:r>
              <a:rPr lang="it-IT" sz="1800" dirty="0" err="1"/>
              <a:t>Laboratory</a:t>
            </a:r>
            <a:r>
              <a:rPr lang="it-IT" sz="1800" dirty="0"/>
              <a:t> </a:t>
            </a:r>
            <a:r>
              <a:rPr lang="it-IT" sz="1800" dirty="0" err="1"/>
              <a:t>is</a:t>
            </a:r>
            <a:r>
              <a:rPr lang="it-IT" sz="1800" dirty="0"/>
              <a:t> </a:t>
            </a:r>
            <a:r>
              <a:rPr lang="it-IT" sz="1800" dirty="0" err="1"/>
              <a:t>equipped</a:t>
            </a:r>
            <a:r>
              <a:rPr lang="it-IT" sz="1800" dirty="0"/>
              <a:t> with:</a:t>
            </a:r>
          </a:p>
          <a:p>
            <a:r>
              <a:rPr lang="it-IT" sz="1800" dirty="0" err="1"/>
              <a:t>two</a:t>
            </a:r>
            <a:r>
              <a:rPr lang="it-IT" sz="1800" dirty="0"/>
              <a:t> optical </a:t>
            </a:r>
            <a:r>
              <a:rPr lang="it-IT" sz="1800" dirty="0" err="1"/>
              <a:t>tables</a:t>
            </a:r>
            <a:r>
              <a:rPr lang="it-IT" sz="1800" dirty="0"/>
              <a:t>;</a:t>
            </a:r>
          </a:p>
          <a:p>
            <a:r>
              <a:rPr lang="it-IT" sz="1800" dirty="0"/>
              <a:t>a CCD camera </a:t>
            </a:r>
            <a:r>
              <a:rPr lang="it-IT" sz="1800" dirty="0" err="1"/>
              <a:t>used</a:t>
            </a:r>
            <a:r>
              <a:rPr lang="it-IT" sz="1800" dirty="0"/>
              <a:t> </a:t>
            </a:r>
            <a:r>
              <a:rPr lang="it-IT" sz="1800" dirty="0" err="1"/>
              <a:t>as</a:t>
            </a:r>
            <a:r>
              <a:rPr lang="it-IT" sz="1800" dirty="0"/>
              <a:t> </a:t>
            </a:r>
            <a:r>
              <a:rPr lang="it-IT" sz="1800" dirty="0" err="1"/>
              <a:t>beam</a:t>
            </a:r>
            <a:r>
              <a:rPr lang="it-IT" sz="1800" dirty="0"/>
              <a:t> </a:t>
            </a:r>
            <a:r>
              <a:rPr lang="it-IT" sz="1800" dirty="0" err="1"/>
              <a:t>stability</a:t>
            </a:r>
            <a:r>
              <a:rPr lang="it-IT" sz="1800" dirty="0"/>
              <a:t> monitor;</a:t>
            </a:r>
          </a:p>
          <a:p>
            <a:r>
              <a:rPr lang="it-IT" sz="1800" dirty="0"/>
              <a:t>a Synchroscan Streak Camera for </a:t>
            </a:r>
            <a:r>
              <a:rPr lang="it-IT" sz="1800" dirty="0" err="1"/>
              <a:t>longitudinal</a:t>
            </a:r>
            <a:r>
              <a:rPr lang="it-IT" sz="1800" dirty="0"/>
              <a:t> </a:t>
            </a:r>
            <a:r>
              <a:rPr lang="it-IT" sz="1800" dirty="0" err="1"/>
              <a:t>analysis</a:t>
            </a:r>
            <a:r>
              <a:rPr lang="it-IT" sz="1800" dirty="0"/>
              <a:t>;</a:t>
            </a:r>
            <a:endParaRPr lang="it-IT" sz="1800" dirty="0">
              <a:solidFill>
                <a:srgbClr val="FF0000"/>
              </a:solidFill>
            </a:endParaRPr>
          </a:p>
          <a:p>
            <a:r>
              <a:rPr lang="it-IT" sz="1800" dirty="0"/>
              <a:t>a fast </a:t>
            </a:r>
            <a:r>
              <a:rPr lang="it-IT" sz="1800" dirty="0" err="1"/>
              <a:t>acquisition</a:t>
            </a:r>
            <a:r>
              <a:rPr lang="it-IT" sz="1800" dirty="0"/>
              <a:t> camera to </a:t>
            </a:r>
            <a:r>
              <a:rPr lang="it-IT" sz="1800" dirty="0" err="1"/>
              <a:t>detect</a:t>
            </a:r>
            <a:r>
              <a:rPr lang="it-IT" sz="1800" dirty="0"/>
              <a:t> fast </a:t>
            </a:r>
            <a:r>
              <a:rPr lang="it-IT" sz="1800" dirty="0" err="1"/>
              <a:t>transverse</a:t>
            </a:r>
            <a:r>
              <a:rPr lang="it-IT" sz="1800" dirty="0"/>
              <a:t> </a:t>
            </a:r>
            <a:r>
              <a:rPr lang="it-IT" sz="1800" dirty="0" err="1"/>
              <a:t>beam</a:t>
            </a:r>
            <a:r>
              <a:rPr lang="it-IT" sz="1800" dirty="0"/>
              <a:t> </a:t>
            </a:r>
            <a:r>
              <a:rPr lang="it-IT" sz="1800" dirty="0" err="1"/>
              <a:t>oscillations</a:t>
            </a:r>
            <a:r>
              <a:rPr lang="it-IT" sz="1800" dirty="0"/>
              <a:t>;</a:t>
            </a:r>
          </a:p>
          <a:p>
            <a:pPr marL="0" indent="0">
              <a:buNone/>
            </a:pPr>
            <a:endParaRPr lang="it-IT" dirty="0"/>
          </a:p>
        </p:txBody>
      </p:sp>
      <p:pic>
        <p:nvPicPr>
          <p:cNvPr id="3" name="Immagine 2">
            <a:extLst>
              <a:ext uri="{FF2B5EF4-FFF2-40B4-BE49-F238E27FC236}">
                <a16:creationId xmlns:a16="http://schemas.microsoft.com/office/drawing/2014/main" id="{15EADE8C-24CE-46F2-961B-1843FE44A4FE}"/>
              </a:ext>
            </a:extLst>
          </p:cNvPr>
          <p:cNvPicPr>
            <a:picLocks noChangeAspect="1"/>
          </p:cNvPicPr>
          <p:nvPr/>
        </p:nvPicPr>
        <p:blipFill>
          <a:blip r:embed="rId3"/>
          <a:stretch>
            <a:fillRect/>
          </a:stretch>
        </p:blipFill>
        <p:spPr>
          <a:xfrm>
            <a:off x="4688272" y="308049"/>
            <a:ext cx="6926716" cy="6241902"/>
          </a:xfrm>
          <a:prstGeom prst="rect">
            <a:avLst/>
          </a:prstGeom>
        </p:spPr>
      </p:pic>
      <p:sp>
        <p:nvSpPr>
          <p:cNvPr id="4" name="Ovale 3">
            <a:extLst>
              <a:ext uri="{FF2B5EF4-FFF2-40B4-BE49-F238E27FC236}">
                <a16:creationId xmlns:a16="http://schemas.microsoft.com/office/drawing/2014/main" id="{707FAFEA-CCB5-4370-B190-FD98FC63A7BF}"/>
              </a:ext>
            </a:extLst>
          </p:cNvPr>
          <p:cNvSpPr/>
          <p:nvPr/>
        </p:nvSpPr>
        <p:spPr>
          <a:xfrm>
            <a:off x="9781788" y="2489244"/>
            <a:ext cx="636998" cy="8219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llout: linea con bordo e barra in risalto 4">
            <a:extLst>
              <a:ext uri="{FF2B5EF4-FFF2-40B4-BE49-F238E27FC236}">
                <a16:creationId xmlns:a16="http://schemas.microsoft.com/office/drawing/2014/main" id="{23978868-1200-4A9C-B828-E005D63A3348}"/>
              </a:ext>
            </a:extLst>
          </p:cNvPr>
          <p:cNvSpPr/>
          <p:nvPr/>
        </p:nvSpPr>
        <p:spPr>
          <a:xfrm>
            <a:off x="10696077" y="1927756"/>
            <a:ext cx="1335979" cy="471413"/>
          </a:xfrm>
          <a:prstGeom prst="accentBorderCallout1">
            <a:avLst>
              <a:gd name="adj1" fmla="val 18750"/>
              <a:gd name="adj2" fmla="val -8333"/>
              <a:gd name="adj3" fmla="val 121312"/>
              <a:gd name="adj4" fmla="val -4217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a:solidFill>
                  <a:schemeClr val="tx1"/>
                </a:solidFill>
              </a:rPr>
              <a:t>Optical </a:t>
            </a:r>
            <a:r>
              <a:rPr lang="it-IT" sz="1000" dirty="0" err="1">
                <a:solidFill>
                  <a:schemeClr val="tx1"/>
                </a:solidFill>
              </a:rPr>
              <a:t>Diagnostics</a:t>
            </a:r>
            <a:endParaRPr lang="it-IT" sz="1000" dirty="0">
              <a:solidFill>
                <a:schemeClr val="tx1"/>
              </a:solidFill>
            </a:endParaRPr>
          </a:p>
          <a:p>
            <a:pPr algn="ctr"/>
            <a:r>
              <a:rPr lang="it-IT" sz="1000" dirty="0" err="1">
                <a:solidFill>
                  <a:schemeClr val="tx1"/>
                </a:solidFill>
              </a:rPr>
              <a:t>Laboratory</a:t>
            </a:r>
            <a:endParaRPr lang="it-IT" sz="1000" dirty="0">
              <a:solidFill>
                <a:schemeClr val="tx1"/>
              </a:solidFill>
            </a:endParaRPr>
          </a:p>
        </p:txBody>
      </p:sp>
    </p:spTree>
    <p:extLst>
      <p:ext uri="{BB962C8B-B14F-4D97-AF65-F5344CB8AC3E}">
        <p14:creationId xmlns:p14="http://schemas.microsoft.com/office/powerpoint/2010/main" val="802385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0747C31E-3FC8-4C9F-B447-D3BFAD17B78B}"/>
              </a:ext>
            </a:extLst>
          </p:cNvPr>
          <p:cNvSpPr>
            <a:spLocks noGrp="1"/>
          </p:cNvSpPr>
          <p:nvPr>
            <p:ph idx="1"/>
          </p:nvPr>
        </p:nvSpPr>
        <p:spPr>
          <a:xfrm>
            <a:off x="838200" y="1825625"/>
            <a:ext cx="4402873" cy="4351338"/>
          </a:xfrm>
        </p:spPr>
        <p:txBody>
          <a:bodyPr/>
          <a:lstStyle/>
          <a:p>
            <a:pPr marL="0" indent="0">
              <a:buNone/>
            </a:pPr>
            <a:r>
              <a:rPr lang="it-IT" b="1" dirty="0"/>
              <a:t>Elettra Optical </a:t>
            </a:r>
            <a:r>
              <a:rPr lang="it-IT" b="1" dirty="0" err="1"/>
              <a:t>Diagnostic</a:t>
            </a:r>
            <a:r>
              <a:rPr lang="it-IT" b="1" dirty="0"/>
              <a:t> Area</a:t>
            </a:r>
          </a:p>
          <a:p>
            <a:pPr marL="0" indent="0">
              <a:buNone/>
            </a:pPr>
            <a:r>
              <a:rPr lang="it-IT" sz="2000" b="1" dirty="0">
                <a:solidFill>
                  <a:srgbClr val="FF0000"/>
                </a:solidFill>
              </a:rPr>
              <a:t>1. </a:t>
            </a:r>
            <a:r>
              <a:rPr lang="it-IT" sz="2000" dirty="0"/>
              <a:t>The bending </a:t>
            </a:r>
            <a:r>
              <a:rPr lang="it-IT" sz="2000" dirty="0" err="1"/>
              <a:t>magnet</a:t>
            </a:r>
            <a:r>
              <a:rPr lang="it-IT" sz="2000" dirty="0"/>
              <a:t> B12.2 </a:t>
            </a:r>
            <a:r>
              <a:rPr lang="it-IT" sz="2000" dirty="0" err="1"/>
              <a:t>is</a:t>
            </a:r>
            <a:r>
              <a:rPr lang="it-IT" sz="2000" dirty="0"/>
              <a:t> the </a:t>
            </a:r>
            <a:r>
              <a:rPr lang="it-IT" sz="2000" dirty="0" err="1"/>
              <a:t>radiation</a:t>
            </a:r>
            <a:r>
              <a:rPr lang="it-IT" sz="2000" dirty="0"/>
              <a:t> source of the </a:t>
            </a:r>
            <a:r>
              <a:rPr lang="it-IT" sz="2000" dirty="0" err="1"/>
              <a:t>actual</a:t>
            </a:r>
            <a:r>
              <a:rPr lang="it-IT" sz="2000" dirty="0"/>
              <a:t> </a:t>
            </a:r>
            <a:r>
              <a:rPr lang="it-IT" sz="2000" dirty="0" err="1"/>
              <a:t>Synchrotron</a:t>
            </a:r>
            <a:r>
              <a:rPr lang="it-IT" sz="2000" dirty="0"/>
              <a:t> </a:t>
            </a:r>
            <a:r>
              <a:rPr lang="it-IT" sz="2000" dirty="0" err="1"/>
              <a:t>Radiation</a:t>
            </a:r>
            <a:r>
              <a:rPr lang="it-IT" sz="2000" dirty="0"/>
              <a:t> </a:t>
            </a:r>
            <a:r>
              <a:rPr lang="it-IT" sz="2000" dirty="0" err="1"/>
              <a:t>Profile</a:t>
            </a:r>
            <a:r>
              <a:rPr lang="it-IT" sz="2000" dirty="0"/>
              <a:t> Monitor.</a:t>
            </a:r>
          </a:p>
          <a:p>
            <a:pPr marL="0" indent="0">
              <a:buNone/>
            </a:pPr>
            <a:r>
              <a:rPr lang="it-IT" sz="2000" b="1" dirty="0">
                <a:solidFill>
                  <a:srgbClr val="FF0000"/>
                </a:solidFill>
              </a:rPr>
              <a:t>2. </a:t>
            </a:r>
            <a:r>
              <a:rPr lang="it-IT" sz="2000" dirty="0"/>
              <a:t>The light </a:t>
            </a:r>
            <a:r>
              <a:rPr lang="it-IT" sz="2000" dirty="0" err="1"/>
              <a:t>is</a:t>
            </a:r>
            <a:r>
              <a:rPr lang="it-IT" sz="2000" dirty="0"/>
              <a:t> </a:t>
            </a:r>
            <a:r>
              <a:rPr lang="it-IT" sz="2000" dirty="0" err="1"/>
              <a:t>partalized</a:t>
            </a:r>
            <a:r>
              <a:rPr lang="it-IT" sz="2000" dirty="0"/>
              <a:t> by an </a:t>
            </a:r>
            <a:r>
              <a:rPr lang="it-IT" sz="2000" dirty="0" err="1"/>
              <a:t>absorber</a:t>
            </a:r>
            <a:r>
              <a:rPr lang="it-IT" sz="2000" dirty="0"/>
              <a:t> </a:t>
            </a:r>
            <a:r>
              <a:rPr lang="it-IT" sz="2000" dirty="0" err="1"/>
              <a:t>then</a:t>
            </a:r>
            <a:r>
              <a:rPr lang="it-IT" sz="2000" dirty="0"/>
              <a:t> hits an in-vacuum </a:t>
            </a:r>
            <a:r>
              <a:rPr lang="it-IT" sz="2000" dirty="0" err="1"/>
              <a:t>glidcop</a:t>
            </a:r>
            <a:r>
              <a:rPr lang="it-IT" sz="2000" dirty="0"/>
              <a:t> </a:t>
            </a:r>
            <a:r>
              <a:rPr lang="it-IT" sz="2000" dirty="0" err="1"/>
              <a:t>mirror</a:t>
            </a:r>
            <a:r>
              <a:rPr lang="it-IT" sz="2000" dirty="0"/>
              <a:t> </a:t>
            </a:r>
            <a:r>
              <a:rPr lang="it-IT" sz="2000" dirty="0" err="1"/>
              <a:t>that</a:t>
            </a:r>
            <a:r>
              <a:rPr lang="it-IT" sz="2000" dirty="0"/>
              <a:t> </a:t>
            </a:r>
            <a:r>
              <a:rPr lang="it-IT" sz="2000" dirty="0" err="1"/>
              <a:t>reflects</a:t>
            </a:r>
            <a:r>
              <a:rPr lang="it-IT" sz="2000" dirty="0"/>
              <a:t> one polarized component of visible and </a:t>
            </a:r>
            <a:r>
              <a:rPr lang="it-IT" sz="2000" dirty="0" err="1"/>
              <a:t>near</a:t>
            </a:r>
            <a:r>
              <a:rPr lang="it-IT" sz="2000" dirty="0"/>
              <a:t>-UV light.</a:t>
            </a:r>
          </a:p>
          <a:p>
            <a:pPr marL="0" indent="0">
              <a:buNone/>
            </a:pPr>
            <a:r>
              <a:rPr lang="it-IT" sz="2000" b="1" dirty="0">
                <a:solidFill>
                  <a:srgbClr val="FF0000"/>
                </a:solidFill>
              </a:rPr>
              <a:t>3. </a:t>
            </a:r>
            <a:r>
              <a:rPr lang="it-IT" sz="2000" dirty="0"/>
              <a:t>The light </a:t>
            </a:r>
            <a:r>
              <a:rPr lang="it-IT" sz="2000" dirty="0" err="1"/>
              <a:t>reaching</a:t>
            </a:r>
            <a:r>
              <a:rPr lang="it-IT" sz="2000" dirty="0"/>
              <a:t> the Optical </a:t>
            </a:r>
            <a:r>
              <a:rPr lang="it-IT" sz="2000" dirty="0" err="1"/>
              <a:t>Diagnostic</a:t>
            </a:r>
            <a:r>
              <a:rPr lang="it-IT" sz="2000" dirty="0"/>
              <a:t> Area </a:t>
            </a:r>
            <a:r>
              <a:rPr lang="it-IT" sz="2000" dirty="0" err="1"/>
              <a:t>is</a:t>
            </a:r>
            <a:r>
              <a:rPr lang="it-IT" sz="2000" dirty="0"/>
              <a:t> split to be </a:t>
            </a:r>
            <a:r>
              <a:rPr lang="it-IT" sz="2000" dirty="0" err="1"/>
              <a:t>used</a:t>
            </a:r>
            <a:r>
              <a:rPr lang="it-IT" sz="2000" dirty="0"/>
              <a:t> by </a:t>
            </a:r>
            <a:r>
              <a:rPr lang="it-IT" sz="2000" dirty="0" err="1"/>
              <a:t>Transverse</a:t>
            </a:r>
            <a:r>
              <a:rPr lang="it-IT" sz="2000" dirty="0"/>
              <a:t> and </a:t>
            </a:r>
            <a:r>
              <a:rPr lang="it-IT" sz="2000" dirty="0" err="1"/>
              <a:t>Longitudinal</a:t>
            </a:r>
            <a:r>
              <a:rPr lang="it-IT" sz="2000" dirty="0"/>
              <a:t> </a:t>
            </a:r>
            <a:r>
              <a:rPr lang="it-IT" sz="2000" dirty="0" err="1"/>
              <a:t>Measurement</a:t>
            </a:r>
            <a:r>
              <a:rPr lang="it-IT" sz="2000" dirty="0"/>
              <a:t> Systems.</a:t>
            </a:r>
          </a:p>
        </p:txBody>
      </p:sp>
      <p:pic>
        <p:nvPicPr>
          <p:cNvPr id="3" name="Immagine 2">
            <a:extLst>
              <a:ext uri="{FF2B5EF4-FFF2-40B4-BE49-F238E27FC236}">
                <a16:creationId xmlns:a16="http://schemas.microsoft.com/office/drawing/2014/main" id="{63F1EE51-7AC6-4F22-8F8F-1CBF3FF14E91}"/>
              </a:ext>
            </a:extLst>
          </p:cNvPr>
          <p:cNvPicPr>
            <a:picLocks noChangeAspect="1"/>
          </p:cNvPicPr>
          <p:nvPr/>
        </p:nvPicPr>
        <p:blipFill>
          <a:blip r:embed="rId3"/>
          <a:stretch>
            <a:fillRect/>
          </a:stretch>
        </p:blipFill>
        <p:spPr>
          <a:xfrm>
            <a:off x="5449922" y="1115122"/>
            <a:ext cx="5903878" cy="5252224"/>
          </a:xfrm>
          <a:prstGeom prst="rect">
            <a:avLst/>
          </a:prstGeom>
        </p:spPr>
      </p:pic>
      <p:sp>
        <p:nvSpPr>
          <p:cNvPr id="13" name="CasellaDiTesto 12">
            <a:extLst>
              <a:ext uri="{FF2B5EF4-FFF2-40B4-BE49-F238E27FC236}">
                <a16:creationId xmlns:a16="http://schemas.microsoft.com/office/drawing/2014/main" id="{B5E60BF6-12B9-4554-974F-4E2210BD9708}"/>
              </a:ext>
            </a:extLst>
          </p:cNvPr>
          <p:cNvSpPr txBox="1"/>
          <p:nvPr/>
        </p:nvSpPr>
        <p:spPr>
          <a:xfrm>
            <a:off x="5629147" y="1448007"/>
            <a:ext cx="5545428" cy="1847045"/>
          </a:xfrm>
          <a:prstGeom prst="rect">
            <a:avLst/>
          </a:prstGeom>
          <a:noFill/>
          <a:ln>
            <a:solidFill>
              <a:srgbClr val="FF0000"/>
            </a:solidFill>
          </a:ln>
        </p:spPr>
        <p:txBody>
          <a:bodyPr wrap="square" rtlCol="0">
            <a:noAutofit/>
          </a:bodyPr>
          <a:lstStyle/>
          <a:p>
            <a:pPr algn="ctr"/>
            <a:endParaRPr lang="it-IT" b="1" dirty="0">
              <a:solidFill>
                <a:srgbClr val="FF0000"/>
              </a:solidFill>
            </a:endParaRPr>
          </a:p>
          <a:p>
            <a:pPr algn="ctr"/>
            <a:endParaRPr lang="it-IT" b="1" dirty="0">
              <a:solidFill>
                <a:srgbClr val="FF0000"/>
              </a:solidFill>
            </a:endParaRPr>
          </a:p>
          <a:p>
            <a:pPr algn="ctr"/>
            <a:r>
              <a:rPr lang="it-IT" b="1" dirty="0">
                <a:solidFill>
                  <a:srgbClr val="FF0000"/>
                </a:solidFill>
              </a:rPr>
              <a:t>3.</a:t>
            </a:r>
          </a:p>
        </p:txBody>
      </p:sp>
      <p:sp>
        <p:nvSpPr>
          <p:cNvPr id="14" name="CasellaDiTesto 13">
            <a:extLst>
              <a:ext uri="{FF2B5EF4-FFF2-40B4-BE49-F238E27FC236}">
                <a16:creationId xmlns:a16="http://schemas.microsoft.com/office/drawing/2014/main" id="{E77B7784-2492-4BDB-800A-FABCB42D71E3}"/>
              </a:ext>
            </a:extLst>
          </p:cNvPr>
          <p:cNvSpPr txBox="1"/>
          <p:nvPr/>
        </p:nvSpPr>
        <p:spPr>
          <a:xfrm>
            <a:off x="7154841" y="4523486"/>
            <a:ext cx="1033856" cy="605749"/>
          </a:xfrm>
          <a:prstGeom prst="rect">
            <a:avLst/>
          </a:prstGeom>
          <a:noFill/>
          <a:ln>
            <a:solidFill>
              <a:srgbClr val="FF0000"/>
            </a:solidFill>
          </a:ln>
        </p:spPr>
        <p:txBody>
          <a:bodyPr wrap="square" rtlCol="0">
            <a:noAutofit/>
          </a:bodyPr>
          <a:lstStyle/>
          <a:p>
            <a:pPr algn="ctr"/>
            <a:endParaRPr lang="it-IT" b="1" dirty="0">
              <a:solidFill>
                <a:srgbClr val="FF0000"/>
              </a:solidFill>
            </a:endParaRPr>
          </a:p>
          <a:p>
            <a:pPr algn="ctr"/>
            <a:r>
              <a:rPr lang="it-IT" b="1" dirty="0">
                <a:solidFill>
                  <a:srgbClr val="FF0000"/>
                </a:solidFill>
              </a:rPr>
              <a:t>2.</a:t>
            </a:r>
          </a:p>
        </p:txBody>
      </p:sp>
      <p:sp>
        <p:nvSpPr>
          <p:cNvPr id="15" name="CasellaDiTesto 14">
            <a:extLst>
              <a:ext uri="{FF2B5EF4-FFF2-40B4-BE49-F238E27FC236}">
                <a16:creationId xmlns:a16="http://schemas.microsoft.com/office/drawing/2014/main" id="{A3B8A022-AC96-4B4D-AC8C-A4C1173C29F1}"/>
              </a:ext>
            </a:extLst>
          </p:cNvPr>
          <p:cNvSpPr txBox="1"/>
          <p:nvPr/>
        </p:nvSpPr>
        <p:spPr>
          <a:xfrm>
            <a:off x="5629147" y="4724400"/>
            <a:ext cx="1033856" cy="605749"/>
          </a:xfrm>
          <a:prstGeom prst="rect">
            <a:avLst/>
          </a:prstGeom>
          <a:noFill/>
          <a:ln>
            <a:solidFill>
              <a:srgbClr val="FF0000"/>
            </a:solidFill>
          </a:ln>
        </p:spPr>
        <p:txBody>
          <a:bodyPr wrap="square" rtlCol="0">
            <a:noAutofit/>
          </a:bodyPr>
          <a:lstStyle/>
          <a:p>
            <a:pPr algn="ctr"/>
            <a:endParaRPr lang="it-IT" b="1" dirty="0">
              <a:solidFill>
                <a:srgbClr val="FF0000"/>
              </a:solidFill>
            </a:endParaRPr>
          </a:p>
          <a:p>
            <a:pPr algn="ctr"/>
            <a:r>
              <a:rPr lang="it-IT" b="1" dirty="0">
                <a:solidFill>
                  <a:srgbClr val="FF0000"/>
                </a:solidFill>
              </a:rPr>
              <a:t>1.</a:t>
            </a:r>
          </a:p>
        </p:txBody>
      </p:sp>
    </p:spTree>
    <p:extLst>
      <p:ext uri="{BB962C8B-B14F-4D97-AF65-F5344CB8AC3E}">
        <p14:creationId xmlns:p14="http://schemas.microsoft.com/office/powerpoint/2010/main" val="12744195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45632</TotalTime>
  <Words>1216</Words>
  <Application>Microsoft Office PowerPoint</Application>
  <PresentationFormat>Widescreen</PresentationFormat>
  <Paragraphs>193</Paragraphs>
  <Slides>20</Slides>
  <Notes>20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20</vt:i4>
      </vt:variant>
    </vt:vector>
  </HeadingPairs>
  <TitlesOfParts>
    <vt:vector size="30" baseType="lpstr">
      <vt:lpstr>MS PGothic</vt:lpstr>
      <vt:lpstr>MS PGothic</vt:lpstr>
      <vt:lpstr>Arial</vt:lpstr>
      <vt:lpstr>Calibri</vt:lpstr>
      <vt:lpstr>Calibri Light</vt:lpstr>
      <vt:lpstr>Cambria Math</vt:lpstr>
      <vt:lpstr>Symbol</vt:lpstr>
      <vt:lpstr>Times New Roman</vt:lpstr>
      <vt:lpstr>Wingdings</vt:lpstr>
      <vt:lpstr>Tema di Office</vt:lpstr>
      <vt:lpstr>Presentazione standard di PowerPoint</vt:lpstr>
      <vt:lpstr>Elettra 2.0</vt:lpstr>
      <vt:lpstr>Introduction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Silvano Bassanese</dc:creator>
  <cp:lastModifiedBy>Silvano Bassanese</cp:lastModifiedBy>
  <cp:revision>184</cp:revision>
  <dcterms:created xsi:type="dcterms:W3CDTF">2020-06-04T15:11:22Z</dcterms:created>
  <dcterms:modified xsi:type="dcterms:W3CDTF">2022-03-23T14:28:02Z</dcterms:modified>
</cp:coreProperties>
</file>