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964" r:id="rId1"/>
  </p:sldMasterIdLst>
  <p:notesMasterIdLst>
    <p:notesMasterId r:id="rId29"/>
  </p:notesMasterIdLst>
  <p:handoutMasterIdLst>
    <p:handoutMasterId r:id="rId30"/>
  </p:handoutMasterIdLst>
  <p:sldIdLst>
    <p:sldId id="330" r:id="rId2"/>
    <p:sldId id="422" r:id="rId3"/>
    <p:sldId id="439" r:id="rId4"/>
    <p:sldId id="402" r:id="rId5"/>
    <p:sldId id="433" r:id="rId6"/>
    <p:sldId id="412" r:id="rId7"/>
    <p:sldId id="409" r:id="rId8"/>
    <p:sldId id="410" r:id="rId9"/>
    <p:sldId id="434" r:id="rId10"/>
    <p:sldId id="366" r:id="rId11"/>
    <p:sldId id="393" r:id="rId12"/>
    <p:sldId id="394" r:id="rId13"/>
    <p:sldId id="425" r:id="rId14"/>
    <p:sldId id="424" r:id="rId15"/>
    <p:sldId id="427" r:id="rId16"/>
    <p:sldId id="429" r:id="rId17"/>
    <p:sldId id="420" r:id="rId18"/>
    <p:sldId id="421" r:id="rId19"/>
    <p:sldId id="431" r:id="rId20"/>
    <p:sldId id="430" r:id="rId21"/>
    <p:sldId id="417" r:id="rId22"/>
    <p:sldId id="416" r:id="rId23"/>
    <p:sldId id="440" r:id="rId24"/>
    <p:sldId id="432" r:id="rId25"/>
    <p:sldId id="423" r:id="rId26"/>
    <p:sldId id="399" r:id="rId27"/>
    <p:sldId id="415" r:id="rId28"/>
  </p:sldIdLst>
  <p:sldSz cx="9144000" cy="5143500" type="screen16x9"/>
  <p:notesSz cx="6797675" cy="9926638"/>
  <p:defaultTextStyle>
    <a:defPPr>
      <a:defRPr lang="de-CH"/>
    </a:defPPr>
    <a:lvl1pPr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1pPr>
    <a:lvl2pPr marL="457189"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2pPr>
    <a:lvl3pPr marL="914377"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3pPr>
    <a:lvl4pPr marL="1371566"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4pPr>
    <a:lvl5pPr marL="1828754"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5pPr>
    <a:lvl6pPr marL="2285943" algn="l" defTabSz="457189" rtl="0" eaLnBrk="1" latinLnBrk="0" hangingPunct="1">
      <a:defRPr sz="1600" kern="1200">
        <a:solidFill>
          <a:schemeClr val="tx1"/>
        </a:solidFill>
        <a:latin typeface="Arial" charset="0"/>
        <a:ea typeface="ヒラギノ角ゴ Pro W3" charset="0"/>
        <a:cs typeface="ヒラギノ角ゴ Pro W3" charset="0"/>
      </a:defRPr>
    </a:lvl6pPr>
    <a:lvl7pPr marL="2743131" algn="l" defTabSz="457189" rtl="0" eaLnBrk="1" latinLnBrk="0" hangingPunct="1">
      <a:defRPr sz="1600" kern="1200">
        <a:solidFill>
          <a:schemeClr val="tx1"/>
        </a:solidFill>
        <a:latin typeface="Arial" charset="0"/>
        <a:ea typeface="ヒラギノ角ゴ Pro W3" charset="0"/>
        <a:cs typeface="ヒラギノ角ゴ Pro W3" charset="0"/>
      </a:defRPr>
    </a:lvl7pPr>
    <a:lvl8pPr marL="3200320" algn="l" defTabSz="457189" rtl="0" eaLnBrk="1" latinLnBrk="0" hangingPunct="1">
      <a:defRPr sz="1600" kern="1200">
        <a:solidFill>
          <a:schemeClr val="tx1"/>
        </a:solidFill>
        <a:latin typeface="Arial" charset="0"/>
        <a:ea typeface="ヒラギノ角ゴ Pro W3" charset="0"/>
        <a:cs typeface="ヒラギノ角ゴ Pro W3" charset="0"/>
      </a:defRPr>
    </a:lvl8pPr>
    <a:lvl9pPr marL="3657509" algn="l" defTabSz="457189" rtl="0" eaLnBrk="1" latinLnBrk="0" hangingPunct="1">
      <a:defRPr sz="1600" kern="1200">
        <a:solidFill>
          <a:schemeClr val="tx1"/>
        </a:solidFill>
        <a:latin typeface="Arial"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668" userDrawn="1">
          <p15:clr>
            <a:srgbClr val="A4A3A4"/>
          </p15:clr>
        </p15:guide>
        <p15:guide id="2" orient="horz" pos="634" userDrawn="1">
          <p15:clr>
            <a:srgbClr val="A4A3A4"/>
          </p15:clr>
        </p15:guide>
        <p15:guide id="3" orient="horz" pos="2845" userDrawn="1">
          <p15:clr>
            <a:srgbClr val="A4A3A4"/>
          </p15:clr>
        </p15:guide>
        <p15:guide id="4" orient="horz" pos="838" userDrawn="1">
          <p15:clr>
            <a:srgbClr val="A4A3A4"/>
          </p15:clr>
        </p15:guide>
        <p15:guide id="5" orient="horz" pos="140" userDrawn="1">
          <p15:clr>
            <a:srgbClr val="A4A3A4"/>
          </p15:clr>
        </p15:guide>
        <p15:guide id="6" orient="horz" pos="378" userDrawn="1">
          <p15:clr>
            <a:srgbClr val="A4A3A4"/>
          </p15:clr>
        </p15:guide>
        <p15:guide id="7" orient="horz" pos="3117" userDrawn="1">
          <p15:clr>
            <a:srgbClr val="A4A3A4"/>
          </p15:clr>
        </p15:guide>
        <p15:guide id="9" pos="657" userDrawn="1">
          <p15:clr>
            <a:srgbClr val="A4A3A4"/>
          </p15:clr>
        </p15:guide>
        <p15:guide id="10" pos="5534" userDrawn="1">
          <p15:clr>
            <a:srgbClr val="A4A3A4"/>
          </p15:clr>
        </p15:guide>
        <p15:guide id="11" pos="521" userDrawn="1">
          <p15:clr>
            <a:srgbClr val="A4A3A4"/>
          </p15:clr>
        </p15:guide>
        <p15:guide id="12" pos="385" userDrawn="1">
          <p15:clr>
            <a:srgbClr val="A4A3A4"/>
          </p15:clr>
        </p15:guide>
        <p15:guide id="13" pos="1315" userDrawn="1">
          <p15:clr>
            <a:srgbClr val="A4A3A4"/>
          </p15:clr>
        </p15:guide>
        <p15:guide id="14" pos="3039" userDrawn="1">
          <p15:clr>
            <a:srgbClr val="A4A3A4"/>
          </p15:clr>
        </p15:guide>
        <p15:guide id="15" pos="3152" userDrawn="1">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DCA00"/>
    <a:srgbClr val="EF5B00"/>
    <a:srgbClr val="010000"/>
    <a:srgbClr val="808080"/>
    <a:srgbClr val="000000"/>
    <a:srgbClr val="C50006"/>
    <a:srgbClr val="7C204E"/>
    <a:srgbClr val="003B6E"/>
    <a:srgbClr val="19741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390" autoAdjust="0"/>
    <p:restoredTop sz="95332" autoAdjust="0"/>
  </p:normalViewPr>
  <p:slideViewPr>
    <p:cSldViewPr snapToObjects="1">
      <p:cViewPr>
        <p:scale>
          <a:sx n="110" d="100"/>
          <a:sy n="110" d="100"/>
        </p:scale>
        <p:origin x="854" y="173"/>
      </p:cViewPr>
      <p:guideLst>
        <p:guide orient="horz" pos="668"/>
        <p:guide orient="horz" pos="634"/>
        <p:guide orient="horz" pos="2845"/>
        <p:guide orient="horz" pos="838"/>
        <p:guide orient="horz" pos="140"/>
        <p:guide orient="horz" pos="378"/>
        <p:guide orient="horz" pos="3117"/>
        <p:guide pos="657"/>
        <p:guide pos="5534"/>
        <p:guide pos="521"/>
        <p:guide pos="385"/>
        <p:guide pos="1315"/>
        <p:guide pos="3039"/>
        <p:guide pos="3152"/>
      </p:guideLst>
    </p:cSldViewPr>
  </p:slideViewPr>
  <p:notesTextViewPr>
    <p:cViewPr>
      <p:scale>
        <a:sx n="100" d="100"/>
        <a:sy n="100" d="100"/>
      </p:scale>
      <p:origin x="0" y="0"/>
    </p:cViewPr>
  </p:notesTextViewPr>
  <p:sorterViewPr>
    <p:cViewPr>
      <p:scale>
        <a:sx n="100" d="100"/>
        <a:sy n="100" d="100"/>
      </p:scale>
      <p:origin x="0" y="-2957"/>
    </p:cViewPr>
  </p:sorterViewPr>
  <p:notesViewPr>
    <p:cSldViewPr snapToObjects="1">
      <p:cViewPr varScale="1">
        <p:scale>
          <a:sx n="141" d="100"/>
          <a:sy n="141" d="100"/>
        </p:scale>
        <p:origin x="5616" y="200"/>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fs03\ozkan_c$\Data\TZP\July2021\060721\analysis.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fs03\ozkan_c$\Data\TZP\July2021\010721\YAGturned_focus\010721.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fs03\ozkan_c$\Data\TZP\July2021\010721\YAGturned_focus\010721.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fs03\ozkan_c$\Data\TZP\July2021\060721\SkewQuadCurrent\analysis.xlsx" TargetMode="External"/><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5716257225169027E-2"/>
          <c:y val="0.12204672589667653"/>
          <c:w val="0.91973702032015869"/>
          <c:h val="0.81807085318678696"/>
        </c:manualLayout>
      </c:layout>
      <c:scatterChart>
        <c:scatterStyle val="smoothMarker"/>
        <c:varyColors val="0"/>
        <c:ser>
          <c:idx val="2"/>
          <c:order val="0"/>
          <c:tx>
            <c:strRef>
              <c:f>Sheet1!$D$18</c:f>
              <c:strCache>
                <c:ptCount val="1"/>
                <c:pt idx="0">
                  <c:v>sigma_y (um)</c:v>
                </c:pt>
              </c:strCache>
            </c:strRef>
          </c:tx>
          <c:spPr>
            <a:ln w="19050" cap="rnd">
              <a:solidFill>
                <a:schemeClr val="accent3"/>
              </a:solidFill>
              <a:round/>
            </a:ln>
            <a:effectLst/>
          </c:spPr>
          <c:marker>
            <c:symbol val="circle"/>
            <c:size val="5"/>
            <c:spPr>
              <a:solidFill>
                <a:schemeClr val="accent3"/>
              </a:solidFill>
              <a:ln w="9525">
                <a:solidFill>
                  <a:schemeClr val="accent3"/>
                </a:solidFill>
              </a:ln>
              <a:effectLst/>
            </c:spPr>
          </c:marker>
          <c:xVal>
            <c:numRef>
              <c:f>Sheet1!$A$19:$A$38</c:f>
              <c:numCache>
                <c:formatCode>General</c:formatCode>
                <c:ptCount val="2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numCache>
            </c:numRef>
          </c:xVal>
          <c:yVal>
            <c:numRef>
              <c:f>Sheet1!$D$19:$D$38</c:f>
              <c:numCache>
                <c:formatCode>General</c:formatCode>
                <c:ptCount val="20"/>
                <c:pt idx="0">
                  <c:v>27.999388803887708</c:v>
                </c:pt>
                <c:pt idx="1">
                  <c:v>26.300292797940415</c:v>
                </c:pt>
                <c:pt idx="2">
                  <c:v>25.510236952037754</c:v>
                </c:pt>
                <c:pt idx="3">
                  <c:v>24.644031145084234</c:v>
                </c:pt>
                <c:pt idx="4">
                  <c:v>23.673119141685781</c:v>
                </c:pt>
                <c:pt idx="5">
                  <c:v>23.463706748795918</c:v>
                </c:pt>
                <c:pt idx="6">
                  <c:v>23.482744239058636</c:v>
                </c:pt>
                <c:pt idx="7">
                  <c:v>23.758787847868003</c:v>
                </c:pt>
                <c:pt idx="8">
                  <c:v>24.31563443805241</c:v>
                </c:pt>
                <c:pt idx="9">
                  <c:v>25.310343304279247</c:v>
                </c:pt>
                <c:pt idx="10">
                  <c:v>26.533502053658673</c:v>
                </c:pt>
                <c:pt idx="11">
                  <c:v>27.899441980008454</c:v>
                </c:pt>
                <c:pt idx="12">
                  <c:v>29.593778613390068</c:v>
                </c:pt>
                <c:pt idx="13">
                  <c:v>31.330949599862787</c:v>
                </c:pt>
                <c:pt idx="14">
                  <c:v>33.34416419514487</c:v>
                </c:pt>
                <c:pt idx="15">
                  <c:v>35.290747574507456</c:v>
                </c:pt>
                <c:pt idx="16">
                  <c:v>39.926376453478497</c:v>
                </c:pt>
                <c:pt idx="17">
                  <c:v>42.234672147832654</c:v>
                </c:pt>
                <c:pt idx="18">
                  <c:v>44.757139607642358</c:v>
                </c:pt>
                <c:pt idx="19">
                  <c:v>47.13206651791603</c:v>
                </c:pt>
              </c:numCache>
            </c:numRef>
          </c:yVal>
          <c:smooth val="1"/>
          <c:extLst>
            <c:ext xmlns:c16="http://schemas.microsoft.com/office/drawing/2014/chart" uri="{C3380CC4-5D6E-409C-BE32-E72D297353CC}">
              <c16:uniqueId val="{00000001-DCB8-4E51-BC4B-1414261CEE9E}"/>
            </c:ext>
          </c:extLst>
        </c:ser>
        <c:ser>
          <c:idx val="4"/>
          <c:order val="1"/>
          <c:tx>
            <c:strRef>
              <c:f>Sheet1!$F$18</c:f>
              <c:strCache>
                <c:ptCount val="1"/>
                <c:pt idx="0">
                  <c:v>pi-pol</c:v>
                </c:pt>
              </c:strCache>
            </c:strRef>
          </c:tx>
          <c:spPr>
            <a:ln w="19050" cap="rnd">
              <a:solidFill>
                <a:schemeClr val="accent5"/>
              </a:solidFill>
              <a:round/>
            </a:ln>
            <a:effectLst/>
          </c:spPr>
          <c:marker>
            <c:symbol val="circle"/>
            <c:size val="5"/>
            <c:spPr>
              <a:solidFill>
                <a:schemeClr val="accent5"/>
              </a:solidFill>
              <a:ln w="9525">
                <a:solidFill>
                  <a:schemeClr val="accent5"/>
                </a:solidFill>
              </a:ln>
              <a:effectLst/>
            </c:spPr>
          </c:marker>
          <c:xVal>
            <c:numRef>
              <c:f>Sheet1!$A$19:$A$38</c:f>
              <c:numCache>
                <c:formatCode>General</c:formatCode>
                <c:ptCount val="2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numCache>
            </c:numRef>
          </c:xVal>
          <c:yVal>
            <c:numRef>
              <c:f>Sheet1!$F$19:$F$38</c:f>
              <c:numCache>
                <c:formatCode>General</c:formatCode>
                <c:ptCount val="20"/>
                <c:pt idx="0">
                  <c:v>11.835798263499999</c:v>
                </c:pt>
                <c:pt idx="1">
                  <c:v>10.075617790200001</c:v>
                </c:pt>
                <c:pt idx="2">
                  <c:v>9.61856174469</c:v>
                </c:pt>
                <c:pt idx="3">
                  <c:v>9.4165992736799993</c:v>
                </c:pt>
                <c:pt idx="4">
                  <c:v>9.5415964126600006</c:v>
                </c:pt>
                <c:pt idx="5">
                  <c:v>9.9882678985600002</c:v>
                </c:pt>
                <c:pt idx="6">
                  <c:v>9.9434223174999996</c:v>
                </c:pt>
                <c:pt idx="7">
                  <c:v>10.1761255264</c:v>
                </c:pt>
                <c:pt idx="8">
                  <c:v>10.269862175</c:v>
                </c:pt>
                <c:pt idx="9">
                  <c:v>10.6982212067</c:v>
                </c:pt>
                <c:pt idx="10">
                  <c:v>12.034654617299999</c:v>
                </c:pt>
                <c:pt idx="11">
                  <c:v>12.866826057400001</c:v>
                </c:pt>
                <c:pt idx="12">
                  <c:v>13.6548967361</c:v>
                </c:pt>
                <c:pt idx="13">
                  <c:v>14.726466178900001</c:v>
                </c:pt>
                <c:pt idx="14">
                  <c:v>14.6913433075</c:v>
                </c:pt>
                <c:pt idx="15">
                  <c:v>15.6644001007</c:v>
                </c:pt>
                <c:pt idx="16">
                  <c:v>18.155927658100001</c:v>
                </c:pt>
                <c:pt idx="17">
                  <c:v>18.981519699100001</c:v>
                </c:pt>
                <c:pt idx="18">
                  <c:v>19.893991470300001</c:v>
                </c:pt>
                <c:pt idx="19">
                  <c:v>21.5831623077</c:v>
                </c:pt>
              </c:numCache>
            </c:numRef>
          </c:yVal>
          <c:smooth val="1"/>
          <c:extLst>
            <c:ext xmlns:c16="http://schemas.microsoft.com/office/drawing/2014/chart" uri="{C3380CC4-5D6E-409C-BE32-E72D297353CC}">
              <c16:uniqueId val="{00000002-DCB8-4E51-BC4B-1414261CEE9E}"/>
            </c:ext>
          </c:extLst>
        </c:ser>
        <c:dLbls>
          <c:showLegendKey val="0"/>
          <c:showVal val="0"/>
          <c:showCatName val="0"/>
          <c:showSerName val="0"/>
          <c:showPercent val="0"/>
          <c:showBubbleSize val="0"/>
        </c:dLbls>
        <c:axId val="560748744"/>
        <c:axId val="560744480"/>
      </c:scatterChart>
      <c:valAx>
        <c:axId val="560748744"/>
        <c:scaling>
          <c:orientation val="minMax"/>
          <c:max val="20"/>
          <c:min val="1"/>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60744480"/>
        <c:crosses val="autoZero"/>
        <c:crossBetween val="midCat"/>
        <c:majorUnit val="1"/>
      </c:valAx>
      <c:valAx>
        <c:axId val="56074448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60748744"/>
        <c:crosses val="autoZero"/>
        <c:crossBetween val="midCat"/>
      </c:valAx>
      <c:spPr>
        <a:noFill/>
        <a:ln>
          <a:noFill/>
        </a:ln>
        <a:effectLst/>
      </c:spPr>
    </c:plotArea>
    <c:legend>
      <c:legendPos val="b"/>
      <c:layout>
        <c:manualLayout>
          <c:xMode val="edge"/>
          <c:yMode val="edge"/>
          <c:x val="7.798662467318046E-2"/>
          <c:y val="0.17945816350219249"/>
          <c:w val="0.57454988103122628"/>
          <c:h val="5.5914904275136589E-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100" b="0" i="0" u="none" strike="noStrike" kern="1200" spc="0" baseline="0">
                <a:solidFill>
                  <a:schemeClr val="tx1">
                    <a:lumMod val="65000"/>
                    <a:lumOff val="35000"/>
                  </a:schemeClr>
                </a:solidFill>
                <a:latin typeface="+mn-lt"/>
                <a:ea typeface="+mn-ea"/>
                <a:cs typeface="+mn-cs"/>
              </a:defRPr>
            </a:pPr>
            <a:r>
              <a:rPr lang="en-US" sz="1100"/>
              <a:t>ZPX vs sigma_y</a:t>
            </a:r>
          </a:p>
        </c:rich>
      </c:tx>
      <c:layout>
        <c:manualLayout>
          <c:xMode val="edge"/>
          <c:yMode val="edge"/>
          <c:x val="0.3382222222222222"/>
          <c:y val="4.3209876543209874E-2"/>
        </c:manualLayout>
      </c:layout>
      <c:overlay val="0"/>
      <c:spPr>
        <a:noFill/>
        <a:ln>
          <a:noFill/>
        </a:ln>
        <a:effectLst/>
      </c:spPr>
      <c:txPr>
        <a:bodyPr rot="0" spcFirstLastPara="1" vertOverflow="ellipsis" vert="horz" wrap="square" anchor="ctr" anchorCtr="1"/>
        <a:lstStyle/>
        <a:p>
          <a:pPr>
            <a:defRPr sz="11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smoothMarker"/>
        <c:varyColors val="0"/>
        <c:ser>
          <c:idx val="0"/>
          <c:order val="0"/>
          <c:spPr>
            <a:ln w="19050" cap="rnd">
              <a:solidFill>
                <a:schemeClr val="accent1"/>
              </a:solid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log"/>
            <c:dispRSqr val="0"/>
            <c:dispEq val="0"/>
          </c:trendline>
          <c:trendline>
            <c:spPr>
              <a:ln w="19050" cap="rnd">
                <a:solidFill>
                  <a:schemeClr val="accent1"/>
                </a:solidFill>
                <a:prstDash val="sysDot"/>
              </a:ln>
              <a:effectLst/>
            </c:spPr>
            <c:trendlineType val="power"/>
            <c:dispRSqr val="0"/>
            <c:dispEq val="0"/>
          </c:trendline>
          <c:xVal>
            <c:numRef>
              <c:f>Sheet1!$E$2:$E$9</c:f>
              <c:numCache>
                <c:formatCode>General</c:formatCode>
                <c:ptCount val="8"/>
                <c:pt idx="0">
                  <c:v>-61</c:v>
                </c:pt>
                <c:pt idx="1">
                  <c:v>-63</c:v>
                </c:pt>
                <c:pt idx="2">
                  <c:v>-65</c:v>
                </c:pt>
                <c:pt idx="3">
                  <c:v>-67</c:v>
                </c:pt>
                <c:pt idx="4">
                  <c:v>-69</c:v>
                </c:pt>
                <c:pt idx="5">
                  <c:v>-71</c:v>
                </c:pt>
                <c:pt idx="6">
                  <c:v>-73</c:v>
                </c:pt>
                <c:pt idx="7">
                  <c:v>-75</c:v>
                </c:pt>
              </c:numCache>
            </c:numRef>
          </c:xVal>
          <c:yVal>
            <c:numRef>
              <c:f>Sheet1!$F$2:$F$9</c:f>
              <c:numCache>
                <c:formatCode>General</c:formatCode>
                <c:ptCount val="8"/>
                <c:pt idx="0">
                  <c:v>52.74</c:v>
                </c:pt>
                <c:pt idx="1">
                  <c:v>51.74</c:v>
                </c:pt>
                <c:pt idx="2">
                  <c:v>50.5</c:v>
                </c:pt>
                <c:pt idx="3">
                  <c:v>49.14</c:v>
                </c:pt>
                <c:pt idx="4">
                  <c:v>48.15</c:v>
                </c:pt>
                <c:pt idx="5">
                  <c:v>48.57</c:v>
                </c:pt>
                <c:pt idx="6">
                  <c:v>49.38</c:v>
                </c:pt>
                <c:pt idx="7">
                  <c:v>50.55</c:v>
                </c:pt>
              </c:numCache>
            </c:numRef>
          </c:yVal>
          <c:smooth val="1"/>
          <c:extLst>
            <c:ext xmlns:c16="http://schemas.microsoft.com/office/drawing/2014/chart" uri="{C3380CC4-5D6E-409C-BE32-E72D297353CC}">
              <c16:uniqueId val="{00000000-F2D7-4353-BDB5-6DAEF96BE96C}"/>
            </c:ext>
          </c:extLst>
        </c:ser>
        <c:dLbls>
          <c:showLegendKey val="0"/>
          <c:showVal val="0"/>
          <c:showCatName val="0"/>
          <c:showSerName val="0"/>
          <c:showPercent val="0"/>
          <c:showBubbleSize val="0"/>
        </c:dLbls>
        <c:axId val="387739168"/>
        <c:axId val="387735560"/>
      </c:scatterChart>
      <c:valAx>
        <c:axId val="387739168"/>
        <c:scaling>
          <c:orientation val="minMax"/>
          <c:max val="-60"/>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87735560"/>
        <c:crosses val="autoZero"/>
        <c:crossBetween val="midCat"/>
      </c:valAx>
      <c:valAx>
        <c:axId val="38773556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87739168"/>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100" b="0" i="0" u="none" strike="noStrike" kern="1200" spc="0" baseline="0">
                <a:solidFill>
                  <a:schemeClr val="tx1">
                    <a:lumMod val="65000"/>
                    <a:lumOff val="35000"/>
                  </a:schemeClr>
                </a:solidFill>
                <a:latin typeface="+mn-lt"/>
                <a:ea typeface="+mn-ea"/>
                <a:cs typeface="+mn-cs"/>
              </a:defRPr>
            </a:pPr>
            <a:r>
              <a:rPr lang="en-US" sz="1100"/>
              <a:t>ZPX</a:t>
            </a:r>
            <a:r>
              <a:rPr lang="en-US" sz="1100" baseline="0"/>
              <a:t> vs sigma_x</a:t>
            </a:r>
            <a:endParaRPr lang="en-US" sz="1100"/>
          </a:p>
        </c:rich>
      </c:tx>
      <c:layout/>
      <c:overlay val="0"/>
      <c:spPr>
        <a:noFill/>
        <a:ln>
          <a:noFill/>
        </a:ln>
        <a:effectLst/>
      </c:spPr>
      <c:txPr>
        <a:bodyPr rot="0" spcFirstLastPara="1" vertOverflow="ellipsis" vert="horz" wrap="square" anchor="ctr" anchorCtr="1"/>
        <a:lstStyle/>
        <a:p>
          <a:pPr>
            <a:defRPr sz="11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smoothMarker"/>
        <c:varyColors val="0"/>
        <c:ser>
          <c:idx val="0"/>
          <c:order val="0"/>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Sheet1!$A$2:$A$9</c:f>
              <c:numCache>
                <c:formatCode>General</c:formatCode>
                <c:ptCount val="8"/>
                <c:pt idx="0">
                  <c:v>-61</c:v>
                </c:pt>
                <c:pt idx="1">
                  <c:v>-63</c:v>
                </c:pt>
                <c:pt idx="2">
                  <c:v>-65</c:v>
                </c:pt>
                <c:pt idx="3">
                  <c:v>-67</c:v>
                </c:pt>
                <c:pt idx="4">
                  <c:v>-69</c:v>
                </c:pt>
                <c:pt idx="5">
                  <c:v>-71</c:v>
                </c:pt>
                <c:pt idx="6">
                  <c:v>-73</c:v>
                </c:pt>
                <c:pt idx="7">
                  <c:v>-75</c:v>
                </c:pt>
              </c:numCache>
            </c:numRef>
          </c:xVal>
          <c:yVal>
            <c:numRef>
              <c:f>Sheet1!$B$2:$B$9</c:f>
              <c:numCache>
                <c:formatCode>General</c:formatCode>
                <c:ptCount val="8"/>
                <c:pt idx="0">
                  <c:v>119.9</c:v>
                </c:pt>
                <c:pt idx="1">
                  <c:v>119.2</c:v>
                </c:pt>
                <c:pt idx="2">
                  <c:v>118.2</c:v>
                </c:pt>
                <c:pt idx="3">
                  <c:v>117.3</c:v>
                </c:pt>
                <c:pt idx="4">
                  <c:v>117.2</c:v>
                </c:pt>
                <c:pt idx="5">
                  <c:v>117.4</c:v>
                </c:pt>
                <c:pt idx="6">
                  <c:v>117.8</c:v>
                </c:pt>
                <c:pt idx="7">
                  <c:v>118.7</c:v>
                </c:pt>
              </c:numCache>
            </c:numRef>
          </c:yVal>
          <c:smooth val="1"/>
          <c:extLst>
            <c:ext xmlns:c16="http://schemas.microsoft.com/office/drawing/2014/chart" uri="{C3380CC4-5D6E-409C-BE32-E72D297353CC}">
              <c16:uniqueId val="{00000000-9181-44D7-A5A7-FD007E4FA74D}"/>
            </c:ext>
          </c:extLst>
        </c:ser>
        <c:dLbls>
          <c:showLegendKey val="0"/>
          <c:showVal val="0"/>
          <c:showCatName val="0"/>
          <c:showSerName val="0"/>
          <c:showPercent val="0"/>
          <c:showBubbleSize val="0"/>
        </c:dLbls>
        <c:axId val="559017032"/>
        <c:axId val="559017360"/>
      </c:scatterChart>
      <c:valAx>
        <c:axId val="559017032"/>
        <c:scaling>
          <c:orientation val="minMax"/>
          <c:max val="-60"/>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59017360"/>
        <c:crosses val="autoZero"/>
        <c:crossBetween val="midCat"/>
      </c:valAx>
      <c:valAx>
        <c:axId val="55901736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59017032"/>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0.40066030136085551"/>
          <c:y val="6.7623803578859762E-2"/>
        </c:manualLayout>
      </c:layout>
      <c:overlay val="0"/>
      <c:spPr>
        <a:noFill/>
        <a:ln>
          <a:noFill/>
        </a:ln>
        <a:effectLst/>
      </c:spPr>
      <c:txPr>
        <a:bodyPr rot="0" spcFirstLastPara="1" vertOverflow="ellipsis" vert="horz" wrap="square" anchor="ctr" anchorCtr="1"/>
        <a:lstStyle/>
        <a:p>
          <a:pPr>
            <a:defRPr sz="11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smoothMarker"/>
        <c:varyColors val="0"/>
        <c:ser>
          <c:idx val="1"/>
          <c:order val="0"/>
          <c:tx>
            <c:strRef>
              <c:f>Sheet1!$C$2</c:f>
              <c:strCache>
                <c:ptCount val="1"/>
                <c:pt idx="0">
                  <c:v>sigma_y (um)</c:v>
                </c:pt>
              </c:strCache>
            </c:strRef>
          </c:tx>
          <c:spPr>
            <a:ln w="19050" cap="rnd">
              <a:solidFill>
                <a:schemeClr val="accent2"/>
              </a:solidFill>
              <a:round/>
            </a:ln>
            <a:effectLst/>
          </c:spPr>
          <c:marker>
            <c:symbol val="circle"/>
            <c:size val="5"/>
            <c:spPr>
              <a:solidFill>
                <a:schemeClr val="accent2"/>
              </a:solidFill>
              <a:ln w="9525">
                <a:solidFill>
                  <a:schemeClr val="accent2"/>
                </a:solidFill>
              </a:ln>
              <a:effectLst/>
            </c:spPr>
          </c:marker>
          <c:xVal>
            <c:numRef>
              <c:f>Sheet1!$A$3:$A$12</c:f>
              <c:numCache>
                <c:formatCode>General</c:formatCode>
                <c:ptCount val="10"/>
                <c:pt idx="0">
                  <c:v>2</c:v>
                </c:pt>
                <c:pt idx="1">
                  <c:v>1</c:v>
                </c:pt>
                <c:pt idx="2">
                  <c:v>0.6</c:v>
                </c:pt>
                <c:pt idx="3">
                  <c:v>0.2</c:v>
                </c:pt>
                <c:pt idx="4">
                  <c:v>-0.2</c:v>
                </c:pt>
                <c:pt idx="5">
                  <c:v>-1</c:v>
                </c:pt>
                <c:pt idx="6">
                  <c:v>-2</c:v>
                </c:pt>
                <c:pt idx="7">
                  <c:v>-3</c:v>
                </c:pt>
                <c:pt idx="8">
                  <c:v>-4</c:v>
                </c:pt>
                <c:pt idx="9">
                  <c:v>-5</c:v>
                </c:pt>
              </c:numCache>
            </c:numRef>
          </c:xVal>
          <c:yVal>
            <c:numRef>
              <c:f>Sheet1!$C$3:$C$12</c:f>
              <c:numCache>
                <c:formatCode>General</c:formatCode>
                <c:ptCount val="10"/>
                <c:pt idx="0">
                  <c:v>32.021058621886205</c:v>
                </c:pt>
                <c:pt idx="1">
                  <c:v>29.788912888582892</c:v>
                </c:pt>
                <c:pt idx="2">
                  <c:v>29.703244182400677</c:v>
                </c:pt>
                <c:pt idx="3">
                  <c:v>29.903137830159181</c:v>
                </c:pt>
                <c:pt idx="4">
                  <c:v>29.617575476218462</c:v>
                </c:pt>
                <c:pt idx="5">
                  <c:v>30.65035932297074</c:v>
                </c:pt>
                <c:pt idx="6">
                  <c:v>33.163308037649081</c:v>
                </c:pt>
                <c:pt idx="7">
                  <c:v>37.199255973344606</c:v>
                </c:pt>
                <c:pt idx="8">
                  <c:v>41.577878733768998</c:v>
                </c:pt>
                <c:pt idx="9">
                  <c:v>47.027360321471086</c:v>
                </c:pt>
              </c:numCache>
            </c:numRef>
          </c:yVal>
          <c:smooth val="1"/>
          <c:extLst>
            <c:ext xmlns:c16="http://schemas.microsoft.com/office/drawing/2014/chart" uri="{C3380CC4-5D6E-409C-BE32-E72D297353CC}">
              <c16:uniqueId val="{00000000-23D8-4B4E-AA32-8EFA9D2FA7D3}"/>
            </c:ext>
          </c:extLst>
        </c:ser>
        <c:dLbls>
          <c:showLegendKey val="0"/>
          <c:showVal val="0"/>
          <c:showCatName val="0"/>
          <c:showSerName val="0"/>
          <c:showPercent val="0"/>
          <c:showBubbleSize val="0"/>
        </c:dLbls>
        <c:axId val="384536568"/>
        <c:axId val="384536896"/>
      </c:scatterChart>
      <c:valAx>
        <c:axId val="384536568"/>
        <c:scaling>
          <c:orientation val="minMax"/>
          <c:max val="2"/>
          <c:min val="-5"/>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84536896"/>
        <c:crosses val="autoZero"/>
        <c:crossBetween val="midCat"/>
      </c:valAx>
      <c:valAx>
        <c:axId val="384536896"/>
        <c:scaling>
          <c:orientation val="minMax"/>
          <c:min val="25"/>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84536568"/>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8786" name="Rectangle 2"/>
          <p:cNvSpPr>
            <a:spLocks noGrp="1" noChangeArrowheads="1"/>
          </p:cNvSpPr>
          <p:nvPr>
            <p:ph type="hdr" sz="quarter"/>
          </p:nvPr>
        </p:nvSpPr>
        <p:spPr bwMode="auto">
          <a:xfrm>
            <a:off x="1" y="0"/>
            <a:ext cx="2946183" cy="496770"/>
          </a:xfrm>
          <a:prstGeom prst="rect">
            <a:avLst/>
          </a:prstGeom>
          <a:noFill/>
          <a:ln w="9525">
            <a:noFill/>
            <a:miter lim="800000"/>
            <a:headEnd/>
            <a:tailEnd/>
          </a:ln>
          <a:effectLst/>
        </p:spPr>
        <p:txBody>
          <a:bodyPr vert="horz" wrap="square" lIns="95561" tIns="47782" rIns="95561" bIns="47782" numCol="1" anchor="t" anchorCtr="0" compatLnSpc="1">
            <a:prstTxWarp prst="textNoShape">
              <a:avLst/>
            </a:prstTxWarp>
          </a:bodyPr>
          <a:lstStyle>
            <a:lvl1pPr defTabSz="955672">
              <a:spcBef>
                <a:spcPct val="0"/>
              </a:spcBef>
              <a:defRPr sz="1200" baseline="30000">
                <a:latin typeface="Times" charset="0"/>
                <a:ea typeface="ヒラギノ角ゴ Pro W3" charset="-128"/>
                <a:cs typeface="ヒラギノ角ゴ Pro W3" charset="-128"/>
              </a:defRPr>
            </a:lvl1pPr>
          </a:lstStyle>
          <a:p>
            <a:pPr>
              <a:defRPr/>
            </a:pPr>
            <a:endParaRPr lang="en-GB" dirty="0">
              <a:latin typeface="+mn-lt"/>
            </a:endParaRPr>
          </a:p>
        </p:txBody>
      </p:sp>
      <p:sp>
        <p:nvSpPr>
          <p:cNvPr id="118787" name="Rectangle 3"/>
          <p:cNvSpPr>
            <a:spLocks noGrp="1" noChangeArrowheads="1"/>
          </p:cNvSpPr>
          <p:nvPr>
            <p:ph type="dt" sz="quarter" idx="1"/>
          </p:nvPr>
        </p:nvSpPr>
        <p:spPr bwMode="auto">
          <a:xfrm>
            <a:off x="3851493" y="0"/>
            <a:ext cx="2946183" cy="496770"/>
          </a:xfrm>
          <a:prstGeom prst="rect">
            <a:avLst/>
          </a:prstGeom>
          <a:noFill/>
          <a:ln w="9525">
            <a:noFill/>
            <a:miter lim="800000"/>
            <a:headEnd/>
            <a:tailEnd/>
          </a:ln>
          <a:effectLst/>
        </p:spPr>
        <p:txBody>
          <a:bodyPr vert="horz" wrap="square" lIns="95561" tIns="47782" rIns="95561" bIns="47782" numCol="1" anchor="t" anchorCtr="0" compatLnSpc="1">
            <a:prstTxWarp prst="textNoShape">
              <a:avLst/>
            </a:prstTxWarp>
          </a:bodyPr>
          <a:lstStyle>
            <a:lvl1pPr algn="r" defTabSz="955672">
              <a:spcBef>
                <a:spcPct val="0"/>
              </a:spcBef>
              <a:defRPr sz="1200" baseline="30000">
                <a:latin typeface="Times" charset="0"/>
                <a:ea typeface="ヒラギノ角ゴ Pro W3" charset="-128"/>
                <a:cs typeface="ヒラギノ角ゴ Pro W3" charset="-128"/>
              </a:defRPr>
            </a:lvl1pPr>
          </a:lstStyle>
          <a:p>
            <a:pPr>
              <a:defRPr/>
            </a:pPr>
            <a:endParaRPr lang="en-GB" dirty="0">
              <a:latin typeface="+mn-lt"/>
            </a:endParaRPr>
          </a:p>
        </p:txBody>
      </p:sp>
      <p:sp>
        <p:nvSpPr>
          <p:cNvPr id="118788" name="Rectangle 4"/>
          <p:cNvSpPr>
            <a:spLocks noGrp="1" noChangeArrowheads="1"/>
          </p:cNvSpPr>
          <p:nvPr>
            <p:ph type="ftr" sz="quarter" idx="2"/>
          </p:nvPr>
        </p:nvSpPr>
        <p:spPr bwMode="auto">
          <a:xfrm>
            <a:off x="1" y="9429869"/>
            <a:ext cx="2946183" cy="496770"/>
          </a:xfrm>
          <a:prstGeom prst="rect">
            <a:avLst/>
          </a:prstGeom>
          <a:noFill/>
          <a:ln w="9525">
            <a:noFill/>
            <a:miter lim="800000"/>
            <a:headEnd/>
            <a:tailEnd/>
          </a:ln>
          <a:effectLst/>
        </p:spPr>
        <p:txBody>
          <a:bodyPr vert="horz" wrap="square" lIns="95561" tIns="47782" rIns="95561" bIns="47782" numCol="1" anchor="b" anchorCtr="0" compatLnSpc="1">
            <a:prstTxWarp prst="textNoShape">
              <a:avLst/>
            </a:prstTxWarp>
          </a:bodyPr>
          <a:lstStyle>
            <a:lvl1pPr defTabSz="955672">
              <a:spcBef>
                <a:spcPct val="0"/>
              </a:spcBef>
              <a:defRPr sz="1200" baseline="30000">
                <a:latin typeface="Times" charset="0"/>
                <a:ea typeface="ヒラギノ角ゴ Pro W3" charset="-128"/>
                <a:cs typeface="ヒラギノ角ゴ Pro W3" charset="-128"/>
              </a:defRPr>
            </a:lvl1pPr>
          </a:lstStyle>
          <a:p>
            <a:pPr>
              <a:defRPr/>
            </a:pPr>
            <a:endParaRPr lang="en-GB" dirty="0">
              <a:latin typeface="+mn-lt"/>
            </a:endParaRPr>
          </a:p>
        </p:txBody>
      </p:sp>
      <p:sp>
        <p:nvSpPr>
          <p:cNvPr id="118789" name="Rectangle 5"/>
          <p:cNvSpPr>
            <a:spLocks noGrp="1" noChangeArrowheads="1"/>
          </p:cNvSpPr>
          <p:nvPr>
            <p:ph type="sldNum" sz="quarter" idx="3"/>
          </p:nvPr>
        </p:nvSpPr>
        <p:spPr bwMode="auto">
          <a:xfrm>
            <a:off x="3851493" y="9429869"/>
            <a:ext cx="2946183" cy="496770"/>
          </a:xfrm>
          <a:prstGeom prst="rect">
            <a:avLst/>
          </a:prstGeom>
          <a:noFill/>
          <a:ln w="9525">
            <a:noFill/>
            <a:miter lim="800000"/>
            <a:headEnd/>
            <a:tailEnd/>
          </a:ln>
          <a:effectLst/>
        </p:spPr>
        <p:txBody>
          <a:bodyPr vert="horz" wrap="square" lIns="95561" tIns="47782" rIns="95561" bIns="47782" numCol="1" anchor="b" anchorCtr="0" compatLnSpc="1">
            <a:prstTxWarp prst="textNoShape">
              <a:avLst/>
            </a:prstTxWarp>
          </a:bodyPr>
          <a:lstStyle>
            <a:lvl1pPr algn="r" defTabSz="955672">
              <a:spcBef>
                <a:spcPct val="0"/>
              </a:spcBef>
              <a:defRPr sz="1200" baseline="30000">
                <a:latin typeface="Times" charset="0"/>
              </a:defRPr>
            </a:lvl1pPr>
          </a:lstStyle>
          <a:p>
            <a:pPr>
              <a:defRPr/>
            </a:pPr>
            <a:fld id="{630A188E-C926-984B-863C-48B251A81B15}" type="slidenum">
              <a:rPr lang="en-GB">
                <a:latin typeface="+mn-lt"/>
              </a:rPr>
              <a:pPr>
                <a:defRPr/>
              </a:pPr>
              <a:t>‹#›</a:t>
            </a:fld>
            <a:endParaRPr lang="en-GB" dirty="0">
              <a:latin typeface="+mn-lt"/>
            </a:endParaRPr>
          </a:p>
        </p:txBody>
      </p:sp>
    </p:spTree>
    <p:extLst>
      <p:ext uri="{BB962C8B-B14F-4D97-AF65-F5344CB8AC3E}">
        <p14:creationId xmlns:p14="http://schemas.microsoft.com/office/powerpoint/2010/main" val="289599428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82" name="Rectangle 2"/>
          <p:cNvSpPr>
            <a:spLocks noGrp="1" noChangeArrowheads="1"/>
          </p:cNvSpPr>
          <p:nvPr>
            <p:ph type="hdr" sz="quarter"/>
          </p:nvPr>
        </p:nvSpPr>
        <p:spPr bwMode="auto">
          <a:xfrm>
            <a:off x="1" y="0"/>
            <a:ext cx="2946183" cy="496770"/>
          </a:xfrm>
          <a:prstGeom prst="rect">
            <a:avLst/>
          </a:prstGeom>
          <a:noFill/>
          <a:ln w="9525">
            <a:noFill/>
            <a:miter lim="800000"/>
            <a:headEnd/>
            <a:tailEnd/>
          </a:ln>
          <a:effectLst/>
        </p:spPr>
        <p:txBody>
          <a:bodyPr vert="horz" wrap="square" lIns="95561" tIns="47782" rIns="95561" bIns="47782" numCol="1" anchor="t" anchorCtr="0" compatLnSpc="1">
            <a:prstTxWarp prst="textNoShape">
              <a:avLst/>
            </a:prstTxWarp>
          </a:bodyPr>
          <a:lstStyle>
            <a:lvl1pPr defTabSz="955672">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122883" name="Rectangle 3"/>
          <p:cNvSpPr>
            <a:spLocks noGrp="1" noChangeArrowheads="1"/>
          </p:cNvSpPr>
          <p:nvPr>
            <p:ph type="dt" idx="1"/>
          </p:nvPr>
        </p:nvSpPr>
        <p:spPr bwMode="auto">
          <a:xfrm>
            <a:off x="3851493" y="0"/>
            <a:ext cx="2946183" cy="496770"/>
          </a:xfrm>
          <a:prstGeom prst="rect">
            <a:avLst/>
          </a:prstGeom>
          <a:noFill/>
          <a:ln w="9525">
            <a:noFill/>
            <a:miter lim="800000"/>
            <a:headEnd/>
            <a:tailEnd/>
          </a:ln>
          <a:effectLst/>
        </p:spPr>
        <p:txBody>
          <a:bodyPr vert="horz" wrap="square" lIns="95561" tIns="47782" rIns="95561" bIns="47782" numCol="1" anchor="t" anchorCtr="0" compatLnSpc="1">
            <a:prstTxWarp prst="textNoShape">
              <a:avLst/>
            </a:prstTxWarp>
          </a:bodyPr>
          <a:lstStyle>
            <a:lvl1pPr algn="r" defTabSz="955672">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7172" name="Rectangle 4"/>
          <p:cNvSpPr>
            <a:spLocks noGrp="1" noRot="1" noChangeAspect="1" noChangeArrowheads="1" noTextEdit="1"/>
          </p:cNvSpPr>
          <p:nvPr>
            <p:ph type="sldImg" idx="2"/>
          </p:nvPr>
        </p:nvSpPr>
        <p:spPr bwMode="auto">
          <a:xfrm>
            <a:off x="92075" y="746125"/>
            <a:ext cx="6618288" cy="37226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122885" name="Rectangle 5"/>
          <p:cNvSpPr>
            <a:spLocks noGrp="1" noChangeArrowheads="1"/>
          </p:cNvSpPr>
          <p:nvPr>
            <p:ph type="body" sz="quarter" idx="3"/>
          </p:nvPr>
        </p:nvSpPr>
        <p:spPr bwMode="auto">
          <a:xfrm>
            <a:off x="907055" y="4715810"/>
            <a:ext cx="4983566" cy="446567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de-DE" noProof="0" dirty="0"/>
              <a:t>Mastertextformat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a:t>
            </a:r>
            <a:r>
              <a:rPr lang="de-DE" noProof="0" dirty="0" smtClean="0"/>
              <a:t>Ebene</a:t>
            </a:r>
          </a:p>
          <a:p>
            <a:pPr lvl="5"/>
            <a:r>
              <a:rPr lang="de-DE" noProof="0" dirty="0" smtClean="0"/>
              <a:t>Sechste Ebene</a:t>
            </a:r>
          </a:p>
          <a:p>
            <a:pPr lvl="6"/>
            <a:r>
              <a:rPr lang="de-DE" noProof="0" dirty="0" smtClean="0"/>
              <a:t>Siebte Ebene</a:t>
            </a:r>
          </a:p>
          <a:p>
            <a:pPr lvl="7"/>
            <a:r>
              <a:rPr lang="de-DE" noProof="0" dirty="0" smtClean="0"/>
              <a:t>Achte Ebene</a:t>
            </a:r>
          </a:p>
          <a:p>
            <a:pPr lvl="8"/>
            <a:r>
              <a:rPr lang="de-DE" noProof="0" dirty="0" smtClean="0"/>
              <a:t>Neunte Ebene</a:t>
            </a:r>
          </a:p>
        </p:txBody>
      </p:sp>
      <p:sp>
        <p:nvSpPr>
          <p:cNvPr id="122886" name="Rectangle 6"/>
          <p:cNvSpPr>
            <a:spLocks noGrp="1" noChangeArrowheads="1"/>
          </p:cNvSpPr>
          <p:nvPr>
            <p:ph type="ftr" sz="quarter" idx="4"/>
          </p:nvPr>
        </p:nvSpPr>
        <p:spPr bwMode="auto">
          <a:xfrm>
            <a:off x="1" y="9429869"/>
            <a:ext cx="2946183" cy="496770"/>
          </a:xfrm>
          <a:prstGeom prst="rect">
            <a:avLst/>
          </a:prstGeom>
          <a:noFill/>
          <a:ln w="9525">
            <a:noFill/>
            <a:miter lim="800000"/>
            <a:headEnd/>
            <a:tailEnd/>
          </a:ln>
          <a:effectLst/>
        </p:spPr>
        <p:txBody>
          <a:bodyPr vert="horz" wrap="square" lIns="95561" tIns="47782" rIns="95561" bIns="47782" numCol="1" anchor="b" anchorCtr="0" compatLnSpc="1">
            <a:prstTxWarp prst="textNoShape">
              <a:avLst/>
            </a:prstTxWarp>
          </a:bodyPr>
          <a:lstStyle>
            <a:lvl1pPr defTabSz="955672">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122887" name="Rectangle 7"/>
          <p:cNvSpPr>
            <a:spLocks noGrp="1" noChangeArrowheads="1"/>
          </p:cNvSpPr>
          <p:nvPr>
            <p:ph type="sldNum" sz="quarter" idx="5"/>
          </p:nvPr>
        </p:nvSpPr>
        <p:spPr bwMode="auto">
          <a:xfrm>
            <a:off x="3851493" y="9429869"/>
            <a:ext cx="2946183" cy="496770"/>
          </a:xfrm>
          <a:prstGeom prst="rect">
            <a:avLst/>
          </a:prstGeom>
          <a:noFill/>
          <a:ln w="9525">
            <a:noFill/>
            <a:miter lim="800000"/>
            <a:headEnd/>
            <a:tailEnd/>
          </a:ln>
          <a:effectLst/>
        </p:spPr>
        <p:txBody>
          <a:bodyPr vert="horz" wrap="square" lIns="95561" tIns="47782" rIns="95561" bIns="47782" numCol="1" anchor="b" anchorCtr="0" compatLnSpc="1">
            <a:prstTxWarp prst="textNoShape">
              <a:avLst/>
            </a:prstTxWarp>
          </a:bodyPr>
          <a:lstStyle>
            <a:lvl1pPr algn="r" defTabSz="955672">
              <a:spcBef>
                <a:spcPct val="0"/>
              </a:spcBef>
              <a:defRPr sz="1000" baseline="0">
                <a:latin typeface="+mn-lt"/>
              </a:defRPr>
            </a:lvl1pPr>
          </a:lstStyle>
          <a:p>
            <a:pPr>
              <a:defRPr/>
            </a:pPr>
            <a:fld id="{EC696245-F065-0B47-B74E-D5003861FD61}" type="slidenum">
              <a:rPr lang="de-DE" smtClean="0"/>
              <a:pPr>
                <a:defRPr/>
              </a:pPr>
              <a:t>‹#›</a:t>
            </a:fld>
            <a:endParaRPr lang="de-DE" dirty="0"/>
          </a:p>
        </p:txBody>
      </p:sp>
    </p:spTree>
    <p:extLst>
      <p:ext uri="{BB962C8B-B14F-4D97-AF65-F5344CB8AC3E}">
        <p14:creationId xmlns:p14="http://schemas.microsoft.com/office/powerpoint/2010/main" val="761473846"/>
      </p:ext>
    </p:extLst>
  </p:cSld>
  <p:clrMap bg1="lt1" tx1="dk1" bg2="lt2" tx2="dk2" accent1="accent1" accent2="accent2" accent3="accent3" accent4="accent4" accent5="accent5" accent6="accent6" hlink="hlink" folHlink="folHlink"/>
  <p:hf sldNum="0" hdr="0" ftr="0" dt="0"/>
  <p:notesStyle>
    <a:lvl1pPr marL="90486" indent="-90486" algn="l" rtl="0" eaLnBrk="0" fontAlgn="base" hangingPunct="0">
      <a:spcBef>
        <a:spcPts val="0"/>
      </a:spcBef>
      <a:spcAft>
        <a:spcPct val="0"/>
      </a:spcAft>
      <a:buFont typeface="Arial" panose="020B0604020202020204" pitchFamily="34" charset="0"/>
      <a:buChar char="•"/>
      <a:defRPr sz="1000" kern="1200" baseline="0">
        <a:solidFill>
          <a:schemeClr val="tx1"/>
        </a:solidFill>
        <a:latin typeface="+mn-lt"/>
        <a:ea typeface="ヒラギノ角ゴ Pro W3" pitchFamily="-108" charset="-128"/>
        <a:cs typeface="ヒラギノ角ゴ Pro W3" pitchFamily="-108" charset="-128"/>
      </a:defRPr>
    </a:lvl1pPr>
    <a:lvl2pPr marL="180970" indent="-92072"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ヒラギノ角ゴ Pro W3" charset="-128"/>
        <a:cs typeface="ヒラギノ角ゴ Pro W3" charset="0"/>
      </a:defRPr>
    </a:lvl2pPr>
    <a:lvl3pPr marL="266693" indent="-85723"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ＭＳ Ｐゴシック" charset="-128"/>
        <a:cs typeface="ＭＳ Ｐゴシック" charset="-128"/>
      </a:defRPr>
    </a:lvl3pPr>
    <a:lvl4pPr marL="357179" indent="-90486"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ＭＳ Ｐゴシック" charset="-128"/>
        <a:cs typeface="ＭＳ Ｐゴシック" charset="-128"/>
      </a:defRPr>
    </a:lvl4pPr>
    <a:lvl5pPr marL="447663" indent="-90486"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ヒラギノ角ゴ Pro W3" pitchFamily="-112" charset="-128"/>
        <a:cs typeface="ＭＳ Ｐゴシック" charset="0"/>
      </a:defRPr>
    </a:lvl5pPr>
    <a:lvl6pPr marL="538149" indent="-90486" algn="l" defTabSz="457189" rtl="0" eaLnBrk="1" latinLnBrk="0" hangingPunct="1">
      <a:buFont typeface="Symbol" panose="05050102010706020507" pitchFamily="18" charset="2"/>
      <a:buChar char="-"/>
      <a:defRPr sz="1000" kern="1200" baseline="0">
        <a:solidFill>
          <a:schemeClr val="tx1"/>
        </a:solidFill>
        <a:latin typeface="+mn-lt"/>
        <a:ea typeface="+mn-ea"/>
        <a:cs typeface="Arial" panose="020B0604020202020204" pitchFamily="34" charset="0"/>
      </a:defRPr>
    </a:lvl6pPr>
    <a:lvl7pPr marL="628635" indent="-90486" algn="l" defTabSz="457189"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7pPr>
    <a:lvl8pPr marL="719121" indent="-90486" algn="l" defTabSz="457189"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8pPr>
    <a:lvl9pPr marL="806431" indent="-88898" algn="l" defTabSz="457189"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dirty="0"/>
          </a:p>
        </p:txBody>
      </p:sp>
    </p:spTree>
    <p:extLst>
      <p:ext uri="{BB962C8B-B14F-4D97-AF65-F5344CB8AC3E}">
        <p14:creationId xmlns:p14="http://schemas.microsoft.com/office/powerpoint/2010/main" val="423442484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7_Titelfolie">
    <p:spTree>
      <p:nvGrpSpPr>
        <p:cNvPr id="1" name=""/>
        <p:cNvGrpSpPr/>
        <p:nvPr/>
      </p:nvGrpSpPr>
      <p:grpSpPr>
        <a:xfrm>
          <a:off x="0" y="0"/>
          <a:ext cx="0" cy="0"/>
          <a:chOff x="0" y="0"/>
          <a:chExt cx="0" cy="0"/>
        </a:xfrm>
      </p:grpSpPr>
      <p:pic>
        <p:nvPicPr>
          <p:cNvPr id="11" name="Picture 2" descr="U:\20160506_PSI_Luftbild_0292.jpg"/>
          <p:cNvPicPr>
            <a:picLocks noChangeArrowheads="1"/>
          </p:cNvPicPr>
          <p:nvPr userDrawn="1"/>
        </p:nvPicPr>
        <p:blipFill rotWithShape="1">
          <a:blip r:embed="rId2">
            <a:extLst>
              <a:ext uri="{28A0092B-C50C-407E-A947-70E740481C1C}">
                <a14:useLocalDpi xmlns:a14="http://schemas.microsoft.com/office/drawing/2010/main" val="0"/>
              </a:ext>
            </a:extLst>
          </a:blip>
          <a:srcRect l="-139" t="13866" r="1" b="14431"/>
          <a:stretch/>
        </p:blipFill>
        <p:spPr bwMode="auto">
          <a:xfrm>
            <a:off x="3260542" y="195488"/>
            <a:ext cx="5055885" cy="2376262"/>
          </a:xfrm>
          <a:prstGeom prst="rect">
            <a:avLst/>
          </a:prstGeom>
          <a:noFill/>
          <a:extLst>
            <a:ext uri="{909E8E84-426E-40DD-AFC4-6F175D3DCCD1}">
              <a14:hiddenFill xmlns:a14="http://schemas.microsoft.com/office/drawing/2010/main">
                <a:solidFill>
                  <a:srgbClr val="FFFFFF"/>
                </a:solidFill>
              </a14:hiddenFill>
            </a:ext>
          </a:extLst>
        </p:spPr>
      </p:pic>
      <p:sp>
        <p:nvSpPr>
          <p:cNvPr id="6" name="Rechteck 5"/>
          <p:cNvSpPr/>
          <p:nvPr/>
        </p:nvSpPr>
        <p:spPr bwMode="auto">
          <a:xfrm>
            <a:off x="-2" y="195487"/>
            <a:ext cx="3152960" cy="2376263"/>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pic>
        <p:nvPicPr>
          <p:cNvPr id="5" name="Bild 24" descr="PSI-Logo_narrow_30k.eps"/>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bwMode="auto">
          <a:xfrm>
            <a:off x="830263" y="411523"/>
            <a:ext cx="1220400" cy="43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hteck 15"/>
          <p:cNvSpPr>
            <a:spLocks noChangeArrowheads="1"/>
          </p:cNvSpPr>
          <p:nvPr userDrawn="1"/>
        </p:nvSpPr>
        <p:spPr bwMode="auto">
          <a:xfrm>
            <a:off x="828012" y="4531500"/>
            <a:ext cx="612000" cy="612000"/>
          </a:xfrm>
          <a:prstGeom prst="rect">
            <a:avLst/>
          </a:prstGeom>
          <a:solidFill>
            <a:srgbClr val="B9B9B9"/>
          </a:solidFill>
          <a:ln>
            <a:noFill/>
          </a:ln>
          <a:extLst/>
        </p:spPr>
        <p:txBody>
          <a:bodyPr/>
          <a:lstStyle/>
          <a:p>
            <a:pPr>
              <a:spcBef>
                <a:spcPct val="0"/>
              </a:spcBef>
            </a:pPr>
            <a:endParaRPr lang="de-DE" sz="2400" dirty="0">
              <a:latin typeface="Times" charset="0"/>
            </a:endParaRPr>
          </a:p>
        </p:txBody>
      </p:sp>
      <p:sp>
        <p:nvSpPr>
          <p:cNvPr id="1027" name="Rectangle 8"/>
          <p:cNvSpPr>
            <a:spLocks noGrp="1" noChangeArrowheads="1"/>
          </p:cNvSpPr>
          <p:nvPr>
            <p:ph type="title" hasCustomPrompt="1"/>
          </p:nvPr>
        </p:nvSpPr>
        <p:spPr>
          <a:xfrm>
            <a:off x="814399" y="3273828"/>
            <a:ext cx="7969249" cy="810090"/>
          </a:xfrm>
        </p:spPr>
        <p:txBody>
          <a:bodyPr/>
          <a:lstStyle>
            <a:lvl1pPr>
              <a:lnSpc>
                <a:spcPct val="100000"/>
              </a:lnSpc>
              <a:defRPr sz="2500">
                <a:solidFill>
                  <a:srgbClr val="686868"/>
                </a:solidFill>
                <a:latin typeface="Georgia" charset="0"/>
                <a:ea typeface="ヒラギノ角ゴ Pro W3" charset="0"/>
              </a:defRPr>
            </a:lvl1pPr>
          </a:lstStyle>
          <a:p>
            <a:pPr lvl="0"/>
            <a:r>
              <a:rPr lang="en-US" dirty="0" smtClean="0"/>
              <a:t>Insert the title of your </a:t>
            </a:r>
            <a:br>
              <a:rPr lang="en-US" dirty="0" smtClean="0"/>
            </a:br>
            <a:r>
              <a:rPr lang="en-US" dirty="0" smtClean="0"/>
              <a:t>presentation here</a:t>
            </a:r>
            <a:endParaRPr lang="en-US" noProof="0" dirty="0"/>
          </a:p>
        </p:txBody>
      </p:sp>
      <p:sp>
        <p:nvSpPr>
          <p:cNvPr id="69649" name="Rectangle 17"/>
          <p:cNvSpPr>
            <a:spLocks noGrp="1" noChangeArrowheads="1"/>
          </p:cNvSpPr>
          <p:nvPr>
            <p:ph type="subTitle" sz="quarter" idx="1" hasCustomPrompt="1"/>
          </p:nvPr>
        </p:nvSpPr>
        <p:spPr bwMode="auto">
          <a:xfrm>
            <a:off x="828012" y="2946432"/>
            <a:ext cx="7955637" cy="27339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0" indent="0">
              <a:buNone/>
              <a:defRPr sz="1500" b="1">
                <a:solidFill>
                  <a:srgbClr val="969696"/>
                </a:solidFill>
                <a:ea typeface="ヒラギノ角ゴ Pro W3" charset="0"/>
              </a:defRPr>
            </a:lvl1pPr>
          </a:lstStyle>
          <a:p>
            <a:r>
              <a:rPr lang="en-US" dirty="0" smtClean="0"/>
              <a:t>First name and Name Author  ::  Function  ::  Paul </a:t>
            </a:r>
            <a:r>
              <a:rPr lang="en-US" dirty="0" err="1" smtClean="0"/>
              <a:t>Scherrer</a:t>
            </a:r>
            <a:r>
              <a:rPr lang="en-US" dirty="0" smtClean="0"/>
              <a:t> </a:t>
            </a:r>
            <a:r>
              <a:rPr lang="en-US" dirty="0" err="1" smtClean="0"/>
              <a:t>Institut</a:t>
            </a:r>
            <a:endParaRPr lang="en-US" dirty="0" smtClean="0"/>
          </a:p>
        </p:txBody>
      </p:sp>
      <p:sp>
        <p:nvSpPr>
          <p:cNvPr id="10" name="Rechteck 1"/>
          <p:cNvSpPr>
            <a:spLocks noChangeArrowheads="1"/>
          </p:cNvSpPr>
          <p:nvPr userDrawn="1"/>
        </p:nvSpPr>
        <p:spPr bwMode="auto">
          <a:xfrm>
            <a:off x="5796136" y="2397447"/>
            <a:ext cx="2520280" cy="174303"/>
          </a:xfrm>
          <a:prstGeom prst="rect">
            <a:avLst/>
          </a:prstGeom>
          <a:solidFill>
            <a:schemeClr val="bg1">
              <a:alpha val="74117"/>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0"/>
          <a:lstStyle/>
          <a:p>
            <a:pPr algn="ctr">
              <a:spcBef>
                <a:spcPct val="0"/>
              </a:spcBef>
            </a:pPr>
            <a:r>
              <a:rPr lang="de-CH" sz="900" b="1" i="0" kern="0" spc="31" dirty="0" smtClean="0">
                <a:solidFill>
                  <a:srgbClr val="505150"/>
                </a:solidFill>
                <a:latin typeface="+mn-lt"/>
                <a:cs typeface="Arial" charset="0"/>
              </a:rPr>
              <a:t>WIR SCHAFFEN WISSEN – HEUTE FÜR MORGEN</a:t>
            </a:r>
            <a:endParaRPr lang="de-CH" sz="900" b="1" i="0" kern="0" spc="31" dirty="0">
              <a:solidFill>
                <a:srgbClr val="505150"/>
              </a:solidFill>
              <a:latin typeface="+mn-lt"/>
              <a:cs typeface="Arial" charset="0"/>
            </a:endParaRPr>
          </a:p>
        </p:txBody>
      </p:sp>
      <p:sp>
        <p:nvSpPr>
          <p:cNvPr id="9" name="Rechteck 8"/>
          <p:cNvSpPr/>
          <p:nvPr userDrawn="1"/>
        </p:nvSpPr>
        <p:spPr bwMode="auto">
          <a:xfrm>
            <a:off x="8424000" y="195487"/>
            <a:ext cx="720000" cy="2376263"/>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sp>
        <p:nvSpPr>
          <p:cNvPr id="12" name="Textplatzhalter 11"/>
          <p:cNvSpPr>
            <a:spLocks noGrp="1"/>
          </p:cNvSpPr>
          <p:nvPr>
            <p:ph type="body" sz="quarter" idx="11" hasCustomPrompt="1"/>
          </p:nvPr>
        </p:nvSpPr>
        <p:spPr>
          <a:xfrm>
            <a:off x="828675" y="4150574"/>
            <a:ext cx="7954963" cy="293383"/>
          </a:xfrm>
        </p:spPr>
        <p:txBody>
          <a:bodyPr/>
          <a:lstStyle>
            <a:lvl1pPr marL="0" indent="0">
              <a:buNone/>
              <a:defRPr sz="1500" b="1">
                <a:solidFill>
                  <a:srgbClr val="969696"/>
                </a:solidFill>
              </a:defRPr>
            </a:lvl1pPr>
            <a:lvl2pPr marL="177790" indent="0">
              <a:buNone/>
              <a:defRPr sz="1500" b="1"/>
            </a:lvl2pPr>
            <a:lvl3pPr marL="355582" indent="0">
              <a:buNone/>
              <a:defRPr sz="1500" b="1"/>
            </a:lvl3pPr>
            <a:lvl4pPr marL="539723" indent="0">
              <a:buNone/>
              <a:defRPr sz="1500" b="1"/>
            </a:lvl4pPr>
            <a:lvl5pPr marL="717514" indent="0">
              <a:buNone/>
              <a:defRPr sz="1500" b="1"/>
            </a:lvl5pPr>
          </a:lstStyle>
          <a:p>
            <a:pPr lvl="0"/>
            <a:r>
              <a:rPr lang="en-US" dirty="0" smtClean="0"/>
              <a:t>Insert the occasion and date of your presentation here</a:t>
            </a:r>
          </a:p>
        </p:txBody>
      </p:sp>
    </p:spTree>
    <p:extLst/>
  </p:cSld>
  <p:clrMapOvr>
    <a:masterClrMapping/>
  </p:clrMapOvr>
  <p:transition spd="med"/>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CH"/>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4" name="Date Placeholder 3"/>
          <p:cNvSpPr>
            <a:spLocks noGrp="1"/>
          </p:cNvSpPr>
          <p:nvPr>
            <p:ph type="dt" sz="half" idx="10"/>
          </p:nvPr>
        </p:nvSpPr>
        <p:spPr/>
        <p:txBody>
          <a:bodyPr/>
          <a:lstStyle/>
          <a:p>
            <a:fld id="{B7A5A117-1796-4EB3-90D8-281C749B0FF1}" type="datetimeFigureOut">
              <a:rPr lang="de-CH" smtClean="0"/>
              <a:t>22.03.2022</a:t>
            </a:fld>
            <a:endParaRPr lang="de-CH"/>
          </a:p>
        </p:txBody>
      </p:sp>
      <p:sp>
        <p:nvSpPr>
          <p:cNvPr id="5" name="Footer Placeholder 4"/>
          <p:cNvSpPr>
            <a:spLocks noGrp="1"/>
          </p:cNvSpPr>
          <p:nvPr>
            <p:ph type="ftr" sz="quarter" idx="11"/>
          </p:nvPr>
        </p:nvSpPr>
        <p:spPr/>
        <p:txBody>
          <a:bodyPr/>
          <a:lstStyle/>
          <a:p>
            <a:endParaRPr lang="de-CH"/>
          </a:p>
        </p:txBody>
      </p:sp>
      <p:sp>
        <p:nvSpPr>
          <p:cNvPr id="6" name="Slide Number Placeholder 5"/>
          <p:cNvSpPr>
            <a:spLocks noGrp="1"/>
          </p:cNvSpPr>
          <p:nvPr>
            <p:ph type="sldNum" sz="quarter" idx="12"/>
          </p:nvPr>
        </p:nvSpPr>
        <p:spPr/>
        <p:txBody>
          <a:bodyPr/>
          <a:lstStyle/>
          <a:p>
            <a:fld id="{5007669B-2836-4C92-9005-F608291A4BFF}" type="slidenum">
              <a:rPr lang="de-CH" smtClean="0"/>
              <a:t>‹#›</a:t>
            </a:fld>
            <a:endParaRPr lang="de-CH"/>
          </a:p>
        </p:txBody>
      </p:sp>
    </p:spTree>
    <p:extLst>
      <p:ext uri="{BB962C8B-B14F-4D97-AF65-F5344CB8AC3E}">
        <p14:creationId xmlns:p14="http://schemas.microsoft.com/office/powerpoint/2010/main" val="42368899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8" name="Inhaltsplatzhalter 7"/>
          <p:cNvSpPr>
            <a:spLocks noGrp="1"/>
          </p:cNvSpPr>
          <p:nvPr>
            <p:ph sz="quarter" idx="13" hasCustomPrompt="1"/>
          </p:nvPr>
        </p:nvSpPr>
        <p:spPr/>
        <p:txBody>
          <a:bodyPr/>
          <a:lstStyle>
            <a:lvl1pPr marL="177788" marR="0" indent="-177788" algn="l" defTabSz="914331"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700">
                <a:latin typeface="+mn-lt"/>
              </a:defRPr>
            </a:lvl1pPr>
            <a:lvl2pPr marL="355573" marR="0" indent="-177788" algn="l" defTabSz="914331"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2pPr>
            <a:lvl3pPr marL="539711" marR="0" indent="-184138" algn="l" defTabSz="914331"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3pPr>
            <a:lvl4pPr marL="717497" marR="0" indent="-177788" algn="l" defTabSz="914331"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4pPr>
            <a:lvl5pPr marL="895283" marR="0" indent="-177788" algn="l" defTabSz="914331"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5pPr>
            <a:lvl6pPr marL="1074659" indent="-179375">
              <a:lnSpc>
                <a:spcPct val="110000"/>
              </a:lnSpc>
              <a:buClr>
                <a:schemeClr val="tx1"/>
              </a:buClr>
              <a:buFont typeface="Symbol" panose="05050102010706020507" pitchFamily="18" charset="2"/>
              <a:buChar char="-"/>
              <a:defRPr sz="1500"/>
            </a:lvl6pPr>
            <a:lvl7pPr marL="1257206" indent="-182549">
              <a:lnSpc>
                <a:spcPct val="110000"/>
              </a:lnSpc>
              <a:buFont typeface="Symbol" panose="05050102010706020507" pitchFamily="18" charset="2"/>
              <a:buChar char="-"/>
              <a:defRPr sz="1500"/>
            </a:lvl7pPr>
            <a:lvl8pPr marL="1436580" indent="-179375">
              <a:lnSpc>
                <a:spcPct val="110000"/>
              </a:lnSpc>
              <a:buFont typeface="Symbol" panose="05050102010706020507" pitchFamily="18" charset="2"/>
              <a:buChar char="-"/>
              <a:defRPr sz="1500"/>
            </a:lvl8pPr>
            <a:lvl9pPr marL="1614368" indent="-177788">
              <a:lnSpc>
                <a:spcPct val="110000"/>
              </a:lnSpc>
              <a:buFont typeface="Symbol" panose="05050102010706020507" pitchFamily="18" charset="2"/>
              <a:buChar char="-"/>
              <a:defRPr sz="1500"/>
            </a:lvl9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a:p>
            <a:pPr lvl="5"/>
            <a:r>
              <a:rPr lang="en-GB" noProof="0" dirty="0" smtClean="0"/>
              <a:t>Sixth level</a:t>
            </a:r>
          </a:p>
          <a:p>
            <a:pPr lvl="6"/>
            <a:r>
              <a:rPr lang="en-GB" noProof="0" dirty="0" smtClean="0"/>
              <a:t>Seventh level</a:t>
            </a:r>
          </a:p>
          <a:p>
            <a:pPr lvl="7"/>
            <a:r>
              <a:rPr lang="en-GB" noProof="0" dirty="0" smtClean="0"/>
              <a:t>Eighth level</a:t>
            </a:r>
          </a:p>
          <a:p>
            <a:pPr lvl="8"/>
            <a:r>
              <a:rPr lang="en-GB" noProof="0" dirty="0" smtClean="0"/>
              <a:t>Ninth level</a:t>
            </a:r>
          </a:p>
        </p:txBody>
      </p:sp>
      <p:sp>
        <p:nvSpPr>
          <p:cNvPr id="10" name="Titel 9"/>
          <p:cNvSpPr>
            <a:spLocks noGrp="1"/>
          </p:cNvSpPr>
          <p:nvPr>
            <p:ph type="title" hasCustomPrompt="1"/>
          </p:nvPr>
        </p:nvSpPr>
        <p:spPr>
          <a:xfrm>
            <a:off x="2077211" y="216001"/>
            <a:ext cx="6708025" cy="381375"/>
          </a:xfrm>
        </p:spPr>
        <p:txBody>
          <a:bodyPr/>
          <a:lstStyle>
            <a:lvl1pPr>
              <a:defRPr sz="2400"/>
            </a:lvl1pPr>
          </a:lstStyle>
          <a:p>
            <a:r>
              <a:rPr lang="en-GB" noProof="0" dirty="0" smtClean="0">
                <a:effectLst/>
              </a:rPr>
              <a:t>Enter slide title</a:t>
            </a:r>
            <a:endParaRPr lang="en-GB" noProof="0" dirty="0"/>
          </a:p>
        </p:txBody>
      </p:sp>
      <p:sp>
        <p:nvSpPr>
          <p:cNvPr id="14" name="Foliennummernplatzhalter 13"/>
          <p:cNvSpPr>
            <a:spLocks noGrp="1"/>
          </p:cNvSpPr>
          <p:nvPr>
            <p:ph type="sldNum" sz="quarter" idx="16"/>
          </p:nvPr>
        </p:nvSpPr>
        <p:spPr/>
        <p:txBody>
          <a:bodyPr/>
          <a:lstStyle/>
          <a:p>
            <a:pPr algn="r">
              <a:defRPr/>
            </a:pPr>
            <a:r>
              <a:rPr lang="de-DE" dirty="0" smtClean="0"/>
              <a:t>Page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479233369"/>
      </p:ext>
    </p:extLst>
  </p:cSld>
  <p:clrMapOvr>
    <a:masterClrMapping/>
  </p:clrMapOvr>
  <p:transition spd="med"/>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8" name="Inhaltsplatzhalter 7"/>
          <p:cNvSpPr>
            <a:spLocks noGrp="1"/>
          </p:cNvSpPr>
          <p:nvPr>
            <p:ph sz="quarter" idx="13" hasCustomPrompt="1"/>
          </p:nvPr>
        </p:nvSpPr>
        <p:spPr/>
        <p:txBody>
          <a:bodyPr/>
          <a:lstStyle>
            <a:lvl1pPr marL="177792" marR="0" indent="-177792" algn="l" defTabSz="914354"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700">
                <a:latin typeface="+mn-lt"/>
              </a:defRPr>
            </a:lvl1pPr>
            <a:lvl2pPr marL="355582"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2pPr>
            <a:lvl3pPr marL="539724" marR="0" indent="-18414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3pPr>
            <a:lvl4pPr marL="717515"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4pPr>
            <a:lvl5pPr marL="895306"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5pPr>
            <a:lvl6pPr marL="1074685" indent="-179380">
              <a:lnSpc>
                <a:spcPct val="110000"/>
              </a:lnSpc>
              <a:buClr>
                <a:schemeClr val="tx1"/>
              </a:buClr>
              <a:buFont typeface="Symbol" panose="05050102010706020507" pitchFamily="18" charset="2"/>
              <a:buChar char="-"/>
              <a:defRPr sz="1500"/>
            </a:lvl6pPr>
            <a:lvl7pPr marL="1257238" indent="-182554">
              <a:lnSpc>
                <a:spcPct val="110000"/>
              </a:lnSpc>
              <a:buFont typeface="Symbol" panose="05050102010706020507" pitchFamily="18" charset="2"/>
              <a:buChar char="-"/>
              <a:defRPr sz="1500"/>
            </a:lvl7pPr>
            <a:lvl8pPr marL="1436616" indent="-179380">
              <a:lnSpc>
                <a:spcPct val="110000"/>
              </a:lnSpc>
              <a:buFont typeface="Symbol" panose="05050102010706020507" pitchFamily="18" charset="2"/>
              <a:buChar char="-"/>
              <a:defRPr sz="1500"/>
            </a:lvl8pPr>
            <a:lvl9pPr marL="1614408" indent="-177792">
              <a:lnSpc>
                <a:spcPct val="110000"/>
              </a:lnSpc>
              <a:buFont typeface="Symbol" panose="05050102010706020507" pitchFamily="18" charset="2"/>
              <a:buChar char="-"/>
              <a:defRPr sz="1500"/>
            </a:lvl9p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endParaRPr kumimoji="0" lang="de-CH" sz="1800" b="0" i="0" u="none" strike="noStrike" kern="1200" cap="none" spc="0" normalizeH="0" baseline="0" noProof="0" dirty="0">
              <a:ln>
                <a:noFill/>
              </a:ln>
              <a:solidFill>
                <a:prstClr val="black">
                  <a:lumMod val="65000"/>
                  <a:lumOff val="35000"/>
                </a:prstClr>
              </a:solidFill>
              <a:effectLst/>
              <a:uLnTx/>
              <a:uFillTx/>
              <a:latin typeface="Rockwell"/>
              <a:ea typeface="+mn-ea"/>
              <a:cs typeface="+mn-cs"/>
            </a:endParaRPr>
          </a:p>
        </p:txBody>
      </p:sp>
      <p:sp>
        <p:nvSpPr>
          <p:cNvPr id="10" name="Titel 9"/>
          <p:cNvSpPr>
            <a:spLocks noGrp="1"/>
          </p:cNvSpPr>
          <p:nvPr>
            <p:ph type="title"/>
          </p:nvPr>
        </p:nvSpPr>
        <p:spPr>
          <a:xfrm>
            <a:off x="2077211" y="216000"/>
            <a:ext cx="6708025" cy="381375"/>
          </a:xfrm>
        </p:spPr>
        <p:txBody>
          <a:bodyPr/>
          <a:lstStyle>
            <a:lvl1pPr>
              <a:defRPr sz="2400"/>
            </a:lvl1pPr>
          </a:lstStyle>
          <a:p>
            <a:r>
              <a:rPr lang="en-US" smtClean="0"/>
              <a:t>Click to edit Master title style</a:t>
            </a:r>
            <a:endParaRPr lang="en-GB" dirty="0"/>
          </a:p>
        </p:txBody>
      </p:sp>
      <p:sp>
        <p:nvSpPr>
          <p:cNvPr id="14" name="Foliennummernplatzhalter 13"/>
          <p:cNvSpPr>
            <a:spLocks noGrp="1"/>
          </p:cNvSpPr>
          <p:nvPr>
            <p:ph type="sldNum" sz="quarter" idx="16"/>
          </p:nvPr>
        </p:nvSpPr>
        <p:spPr/>
        <p:txBody>
          <a:bodyPr/>
          <a:lstStyle/>
          <a:p>
            <a:pPr algn="r">
              <a:defRPr/>
            </a:pPr>
            <a:r>
              <a:rPr lang="de-DE" dirty="0" smtClean="0"/>
              <a:t>Page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2131681881"/>
      </p:ext>
    </p:extLst>
  </p:cSld>
  <p:clrMapOvr>
    <a:masterClrMapping/>
  </p:clrMapOvr>
  <p:transition spd="med"/>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und Inhalt (grau)">
    <p:spTree>
      <p:nvGrpSpPr>
        <p:cNvPr id="1" name=""/>
        <p:cNvGrpSpPr/>
        <p:nvPr/>
      </p:nvGrpSpPr>
      <p:grpSpPr>
        <a:xfrm>
          <a:off x="0" y="0"/>
          <a:ext cx="0" cy="0"/>
          <a:chOff x="0" y="0"/>
          <a:chExt cx="0" cy="0"/>
        </a:xfrm>
      </p:grpSpPr>
      <p:sp>
        <p:nvSpPr>
          <p:cNvPr id="2" name="Rechteck 1"/>
          <p:cNvSpPr/>
          <p:nvPr userDrawn="1"/>
        </p:nvSpPr>
        <p:spPr bwMode="auto">
          <a:xfrm>
            <a:off x="827100" y="1059664"/>
            <a:ext cx="8066087" cy="3888581"/>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54"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Times" charset="0"/>
            </a:endParaRPr>
          </a:p>
        </p:txBody>
      </p:sp>
      <p:sp>
        <p:nvSpPr>
          <p:cNvPr id="10" name="Titel 9"/>
          <p:cNvSpPr>
            <a:spLocks noGrp="1"/>
          </p:cNvSpPr>
          <p:nvPr>
            <p:ph type="title"/>
          </p:nvPr>
        </p:nvSpPr>
        <p:spPr>
          <a:xfrm>
            <a:off x="2077211" y="216000"/>
            <a:ext cx="6708025" cy="381375"/>
          </a:xfrm>
        </p:spPr>
        <p:txBody>
          <a:bodyPr/>
          <a:lstStyle>
            <a:lvl1pPr>
              <a:defRPr spc="0" baseline="0"/>
            </a:lvl1pPr>
          </a:lstStyle>
          <a:p>
            <a:r>
              <a:rPr lang="en-US" smtClean="0"/>
              <a:t>Click to edit Master title style</a:t>
            </a:r>
            <a:endParaRPr lang="en-GB" dirty="0"/>
          </a:p>
        </p:txBody>
      </p:sp>
      <p:sp>
        <p:nvSpPr>
          <p:cNvPr id="14" name="Foliennummernplatzhalter 13"/>
          <p:cNvSpPr>
            <a:spLocks noGrp="1"/>
          </p:cNvSpPr>
          <p:nvPr>
            <p:ph type="sldNum" sz="quarter" idx="16"/>
          </p:nvPr>
        </p:nvSpPr>
        <p:spPr/>
        <p:txBody>
          <a:bodyPr/>
          <a:lstStyle/>
          <a:p>
            <a:pPr algn="r">
              <a:defRPr/>
            </a:pPr>
            <a:r>
              <a:rPr lang="de-DE" dirty="0" smtClean="0"/>
              <a:t>Page </a:t>
            </a:r>
            <a:fld id="{EBC07571-3134-BB4B-B83F-1A9FE18D34F3}" type="slidenum">
              <a:rPr lang="de-DE" smtClean="0"/>
              <a:pPr algn="r">
                <a:defRPr/>
              </a:pPr>
              <a:t>‹#›</a:t>
            </a:fld>
            <a:endParaRPr lang="de-DE" dirty="0"/>
          </a:p>
        </p:txBody>
      </p:sp>
      <p:sp>
        <p:nvSpPr>
          <p:cNvPr id="9" name="Inhaltsplatzhalter 7"/>
          <p:cNvSpPr>
            <a:spLocks noGrp="1"/>
          </p:cNvSpPr>
          <p:nvPr>
            <p:ph sz="quarter" idx="13" hasCustomPrompt="1"/>
          </p:nvPr>
        </p:nvSpPr>
        <p:spPr>
          <a:xfrm>
            <a:off x="934841" y="1113586"/>
            <a:ext cx="7885633" cy="3456386"/>
          </a:xfrm>
        </p:spPr>
        <p:txBody>
          <a:bodyPr/>
          <a:lstStyle>
            <a:lvl1pPr marL="177792" marR="0" indent="-177792" algn="l" defTabSz="914354"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700">
                <a:latin typeface="+mn-lt"/>
              </a:defRPr>
            </a:lvl1pPr>
            <a:lvl2pPr marL="355582"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2pPr>
            <a:lvl3pPr marL="539724" marR="0" indent="-18414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3pPr>
            <a:lvl4pPr marL="717515"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4pPr>
            <a:lvl5pPr marL="895306"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5pPr>
            <a:lvl6pPr marL="1074685" indent="-179380">
              <a:lnSpc>
                <a:spcPct val="110000"/>
              </a:lnSpc>
              <a:buClr>
                <a:schemeClr val="tx1"/>
              </a:buClr>
              <a:buFont typeface="Symbol" panose="05050102010706020507" pitchFamily="18" charset="2"/>
              <a:buChar char="-"/>
              <a:defRPr sz="1500"/>
            </a:lvl6pPr>
            <a:lvl7pPr marL="1257238" indent="-182554">
              <a:lnSpc>
                <a:spcPct val="110000"/>
              </a:lnSpc>
              <a:buFont typeface="Symbol" panose="05050102010706020507" pitchFamily="18" charset="2"/>
              <a:buChar char="-"/>
              <a:defRPr sz="1500"/>
            </a:lvl7pPr>
            <a:lvl8pPr marL="1436616" indent="-179380">
              <a:lnSpc>
                <a:spcPct val="110000"/>
              </a:lnSpc>
              <a:buFont typeface="Symbol" panose="05050102010706020507" pitchFamily="18" charset="2"/>
              <a:buChar char="-"/>
              <a:defRPr sz="1500"/>
            </a:lvl8pPr>
            <a:lvl9pPr marL="1614408" indent="-177792">
              <a:lnSpc>
                <a:spcPct val="110000"/>
              </a:lnSpc>
              <a:buFont typeface="Symbol" panose="05050102010706020507" pitchFamily="18" charset="2"/>
              <a:buChar char="-"/>
              <a:defRPr sz="1500"/>
            </a:lvl9p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endParaRPr kumimoji="0" lang="de-CH" sz="1800" b="0" i="0" u="none" strike="noStrike" kern="1200" cap="none" spc="0" normalizeH="0" baseline="0" noProof="0" dirty="0">
              <a:ln>
                <a:noFill/>
              </a:ln>
              <a:solidFill>
                <a:prstClr val="black">
                  <a:lumMod val="65000"/>
                  <a:lumOff val="35000"/>
                </a:prstClr>
              </a:solidFill>
              <a:effectLst/>
              <a:uLnTx/>
              <a:uFillTx/>
              <a:latin typeface="Rockwell"/>
              <a:ea typeface="+mn-ea"/>
              <a:cs typeface="+mn-cs"/>
            </a:endParaRPr>
          </a:p>
        </p:txBody>
      </p:sp>
    </p:spTree>
    <p:extLst>
      <p:ext uri="{BB962C8B-B14F-4D97-AF65-F5344CB8AC3E}">
        <p14:creationId xmlns:p14="http://schemas.microsoft.com/office/powerpoint/2010/main" val="2878391058"/>
      </p:ext>
    </p:extLst>
  </p:cSld>
  <p:clrMapOvr>
    <a:masterClrMapping/>
  </p:clrMapOvr>
  <p:transition spd="med"/>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und zwei Inhalte">
    <p:spTree>
      <p:nvGrpSpPr>
        <p:cNvPr id="1" name=""/>
        <p:cNvGrpSpPr/>
        <p:nvPr/>
      </p:nvGrpSpPr>
      <p:grpSpPr>
        <a:xfrm>
          <a:off x="0" y="0"/>
          <a:ext cx="0" cy="0"/>
          <a:chOff x="0" y="0"/>
          <a:chExt cx="0" cy="0"/>
        </a:xfrm>
      </p:grpSpPr>
      <p:sp>
        <p:nvSpPr>
          <p:cNvPr id="11" name="Inhaltsplatzhalter 10"/>
          <p:cNvSpPr>
            <a:spLocks noGrp="1"/>
          </p:cNvSpPr>
          <p:nvPr>
            <p:ph sz="quarter" idx="13" hasCustomPrompt="1"/>
          </p:nvPr>
        </p:nvSpPr>
        <p:spPr>
          <a:xfrm>
            <a:off x="1042993" y="1006081"/>
            <a:ext cx="3781425" cy="3509963"/>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p>
        </p:txBody>
      </p:sp>
      <p:sp>
        <p:nvSpPr>
          <p:cNvPr id="15" name="Foliennummernplatzhalter 14"/>
          <p:cNvSpPr>
            <a:spLocks noGrp="1"/>
          </p:cNvSpPr>
          <p:nvPr>
            <p:ph type="sldNum" sz="quarter" idx="17"/>
          </p:nvPr>
        </p:nvSpPr>
        <p:spPr/>
        <p:txBody>
          <a:bodyPr/>
          <a:lstStyle/>
          <a:p>
            <a:pPr algn="r">
              <a:defRPr/>
            </a:pPr>
            <a:r>
              <a:rPr lang="de-DE" dirty="0" smtClean="0"/>
              <a:t>Page </a:t>
            </a:r>
            <a:fld id="{EBC07571-3134-BB4B-B83F-1A9FE18D34F3}" type="slidenum">
              <a:rPr lang="de-DE" smtClean="0"/>
              <a:pPr algn="r">
                <a:defRPr/>
              </a:pPr>
              <a:t>‹#›</a:t>
            </a:fld>
            <a:endParaRPr lang="de-DE" dirty="0"/>
          </a:p>
        </p:txBody>
      </p:sp>
      <p:sp>
        <p:nvSpPr>
          <p:cNvPr id="16" name="Titel 15"/>
          <p:cNvSpPr>
            <a:spLocks noGrp="1"/>
          </p:cNvSpPr>
          <p:nvPr>
            <p:ph type="title"/>
          </p:nvPr>
        </p:nvSpPr>
        <p:spPr>
          <a:xfrm>
            <a:off x="2077211" y="216000"/>
            <a:ext cx="6708025" cy="381375"/>
          </a:xfrm>
        </p:spPr>
        <p:txBody>
          <a:bodyPr/>
          <a:lstStyle/>
          <a:p>
            <a:r>
              <a:rPr lang="en-US" smtClean="0"/>
              <a:t>Click to edit Master title style</a:t>
            </a:r>
            <a:endParaRPr lang="en-GB" dirty="0"/>
          </a:p>
        </p:txBody>
      </p:sp>
      <p:sp>
        <p:nvSpPr>
          <p:cNvPr id="8" name="Inhaltsplatzhalter 10"/>
          <p:cNvSpPr>
            <a:spLocks noGrp="1"/>
          </p:cNvSpPr>
          <p:nvPr>
            <p:ph sz="quarter" idx="18" hasCustomPrompt="1"/>
          </p:nvPr>
        </p:nvSpPr>
        <p:spPr>
          <a:xfrm>
            <a:off x="5003806" y="1003406"/>
            <a:ext cx="3781425" cy="3509963"/>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p>
        </p:txBody>
      </p:sp>
    </p:spTree>
    <p:extLst>
      <p:ext uri="{BB962C8B-B14F-4D97-AF65-F5344CB8AC3E}">
        <p14:creationId xmlns:p14="http://schemas.microsoft.com/office/powerpoint/2010/main" val="653103038"/>
      </p:ext>
    </p:extLst>
  </p:cSld>
  <p:clrMapOvr>
    <a:masterClrMapping/>
  </p:clrMapOvr>
  <p:transition spd="med"/>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el und zwei Inhalte (grau)">
    <p:spTree>
      <p:nvGrpSpPr>
        <p:cNvPr id="1" name=""/>
        <p:cNvGrpSpPr/>
        <p:nvPr/>
      </p:nvGrpSpPr>
      <p:grpSpPr>
        <a:xfrm>
          <a:off x="0" y="0"/>
          <a:ext cx="0" cy="0"/>
          <a:chOff x="0" y="0"/>
          <a:chExt cx="0" cy="0"/>
        </a:xfrm>
      </p:grpSpPr>
      <p:sp>
        <p:nvSpPr>
          <p:cNvPr id="10" name="Rechteck 9"/>
          <p:cNvSpPr/>
          <p:nvPr userDrawn="1"/>
        </p:nvSpPr>
        <p:spPr bwMode="auto">
          <a:xfrm>
            <a:off x="827100" y="1059664"/>
            <a:ext cx="8066087" cy="3888581"/>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54"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Times" charset="0"/>
            </a:endParaRPr>
          </a:p>
        </p:txBody>
      </p:sp>
      <p:sp>
        <p:nvSpPr>
          <p:cNvPr id="15" name="Foliennummernplatzhalter 14"/>
          <p:cNvSpPr>
            <a:spLocks noGrp="1"/>
          </p:cNvSpPr>
          <p:nvPr>
            <p:ph type="sldNum" sz="quarter" idx="17"/>
          </p:nvPr>
        </p:nvSpPr>
        <p:spPr/>
        <p:txBody>
          <a:bodyPr/>
          <a:lstStyle/>
          <a:p>
            <a:pPr algn="r">
              <a:defRPr/>
            </a:pPr>
            <a:r>
              <a:rPr lang="de-DE" dirty="0" smtClean="0"/>
              <a:t>Page </a:t>
            </a:r>
            <a:fld id="{EBC07571-3134-BB4B-B83F-1A9FE18D34F3}" type="slidenum">
              <a:rPr lang="de-DE" smtClean="0"/>
              <a:pPr algn="r">
                <a:defRPr/>
              </a:pPr>
              <a:t>‹#›</a:t>
            </a:fld>
            <a:endParaRPr lang="de-DE" dirty="0"/>
          </a:p>
        </p:txBody>
      </p:sp>
      <p:sp>
        <p:nvSpPr>
          <p:cNvPr id="16" name="Titel 15"/>
          <p:cNvSpPr>
            <a:spLocks noGrp="1"/>
          </p:cNvSpPr>
          <p:nvPr>
            <p:ph type="title"/>
          </p:nvPr>
        </p:nvSpPr>
        <p:spPr>
          <a:xfrm>
            <a:off x="2077211" y="216000"/>
            <a:ext cx="6708025" cy="381375"/>
          </a:xfrm>
        </p:spPr>
        <p:txBody>
          <a:bodyPr/>
          <a:lstStyle/>
          <a:p>
            <a:r>
              <a:rPr lang="en-US" smtClean="0"/>
              <a:t>Click to edit Master title style</a:t>
            </a:r>
            <a:endParaRPr lang="en-GB" dirty="0"/>
          </a:p>
        </p:txBody>
      </p:sp>
      <p:sp>
        <p:nvSpPr>
          <p:cNvPr id="17" name="Inhaltsplatzhalter 10"/>
          <p:cNvSpPr>
            <a:spLocks noGrp="1"/>
          </p:cNvSpPr>
          <p:nvPr>
            <p:ph sz="quarter" idx="18" hasCustomPrompt="1"/>
          </p:nvPr>
        </p:nvSpPr>
        <p:spPr>
          <a:xfrm>
            <a:off x="938422" y="1087360"/>
            <a:ext cx="3781425" cy="3428689"/>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p>
        </p:txBody>
      </p:sp>
      <p:sp>
        <p:nvSpPr>
          <p:cNvPr id="18" name="Inhaltsplatzhalter 10"/>
          <p:cNvSpPr>
            <a:spLocks noGrp="1"/>
          </p:cNvSpPr>
          <p:nvPr>
            <p:ph sz="quarter" idx="19" hasCustomPrompt="1"/>
          </p:nvPr>
        </p:nvSpPr>
        <p:spPr>
          <a:xfrm>
            <a:off x="4899235" y="1084678"/>
            <a:ext cx="3781425" cy="3431366"/>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p>
        </p:txBody>
      </p:sp>
    </p:spTree>
    <p:extLst>
      <p:ext uri="{BB962C8B-B14F-4D97-AF65-F5344CB8AC3E}">
        <p14:creationId xmlns:p14="http://schemas.microsoft.com/office/powerpoint/2010/main" val="963531168"/>
      </p:ext>
    </p:extLst>
  </p:cSld>
  <p:clrMapOvr>
    <a:masterClrMapping/>
  </p:clrMapOvr>
  <p:transition spd="med"/>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2077211" y="216000"/>
            <a:ext cx="6708025" cy="381375"/>
          </a:xfrm>
        </p:spPr>
        <p:txBody>
          <a:bodyPr/>
          <a:lstStyle/>
          <a:p>
            <a:r>
              <a:rPr lang="en-US" smtClean="0"/>
              <a:t>Click to edit Master title style</a:t>
            </a:r>
            <a:endParaRPr lang="en-GB" dirty="0"/>
          </a:p>
        </p:txBody>
      </p:sp>
      <p:sp>
        <p:nvSpPr>
          <p:cNvPr id="5" name="Foliennummernplatzhalter 4"/>
          <p:cNvSpPr>
            <a:spLocks noGrp="1"/>
          </p:cNvSpPr>
          <p:nvPr>
            <p:ph type="sldNum" sz="quarter" idx="12"/>
          </p:nvPr>
        </p:nvSpPr>
        <p:spPr/>
        <p:txBody>
          <a:bodyPr/>
          <a:lstStyle/>
          <a:p>
            <a:pPr algn="r">
              <a:defRPr/>
            </a:pPr>
            <a:r>
              <a:rPr lang="de-DE" dirty="0" smtClean="0"/>
              <a:t>Page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681525059"/>
      </p:ext>
    </p:extLst>
  </p:cSld>
  <p:clrMapOvr>
    <a:masterClrMapping/>
  </p:clrMapOvr>
  <p:transition spd="med"/>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ur Titel (grau)">
    <p:spTree>
      <p:nvGrpSpPr>
        <p:cNvPr id="1" name=""/>
        <p:cNvGrpSpPr/>
        <p:nvPr/>
      </p:nvGrpSpPr>
      <p:grpSpPr>
        <a:xfrm>
          <a:off x="0" y="0"/>
          <a:ext cx="0" cy="0"/>
          <a:chOff x="0" y="0"/>
          <a:chExt cx="0" cy="0"/>
        </a:xfrm>
      </p:grpSpPr>
      <p:sp>
        <p:nvSpPr>
          <p:cNvPr id="2" name="Titel 1"/>
          <p:cNvSpPr>
            <a:spLocks noGrp="1"/>
          </p:cNvSpPr>
          <p:nvPr>
            <p:ph type="title"/>
          </p:nvPr>
        </p:nvSpPr>
        <p:spPr>
          <a:xfrm>
            <a:off x="2077211" y="216000"/>
            <a:ext cx="6708025" cy="381375"/>
          </a:xfrm>
        </p:spPr>
        <p:txBody>
          <a:bodyPr/>
          <a:lstStyle/>
          <a:p>
            <a:r>
              <a:rPr lang="en-US" smtClean="0"/>
              <a:t>Click to edit Master title style</a:t>
            </a:r>
            <a:endParaRPr lang="en-GB" dirty="0"/>
          </a:p>
        </p:txBody>
      </p:sp>
      <p:sp>
        <p:nvSpPr>
          <p:cNvPr id="5" name="Foliennummernplatzhalter 4"/>
          <p:cNvSpPr>
            <a:spLocks noGrp="1"/>
          </p:cNvSpPr>
          <p:nvPr>
            <p:ph type="sldNum" sz="quarter" idx="12"/>
          </p:nvPr>
        </p:nvSpPr>
        <p:spPr/>
        <p:txBody>
          <a:bodyPr/>
          <a:lstStyle/>
          <a:p>
            <a:pPr algn="r">
              <a:defRPr/>
            </a:pPr>
            <a:r>
              <a:rPr lang="de-DE" dirty="0" smtClean="0"/>
              <a:t>Page </a:t>
            </a:r>
            <a:fld id="{EBC07571-3134-BB4B-B83F-1A9FE18D34F3}" type="slidenum">
              <a:rPr lang="de-DE" smtClean="0"/>
              <a:pPr algn="r">
                <a:defRPr/>
              </a:pPr>
              <a:t>‹#›</a:t>
            </a:fld>
            <a:endParaRPr lang="de-DE" dirty="0"/>
          </a:p>
        </p:txBody>
      </p:sp>
      <p:sp>
        <p:nvSpPr>
          <p:cNvPr id="7" name="Rechteck 6"/>
          <p:cNvSpPr/>
          <p:nvPr userDrawn="1"/>
        </p:nvSpPr>
        <p:spPr bwMode="auto">
          <a:xfrm>
            <a:off x="827100" y="1059664"/>
            <a:ext cx="8066087" cy="3888581"/>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54"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Times" charset="0"/>
            </a:endParaRPr>
          </a:p>
        </p:txBody>
      </p:sp>
    </p:spTree>
    <p:extLst>
      <p:ext uri="{BB962C8B-B14F-4D97-AF65-F5344CB8AC3E}">
        <p14:creationId xmlns:p14="http://schemas.microsoft.com/office/powerpoint/2010/main" val="3767438787"/>
      </p:ext>
    </p:extLst>
  </p:cSld>
  <p:clrMapOvr>
    <a:masterClrMapping/>
  </p:clrMapOvr>
  <p:transition spd="med"/>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Inhalt auf Bild (hoch)">
    <p:spTree>
      <p:nvGrpSpPr>
        <p:cNvPr id="1" name=""/>
        <p:cNvGrpSpPr/>
        <p:nvPr/>
      </p:nvGrpSpPr>
      <p:grpSpPr>
        <a:xfrm>
          <a:off x="0" y="0"/>
          <a:ext cx="0" cy="0"/>
          <a:chOff x="0" y="0"/>
          <a:chExt cx="0" cy="0"/>
        </a:xfrm>
      </p:grpSpPr>
      <p:pic>
        <p:nvPicPr>
          <p:cNvPr id="8" name="Picture 2" descr="U:\20160506_PSI_Luftbild_0292.jpg"/>
          <p:cNvPicPr>
            <a:picLocks noChangeArrowheads="1"/>
          </p:cNvPicPr>
          <p:nvPr userDrawn="1"/>
        </p:nvPicPr>
        <p:blipFill rotWithShape="1">
          <a:blip r:embed="rId2">
            <a:extLst>
              <a:ext uri="{28A0092B-C50C-407E-A947-70E740481C1C}">
                <a14:useLocalDpi xmlns:a14="http://schemas.microsoft.com/office/drawing/2010/main" val="0"/>
              </a:ext>
            </a:extLst>
          </a:blip>
          <a:srcRect l="-1" t="13691" r="643" b="11426"/>
          <a:stretch/>
        </p:blipFill>
        <p:spPr bwMode="auto">
          <a:xfrm>
            <a:off x="827095" y="764860"/>
            <a:ext cx="8316905" cy="4183385"/>
          </a:xfrm>
          <a:prstGeom prst="rect">
            <a:avLst/>
          </a:prstGeom>
          <a:noFill/>
          <a:extLst>
            <a:ext uri="{909E8E84-426E-40DD-AFC4-6F175D3DCCD1}">
              <a14:hiddenFill xmlns:a14="http://schemas.microsoft.com/office/drawing/2010/main">
                <a:solidFill>
                  <a:srgbClr val="FFFFFF"/>
                </a:solidFill>
              </a14:hiddenFill>
            </a:ext>
          </a:extLst>
        </p:spPr>
      </p:pic>
      <p:sp>
        <p:nvSpPr>
          <p:cNvPr id="10" name="Foliennummernplatzhalter 9"/>
          <p:cNvSpPr>
            <a:spLocks noGrp="1"/>
          </p:cNvSpPr>
          <p:nvPr>
            <p:ph type="sldNum" sz="quarter" idx="12"/>
          </p:nvPr>
        </p:nvSpPr>
        <p:spPr/>
        <p:txBody>
          <a:bodyPr/>
          <a:lstStyle/>
          <a:p>
            <a:pPr algn="r">
              <a:defRPr/>
            </a:pPr>
            <a:r>
              <a:rPr lang="de-DE" dirty="0" smtClean="0"/>
              <a:t>Page </a:t>
            </a:r>
            <a:fld id="{EBC07571-3134-BB4B-B83F-1A9FE18D34F3}" type="slidenum">
              <a:rPr lang="de-DE" smtClean="0"/>
              <a:pPr algn="r">
                <a:defRPr/>
              </a:pPr>
              <a:t>‹#›</a:t>
            </a:fld>
            <a:endParaRPr lang="de-DE" dirty="0"/>
          </a:p>
        </p:txBody>
      </p:sp>
      <p:sp>
        <p:nvSpPr>
          <p:cNvPr id="12" name="Titel 11"/>
          <p:cNvSpPr>
            <a:spLocks noGrp="1"/>
          </p:cNvSpPr>
          <p:nvPr>
            <p:ph type="title"/>
          </p:nvPr>
        </p:nvSpPr>
        <p:spPr>
          <a:xfrm>
            <a:off x="2077211" y="216000"/>
            <a:ext cx="6708025" cy="381375"/>
          </a:xfrm>
        </p:spPr>
        <p:txBody>
          <a:bodyPr/>
          <a:lstStyle/>
          <a:p>
            <a:r>
              <a:rPr lang="en-US" smtClean="0"/>
              <a:t>Click to edit Master title style</a:t>
            </a:r>
            <a:endParaRPr lang="en-GB" dirty="0"/>
          </a:p>
        </p:txBody>
      </p:sp>
      <p:sp>
        <p:nvSpPr>
          <p:cNvPr id="14" name="Textplatzhalter 13"/>
          <p:cNvSpPr>
            <a:spLocks noGrp="1"/>
          </p:cNvSpPr>
          <p:nvPr>
            <p:ph type="body" sz="quarter" idx="13"/>
          </p:nvPr>
        </p:nvSpPr>
        <p:spPr>
          <a:xfrm>
            <a:off x="827088" y="764867"/>
            <a:ext cx="2289712" cy="4183379"/>
          </a:xfrm>
          <a:solidFill>
            <a:schemeClr val="bg1">
              <a:alpha val="75000"/>
            </a:schemeClr>
          </a:solidFill>
        </p:spPr>
        <p:txBody>
          <a:bodyPr lIns="72000" tIns="432000" rIns="36000" bIns="36000" anchor="t" anchorCtr="0"/>
          <a:lstStyle>
            <a:lvl1pPr marL="177792" indent="-177792">
              <a:lnSpc>
                <a:spcPct val="110000"/>
              </a:lnSpc>
              <a:spcAft>
                <a:spcPts val="0"/>
              </a:spcAft>
              <a:buFont typeface="Arial" panose="020B0604020202020204" pitchFamily="34" charset="0"/>
              <a:buChar char="•"/>
              <a:defRPr sz="1700"/>
            </a:lvl1pPr>
            <a:lvl2pPr>
              <a:lnSpc>
                <a:spcPct val="110000"/>
              </a:lnSpc>
              <a:spcBef>
                <a:spcPts val="0"/>
              </a:spcBef>
              <a:spcAft>
                <a:spcPts val="0"/>
              </a:spcAft>
              <a:defRPr sz="1700"/>
            </a:lvl2pPr>
            <a:lvl3pPr>
              <a:lnSpc>
                <a:spcPct val="110000"/>
              </a:lnSpc>
              <a:spcBef>
                <a:spcPts val="0"/>
              </a:spcBef>
              <a:spcAft>
                <a:spcPts val="0"/>
              </a:spcAft>
              <a:defRPr sz="1700"/>
            </a:lvl3pPr>
            <a:lvl4pPr>
              <a:lnSpc>
                <a:spcPct val="110000"/>
              </a:lnSpc>
              <a:spcBef>
                <a:spcPts val="0"/>
              </a:spcBef>
              <a:spcAft>
                <a:spcPts val="0"/>
              </a:spcAft>
              <a:defRPr sz="1700"/>
            </a:lvl4pPr>
            <a:lvl5pPr>
              <a:lnSpc>
                <a:spcPct val="110000"/>
              </a:lnSpc>
              <a:spcBef>
                <a:spcPts val="0"/>
              </a:spcBef>
              <a:spcAft>
                <a:spcPts val="0"/>
              </a:spcAft>
              <a:defRPr sz="1700"/>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pic>
        <p:nvPicPr>
          <p:cNvPr id="9" name="Bild 14" descr="PSI-Logo_narrow_30k.eps"/>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bwMode="auto">
          <a:xfrm>
            <a:off x="827014" y="214317"/>
            <a:ext cx="1015200" cy="361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hteck 12"/>
          <p:cNvSpPr>
            <a:spLocks noChangeArrowheads="1"/>
          </p:cNvSpPr>
          <p:nvPr userDrawn="1"/>
        </p:nvSpPr>
        <p:spPr bwMode="auto">
          <a:xfrm>
            <a:off x="12" y="764860"/>
            <a:ext cx="648000" cy="648000"/>
          </a:xfrm>
          <a:prstGeom prst="rect">
            <a:avLst/>
          </a:prstGeom>
          <a:solidFill>
            <a:srgbClr val="B9B9B9"/>
          </a:solidFill>
          <a:ln>
            <a:noFill/>
          </a:ln>
          <a:extLst/>
        </p:spPr>
        <p:txBody>
          <a:bodyPr/>
          <a:lstStyle/>
          <a:p>
            <a:pPr>
              <a:spcBef>
                <a:spcPct val="0"/>
              </a:spcBef>
            </a:pPr>
            <a:endParaRPr lang="de-DE" sz="2400" dirty="0">
              <a:latin typeface="Times" charset="0"/>
            </a:endParaRPr>
          </a:p>
        </p:txBody>
      </p:sp>
    </p:spTree>
    <p:extLst>
      <p:ext uri="{BB962C8B-B14F-4D97-AF65-F5344CB8AC3E}">
        <p14:creationId xmlns:p14="http://schemas.microsoft.com/office/powerpoint/2010/main" val="3668468805"/>
      </p:ext>
    </p:extLst>
  </p:cSld>
  <p:clrMapOvr>
    <a:masterClrMapping/>
  </p:clrMapOvr>
  <p:transition spd="med"/>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8" name="Inhaltsplatzhalter 7"/>
          <p:cNvSpPr>
            <a:spLocks noGrp="1"/>
          </p:cNvSpPr>
          <p:nvPr>
            <p:ph sz="quarter" idx="13" hasCustomPrompt="1"/>
          </p:nvPr>
        </p:nvSpPr>
        <p:spPr/>
        <p:txBody>
          <a:bodyPr/>
          <a:lstStyle>
            <a:lvl1pPr marL="177792" marR="0" indent="-177792" algn="l" defTabSz="914354"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700">
                <a:latin typeface="+mn-lt"/>
              </a:defRPr>
            </a:lvl1pPr>
            <a:lvl2pPr marL="355582"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2pPr>
            <a:lvl3pPr marL="539724" marR="0" indent="-18414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3pPr>
            <a:lvl4pPr marL="717515"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4pPr>
            <a:lvl5pPr marL="895306"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5pPr>
            <a:lvl6pPr marL="1074685" indent="-179380">
              <a:lnSpc>
                <a:spcPct val="110000"/>
              </a:lnSpc>
              <a:buClr>
                <a:schemeClr val="tx1"/>
              </a:buClr>
              <a:buFont typeface="Symbol" panose="05050102010706020507" pitchFamily="18" charset="2"/>
              <a:buChar char="-"/>
              <a:defRPr sz="1500"/>
            </a:lvl6pPr>
            <a:lvl7pPr marL="1257238" indent="-182554">
              <a:lnSpc>
                <a:spcPct val="110000"/>
              </a:lnSpc>
              <a:buFont typeface="Symbol" panose="05050102010706020507" pitchFamily="18" charset="2"/>
              <a:buChar char="-"/>
              <a:defRPr sz="1500"/>
            </a:lvl7pPr>
            <a:lvl8pPr marL="1436616" indent="-179380">
              <a:lnSpc>
                <a:spcPct val="110000"/>
              </a:lnSpc>
              <a:buFont typeface="Symbol" panose="05050102010706020507" pitchFamily="18" charset="2"/>
              <a:buChar char="-"/>
              <a:defRPr sz="1500"/>
            </a:lvl8pPr>
            <a:lvl9pPr marL="1614408" indent="-177792">
              <a:lnSpc>
                <a:spcPct val="110000"/>
              </a:lnSpc>
              <a:buFont typeface="Symbol" panose="05050102010706020507" pitchFamily="18" charset="2"/>
              <a:buChar char="-"/>
              <a:defRPr sz="1500"/>
            </a:lvl9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a:p>
            <a:pPr lvl="5"/>
            <a:r>
              <a:rPr lang="en-GB" noProof="0" dirty="0" smtClean="0"/>
              <a:t>Sixth level</a:t>
            </a:r>
          </a:p>
          <a:p>
            <a:pPr lvl="6"/>
            <a:r>
              <a:rPr lang="en-GB" noProof="0" dirty="0" smtClean="0"/>
              <a:t>Seventh level</a:t>
            </a:r>
          </a:p>
          <a:p>
            <a:pPr lvl="7"/>
            <a:r>
              <a:rPr lang="en-GB" noProof="0" dirty="0" smtClean="0"/>
              <a:t>Eighth level</a:t>
            </a:r>
          </a:p>
          <a:p>
            <a:pPr lvl="8"/>
            <a:r>
              <a:rPr lang="en-GB" noProof="0" dirty="0" smtClean="0"/>
              <a:t>Ninth level</a:t>
            </a:r>
          </a:p>
        </p:txBody>
      </p:sp>
      <p:sp>
        <p:nvSpPr>
          <p:cNvPr id="10" name="Titel 9"/>
          <p:cNvSpPr>
            <a:spLocks noGrp="1"/>
          </p:cNvSpPr>
          <p:nvPr>
            <p:ph type="title" hasCustomPrompt="1"/>
          </p:nvPr>
        </p:nvSpPr>
        <p:spPr>
          <a:xfrm>
            <a:off x="2077211" y="216000"/>
            <a:ext cx="6708025" cy="381375"/>
          </a:xfrm>
        </p:spPr>
        <p:txBody>
          <a:bodyPr/>
          <a:lstStyle>
            <a:lvl1pPr>
              <a:defRPr sz="2400"/>
            </a:lvl1pPr>
          </a:lstStyle>
          <a:p>
            <a:r>
              <a:rPr lang="en-GB" noProof="0" dirty="0" smtClean="0">
                <a:effectLst/>
              </a:rPr>
              <a:t>Enter slide title</a:t>
            </a:r>
            <a:endParaRPr lang="en-GB" noProof="0" dirty="0"/>
          </a:p>
        </p:txBody>
      </p:sp>
      <p:sp>
        <p:nvSpPr>
          <p:cNvPr id="14" name="Foliennummernplatzhalter 13"/>
          <p:cNvSpPr>
            <a:spLocks noGrp="1"/>
          </p:cNvSpPr>
          <p:nvPr>
            <p:ph type="sldNum" sz="quarter" idx="16"/>
          </p:nvPr>
        </p:nvSpPr>
        <p:spPr/>
        <p:txBody>
          <a:bodyPr/>
          <a:lstStyle/>
          <a:p>
            <a:pPr algn="r">
              <a:defRPr/>
            </a:pPr>
            <a:r>
              <a:rPr lang="de-DE" dirty="0" smtClean="0"/>
              <a:t>Page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288769838"/>
      </p:ext>
    </p:extLst>
  </p:cSld>
  <p:clrMapOvr>
    <a:masterClrMapping/>
  </p:clrMapOvr>
  <p:transition spd="med"/>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8"/>
          <p:cNvSpPr>
            <a:spLocks noGrp="1" noChangeArrowheads="1"/>
          </p:cNvSpPr>
          <p:nvPr>
            <p:ph type="title"/>
          </p:nvPr>
        </p:nvSpPr>
        <p:spPr bwMode="auto">
          <a:xfrm>
            <a:off x="2077211" y="216000"/>
            <a:ext cx="6708025" cy="38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de-CH" noProof="0" dirty="0" smtClean="0"/>
              <a:t>Folientitel eingeben</a:t>
            </a:r>
            <a:endParaRPr lang="de-CH" noProof="0" dirty="0"/>
          </a:p>
        </p:txBody>
      </p:sp>
      <p:sp>
        <p:nvSpPr>
          <p:cNvPr id="18" name="Foliennummernplatzhalter 5"/>
          <p:cNvSpPr>
            <a:spLocks noGrp="1"/>
          </p:cNvSpPr>
          <p:nvPr>
            <p:ph type="sldNum" sz="quarter" idx="4"/>
          </p:nvPr>
        </p:nvSpPr>
        <p:spPr>
          <a:xfrm>
            <a:off x="8206312" y="4968000"/>
            <a:ext cx="575742" cy="147638"/>
          </a:xfrm>
          <a:prstGeom prst="rect">
            <a:avLst/>
          </a:prstGeom>
        </p:spPr>
        <p:txBody>
          <a:bodyPr vert="horz" wrap="square" lIns="0" tIns="0" rIns="0" bIns="0" numCol="1" anchor="t" anchorCtr="0" compatLnSpc="1">
            <a:prstTxWarp prst="textNoShape">
              <a:avLst/>
            </a:prstTxWarp>
          </a:bodyPr>
          <a:lstStyle>
            <a:lvl1pPr>
              <a:spcBef>
                <a:spcPct val="0"/>
              </a:spcBef>
              <a:defRPr sz="800" smtClean="0">
                <a:latin typeface="+mn-lt"/>
              </a:defRPr>
            </a:lvl1pPr>
          </a:lstStyle>
          <a:p>
            <a:pPr algn="r">
              <a:defRPr/>
            </a:pPr>
            <a:r>
              <a:rPr lang="de-DE" dirty="0" smtClean="0"/>
              <a:t>Page </a:t>
            </a:r>
            <a:fld id="{EBC07571-3134-BB4B-B83F-1A9FE18D34F3}" type="slidenum">
              <a:rPr lang="de-DE" smtClean="0"/>
              <a:pPr algn="r">
                <a:defRPr/>
              </a:pPr>
              <a:t>‹#›</a:t>
            </a:fld>
            <a:endParaRPr lang="de-DE" dirty="0"/>
          </a:p>
        </p:txBody>
      </p:sp>
      <p:sp>
        <p:nvSpPr>
          <p:cNvPr id="6" name="Rechteck 12"/>
          <p:cNvSpPr>
            <a:spLocks noChangeArrowheads="1"/>
          </p:cNvSpPr>
          <p:nvPr/>
        </p:nvSpPr>
        <p:spPr bwMode="auto">
          <a:xfrm>
            <a:off x="12" y="1059659"/>
            <a:ext cx="612000" cy="612000"/>
          </a:xfrm>
          <a:prstGeom prst="rect">
            <a:avLst/>
          </a:prstGeom>
          <a:solidFill>
            <a:srgbClr val="B9B9B9"/>
          </a:solidFill>
          <a:ln>
            <a:noFill/>
          </a:ln>
          <a:extLst/>
        </p:spPr>
        <p:txBody>
          <a:bodyPr/>
          <a:lstStyle/>
          <a:p>
            <a:pPr>
              <a:spcBef>
                <a:spcPct val="0"/>
              </a:spcBef>
            </a:pPr>
            <a:endParaRPr lang="de-DE" sz="2400" dirty="0">
              <a:latin typeface="Times" charset="0"/>
            </a:endParaRPr>
          </a:p>
        </p:txBody>
      </p:sp>
      <p:sp>
        <p:nvSpPr>
          <p:cNvPr id="2" name="Textplatzhalter 1"/>
          <p:cNvSpPr>
            <a:spLocks noGrp="1"/>
          </p:cNvSpPr>
          <p:nvPr>
            <p:ph type="body" idx="1"/>
          </p:nvPr>
        </p:nvSpPr>
        <p:spPr>
          <a:xfrm>
            <a:off x="1043000" y="1006082"/>
            <a:ext cx="7742237" cy="3509963"/>
          </a:xfrm>
          <a:prstGeom prst="rect">
            <a:avLst/>
          </a:prstGeom>
        </p:spPr>
        <p:txBody>
          <a:bodyPr vert="horz" lIns="0" tIns="0" rIns="0" bIns="0" rtlCol="0">
            <a:noAutofit/>
          </a:body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p>
        </p:txBody>
      </p:sp>
      <p:pic>
        <p:nvPicPr>
          <p:cNvPr id="8" name="Bild 14" descr="PSI-Logo_narrow_30k.eps"/>
          <p:cNvPicPr>
            <a:picLocks noChangeAspect="1"/>
          </p:cNvPicPr>
          <p:nvPr/>
        </p:nvPicPr>
        <p:blipFill>
          <a:blip r:embed="rId13" cstate="print">
            <a:extLst>
              <a:ext uri="{28A0092B-C50C-407E-A947-70E740481C1C}">
                <a14:useLocalDpi xmlns:a14="http://schemas.microsoft.com/office/drawing/2010/main"/>
              </a:ext>
            </a:extLst>
          </a:blip>
          <a:stretch>
            <a:fillRect/>
          </a:stretch>
        </p:blipFill>
        <p:spPr bwMode="auto">
          <a:xfrm>
            <a:off x="828000" y="214317"/>
            <a:ext cx="1015200" cy="361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89" r:id="rId1"/>
    <p:sldLayoutId id="2147483974" r:id="rId2"/>
    <p:sldLayoutId id="2147483976" r:id="rId3"/>
    <p:sldLayoutId id="2147483973" r:id="rId4"/>
    <p:sldLayoutId id="2147483977" r:id="rId5"/>
    <p:sldLayoutId id="2147483979" r:id="rId6"/>
    <p:sldLayoutId id="2147483978" r:id="rId7"/>
    <p:sldLayoutId id="2147483980" r:id="rId8"/>
    <p:sldLayoutId id="2147483991" r:id="rId9"/>
    <p:sldLayoutId id="2147483992" r:id="rId10"/>
    <p:sldLayoutId id="2147483993" r:id="rId11"/>
  </p:sldLayoutIdLst>
  <p:transition spd="med"/>
  <p:timing>
    <p:tnLst>
      <p:par>
        <p:cTn id="1" dur="indefinite" restart="never" nodeType="tmRoot"/>
      </p:par>
    </p:tnLst>
  </p:timing>
  <p:hf hdr="0"/>
  <p:txStyles>
    <p:titleStyle>
      <a:lvl1pPr algn="l" rtl="0" eaLnBrk="1" fontAlgn="base" hangingPunct="1">
        <a:spcBef>
          <a:spcPct val="0"/>
        </a:spcBef>
        <a:spcAft>
          <a:spcPct val="0"/>
        </a:spcAft>
        <a:defRPr sz="2400" kern="1000" spc="0">
          <a:solidFill>
            <a:srgbClr val="686868"/>
          </a:solidFill>
          <a:latin typeface="+mj-lt"/>
          <a:ea typeface="+mj-ea"/>
          <a:cs typeface="+mj-cs"/>
        </a:defRPr>
      </a:lvl1pPr>
      <a:lvl2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2pPr>
      <a:lvl3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3pPr>
      <a:lvl4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4pPr>
      <a:lvl5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5pPr>
      <a:lvl6pPr marL="457178" algn="l" rtl="0" eaLnBrk="1" fontAlgn="base" hangingPunct="1">
        <a:spcBef>
          <a:spcPct val="0"/>
        </a:spcBef>
        <a:spcAft>
          <a:spcPct val="0"/>
        </a:spcAft>
        <a:defRPr sz="3200" b="1">
          <a:solidFill>
            <a:schemeClr val="tx2"/>
          </a:solidFill>
          <a:latin typeface="Arial Narrow" pitchFamily="34" charset="0"/>
        </a:defRPr>
      </a:lvl6pPr>
      <a:lvl7pPr marL="914354" algn="l" rtl="0" eaLnBrk="1" fontAlgn="base" hangingPunct="1">
        <a:spcBef>
          <a:spcPct val="0"/>
        </a:spcBef>
        <a:spcAft>
          <a:spcPct val="0"/>
        </a:spcAft>
        <a:defRPr sz="3200" b="1">
          <a:solidFill>
            <a:schemeClr val="tx2"/>
          </a:solidFill>
          <a:latin typeface="Arial Narrow" pitchFamily="34" charset="0"/>
        </a:defRPr>
      </a:lvl7pPr>
      <a:lvl8pPr marL="1371532" algn="l" rtl="0" eaLnBrk="1" fontAlgn="base" hangingPunct="1">
        <a:spcBef>
          <a:spcPct val="0"/>
        </a:spcBef>
        <a:spcAft>
          <a:spcPct val="0"/>
        </a:spcAft>
        <a:defRPr sz="3200" b="1">
          <a:solidFill>
            <a:schemeClr val="tx2"/>
          </a:solidFill>
          <a:latin typeface="Arial Narrow" pitchFamily="34" charset="0"/>
        </a:defRPr>
      </a:lvl8pPr>
      <a:lvl9pPr marL="1828709" algn="l" rtl="0" eaLnBrk="1" fontAlgn="base" hangingPunct="1">
        <a:spcBef>
          <a:spcPct val="0"/>
        </a:spcBef>
        <a:spcAft>
          <a:spcPct val="0"/>
        </a:spcAft>
        <a:defRPr sz="3200" b="1">
          <a:solidFill>
            <a:schemeClr val="tx2"/>
          </a:solidFill>
          <a:latin typeface="Arial Narrow" pitchFamily="34" charset="0"/>
        </a:defRPr>
      </a:lvl9pPr>
    </p:titleStyle>
    <p:bodyStyle>
      <a:lvl1pPr marL="177792" indent="-177792" algn="l" rtl="0" eaLnBrk="1" fontAlgn="base" hangingPunct="1">
        <a:lnSpc>
          <a:spcPct val="110000"/>
        </a:lnSpc>
        <a:spcBef>
          <a:spcPct val="0"/>
        </a:spcBef>
        <a:spcAft>
          <a:spcPct val="0"/>
        </a:spcAft>
        <a:buClr>
          <a:schemeClr val="tx1"/>
        </a:buClr>
        <a:buFont typeface="Arial" panose="020B0604020202020204" pitchFamily="34" charset="0"/>
        <a:buChar char="•"/>
        <a:defRPr sz="1700" kern="1200" spc="0" baseline="0">
          <a:solidFill>
            <a:schemeClr val="tx1"/>
          </a:solidFill>
          <a:latin typeface="+mn-lt"/>
          <a:ea typeface="+mn-ea"/>
          <a:cs typeface="+mn-cs"/>
        </a:defRPr>
      </a:lvl1pPr>
      <a:lvl2pPr marL="355582" indent="-177792"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700" kern="1200" spc="0" baseline="0">
          <a:solidFill>
            <a:schemeClr val="tx1"/>
          </a:solidFill>
          <a:latin typeface="+mn-lt"/>
          <a:ea typeface="+mn-ea"/>
          <a:cs typeface="+mn-cs"/>
        </a:defRPr>
      </a:lvl2pPr>
      <a:lvl3pPr marL="355582" indent="184142" algn="l" rtl="0" eaLnBrk="1" fontAlgn="base" hangingPunct="1">
        <a:lnSpc>
          <a:spcPct val="110000"/>
        </a:lnSpc>
        <a:spcBef>
          <a:spcPct val="0"/>
        </a:spcBef>
        <a:spcAft>
          <a:spcPct val="0"/>
        </a:spcAft>
        <a:buFont typeface="Symbol" panose="05050102010706020507" pitchFamily="18" charset="2"/>
        <a:buChar char="-"/>
        <a:defRPr sz="1700" spc="0" baseline="0">
          <a:solidFill>
            <a:schemeClr val="tx1"/>
          </a:solidFill>
          <a:latin typeface="+mn-lt"/>
          <a:ea typeface="ＭＳ Ｐゴシック" charset="-128"/>
          <a:cs typeface="ＭＳ Ｐゴシック" charset="-128"/>
        </a:defRPr>
      </a:lvl3pPr>
      <a:lvl4pPr marL="717515"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ＭＳ Ｐゴシック" charset="0"/>
          <a:cs typeface="ＭＳ Ｐゴシック" charset="0"/>
        </a:defRPr>
      </a:lvl4pPr>
      <a:lvl5pPr marL="895306"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mn-ea"/>
          <a:cs typeface="ＭＳ Ｐゴシック" charset="0"/>
        </a:defRPr>
      </a:lvl5pPr>
      <a:lvl6pPr marL="1074685"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6pPr>
      <a:lvl7pPr marL="1257238" indent="-182554"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7pPr>
      <a:lvl8pPr marL="1436616"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8pPr>
      <a:lvl9pPr marL="1614408" indent="-177792"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9pPr>
    </p:bodyStyle>
    <p:otherStyle>
      <a:defPPr>
        <a:defRPr lang="de-DE"/>
      </a:defPPr>
      <a:lvl1pPr marL="0" algn="l" defTabSz="457178" rtl="0" eaLnBrk="1" latinLnBrk="0" hangingPunct="1">
        <a:defRPr sz="1800" kern="1200">
          <a:solidFill>
            <a:schemeClr val="tx1"/>
          </a:solidFill>
          <a:latin typeface="+mn-lt"/>
          <a:ea typeface="+mn-ea"/>
          <a:cs typeface="+mn-cs"/>
        </a:defRPr>
      </a:lvl1pPr>
      <a:lvl2pPr marL="457178" algn="l" defTabSz="457178" rtl="0" eaLnBrk="1" latinLnBrk="0" hangingPunct="1">
        <a:defRPr sz="1800" kern="1200">
          <a:solidFill>
            <a:schemeClr val="tx1"/>
          </a:solidFill>
          <a:latin typeface="+mn-lt"/>
          <a:ea typeface="+mn-ea"/>
          <a:cs typeface="+mn-cs"/>
        </a:defRPr>
      </a:lvl2pPr>
      <a:lvl3pPr marL="914354" algn="l" defTabSz="457178" rtl="0" eaLnBrk="1" latinLnBrk="0" hangingPunct="1">
        <a:defRPr sz="1800" kern="1200">
          <a:solidFill>
            <a:schemeClr val="tx1"/>
          </a:solidFill>
          <a:latin typeface="+mn-lt"/>
          <a:ea typeface="+mn-ea"/>
          <a:cs typeface="+mn-cs"/>
        </a:defRPr>
      </a:lvl3pPr>
      <a:lvl4pPr marL="1371532" algn="l" defTabSz="457178" rtl="0" eaLnBrk="1" latinLnBrk="0" hangingPunct="1">
        <a:defRPr sz="1800" kern="1200">
          <a:solidFill>
            <a:schemeClr val="tx1"/>
          </a:solidFill>
          <a:latin typeface="+mn-lt"/>
          <a:ea typeface="+mn-ea"/>
          <a:cs typeface="+mn-cs"/>
        </a:defRPr>
      </a:lvl4pPr>
      <a:lvl5pPr marL="1828709" algn="l" defTabSz="457178" rtl="0" eaLnBrk="1" latinLnBrk="0" hangingPunct="1">
        <a:defRPr sz="1800" kern="1200">
          <a:solidFill>
            <a:schemeClr val="tx1"/>
          </a:solidFill>
          <a:latin typeface="+mn-lt"/>
          <a:ea typeface="+mn-ea"/>
          <a:cs typeface="+mn-cs"/>
        </a:defRPr>
      </a:lvl5pPr>
      <a:lvl6pPr marL="2285886" algn="l" defTabSz="457178" rtl="0" eaLnBrk="1" latinLnBrk="0" hangingPunct="1">
        <a:defRPr sz="1800" kern="1200">
          <a:solidFill>
            <a:schemeClr val="tx1"/>
          </a:solidFill>
          <a:latin typeface="+mn-lt"/>
          <a:ea typeface="+mn-ea"/>
          <a:cs typeface="+mn-cs"/>
        </a:defRPr>
      </a:lvl6pPr>
      <a:lvl7pPr marL="2743062" algn="l" defTabSz="457178" rtl="0" eaLnBrk="1" latinLnBrk="0" hangingPunct="1">
        <a:defRPr sz="1800" kern="1200">
          <a:solidFill>
            <a:schemeClr val="tx1"/>
          </a:solidFill>
          <a:latin typeface="+mn-lt"/>
          <a:ea typeface="+mn-ea"/>
          <a:cs typeface="+mn-cs"/>
        </a:defRPr>
      </a:lvl7pPr>
      <a:lvl8pPr marL="3200240" algn="l" defTabSz="457178" rtl="0" eaLnBrk="1" latinLnBrk="0" hangingPunct="1">
        <a:defRPr sz="1800" kern="1200">
          <a:solidFill>
            <a:schemeClr val="tx1"/>
          </a:solidFill>
          <a:latin typeface="+mn-lt"/>
          <a:ea typeface="+mn-ea"/>
          <a:cs typeface="+mn-cs"/>
        </a:defRPr>
      </a:lvl8pPr>
      <a:lvl9pPr marL="3657418" algn="l" defTabSz="457178"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20" userDrawn="1">
          <p15:clr>
            <a:srgbClr val="F26B43"/>
          </p15:clr>
        </p15:guide>
        <p15:guide id="2" pos="288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emf"/><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image" Target="../media/image26.jpg"/><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28.tiff"/><Relationship Id="rId1" Type="http://schemas.openxmlformats.org/officeDocument/2006/relationships/slideLayout" Target="../slideLayouts/slideLayout10.xml"/><Relationship Id="rId4" Type="http://schemas.openxmlformats.org/officeDocument/2006/relationships/chart" Target="../charts/chart3.xml"/></Relationships>
</file>

<file path=ppt/slides/_rels/slide16.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doi.org/10.1016/j.nima.2016.02.103" TargetMode="External"/><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1.jpg"/></Relationships>
</file>

<file path=ppt/slides/_rels/slide19.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10.xml"/><Relationship Id="rId4" Type="http://schemas.openxmlformats.org/officeDocument/2006/relationships/image" Target="../media/image3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10.xml"/><Relationship Id="rId4" Type="http://schemas.openxmlformats.org/officeDocument/2006/relationships/image" Target="../media/image37.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openxmlformats.org/officeDocument/2006/relationships/image" Target="../media/image39.emf"/><Relationship Id="rId7" Type="http://schemas.openxmlformats.org/officeDocument/2006/relationships/image" Target="../media/image43.emf"/><Relationship Id="rId2" Type="http://schemas.openxmlformats.org/officeDocument/2006/relationships/image" Target="../media/image38.emf"/><Relationship Id="rId1" Type="http://schemas.openxmlformats.org/officeDocument/2006/relationships/slideLayout" Target="../slideLayouts/slideLayout9.xml"/><Relationship Id="rId6" Type="http://schemas.openxmlformats.org/officeDocument/2006/relationships/image" Target="../media/image42.emf"/><Relationship Id="rId5" Type="http://schemas.openxmlformats.org/officeDocument/2006/relationships/image" Target="../media/image41.emf"/><Relationship Id="rId4" Type="http://schemas.openxmlformats.org/officeDocument/2006/relationships/image" Target="../media/image40.emf"/></Relationships>
</file>

<file path=ppt/slides/_rels/slide2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emf"/><Relationship Id="rId1" Type="http://schemas.openxmlformats.org/officeDocument/2006/relationships/slideLayout" Target="../slideLayouts/slideLayout10.xml"/><Relationship Id="rId4" Type="http://schemas.openxmlformats.org/officeDocument/2006/relationships/image" Target="../media/image46.png"/></Relationships>
</file>

<file path=ppt/slides/_rels/slide2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25.xml.rels><?xml version="1.0" encoding="UTF-8" standalone="yes"?>
<Relationships xmlns="http://schemas.openxmlformats.org/package/2006/relationships"><Relationship Id="rId3" Type="http://schemas.openxmlformats.org/officeDocument/2006/relationships/image" Target="../media/image51.jpg"/><Relationship Id="rId2" Type="http://schemas.openxmlformats.org/officeDocument/2006/relationships/image" Target="../media/image50.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7" Type="http://schemas.openxmlformats.org/officeDocument/2006/relationships/image" Target="../media/image8.emf"/><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emf"/><Relationship Id="rId5" Type="http://schemas.openxmlformats.org/officeDocument/2006/relationships/image" Target="../media/image6.jpe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5" Type="http://schemas.openxmlformats.org/officeDocument/2006/relationships/chart" Target="../charts/chart1.xml"/><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p:cNvSpPr>
            <a:spLocks noGrp="1"/>
          </p:cNvSpPr>
          <p:nvPr>
            <p:ph type="title"/>
          </p:nvPr>
        </p:nvSpPr>
        <p:spPr/>
        <p:txBody>
          <a:bodyPr/>
          <a:lstStyle/>
          <a:p>
            <a:r>
              <a:rPr lang="de-DE" sz="1400" dirty="0" smtClean="0"/>
              <a:t/>
            </a:r>
            <a:br>
              <a:rPr lang="de-DE" sz="1400" dirty="0" smtClean="0"/>
            </a:br>
            <a:r>
              <a:rPr lang="en-US" dirty="0"/>
              <a:t>Beam size monitoring at SLS (2.0)</a:t>
            </a:r>
            <a:r>
              <a:rPr lang="de-CH" dirty="0"/>
              <a:t/>
            </a:r>
            <a:br>
              <a:rPr lang="de-CH" dirty="0"/>
            </a:br>
            <a:endParaRPr lang="de-DE" sz="2400" dirty="0"/>
          </a:p>
        </p:txBody>
      </p:sp>
      <p:sp>
        <p:nvSpPr>
          <p:cNvPr id="9" name="Untertitel 8"/>
          <p:cNvSpPr>
            <a:spLocks noGrp="1"/>
          </p:cNvSpPr>
          <p:nvPr>
            <p:ph type="subTitle" sz="quarter" idx="1"/>
          </p:nvPr>
        </p:nvSpPr>
        <p:spPr/>
        <p:txBody>
          <a:bodyPr/>
          <a:lstStyle/>
          <a:p>
            <a:r>
              <a:rPr lang="en-US" dirty="0" smtClean="0"/>
              <a:t>Cigdem Ozkan Loch :: Electron Beam Instrumentation ::  </a:t>
            </a:r>
            <a:r>
              <a:rPr lang="en-US" dirty="0"/>
              <a:t>Paul </a:t>
            </a:r>
            <a:r>
              <a:rPr lang="en-US" dirty="0" err="1"/>
              <a:t>Scherrer</a:t>
            </a:r>
            <a:r>
              <a:rPr lang="en-US" dirty="0"/>
              <a:t> </a:t>
            </a:r>
            <a:r>
              <a:rPr lang="en-US" dirty="0" smtClean="0"/>
              <a:t>Institute</a:t>
            </a:r>
            <a:endParaRPr lang="en-US" dirty="0"/>
          </a:p>
        </p:txBody>
      </p:sp>
      <p:sp>
        <p:nvSpPr>
          <p:cNvPr id="10" name="Textplatzhalter 9"/>
          <p:cNvSpPr>
            <a:spLocks noGrp="1"/>
          </p:cNvSpPr>
          <p:nvPr>
            <p:ph type="body" sz="quarter" idx="11"/>
          </p:nvPr>
        </p:nvSpPr>
        <p:spPr>
          <a:xfrm>
            <a:off x="828675" y="4150574"/>
            <a:ext cx="7954963" cy="293383"/>
          </a:xfrm>
        </p:spPr>
        <p:txBody>
          <a:bodyPr/>
          <a:lstStyle/>
          <a:p>
            <a:r>
              <a:rPr lang="de-DE" dirty="0" smtClean="0"/>
              <a:t>23.03.2022</a:t>
            </a:r>
            <a:endParaRPr lang="de-DE" dirty="0"/>
          </a:p>
        </p:txBody>
      </p:sp>
    </p:spTree>
    <p:extLst>
      <p:ext uri="{BB962C8B-B14F-4D97-AF65-F5344CB8AC3E}">
        <p14:creationId xmlns:p14="http://schemas.microsoft.com/office/powerpoint/2010/main" val="1859313940"/>
      </p:ext>
    </p:extLst>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el 2"/>
          <p:cNvSpPr>
            <a:spLocks noGrp="1"/>
          </p:cNvSpPr>
          <p:nvPr>
            <p:ph type="title"/>
          </p:nvPr>
        </p:nvSpPr>
        <p:spPr>
          <a:xfrm>
            <a:off x="2077211" y="216000"/>
            <a:ext cx="6708025" cy="381375"/>
          </a:xfrm>
        </p:spPr>
        <p:txBody>
          <a:bodyPr/>
          <a:lstStyle/>
          <a:p>
            <a:r>
              <a:rPr lang="en-US" dirty="0" smtClean="0"/>
              <a:t>SLS 2.0</a:t>
            </a:r>
            <a:endParaRPr lang="de-CH" dirty="0"/>
          </a:p>
        </p:txBody>
      </p:sp>
      <p:pic>
        <p:nvPicPr>
          <p:cNvPr id="98" name="Picture 97"/>
          <p:cNvPicPr>
            <a:picLocks noChangeAspect="1"/>
          </p:cNvPicPr>
          <p:nvPr/>
        </p:nvPicPr>
        <p:blipFill>
          <a:blip r:embed="rId3"/>
          <a:stretch>
            <a:fillRect/>
          </a:stretch>
        </p:blipFill>
        <p:spPr>
          <a:xfrm>
            <a:off x="811784" y="992584"/>
            <a:ext cx="4120256" cy="1800000"/>
          </a:xfrm>
          <a:prstGeom prst="rect">
            <a:avLst/>
          </a:prstGeom>
        </p:spPr>
      </p:pic>
      <p:pic>
        <p:nvPicPr>
          <p:cNvPr id="99" name="Picture 98"/>
          <p:cNvPicPr>
            <a:picLocks noChangeAspect="1"/>
          </p:cNvPicPr>
          <p:nvPr/>
        </p:nvPicPr>
        <p:blipFill>
          <a:blip r:embed="rId4"/>
          <a:stretch>
            <a:fillRect/>
          </a:stretch>
        </p:blipFill>
        <p:spPr>
          <a:xfrm>
            <a:off x="807243" y="2949417"/>
            <a:ext cx="4052789" cy="1894403"/>
          </a:xfrm>
          <a:prstGeom prst="rect">
            <a:avLst/>
          </a:prstGeom>
        </p:spPr>
      </p:pic>
      <p:sp>
        <p:nvSpPr>
          <p:cNvPr id="100" name="Rectangle 4"/>
          <p:cNvSpPr>
            <a:spLocks/>
          </p:cNvSpPr>
          <p:nvPr/>
        </p:nvSpPr>
        <p:spPr bwMode="auto">
          <a:xfrm>
            <a:off x="1242118" y="2743299"/>
            <a:ext cx="504056" cy="238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defRPr sz="2900">
                <a:solidFill>
                  <a:srgbClr val="000000"/>
                </a:solidFill>
                <a:latin typeface="Gill Sans" charset="0"/>
                <a:ea typeface="MS PGothic" pitchFamily="34" charset="-128"/>
                <a:sym typeface="Gill Sans" charset="0"/>
              </a:defRPr>
            </a:lvl1pPr>
            <a:lvl2pPr marL="742950" indent="-285750" eaLnBrk="0" hangingPunct="0">
              <a:defRPr sz="2900">
                <a:solidFill>
                  <a:srgbClr val="000000"/>
                </a:solidFill>
                <a:latin typeface="Gill Sans" charset="0"/>
                <a:ea typeface="MS PGothic" pitchFamily="34" charset="-128"/>
                <a:sym typeface="Gill Sans" charset="0"/>
              </a:defRPr>
            </a:lvl2pPr>
            <a:lvl3pPr marL="1143000" indent="-228600" eaLnBrk="0" hangingPunct="0">
              <a:defRPr sz="2900">
                <a:solidFill>
                  <a:srgbClr val="000000"/>
                </a:solidFill>
                <a:latin typeface="Gill Sans" charset="0"/>
                <a:ea typeface="MS PGothic" pitchFamily="34" charset="-128"/>
                <a:sym typeface="Gill Sans" charset="0"/>
              </a:defRPr>
            </a:lvl3pPr>
            <a:lvl4pPr marL="1600200" indent="-228600" eaLnBrk="0" hangingPunct="0">
              <a:defRPr sz="2900">
                <a:solidFill>
                  <a:srgbClr val="000000"/>
                </a:solidFill>
                <a:latin typeface="Gill Sans" charset="0"/>
                <a:ea typeface="MS PGothic" pitchFamily="34" charset="-128"/>
                <a:sym typeface="Gill Sans" charset="0"/>
              </a:defRPr>
            </a:lvl4pPr>
            <a:lvl5pPr marL="2057400" indent="-228600" eaLnBrk="0" hangingPunct="0">
              <a:defRPr sz="2900">
                <a:solidFill>
                  <a:srgbClr val="000000"/>
                </a:solidFill>
                <a:latin typeface="Gill Sans" charset="0"/>
                <a:ea typeface="MS PGothic" pitchFamily="34" charset="-128"/>
                <a:sym typeface="Gill Sans" charset="0"/>
              </a:defRPr>
            </a:lvl5pPr>
            <a:lvl6pPr marL="2514600" indent="-228600" algn="ctr" eaLnBrk="0" fontAlgn="base" hangingPunct="0">
              <a:spcBef>
                <a:spcPct val="0"/>
              </a:spcBef>
              <a:spcAft>
                <a:spcPct val="0"/>
              </a:spcAft>
              <a:defRPr sz="2900">
                <a:solidFill>
                  <a:srgbClr val="000000"/>
                </a:solidFill>
                <a:latin typeface="Gill Sans" charset="0"/>
                <a:ea typeface="MS PGothic" pitchFamily="34" charset="-128"/>
                <a:sym typeface="Gill Sans" charset="0"/>
              </a:defRPr>
            </a:lvl6pPr>
            <a:lvl7pPr marL="2971800" indent="-228600" algn="ctr" eaLnBrk="0" fontAlgn="base" hangingPunct="0">
              <a:spcBef>
                <a:spcPct val="0"/>
              </a:spcBef>
              <a:spcAft>
                <a:spcPct val="0"/>
              </a:spcAft>
              <a:defRPr sz="2900">
                <a:solidFill>
                  <a:srgbClr val="000000"/>
                </a:solidFill>
                <a:latin typeface="Gill Sans" charset="0"/>
                <a:ea typeface="MS PGothic" pitchFamily="34" charset="-128"/>
                <a:sym typeface="Gill Sans" charset="0"/>
              </a:defRPr>
            </a:lvl7pPr>
            <a:lvl8pPr marL="3429000" indent="-228600" algn="ctr" eaLnBrk="0" fontAlgn="base" hangingPunct="0">
              <a:spcBef>
                <a:spcPct val="0"/>
              </a:spcBef>
              <a:spcAft>
                <a:spcPct val="0"/>
              </a:spcAft>
              <a:defRPr sz="2900">
                <a:solidFill>
                  <a:srgbClr val="000000"/>
                </a:solidFill>
                <a:latin typeface="Gill Sans" charset="0"/>
                <a:ea typeface="MS PGothic" pitchFamily="34" charset="-128"/>
                <a:sym typeface="Gill Sans" charset="0"/>
              </a:defRPr>
            </a:lvl8pPr>
            <a:lvl9pPr marL="3886200" indent="-228600" algn="ctr" eaLnBrk="0" fontAlgn="base" hangingPunct="0">
              <a:spcBef>
                <a:spcPct val="0"/>
              </a:spcBef>
              <a:spcAft>
                <a:spcPct val="0"/>
              </a:spcAft>
              <a:defRPr sz="2900">
                <a:solidFill>
                  <a:srgbClr val="000000"/>
                </a:solidFill>
                <a:latin typeface="Gill Sans" charset="0"/>
                <a:ea typeface="MS PGothic" pitchFamily="34" charset="-128"/>
                <a:sym typeface="Gill Sans" charset="0"/>
              </a:defRPr>
            </a:lvl9pPr>
          </a:lstStyle>
          <a:p>
            <a:pPr algn="ctr" eaLnBrk="1" hangingPunct="1"/>
            <a:r>
              <a:rPr lang="en-US" altLang="en-US" sz="1100" dirty="0" smtClean="0">
                <a:latin typeface="Times" panose="02020603050405020304" pitchFamily="18" charset="0"/>
                <a:cs typeface="Times" panose="02020603050405020304" pitchFamily="18" charset="0"/>
              </a:rPr>
              <a:t>BN  VB</a:t>
            </a:r>
            <a:endParaRPr lang="en-US" altLang="en-US" sz="1100" dirty="0">
              <a:latin typeface="Times" panose="02020603050405020304" pitchFamily="18" charset="0"/>
              <a:cs typeface="Times" panose="02020603050405020304" pitchFamily="18" charset="0"/>
            </a:endParaRPr>
          </a:p>
        </p:txBody>
      </p:sp>
      <p:sp>
        <p:nvSpPr>
          <p:cNvPr id="101" name="Rectangle 4"/>
          <p:cNvSpPr>
            <a:spLocks/>
          </p:cNvSpPr>
          <p:nvPr/>
        </p:nvSpPr>
        <p:spPr bwMode="auto">
          <a:xfrm>
            <a:off x="2696966" y="4775340"/>
            <a:ext cx="354981" cy="244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defRPr sz="2900">
                <a:solidFill>
                  <a:srgbClr val="000000"/>
                </a:solidFill>
                <a:latin typeface="Gill Sans" charset="0"/>
                <a:ea typeface="MS PGothic" pitchFamily="34" charset="-128"/>
                <a:sym typeface="Gill Sans" charset="0"/>
              </a:defRPr>
            </a:lvl1pPr>
            <a:lvl2pPr marL="742950" indent="-285750" eaLnBrk="0" hangingPunct="0">
              <a:defRPr sz="2900">
                <a:solidFill>
                  <a:srgbClr val="000000"/>
                </a:solidFill>
                <a:latin typeface="Gill Sans" charset="0"/>
                <a:ea typeface="MS PGothic" pitchFamily="34" charset="-128"/>
                <a:sym typeface="Gill Sans" charset="0"/>
              </a:defRPr>
            </a:lvl2pPr>
            <a:lvl3pPr marL="1143000" indent="-228600" eaLnBrk="0" hangingPunct="0">
              <a:defRPr sz="2900">
                <a:solidFill>
                  <a:srgbClr val="000000"/>
                </a:solidFill>
                <a:latin typeface="Gill Sans" charset="0"/>
                <a:ea typeface="MS PGothic" pitchFamily="34" charset="-128"/>
                <a:sym typeface="Gill Sans" charset="0"/>
              </a:defRPr>
            </a:lvl3pPr>
            <a:lvl4pPr marL="1600200" indent="-228600" eaLnBrk="0" hangingPunct="0">
              <a:defRPr sz="2900">
                <a:solidFill>
                  <a:srgbClr val="000000"/>
                </a:solidFill>
                <a:latin typeface="Gill Sans" charset="0"/>
                <a:ea typeface="MS PGothic" pitchFamily="34" charset="-128"/>
                <a:sym typeface="Gill Sans" charset="0"/>
              </a:defRPr>
            </a:lvl4pPr>
            <a:lvl5pPr marL="2057400" indent="-228600" eaLnBrk="0" hangingPunct="0">
              <a:defRPr sz="2900">
                <a:solidFill>
                  <a:srgbClr val="000000"/>
                </a:solidFill>
                <a:latin typeface="Gill Sans" charset="0"/>
                <a:ea typeface="MS PGothic" pitchFamily="34" charset="-128"/>
                <a:sym typeface="Gill Sans" charset="0"/>
              </a:defRPr>
            </a:lvl5pPr>
            <a:lvl6pPr marL="2514600" indent="-228600" algn="ctr" eaLnBrk="0" fontAlgn="base" hangingPunct="0">
              <a:spcBef>
                <a:spcPct val="0"/>
              </a:spcBef>
              <a:spcAft>
                <a:spcPct val="0"/>
              </a:spcAft>
              <a:defRPr sz="2900">
                <a:solidFill>
                  <a:srgbClr val="000000"/>
                </a:solidFill>
                <a:latin typeface="Gill Sans" charset="0"/>
                <a:ea typeface="MS PGothic" pitchFamily="34" charset="-128"/>
                <a:sym typeface="Gill Sans" charset="0"/>
              </a:defRPr>
            </a:lvl6pPr>
            <a:lvl7pPr marL="2971800" indent="-228600" algn="ctr" eaLnBrk="0" fontAlgn="base" hangingPunct="0">
              <a:spcBef>
                <a:spcPct val="0"/>
              </a:spcBef>
              <a:spcAft>
                <a:spcPct val="0"/>
              </a:spcAft>
              <a:defRPr sz="2900">
                <a:solidFill>
                  <a:srgbClr val="000000"/>
                </a:solidFill>
                <a:latin typeface="Gill Sans" charset="0"/>
                <a:ea typeface="MS PGothic" pitchFamily="34" charset="-128"/>
                <a:sym typeface="Gill Sans" charset="0"/>
              </a:defRPr>
            </a:lvl7pPr>
            <a:lvl8pPr marL="3429000" indent="-228600" algn="ctr" eaLnBrk="0" fontAlgn="base" hangingPunct="0">
              <a:spcBef>
                <a:spcPct val="0"/>
              </a:spcBef>
              <a:spcAft>
                <a:spcPct val="0"/>
              </a:spcAft>
              <a:defRPr sz="2900">
                <a:solidFill>
                  <a:srgbClr val="000000"/>
                </a:solidFill>
                <a:latin typeface="Gill Sans" charset="0"/>
                <a:ea typeface="MS PGothic" pitchFamily="34" charset="-128"/>
                <a:sym typeface="Gill Sans" charset="0"/>
              </a:defRPr>
            </a:lvl8pPr>
            <a:lvl9pPr marL="3886200" indent="-228600" algn="ctr" eaLnBrk="0" fontAlgn="base" hangingPunct="0">
              <a:spcBef>
                <a:spcPct val="0"/>
              </a:spcBef>
              <a:spcAft>
                <a:spcPct val="0"/>
              </a:spcAft>
              <a:defRPr sz="2900">
                <a:solidFill>
                  <a:srgbClr val="000000"/>
                </a:solidFill>
                <a:latin typeface="Gill Sans" charset="0"/>
                <a:ea typeface="MS PGothic" pitchFamily="34" charset="-128"/>
                <a:sym typeface="Gill Sans" charset="0"/>
              </a:defRPr>
            </a:lvl9pPr>
          </a:lstStyle>
          <a:p>
            <a:pPr algn="ctr" eaLnBrk="1" hangingPunct="1"/>
            <a:r>
              <a:rPr lang="en-US" altLang="en-US" sz="1100" dirty="0" smtClean="0">
                <a:latin typeface="Times" panose="02020603050405020304" pitchFamily="18" charset="0"/>
                <a:cs typeface="Times" panose="02020603050405020304" pitchFamily="18" charset="0"/>
              </a:rPr>
              <a:t>BE</a:t>
            </a:r>
            <a:endParaRPr lang="en-US" altLang="en-US" sz="1100" dirty="0">
              <a:latin typeface="Times" panose="02020603050405020304" pitchFamily="18" charset="0"/>
              <a:cs typeface="Times" panose="02020603050405020304" pitchFamily="18" charset="0"/>
            </a:endParaRPr>
          </a:p>
        </p:txBody>
      </p:sp>
      <p:sp>
        <p:nvSpPr>
          <p:cNvPr id="104" name="Rectangle 4"/>
          <p:cNvSpPr>
            <a:spLocks/>
          </p:cNvSpPr>
          <p:nvPr/>
        </p:nvSpPr>
        <p:spPr bwMode="auto">
          <a:xfrm rot="16200000">
            <a:off x="-169478" y="1790712"/>
            <a:ext cx="1892641" cy="24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defRPr sz="2900">
                <a:solidFill>
                  <a:srgbClr val="000000"/>
                </a:solidFill>
                <a:latin typeface="Gill Sans" charset="0"/>
                <a:ea typeface="MS PGothic" pitchFamily="34" charset="-128"/>
                <a:sym typeface="Gill Sans" charset="0"/>
              </a:defRPr>
            </a:lvl1pPr>
            <a:lvl2pPr marL="742950" indent="-285750" eaLnBrk="0" hangingPunct="0">
              <a:defRPr sz="2900">
                <a:solidFill>
                  <a:srgbClr val="000000"/>
                </a:solidFill>
                <a:latin typeface="Gill Sans" charset="0"/>
                <a:ea typeface="MS PGothic" pitchFamily="34" charset="-128"/>
                <a:sym typeface="Gill Sans" charset="0"/>
              </a:defRPr>
            </a:lvl2pPr>
            <a:lvl3pPr marL="1143000" indent="-228600" eaLnBrk="0" hangingPunct="0">
              <a:defRPr sz="2900">
                <a:solidFill>
                  <a:srgbClr val="000000"/>
                </a:solidFill>
                <a:latin typeface="Gill Sans" charset="0"/>
                <a:ea typeface="MS PGothic" pitchFamily="34" charset="-128"/>
                <a:sym typeface="Gill Sans" charset="0"/>
              </a:defRPr>
            </a:lvl3pPr>
            <a:lvl4pPr marL="1600200" indent="-228600" eaLnBrk="0" hangingPunct="0">
              <a:defRPr sz="2900">
                <a:solidFill>
                  <a:srgbClr val="000000"/>
                </a:solidFill>
                <a:latin typeface="Gill Sans" charset="0"/>
                <a:ea typeface="MS PGothic" pitchFamily="34" charset="-128"/>
                <a:sym typeface="Gill Sans" charset="0"/>
              </a:defRPr>
            </a:lvl4pPr>
            <a:lvl5pPr marL="2057400" indent="-228600" eaLnBrk="0" hangingPunct="0">
              <a:defRPr sz="2900">
                <a:solidFill>
                  <a:srgbClr val="000000"/>
                </a:solidFill>
                <a:latin typeface="Gill Sans" charset="0"/>
                <a:ea typeface="MS PGothic" pitchFamily="34" charset="-128"/>
                <a:sym typeface="Gill Sans" charset="0"/>
              </a:defRPr>
            </a:lvl5pPr>
            <a:lvl6pPr marL="2514600" indent="-228600" algn="ctr" eaLnBrk="0" fontAlgn="base" hangingPunct="0">
              <a:spcBef>
                <a:spcPct val="0"/>
              </a:spcBef>
              <a:spcAft>
                <a:spcPct val="0"/>
              </a:spcAft>
              <a:defRPr sz="2900">
                <a:solidFill>
                  <a:srgbClr val="000000"/>
                </a:solidFill>
                <a:latin typeface="Gill Sans" charset="0"/>
                <a:ea typeface="MS PGothic" pitchFamily="34" charset="-128"/>
                <a:sym typeface="Gill Sans" charset="0"/>
              </a:defRPr>
            </a:lvl6pPr>
            <a:lvl7pPr marL="2971800" indent="-228600" algn="ctr" eaLnBrk="0" fontAlgn="base" hangingPunct="0">
              <a:spcBef>
                <a:spcPct val="0"/>
              </a:spcBef>
              <a:spcAft>
                <a:spcPct val="0"/>
              </a:spcAft>
              <a:defRPr sz="2900">
                <a:solidFill>
                  <a:srgbClr val="000000"/>
                </a:solidFill>
                <a:latin typeface="Gill Sans" charset="0"/>
                <a:ea typeface="MS PGothic" pitchFamily="34" charset="-128"/>
                <a:sym typeface="Gill Sans" charset="0"/>
              </a:defRPr>
            </a:lvl7pPr>
            <a:lvl8pPr marL="3429000" indent="-228600" algn="ctr" eaLnBrk="0" fontAlgn="base" hangingPunct="0">
              <a:spcBef>
                <a:spcPct val="0"/>
              </a:spcBef>
              <a:spcAft>
                <a:spcPct val="0"/>
              </a:spcAft>
              <a:defRPr sz="2900">
                <a:solidFill>
                  <a:srgbClr val="000000"/>
                </a:solidFill>
                <a:latin typeface="Gill Sans" charset="0"/>
                <a:ea typeface="MS PGothic" pitchFamily="34" charset="-128"/>
                <a:sym typeface="Gill Sans" charset="0"/>
              </a:defRPr>
            </a:lvl8pPr>
            <a:lvl9pPr marL="3886200" indent="-228600" algn="ctr" eaLnBrk="0" fontAlgn="base" hangingPunct="0">
              <a:spcBef>
                <a:spcPct val="0"/>
              </a:spcBef>
              <a:spcAft>
                <a:spcPct val="0"/>
              </a:spcAft>
              <a:defRPr sz="2900">
                <a:solidFill>
                  <a:srgbClr val="000000"/>
                </a:solidFill>
                <a:latin typeface="Gill Sans" charset="0"/>
                <a:ea typeface="MS PGothic" pitchFamily="34" charset="-128"/>
                <a:sym typeface="Gill Sans" charset="0"/>
              </a:defRPr>
            </a:lvl9pPr>
          </a:lstStyle>
          <a:p>
            <a:pPr algn="ctr" eaLnBrk="1" hangingPunct="1"/>
            <a:r>
              <a:rPr lang="en-US" altLang="en-US" sz="1400" dirty="0" smtClean="0">
                <a:solidFill>
                  <a:srgbClr val="0070C0"/>
                </a:solidFill>
                <a:latin typeface="+mn-lt"/>
                <a:cs typeface="Times" panose="02020603050405020304" pitchFamily="18" charset="0"/>
              </a:rPr>
              <a:t>Dispersion dominated</a:t>
            </a:r>
            <a:endParaRPr lang="en-US" altLang="en-US" sz="1400" dirty="0">
              <a:solidFill>
                <a:srgbClr val="0070C0"/>
              </a:solidFill>
              <a:latin typeface="+mn-lt"/>
              <a:cs typeface="Times" panose="02020603050405020304" pitchFamily="18" charset="0"/>
            </a:endParaRPr>
          </a:p>
        </p:txBody>
      </p:sp>
      <p:sp>
        <p:nvSpPr>
          <p:cNvPr id="105" name="Rectangle 4"/>
          <p:cNvSpPr>
            <a:spLocks/>
          </p:cNvSpPr>
          <p:nvPr/>
        </p:nvSpPr>
        <p:spPr bwMode="auto">
          <a:xfrm rot="16200000">
            <a:off x="-160644" y="3674522"/>
            <a:ext cx="1874978" cy="24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defRPr sz="2900">
                <a:solidFill>
                  <a:srgbClr val="000000"/>
                </a:solidFill>
                <a:latin typeface="Gill Sans" charset="0"/>
                <a:ea typeface="MS PGothic" pitchFamily="34" charset="-128"/>
                <a:sym typeface="Gill Sans" charset="0"/>
              </a:defRPr>
            </a:lvl1pPr>
            <a:lvl2pPr marL="742950" indent="-285750" eaLnBrk="0" hangingPunct="0">
              <a:defRPr sz="2900">
                <a:solidFill>
                  <a:srgbClr val="000000"/>
                </a:solidFill>
                <a:latin typeface="Gill Sans" charset="0"/>
                <a:ea typeface="MS PGothic" pitchFamily="34" charset="-128"/>
                <a:sym typeface="Gill Sans" charset="0"/>
              </a:defRPr>
            </a:lvl2pPr>
            <a:lvl3pPr marL="1143000" indent="-228600" eaLnBrk="0" hangingPunct="0">
              <a:defRPr sz="2900">
                <a:solidFill>
                  <a:srgbClr val="000000"/>
                </a:solidFill>
                <a:latin typeface="Gill Sans" charset="0"/>
                <a:ea typeface="MS PGothic" pitchFamily="34" charset="-128"/>
                <a:sym typeface="Gill Sans" charset="0"/>
              </a:defRPr>
            </a:lvl3pPr>
            <a:lvl4pPr marL="1600200" indent="-228600" eaLnBrk="0" hangingPunct="0">
              <a:defRPr sz="2900">
                <a:solidFill>
                  <a:srgbClr val="000000"/>
                </a:solidFill>
                <a:latin typeface="Gill Sans" charset="0"/>
                <a:ea typeface="MS PGothic" pitchFamily="34" charset="-128"/>
                <a:sym typeface="Gill Sans" charset="0"/>
              </a:defRPr>
            </a:lvl4pPr>
            <a:lvl5pPr marL="2057400" indent="-228600" eaLnBrk="0" hangingPunct="0">
              <a:defRPr sz="2900">
                <a:solidFill>
                  <a:srgbClr val="000000"/>
                </a:solidFill>
                <a:latin typeface="Gill Sans" charset="0"/>
                <a:ea typeface="MS PGothic" pitchFamily="34" charset="-128"/>
                <a:sym typeface="Gill Sans" charset="0"/>
              </a:defRPr>
            </a:lvl5pPr>
            <a:lvl6pPr marL="2514600" indent="-228600" algn="ctr" eaLnBrk="0" fontAlgn="base" hangingPunct="0">
              <a:spcBef>
                <a:spcPct val="0"/>
              </a:spcBef>
              <a:spcAft>
                <a:spcPct val="0"/>
              </a:spcAft>
              <a:defRPr sz="2900">
                <a:solidFill>
                  <a:srgbClr val="000000"/>
                </a:solidFill>
                <a:latin typeface="Gill Sans" charset="0"/>
                <a:ea typeface="MS PGothic" pitchFamily="34" charset="-128"/>
                <a:sym typeface="Gill Sans" charset="0"/>
              </a:defRPr>
            </a:lvl6pPr>
            <a:lvl7pPr marL="2971800" indent="-228600" algn="ctr" eaLnBrk="0" fontAlgn="base" hangingPunct="0">
              <a:spcBef>
                <a:spcPct val="0"/>
              </a:spcBef>
              <a:spcAft>
                <a:spcPct val="0"/>
              </a:spcAft>
              <a:defRPr sz="2900">
                <a:solidFill>
                  <a:srgbClr val="000000"/>
                </a:solidFill>
                <a:latin typeface="Gill Sans" charset="0"/>
                <a:ea typeface="MS PGothic" pitchFamily="34" charset="-128"/>
                <a:sym typeface="Gill Sans" charset="0"/>
              </a:defRPr>
            </a:lvl7pPr>
            <a:lvl8pPr marL="3429000" indent="-228600" algn="ctr" eaLnBrk="0" fontAlgn="base" hangingPunct="0">
              <a:spcBef>
                <a:spcPct val="0"/>
              </a:spcBef>
              <a:spcAft>
                <a:spcPct val="0"/>
              </a:spcAft>
              <a:defRPr sz="2900">
                <a:solidFill>
                  <a:srgbClr val="000000"/>
                </a:solidFill>
                <a:latin typeface="Gill Sans" charset="0"/>
                <a:ea typeface="MS PGothic" pitchFamily="34" charset="-128"/>
                <a:sym typeface="Gill Sans" charset="0"/>
              </a:defRPr>
            </a:lvl8pPr>
            <a:lvl9pPr marL="3886200" indent="-228600" algn="ctr" eaLnBrk="0" fontAlgn="base" hangingPunct="0">
              <a:spcBef>
                <a:spcPct val="0"/>
              </a:spcBef>
              <a:spcAft>
                <a:spcPct val="0"/>
              </a:spcAft>
              <a:defRPr sz="2900">
                <a:solidFill>
                  <a:srgbClr val="000000"/>
                </a:solidFill>
                <a:latin typeface="Gill Sans" charset="0"/>
                <a:ea typeface="MS PGothic" pitchFamily="34" charset="-128"/>
                <a:sym typeface="Gill Sans" charset="0"/>
              </a:defRPr>
            </a:lvl9pPr>
          </a:lstStyle>
          <a:p>
            <a:pPr algn="ctr" eaLnBrk="1" hangingPunct="1"/>
            <a:r>
              <a:rPr lang="en-US" altLang="en-US" sz="1400" dirty="0" smtClean="0">
                <a:solidFill>
                  <a:srgbClr val="0070C0"/>
                </a:solidFill>
                <a:latin typeface="+mn-lt"/>
                <a:cs typeface="Times" panose="02020603050405020304" pitchFamily="18" charset="0"/>
              </a:rPr>
              <a:t>Emittance dominated</a:t>
            </a:r>
            <a:endParaRPr lang="en-US" altLang="en-US" sz="1400" dirty="0">
              <a:solidFill>
                <a:srgbClr val="0070C0"/>
              </a:solidFill>
              <a:latin typeface="+mn-lt"/>
              <a:cs typeface="Times" panose="02020603050405020304" pitchFamily="18" charset="0"/>
            </a:endParaRPr>
          </a:p>
        </p:txBody>
      </p:sp>
      <p:cxnSp>
        <p:nvCxnSpPr>
          <p:cNvPr id="107" name="Straight Connector 106"/>
          <p:cNvCxnSpPr/>
          <p:nvPr/>
        </p:nvCxnSpPr>
        <p:spPr bwMode="auto">
          <a:xfrm>
            <a:off x="1314126" y="1115773"/>
            <a:ext cx="0" cy="1368000"/>
          </a:xfrm>
          <a:prstGeom prst="line">
            <a:avLst/>
          </a:prstGeom>
          <a:solidFill>
            <a:schemeClr val="accent1"/>
          </a:solidFill>
          <a:ln w="9525" cap="flat" cmpd="sng" algn="ctr">
            <a:solidFill>
              <a:schemeClr val="tx1"/>
            </a:solidFill>
            <a:prstDash val="dash"/>
            <a:round/>
            <a:headEnd type="none" w="med" len="med"/>
            <a:tailEnd type="none" w="med" len="med"/>
          </a:ln>
          <a:effectLst/>
        </p:spPr>
      </p:cxnSp>
      <p:sp>
        <p:nvSpPr>
          <p:cNvPr id="3" name="Rectangle 2"/>
          <p:cNvSpPr/>
          <p:nvPr/>
        </p:nvSpPr>
        <p:spPr>
          <a:xfrm>
            <a:off x="5190833" y="3970383"/>
            <a:ext cx="3526937" cy="830997"/>
          </a:xfrm>
          <a:prstGeom prst="rect">
            <a:avLst/>
          </a:prstGeom>
          <a:solidFill>
            <a:srgbClr val="FFC000"/>
          </a:solidFill>
        </p:spPr>
        <p:txBody>
          <a:bodyPr wrap="square">
            <a:spAutoFit/>
          </a:bodyPr>
          <a:lstStyle/>
          <a:p>
            <a:pPr algn="ctr">
              <a:spcBef>
                <a:spcPts val="0"/>
              </a:spcBef>
              <a:spcAft>
                <a:spcPts val="0"/>
              </a:spcAft>
            </a:pPr>
            <a:r>
              <a:rPr lang="en-US" sz="1200" dirty="0">
                <a:latin typeface="Calibri" panose="020F0502020204030204" pitchFamily="34" charset="0"/>
                <a:ea typeface="Calibri" panose="020F0502020204030204" pitchFamily="34" charset="0"/>
                <a:cs typeface="Calibri" panose="020F0502020204030204" pitchFamily="34" charset="0"/>
              </a:rPr>
              <a:t>Nominal </a:t>
            </a:r>
            <a:r>
              <a:rPr lang="en-US" sz="1200" dirty="0" err="1">
                <a:latin typeface="Calibri" panose="020F0502020204030204" pitchFamily="34" charset="0"/>
                <a:ea typeface="Calibri" panose="020F0502020204030204" pitchFamily="34" charset="0"/>
                <a:cs typeface="Calibri" panose="020F0502020204030204" pitchFamily="34" charset="0"/>
              </a:rPr>
              <a:t>rms</a:t>
            </a:r>
            <a:r>
              <a:rPr lang="en-US" sz="1200" dirty="0">
                <a:latin typeface="Calibri" panose="020F0502020204030204" pitchFamily="34" charset="0"/>
                <a:ea typeface="Calibri" panose="020F0502020204030204" pitchFamily="34" charset="0"/>
                <a:cs typeface="Calibri" panose="020F0502020204030204" pitchFamily="34" charset="0"/>
              </a:rPr>
              <a:t> beam size (</a:t>
            </a:r>
            <a:r>
              <a:rPr lang="en-US" sz="1200" dirty="0" err="1">
                <a:latin typeface="Calibri" panose="020F0502020204030204" pitchFamily="34" charset="0"/>
                <a:ea typeface="Calibri" panose="020F0502020204030204" pitchFamily="34" charset="0"/>
                <a:cs typeface="Calibri" panose="020F0502020204030204" pitchFamily="34" charset="0"/>
              </a:rPr>
              <a:t>HxV</a:t>
            </a:r>
            <a:r>
              <a:rPr lang="en-US" sz="1200" dirty="0">
                <a:latin typeface="Calibri" panose="020F0502020204030204" pitchFamily="34" charset="0"/>
                <a:ea typeface="Calibri" panose="020F0502020204030204" pitchFamily="34" charset="0"/>
                <a:cs typeface="Calibri" panose="020F0502020204030204" pitchFamily="34" charset="0"/>
              </a:rPr>
              <a:t>) = 8.5um x 6.8um </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algn="ctr">
              <a:spcBef>
                <a:spcPts val="0"/>
              </a:spcBef>
              <a:spcAft>
                <a:spcPts val="0"/>
              </a:spcAft>
            </a:pPr>
            <a:endParaRPr lang="en-US" sz="1200" dirty="0" smtClean="0">
              <a:latin typeface="Calibri" panose="020F0502020204030204" pitchFamily="34" charset="0"/>
              <a:ea typeface="Calibri" panose="020F0502020204030204" pitchFamily="34" charset="0"/>
              <a:cs typeface="Calibri" panose="020F0502020204030204" pitchFamily="34" charset="0"/>
            </a:endParaRPr>
          </a:p>
          <a:p>
            <a:pPr algn="ctr">
              <a:spcBef>
                <a:spcPts val="0"/>
              </a:spcBef>
              <a:spcAft>
                <a:spcPts val="0"/>
              </a:spcAft>
            </a:pPr>
            <a:r>
              <a:rPr lang="en-US" sz="1200" dirty="0" smtClean="0">
                <a:latin typeface="Calibri" panose="020F0502020204030204" pitchFamily="34" charset="0"/>
                <a:ea typeface="Calibri" panose="020F0502020204030204" pitchFamily="34" charset="0"/>
                <a:cs typeface="Calibri" panose="020F0502020204030204" pitchFamily="34" charset="0"/>
              </a:rPr>
              <a:t>Vertical emittance </a:t>
            </a:r>
            <a:r>
              <a:rPr lang="en-US" sz="1200" dirty="0">
                <a:latin typeface="Calibri" panose="020F0502020204030204" pitchFamily="34" charset="0"/>
                <a:ea typeface="Calibri" panose="020F0502020204030204" pitchFamily="34" charset="0"/>
                <a:cs typeface="Calibri" panose="020F0502020204030204" pitchFamily="34" charset="0"/>
              </a:rPr>
              <a:t>change of 1pmrad </a:t>
            </a:r>
            <a:r>
              <a:rPr lang="en-US" sz="1200" dirty="0" smtClean="0">
                <a:latin typeface="Calibri" panose="020F0502020204030204" pitchFamily="34" charset="0"/>
                <a:ea typeface="Calibri" panose="020F0502020204030204" pitchFamily="34" charset="0"/>
                <a:cs typeface="Calibri" panose="020F0502020204030204" pitchFamily="34" charset="0"/>
              </a:rPr>
              <a:t>~ 400 nm</a:t>
            </a:r>
          </a:p>
          <a:p>
            <a:pPr algn="ctr">
              <a:spcBef>
                <a:spcPts val="0"/>
              </a:spcBef>
              <a:spcAft>
                <a:spcPts val="0"/>
              </a:spcAft>
            </a:pPr>
            <a:r>
              <a:rPr lang="en-US" sz="1200" dirty="0" smtClean="0">
                <a:latin typeface="Calibri" panose="020F0502020204030204" pitchFamily="34" charset="0"/>
                <a:ea typeface="Calibri" panose="020F0502020204030204" pitchFamily="34" charset="0"/>
                <a:cs typeface="Calibri" panose="020F0502020204030204" pitchFamily="34" charset="0"/>
              </a:rPr>
              <a:t>Horizontal emittance of 7pmrad </a:t>
            </a:r>
            <a:r>
              <a:rPr lang="en-US" sz="1200" dirty="0">
                <a:latin typeface="Calibri" panose="020F0502020204030204" pitchFamily="34" charset="0"/>
                <a:ea typeface="Calibri" panose="020F0502020204030204" pitchFamily="34" charset="0"/>
                <a:cs typeface="Calibri" panose="020F0502020204030204" pitchFamily="34" charset="0"/>
              </a:rPr>
              <a:t>~</a:t>
            </a:r>
            <a:r>
              <a:rPr lang="en-US" sz="1200" dirty="0" smtClean="0">
                <a:latin typeface="Calibri" panose="020F0502020204030204" pitchFamily="34" charset="0"/>
                <a:ea typeface="Calibri" panose="020F0502020204030204" pitchFamily="34" charset="0"/>
                <a:cs typeface="Calibri" panose="020F0502020204030204" pitchFamily="34" charset="0"/>
              </a:rPr>
              <a:t> 250nm</a:t>
            </a:r>
            <a:endParaRPr lang="en-US" sz="1200" dirty="0">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14" name="Table 13"/>
          <p:cNvGraphicFramePr>
            <a:graphicFrameLocks noGrp="1"/>
          </p:cNvGraphicFramePr>
          <p:nvPr>
            <p:extLst>
              <p:ext uri="{D42A27DB-BD31-4B8C-83A1-F6EECF244321}">
                <p14:modId xmlns:p14="http://schemas.microsoft.com/office/powerpoint/2010/main" val="1502348664"/>
              </p:ext>
            </p:extLst>
          </p:nvPr>
        </p:nvGraphicFramePr>
        <p:xfrm>
          <a:off x="5004047" y="2518481"/>
          <a:ext cx="3888433" cy="1143000"/>
        </p:xfrm>
        <a:graphic>
          <a:graphicData uri="http://schemas.openxmlformats.org/drawingml/2006/table">
            <a:tbl>
              <a:tblPr>
                <a:tableStyleId>{9D7B26C5-4107-4FEC-AEDC-1716B250A1EF}</a:tableStyleId>
              </a:tblPr>
              <a:tblGrid>
                <a:gridCol w="1383186">
                  <a:extLst>
                    <a:ext uri="{9D8B030D-6E8A-4147-A177-3AD203B41FA5}">
                      <a16:colId xmlns:a16="http://schemas.microsoft.com/office/drawing/2014/main" val="2645014907"/>
                    </a:ext>
                  </a:extLst>
                </a:gridCol>
                <a:gridCol w="1383186">
                  <a:extLst>
                    <a:ext uri="{9D8B030D-6E8A-4147-A177-3AD203B41FA5}">
                      <a16:colId xmlns:a16="http://schemas.microsoft.com/office/drawing/2014/main" val="3605983333"/>
                    </a:ext>
                  </a:extLst>
                </a:gridCol>
                <a:gridCol w="1122061">
                  <a:extLst>
                    <a:ext uri="{9D8B030D-6E8A-4147-A177-3AD203B41FA5}">
                      <a16:colId xmlns:a16="http://schemas.microsoft.com/office/drawing/2014/main" val="3325023925"/>
                    </a:ext>
                  </a:extLst>
                </a:gridCol>
              </a:tblGrid>
              <a:tr h="182880">
                <a:tc>
                  <a:txBody>
                    <a:bodyPr/>
                    <a:lstStyle/>
                    <a:p>
                      <a:pPr algn="l" fontAlgn="b"/>
                      <a:r>
                        <a:rPr lang="en-US" sz="1200" u="none" strike="noStrike" noProof="0" dirty="0" smtClean="0">
                          <a:effectLst/>
                        </a:rPr>
                        <a:t>Horizontal emittance</a:t>
                      </a:r>
                      <a:endParaRPr lang="en-US" sz="1200" b="0" i="0" u="none" strike="noStrike" noProof="0" dirty="0">
                        <a:solidFill>
                          <a:schemeClr val="tx1"/>
                        </a:solidFill>
                        <a:effectLst/>
                        <a:latin typeface="+mn-lt"/>
                      </a:endParaRPr>
                    </a:p>
                  </a:txBody>
                  <a:tcPr marL="7620" marR="7620" marT="7620" marB="0" anchor="b"/>
                </a:tc>
                <a:tc>
                  <a:txBody>
                    <a:bodyPr/>
                    <a:lstStyle/>
                    <a:p>
                      <a:pPr algn="l" fontAlgn="b"/>
                      <a:r>
                        <a:rPr lang="en-US" sz="1200" u="none" strike="noStrike" noProof="0" dirty="0" smtClean="0">
                          <a:effectLst/>
                        </a:rPr>
                        <a:t>Open IDs,</a:t>
                      </a:r>
                      <a:r>
                        <a:rPr lang="en-US" sz="1200" u="none" strike="noStrike" baseline="0" noProof="0" dirty="0" smtClean="0">
                          <a:effectLst/>
                        </a:rPr>
                        <a:t> low current</a:t>
                      </a:r>
                      <a:endParaRPr lang="en-US" sz="1200" b="0" i="0" u="none" strike="noStrike" noProof="0" dirty="0">
                        <a:solidFill>
                          <a:schemeClr val="tx1"/>
                        </a:solidFill>
                        <a:effectLst/>
                        <a:latin typeface="+mn-lt"/>
                      </a:endParaRPr>
                    </a:p>
                  </a:txBody>
                  <a:tcPr marL="7620" marR="7620" marT="7620" marB="0" anchor="b"/>
                </a:tc>
                <a:tc>
                  <a:txBody>
                    <a:bodyPr/>
                    <a:lstStyle/>
                    <a:p>
                      <a:pPr algn="ctr" fontAlgn="b"/>
                      <a:r>
                        <a:rPr lang="en-US" sz="1200" u="none" strike="noStrike" noProof="0" dirty="0" smtClean="0">
                          <a:effectLst/>
                        </a:rPr>
                        <a:t>150 </a:t>
                      </a:r>
                      <a:r>
                        <a:rPr lang="en-US" sz="1200" u="none" strike="noStrike" noProof="0" dirty="0" err="1" smtClean="0">
                          <a:effectLst/>
                        </a:rPr>
                        <a:t>pmrad</a:t>
                      </a:r>
                      <a:endParaRPr lang="en-US" sz="1200" b="0" i="0" u="none" strike="noStrike" noProof="0" dirty="0">
                        <a:solidFill>
                          <a:schemeClr val="tx1"/>
                        </a:solidFill>
                        <a:effectLst/>
                        <a:latin typeface="+mn-lt"/>
                      </a:endParaRPr>
                    </a:p>
                  </a:txBody>
                  <a:tcPr marL="7620" marR="7620" marT="7620" marB="0" anchor="b"/>
                </a:tc>
                <a:extLst>
                  <a:ext uri="{0D108BD9-81ED-4DB2-BD59-A6C34878D82A}">
                    <a16:rowId xmlns:a16="http://schemas.microsoft.com/office/drawing/2014/main" val="1868598415"/>
                  </a:ext>
                </a:extLst>
              </a:tr>
              <a:tr h="182880">
                <a:tc>
                  <a:txBody>
                    <a:bodyPr/>
                    <a:lstStyle/>
                    <a:p>
                      <a:pPr algn="l" fontAlgn="b"/>
                      <a:endParaRPr lang="en-US" sz="1200" b="0" i="0" u="none" strike="noStrike" noProof="0" dirty="0">
                        <a:solidFill>
                          <a:schemeClr val="tx1"/>
                        </a:solidFill>
                        <a:effectLst/>
                        <a:latin typeface="+mn-lt"/>
                      </a:endParaRPr>
                    </a:p>
                  </a:txBody>
                  <a:tcPr marL="7620" marR="7620" marT="7620" marB="0" anchor="b"/>
                </a:tc>
                <a:tc>
                  <a:txBody>
                    <a:bodyPr/>
                    <a:lstStyle/>
                    <a:p>
                      <a:pPr marL="0" marR="0" lvl="0" indent="0" algn="l" defTabSz="457178" rtl="0" eaLnBrk="1" fontAlgn="b" latinLnBrk="0" hangingPunct="1">
                        <a:lnSpc>
                          <a:spcPct val="100000"/>
                        </a:lnSpc>
                        <a:spcBef>
                          <a:spcPts val="0"/>
                        </a:spcBef>
                        <a:spcAft>
                          <a:spcPts val="0"/>
                        </a:spcAft>
                        <a:buClrTx/>
                        <a:buSzTx/>
                        <a:buFontTx/>
                        <a:buNone/>
                        <a:tabLst/>
                        <a:defRPr/>
                      </a:pPr>
                      <a:r>
                        <a:rPr lang="en-US" sz="1200" u="none" strike="noStrike" noProof="0" dirty="0" smtClean="0">
                          <a:effectLst/>
                        </a:rPr>
                        <a:t>Closed IDs, 400mA</a:t>
                      </a:r>
                      <a:endParaRPr lang="en-US" sz="1200" b="0" i="0" u="none" strike="noStrike" noProof="0" dirty="0" smtClean="0">
                        <a:solidFill>
                          <a:schemeClr val="tx1"/>
                        </a:solidFill>
                        <a:effectLst/>
                        <a:latin typeface="+mn-lt"/>
                      </a:endParaRPr>
                    </a:p>
                  </a:txBody>
                  <a:tcPr marL="7620" marR="7620" marT="7620" marB="0" anchor="b"/>
                </a:tc>
                <a:tc>
                  <a:txBody>
                    <a:bodyPr/>
                    <a:lstStyle/>
                    <a:p>
                      <a:pPr algn="ctr" fontAlgn="b"/>
                      <a:r>
                        <a:rPr lang="en-US" sz="1200" u="none" strike="noStrike" noProof="0" dirty="0" smtClean="0">
                          <a:effectLst/>
                        </a:rPr>
                        <a:t>136 </a:t>
                      </a:r>
                      <a:r>
                        <a:rPr lang="en-US" sz="1200" u="none" strike="noStrike" noProof="0" dirty="0" err="1" smtClean="0">
                          <a:effectLst/>
                        </a:rPr>
                        <a:t>pmrad</a:t>
                      </a:r>
                      <a:endParaRPr lang="en-US" sz="1200" b="0" i="0" u="none" strike="noStrike" noProof="0" dirty="0">
                        <a:solidFill>
                          <a:schemeClr val="tx1"/>
                        </a:solidFill>
                        <a:effectLst/>
                        <a:latin typeface="+mn-lt"/>
                      </a:endParaRPr>
                    </a:p>
                  </a:txBody>
                  <a:tcPr marL="7620" marR="7620" marT="7620" marB="0" anchor="b"/>
                </a:tc>
                <a:extLst>
                  <a:ext uri="{0D108BD9-81ED-4DB2-BD59-A6C34878D82A}">
                    <a16:rowId xmlns:a16="http://schemas.microsoft.com/office/drawing/2014/main" val="3316758410"/>
                  </a:ext>
                </a:extLst>
              </a:tr>
              <a:tr h="182880">
                <a:tc>
                  <a:txBody>
                    <a:bodyPr/>
                    <a:lstStyle/>
                    <a:p>
                      <a:pPr algn="l" fontAlgn="b"/>
                      <a:endParaRPr lang="en-US" sz="1200" b="0" i="0" u="none" strike="noStrike" noProof="0" dirty="0">
                        <a:solidFill>
                          <a:schemeClr val="tx1"/>
                        </a:solidFill>
                        <a:effectLst/>
                        <a:latin typeface="+mn-lt"/>
                      </a:endParaRPr>
                    </a:p>
                  </a:txBody>
                  <a:tcPr marL="7620" marR="7620" marT="7620" marB="0" anchor="b"/>
                </a:tc>
                <a:tc>
                  <a:txBody>
                    <a:bodyPr/>
                    <a:lstStyle/>
                    <a:p>
                      <a:pPr algn="l" fontAlgn="b"/>
                      <a:r>
                        <a:rPr lang="en-US" sz="1200" u="none" strike="noStrike" noProof="0" dirty="0" smtClean="0">
                          <a:effectLst/>
                        </a:rPr>
                        <a:t>Nominal</a:t>
                      </a:r>
                      <a:endParaRPr lang="en-US" sz="1200" b="0" i="0" u="none" strike="noStrike" noProof="0" dirty="0">
                        <a:solidFill>
                          <a:schemeClr val="tx1"/>
                        </a:solidFill>
                        <a:effectLst/>
                        <a:latin typeface="+mn-lt"/>
                      </a:endParaRPr>
                    </a:p>
                  </a:txBody>
                  <a:tcPr marL="7620" marR="7620" marT="7620" marB="0" anchor="b"/>
                </a:tc>
                <a:tc>
                  <a:txBody>
                    <a:bodyPr/>
                    <a:lstStyle/>
                    <a:p>
                      <a:pPr algn="ctr" fontAlgn="b"/>
                      <a:r>
                        <a:rPr lang="en-US" sz="1200" u="none" strike="noStrike" noProof="0" dirty="0" smtClean="0">
                          <a:effectLst/>
                        </a:rPr>
                        <a:t>157 </a:t>
                      </a:r>
                      <a:r>
                        <a:rPr lang="en-US" sz="1200" u="none" strike="noStrike" noProof="0" dirty="0" err="1" smtClean="0">
                          <a:effectLst/>
                        </a:rPr>
                        <a:t>pmrad</a:t>
                      </a:r>
                      <a:endParaRPr lang="en-US" sz="1200" b="0" i="0" u="none" strike="noStrike" noProof="0" dirty="0">
                        <a:solidFill>
                          <a:schemeClr val="tx1"/>
                        </a:solidFill>
                        <a:effectLst/>
                        <a:latin typeface="+mn-lt"/>
                      </a:endParaRPr>
                    </a:p>
                  </a:txBody>
                  <a:tcPr marL="7620" marR="7620" marT="7620" marB="0" anchor="b"/>
                </a:tc>
                <a:extLst>
                  <a:ext uri="{0D108BD9-81ED-4DB2-BD59-A6C34878D82A}">
                    <a16:rowId xmlns:a16="http://schemas.microsoft.com/office/drawing/2014/main" val="168577130"/>
                  </a:ext>
                </a:extLst>
              </a:tr>
              <a:tr h="182880">
                <a:tc>
                  <a:txBody>
                    <a:bodyPr/>
                    <a:lstStyle/>
                    <a:p>
                      <a:pPr algn="l" fontAlgn="b"/>
                      <a:r>
                        <a:rPr lang="en-US" sz="1200" u="none" strike="noStrike" noProof="0" dirty="0" smtClean="0">
                          <a:effectLst/>
                        </a:rPr>
                        <a:t>Vertical emittance</a:t>
                      </a:r>
                      <a:endParaRPr lang="en-US" sz="1200" b="0" i="0" u="none" strike="noStrike" noProof="0" dirty="0">
                        <a:solidFill>
                          <a:schemeClr val="tx1"/>
                        </a:solidFill>
                        <a:effectLst/>
                        <a:latin typeface="+mn-lt"/>
                      </a:endParaRPr>
                    </a:p>
                  </a:txBody>
                  <a:tcPr marL="7620" marR="7620" marT="7620" marB="0" anchor="b"/>
                </a:tc>
                <a:tc>
                  <a:txBody>
                    <a:bodyPr/>
                    <a:lstStyle/>
                    <a:p>
                      <a:pPr algn="l" fontAlgn="b"/>
                      <a:r>
                        <a:rPr lang="en-US" sz="1200" u="none" strike="noStrike" noProof="0" dirty="0" smtClean="0">
                          <a:effectLst/>
                        </a:rPr>
                        <a:t>1-2% coupling</a:t>
                      </a:r>
                      <a:endParaRPr lang="en-US" sz="1200" b="0" i="0" u="none" strike="noStrike" noProof="0" dirty="0">
                        <a:solidFill>
                          <a:schemeClr val="tx1"/>
                        </a:solidFill>
                        <a:effectLst/>
                        <a:latin typeface="+mn-lt"/>
                      </a:endParaRPr>
                    </a:p>
                  </a:txBody>
                  <a:tcPr marL="7620" marR="7620" marT="7620" marB="0" anchor="b"/>
                </a:tc>
                <a:tc>
                  <a:txBody>
                    <a:bodyPr/>
                    <a:lstStyle/>
                    <a:p>
                      <a:pPr algn="ctr" fontAlgn="b"/>
                      <a:r>
                        <a:rPr lang="en-US" sz="1200" u="none" strike="noStrike" noProof="0" dirty="0" smtClean="0">
                          <a:effectLst/>
                        </a:rPr>
                        <a:t> 2-3 </a:t>
                      </a:r>
                      <a:r>
                        <a:rPr lang="en-US" sz="1200" u="none" strike="noStrike" noProof="0" dirty="0" err="1" smtClean="0">
                          <a:effectLst/>
                        </a:rPr>
                        <a:t>pmrad</a:t>
                      </a:r>
                      <a:endParaRPr lang="en-US" sz="1200" b="0" i="0" u="none" strike="noStrike" noProof="0" dirty="0">
                        <a:solidFill>
                          <a:schemeClr val="tx1"/>
                        </a:solidFill>
                        <a:effectLst/>
                        <a:latin typeface="+mn-lt"/>
                      </a:endParaRPr>
                    </a:p>
                  </a:txBody>
                  <a:tcPr marL="7620" marR="7620" marT="7620" marB="0" anchor="b"/>
                </a:tc>
                <a:extLst>
                  <a:ext uri="{0D108BD9-81ED-4DB2-BD59-A6C34878D82A}">
                    <a16:rowId xmlns:a16="http://schemas.microsoft.com/office/drawing/2014/main" val="1641401567"/>
                  </a:ext>
                </a:extLst>
              </a:tr>
              <a:tr h="182880">
                <a:tc>
                  <a:txBody>
                    <a:bodyPr/>
                    <a:lstStyle/>
                    <a:p>
                      <a:pPr algn="l" fontAlgn="b"/>
                      <a:endParaRPr lang="en-US" sz="1200" b="0" i="0" u="none" strike="noStrike" noProof="0" dirty="0">
                        <a:solidFill>
                          <a:schemeClr val="tx1"/>
                        </a:solidFill>
                        <a:effectLst/>
                        <a:latin typeface="+mn-lt"/>
                      </a:endParaRPr>
                    </a:p>
                  </a:txBody>
                  <a:tcPr marL="7620" marR="7620" marT="7620" marB="0" anchor="b"/>
                </a:tc>
                <a:tc>
                  <a:txBody>
                    <a:bodyPr/>
                    <a:lstStyle/>
                    <a:p>
                      <a:pPr algn="l" fontAlgn="b"/>
                      <a:r>
                        <a:rPr lang="en-US" sz="1200" u="none" strike="noStrike" noProof="0" dirty="0" smtClean="0">
                          <a:effectLst/>
                        </a:rPr>
                        <a:t>Nominal</a:t>
                      </a:r>
                      <a:endParaRPr lang="en-US" sz="1200" b="0" i="0" u="none" strike="noStrike" noProof="0" dirty="0">
                        <a:solidFill>
                          <a:schemeClr val="tx1"/>
                        </a:solidFill>
                        <a:effectLst/>
                        <a:latin typeface="+mn-lt"/>
                      </a:endParaRPr>
                    </a:p>
                  </a:txBody>
                  <a:tcPr marL="7620" marR="7620" marT="7620" marB="0" anchor="b"/>
                </a:tc>
                <a:tc>
                  <a:txBody>
                    <a:bodyPr/>
                    <a:lstStyle/>
                    <a:p>
                      <a:pPr algn="ctr" fontAlgn="b"/>
                      <a:r>
                        <a:rPr lang="en-US" sz="1200" u="none" strike="noStrike" noProof="0" dirty="0" smtClean="0">
                          <a:effectLst/>
                        </a:rPr>
                        <a:t>10 </a:t>
                      </a:r>
                      <a:r>
                        <a:rPr lang="en-US" sz="1200" u="none" strike="noStrike" noProof="0" dirty="0" err="1" smtClean="0">
                          <a:effectLst/>
                        </a:rPr>
                        <a:t>pmrad</a:t>
                      </a:r>
                      <a:endParaRPr lang="en-US" sz="1200" b="0" i="0" u="none" strike="noStrike" noProof="0" dirty="0">
                        <a:solidFill>
                          <a:schemeClr val="tx1"/>
                        </a:solidFill>
                        <a:effectLst/>
                        <a:latin typeface="+mn-lt"/>
                      </a:endParaRPr>
                    </a:p>
                  </a:txBody>
                  <a:tcPr marL="7620" marR="7620" marT="7620" marB="0" anchor="b"/>
                </a:tc>
                <a:extLst>
                  <a:ext uri="{0D108BD9-81ED-4DB2-BD59-A6C34878D82A}">
                    <a16:rowId xmlns:a16="http://schemas.microsoft.com/office/drawing/2014/main" val="1050584719"/>
                  </a:ext>
                </a:extLst>
              </a:tr>
              <a:tr h="182880">
                <a:tc>
                  <a:txBody>
                    <a:bodyPr/>
                    <a:lstStyle/>
                    <a:p>
                      <a:pPr algn="l" fontAlgn="b"/>
                      <a:endParaRPr lang="en-US" sz="1200" b="0" i="0" u="none" strike="noStrike" noProof="0" dirty="0">
                        <a:solidFill>
                          <a:schemeClr val="tx1"/>
                        </a:solidFill>
                        <a:effectLst/>
                        <a:latin typeface="+mn-lt"/>
                      </a:endParaRPr>
                    </a:p>
                  </a:txBody>
                  <a:tcPr marL="7620" marR="7620" marT="7620" marB="0" anchor="b"/>
                </a:tc>
                <a:tc>
                  <a:txBody>
                    <a:bodyPr/>
                    <a:lstStyle/>
                    <a:p>
                      <a:pPr algn="l" fontAlgn="b"/>
                      <a:r>
                        <a:rPr lang="en-US" sz="1200" u="none" strike="noStrike" noProof="0" dirty="0" smtClean="0">
                          <a:effectLst/>
                        </a:rPr>
                        <a:t>Range of operation </a:t>
                      </a:r>
                      <a:endParaRPr lang="en-US" sz="1200" b="0" i="0" u="none" strike="noStrike" noProof="0" dirty="0">
                        <a:solidFill>
                          <a:schemeClr val="tx1"/>
                        </a:solidFill>
                        <a:effectLst/>
                        <a:latin typeface="+mn-lt"/>
                      </a:endParaRPr>
                    </a:p>
                  </a:txBody>
                  <a:tcPr marL="7620" marR="7620" marT="7620" marB="0" anchor="b"/>
                </a:tc>
                <a:tc>
                  <a:txBody>
                    <a:bodyPr/>
                    <a:lstStyle/>
                    <a:p>
                      <a:pPr algn="ctr" fontAlgn="b"/>
                      <a:r>
                        <a:rPr lang="en-US" sz="1200" u="none" strike="noStrike" noProof="0" dirty="0" smtClean="0">
                          <a:effectLst/>
                        </a:rPr>
                        <a:t>8-12 </a:t>
                      </a:r>
                      <a:r>
                        <a:rPr lang="en-US" sz="1200" u="none" strike="noStrike" noProof="0" dirty="0" err="1" smtClean="0">
                          <a:effectLst/>
                        </a:rPr>
                        <a:t>pmrad</a:t>
                      </a:r>
                      <a:endParaRPr lang="en-US" sz="1200" b="0" i="0" u="none" strike="noStrike" noProof="0" dirty="0">
                        <a:solidFill>
                          <a:schemeClr val="tx1"/>
                        </a:solidFill>
                        <a:effectLst/>
                        <a:latin typeface="+mn-lt"/>
                      </a:endParaRPr>
                    </a:p>
                  </a:txBody>
                  <a:tcPr marL="7620" marR="7620" marT="7620" marB="0" anchor="b"/>
                </a:tc>
                <a:extLst>
                  <a:ext uri="{0D108BD9-81ED-4DB2-BD59-A6C34878D82A}">
                    <a16:rowId xmlns:a16="http://schemas.microsoft.com/office/drawing/2014/main" val="3672807920"/>
                  </a:ext>
                </a:extLst>
              </a:tr>
            </a:tbl>
          </a:graphicData>
        </a:graphic>
      </p:graphicFrame>
      <p:graphicFrame>
        <p:nvGraphicFramePr>
          <p:cNvPr id="15" name="Table 14"/>
          <p:cNvGraphicFramePr>
            <a:graphicFrameLocks noGrp="1"/>
          </p:cNvGraphicFramePr>
          <p:nvPr>
            <p:extLst>
              <p:ext uri="{D42A27DB-BD31-4B8C-83A1-F6EECF244321}">
                <p14:modId xmlns:p14="http://schemas.microsoft.com/office/powerpoint/2010/main" val="3859946468"/>
              </p:ext>
            </p:extLst>
          </p:nvPr>
        </p:nvGraphicFramePr>
        <p:xfrm>
          <a:off x="5498826" y="1195702"/>
          <a:ext cx="2898877" cy="883920"/>
        </p:xfrm>
        <a:graphic>
          <a:graphicData uri="http://schemas.openxmlformats.org/drawingml/2006/table">
            <a:tbl>
              <a:tblPr>
                <a:tableStyleId>{74C1A8A3-306A-4EB7-A6B1-4F7E0EB9C5D6}</a:tableStyleId>
              </a:tblPr>
              <a:tblGrid>
                <a:gridCol w="1696430">
                  <a:extLst>
                    <a:ext uri="{9D8B030D-6E8A-4147-A177-3AD203B41FA5}">
                      <a16:colId xmlns:a16="http://schemas.microsoft.com/office/drawing/2014/main" val="2645014907"/>
                    </a:ext>
                  </a:extLst>
                </a:gridCol>
                <a:gridCol w="1202447">
                  <a:extLst>
                    <a:ext uri="{9D8B030D-6E8A-4147-A177-3AD203B41FA5}">
                      <a16:colId xmlns:a16="http://schemas.microsoft.com/office/drawing/2014/main" val="3605983333"/>
                    </a:ext>
                  </a:extLst>
                </a:gridCol>
              </a:tblGrid>
              <a:tr h="182880">
                <a:tc>
                  <a:txBody>
                    <a:bodyPr/>
                    <a:lstStyle/>
                    <a:p>
                      <a:pPr algn="l" fontAlgn="b"/>
                      <a:r>
                        <a:rPr lang="de-CH" sz="1400" u="none" strike="noStrike" dirty="0" err="1" smtClean="0">
                          <a:effectLst/>
                        </a:rPr>
                        <a:t>Energy</a:t>
                      </a:r>
                      <a:endParaRPr lang="de-CH" sz="1400" b="0" i="0" u="none" strike="noStrike" dirty="0">
                        <a:solidFill>
                          <a:schemeClr val="bg1"/>
                        </a:solidFill>
                        <a:effectLst/>
                        <a:latin typeface="+mn-lt"/>
                      </a:endParaRPr>
                    </a:p>
                  </a:txBody>
                  <a:tcPr marL="7620" marR="7620" marT="7620" marB="0" anchor="b"/>
                </a:tc>
                <a:tc>
                  <a:txBody>
                    <a:bodyPr/>
                    <a:lstStyle/>
                    <a:p>
                      <a:pPr algn="ctr" fontAlgn="b"/>
                      <a:r>
                        <a:rPr lang="de-CH" sz="1400" u="none" strike="noStrike" dirty="0" smtClean="0">
                          <a:effectLst/>
                        </a:rPr>
                        <a:t>2.7 </a:t>
                      </a:r>
                      <a:r>
                        <a:rPr lang="de-CH" sz="1400" u="none" strike="noStrike" dirty="0" err="1" smtClean="0">
                          <a:effectLst/>
                        </a:rPr>
                        <a:t>GeV</a:t>
                      </a:r>
                      <a:endParaRPr lang="de-CH" sz="1400" b="0" i="0" u="none" strike="noStrike" dirty="0">
                        <a:solidFill>
                          <a:schemeClr val="bg1"/>
                        </a:solidFill>
                        <a:effectLst/>
                        <a:latin typeface="+mn-lt"/>
                      </a:endParaRPr>
                    </a:p>
                  </a:txBody>
                  <a:tcPr marL="7620" marR="7620" marT="7620" marB="0" anchor="b"/>
                </a:tc>
                <a:extLst>
                  <a:ext uri="{0D108BD9-81ED-4DB2-BD59-A6C34878D82A}">
                    <a16:rowId xmlns:a16="http://schemas.microsoft.com/office/drawing/2014/main" val="1868598415"/>
                  </a:ext>
                </a:extLst>
              </a:tr>
              <a:tr h="182880">
                <a:tc>
                  <a:txBody>
                    <a:bodyPr/>
                    <a:lstStyle/>
                    <a:p>
                      <a:pPr algn="l" fontAlgn="b"/>
                      <a:r>
                        <a:rPr lang="de-CH" sz="1400" u="none" strike="noStrike" dirty="0" err="1" smtClean="0">
                          <a:effectLst/>
                        </a:rPr>
                        <a:t>Vertical</a:t>
                      </a:r>
                      <a:r>
                        <a:rPr lang="de-CH" sz="1400" u="none" strike="noStrike" dirty="0" smtClean="0">
                          <a:effectLst/>
                        </a:rPr>
                        <a:t> </a:t>
                      </a:r>
                      <a:r>
                        <a:rPr lang="de-CH" sz="1400" u="none" strike="noStrike" dirty="0" err="1" smtClean="0">
                          <a:effectLst/>
                        </a:rPr>
                        <a:t>emittance</a:t>
                      </a:r>
                      <a:endParaRPr lang="de-CH" sz="1400" b="0" i="0" u="none" strike="noStrike" dirty="0">
                        <a:solidFill>
                          <a:schemeClr val="bg1"/>
                        </a:solidFill>
                        <a:effectLst/>
                        <a:latin typeface="+mn-lt"/>
                      </a:endParaRPr>
                    </a:p>
                  </a:txBody>
                  <a:tcPr marL="7620" marR="7620" marT="7620" marB="0" anchor="b"/>
                </a:tc>
                <a:tc>
                  <a:txBody>
                    <a:bodyPr/>
                    <a:lstStyle/>
                    <a:p>
                      <a:pPr algn="ctr" fontAlgn="b"/>
                      <a:r>
                        <a:rPr lang="de-CH" sz="1400" u="none" strike="noStrike" dirty="0" smtClean="0">
                          <a:effectLst/>
                        </a:rPr>
                        <a:t>10 </a:t>
                      </a:r>
                      <a:r>
                        <a:rPr lang="de-CH" sz="1400" u="none" strike="noStrike" dirty="0" err="1" smtClean="0">
                          <a:effectLst/>
                        </a:rPr>
                        <a:t>pm.rad</a:t>
                      </a:r>
                      <a:endParaRPr lang="de-CH" sz="1400" b="1" i="0" u="none" strike="noStrike" dirty="0">
                        <a:solidFill>
                          <a:schemeClr val="bg1"/>
                        </a:solidFill>
                        <a:effectLst/>
                        <a:latin typeface="+mn-lt"/>
                      </a:endParaRPr>
                    </a:p>
                  </a:txBody>
                  <a:tcPr marL="7620" marR="7620" marT="7620" marB="0" anchor="b"/>
                </a:tc>
                <a:extLst>
                  <a:ext uri="{0D108BD9-81ED-4DB2-BD59-A6C34878D82A}">
                    <a16:rowId xmlns:a16="http://schemas.microsoft.com/office/drawing/2014/main" val="721034545"/>
                  </a:ext>
                </a:extLst>
              </a:tr>
              <a:tr h="182880">
                <a:tc>
                  <a:txBody>
                    <a:bodyPr/>
                    <a:lstStyle/>
                    <a:p>
                      <a:pPr algn="l" fontAlgn="b"/>
                      <a:r>
                        <a:rPr lang="de-CH" sz="1400" u="none" strike="noStrike" dirty="0" smtClean="0">
                          <a:effectLst/>
                        </a:rPr>
                        <a:t>Horizontal </a:t>
                      </a:r>
                      <a:r>
                        <a:rPr lang="de-CH" sz="1400" u="none" strike="noStrike" dirty="0" err="1" smtClean="0">
                          <a:effectLst/>
                        </a:rPr>
                        <a:t>emittance</a:t>
                      </a:r>
                      <a:endParaRPr lang="de-CH" sz="1400" b="0" i="0" u="none" strike="noStrike" dirty="0">
                        <a:solidFill>
                          <a:schemeClr val="bg1"/>
                        </a:solidFill>
                        <a:effectLst/>
                        <a:latin typeface="+mn-lt"/>
                      </a:endParaRPr>
                    </a:p>
                  </a:txBody>
                  <a:tcPr marL="7620" marR="7620" marT="7620" marB="0" anchor="b"/>
                </a:tc>
                <a:tc>
                  <a:txBody>
                    <a:bodyPr/>
                    <a:lstStyle/>
                    <a:p>
                      <a:pPr algn="ctr" fontAlgn="b"/>
                      <a:r>
                        <a:rPr lang="de-CH" sz="1400" u="none" strike="noStrike" dirty="0" smtClean="0">
                          <a:effectLst/>
                        </a:rPr>
                        <a:t>157 </a:t>
                      </a:r>
                      <a:r>
                        <a:rPr lang="de-CH" sz="1400" u="none" strike="noStrike" dirty="0" err="1" smtClean="0">
                          <a:effectLst/>
                        </a:rPr>
                        <a:t>pm.rad</a:t>
                      </a:r>
                      <a:endParaRPr lang="de-CH" sz="1400" b="1" i="0" u="none" strike="noStrike" dirty="0">
                        <a:solidFill>
                          <a:schemeClr val="bg1"/>
                        </a:solidFill>
                        <a:effectLst/>
                        <a:latin typeface="+mn-lt"/>
                      </a:endParaRPr>
                    </a:p>
                  </a:txBody>
                  <a:tcPr marL="7620" marR="7620" marT="7620" marB="0" anchor="b"/>
                </a:tc>
                <a:extLst>
                  <a:ext uri="{0D108BD9-81ED-4DB2-BD59-A6C34878D82A}">
                    <a16:rowId xmlns:a16="http://schemas.microsoft.com/office/drawing/2014/main" val="168577130"/>
                  </a:ext>
                </a:extLst>
              </a:tr>
              <a:tr h="182880">
                <a:tc>
                  <a:txBody>
                    <a:bodyPr/>
                    <a:lstStyle/>
                    <a:p>
                      <a:pPr algn="l" fontAlgn="b"/>
                      <a:r>
                        <a:rPr lang="de-CH" sz="1400" u="none" strike="noStrike" dirty="0" err="1" smtClean="0">
                          <a:effectLst/>
                        </a:rPr>
                        <a:t>Energy</a:t>
                      </a:r>
                      <a:r>
                        <a:rPr lang="de-CH" sz="1400" u="none" strike="noStrike" dirty="0" smtClean="0">
                          <a:effectLst/>
                        </a:rPr>
                        <a:t> </a:t>
                      </a:r>
                      <a:r>
                        <a:rPr lang="de-CH" sz="1400" u="none" strike="noStrike" dirty="0" err="1" smtClean="0">
                          <a:effectLst/>
                        </a:rPr>
                        <a:t>spread</a:t>
                      </a:r>
                      <a:endParaRPr lang="de-CH" sz="1400" b="0" i="0" u="none" strike="noStrike" dirty="0">
                        <a:solidFill>
                          <a:schemeClr val="bg1"/>
                        </a:solidFill>
                        <a:effectLst/>
                        <a:latin typeface="+mn-lt"/>
                      </a:endParaRPr>
                    </a:p>
                  </a:txBody>
                  <a:tcPr marL="7620" marR="7620" marT="7620" marB="0" anchor="b"/>
                </a:tc>
                <a:tc>
                  <a:txBody>
                    <a:bodyPr/>
                    <a:lstStyle/>
                    <a:p>
                      <a:pPr algn="ctr" fontAlgn="b"/>
                      <a:r>
                        <a:rPr lang="de-CH" sz="1400" u="none" strike="noStrike" dirty="0" smtClean="0">
                          <a:effectLst/>
                        </a:rPr>
                        <a:t>0.001145</a:t>
                      </a:r>
                      <a:endParaRPr lang="de-CH" sz="1400" b="1" i="0" u="none" strike="noStrike" dirty="0">
                        <a:solidFill>
                          <a:schemeClr val="bg1"/>
                        </a:solidFill>
                        <a:effectLst/>
                        <a:latin typeface="+mn-lt"/>
                      </a:endParaRPr>
                    </a:p>
                  </a:txBody>
                  <a:tcPr marL="7620" marR="7620" marT="7620" marB="0" anchor="b"/>
                </a:tc>
                <a:extLst>
                  <a:ext uri="{0D108BD9-81ED-4DB2-BD59-A6C34878D82A}">
                    <a16:rowId xmlns:a16="http://schemas.microsoft.com/office/drawing/2014/main" val="1641401567"/>
                  </a:ext>
                </a:extLst>
              </a:tr>
            </a:tbl>
          </a:graphicData>
        </a:graphic>
      </p:graphicFrame>
      <p:sp>
        <p:nvSpPr>
          <p:cNvPr id="13" name="Rectangle 12"/>
          <p:cNvSpPr/>
          <p:nvPr/>
        </p:nvSpPr>
        <p:spPr>
          <a:xfrm>
            <a:off x="4932040" y="175854"/>
            <a:ext cx="4104456" cy="523220"/>
          </a:xfrm>
          <a:prstGeom prst="rect">
            <a:avLst/>
          </a:prstGeom>
        </p:spPr>
        <p:txBody>
          <a:bodyPr wrap="square">
            <a:spAutoFit/>
          </a:bodyPr>
          <a:lstStyle/>
          <a:p>
            <a:pPr algn="r">
              <a:spcBef>
                <a:spcPts val="0"/>
              </a:spcBef>
            </a:pPr>
            <a:r>
              <a:rPr lang="en-US" sz="1400" i="1" dirty="0">
                <a:solidFill>
                  <a:schemeClr val="accent5">
                    <a:lumMod val="60000"/>
                    <a:lumOff val="40000"/>
                  </a:schemeClr>
                </a:solidFill>
                <a:latin typeface="Times New Roman" panose="02020603050405020304" pitchFamily="18" charset="0"/>
                <a:cs typeface="Times New Roman" panose="02020603050405020304" pitchFamily="18" charset="0"/>
              </a:rPr>
              <a:t>My means are sane, my motive and my object mad.</a:t>
            </a:r>
          </a:p>
          <a:p>
            <a:pPr algn="r">
              <a:spcBef>
                <a:spcPts val="0"/>
              </a:spcBef>
            </a:pPr>
            <a:r>
              <a:rPr lang="en-US" sz="1400" i="1" dirty="0">
                <a:solidFill>
                  <a:schemeClr val="accent5">
                    <a:lumMod val="60000"/>
                    <a:lumOff val="40000"/>
                  </a:schemeClr>
                </a:solidFill>
                <a:latin typeface="Times New Roman" panose="02020603050405020304" pitchFamily="18" charset="0"/>
                <a:cs typeface="Times New Roman" panose="02020603050405020304" pitchFamily="18" charset="0"/>
              </a:rPr>
              <a:t>—Captain Ahab, </a:t>
            </a:r>
            <a:r>
              <a:rPr lang="en-US" sz="1400" i="1" dirty="0" smtClean="0">
                <a:solidFill>
                  <a:schemeClr val="accent5">
                    <a:lumMod val="60000"/>
                    <a:lumOff val="40000"/>
                  </a:schemeClr>
                </a:solidFill>
                <a:latin typeface="Times New Roman" panose="02020603050405020304" pitchFamily="18" charset="0"/>
                <a:cs typeface="Times New Roman" panose="02020603050405020304" pitchFamily="18" charset="0"/>
              </a:rPr>
              <a:t>Moby </a:t>
            </a:r>
            <a:r>
              <a:rPr lang="en-US" sz="1400" i="1" dirty="0">
                <a:solidFill>
                  <a:schemeClr val="accent5">
                    <a:lumMod val="60000"/>
                    <a:lumOff val="40000"/>
                  </a:schemeClr>
                </a:solidFill>
                <a:latin typeface="Times New Roman" panose="02020603050405020304" pitchFamily="18" charset="0"/>
                <a:cs typeface="Times New Roman" panose="02020603050405020304" pitchFamily="18" charset="0"/>
              </a:rPr>
              <a:t>Dick by Herman Melville</a:t>
            </a:r>
          </a:p>
        </p:txBody>
      </p:sp>
    </p:spTree>
    <p:extLst>
      <p:ext uri="{BB962C8B-B14F-4D97-AF65-F5344CB8AC3E}">
        <p14:creationId xmlns:p14="http://schemas.microsoft.com/office/powerpoint/2010/main" val="1495681664"/>
      </p:ext>
    </p:extLst>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SLS 2.0: Fresnel Zone Plates</a:t>
            </a:r>
            <a:endParaRPr lang="de-CH" dirty="0"/>
          </a:p>
        </p:txBody>
      </p:sp>
      <p:sp>
        <p:nvSpPr>
          <p:cNvPr id="4" name="Slide Number Placeholder 3"/>
          <p:cNvSpPr>
            <a:spLocks noGrp="1"/>
          </p:cNvSpPr>
          <p:nvPr>
            <p:ph type="sldNum" sz="quarter" idx="16"/>
          </p:nvPr>
        </p:nvSpPr>
        <p:spPr/>
        <p:txBody>
          <a:bodyPr/>
          <a:lstStyle/>
          <a:p>
            <a:pPr algn="r">
              <a:defRPr/>
            </a:pPr>
            <a:r>
              <a:rPr lang="de-DE" smtClean="0"/>
              <a:t>Page </a:t>
            </a:r>
            <a:fld id="{EBC07571-3134-BB4B-B83F-1A9FE18D34F3}" type="slidenum">
              <a:rPr lang="de-DE" smtClean="0"/>
              <a:pPr algn="r">
                <a:defRPr/>
              </a:pPr>
              <a:t>11</a:t>
            </a:fld>
            <a:endParaRPr lang="de-DE" dirty="0"/>
          </a:p>
        </p:txBody>
      </p:sp>
      <p:sp>
        <p:nvSpPr>
          <p:cNvPr id="2" name="Rectangle 1"/>
          <p:cNvSpPr/>
          <p:nvPr/>
        </p:nvSpPr>
        <p:spPr>
          <a:xfrm>
            <a:off x="611560" y="987574"/>
            <a:ext cx="8424936" cy="738664"/>
          </a:xfrm>
          <a:prstGeom prst="rect">
            <a:avLst/>
          </a:prstGeom>
        </p:spPr>
        <p:txBody>
          <a:bodyPr wrap="square">
            <a:spAutoFit/>
          </a:bodyPr>
          <a:lstStyle/>
          <a:p>
            <a:pPr marL="180000" indent="-285750">
              <a:spcBef>
                <a:spcPts val="0"/>
              </a:spcBef>
              <a:buFont typeface="Arial" panose="020B0604020202020204" pitchFamily="34" charset="0"/>
              <a:buChar char="•"/>
            </a:pPr>
            <a:r>
              <a:rPr lang="en-US" sz="1400" dirty="0">
                <a:latin typeface="+mn-lt"/>
              </a:rPr>
              <a:t>Fresnel zone plates (FZPs) </a:t>
            </a:r>
            <a:r>
              <a:rPr lang="en-US" sz="1400" dirty="0" smtClean="0">
                <a:latin typeface="+mn-lt"/>
              </a:rPr>
              <a:t>are used to build x-ray microscopes</a:t>
            </a:r>
          </a:p>
          <a:p>
            <a:pPr marL="180000" indent="-285750">
              <a:spcBef>
                <a:spcPts val="0"/>
              </a:spcBef>
              <a:buFont typeface="Arial" panose="020B0604020202020204" pitchFamily="34" charset="0"/>
              <a:buChar char="•"/>
            </a:pPr>
            <a:r>
              <a:rPr lang="en-US" sz="1400" dirty="0" smtClean="0">
                <a:latin typeface="+mn-lt"/>
              </a:rPr>
              <a:t>Spatial resolution depends </a:t>
            </a:r>
            <a:r>
              <a:rPr lang="en-US" sz="1400" dirty="0">
                <a:latin typeface="+mn-lt"/>
              </a:rPr>
              <a:t>on the outermost-zone width of </a:t>
            </a:r>
            <a:r>
              <a:rPr lang="en-US" sz="1400" dirty="0" smtClean="0">
                <a:latin typeface="+mn-lt"/>
              </a:rPr>
              <a:t>FZPs (100 nm</a:t>
            </a:r>
            <a:r>
              <a:rPr lang="en-US" sz="1400" dirty="0">
                <a:latin typeface="+mn-lt"/>
              </a:rPr>
              <a:t> </a:t>
            </a:r>
            <a:r>
              <a:rPr lang="en-US" sz="1400" dirty="0" smtClean="0">
                <a:latin typeface="+mn-lt"/>
              </a:rPr>
              <a:t>is technologically achievable)</a:t>
            </a:r>
          </a:p>
          <a:p>
            <a:pPr marL="180000" indent="-285750">
              <a:spcBef>
                <a:spcPts val="0"/>
              </a:spcBef>
              <a:buFont typeface="Arial" panose="020B0604020202020204" pitchFamily="34" charset="0"/>
              <a:buChar char="•"/>
            </a:pPr>
            <a:r>
              <a:rPr lang="en-US" sz="1400" dirty="0">
                <a:latin typeface="+mn-lt"/>
              </a:rPr>
              <a:t>KEK-ATF damping </a:t>
            </a:r>
            <a:r>
              <a:rPr lang="en-US" sz="1400" dirty="0" smtClean="0">
                <a:latin typeface="+mn-lt"/>
              </a:rPr>
              <a:t>ring uses FZPs in arrangement below to </a:t>
            </a:r>
            <a:r>
              <a:rPr lang="en-US" sz="1400" dirty="0">
                <a:latin typeface="+mn-lt"/>
              </a:rPr>
              <a:t>measure ultralow emittance electron-beam </a:t>
            </a:r>
            <a:r>
              <a:rPr lang="en-US" sz="1400" dirty="0" smtClean="0">
                <a:latin typeface="+mn-lt"/>
              </a:rPr>
              <a:t>profile</a:t>
            </a:r>
          </a:p>
        </p:txBody>
      </p:sp>
      <p:pic>
        <p:nvPicPr>
          <p:cNvPr id="5" name="Picture 4"/>
          <p:cNvPicPr>
            <a:picLocks noChangeAspect="1"/>
          </p:cNvPicPr>
          <p:nvPr/>
        </p:nvPicPr>
        <p:blipFill rotWithShape="1">
          <a:blip r:embed="rId2"/>
          <a:srcRect t="8056"/>
          <a:stretch/>
        </p:blipFill>
        <p:spPr>
          <a:xfrm>
            <a:off x="617880" y="1842258"/>
            <a:ext cx="5192762" cy="1850809"/>
          </a:xfrm>
          <a:prstGeom prst="rect">
            <a:avLst/>
          </a:prstGeom>
        </p:spPr>
      </p:pic>
      <p:pic>
        <p:nvPicPr>
          <p:cNvPr id="7" name="Picture 6"/>
          <p:cNvPicPr>
            <a:picLocks noChangeAspect="1"/>
          </p:cNvPicPr>
          <p:nvPr/>
        </p:nvPicPr>
        <p:blipFill rotWithShape="1">
          <a:blip r:embed="rId3"/>
          <a:srcRect l="2296" t="9553"/>
          <a:stretch/>
        </p:blipFill>
        <p:spPr>
          <a:xfrm>
            <a:off x="3131840" y="3967246"/>
            <a:ext cx="3065545" cy="955385"/>
          </a:xfrm>
          <a:prstGeom prst="rect">
            <a:avLst/>
          </a:prstGeom>
          <a:ln w="28575">
            <a:solidFill>
              <a:srgbClr val="00B0F0"/>
            </a:solidFill>
          </a:ln>
        </p:spPr>
      </p:pic>
      <p:pic>
        <p:nvPicPr>
          <p:cNvPr id="8" name="Picture 7"/>
          <p:cNvPicPr>
            <a:picLocks noChangeAspect="1"/>
          </p:cNvPicPr>
          <p:nvPr/>
        </p:nvPicPr>
        <p:blipFill rotWithShape="1">
          <a:blip r:embed="rId4"/>
          <a:srcRect b="-7940"/>
          <a:stretch/>
        </p:blipFill>
        <p:spPr>
          <a:xfrm>
            <a:off x="5580112" y="2191598"/>
            <a:ext cx="3312547" cy="1152128"/>
          </a:xfrm>
          <a:prstGeom prst="rect">
            <a:avLst/>
          </a:prstGeom>
          <a:ln w="28575">
            <a:solidFill>
              <a:srgbClr val="92D050"/>
            </a:solidFill>
          </a:ln>
        </p:spPr>
      </p:pic>
    </p:spTree>
    <p:extLst>
      <p:ext uri="{BB962C8B-B14F-4D97-AF65-F5344CB8AC3E}">
        <p14:creationId xmlns:p14="http://schemas.microsoft.com/office/powerpoint/2010/main" val="3730882135"/>
      </p:ext>
    </p:extLst>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Titel 2"/>
          <p:cNvSpPr>
            <a:spLocks noGrp="1"/>
          </p:cNvSpPr>
          <p:nvPr>
            <p:ph type="title"/>
          </p:nvPr>
        </p:nvSpPr>
        <p:spPr>
          <a:xfrm>
            <a:off x="2077211" y="216000"/>
            <a:ext cx="6708025" cy="381375"/>
          </a:xfrm>
        </p:spPr>
        <p:txBody>
          <a:bodyPr/>
          <a:lstStyle/>
          <a:p>
            <a:r>
              <a:rPr lang="en-GB" dirty="0" smtClean="0"/>
              <a:t>FZP: single vs. double </a:t>
            </a:r>
            <a:endParaRPr lang="en-GB" noProof="0" dirty="0"/>
          </a:p>
        </p:txBody>
      </p:sp>
      <p:sp>
        <p:nvSpPr>
          <p:cNvPr id="68" name="Rectangle 67"/>
          <p:cNvSpPr/>
          <p:nvPr/>
        </p:nvSpPr>
        <p:spPr>
          <a:xfrm>
            <a:off x="207313" y="2387921"/>
            <a:ext cx="914400" cy="41148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200"/>
          </a:p>
        </p:txBody>
      </p:sp>
      <p:sp>
        <p:nvSpPr>
          <p:cNvPr id="69" name="TextBox 68"/>
          <p:cNvSpPr txBox="1"/>
          <p:nvPr/>
        </p:nvSpPr>
        <p:spPr>
          <a:xfrm>
            <a:off x="208394" y="2852682"/>
            <a:ext cx="1055097" cy="253916"/>
          </a:xfrm>
          <a:prstGeom prst="rect">
            <a:avLst/>
          </a:prstGeom>
          <a:noFill/>
        </p:spPr>
        <p:txBody>
          <a:bodyPr wrap="none" rtlCol="0">
            <a:spAutoFit/>
          </a:bodyPr>
          <a:lstStyle/>
          <a:p>
            <a:r>
              <a:rPr lang="en-US" sz="1050" dirty="0">
                <a:solidFill>
                  <a:srgbClr val="FF0000"/>
                </a:solidFill>
              </a:rPr>
              <a:t>Electron beam</a:t>
            </a:r>
            <a:endParaRPr lang="de-CH" sz="1050" dirty="0">
              <a:solidFill>
                <a:srgbClr val="FF0000"/>
              </a:solidFill>
            </a:endParaRPr>
          </a:p>
        </p:txBody>
      </p:sp>
      <p:sp>
        <p:nvSpPr>
          <p:cNvPr id="70" name="Oval 69"/>
          <p:cNvSpPr/>
          <p:nvPr/>
        </p:nvSpPr>
        <p:spPr>
          <a:xfrm>
            <a:off x="567351" y="2471429"/>
            <a:ext cx="214313" cy="12223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200"/>
          </a:p>
        </p:txBody>
      </p:sp>
      <p:sp>
        <p:nvSpPr>
          <p:cNvPr id="71" name="TextBox 70"/>
          <p:cNvSpPr txBox="1"/>
          <p:nvPr/>
        </p:nvSpPr>
        <p:spPr>
          <a:xfrm>
            <a:off x="198399" y="2140075"/>
            <a:ext cx="1056700" cy="253916"/>
          </a:xfrm>
          <a:prstGeom prst="rect">
            <a:avLst/>
          </a:prstGeom>
          <a:noFill/>
        </p:spPr>
        <p:txBody>
          <a:bodyPr wrap="none" rtlCol="0">
            <a:spAutoFit/>
          </a:bodyPr>
          <a:lstStyle/>
          <a:p>
            <a:r>
              <a:rPr lang="en-US" sz="1050" dirty="0">
                <a:solidFill>
                  <a:srgbClr val="0070C0"/>
                </a:solidFill>
              </a:rPr>
              <a:t>Dipole magnet</a:t>
            </a:r>
            <a:endParaRPr lang="de-CH" sz="1050" dirty="0">
              <a:solidFill>
                <a:srgbClr val="0070C0"/>
              </a:solidFill>
            </a:endParaRPr>
          </a:p>
        </p:txBody>
      </p:sp>
      <p:grpSp>
        <p:nvGrpSpPr>
          <p:cNvPr id="72" name="Group 71"/>
          <p:cNvGrpSpPr>
            <a:grpSpLocks noChangeAspect="1"/>
          </p:cNvGrpSpPr>
          <p:nvPr/>
        </p:nvGrpSpPr>
        <p:grpSpPr>
          <a:xfrm>
            <a:off x="6380813" y="2085698"/>
            <a:ext cx="114082" cy="392874"/>
            <a:chOff x="4217196" y="451811"/>
            <a:chExt cx="72000" cy="1413507"/>
          </a:xfrm>
        </p:grpSpPr>
        <p:sp>
          <p:nvSpPr>
            <p:cNvPr id="74" name="Rectangle 73"/>
            <p:cNvSpPr/>
            <p:nvPr/>
          </p:nvSpPr>
          <p:spPr>
            <a:xfrm>
              <a:off x="4217196" y="981844"/>
              <a:ext cx="72000" cy="360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200"/>
            </a:p>
          </p:txBody>
        </p:sp>
        <p:sp>
          <p:nvSpPr>
            <p:cNvPr id="76" name="Rectangle 75"/>
            <p:cNvSpPr/>
            <p:nvPr/>
          </p:nvSpPr>
          <p:spPr>
            <a:xfrm>
              <a:off x="4217196" y="658953"/>
              <a:ext cx="72000" cy="180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200"/>
            </a:p>
          </p:txBody>
        </p:sp>
        <p:sp>
          <p:nvSpPr>
            <p:cNvPr id="79" name="Rectangle 78"/>
            <p:cNvSpPr/>
            <p:nvPr/>
          </p:nvSpPr>
          <p:spPr>
            <a:xfrm>
              <a:off x="4217196" y="451811"/>
              <a:ext cx="72000" cy="3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200"/>
            </a:p>
          </p:txBody>
        </p:sp>
        <p:sp>
          <p:nvSpPr>
            <p:cNvPr id="81" name="Rectangle 80"/>
            <p:cNvSpPr/>
            <p:nvPr/>
          </p:nvSpPr>
          <p:spPr>
            <a:xfrm>
              <a:off x="4217196" y="517172"/>
              <a:ext cx="72000" cy="90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200"/>
            </a:p>
          </p:txBody>
        </p:sp>
        <p:sp>
          <p:nvSpPr>
            <p:cNvPr id="82" name="Rectangle 81"/>
            <p:cNvSpPr/>
            <p:nvPr/>
          </p:nvSpPr>
          <p:spPr>
            <a:xfrm rot="10800000">
              <a:off x="4217196" y="1478176"/>
              <a:ext cx="72000" cy="180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200"/>
            </a:p>
          </p:txBody>
        </p:sp>
        <p:sp>
          <p:nvSpPr>
            <p:cNvPr id="83" name="Rectangle 82"/>
            <p:cNvSpPr/>
            <p:nvPr/>
          </p:nvSpPr>
          <p:spPr>
            <a:xfrm rot="10800000">
              <a:off x="4217196" y="1829318"/>
              <a:ext cx="72000" cy="3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200"/>
            </a:p>
          </p:txBody>
        </p:sp>
        <p:sp>
          <p:nvSpPr>
            <p:cNvPr id="84" name="Rectangle 83"/>
            <p:cNvSpPr/>
            <p:nvPr/>
          </p:nvSpPr>
          <p:spPr>
            <a:xfrm rot="10800000">
              <a:off x="4217196" y="1709957"/>
              <a:ext cx="72000" cy="90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200"/>
            </a:p>
          </p:txBody>
        </p:sp>
      </p:grpSp>
      <p:cxnSp>
        <p:nvCxnSpPr>
          <p:cNvPr id="94" name="Straight Connector 93"/>
          <p:cNvCxnSpPr/>
          <p:nvPr/>
        </p:nvCxnSpPr>
        <p:spPr>
          <a:xfrm flipV="1">
            <a:off x="640512" y="2504833"/>
            <a:ext cx="1847253" cy="30946"/>
          </a:xfrm>
          <a:prstGeom prst="line">
            <a:avLst/>
          </a:prstGeom>
          <a:ln>
            <a:solidFill>
              <a:srgbClr val="FFC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98" name="Group 97"/>
          <p:cNvGrpSpPr/>
          <p:nvPr/>
        </p:nvGrpSpPr>
        <p:grpSpPr>
          <a:xfrm rot="16200000">
            <a:off x="7474954" y="1471897"/>
            <a:ext cx="652034" cy="255956"/>
            <a:chOff x="10151926" y="3689916"/>
            <a:chExt cx="869379" cy="341274"/>
          </a:xfrm>
        </p:grpSpPr>
        <p:sp>
          <p:nvSpPr>
            <p:cNvPr id="99" name="Rounded Rectangle 98"/>
            <p:cNvSpPr/>
            <p:nvPr/>
          </p:nvSpPr>
          <p:spPr>
            <a:xfrm>
              <a:off x="10539572" y="3730102"/>
              <a:ext cx="481733" cy="271688"/>
            </a:xfrm>
            <a:prstGeom prst="roundRect">
              <a:avLst/>
            </a:prstGeom>
            <a:solidFill>
              <a:schemeClr val="bg1">
                <a:lumMod val="75000"/>
              </a:schemeClr>
            </a:solid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200"/>
            </a:p>
          </p:txBody>
        </p:sp>
        <p:sp>
          <p:nvSpPr>
            <p:cNvPr id="100" name="Trapezoid 99"/>
            <p:cNvSpPr>
              <a:spLocks noChangeAspect="1"/>
            </p:cNvSpPr>
            <p:nvPr/>
          </p:nvSpPr>
          <p:spPr>
            <a:xfrm rot="5400000">
              <a:off x="10177193" y="3664649"/>
              <a:ext cx="341274" cy="391807"/>
            </a:xfrm>
            <a:prstGeom prst="trapezoid">
              <a:avLst/>
            </a:prstGeom>
            <a:solidFill>
              <a:schemeClr val="bg1">
                <a:lumMod val="75000"/>
              </a:schemeClr>
            </a:solid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200"/>
            </a:p>
          </p:txBody>
        </p:sp>
      </p:grpSp>
      <p:cxnSp>
        <p:nvCxnSpPr>
          <p:cNvPr id="101" name="Straight Arrow Connector 100"/>
          <p:cNvCxnSpPr/>
          <p:nvPr/>
        </p:nvCxnSpPr>
        <p:spPr>
          <a:xfrm>
            <a:off x="673508" y="2851794"/>
            <a:ext cx="5759915" cy="888"/>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06" name="TextBox 105"/>
          <p:cNvSpPr txBox="1"/>
          <p:nvPr/>
        </p:nvSpPr>
        <p:spPr>
          <a:xfrm>
            <a:off x="3222024" y="2848806"/>
            <a:ext cx="433132" cy="253916"/>
          </a:xfrm>
          <a:prstGeom prst="rect">
            <a:avLst/>
          </a:prstGeom>
          <a:noFill/>
        </p:spPr>
        <p:txBody>
          <a:bodyPr wrap="none" rtlCol="0">
            <a:spAutoFit/>
          </a:bodyPr>
          <a:lstStyle/>
          <a:p>
            <a:r>
              <a:rPr lang="en-US" sz="1050" dirty="0"/>
              <a:t>LC1</a:t>
            </a:r>
            <a:endParaRPr lang="de-CH" sz="1050" dirty="0"/>
          </a:p>
        </p:txBody>
      </p:sp>
      <p:cxnSp>
        <p:nvCxnSpPr>
          <p:cNvPr id="107" name="Straight Connector 106"/>
          <p:cNvCxnSpPr>
            <a:cxnSpLocks noChangeAspect="1"/>
          </p:cNvCxnSpPr>
          <p:nvPr/>
        </p:nvCxnSpPr>
        <p:spPr>
          <a:xfrm rot="3600000" flipV="1">
            <a:off x="2342881" y="2237886"/>
            <a:ext cx="151696" cy="690916"/>
          </a:xfrm>
          <a:prstGeom prst="line">
            <a:avLst/>
          </a:prstGeom>
          <a:ln w="1079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a:off x="645577" y="2535779"/>
            <a:ext cx="1652076" cy="30794"/>
          </a:xfrm>
          <a:prstGeom prst="line">
            <a:avLst/>
          </a:prstGeom>
          <a:ln>
            <a:solidFill>
              <a:srgbClr val="FFC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3" name="Straight Arrow Connector 112"/>
          <p:cNvCxnSpPr/>
          <p:nvPr/>
        </p:nvCxnSpPr>
        <p:spPr>
          <a:xfrm flipV="1">
            <a:off x="6433423" y="2851794"/>
            <a:ext cx="1960267" cy="888"/>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14" name="TextBox 113"/>
          <p:cNvSpPr txBox="1"/>
          <p:nvPr/>
        </p:nvSpPr>
        <p:spPr>
          <a:xfrm>
            <a:off x="7164775" y="2852682"/>
            <a:ext cx="433132" cy="253916"/>
          </a:xfrm>
          <a:prstGeom prst="rect">
            <a:avLst/>
          </a:prstGeom>
          <a:noFill/>
        </p:spPr>
        <p:txBody>
          <a:bodyPr wrap="none" rtlCol="0">
            <a:spAutoFit/>
          </a:bodyPr>
          <a:lstStyle/>
          <a:p>
            <a:r>
              <a:rPr lang="en-US" sz="1050" dirty="0" smtClean="0"/>
              <a:t>LC2</a:t>
            </a:r>
            <a:endParaRPr lang="de-CH" sz="1050" dirty="0"/>
          </a:p>
        </p:txBody>
      </p:sp>
      <p:cxnSp>
        <p:nvCxnSpPr>
          <p:cNvPr id="169" name="Straight Connector 168"/>
          <p:cNvCxnSpPr>
            <a:cxnSpLocks noChangeAspect="1"/>
          </p:cNvCxnSpPr>
          <p:nvPr/>
        </p:nvCxnSpPr>
        <p:spPr>
          <a:xfrm rot="3600000" flipV="1">
            <a:off x="2580608" y="1905261"/>
            <a:ext cx="151696" cy="690916"/>
          </a:xfrm>
          <a:prstGeom prst="line">
            <a:avLst/>
          </a:prstGeom>
          <a:ln w="1079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0" name="Straight Connector 169"/>
          <p:cNvCxnSpPr>
            <a:stCxn id="79" idx="3"/>
            <a:endCxn id="188" idx="1"/>
          </p:cNvCxnSpPr>
          <p:nvPr/>
        </p:nvCxnSpPr>
        <p:spPr>
          <a:xfrm>
            <a:off x="6494895" y="2090701"/>
            <a:ext cx="1131350" cy="173178"/>
          </a:xfrm>
          <a:prstGeom prst="line">
            <a:avLst/>
          </a:prstGeom>
          <a:ln>
            <a:solidFill>
              <a:srgbClr val="FFC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1" name="Straight Connector 170"/>
          <p:cNvCxnSpPr>
            <a:stCxn id="83" idx="1"/>
            <a:endCxn id="188" idx="1"/>
          </p:cNvCxnSpPr>
          <p:nvPr/>
        </p:nvCxnSpPr>
        <p:spPr>
          <a:xfrm flipV="1">
            <a:off x="6494895" y="2263879"/>
            <a:ext cx="1131350" cy="209690"/>
          </a:xfrm>
          <a:prstGeom prst="line">
            <a:avLst/>
          </a:prstGeom>
          <a:ln>
            <a:solidFill>
              <a:srgbClr val="FFC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p:nvCxnSpPr>
        <p:spPr>
          <a:xfrm flipV="1">
            <a:off x="2290476" y="2327143"/>
            <a:ext cx="295209" cy="240745"/>
          </a:xfrm>
          <a:prstGeom prst="line">
            <a:avLst/>
          </a:prstGeom>
          <a:ln>
            <a:solidFill>
              <a:srgbClr val="FFC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flipV="1">
            <a:off x="2483289" y="2266174"/>
            <a:ext cx="295209" cy="240745"/>
          </a:xfrm>
          <a:prstGeom prst="line">
            <a:avLst/>
          </a:prstGeom>
          <a:ln>
            <a:solidFill>
              <a:srgbClr val="FFC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4" name="Straight Connector 173"/>
          <p:cNvCxnSpPr>
            <a:endCxn id="83" idx="3"/>
          </p:cNvCxnSpPr>
          <p:nvPr/>
        </p:nvCxnSpPr>
        <p:spPr>
          <a:xfrm>
            <a:off x="2585685" y="2327639"/>
            <a:ext cx="3795128" cy="145930"/>
          </a:xfrm>
          <a:prstGeom prst="line">
            <a:avLst/>
          </a:prstGeom>
          <a:ln>
            <a:solidFill>
              <a:srgbClr val="FFC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6" name="Straight Connector 175"/>
          <p:cNvCxnSpPr>
            <a:endCxn id="79" idx="1"/>
          </p:cNvCxnSpPr>
          <p:nvPr/>
        </p:nvCxnSpPr>
        <p:spPr>
          <a:xfrm flipV="1">
            <a:off x="2778498" y="2090701"/>
            <a:ext cx="3602315" cy="175473"/>
          </a:xfrm>
          <a:prstGeom prst="line">
            <a:avLst/>
          </a:prstGeom>
          <a:ln>
            <a:solidFill>
              <a:srgbClr val="FFC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88" name="Rectangle 187"/>
          <p:cNvSpPr/>
          <p:nvPr/>
        </p:nvSpPr>
        <p:spPr bwMode="auto">
          <a:xfrm>
            <a:off x="7626245" y="2137879"/>
            <a:ext cx="36000" cy="252000"/>
          </a:xfrm>
          <a:prstGeom prst="rect">
            <a:avLst/>
          </a:prstGeom>
          <a:solidFill>
            <a:srgbClr val="92D05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189" name="Rectangle 188"/>
          <p:cNvSpPr/>
          <p:nvPr/>
        </p:nvSpPr>
        <p:spPr bwMode="auto">
          <a:xfrm rot="2700000">
            <a:off x="7829109" y="2094440"/>
            <a:ext cx="36000" cy="360000"/>
          </a:xfrm>
          <a:prstGeom prst="rect">
            <a:avLst/>
          </a:prstGeom>
          <a:solidFill>
            <a:schemeClr val="bg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190" name="TextBox 189"/>
          <p:cNvSpPr txBox="1"/>
          <p:nvPr/>
        </p:nvSpPr>
        <p:spPr>
          <a:xfrm>
            <a:off x="2141010" y="1874367"/>
            <a:ext cx="1130438" cy="253916"/>
          </a:xfrm>
          <a:prstGeom prst="rect">
            <a:avLst/>
          </a:prstGeom>
          <a:noFill/>
        </p:spPr>
        <p:txBody>
          <a:bodyPr wrap="none" rtlCol="0">
            <a:spAutoFit/>
          </a:bodyPr>
          <a:lstStyle/>
          <a:p>
            <a:r>
              <a:rPr lang="en-US" sz="1050" dirty="0" err="1" smtClean="0"/>
              <a:t>monochromator</a:t>
            </a:r>
            <a:endParaRPr lang="de-CH" sz="1050" dirty="0"/>
          </a:p>
        </p:txBody>
      </p:sp>
      <p:sp>
        <p:nvSpPr>
          <p:cNvPr id="191" name="TextBox 190"/>
          <p:cNvSpPr txBox="1"/>
          <p:nvPr/>
        </p:nvSpPr>
        <p:spPr>
          <a:xfrm>
            <a:off x="5835343" y="1824133"/>
            <a:ext cx="1196161" cy="253916"/>
          </a:xfrm>
          <a:prstGeom prst="rect">
            <a:avLst/>
          </a:prstGeom>
          <a:noFill/>
        </p:spPr>
        <p:txBody>
          <a:bodyPr wrap="none" rtlCol="0">
            <a:spAutoFit/>
          </a:bodyPr>
          <a:lstStyle/>
          <a:p>
            <a:r>
              <a:rPr lang="en-US" sz="1050" dirty="0" smtClean="0"/>
              <a:t>Transmission ZP</a:t>
            </a:r>
            <a:endParaRPr lang="de-CH" sz="1050" dirty="0"/>
          </a:p>
        </p:txBody>
      </p:sp>
      <p:sp>
        <p:nvSpPr>
          <p:cNvPr id="192" name="TextBox 191"/>
          <p:cNvSpPr txBox="1"/>
          <p:nvPr/>
        </p:nvSpPr>
        <p:spPr>
          <a:xfrm>
            <a:off x="7323049" y="2400272"/>
            <a:ext cx="678391" cy="253916"/>
          </a:xfrm>
          <a:prstGeom prst="rect">
            <a:avLst/>
          </a:prstGeom>
          <a:noFill/>
        </p:spPr>
        <p:txBody>
          <a:bodyPr wrap="none" rtlCol="0">
            <a:spAutoFit/>
          </a:bodyPr>
          <a:lstStyle/>
          <a:p>
            <a:r>
              <a:rPr lang="en-US" sz="1000" dirty="0" err="1" smtClean="0">
                <a:solidFill>
                  <a:schemeClr val="accent6">
                    <a:lumMod val="60000"/>
                    <a:lumOff val="40000"/>
                  </a:schemeClr>
                </a:solidFill>
              </a:rPr>
              <a:t>Ce:YAG</a:t>
            </a:r>
            <a:endParaRPr lang="de-CH" sz="1000" dirty="0">
              <a:solidFill>
                <a:schemeClr val="accent6">
                  <a:lumMod val="60000"/>
                  <a:lumOff val="40000"/>
                </a:schemeClr>
              </a:solidFill>
            </a:endParaRPr>
          </a:p>
        </p:txBody>
      </p:sp>
      <p:sp>
        <p:nvSpPr>
          <p:cNvPr id="193" name="TextBox 192"/>
          <p:cNvSpPr txBox="1"/>
          <p:nvPr/>
        </p:nvSpPr>
        <p:spPr>
          <a:xfrm>
            <a:off x="7800971" y="2206118"/>
            <a:ext cx="537327" cy="253916"/>
          </a:xfrm>
          <a:prstGeom prst="rect">
            <a:avLst/>
          </a:prstGeom>
          <a:noFill/>
        </p:spPr>
        <p:txBody>
          <a:bodyPr wrap="none" rtlCol="0">
            <a:spAutoFit/>
          </a:bodyPr>
          <a:lstStyle/>
          <a:p>
            <a:r>
              <a:rPr lang="en-US" sz="1050" dirty="0" smtClean="0">
                <a:solidFill>
                  <a:schemeClr val="bg1">
                    <a:lumMod val="65000"/>
                  </a:schemeClr>
                </a:solidFill>
              </a:rPr>
              <a:t>mirror</a:t>
            </a:r>
            <a:endParaRPr lang="de-CH" sz="1050" dirty="0">
              <a:solidFill>
                <a:schemeClr val="bg1">
                  <a:lumMod val="65000"/>
                </a:schemeClr>
              </a:solidFill>
            </a:endParaRPr>
          </a:p>
        </p:txBody>
      </p:sp>
      <p:sp>
        <p:nvSpPr>
          <p:cNvPr id="219" name="TextBox 218"/>
          <p:cNvSpPr txBox="1"/>
          <p:nvPr/>
        </p:nvSpPr>
        <p:spPr>
          <a:xfrm>
            <a:off x="6754122" y="1311595"/>
            <a:ext cx="966653" cy="415498"/>
          </a:xfrm>
          <a:prstGeom prst="rect">
            <a:avLst/>
          </a:prstGeom>
          <a:noFill/>
        </p:spPr>
        <p:txBody>
          <a:bodyPr wrap="square" rtlCol="0">
            <a:spAutoFit/>
          </a:bodyPr>
          <a:lstStyle/>
          <a:p>
            <a:pPr algn="r"/>
            <a:r>
              <a:rPr lang="en-US" sz="1050" dirty="0" smtClean="0"/>
              <a:t>microscope</a:t>
            </a:r>
            <a:r>
              <a:rPr lang="de-CH" sz="1050" dirty="0" smtClean="0"/>
              <a:t> </a:t>
            </a:r>
            <a:r>
              <a:rPr lang="de-CH" sz="1050" dirty="0" err="1" smtClean="0"/>
              <a:t>setup</a:t>
            </a:r>
            <a:endParaRPr lang="en-US" sz="1050" dirty="0" smtClean="0"/>
          </a:p>
        </p:txBody>
      </p:sp>
      <p:sp>
        <p:nvSpPr>
          <p:cNvPr id="223" name="Arc 222"/>
          <p:cNvSpPr/>
          <p:nvPr/>
        </p:nvSpPr>
        <p:spPr bwMode="auto">
          <a:xfrm rot="18935852">
            <a:off x="218013" y="2535093"/>
            <a:ext cx="796675" cy="752720"/>
          </a:xfrm>
          <a:prstGeom prst="arc">
            <a:avLst>
              <a:gd name="adj1" fmla="val 14754567"/>
              <a:gd name="adj2" fmla="val 1075897"/>
            </a:avLst>
          </a:prstGeom>
          <a:noFill/>
          <a:ln w="9525" cap="flat" cmpd="sng" algn="ctr">
            <a:solidFill>
              <a:srgbClr val="FF0000"/>
            </a:solidFill>
            <a:prstDash val="solid"/>
            <a:round/>
            <a:headEnd type="none" w="med" len="med"/>
            <a:tailEnd type="arrow"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2" name="Rectangle 1"/>
          <p:cNvSpPr/>
          <p:nvPr/>
        </p:nvSpPr>
        <p:spPr bwMode="auto">
          <a:xfrm>
            <a:off x="6178058" y="2206118"/>
            <a:ext cx="98956" cy="164850"/>
          </a:xfrm>
          <a:prstGeom prst="rect">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88" name="TextBox 87"/>
          <p:cNvSpPr txBox="1"/>
          <p:nvPr/>
        </p:nvSpPr>
        <p:spPr>
          <a:xfrm>
            <a:off x="6043955" y="2449460"/>
            <a:ext cx="372218" cy="253916"/>
          </a:xfrm>
          <a:prstGeom prst="rect">
            <a:avLst/>
          </a:prstGeom>
          <a:noFill/>
        </p:spPr>
        <p:txBody>
          <a:bodyPr wrap="none" rtlCol="0">
            <a:spAutoFit/>
          </a:bodyPr>
          <a:lstStyle/>
          <a:p>
            <a:r>
              <a:rPr lang="en-US" sz="1050" dirty="0" smtClean="0"/>
              <a:t>CS</a:t>
            </a:r>
            <a:endParaRPr lang="de-CH" sz="1050" dirty="0"/>
          </a:p>
        </p:txBody>
      </p:sp>
      <p:sp>
        <p:nvSpPr>
          <p:cNvPr id="90" name="Rectangle 89"/>
          <p:cNvSpPr/>
          <p:nvPr/>
        </p:nvSpPr>
        <p:spPr>
          <a:xfrm>
            <a:off x="207313" y="4331711"/>
            <a:ext cx="914400" cy="41148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200"/>
          </a:p>
        </p:txBody>
      </p:sp>
      <p:sp>
        <p:nvSpPr>
          <p:cNvPr id="91" name="TextBox 90"/>
          <p:cNvSpPr txBox="1"/>
          <p:nvPr/>
        </p:nvSpPr>
        <p:spPr>
          <a:xfrm>
            <a:off x="173034" y="4803615"/>
            <a:ext cx="1055097" cy="253916"/>
          </a:xfrm>
          <a:prstGeom prst="rect">
            <a:avLst/>
          </a:prstGeom>
          <a:noFill/>
        </p:spPr>
        <p:txBody>
          <a:bodyPr wrap="none" rtlCol="0">
            <a:spAutoFit/>
          </a:bodyPr>
          <a:lstStyle/>
          <a:p>
            <a:r>
              <a:rPr lang="en-US" sz="1050" dirty="0">
                <a:solidFill>
                  <a:srgbClr val="FF0000"/>
                </a:solidFill>
              </a:rPr>
              <a:t>Electron beam</a:t>
            </a:r>
            <a:endParaRPr lang="de-CH" sz="1050" dirty="0">
              <a:solidFill>
                <a:srgbClr val="FF0000"/>
              </a:solidFill>
            </a:endParaRPr>
          </a:p>
        </p:txBody>
      </p:sp>
      <p:sp>
        <p:nvSpPr>
          <p:cNvPr id="92" name="Oval 91"/>
          <p:cNvSpPr/>
          <p:nvPr/>
        </p:nvSpPr>
        <p:spPr>
          <a:xfrm>
            <a:off x="567351" y="4415219"/>
            <a:ext cx="214313" cy="12223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200"/>
          </a:p>
        </p:txBody>
      </p:sp>
      <p:sp>
        <p:nvSpPr>
          <p:cNvPr id="93" name="TextBox 92"/>
          <p:cNvSpPr txBox="1"/>
          <p:nvPr/>
        </p:nvSpPr>
        <p:spPr>
          <a:xfrm>
            <a:off x="198399" y="4083865"/>
            <a:ext cx="1056700" cy="253916"/>
          </a:xfrm>
          <a:prstGeom prst="rect">
            <a:avLst/>
          </a:prstGeom>
          <a:noFill/>
        </p:spPr>
        <p:txBody>
          <a:bodyPr wrap="none" rtlCol="0">
            <a:spAutoFit/>
          </a:bodyPr>
          <a:lstStyle/>
          <a:p>
            <a:r>
              <a:rPr lang="en-US" sz="1050" dirty="0">
                <a:solidFill>
                  <a:srgbClr val="0070C0"/>
                </a:solidFill>
              </a:rPr>
              <a:t>Dipole magnet</a:t>
            </a:r>
            <a:endParaRPr lang="de-CH" sz="1050" dirty="0">
              <a:solidFill>
                <a:srgbClr val="0070C0"/>
              </a:solidFill>
            </a:endParaRPr>
          </a:p>
        </p:txBody>
      </p:sp>
      <p:grpSp>
        <p:nvGrpSpPr>
          <p:cNvPr id="95" name="Group 94"/>
          <p:cNvGrpSpPr>
            <a:grpSpLocks noChangeAspect="1"/>
          </p:cNvGrpSpPr>
          <p:nvPr/>
        </p:nvGrpSpPr>
        <p:grpSpPr>
          <a:xfrm>
            <a:off x="6380813" y="4029488"/>
            <a:ext cx="114082" cy="392874"/>
            <a:chOff x="4217196" y="451811"/>
            <a:chExt cx="72000" cy="1413507"/>
          </a:xfrm>
        </p:grpSpPr>
        <p:sp>
          <p:nvSpPr>
            <p:cNvPr id="96" name="Rectangle 95"/>
            <p:cNvSpPr/>
            <p:nvPr/>
          </p:nvSpPr>
          <p:spPr>
            <a:xfrm>
              <a:off x="4217196" y="981844"/>
              <a:ext cx="72000" cy="360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200"/>
            </a:p>
          </p:txBody>
        </p:sp>
        <p:sp>
          <p:nvSpPr>
            <p:cNvPr id="97" name="Rectangle 96"/>
            <p:cNvSpPr/>
            <p:nvPr/>
          </p:nvSpPr>
          <p:spPr>
            <a:xfrm>
              <a:off x="4217196" y="658953"/>
              <a:ext cx="72000" cy="180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200"/>
            </a:p>
          </p:txBody>
        </p:sp>
        <p:sp>
          <p:nvSpPr>
            <p:cNvPr id="102" name="Rectangle 101"/>
            <p:cNvSpPr/>
            <p:nvPr/>
          </p:nvSpPr>
          <p:spPr>
            <a:xfrm>
              <a:off x="4217196" y="451811"/>
              <a:ext cx="72000" cy="3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200"/>
            </a:p>
          </p:txBody>
        </p:sp>
        <p:sp>
          <p:nvSpPr>
            <p:cNvPr id="103" name="Rectangle 102"/>
            <p:cNvSpPr/>
            <p:nvPr/>
          </p:nvSpPr>
          <p:spPr>
            <a:xfrm>
              <a:off x="4217196" y="517172"/>
              <a:ext cx="72000" cy="90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200"/>
            </a:p>
          </p:txBody>
        </p:sp>
        <p:sp>
          <p:nvSpPr>
            <p:cNvPr id="104" name="Rectangle 103"/>
            <p:cNvSpPr/>
            <p:nvPr/>
          </p:nvSpPr>
          <p:spPr>
            <a:xfrm rot="10800000">
              <a:off x="4217196" y="1478176"/>
              <a:ext cx="72000" cy="180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200"/>
            </a:p>
          </p:txBody>
        </p:sp>
        <p:sp>
          <p:nvSpPr>
            <p:cNvPr id="105" name="Rectangle 104"/>
            <p:cNvSpPr/>
            <p:nvPr/>
          </p:nvSpPr>
          <p:spPr>
            <a:xfrm rot="10800000">
              <a:off x="4217196" y="1829318"/>
              <a:ext cx="72000" cy="3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200"/>
            </a:p>
          </p:txBody>
        </p:sp>
        <p:sp>
          <p:nvSpPr>
            <p:cNvPr id="109" name="Rectangle 108"/>
            <p:cNvSpPr/>
            <p:nvPr/>
          </p:nvSpPr>
          <p:spPr>
            <a:xfrm rot="10800000">
              <a:off x="4217196" y="1709957"/>
              <a:ext cx="72000" cy="90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200"/>
            </a:p>
          </p:txBody>
        </p:sp>
      </p:grpSp>
      <p:cxnSp>
        <p:nvCxnSpPr>
          <p:cNvPr id="110" name="Straight Connector 109"/>
          <p:cNvCxnSpPr/>
          <p:nvPr/>
        </p:nvCxnSpPr>
        <p:spPr>
          <a:xfrm flipV="1">
            <a:off x="640512" y="4448623"/>
            <a:ext cx="1847253" cy="30946"/>
          </a:xfrm>
          <a:prstGeom prst="line">
            <a:avLst/>
          </a:prstGeom>
          <a:ln>
            <a:solidFill>
              <a:srgbClr val="FFC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11" name="Group 110"/>
          <p:cNvGrpSpPr/>
          <p:nvPr/>
        </p:nvGrpSpPr>
        <p:grpSpPr>
          <a:xfrm rot="16200000">
            <a:off x="8195034" y="3415687"/>
            <a:ext cx="652034" cy="255956"/>
            <a:chOff x="10151926" y="3689916"/>
            <a:chExt cx="869379" cy="341274"/>
          </a:xfrm>
        </p:grpSpPr>
        <p:sp>
          <p:nvSpPr>
            <p:cNvPr id="112" name="Rounded Rectangle 111"/>
            <p:cNvSpPr/>
            <p:nvPr/>
          </p:nvSpPr>
          <p:spPr>
            <a:xfrm>
              <a:off x="10539572" y="3730102"/>
              <a:ext cx="481733" cy="271688"/>
            </a:xfrm>
            <a:prstGeom prst="roundRect">
              <a:avLst/>
            </a:prstGeom>
            <a:solidFill>
              <a:schemeClr val="bg1">
                <a:lumMod val="75000"/>
              </a:schemeClr>
            </a:solid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200"/>
            </a:p>
          </p:txBody>
        </p:sp>
        <p:sp>
          <p:nvSpPr>
            <p:cNvPr id="115" name="Trapezoid 114"/>
            <p:cNvSpPr>
              <a:spLocks noChangeAspect="1"/>
            </p:cNvSpPr>
            <p:nvPr/>
          </p:nvSpPr>
          <p:spPr>
            <a:xfrm rot="5400000">
              <a:off x="10177193" y="3664649"/>
              <a:ext cx="341274" cy="391807"/>
            </a:xfrm>
            <a:prstGeom prst="trapezoid">
              <a:avLst/>
            </a:prstGeom>
            <a:solidFill>
              <a:schemeClr val="bg1">
                <a:lumMod val="75000"/>
              </a:schemeClr>
            </a:solid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200"/>
            </a:p>
          </p:txBody>
        </p:sp>
      </p:grpSp>
      <p:cxnSp>
        <p:nvCxnSpPr>
          <p:cNvPr id="118" name="Straight Connector 117"/>
          <p:cNvCxnSpPr>
            <a:cxnSpLocks noChangeAspect="1"/>
          </p:cNvCxnSpPr>
          <p:nvPr/>
        </p:nvCxnSpPr>
        <p:spPr>
          <a:xfrm rot="3600000" flipV="1">
            <a:off x="2342881" y="4181676"/>
            <a:ext cx="151696" cy="690916"/>
          </a:xfrm>
          <a:prstGeom prst="line">
            <a:avLst/>
          </a:prstGeom>
          <a:ln w="1079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a:xfrm>
            <a:off x="645577" y="4479569"/>
            <a:ext cx="1652076" cy="30794"/>
          </a:xfrm>
          <a:prstGeom prst="line">
            <a:avLst/>
          </a:prstGeom>
          <a:ln>
            <a:solidFill>
              <a:srgbClr val="FFC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a:cxnSpLocks noChangeAspect="1"/>
          </p:cNvCxnSpPr>
          <p:nvPr/>
        </p:nvCxnSpPr>
        <p:spPr>
          <a:xfrm rot="3600000" flipV="1">
            <a:off x="2580608" y="3849051"/>
            <a:ext cx="151696" cy="690916"/>
          </a:xfrm>
          <a:prstGeom prst="line">
            <a:avLst/>
          </a:prstGeom>
          <a:ln w="1079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p:cNvCxnSpPr>
            <a:stCxn id="102" idx="3"/>
            <a:endCxn id="129" idx="2"/>
          </p:cNvCxnSpPr>
          <p:nvPr/>
        </p:nvCxnSpPr>
        <p:spPr>
          <a:xfrm>
            <a:off x="6494895" y="4034491"/>
            <a:ext cx="1869430" cy="299178"/>
          </a:xfrm>
          <a:prstGeom prst="line">
            <a:avLst/>
          </a:prstGeom>
          <a:ln>
            <a:solidFill>
              <a:srgbClr val="FFC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a:stCxn id="105" idx="1"/>
            <a:endCxn id="129" idx="0"/>
          </p:cNvCxnSpPr>
          <p:nvPr/>
        </p:nvCxnSpPr>
        <p:spPr>
          <a:xfrm flipV="1">
            <a:off x="6494895" y="4081669"/>
            <a:ext cx="1869430" cy="335690"/>
          </a:xfrm>
          <a:prstGeom prst="line">
            <a:avLst/>
          </a:prstGeom>
          <a:ln>
            <a:solidFill>
              <a:srgbClr val="FFC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5" name="Straight Connector 124"/>
          <p:cNvCxnSpPr/>
          <p:nvPr/>
        </p:nvCxnSpPr>
        <p:spPr>
          <a:xfrm flipV="1">
            <a:off x="2290476" y="4270933"/>
            <a:ext cx="295209" cy="240745"/>
          </a:xfrm>
          <a:prstGeom prst="line">
            <a:avLst/>
          </a:prstGeom>
          <a:ln>
            <a:solidFill>
              <a:srgbClr val="FFC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6" name="Straight Connector 125"/>
          <p:cNvCxnSpPr/>
          <p:nvPr/>
        </p:nvCxnSpPr>
        <p:spPr>
          <a:xfrm flipV="1">
            <a:off x="2483289" y="4209964"/>
            <a:ext cx="295209" cy="240745"/>
          </a:xfrm>
          <a:prstGeom prst="line">
            <a:avLst/>
          </a:prstGeom>
          <a:ln>
            <a:solidFill>
              <a:srgbClr val="FFC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a:endCxn id="105" idx="3"/>
          </p:cNvCxnSpPr>
          <p:nvPr/>
        </p:nvCxnSpPr>
        <p:spPr>
          <a:xfrm>
            <a:off x="2585685" y="4271429"/>
            <a:ext cx="3795128" cy="145930"/>
          </a:xfrm>
          <a:prstGeom prst="line">
            <a:avLst/>
          </a:prstGeom>
          <a:ln>
            <a:solidFill>
              <a:srgbClr val="FFC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a:endCxn id="102" idx="1"/>
          </p:cNvCxnSpPr>
          <p:nvPr/>
        </p:nvCxnSpPr>
        <p:spPr>
          <a:xfrm flipV="1">
            <a:off x="2778498" y="4034491"/>
            <a:ext cx="3602315" cy="175473"/>
          </a:xfrm>
          <a:prstGeom prst="line">
            <a:avLst/>
          </a:prstGeom>
          <a:ln>
            <a:solidFill>
              <a:srgbClr val="FFC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29" name="Rectangle 128"/>
          <p:cNvSpPr/>
          <p:nvPr/>
        </p:nvSpPr>
        <p:spPr bwMode="auto">
          <a:xfrm>
            <a:off x="8346325" y="4081669"/>
            <a:ext cx="36000" cy="252000"/>
          </a:xfrm>
          <a:prstGeom prst="rect">
            <a:avLst/>
          </a:prstGeom>
          <a:solidFill>
            <a:srgbClr val="92D05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130" name="Rectangle 129"/>
          <p:cNvSpPr/>
          <p:nvPr/>
        </p:nvSpPr>
        <p:spPr bwMode="auto">
          <a:xfrm rot="2700000">
            <a:off x="8549189" y="4038230"/>
            <a:ext cx="36000" cy="360000"/>
          </a:xfrm>
          <a:prstGeom prst="rect">
            <a:avLst/>
          </a:prstGeom>
          <a:solidFill>
            <a:schemeClr val="bg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131" name="TextBox 130"/>
          <p:cNvSpPr txBox="1"/>
          <p:nvPr/>
        </p:nvSpPr>
        <p:spPr>
          <a:xfrm>
            <a:off x="2141010" y="3818157"/>
            <a:ext cx="1130438" cy="253916"/>
          </a:xfrm>
          <a:prstGeom prst="rect">
            <a:avLst/>
          </a:prstGeom>
          <a:noFill/>
        </p:spPr>
        <p:txBody>
          <a:bodyPr wrap="none" rtlCol="0">
            <a:spAutoFit/>
          </a:bodyPr>
          <a:lstStyle/>
          <a:p>
            <a:r>
              <a:rPr lang="en-US" sz="1050" dirty="0" err="1" smtClean="0"/>
              <a:t>monochromator</a:t>
            </a:r>
            <a:endParaRPr lang="de-CH" sz="1050" dirty="0"/>
          </a:p>
        </p:txBody>
      </p:sp>
      <p:sp>
        <p:nvSpPr>
          <p:cNvPr id="132" name="TextBox 131"/>
          <p:cNvSpPr txBox="1"/>
          <p:nvPr/>
        </p:nvSpPr>
        <p:spPr>
          <a:xfrm>
            <a:off x="5835343" y="3767923"/>
            <a:ext cx="1196161" cy="253916"/>
          </a:xfrm>
          <a:prstGeom prst="rect">
            <a:avLst/>
          </a:prstGeom>
          <a:noFill/>
        </p:spPr>
        <p:txBody>
          <a:bodyPr wrap="none" rtlCol="0">
            <a:spAutoFit/>
          </a:bodyPr>
          <a:lstStyle/>
          <a:p>
            <a:r>
              <a:rPr lang="en-US" sz="1050" dirty="0" smtClean="0"/>
              <a:t>Transmission ZP</a:t>
            </a:r>
            <a:endParaRPr lang="de-CH" sz="1050" dirty="0"/>
          </a:p>
        </p:txBody>
      </p:sp>
      <p:sp>
        <p:nvSpPr>
          <p:cNvPr id="133" name="TextBox 132"/>
          <p:cNvSpPr txBox="1"/>
          <p:nvPr/>
        </p:nvSpPr>
        <p:spPr>
          <a:xfrm>
            <a:off x="8043129" y="4344062"/>
            <a:ext cx="678391" cy="253916"/>
          </a:xfrm>
          <a:prstGeom prst="rect">
            <a:avLst/>
          </a:prstGeom>
          <a:noFill/>
        </p:spPr>
        <p:txBody>
          <a:bodyPr wrap="none" rtlCol="0">
            <a:spAutoFit/>
          </a:bodyPr>
          <a:lstStyle/>
          <a:p>
            <a:r>
              <a:rPr lang="en-US" sz="1000" dirty="0" err="1" smtClean="0">
                <a:solidFill>
                  <a:schemeClr val="accent6">
                    <a:lumMod val="60000"/>
                    <a:lumOff val="40000"/>
                  </a:schemeClr>
                </a:solidFill>
              </a:rPr>
              <a:t>Ce:YAG</a:t>
            </a:r>
            <a:endParaRPr lang="de-CH" sz="1000" dirty="0">
              <a:solidFill>
                <a:schemeClr val="accent6">
                  <a:lumMod val="60000"/>
                  <a:lumOff val="40000"/>
                </a:schemeClr>
              </a:solidFill>
            </a:endParaRPr>
          </a:p>
        </p:txBody>
      </p:sp>
      <p:sp>
        <p:nvSpPr>
          <p:cNvPr id="134" name="TextBox 133"/>
          <p:cNvSpPr txBox="1"/>
          <p:nvPr/>
        </p:nvSpPr>
        <p:spPr>
          <a:xfrm>
            <a:off x="8521051" y="4149908"/>
            <a:ext cx="537327" cy="253916"/>
          </a:xfrm>
          <a:prstGeom prst="rect">
            <a:avLst/>
          </a:prstGeom>
          <a:noFill/>
        </p:spPr>
        <p:txBody>
          <a:bodyPr wrap="none" rtlCol="0">
            <a:spAutoFit/>
          </a:bodyPr>
          <a:lstStyle/>
          <a:p>
            <a:r>
              <a:rPr lang="en-US" sz="1050" dirty="0" smtClean="0">
                <a:solidFill>
                  <a:schemeClr val="bg1">
                    <a:lumMod val="65000"/>
                  </a:schemeClr>
                </a:solidFill>
              </a:rPr>
              <a:t>mirror</a:t>
            </a:r>
            <a:endParaRPr lang="de-CH" sz="1050" dirty="0">
              <a:solidFill>
                <a:schemeClr val="bg1">
                  <a:lumMod val="65000"/>
                </a:schemeClr>
              </a:solidFill>
            </a:endParaRPr>
          </a:p>
        </p:txBody>
      </p:sp>
      <p:sp>
        <p:nvSpPr>
          <p:cNvPr id="135" name="TextBox 134"/>
          <p:cNvSpPr txBox="1"/>
          <p:nvPr/>
        </p:nvSpPr>
        <p:spPr>
          <a:xfrm>
            <a:off x="7474202" y="3255385"/>
            <a:ext cx="966653" cy="415498"/>
          </a:xfrm>
          <a:prstGeom prst="rect">
            <a:avLst/>
          </a:prstGeom>
          <a:noFill/>
        </p:spPr>
        <p:txBody>
          <a:bodyPr wrap="square" rtlCol="0">
            <a:spAutoFit/>
          </a:bodyPr>
          <a:lstStyle/>
          <a:p>
            <a:pPr algn="r"/>
            <a:r>
              <a:rPr lang="en-US" sz="1050" dirty="0" smtClean="0"/>
              <a:t>microscope</a:t>
            </a:r>
            <a:r>
              <a:rPr lang="de-CH" sz="1050" dirty="0" smtClean="0"/>
              <a:t> </a:t>
            </a:r>
            <a:r>
              <a:rPr lang="de-CH" sz="1050" dirty="0" err="1" smtClean="0"/>
              <a:t>setup</a:t>
            </a:r>
            <a:endParaRPr lang="en-US" sz="1050" dirty="0" smtClean="0"/>
          </a:p>
        </p:txBody>
      </p:sp>
      <p:sp>
        <p:nvSpPr>
          <p:cNvPr id="136" name="Arc 135"/>
          <p:cNvSpPr/>
          <p:nvPr/>
        </p:nvSpPr>
        <p:spPr bwMode="auto">
          <a:xfrm rot="18935852">
            <a:off x="257093" y="4471184"/>
            <a:ext cx="796675" cy="752720"/>
          </a:xfrm>
          <a:prstGeom prst="arc">
            <a:avLst>
              <a:gd name="adj1" fmla="val 14754567"/>
              <a:gd name="adj2" fmla="val 1075897"/>
            </a:avLst>
          </a:prstGeom>
          <a:noFill/>
          <a:ln w="9525" cap="flat" cmpd="sng" algn="ctr">
            <a:solidFill>
              <a:srgbClr val="FF0000"/>
            </a:solidFill>
            <a:prstDash val="solid"/>
            <a:round/>
            <a:headEnd type="none" w="med" len="med"/>
            <a:tailEnd type="arrow"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137" name="Rectangle 136"/>
          <p:cNvSpPr/>
          <p:nvPr/>
        </p:nvSpPr>
        <p:spPr bwMode="auto">
          <a:xfrm>
            <a:off x="6178058" y="4149908"/>
            <a:ext cx="98956" cy="164850"/>
          </a:xfrm>
          <a:prstGeom prst="rect">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140" name="TextBox 139"/>
          <p:cNvSpPr txBox="1"/>
          <p:nvPr/>
        </p:nvSpPr>
        <p:spPr>
          <a:xfrm>
            <a:off x="6043955" y="4393250"/>
            <a:ext cx="372218" cy="253916"/>
          </a:xfrm>
          <a:prstGeom prst="rect">
            <a:avLst/>
          </a:prstGeom>
          <a:noFill/>
        </p:spPr>
        <p:txBody>
          <a:bodyPr wrap="none" rtlCol="0">
            <a:spAutoFit/>
          </a:bodyPr>
          <a:lstStyle/>
          <a:p>
            <a:r>
              <a:rPr lang="en-US" sz="1050" dirty="0" smtClean="0"/>
              <a:t>CS</a:t>
            </a:r>
            <a:endParaRPr lang="de-CH" sz="1050" dirty="0"/>
          </a:p>
        </p:txBody>
      </p:sp>
      <p:grpSp>
        <p:nvGrpSpPr>
          <p:cNvPr id="143" name="Group 142"/>
          <p:cNvGrpSpPr>
            <a:grpSpLocks noChangeAspect="1"/>
          </p:cNvGrpSpPr>
          <p:nvPr/>
        </p:nvGrpSpPr>
        <p:grpSpPr>
          <a:xfrm>
            <a:off x="7761954" y="4029825"/>
            <a:ext cx="114082" cy="392874"/>
            <a:chOff x="4217196" y="451811"/>
            <a:chExt cx="72000" cy="1413507"/>
          </a:xfrm>
        </p:grpSpPr>
        <p:sp>
          <p:nvSpPr>
            <p:cNvPr id="144" name="Rectangle 143"/>
            <p:cNvSpPr/>
            <p:nvPr/>
          </p:nvSpPr>
          <p:spPr>
            <a:xfrm>
              <a:off x="4217196" y="981844"/>
              <a:ext cx="72000" cy="360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200"/>
            </a:p>
          </p:txBody>
        </p:sp>
        <p:sp>
          <p:nvSpPr>
            <p:cNvPr id="145" name="Rectangle 144"/>
            <p:cNvSpPr/>
            <p:nvPr/>
          </p:nvSpPr>
          <p:spPr>
            <a:xfrm>
              <a:off x="4217196" y="658953"/>
              <a:ext cx="72000" cy="180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200"/>
            </a:p>
          </p:txBody>
        </p:sp>
        <p:sp>
          <p:nvSpPr>
            <p:cNvPr id="146" name="Rectangle 145"/>
            <p:cNvSpPr/>
            <p:nvPr/>
          </p:nvSpPr>
          <p:spPr>
            <a:xfrm>
              <a:off x="4217196" y="451811"/>
              <a:ext cx="72000" cy="3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200"/>
            </a:p>
          </p:txBody>
        </p:sp>
        <p:sp>
          <p:nvSpPr>
            <p:cNvPr id="147" name="Rectangle 146"/>
            <p:cNvSpPr/>
            <p:nvPr/>
          </p:nvSpPr>
          <p:spPr>
            <a:xfrm>
              <a:off x="4217196" y="517172"/>
              <a:ext cx="72000" cy="90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200"/>
            </a:p>
          </p:txBody>
        </p:sp>
        <p:sp>
          <p:nvSpPr>
            <p:cNvPr id="148" name="Rectangle 147"/>
            <p:cNvSpPr/>
            <p:nvPr/>
          </p:nvSpPr>
          <p:spPr>
            <a:xfrm rot="10800000">
              <a:off x="4217196" y="1478176"/>
              <a:ext cx="72000" cy="180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200"/>
            </a:p>
          </p:txBody>
        </p:sp>
        <p:sp>
          <p:nvSpPr>
            <p:cNvPr id="149" name="Rectangle 148"/>
            <p:cNvSpPr/>
            <p:nvPr/>
          </p:nvSpPr>
          <p:spPr>
            <a:xfrm rot="10800000">
              <a:off x="4217196" y="1829318"/>
              <a:ext cx="72000" cy="3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200"/>
            </a:p>
          </p:txBody>
        </p:sp>
        <p:sp>
          <p:nvSpPr>
            <p:cNvPr id="150" name="Rectangle 149"/>
            <p:cNvSpPr/>
            <p:nvPr/>
          </p:nvSpPr>
          <p:spPr>
            <a:xfrm rot="10800000">
              <a:off x="4217196" y="1709957"/>
              <a:ext cx="72000" cy="90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200"/>
            </a:p>
          </p:txBody>
        </p:sp>
      </p:grpSp>
      <p:sp>
        <p:nvSpPr>
          <p:cNvPr id="151" name="TextBox 150"/>
          <p:cNvSpPr txBox="1"/>
          <p:nvPr/>
        </p:nvSpPr>
        <p:spPr>
          <a:xfrm>
            <a:off x="7201813" y="3767923"/>
            <a:ext cx="1047082" cy="253916"/>
          </a:xfrm>
          <a:prstGeom prst="rect">
            <a:avLst/>
          </a:prstGeom>
          <a:noFill/>
        </p:spPr>
        <p:txBody>
          <a:bodyPr wrap="none" rtlCol="0">
            <a:spAutoFit/>
          </a:bodyPr>
          <a:lstStyle/>
          <a:p>
            <a:r>
              <a:rPr lang="en-US" sz="1050" dirty="0" smtClean="0"/>
              <a:t>Magnifying ZP</a:t>
            </a:r>
            <a:endParaRPr lang="de-CH" sz="1050" dirty="0"/>
          </a:p>
        </p:txBody>
      </p:sp>
    </p:spTree>
    <p:extLst>
      <p:ext uri="{BB962C8B-B14F-4D97-AF65-F5344CB8AC3E}">
        <p14:creationId xmlns:p14="http://schemas.microsoft.com/office/powerpoint/2010/main" val="788120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quarter" idx="13"/>
          </p:nvPr>
        </p:nvPicPr>
        <p:blipFill rotWithShape="1">
          <a:blip r:embed="rId2" cstate="print">
            <a:extLst>
              <a:ext uri="{28A0092B-C50C-407E-A947-70E740481C1C}">
                <a14:useLocalDpi xmlns:a14="http://schemas.microsoft.com/office/drawing/2010/main" val="0"/>
              </a:ext>
            </a:extLst>
          </a:blip>
          <a:srcRect l="15622" t="5270" r="16691" b="369"/>
          <a:stretch/>
        </p:blipFill>
        <p:spPr>
          <a:xfrm>
            <a:off x="3419872" y="843558"/>
            <a:ext cx="3168352" cy="3312368"/>
          </a:xfrm>
        </p:spPr>
      </p:pic>
      <p:sp>
        <p:nvSpPr>
          <p:cNvPr id="3" name="Title 2"/>
          <p:cNvSpPr>
            <a:spLocks noGrp="1"/>
          </p:cNvSpPr>
          <p:nvPr>
            <p:ph type="title"/>
          </p:nvPr>
        </p:nvSpPr>
        <p:spPr/>
        <p:txBody>
          <a:bodyPr>
            <a:normAutofit/>
          </a:bodyPr>
          <a:lstStyle/>
          <a:p>
            <a:r>
              <a:rPr lang="de-CH" dirty="0" smtClean="0"/>
              <a:t>Central </a:t>
            </a:r>
            <a:r>
              <a:rPr lang="de-CH" dirty="0" err="1" smtClean="0"/>
              <a:t>Stop</a:t>
            </a:r>
            <a:r>
              <a:rPr lang="de-CH" dirty="0" smtClean="0"/>
              <a:t> </a:t>
            </a:r>
            <a:r>
              <a:rPr lang="de-CH" dirty="0" err="1" smtClean="0"/>
              <a:t>and</a:t>
            </a:r>
            <a:r>
              <a:rPr lang="de-CH" dirty="0" smtClean="0"/>
              <a:t> FZP </a:t>
            </a:r>
            <a:r>
              <a:rPr lang="de-CH" dirty="0" err="1" smtClean="0"/>
              <a:t>Alignment</a:t>
            </a:r>
            <a:endParaRPr lang="de-CH" dirty="0"/>
          </a:p>
        </p:txBody>
      </p:sp>
      <p:sp>
        <p:nvSpPr>
          <p:cNvPr id="4" name="Slide Number Placeholder 3"/>
          <p:cNvSpPr>
            <a:spLocks noGrp="1"/>
          </p:cNvSpPr>
          <p:nvPr>
            <p:ph type="sldNum" sz="quarter" idx="16"/>
          </p:nvPr>
        </p:nvSpPr>
        <p:spPr/>
        <p:txBody>
          <a:bodyPr/>
          <a:lstStyle/>
          <a:p>
            <a:pPr algn="r">
              <a:defRPr/>
            </a:pPr>
            <a:r>
              <a:rPr lang="de-DE" smtClean="0"/>
              <a:t>Page </a:t>
            </a:r>
            <a:fld id="{EBC07571-3134-BB4B-B83F-1A9FE18D34F3}" type="slidenum">
              <a:rPr lang="de-DE" smtClean="0"/>
              <a:pPr algn="r">
                <a:defRPr/>
              </a:pPr>
              <a:t>13</a:t>
            </a:fld>
            <a:endParaRPr lang="de-DE" dirty="0"/>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l="20281" t="13683" r="24521" b="14597"/>
          <a:stretch/>
        </p:blipFill>
        <p:spPr>
          <a:xfrm rot="5400000">
            <a:off x="6117457" y="1740709"/>
            <a:ext cx="3029766" cy="2952328"/>
          </a:xfrm>
          <a:prstGeom prst="rect">
            <a:avLst/>
          </a:prstGeom>
        </p:spPr>
      </p:pic>
      <p:sp>
        <p:nvSpPr>
          <p:cNvPr id="7" name="TextBox 6"/>
          <p:cNvSpPr txBox="1"/>
          <p:nvPr/>
        </p:nvSpPr>
        <p:spPr>
          <a:xfrm>
            <a:off x="635896" y="987574"/>
            <a:ext cx="2833083" cy="1015663"/>
          </a:xfrm>
          <a:prstGeom prst="rect">
            <a:avLst/>
          </a:prstGeom>
          <a:noFill/>
        </p:spPr>
        <p:txBody>
          <a:bodyPr wrap="none" rtlCol="0">
            <a:spAutoFit/>
          </a:bodyPr>
          <a:lstStyle/>
          <a:p>
            <a:pPr marL="171450" indent="-171450">
              <a:spcBef>
                <a:spcPts val="0"/>
              </a:spcBef>
              <a:buFont typeface="Arial" panose="020B0604020202020204" pitchFamily="34" charset="0"/>
              <a:buChar char="•"/>
            </a:pPr>
            <a:r>
              <a:rPr lang="en-US" sz="1200" dirty="0" smtClean="0">
                <a:latin typeface="Arial" panose="020B0604020202020204" pitchFamily="34" charset="0"/>
                <a:cs typeface="Arial" panose="020B0604020202020204" pitchFamily="34" charset="0"/>
              </a:rPr>
              <a:t>CS </a:t>
            </a:r>
            <a:r>
              <a:rPr lang="en-US" sz="1200" dirty="0" smtClean="0">
                <a:latin typeface="Arial" panose="020B0604020202020204" pitchFamily="34" charset="0"/>
                <a:cs typeface="Arial" panose="020B0604020202020204" pitchFamily="34" charset="0"/>
              </a:rPr>
              <a:t>diameter </a:t>
            </a:r>
            <a:r>
              <a:rPr lang="en-US" sz="1200" dirty="0" smtClean="0">
                <a:latin typeface="Arial" panose="020B0604020202020204" pitchFamily="34" charset="0"/>
                <a:cs typeface="Arial" panose="020B0604020202020204" pitchFamily="34" charset="0"/>
              </a:rPr>
              <a:t>= </a:t>
            </a:r>
            <a:r>
              <a:rPr lang="en-US" sz="1200" dirty="0" smtClean="0">
                <a:latin typeface="Arial" panose="020B0604020202020204" pitchFamily="34" charset="0"/>
                <a:cs typeface="Arial" panose="020B0604020202020204" pitchFamily="34" charset="0"/>
              </a:rPr>
              <a:t>1 mm</a:t>
            </a:r>
          </a:p>
          <a:p>
            <a:pPr marL="171450" indent="-171450">
              <a:spcBef>
                <a:spcPts val="0"/>
              </a:spcBef>
              <a:buFont typeface="Arial" panose="020B0604020202020204" pitchFamily="34" charset="0"/>
              <a:buChar char="•"/>
            </a:pPr>
            <a:r>
              <a:rPr lang="en-US" sz="1200" dirty="0" smtClean="0">
                <a:latin typeface="Arial" panose="020B0604020202020204" pitchFamily="34" charset="0"/>
                <a:cs typeface="Arial" panose="020B0604020202020204" pitchFamily="34" charset="0"/>
              </a:rPr>
              <a:t>ZP diameter </a:t>
            </a:r>
            <a:r>
              <a:rPr lang="en-US" sz="1200" dirty="0" smtClean="0">
                <a:latin typeface="Arial" panose="020B0604020202020204" pitchFamily="34" charset="0"/>
                <a:cs typeface="Arial" panose="020B0604020202020204" pitchFamily="34" charset="0"/>
              </a:rPr>
              <a:t>= </a:t>
            </a:r>
            <a:r>
              <a:rPr lang="en-US" sz="1200" dirty="0" smtClean="0">
                <a:latin typeface="Arial" panose="020B0604020202020204" pitchFamily="34" charset="0"/>
                <a:cs typeface="Arial" panose="020B0604020202020204" pitchFamily="34" charset="0"/>
              </a:rPr>
              <a:t>2.5 mm</a:t>
            </a:r>
          </a:p>
          <a:p>
            <a:pPr marL="171450" indent="-171450">
              <a:spcBef>
                <a:spcPts val="0"/>
              </a:spcBef>
              <a:buFont typeface="Arial" panose="020B0604020202020204" pitchFamily="34" charset="0"/>
              <a:buChar char="•"/>
            </a:pPr>
            <a:r>
              <a:rPr lang="en-US" sz="1200" dirty="0" smtClean="0">
                <a:latin typeface="Arial" panose="020B0604020202020204" pitchFamily="34" charset="0"/>
                <a:cs typeface="Arial" panose="020B0604020202020204" pitchFamily="34" charset="0"/>
              </a:rPr>
              <a:t>ZP outermost zone width </a:t>
            </a:r>
            <a:r>
              <a:rPr lang="en-US" sz="1200" dirty="0" smtClean="0">
                <a:latin typeface="Arial" panose="020B0604020202020204" pitchFamily="34" charset="0"/>
                <a:cs typeface="Arial" panose="020B0604020202020204" pitchFamily="34" charset="0"/>
              </a:rPr>
              <a:t>= 125 </a:t>
            </a:r>
            <a:r>
              <a:rPr lang="en-US" sz="1200" dirty="0" smtClean="0">
                <a:latin typeface="Arial" panose="020B0604020202020204" pitchFamily="34" charset="0"/>
                <a:cs typeface="Arial" panose="020B0604020202020204" pitchFamily="34" charset="0"/>
              </a:rPr>
              <a:t>nm</a:t>
            </a:r>
          </a:p>
          <a:p>
            <a:pPr marL="171450" indent="-171450">
              <a:spcBef>
                <a:spcPts val="0"/>
              </a:spcBef>
              <a:buFont typeface="Arial" panose="020B0604020202020204" pitchFamily="34" charset="0"/>
              <a:buChar char="•"/>
            </a:pPr>
            <a:r>
              <a:rPr lang="en-US" sz="1200" dirty="0" smtClean="0">
                <a:latin typeface="Arial" panose="020B0604020202020204" pitchFamily="34" charset="0"/>
                <a:cs typeface="Arial" panose="020B0604020202020204" pitchFamily="34" charset="0"/>
              </a:rPr>
              <a:t>ZP focal length </a:t>
            </a:r>
            <a:r>
              <a:rPr lang="en-US" sz="1200" dirty="0" smtClean="0">
                <a:latin typeface="Arial" panose="020B0604020202020204" pitchFamily="34" charset="0"/>
                <a:cs typeface="Arial" panose="020B0604020202020204" pitchFamily="34" charset="0"/>
              </a:rPr>
              <a:t>= 2772 mm at 11keV</a:t>
            </a:r>
            <a:endParaRPr lang="en-US" sz="1200" dirty="0" smtClean="0">
              <a:latin typeface="Arial" panose="020B0604020202020204" pitchFamily="34" charset="0"/>
              <a:cs typeface="Arial" panose="020B0604020202020204" pitchFamily="34" charset="0"/>
            </a:endParaRPr>
          </a:p>
          <a:p>
            <a:pPr marL="171450" indent="-171450">
              <a:spcBef>
                <a:spcPts val="0"/>
              </a:spcBef>
              <a:buFont typeface="Arial" panose="020B0604020202020204" pitchFamily="34" charset="0"/>
              <a:buChar char="•"/>
            </a:pPr>
            <a:r>
              <a:rPr lang="en-US" sz="1200" dirty="0" smtClean="0">
                <a:latin typeface="Arial" panose="020B0604020202020204" pitchFamily="34" charset="0"/>
                <a:cs typeface="Arial" panose="020B0604020202020204" pitchFamily="34" charset="0"/>
              </a:rPr>
              <a:t>ZP height </a:t>
            </a:r>
            <a:r>
              <a:rPr lang="en-US" sz="1200" dirty="0" smtClean="0">
                <a:latin typeface="Arial" panose="020B0604020202020204" pitchFamily="34" charset="0"/>
                <a:cs typeface="Arial" panose="020B0604020202020204" pitchFamily="34" charset="0"/>
              </a:rPr>
              <a:t>= ~ </a:t>
            </a:r>
            <a:r>
              <a:rPr lang="en-US" sz="1200" dirty="0" smtClean="0">
                <a:latin typeface="Arial" panose="020B0604020202020204" pitchFamily="34" charset="0"/>
                <a:cs typeface="Arial" panose="020B0604020202020204" pitchFamily="34" charset="0"/>
              </a:rPr>
              <a:t>2500 nm in </a:t>
            </a:r>
            <a:r>
              <a:rPr lang="en-US" sz="1200" dirty="0" smtClean="0">
                <a:latin typeface="Arial" panose="020B0604020202020204" pitchFamily="34" charset="0"/>
                <a:cs typeface="Arial" panose="020B0604020202020204" pitchFamily="34" charset="0"/>
              </a:rPr>
              <a:t>Au</a:t>
            </a:r>
            <a:endParaRPr lang="de-CH" sz="1200" dirty="0"/>
          </a:p>
        </p:txBody>
      </p:sp>
    </p:spTree>
    <p:extLst>
      <p:ext uri="{BB962C8B-B14F-4D97-AF65-F5344CB8AC3E}">
        <p14:creationId xmlns:p14="http://schemas.microsoft.com/office/powerpoint/2010/main" val="2616757483"/>
      </p:ext>
    </p:extLst>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FZP measurements at SLS</a:t>
            </a:r>
          </a:p>
        </p:txBody>
      </p:sp>
      <p:sp>
        <p:nvSpPr>
          <p:cNvPr id="6" name="Slide Number Placeholder 5"/>
          <p:cNvSpPr>
            <a:spLocks noGrp="1"/>
          </p:cNvSpPr>
          <p:nvPr>
            <p:ph type="sldNum" sz="quarter" idx="12"/>
          </p:nvPr>
        </p:nvSpPr>
        <p:spPr/>
        <p:txBody>
          <a:bodyPr/>
          <a:lstStyle/>
          <a:p>
            <a:fld id="{5007669B-2836-4C92-9005-F608291A4BFF}" type="slidenum">
              <a:rPr lang="de-CH" smtClean="0"/>
              <a:t>14</a:t>
            </a:fld>
            <a:endParaRPr lang="de-CH"/>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19134" t="2241" r="11637" b="18932"/>
          <a:stretch/>
        </p:blipFill>
        <p:spPr>
          <a:xfrm rot="5400000">
            <a:off x="177641" y="1993815"/>
            <a:ext cx="1875950" cy="1872207"/>
          </a:xfrm>
          <a:prstGeom prst="rect">
            <a:avLst/>
          </a:prstGeom>
        </p:spPr>
      </p:pic>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l="8000" t="40005" r="35666" b="15991"/>
          <a:stretch/>
        </p:blipFill>
        <p:spPr>
          <a:xfrm>
            <a:off x="7017701" y="2220716"/>
            <a:ext cx="2027714" cy="1583976"/>
          </a:xfrm>
          <a:prstGeom prst="rect">
            <a:avLst/>
          </a:prstGeom>
        </p:spPr>
      </p:pic>
      <p:sp>
        <p:nvSpPr>
          <p:cNvPr id="9" name="TextBox 8"/>
          <p:cNvSpPr txBox="1"/>
          <p:nvPr/>
        </p:nvSpPr>
        <p:spPr>
          <a:xfrm>
            <a:off x="7223211" y="3178324"/>
            <a:ext cx="1656184" cy="626368"/>
          </a:xfrm>
          <a:prstGeom prst="rect">
            <a:avLst/>
          </a:prstGeom>
          <a:noFill/>
        </p:spPr>
        <p:txBody>
          <a:bodyPr wrap="none" lIns="0" tIns="0" rIns="0" bIns="0" rtlCol="0">
            <a:noAutofit/>
          </a:bodyPr>
          <a:lstStyle/>
          <a:p>
            <a:pPr algn="ctr" eaLnBrk="1" hangingPunct="1">
              <a:lnSpc>
                <a:spcPct val="110000"/>
              </a:lnSpc>
              <a:spcBef>
                <a:spcPct val="0"/>
              </a:spcBef>
              <a:buClr>
                <a:srgbClr val="000000"/>
              </a:buClr>
            </a:pPr>
            <a:r>
              <a:rPr lang="en-US" sz="1000" dirty="0">
                <a:solidFill>
                  <a:schemeClr val="bg1"/>
                </a:solidFill>
                <a:latin typeface="Calibri"/>
              </a:rPr>
              <a:t>@</a:t>
            </a:r>
            <a:r>
              <a:rPr lang="en-US" sz="1000" dirty="0" smtClean="0">
                <a:solidFill>
                  <a:schemeClr val="bg1"/>
                </a:solidFill>
                <a:latin typeface="Calibri"/>
              </a:rPr>
              <a:t> FZP focus, M = </a:t>
            </a:r>
            <a:r>
              <a:rPr lang="en-US" sz="1000" dirty="0" smtClean="0">
                <a:solidFill>
                  <a:schemeClr val="bg1"/>
                </a:solidFill>
                <a:latin typeface="Calibri"/>
              </a:rPr>
              <a:t>0.205</a:t>
            </a:r>
            <a:endParaRPr lang="en-US" sz="1000" dirty="0" smtClean="0">
              <a:solidFill>
                <a:schemeClr val="bg1"/>
              </a:solidFill>
              <a:latin typeface="Calibri"/>
            </a:endParaRPr>
          </a:p>
          <a:p>
            <a:pPr algn="ctr" eaLnBrk="1" hangingPunct="1">
              <a:lnSpc>
                <a:spcPct val="110000"/>
              </a:lnSpc>
              <a:spcBef>
                <a:spcPct val="0"/>
              </a:spcBef>
              <a:buClr>
                <a:srgbClr val="000000"/>
              </a:buClr>
            </a:pPr>
            <a:r>
              <a:rPr lang="en-US" sz="1000" dirty="0">
                <a:solidFill>
                  <a:schemeClr val="bg1"/>
                </a:solidFill>
                <a:latin typeface="Calibri"/>
              </a:rPr>
              <a:t>µ</a:t>
            </a:r>
            <a:r>
              <a:rPr lang="en-US" sz="1000" dirty="0" smtClean="0">
                <a:solidFill>
                  <a:schemeClr val="bg1"/>
                </a:solidFill>
                <a:latin typeface="Calibri"/>
              </a:rPr>
              <a:t>-scope magnification = 20x</a:t>
            </a:r>
          </a:p>
          <a:p>
            <a:pPr algn="ctr" eaLnBrk="1" hangingPunct="1">
              <a:lnSpc>
                <a:spcPct val="110000"/>
              </a:lnSpc>
              <a:spcBef>
                <a:spcPct val="0"/>
              </a:spcBef>
              <a:buClr>
                <a:srgbClr val="000000"/>
              </a:buClr>
            </a:pPr>
            <a:r>
              <a:rPr lang="en-US" sz="1000" dirty="0" smtClean="0">
                <a:solidFill>
                  <a:schemeClr val="bg1"/>
                </a:solidFill>
                <a:latin typeface="Calibri"/>
              </a:rPr>
              <a:t>beam size </a:t>
            </a:r>
            <a:r>
              <a:rPr lang="en-US" sz="1000" dirty="0">
                <a:solidFill>
                  <a:schemeClr val="bg1"/>
                </a:solidFill>
                <a:latin typeface="Calibri"/>
              </a:rPr>
              <a:t>= 22µm x </a:t>
            </a:r>
            <a:r>
              <a:rPr lang="en-US" sz="1000" dirty="0" smtClean="0">
                <a:solidFill>
                  <a:schemeClr val="bg1"/>
                </a:solidFill>
                <a:latin typeface="Calibri"/>
              </a:rPr>
              <a:t>61µm</a:t>
            </a:r>
          </a:p>
        </p:txBody>
      </p:sp>
      <p:sp>
        <p:nvSpPr>
          <p:cNvPr id="11" name="TextBox 10"/>
          <p:cNvSpPr txBox="1"/>
          <p:nvPr/>
        </p:nvSpPr>
        <p:spPr>
          <a:xfrm>
            <a:off x="2330827" y="3247140"/>
            <a:ext cx="5452306" cy="692762"/>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400" dirty="0" smtClean="0">
                <a:latin typeface="Calibri"/>
              </a:rPr>
              <a:t>First image of ZP: simple placement into </a:t>
            </a:r>
            <a:r>
              <a:rPr lang="en-US" sz="1400" dirty="0">
                <a:latin typeface="Calibri"/>
              </a:rPr>
              <a:t>beam</a:t>
            </a:r>
          </a:p>
          <a:p>
            <a:pPr eaLnBrk="1" hangingPunct="1">
              <a:lnSpc>
                <a:spcPct val="110000"/>
              </a:lnSpc>
              <a:spcBef>
                <a:spcPct val="0"/>
              </a:spcBef>
              <a:buClr>
                <a:srgbClr val="000000"/>
              </a:buClr>
            </a:pPr>
            <a:r>
              <a:rPr lang="en-US" sz="1400" dirty="0" smtClean="0">
                <a:latin typeface="Calibri"/>
              </a:rPr>
              <a:t>- Zone plate clearly visible along with central stop</a:t>
            </a:r>
          </a:p>
          <a:p>
            <a:pPr eaLnBrk="1" hangingPunct="1">
              <a:lnSpc>
                <a:spcPct val="110000"/>
              </a:lnSpc>
              <a:spcBef>
                <a:spcPct val="0"/>
              </a:spcBef>
              <a:buClr>
                <a:srgbClr val="000000"/>
              </a:buClr>
            </a:pPr>
            <a:r>
              <a:rPr lang="en-US" sz="1400" dirty="0" smtClean="0">
                <a:latin typeface="Calibri"/>
              </a:rPr>
              <a:t>- Central high intensity spot is focused </a:t>
            </a:r>
            <a:r>
              <a:rPr lang="en-US" sz="1400" dirty="0" smtClean="0">
                <a:latin typeface="Calibri"/>
              </a:rPr>
              <a:t>beam </a:t>
            </a:r>
            <a:endParaRPr lang="en-US" sz="1400" dirty="0" smtClean="0">
              <a:latin typeface="Calibri"/>
            </a:endParaRPr>
          </a:p>
        </p:txBody>
      </p:sp>
      <p:sp>
        <p:nvSpPr>
          <p:cNvPr id="12" name="TextBox 11"/>
          <p:cNvSpPr txBox="1"/>
          <p:nvPr/>
        </p:nvSpPr>
        <p:spPr>
          <a:xfrm>
            <a:off x="2330826" y="1994602"/>
            <a:ext cx="5452307" cy="114947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400" u="sng" dirty="0" smtClean="0">
                <a:latin typeface="Calibri"/>
              </a:rPr>
              <a:t>Setup:</a:t>
            </a:r>
          </a:p>
          <a:p>
            <a:pPr marL="171450" indent="-171450" eaLnBrk="1" hangingPunct="1">
              <a:lnSpc>
                <a:spcPct val="110000"/>
              </a:lnSpc>
              <a:spcBef>
                <a:spcPct val="0"/>
              </a:spcBef>
              <a:buClr>
                <a:srgbClr val="000000"/>
              </a:buClr>
              <a:buFont typeface="Calibri" panose="020F0502020204030204" pitchFamily="34" charset="0"/>
              <a:buChar char="−"/>
            </a:pPr>
            <a:r>
              <a:rPr lang="en-US" sz="1200" dirty="0" smtClean="0">
                <a:latin typeface="Calibri"/>
              </a:rPr>
              <a:t>Monochromator set to 11keV</a:t>
            </a:r>
          </a:p>
          <a:p>
            <a:pPr marL="171450" indent="-171450" eaLnBrk="1" hangingPunct="1">
              <a:lnSpc>
                <a:spcPct val="110000"/>
              </a:lnSpc>
              <a:spcBef>
                <a:spcPct val="0"/>
              </a:spcBef>
              <a:buClr>
                <a:srgbClr val="000000"/>
              </a:buClr>
              <a:buFont typeface="Calibri" panose="020F0502020204030204" pitchFamily="34" charset="0"/>
              <a:buChar char="−"/>
            </a:pPr>
            <a:r>
              <a:rPr lang="en-US" sz="1200" dirty="0" smtClean="0">
                <a:latin typeface="Calibri"/>
              </a:rPr>
              <a:t>Source to FZP = 16.3m; microscope to FZP = 3.36cm</a:t>
            </a:r>
          </a:p>
          <a:p>
            <a:pPr marL="171450" indent="-171450" eaLnBrk="1" hangingPunct="1">
              <a:lnSpc>
                <a:spcPct val="110000"/>
              </a:lnSpc>
              <a:spcBef>
                <a:spcPct val="0"/>
              </a:spcBef>
              <a:buClr>
                <a:srgbClr val="000000"/>
              </a:buClr>
              <a:buFont typeface="Calibri" panose="020F0502020204030204" pitchFamily="34" charset="0"/>
              <a:buChar char="−"/>
            </a:pPr>
            <a:r>
              <a:rPr lang="en-US" sz="1200" dirty="0" smtClean="0">
                <a:latin typeface="Calibri"/>
              </a:rPr>
              <a:t>Zone plate f=2.77m, </a:t>
            </a:r>
            <a:r>
              <a:rPr lang="en-US" sz="1200" dirty="0">
                <a:latin typeface="Calibri"/>
              </a:rPr>
              <a:t>2.5mm diameter, outermost width </a:t>
            </a:r>
            <a:r>
              <a:rPr lang="en-US" sz="1200" dirty="0" smtClean="0">
                <a:latin typeface="Calibri"/>
              </a:rPr>
              <a:t>125nm </a:t>
            </a:r>
          </a:p>
          <a:p>
            <a:pPr marL="171450" indent="-171450" eaLnBrk="1" hangingPunct="1">
              <a:lnSpc>
                <a:spcPct val="110000"/>
              </a:lnSpc>
              <a:spcBef>
                <a:spcPct val="0"/>
              </a:spcBef>
              <a:buClr>
                <a:srgbClr val="000000"/>
              </a:buClr>
              <a:buFont typeface="Calibri" panose="020F0502020204030204" pitchFamily="34" charset="0"/>
              <a:buChar char="−"/>
            </a:pPr>
            <a:r>
              <a:rPr lang="en-US" sz="1200" dirty="0" smtClean="0">
                <a:latin typeface="Calibri"/>
              </a:rPr>
              <a:t>µ-scope</a:t>
            </a:r>
            <a:r>
              <a:rPr lang="en-US" sz="1200" dirty="0">
                <a:latin typeface="Calibri"/>
              </a:rPr>
              <a:t>: Basler a2A-4504-18um PRO + </a:t>
            </a:r>
            <a:r>
              <a:rPr lang="en-US" sz="1200" dirty="0" smtClean="0">
                <a:latin typeface="Calibri"/>
              </a:rPr>
              <a:t>2x </a:t>
            </a:r>
            <a:r>
              <a:rPr lang="en-US" sz="1200" dirty="0" err="1" smtClean="0">
                <a:latin typeface="Calibri"/>
              </a:rPr>
              <a:t>Mitutuyo</a:t>
            </a:r>
            <a:r>
              <a:rPr lang="en-US" sz="1200" dirty="0" smtClean="0">
                <a:latin typeface="Calibri"/>
              </a:rPr>
              <a:t> lens + 5um </a:t>
            </a:r>
            <a:r>
              <a:rPr lang="en-US" sz="1200" dirty="0" err="1" smtClean="0">
                <a:latin typeface="Calibri"/>
              </a:rPr>
              <a:t>Ce:YAG</a:t>
            </a:r>
            <a:r>
              <a:rPr lang="en-US" sz="1200" dirty="0" smtClean="0">
                <a:latin typeface="Calibri"/>
              </a:rPr>
              <a:t> </a:t>
            </a:r>
          </a:p>
        </p:txBody>
      </p:sp>
      <p:sp>
        <p:nvSpPr>
          <p:cNvPr id="15" name="Rectangle 14"/>
          <p:cNvSpPr/>
          <p:nvPr/>
        </p:nvSpPr>
        <p:spPr>
          <a:xfrm>
            <a:off x="3563888" y="1136587"/>
            <a:ext cx="5400600" cy="523220"/>
          </a:xfrm>
          <a:prstGeom prst="rect">
            <a:avLst/>
          </a:prstGeom>
        </p:spPr>
        <p:txBody>
          <a:bodyPr wrap="square">
            <a:spAutoFit/>
          </a:bodyPr>
          <a:lstStyle/>
          <a:p>
            <a:pPr>
              <a:spcBef>
                <a:spcPts val="0"/>
              </a:spcBef>
            </a:pPr>
            <a:r>
              <a:rPr lang="en-US" sz="1400" i="1" dirty="0">
                <a:solidFill>
                  <a:schemeClr val="accent5">
                    <a:lumMod val="60000"/>
                    <a:lumOff val="40000"/>
                  </a:schemeClr>
                </a:solidFill>
                <a:latin typeface="Times New Roman" panose="02020603050405020304" pitchFamily="18" charset="0"/>
                <a:cs typeface="Times New Roman" panose="02020603050405020304" pitchFamily="18" charset="0"/>
              </a:rPr>
              <a:t>In theory, theory and practice are the same. In practice, they’re different.</a:t>
            </a:r>
          </a:p>
          <a:p>
            <a:pPr algn="r">
              <a:spcBef>
                <a:spcPts val="0"/>
              </a:spcBef>
            </a:pPr>
            <a:r>
              <a:rPr lang="en-US" sz="1400" i="1" dirty="0">
                <a:solidFill>
                  <a:schemeClr val="accent5">
                    <a:lumMod val="60000"/>
                    <a:lumOff val="40000"/>
                  </a:schemeClr>
                </a:solidFill>
                <a:latin typeface="Times New Roman" panose="02020603050405020304" pitchFamily="18" charset="0"/>
                <a:cs typeface="Times New Roman" panose="02020603050405020304" pitchFamily="18" charset="0"/>
              </a:rPr>
              <a:t>—Anonymous</a:t>
            </a:r>
          </a:p>
        </p:txBody>
      </p:sp>
    </p:spTree>
    <p:extLst>
      <p:ext uri="{BB962C8B-B14F-4D97-AF65-F5344CB8AC3E}">
        <p14:creationId xmlns:p14="http://schemas.microsoft.com/office/powerpoint/2010/main" val="304626415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56743" y="1059582"/>
            <a:ext cx="2171699" cy="2171699"/>
          </a:xfrm>
          <a:prstGeom prst="rect">
            <a:avLst/>
          </a:prstGeom>
        </p:spPr>
      </p:pic>
      <p:graphicFrame>
        <p:nvGraphicFramePr>
          <p:cNvPr id="5" name="Chart 4"/>
          <p:cNvGraphicFramePr>
            <a:graphicFrameLocks/>
          </p:cNvGraphicFramePr>
          <p:nvPr>
            <p:extLst>
              <p:ext uri="{D42A27DB-BD31-4B8C-83A1-F6EECF244321}">
                <p14:modId xmlns:p14="http://schemas.microsoft.com/office/powerpoint/2010/main" val="594286242"/>
              </p:ext>
            </p:extLst>
          </p:nvPr>
        </p:nvGraphicFramePr>
        <p:xfrm>
          <a:off x="4771127" y="555526"/>
          <a:ext cx="3429000" cy="20574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p:cNvGraphicFramePr>
            <a:graphicFrameLocks/>
          </p:cNvGraphicFramePr>
          <p:nvPr>
            <p:extLst>
              <p:ext uri="{D42A27DB-BD31-4B8C-83A1-F6EECF244321}">
                <p14:modId xmlns:p14="http://schemas.microsoft.com/office/powerpoint/2010/main" val="1204167311"/>
              </p:ext>
            </p:extLst>
          </p:nvPr>
        </p:nvGraphicFramePr>
        <p:xfrm>
          <a:off x="4771127" y="2679928"/>
          <a:ext cx="3429000" cy="2057400"/>
        </p:xfrm>
        <a:graphic>
          <a:graphicData uri="http://schemas.openxmlformats.org/drawingml/2006/chart">
            <c:chart xmlns:c="http://schemas.openxmlformats.org/drawingml/2006/chart" xmlns:r="http://schemas.openxmlformats.org/officeDocument/2006/relationships" r:id="rId4"/>
          </a:graphicData>
        </a:graphic>
      </p:graphicFrame>
      <p:sp>
        <p:nvSpPr>
          <p:cNvPr id="10" name="TextBox 9"/>
          <p:cNvSpPr txBox="1"/>
          <p:nvPr/>
        </p:nvSpPr>
        <p:spPr>
          <a:xfrm>
            <a:off x="2302995" y="3231281"/>
            <a:ext cx="1048877" cy="276999"/>
          </a:xfrm>
          <a:prstGeom prst="rect">
            <a:avLst/>
          </a:prstGeom>
          <a:noFill/>
        </p:spPr>
        <p:txBody>
          <a:bodyPr wrap="none" rtlCol="0">
            <a:spAutoFit/>
          </a:bodyPr>
          <a:lstStyle/>
          <a:p>
            <a:r>
              <a:rPr lang="en-US" sz="1200" dirty="0">
                <a:latin typeface="+mn-lt"/>
              </a:rPr>
              <a:t>~30umx63um</a:t>
            </a:r>
          </a:p>
        </p:txBody>
      </p:sp>
      <p:sp>
        <p:nvSpPr>
          <p:cNvPr id="11" name="TextBox 10"/>
          <p:cNvSpPr txBox="1"/>
          <p:nvPr/>
        </p:nvSpPr>
        <p:spPr>
          <a:xfrm>
            <a:off x="1691679" y="3871722"/>
            <a:ext cx="2808398" cy="461665"/>
          </a:xfrm>
          <a:prstGeom prst="rect">
            <a:avLst/>
          </a:prstGeom>
          <a:noFill/>
        </p:spPr>
        <p:txBody>
          <a:bodyPr wrap="none" rtlCol="0">
            <a:spAutoFit/>
          </a:bodyPr>
          <a:lstStyle/>
          <a:p>
            <a:pPr>
              <a:spcBef>
                <a:spcPts val="0"/>
              </a:spcBef>
            </a:pPr>
            <a:r>
              <a:rPr lang="en-US" sz="1200" dirty="0">
                <a:latin typeface="+mn-lt"/>
              </a:rPr>
              <a:t>Flipped YAG: ~23umx55um</a:t>
            </a:r>
          </a:p>
          <a:p>
            <a:pPr>
              <a:spcBef>
                <a:spcPts val="0"/>
              </a:spcBef>
            </a:pPr>
            <a:r>
              <a:rPr lang="en-US" sz="1200" dirty="0">
                <a:latin typeface="+mn-lt"/>
              </a:rPr>
              <a:t>Ask </a:t>
            </a:r>
            <a:r>
              <a:rPr lang="en-US" sz="1200" dirty="0" smtClean="0">
                <a:latin typeface="+mn-lt"/>
              </a:rPr>
              <a:t>producer </a:t>
            </a:r>
            <a:r>
              <a:rPr lang="en-US" sz="1200" dirty="0">
                <a:latin typeface="+mn-lt"/>
              </a:rPr>
              <a:t>to mark the scintillating side</a:t>
            </a:r>
          </a:p>
        </p:txBody>
      </p:sp>
      <p:sp>
        <p:nvSpPr>
          <p:cNvPr id="12" name="Down Arrow 11"/>
          <p:cNvSpPr/>
          <p:nvPr/>
        </p:nvSpPr>
        <p:spPr>
          <a:xfrm>
            <a:off x="2781011" y="3508280"/>
            <a:ext cx="161581" cy="347276"/>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rgbClr val="FF0000"/>
              </a:solidFill>
            </a:endParaRPr>
          </a:p>
        </p:txBody>
      </p:sp>
    </p:spTree>
    <p:extLst>
      <p:ext uri="{BB962C8B-B14F-4D97-AF65-F5344CB8AC3E}">
        <p14:creationId xmlns:p14="http://schemas.microsoft.com/office/powerpoint/2010/main" val="410997376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a:graphicFrameLocks/>
          </p:cNvGraphicFramePr>
          <p:nvPr>
            <p:extLst>
              <p:ext uri="{D42A27DB-BD31-4B8C-83A1-F6EECF244321}">
                <p14:modId xmlns:p14="http://schemas.microsoft.com/office/powerpoint/2010/main" val="2386033401"/>
              </p:ext>
            </p:extLst>
          </p:nvPr>
        </p:nvGraphicFramePr>
        <p:xfrm>
          <a:off x="4716016" y="798597"/>
          <a:ext cx="3850666" cy="2441448"/>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p:cNvSpPr txBox="1"/>
          <p:nvPr/>
        </p:nvSpPr>
        <p:spPr>
          <a:xfrm>
            <a:off x="766926" y="1058335"/>
            <a:ext cx="3601089" cy="2893100"/>
          </a:xfrm>
          <a:prstGeom prst="rect">
            <a:avLst/>
          </a:prstGeom>
          <a:noFill/>
        </p:spPr>
        <p:txBody>
          <a:bodyPr wrap="square" rtlCol="0">
            <a:spAutoFit/>
          </a:bodyPr>
          <a:lstStyle/>
          <a:p>
            <a:r>
              <a:rPr lang="en-US" sz="1400" dirty="0">
                <a:latin typeface="+mn-lt"/>
              </a:rPr>
              <a:t>Skew Quad current scan changes beam size </a:t>
            </a:r>
          </a:p>
          <a:p>
            <a:r>
              <a:rPr lang="en-US" sz="1400" dirty="0">
                <a:latin typeface="+mn-lt"/>
              </a:rPr>
              <a:t>Pi-pol gives </a:t>
            </a:r>
            <a:r>
              <a:rPr lang="en-US" sz="1400" dirty="0" err="1">
                <a:latin typeface="+mn-lt"/>
              </a:rPr>
              <a:t>sigma_y</a:t>
            </a:r>
            <a:r>
              <a:rPr lang="en-US" sz="1400" dirty="0">
                <a:latin typeface="+mn-lt"/>
              </a:rPr>
              <a:t> ~ 9um </a:t>
            </a:r>
            <a:endParaRPr lang="en-US" sz="1400" dirty="0" smtClean="0">
              <a:latin typeface="+mn-lt"/>
            </a:endParaRPr>
          </a:p>
          <a:p>
            <a:endParaRPr lang="en-US" sz="1400" dirty="0">
              <a:latin typeface="+mn-lt"/>
            </a:endParaRPr>
          </a:p>
          <a:p>
            <a:r>
              <a:rPr lang="en-US" sz="1400" dirty="0" smtClean="0">
                <a:latin typeface="+mn-lt"/>
              </a:rPr>
              <a:t>Scintillator doesn’t allow improvement</a:t>
            </a:r>
          </a:p>
          <a:p>
            <a:r>
              <a:rPr lang="en-US" sz="1400" dirty="0" smtClean="0">
                <a:latin typeface="+mn-lt"/>
              </a:rPr>
              <a:t>Use different substrate for 5um </a:t>
            </a:r>
            <a:r>
              <a:rPr lang="en-US" sz="1400" dirty="0" err="1" smtClean="0">
                <a:latin typeface="+mn-lt"/>
              </a:rPr>
              <a:t>Ce:YAG</a:t>
            </a:r>
            <a:r>
              <a:rPr lang="en-US" sz="1400" dirty="0" smtClean="0">
                <a:latin typeface="+mn-lt"/>
              </a:rPr>
              <a:t>? Glass?</a:t>
            </a:r>
          </a:p>
          <a:p>
            <a:r>
              <a:rPr lang="en-US" sz="1400" dirty="0" smtClean="0">
                <a:latin typeface="+mn-lt"/>
              </a:rPr>
              <a:t>How about AR coating?</a:t>
            </a:r>
          </a:p>
          <a:p>
            <a:r>
              <a:rPr lang="en-US" sz="1400" dirty="0" smtClean="0">
                <a:solidFill>
                  <a:srgbClr val="C00000"/>
                </a:solidFill>
                <a:latin typeface="+mn-lt"/>
              </a:rPr>
              <a:t>&gt;&gt;&gt; Trying a “wire scan”</a:t>
            </a:r>
          </a:p>
          <a:p>
            <a:endParaRPr lang="en-US" sz="1400" dirty="0" smtClean="0">
              <a:latin typeface="+mn-lt"/>
            </a:endParaRPr>
          </a:p>
          <a:p>
            <a:endParaRPr lang="en-US" sz="1400" dirty="0">
              <a:latin typeface="+mn-lt"/>
            </a:endParaRPr>
          </a:p>
        </p:txBody>
      </p:sp>
      <p:cxnSp>
        <p:nvCxnSpPr>
          <p:cNvPr id="3" name="Straight Arrow Connector 2"/>
          <p:cNvCxnSpPr/>
          <p:nvPr/>
        </p:nvCxnSpPr>
        <p:spPr>
          <a:xfrm flipV="1">
            <a:off x="7462678" y="2042956"/>
            <a:ext cx="342116" cy="420472"/>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sp>
        <p:nvSpPr>
          <p:cNvPr id="8" name="TextBox 7"/>
          <p:cNvSpPr txBox="1"/>
          <p:nvPr/>
        </p:nvSpPr>
        <p:spPr>
          <a:xfrm>
            <a:off x="7462678" y="1689894"/>
            <a:ext cx="1104004" cy="369332"/>
          </a:xfrm>
          <a:prstGeom prst="rect">
            <a:avLst/>
          </a:prstGeom>
          <a:noFill/>
        </p:spPr>
        <p:txBody>
          <a:bodyPr wrap="square" rtlCol="0">
            <a:spAutoFit/>
          </a:bodyPr>
          <a:lstStyle/>
          <a:p>
            <a:r>
              <a:rPr lang="en-US" sz="900" dirty="0">
                <a:latin typeface="+mn-lt"/>
              </a:rPr>
              <a:t>Beam size on the scintillator ~6um</a:t>
            </a:r>
          </a:p>
        </p:txBody>
      </p:sp>
    </p:spTree>
    <p:extLst>
      <p:ext uri="{BB962C8B-B14F-4D97-AF65-F5344CB8AC3E}">
        <p14:creationId xmlns:p14="http://schemas.microsoft.com/office/powerpoint/2010/main" val="9516766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FZP measurements at TOMCAT</a:t>
            </a:r>
            <a:endParaRPr lang="de-CH" dirty="0"/>
          </a:p>
        </p:txBody>
      </p:sp>
      <p:sp>
        <p:nvSpPr>
          <p:cNvPr id="4" name="Slide Number Placeholder 3"/>
          <p:cNvSpPr>
            <a:spLocks noGrp="1"/>
          </p:cNvSpPr>
          <p:nvPr>
            <p:ph type="sldNum" sz="quarter" idx="16"/>
          </p:nvPr>
        </p:nvSpPr>
        <p:spPr/>
        <p:txBody>
          <a:bodyPr/>
          <a:lstStyle/>
          <a:p>
            <a:pPr algn="r">
              <a:defRPr/>
            </a:pPr>
            <a:r>
              <a:rPr lang="de-DE" smtClean="0"/>
              <a:t>Page </a:t>
            </a:r>
            <a:fld id="{EBC07571-3134-BB4B-B83F-1A9FE18D34F3}" type="slidenum">
              <a:rPr lang="de-DE" smtClean="0"/>
              <a:pPr algn="r">
                <a:defRPr/>
              </a:pPr>
              <a:t>17</a:t>
            </a:fld>
            <a:endParaRPr lang="de-DE" dirty="0"/>
          </a:p>
        </p:txBody>
      </p:sp>
      <p:sp>
        <p:nvSpPr>
          <p:cNvPr id="5" name="Rectangle 4"/>
          <p:cNvSpPr/>
          <p:nvPr/>
        </p:nvSpPr>
        <p:spPr>
          <a:xfrm>
            <a:off x="5187790" y="2546605"/>
            <a:ext cx="3956210" cy="430887"/>
          </a:xfrm>
          <a:prstGeom prst="rect">
            <a:avLst/>
          </a:prstGeom>
        </p:spPr>
        <p:txBody>
          <a:bodyPr wrap="square">
            <a:spAutoFit/>
          </a:bodyPr>
          <a:lstStyle/>
          <a:p>
            <a:pPr>
              <a:spcBef>
                <a:spcPts val="0"/>
              </a:spcBef>
            </a:pPr>
            <a:r>
              <a:rPr lang="en-US" sz="1100" dirty="0" smtClean="0"/>
              <a:t>min</a:t>
            </a:r>
            <a:r>
              <a:rPr lang="en-US" sz="1100" dirty="0"/>
              <a:t>. horizontal beam size </a:t>
            </a:r>
            <a:r>
              <a:rPr lang="en-US" sz="1100" dirty="0" smtClean="0"/>
              <a:t>(</a:t>
            </a:r>
            <a:r>
              <a:rPr lang="en-US" sz="1100" dirty="0" err="1" smtClean="0"/>
              <a:t>rms</a:t>
            </a:r>
            <a:r>
              <a:rPr lang="en-US" sz="1100" dirty="0" smtClean="0"/>
              <a:t>) = </a:t>
            </a:r>
            <a:r>
              <a:rPr lang="en-US" sz="1100" b="1" dirty="0">
                <a:solidFill>
                  <a:srgbClr val="00B0F0"/>
                </a:solidFill>
              </a:rPr>
              <a:t>59.8um</a:t>
            </a:r>
            <a:r>
              <a:rPr lang="en-US" sz="1100" dirty="0"/>
              <a:t> </a:t>
            </a:r>
            <a:r>
              <a:rPr lang="en-US" sz="1100" dirty="0" smtClean="0"/>
              <a:t>(optics 55.9um)</a:t>
            </a:r>
            <a:endParaRPr lang="en-US" sz="1100" dirty="0"/>
          </a:p>
          <a:p>
            <a:pPr>
              <a:spcBef>
                <a:spcPts val="0"/>
              </a:spcBef>
            </a:pPr>
            <a:r>
              <a:rPr lang="en-US" sz="1100" dirty="0"/>
              <a:t>min. vertical beam size </a:t>
            </a:r>
            <a:r>
              <a:rPr lang="en-US" sz="1100" dirty="0" smtClean="0"/>
              <a:t>(</a:t>
            </a:r>
            <a:r>
              <a:rPr lang="en-US" sz="1100" dirty="0" err="1" smtClean="0"/>
              <a:t>rms</a:t>
            </a:r>
            <a:r>
              <a:rPr lang="en-US" sz="1100" dirty="0" smtClean="0"/>
              <a:t>) =     </a:t>
            </a:r>
            <a:r>
              <a:rPr lang="en-US" sz="1100" b="1" dirty="0" smtClean="0">
                <a:solidFill>
                  <a:schemeClr val="tx1">
                    <a:lumMod val="50000"/>
                    <a:lumOff val="50000"/>
                  </a:schemeClr>
                </a:solidFill>
              </a:rPr>
              <a:t>17.86um</a:t>
            </a:r>
            <a:endParaRPr lang="en-US" sz="1100" dirty="0">
              <a:solidFill>
                <a:schemeClr val="tx1">
                  <a:lumMod val="50000"/>
                  <a:lumOff val="50000"/>
                </a:schemeClr>
              </a:solidFill>
            </a:endParaRPr>
          </a:p>
        </p:txBody>
      </p:sp>
      <p:sp>
        <p:nvSpPr>
          <p:cNvPr id="6" name="Rectangle 5"/>
          <p:cNvSpPr/>
          <p:nvPr/>
        </p:nvSpPr>
        <p:spPr>
          <a:xfrm>
            <a:off x="5187790" y="1429852"/>
            <a:ext cx="2854825" cy="1277273"/>
          </a:xfrm>
          <a:prstGeom prst="rect">
            <a:avLst/>
          </a:prstGeom>
        </p:spPr>
        <p:txBody>
          <a:bodyPr wrap="square">
            <a:spAutoFit/>
          </a:bodyPr>
          <a:lstStyle/>
          <a:p>
            <a:pPr>
              <a:spcBef>
                <a:spcPts val="0"/>
              </a:spcBef>
            </a:pPr>
            <a:r>
              <a:rPr lang="en-US" sz="1100" dirty="0" smtClean="0"/>
              <a:t>TOMCAT beamline</a:t>
            </a:r>
          </a:p>
          <a:p>
            <a:pPr>
              <a:spcBef>
                <a:spcPts val="0"/>
              </a:spcBef>
            </a:pPr>
            <a:r>
              <a:rPr lang="en-US" sz="1100" dirty="0" smtClean="0"/>
              <a:t>@ </a:t>
            </a:r>
            <a:r>
              <a:rPr lang="en-US" sz="1100" dirty="0" smtClean="0"/>
              <a:t>11.5keV, water cooled monochromator</a:t>
            </a:r>
          </a:p>
          <a:p>
            <a:pPr>
              <a:spcBef>
                <a:spcPts val="0"/>
              </a:spcBef>
            </a:pPr>
            <a:endParaRPr lang="en-US" sz="1100" dirty="0" smtClean="0"/>
          </a:p>
          <a:p>
            <a:pPr>
              <a:spcBef>
                <a:spcPts val="0"/>
              </a:spcBef>
            </a:pPr>
            <a:r>
              <a:rPr lang="en-US" sz="1100" dirty="0" smtClean="0"/>
              <a:t>Distances:</a:t>
            </a:r>
          </a:p>
          <a:p>
            <a:pPr marL="171450" indent="-171450">
              <a:spcBef>
                <a:spcPts val="0"/>
              </a:spcBef>
              <a:buFont typeface="Arial" panose="020B0604020202020204" pitchFamily="34" charset="0"/>
              <a:buChar char="•"/>
            </a:pPr>
            <a:r>
              <a:rPr lang="en-US" sz="1100" dirty="0"/>
              <a:t>Source-FZP1: 17027mm</a:t>
            </a:r>
          </a:p>
          <a:p>
            <a:pPr marL="171450" indent="-171450">
              <a:spcBef>
                <a:spcPts val="0"/>
              </a:spcBef>
              <a:buFont typeface="Arial" panose="020B0604020202020204" pitchFamily="34" charset="0"/>
              <a:buChar char="•"/>
            </a:pPr>
            <a:r>
              <a:rPr lang="en-US" sz="1100" dirty="0"/>
              <a:t>FZP1-det= 3510mm</a:t>
            </a:r>
          </a:p>
          <a:p>
            <a:pPr>
              <a:spcBef>
                <a:spcPts val="0"/>
              </a:spcBef>
            </a:pPr>
            <a:endParaRPr lang="en-US" sz="1100" dirty="0"/>
          </a:p>
        </p:txBody>
      </p:sp>
      <p:pic>
        <p:nvPicPr>
          <p:cNvPr id="7" name="Picture 6"/>
          <p:cNvPicPr>
            <a:picLocks noChangeAspect="1"/>
          </p:cNvPicPr>
          <p:nvPr/>
        </p:nvPicPr>
        <p:blipFill>
          <a:blip r:embed="rId2"/>
          <a:stretch>
            <a:fillRect/>
          </a:stretch>
        </p:blipFill>
        <p:spPr>
          <a:xfrm>
            <a:off x="755576" y="852163"/>
            <a:ext cx="4258113" cy="3193585"/>
          </a:xfrm>
          <a:prstGeom prst="rect">
            <a:avLst/>
          </a:prstGeom>
        </p:spPr>
      </p:pic>
      <p:sp>
        <p:nvSpPr>
          <p:cNvPr id="15" name="Rectangle 14"/>
          <p:cNvSpPr/>
          <p:nvPr/>
        </p:nvSpPr>
        <p:spPr>
          <a:xfrm>
            <a:off x="5187789" y="3939902"/>
            <a:ext cx="2854825" cy="830997"/>
          </a:xfrm>
          <a:prstGeom prst="rect">
            <a:avLst/>
          </a:prstGeom>
        </p:spPr>
        <p:txBody>
          <a:bodyPr wrap="square">
            <a:spAutoFit/>
          </a:bodyPr>
          <a:lstStyle/>
          <a:p>
            <a:pPr>
              <a:spcBef>
                <a:spcPts val="0"/>
              </a:spcBef>
            </a:pPr>
            <a:r>
              <a:rPr lang="en-US" sz="1200" i="1" dirty="0" smtClean="0">
                <a:latin typeface="Times New Roman" panose="02020603050405020304" pitchFamily="18" charset="0"/>
                <a:cs typeface="Times New Roman" panose="02020603050405020304" pitchFamily="18" charset="0"/>
              </a:rPr>
              <a:t>Many thanks to my colleagues</a:t>
            </a:r>
          </a:p>
          <a:p>
            <a:pPr>
              <a:spcBef>
                <a:spcPts val="0"/>
              </a:spcBef>
            </a:pPr>
            <a:r>
              <a:rPr lang="en-US" sz="1200" i="1" dirty="0" smtClean="0">
                <a:latin typeface="Times New Roman" panose="02020603050405020304" pitchFamily="18" charset="0"/>
                <a:cs typeface="Times New Roman" panose="02020603050405020304" pitchFamily="18" charset="0"/>
              </a:rPr>
              <a:t>A. Bonnin (TOMCAT)</a:t>
            </a:r>
          </a:p>
          <a:p>
            <a:pPr>
              <a:spcBef>
                <a:spcPts val="0"/>
              </a:spcBef>
            </a:pPr>
            <a:r>
              <a:rPr lang="en-US" sz="1200" i="1" dirty="0" smtClean="0">
                <a:latin typeface="Times New Roman" panose="02020603050405020304" pitchFamily="18" charset="0"/>
                <a:cs typeface="Times New Roman" panose="02020603050405020304" pitchFamily="18" charset="0"/>
              </a:rPr>
              <a:t>N. Samadi (TOMCAT/X-ray Nano-optics)</a:t>
            </a:r>
          </a:p>
          <a:p>
            <a:pPr>
              <a:spcBef>
                <a:spcPts val="0"/>
              </a:spcBef>
            </a:pPr>
            <a:r>
              <a:rPr lang="en-US" sz="1200" i="1" dirty="0" smtClean="0">
                <a:latin typeface="Times New Roman" panose="02020603050405020304" pitchFamily="18" charset="0"/>
                <a:cs typeface="Times New Roman" panose="02020603050405020304" pitchFamily="18" charset="0"/>
              </a:rPr>
              <a:t>J. Vila Comamala (</a:t>
            </a:r>
            <a:r>
              <a:rPr lang="en-US" sz="1200" i="1" dirty="0">
                <a:latin typeface="Times New Roman" panose="02020603050405020304" pitchFamily="18" charset="0"/>
                <a:cs typeface="Times New Roman" panose="02020603050405020304" pitchFamily="18" charset="0"/>
              </a:rPr>
              <a:t>X-ray </a:t>
            </a:r>
            <a:r>
              <a:rPr lang="en-US" sz="1200" i="1" dirty="0" smtClean="0">
                <a:latin typeface="Times New Roman" panose="02020603050405020304" pitchFamily="18" charset="0"/>
                <a:cs typeface="Times New Roman" panose="02020603050405020304" pitchFamily="18" charset="0"/>
              </a:rPr>
              <a:t>Nano-optics)</a:t>
            </a:r>
            <a:endParaRPr lang="en-US" sz="12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30493124"/>
      </p:ext>
    </p:extLst>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Effect of monochromator thermal deformation</a:t>
            </a:r>
            <a:endParaRPr lang="de-CH" dirty="0"/>
          </a:p>
        </p:txBody>
      </p:sp>
      <p:sp>
        <p:nvSpPr>
          <p:cNvPr id="4" name="Slide Number Placeholder 3"/>
          <p:cNvSpPr>
            <a:spLocks noGrp="1"/>
          </p:cNvSpPr>
          <p:nvPr>
            <p:ph type="sldNum" sz="quarter" idx="16"/>
          </p:nvPr>
        </p:nvSpPr>
        <p:spPr/>
        <p:txBody>
          <a:bodyPr/>
          <a:lstStyle/>
          <a:p>
            <a:pPr algn="r">
              <a:defRPr/>
            </a:pPr>
            <a:r>
              <a:rPr lang="de-DE" smtClean="0"/>
              <a:t>Page </a:t>
            </a:r>
            <a:fld id="{EBC07571-3134-BB4B-B83F-1A9FE18D34F3}" type="slidenum">
              <a:rPr lang="de-DE" smtClean="0"/>
              <a:pPr algn="r">
                <a:defRPr/>
              </a:pPr>
              <a:t>18</a:t>
            </a:fld>
            <a:endParaRPr lang="de-DE" dirty="0"/>
          </a:p>
        </p:txBody>
      </p:sp>
      <p:pic>
        <p:nvPicPr>
          <p:cNvPr id="8" name="Picture 7"/>
          <p:cNvPicPr>
            <a:picLocks noChangeAspect="1"/>
          </p:cNvPicPr>
          <p:nvPr/>
        </p:nvPicPr>
        <p:blipFill rotWithShape="1">
          <a:blip r:embed="rId2"/>
          <a:srcRect t="3666"/>
          <a:stretch/>
        </p:blipFill>
        <p:spPr>
          <a:xfrm>
            <a:off x="827583" y="946498"/>
            <a:ext cx="3871938" cy="1368151"/>
          </a:xfrm>
          <a:prstGeom prst="rect">
            <a:avLst/>
          </a:prstGeom>
        </p:spPr>
      </p:pic>
      <p:sp>
        <p:nvSpPr>
          <p:cNvPr id="9" name="Rectangle 8"/>
          <p:cNvSpPr/>
          <p:nvPr/>
        </p:nvSpPr>
        <p:spPr>
          <a:xfrm>
            <a:off x="827584" y="2427734"/>
            <a:ext cx="3871938" cy="2015936"/>
          </a:xfrm>
          <a:prstGeom prst="rect">
            <a:avLst/>
          </a:prstGeom>
        </p:spPr>
        <p:txBody>
          <a:bodyPr wrap="square">
            <a:spAutoFit/>
          </a:bodyPr>
          <a:lstStyle/>
          <a:p>
            <a:pPr algn="just">
              <a:spcBef>
                <a:spcPts val="0"/>
              </a:spcBef>
            </a:pPr>
            <a:r>
              <a:rPr lang="en-US" sz="1200" i="1" dirty="0" smtClean="0">
                <a:solidFill>
                  <a:srgbClr val="0070C0"/>
                </a:solidFill>
                <a:latin typeface="Times New Roman" panose="02020603050405020304" pitchFamily="18" charset="0"/>
                <a:cs typeface="Times New Roman" panose="02020603050405020304" pitchFamily="18" charset="0"/>
              </a:rPr>
              <a:t>Thermal </a:t>
            </a:r>
            <a:r>
              <a:rPr lang="en-US" sz="1200" i="1" dirty="0">
                <a:solidFill>
                  <a:srgbClr val="0070C0"/>
                </a:solidFill>
                <a:latin typeface="Times New Roman" panose="02020603050405020304" pitchFamily="18" charset="0"/>
                <a:cs typeface="Times New Roman" panose="02020603050405020304" pitchFamily="18" charset="0"/>
              </a:rPr>
              <a:t>deformation of the first crystal monochromator </a:t>
            </a:r>
            <a:r>
              <a:rPr lang="en-US" sz="1200" i="1" dirty="0" smtClean="0">
                <a:solidFill>
                  <a:srgbClr val="0070C0"/>
                </a:solidFill>
                <a:latin typeface="Times New Roman" panose="02020603050405020304" pitchFamily="18" charset="0"/>
                <a:cs typeface="Times New Roman" panose="02020603050405020304" pitchFamily="18" charset="0"/>
              </a:rPr>
              <a:t>is a </a:t>
            </a:r>
            <a:r>
              <a:rPr lang="en-US" sz="1200" i="1" dirty="0">
                <a:solidFill>
                  <a:srgbClr val="0070C0"/>
                </a:solidFill>
                <a:latin typeface="Times New Roman" panose="02020603050405020304" pitchFamily="18" charset="0"/>
                <a:cs typeface="Times New Roman" panose="02020603050405020304" pitchFamily="18" charset="0"/>
              </a:rPr>
              <a:t>concern. I</a:t>
            </a:r>
            <a:r>
              <a:rPr lang="en-US" sz="1200" i="1" dirty="0" smtClean="0">
                <a:solidFill>
                  <a:srgbClr val="0070C0"/>
                </a:solidFill>
                <a:latin typeface="Times New Roman" panose="02020603050405020304" pitchFamily="18" charset="0"/>
                <a:cs typeface="Times New Roman" panose="02020603050405020304" pitchFamily="18" charset="0"/>
              </a:rPr>
              <a:t>f </a:t>
            </a:r>
            <a:r>
              <a:rPr lang="en-US" sz="1200" i="1" dirty="0">
                <a:solidFill>
                  <a:srgbClr val="0070C0"/>
                </a:solidFill>
                <a:latin typeface="Times New Roman" panose="02020603050405020304" pitchFamily="18" charset="0"/>
                <a:cs typeface="Times New Roman" panose="02020603050405020304" pitchFamily="18" charset="0"/>
              </a:rPr>
              <a:t>downstream beam focusing is planned, the lensing effect of the monochromator must be considered even if thermal deformations are small</a:t>
            </a:r>
            <a:r>
              <a:rPr lang="en-US" sz="1200" i="1" dirty="0" smtClean="0">
                <a:solidFill>
                  <a:srgbClr val="0070C0"/>
                </a:solidFill>
                <a:latin typeface="Times New Roman" panose="02020603050405020304" pitchFamily="18" charset="0"/>
                <a:cs typeface="Times New Roman" panose="02020603050405020304" pitchFamily="18" charset="0"/>
              </a:rPr>
              <a:t>. The X-ray </a:t>
            </a:r>
            <a:r>
              <a:rPr lang="en-US" sz="1200" i="1" dirty="0">
                <a:solidFill>
                  <a:srgbClr val="0070C0"/>
                </a:solidFill>
                <a:latin typeface="Times New Roman" panose="02020603050405020304" pitchFamily="18" charset="0"/>
                <a:cs typeface="Times New Roman" panose="02020603050405020304" pitchFamily="18" charset="0"/>
              </a:rPr>
              <a:t>beam </a:t>
            </a:r>
            <a:r>
              <a:rPr lang="en-US" sz="1200" i="1" dirty="0" smtClean="0">
                <a:solidFill>
                  <a:srgbClr val="0070C0"/>
                </a:solidFill>
                <a:latin typeface="Times New Roman" panose="02020603050405020304" pitchFamily="18" charset="0"/>
                <a:cs typeface="Times New Roman" panose="02020603050405020304" pitchFamily="18" charset="0"/>
              </a:rPr>
              <a:t>power results </a:t>
            </a:r>
            <a:r>
              <a:rPr lang="en-US" sz="1200" i="1" dirty="0">
                <a:solidFill>
                  <a:srgbClr val="0070C0"/>
                </a:solidFill>
                <a:latin typeface="Times New Roman" panose="02020603050405020304" pitchFamily="18" charset="0"/>
                <a:cs typeface="Times New Roman" panose="02020603050405020304" pitchFamily="18" charset="0"/>
              </a:rPr>
              <a:t>in an effective </a:t>
            </a:r>
            <a:r>
              <a:rPr lang="en-US" sz="1200" i="1" dirty="0" smtClean="0">
                <a:solidFill>
                  <a:srgbClr val="0070C0"/>
                </a:solidFill>
                <a:latin typeface="Times New Roman" panose="02020603050405020304" pitchFamily="18" charset="0"/>
                <a:cs typeface="Times New Roman" panose="02020603050405020304" pitchFamily="18" charset="0"/>
              </a:rPr>
              <a:t>change </a:t>
            </a:r>
            <a:r>
              <a:rPr lang="en-US" sz="1200" i="1" dirty="0">
                <a:solidFill>
                  <a:srgbClr val="0070C0"/>
                </a:solidFill>
                <a:latin typeface="Times New Roman" panose="02020603050405020304" pitchFamily="18" charset="0"/>
                <a:cs typeface="Times New Roman" panose="02020603050405020304" pitchFamily="18" charset="0"/>
              </a:rPr>
              <a:t>of the focal </a:t>
            </a:r>
            <a:r>
              <a:rPr lang="en-US" sz="1200" i="1" dirty="0" smtClean="0">
                <a:solidFill>
                  <a:srgbClr val="0070C0"/>
                </a:solidFill>
                <a:latin typeface="Times New Roman" panose="02020603050405020304" pitchFamily="18" charset="0"/>
                <a:cs typeface="Times New Roman" panose="02020603050405020304" pitchFamily="18" charset="0"/>
              </a:rPr>
              <a:t>distance</a:t>
            </a:r>
            <a:r>
              <a:rPr lang="en-US" sz="1200" i="1" dirty="0">
                <a:solidFill>
                  <a:srgbClr val="0070C0"/>
                </a:solidFill>
                <a:latin typeface="Times New Roman" panose="02020603050405020304" pitchFamily="18" charset="0"/>
                <a:cs typeface="Times New Roman" panose="02020603050405020304" pitchFamily="18" charset="0"/>
              </a:rPr>
              <a:t>;</a:t>
            </a:r>
            <a:r>
              <a:rPr lang="en-US" sz="1200" i="1" dirty="0" smtClean="0">
                <a:solidFill>
                  <a:srgbClr val="0070C0"/>
                </a:solidFill>
                <a:latin typeface="Times New Roman" panose="02020603050405020304" pitchFamily="18" charset="0"/>
                <a:cs typeface="Times New Roman" panose="02020603050405020304" pitchFamily="18" charset="0"/>
              </a:rPr>
              <a:t> this </a:t>
            </a:r>
            <a:r>
              <a:rPr lang="en-US" sz="1200" i="1" dirty="0">
                <a:solidFill>
                  <a:srgbClr val="0070C0"/>
                </a:solidFill>
                <a:latin typeface="Times New Roman" panose="02020603050405020304" pitchFamily="18" charset="0"/>
                <a:cs typeface="Times New Roman" panose="02020603050405020304" pitchFamily="18" charset="0"/>
              </a:rPr>
              <a:t>is due to a lensing effect of the distorted monochromator that results in the creation of a virtual source downstream of the actual source. </a:t>
            </a:r>
            <a:endParaRPr lang="en-US" sz="1200" i="1" dirty="0" smtClean="0">
              <a:solidFill>
                <a:srgbClr val="0070C0"/>
              </a:solidFill>
              <a:latin typeface="Times New Roman" panose="02020603050405020304" pitchFamily="18" charset="0"/>
              <a:cs typeface="Times New Roman" panose="02020603050405020304" pitchFamily="18" charset="0"/>
            </a:endParaRPr>
          </a:p>
          <a:p>
            <a:pPr algn="just">
              <a:spcBef>
                <a:spcPts val="0"/>
              </a:spcBef>
            </a:pPr>
            <a:endParaRPr lang="en-US" sz="1100" b="1" dirty="0" smtClean="0">
              <a:solidFill>
                <a:schemeClr val="accent5">
                  <a:lumMod val="60000"/>
                  <a:lumOff val="40000"/>
                </a:schemeClr>
              </a:solidFill>
              <a:latin typeface="+mn-lt"/>
            </a:endParaRPr>
          </a:p>
          <a:p>
            <a:pPr>
              <a:spcBef>
                <a:spcPts val="0"/>
              </a:spcBef>
            </a:pPr>
            <a:r>
              <a:rPr lang="en-US" sz="900" b="1" dirty="0" smtClean="0">
                <a:solidFill>
                  <a:schemeClr val="accent5">
                    <a:lumMod val="60000"/>
                    <a:lumOff val="40000"/>
                  </a:schemeClr>
                </a:solidFill>
                <a:latin typeface="+mn-lt"/>
              </a:rPr>
              <a:t>On </a:t>
            </a:r>
            <a:r>
              <a:rPr lang="en-US" sz="900" b="1" dirty="0">
                <a:solidFill>
                  <a:schemeClr val="accent5">
                    <a:lumMod val="60000"/>
                    <a:lumOff val="40000"/>
                  </a:schemeClr>
                </a:solidFill>
                <a:latin typeface="+mn-lt"/>
              </a:rPr>
              <a:t>the influence of monochromator thermal deformations on X-ray focusing</a:t>
            </a:r>
          </a:p>
          <a:p>
            <a:pPr>
              <a:spcBef>
                <a:spcPts val="0"/>
              </a:spcBef>
            </a:pPr>
            <a:r>
              <a:rPr lang="en-US" sz="900" dirty="0" smtClean="0">
                <a:solidFill>
                  <a:schemeClr val="accent5">
                    <a:lumMod val="60000"/>
                    <a:lumOff val="40000"/>
                  </a:schemeClr>
                </a:solidFill>
                <a:latin typeface="+mn-lt"/>
                <a:hlinkClick r:id="rId3" tooltip="Document DOI URL"/>
              </a:rPr>
              <a:t>https</a:t>
            </a:r>
            <a:r>
              <a:rPr lang="en-US" sz="900" dirty="0">
                <a:solidFill>
                  <a:schemeClr val="accent5">
                    <a:lumMod val="60000"/>
                    <a:lumOff val="40000"/>
                  </a:schemeClr>
                </a:solidFill>
                <a:latin typeface="+mn-lt"/>
                <a:hlinkClick r:id="rId3" tooltip="Document DOI URL"/>
              </a:rPr>
              <a:t>://doi.org/10.1016/j.nima.2016.02.103</a:t>
            </a:r>
            <a:endParaRPr lang="en-US" sz="900" dirty="0">
              <a:solidFill>
                <a:schemeClr val="accent5">
                  <a:lumMod val="60000"/>
                  <a:lumOff val="40000"/>
                </a:schemeClr>
              </a:solidFill>
              <a:latin typeface="+mn-lt"/>
            </a:endParaRPr>
          </a:p>
        </p:txBody>
      </p:sp>
      <p:pic>
        <p:nvPicPr>
          <p:cNvPr id="10" name="Picture 9"/>
          <p:cNvPicPr>
            <a:picLocks noChangeAspect="1"/>
          </p:cNvPicPr>
          <p:nvPr/>
        </p:nvPicPr>
        <p:blipFill rotWithShape="1">
          <a:blip r:embed="rId4">
            <a:extLst>
              <a:ext uri="{28A0092B-C50C-407E-A947-70E740481C1C}">
                <a14:useLocalDpi xmlns:a14="http://schemas.microsoft.com/office/drawing/2010/main" val="0"/>
              </a:ext>
            </a:extLst>
          </a:blip>
          <a:srcRect l="24801" t="12422" r="24800" b="8001"/>
          <a:stretch/>
        </p:blipFill>
        <p:spPr>
          <a:xfrm>
            <a:off x="6012160" y="1861566"/>
            <a:ext cx="1478418" cy="1774101"/>
          </a:xfrm>
          <a:prstGeom prst="rect">
            <a:avLst/>
          </a:prstGeom>
        </p:spPr>
      </p:pic>
    </p:spTree>
    <p:extLst>
      <p:ext uri="{BB962C8B-B14F-4D97-AF65-F5344CB8AC3E}">
        <p14:creationId xmlns:p14="http://schemas.microsoft.com/office/powerpoint/2010/main" val="172391124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077211" y="202843"/>
            <a:ext cx="6708025" cy="381375"/>
          </a:xfrm>
        </p:spPr>
        <p:txBody>
          <a:bodyPr/>
          <a:lstStyle/>
          <a:p>
            <a:r>
              <a:rPr lang="en-US" dirty="0" smtClean="0"/>
              <a:t>Thermal deformation </a:t>
            </a:r>
            <a:r>
              <a:rPr lang="en-US" dirty="0" smtClean="0"/>
              <a:t>ANSYS</a:t>
            </a:r>
            <a:endParaRPr lang="en-US" sz="1800" i="1" dirty="0"/>
          </a:p>
        </p:txBody>
      </p:sp>
      <p:sp>
        <p:nvSpPr>
          <p:cNvPr id="17" name="Titel 1"/>
          <p:cNvSpPr txBox="1">
            <a:spLocks/>
          </p:cNvSpPr>
          <p:nvPr/>
        </p:nvSpPr>
        <p:spPr bwMode="auto">
          <a:xfrm>
            <a:off x="630497" y="987574"/>
            <a:ext cx="1834737" cy="276999"/>
          </a:xfrm>
          <a:prstGeom prst="rect">
            <a:avLst/>
          </a:prstGeom>
          <a:noFill/>
          <a:extLst>
            <a:ext uri="{FAA26D3D-D897-4be2-8F04-BA451C77F1D7}">
              <ma14:placeholderFlag xmlns="" xmlns:ma14="http://schemas.microsoft.com/office/mac/drawingml/2011/main" val="1"/>
            </a:ext>
          </a:extLst>
        </p:spPr>
        <p:txBody>
          <a:bodyPr wrap="square" rtlCol="0">
            <a:spAutoFit/>
          </a:bodyPr>
          <a:lstStyle>
            <a:defPPr>
              <a:defRPr lang="de-CH"/>
            </a:defPPr>
            <a:lvl1pPr>
              <a:defRPr sz="1200"/>
            </a:lvl1pPr>
          </a:lstStyle>
          <a:p>
            <a:r>
              <a:rPr lang="en-US" dirty="0"/>
              <a:t>Heat load 240 W</a:t>
            </a:r>
          </a:p>
        </p:txBody>
      </p:sp>
      <p:pic>
        <p:nvPicPr>
          <p:cNvPr id="20" name="Grafik 3"/>
          <p:cNvPicPr>
            <a:picLocks noChangeAspect="1"/>
          </p:cNvPicPr>
          <p:nvPr/>
        </p:nvPicPr>
        <p:blipFill rotWithShape="1">
          <a:blip r:embed="rId2" cstate="print">
            <a:extLst>
              <a:ext uri="{28A0092B-C50C-407E-A947-70E740481C1C}">
                <a14:useLocalDpi xmlns:a14="http://schemas.microsoft.com/office/drawing/2010/main" val="0"/>
              </a:ext>
            </a:extLst>
          </a:blip>
          <a:srcRect r="46202" b="20703"/>
          <a:stretch/>
        </p:blipFill>
        <p:spPr>
          <a:xfrm>
            <a:off x="630497" y="1995686"/>
            <a:ext cx="3167866" cy="2091373"/>
          </a:xfrm>
          <a:prstGeom prst="rect">
            <a:avLst/>
          </a:prstGeom>
        </p:spPr>
      </p:pic>
      <p:pic>
        <p:nvPicPr>
          <p:cNvPr id="21" name="Grafik 4"/>
          <p:cNvPicPr>
            <a:picLocks noChangeAspect="1"/>
          </p:cNvPicPr>
          <p:nvPr/>
        </p:nvPicPr>
        <p:blipFill rotWithShape="1">
          <a:blip r:embed="rId3" cstate="print">
            <a:extLst>
              <a:ext uri="{28A0092B-C50C-407E-A947-70E740481C1C}">
                <a14:useLocalDpi xmlns:a14="http://schemas.microsoft.com/office/drawing/2010/main" val="0"/>
              </a:ext>
            </a:extLst>
          </a:blip>
          <a:srcRect r="48907" b="21087"/>
          <a:stretch/>
        </p:blipFill>
        <p:spPr>
          <a:xfrm>
            <a:off x="4123708" y="883851"/>
            <a:ext cx="2960531" cy="2047939"/>
          </a:xfrm>
          <a:prstGeom prst="rect">
            <a:avLst/>
          </a:prstGeom>
        </p:spPr>
      </p:pic>
      <p:pic>
        <p:nvPicPr>
          <p:cNvPr id="22" name="Grafik 7"/>
          <p:cNvPicPr>
            <a:picLocks noChangeAspect="1"/>
          </p:cNvPicPr>
          <p:nvPr/>
        </p:nvPicPr>
        <p:blipFill rotWithShape="1">
          <a:blip r:embed="rId4" cstate="print">
            <a:extLst>
              <a:ext uri="{28A0092B-C50C-407E-A947-70E740481C1C}">
                <a14:useLocalDpi xmlns:a14="http://schemas.microsoft.com/office/drawing/2010/main" val="0"/>
              </a:ext>
            </a:extLst>
          </a:blip>
          <a:srcRect r="49482" b="21987"/>
          <a:stretch/>
        </p:blipFill>
        <p:spPr>
          <a:xfrm>
            <a:off x="5923358" y="2931790"/>
            <a:ext cx="3041130" cy="2103408"/>
          </a:xfrm>
          <a:prstGeom prst="rect">
            <a:avLst/>
          </a:prstGeom>
        </p:spPr>
      </p:pic>
      <p:sp>
        <p:nvSpPr>
          <p:cNvPr id="7" name="Rectangle 6"/>
          <p:cNvSpPr/>
          <p:nvPr/>
        </p:nvSpPr>
        <p:spPr>
          <a:xfrm>
            <a:off x="6750119" y="613650"/>
            <a:ext cx="2304256" cy="276999"/>
          </a:xfrm>
          <a:prstGeom prst="rect">
            <a:avLst/>
          </a:prstGeom>
        </p:spPr>
        <p:txBody>
          <a:bodyPr wrap="square">
            <a:spAutoFit/>
          </a:bodyPr>
          <a:lstStyle/>
          <a:p>
            <a:pPr algn="r">
              <a:spcBef>
                <a:spcPts val="0"/>
              </a:spcBef>
            </a:pPr>
            <a:r>
              <a:rPr lang="en-US" sz="1200" i="1" dirty="0" smtClean="0">
                <a:latin typeface="Times New Roman" panose="02020603050405020304" pitchFamily="18" charset="0"/>
                <a:cs typeface="Times New Roman" panose="02020603050405020304" pitchFamily="18" charset="0"/>
              </a:rPr>
              <a:t>Many thanks to </a:t>
            </a:r>
            <a:r>
              <a:rPr lang="en-US" sz="1200" i="1" dirty="0" smtClean="0">
                <a:latin typeface="Times New Roman" panose="02020603050405020304" pitchFamily="18" charset="0"/>
                <a:cs typeface="Times New Roman" panose="02020603050405020304" pitchFamily="18" charset="0"/>
              </a:rPr>
              <a:t>Dr. X. Wang</a:t>
            </a:r>
            <a:endParaRPr lang="en-US" sz="1200" i="1"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373000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71600" y="987574"/>
            <a:ext cx="7704856" cy="1169551"/>
          </a:xfrm>
          <a:prstGeom prst="rect">
            <a:avLst/>
          </a:prstGeom>
        </p:spPr>
        <p:txBody>
          <a:bodyPr wrap="square">
            <a:spAutoFit/>
          </a:bodyPr>
          <a:lstStyle/>
          <a:p>
            <a:pPr algn="just">
              <a:spcBef>
                <a:spcPts val="0"/>
              </a:spcBef>
            </a:pPr>
            <a:r>
              <a:rPr lang="en-US" sz="1400" i="1" dirty="0">
                <a:solidFill>
                  <a:schemeClr val="bg1"/>
                </a:solidFill>
                <a:latin typeface="Times New Roman" panose="02020603050405020304" pitchFamily="18" charset="0"/>
                <a:cs typeface="Times New Roman" panose="02020603050405020304" pitchFamily="18" charset="0"/>
              </a:rPr>
              <a:t>We have a habit in writing articles published in scientific journals to make the work </a:t>
            </a:r>
            <a:r>
              <a:rPr lang="en-US" sz="1400" i="1" dirty="0" smtClean="0">
                <a:solidFill>
                  <a:schemeClr val="bg1"/>
                </a:solidFill>
                <a:latin typeface="Times New Roman" panose="02020603050405020304" pitchFamily="18" charset="0"/>
                <a:cs typeface="Times New Roman" panose="02020603050405020304" pitchFamily="18" charset="0"/>
              </a:rPr>
              <a:t>as finished </a:t>
            </a:r>
            <a:r>
              <a:rPr lang="en-US" sz="1400" i="1" dirty="0">
                <a:solidFill>
                  <a:schemeClr val="bg1"/>
                </a:solidFill>
                <a:latin typeface="Times New Roman" panose="02020603050405020304" pitchFamily="18" charset="0"/>
                <a:cs typeface="Times New Roman" panose="02020603050405020304" pitchFamily="18" charset="0"/>
              </a:rPr>
              <a:t>as possible, to cover up all the tracks, to not worry about the blind alleys </a:t>
            </a:r>
            <a:r>
              <a:rPr lang="en-US" sz="1400" i="1" dirty="0" smtClean="0">
                <a:solidFill>
                  <a:schemeClr val="bg1"/>
                </a:solidFill>
                <a:latin typeface="Times New Roman" panose="02020603050405020304" pitchFamily="18" charset="0"/>
                <a:cs typeface="Times New Roman" panose="02020603050405020304" pitchFamily="18" charset="0"/>
              </a:rPr>
              <a:t>or describe </a:t>
            </a:r>
            <a:r>
              <a:rPr lang="en-US" sz="1400" i="1" dirty="0">
                <a:solidFill>
                  <a:schemeClr val="bg1"/>
                </a:solidFill>
                <a:latin typeface="Times New Roman" panose="02020603050405020304" pitchFamily="18" charset="0"/>
                <a:cs typeface="Times New Roman" panose="02020603050405020304" pitchFamily="18" charset="0"/>
              </a:rPr>
              <a:t>how you had the wrong idea first, </a:t>
            </a:r>
            <a:r>
              <a:rPr lang="en-US" sz="1400" i="1" dirty="0" smtClean="0">
                <a:solidFill>
                  <a:schemeClr val="bg1"/>
                </a:solidFill>
                <a:latin typeface="Times New Roman" panose="02020603050405020304" pitchFamily="18" charset="0"/>
                <a:cs typeface="Times New Roman" panose="02020603050405020304" pitchFamily="18" charset="0"/>
              </a:rPr>
              <a:t>and </a:t>
            </a:r>
            <a:r>
              <a:rPr lang="en-US" sz="1400" i="1" dirty="0">
                <a:solidFill>
                  <a:schemeClr val="bg1"/>
                </a:solidFill>
                <a:latin typeface="Times New Roman" panose="02020603050405020304" pitchFamily="18" charset="0"/>
                <a:cs typeface="Times New Roman" panose="02020603050405020304" pitchFamily="18" charset="0"/>
              </a:rPr>
              <a:t>so on. So there isn’t any place to </a:t>
            </a:r>
            <a:r>
              <a:rPr lang="en-US" sz="1400" i="1" dirty="0" smtClean="0">
                <a:solidFill>
                  <a:schemeClr val="bg1"/>
                </a:solidFill>
                <a:latin typeface="Times New Roman" panose="02020603050405020304" pitchFamily="18" charset="0"/>
                <a:cs typeface="Times New Roman" panose="02020603050405020304" pitchFamily="18" charset="0"/>
              </a:rPr>
              <a:t>publish, in </a:t>
            </a:r>
            <a:r>
              <a:rPr lang="en-US" sz="1400" i="1" dirty="0">
                <a:solidFill>
                  <a:schemeClr val="bg1"/>
                </a:solidFill>
                <a:latin typeface="Times New Roman" panose="02020603050405020304" pitchFamily="18" charset="0"/>
                <a:cs typeface="Times New Roman" panose="02020603050405020304" pitchFamily="18" charset="0"/>
              </a:rPr>
              <a:t>a dignified manner, </a:t>
            </a:r>
            <a:r>
              <a:rPr lang="en-US" sz="1400" i="1" u="sng" dirty="0">
                <a:solidFill>
                  <a:schemeClr val="bg1"/>
                </a:solidFill>
                <a:latin typeface="Times New Roman" panose="02020603050405020304" pitchFamily="18" charset="0"/>
                <a:cs typeface="Times New Roman" panose="02020603050405020304" pitchFamily="18" charset="0"/>
              </a:rPr>
              <a:t>what you actually did in order to get to do the work</a:t>
            </a:r>
            <a:r>
              <a:rPr lang="en-US" sz="1400" i="1" dirty="0">
                <a:solidFill>
                  <a:schemeClr val="bg1"/>
                </a:solidFill>
                <a:latin typeface="Times New Roman" panose="02020603050405020304" pitchFamily="18" charset="0"/>
                <a:cs typeface="Times New Roman" panose="02020603050405020304" pitchFamily="18" charset="0"/>
              </a:rPr>
              <a:t>.</a:t>
            </a:r>
          </a:p>
          <a:p>
            <a:pPr algn="r">
              <a:spcBef>
                <a:spcPts val="0"/>
              </a:spcBef>
            </a:pPr>
            <a:r>
              <a:rPr lang="en-US" sz="1400" i="1" dirty="0">
                <a:solidFill>
                  <a:schemeClr val="bg1"/>
                </a:solidFill>
                <a:latin typeface="Times New Roman" panose="02020603050405020304" pitchFamily="18" charset="0"/>
                <a:cs typeface="Times New Roman" panose="02020603050405020304" pitchFamily="18" charset="0"/>
              </a:rPr>
              <a:t>—Richard P. Feynman, Nobel lecture 1996</a:t>
            </a:r>
          </a:p>
        </p:txBody>
      </p:sp>
      <p:sp>
        <p:nvSpPr>
          <p:cNvPr id="9" name="Rectangle 8"/>
          <p:cNvSpPr/>
          <p:nvPr/>
        </p:nvSpPr>
        <p:spPr>
          <a:xfrm>
            <a:off x="1764238" y="2160013"/>
            <a:ext cx="5904656" cy="738664"/>
          </a:xfrm>
          <a:prstGeom prst="rect">
            <a:avLst/>
          </a:prstGeom>
        </p:spPr>
        <p:txBody>
          <a:bodyPr wrap="square">
            <a:spAutoFit/>
          </a:bodyPr>
          <a:lstStyle/>
          <a:p>
            <a:pPr algn="just">
              <a:spcBef>
                <a:spcPts val="0"/>
              </a:spcBef>
            </a:pPr>
            <a:r>
              <a:rPr lang="en-US" sz="1400" i="1" dirty="0">
                <a:solidFill>
                  <a:schemeClr val="accent5">
                    <a:lumMod val="60000"/>
                    <a:lumOff val="40000"/>
                  </a:schemeClr>
                </a:solidFill>
                <a:latin typeface="Times New Roman" panose="02020603050405020304" pitchFamily="18" charset="0"/>
                <a:cs typeface="Times New Roman" panose="02020603050405020304" pitchFamily="18" charset="0"/>
              </a:rPr>
              <a:t>When art critics get together, they talk about style, composition, and technique. </a:t>
            </a:r>
            <a:endParaRPr lang="en-US" sz="1400" i="1" dirty="0" smtClean="0">
              <a:solidFill>
                <a:schemeClr val="accent5">
                  <a:lumMod val="60000"/>
                  <a:lumOff val="40000"/>
                </a:schemeClr>
              </a:solidFill>
              <a:latin typeface="Times New Roman" panose="02020603050405020304" pitchFamily="18" charset="0"/>
              <a:cs typeface="Times New Roman" panose="02020603050405020304" pitchFamily="18" charset="0"/>
            </a:endParaRPr>
          </a:p>
          <a:p>
            <a:pPr algn="just">
              <a:spcBef>
                <a:spcPts val="0"/>
              </a:spcBef>
            </a:pPr>
            <a:r>
              <a:rPr lang="en-US" sz="1400" i="1" dirty="0" smtClean="0">
                <a:solidFill>
                  <a:schemeClr val="accent5">
                    <a:lumMod val="60000"/>
                    <a:lumOff val="40000"/>
                  </a:schemeClr>
                </a:solidFill>
                <a:latin typeface="Times New Roman" panose="02020603050405020304" pitchFamily="18" charset="0"/>
                <a:cs typeface="Times New Roman" panose="02020603050405020304" pitchFamily="18" charset="0"/>
              </a:rPr>
              <a:t>When artists get </a:t>
            </a:r>
            <a:r>
              <a:rPr lang="en-US" sz="1400" i="1" dirty="0">
                <a:solidFill>
                  <a:schemeClr val="accent5">
                    <a:lumMod val="60000"/>
                    <a:lumOff val="40000"/>
                  </a:schemeClr>
                </a:solidFill>
                <a:latin typeface="Times New Roman" panose="02020603050405020304" pitchFamily="18" charset="0"/>
                <a:cs typeface="Times New Roman" panose="02020603050405020304" pitchFamily="18" charset="0"/>
              </a:rPr>
              <a:t>together, all they talk about is where to get the best turpentine.</a:t>
            </a:r>
          </a:p>
          <a:p>
            <a:pPr algn="r">
              <a:spcBef>
                <a:spcPts val="0"/>
              </a:spcBef>
            </a:pPr>
            <a:r>
              <a:rPr lang="en-US" sz="1400" i="1" dirty="0">
                <a:solidFill>
                  <a:schemeClr val="accent5">
                    <a:lumMod val="60000"/>
                    <a:lumOff val="40000"/>
                  </a:schemeClr>
                </a:solidFill>
                <a:latin typeface="Times New Roman" panose="02020603050405020304" pitchFamily="18" charset="0"/>
                <a:cs typeface="Times New Roman" panose="02020603050405020304" pitchFamily="18" charset="0"/>
              </a:rPr>
              <a:t>—Pablo Picasso</a:t>
            </a:r>
          </a:p>
        </p:txBody>
      </p:sp>
      <p:sp>
        <p:nvSpPr>
          <p:cNvPr id="10" name="Titel 2"/>
          <p:cNvSpPr>
            <a:spLocks noGrp="1"/>
          </p:cNvSpPr>
          <p:nvPr>
            <p:ph type="title"/>
          </p:nvPr>
        </p:nvSpPr>
        <p:spPr>
          <a:xfrm>
            <a:off x="2077211" y="216000"/>
            <a:ext cx="6708025" cy="381375"/>
          </a:xfrm>
        </p:spPr>
        <p:txBody>
          <a:bodyPr/>
          <a:lstStyle/>
          <a:p>
            <a:r>
              <a:rPr lang="en-US" dirty="0" smtClean="0"/>
              <a:t>Thank you!!</a:t>
            </a:r>
            <a:endParaRPr lang="de-CH" dirty="0"/>
          </a:p>
        </p:txBody>
      </p:sp>
    </p:spTree>
    <p:extLst>
      <p:ext uri="{BB962C8B-B14F-4D97-AF65-F5344CB8AC3E}">
        <p14:creationId xmlns:p14="http://schemas.microsoft.com/office/powerpoint/2010/main" val="1139014532"/>
      </p:ext>
    </p:extLst>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Reduce </a:t>
            </a:r>
            <a:r>
              <a:rPr lang="en-US" dirty="0" err="1" smtClean="0"/>
              <a:t>heatload</a:t>
            </a:r>
            <a:r>
              <a:rPr lang="en-US" dirty="0" smtClean="0"/>
              <a:t> upstream</a:t>
            </a:r>
            <a:endParaRPr lang="en-US" dirty="0"/>
          </a:p>
        </p:txBody>
      </p:sp>
      <p:sp>
        <p:nvSpPr>
          <p:cNvPr id="9" name="Titel 1"/>
          <p:cNvSpPr txBox="1">
            <a:spLocks/>
          </p:cNvSpPr>
          <p:nvPr/>
        </p:nvSpPr>
        <p:spPr bwMode="auto">
          <a:xfrm>
            <a:off x="611560" y="987574"/>
            <a:ext cx="2448272" cy="276999"/>
          </a:xfrm>
          <a:prstGeom prst="rect">
            <a:avLst/>
          </a:prstGeom>
          <a:noFill/>
          <a:extLst>
            <a:ext uri="{FAA26D3D-D897-4be2-8F04-BA451C77F1D7}">
              <ma14:placeholderFlag xmlns="" xmlns:ma14="http://schemas.microsoft.com/office/mac/drawingml/2011/main" val="1"/>
            </a:ext>
          </a:extLst>
        </p:spPr>
        <p:txBody>
          <a:bodyPr wrap="square" rtlCol="0">
            <a:spAutoFit/>
          </a:bodyPr>
          <a:lstStyle>
            <a:defPPr>
              <a:defRPr lang="de-CH"/>
            </a:defPPr>
            <a:lvl1pPr>
              <a:defRPr sz="1200"/>
            </a:lvl1pPr>
          </a:lstStyle>
          <a:p>
            <a:r>
              <a:rPr lang="en-US" dirty="0"/>
              <a:t>Heat load 7.5 W</a:t>
            </a:r>
          </a:p>
        </p:txBody>
      </p:sp>
      <p:pic>
        <p:nvPicPr>
          <p:cNvPr id="12" name="Grafik 2"/>
          <p:cNvPicPr>
            <a:picLocks noChangeAspect="1"/>
          </p:cNvPicPr>
          <p:nvPr/>
        </p:nvPicPr>
        <p:blipFill rotWithShape="1">
          <a:blip r:embed="rId2" cstate="print">
            <a:extLst>
              <a:ext uri="{28A0092B-C50C-407E-A947-70E740481C1C}">
                <a14:useLocalDpi xmlns:a14="http://schemas.microsoft.com/office/drawing/2010/main" val="0"/>
              </a:ext>
            </a:extLst>
          </a:blip>
          <a:srcRect r="46893" b="18262"/>
          <a:stretch/>
        </p:blipFill>
        <p:spPr>
          <a:xfrm>
            <a:off x="611560" y="2033992"/>
            <a:ext cx="2822442" cy="1945656"/>
          </a:xfrm>
          <a:prstGeom prst="rect">
            <a:avLst/>
          </a:prstGeom>
        </p:spPr>
      </p:pic>
      <p:pic>
        <p:nvPicPr>
          <p:cNvPr id="13" name="Grafik 5"/>
          <p:cNvPicPr>
            <a:picLocks noChangeAspect="1"/>
          </p:cNvPicPr>
          <p:nvPr/>
        </p:nvPicPr>
        <p:blipFill rotWithShape="1">
          <a:blip r:embed="rId3" cstate="print">
            <a:extLst>
              <a:ext uri="{28A0092B-C50C-407E-A947-70E740481C1C}">
                <a14:useLocalDpi xmlns:a14="http://schemas.microsoft.com/office/drawing/2010/main" val="0"/>
              </a:ext>
            </a:extLst>
          </a:blip>
          <a:srcRect r="45397" b="18904"/>
          <a:stretch/>
        </p:blipFill>
        <p:spPr>
          <a:xfrm>
            <a:off x="5892091" y="3066795"/>
            <a:ext cx="2879296" cy="1915298"/>
          </a:xfrm>
          <a:prstGeom prst="rect">
            <a:avLst/>
          </a:prstGeom>
        </p:spPr>
      </p:pic>
      <p:pic>
        <p:nvPicPr>
          <p:cNvPr id="14" name="Grafik 10"/>
          <p:cNvPicPr>
            <a:picLocks noChangeAspect="1"/>
          </p:cNvPicPr>
          <p:nvPr/>
        </p:nvPicPr>
        <p:blipFill rotWithShape="1">
          <a:blip r:embed="rId4" cstate="print">
            <a:extLst>
              <a:ext uri="{28A0092B-C50C-407E-A947-70E740481C1C}">
                <a14:useLocalDpi xmlns:a14="http://schemas.microsoft.com/office/drawing/2010/main" val="0"/>
              </a:ext>
            </a:extLst>
          </a:blip>
          <a:srcRect r="45282" b="17619"/>
          <a:stretch/>
        </p:blipFill>
        <p:spPr>
          <a:xfrm>
            <a:off x="4283968" y="1059582"/>
            <a:ext cx="2729037" cy="1840225"/>
          </a:xfrm>
          <a:prstGeom prst="rect">
            <a:avLst/>
          </a:prstGeom>
        </p:spPr>
      </p:pic>
      <p:sp>
        <p:nvSpPr>
          <p:cNvPr id="7" name="Rectangle 6"/>
          <p:cNvSpPr/>
          <p:nvPr/>
        </p:nvSpPr>
        <p:spPr>
          <a:xfrm>
            <a:off x="6129570" y="181801"/>
            <a:ext cx="2762910" cy="523220"/>
          </a:xfrm>
          <a:prstGeom prst="rect">
            <a:avLst/>
          </a:prstGeom>
        </p:spPr>
        <p:txBody>
          <a:bodyPr wrap="square">
            <a:spAutoFit/>
          </a:bodyPr>
          <a:lstStyle/>
          <a:p>
            <a:pPr>
              <a:spcBef>
                <a:spcPts val="0"/>
              </a:spcBef>
            </a:pPr>
            <a:r>
              <a:rPr lang="en-US" sz="1400" i="1" dirty="0">
                <a:solidFill>
                  <a:schemeClr val="accent5">
                    <a:lumMod val="60000"/>
                    <a:lumOff val="40000"/>
                  </a:schemeClr>
                </a:solidFill>
                <a:latin typeface="Times New Roman" panose="02020603050405020304" pitchFamily="18" charset="0"/>
                <a:cs typeface="Times New Roman" panose="02020603050405020304" pitchFamily="18" charset="0"/>
              </a:rPr>
              <a:t>Good, fast and cheap: pick any two.</a:t>
            </a:r>
          </a:p>
          <a:p>
            <a:pPr algn="r">
              <a:spcBef>
                <a:spcPts val="0"/>
              </a:spcBef>
            </a:pPr>
            <a:r>
              <a:rPr lang="en-US" sz="1400" i="1" dirty="0">
                <a:solidFill>
                  <a:schemeClr val="accent5">
                    <a:lumMod val="60000"/>
                    <a:lumOff val="40000"/>
                  </a:schemeClr>
                </a:solidFill>
                <a:latin typeface="Times New Roman" panose="02020603050405020304" pitchFamily="18" charset="0"/>
                <a:cs typeface="Times New Roman" panose="02020603050405020304" pitchFamily="18" charset="0"/>
              </a:rPr>
              <a:t>—Anonymous</a:t>
            </a:r>
          </a:p>
        </p:txBody>
      </p:sp>
    </p:spTree>
    <p:extLst>
      <p:ext uri="{BB962C8B-B14F-4D97-AF65-F5344CB8AC3E}">
        <p14:creationId xmlns:p14="http://schemas.microsoft.com/office/powerpoint/2010/main" val="9629469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Straight Connector 71"/>
          <p:cNvCxnSpPr/>
          <p:nvPr/>
        </p:nvCxnSpPr>
        <p:spPr bwMode="auto">
          <a:xfrm>
            <a:off x="4182641" y="2077503"/>
            <a:ext cx="0" cy="926295"/>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 name="Content Placeholder 1"/>
          <p:cNvSpPr>
            <a:spLocks noGrp="1"/>
          </p:cNvSpPr>
          <p:nvPr>
            <p:ph sz="quarter" idx="13"/>
          </p:nvPr>
        </p:nvSpPr>
        <p:spPr>
          <a:xfrm>
            <a:off x="757511" y="3363838"/>
            <a:ext cx="7742237" cy="1650782"/>
          </a:xfrm>
        </p:spPr>
        <p:txBody>
          <a:bodyPr/>
          <a:lstStyle/>
          <a:p>
            <a:r>
              <a:rPr lang="en-US" sz="1400" dirty="0" smtClean="0"/>
              <a:t>X-ray source to Condenser FZP distance is 17 m</a:t>
            </a:r>
          </a:p>
          <a:p>
            <a:r>
              <a:rPr lang="en-US" sz="1400" dirty="0" smtClean="0"/>
              <a:t>The 1</a:t>
            </a:r>
            <a:r>
              <a:rPr lang="en-US" sz="1400" baseline="30000" dirty="0" smtClean="0"/>
              <a:t>st</a:t>
            </a:r>
            <a:r>
              <a:rPr lang="en-US" sz="1400" dirty="0" smtClean="0"/>
              <a:t> FZP de-magnifies the source about 5x. </a:t>
            </a:r>
          </a:p>
          <a:p>
            <a:r>
              <a:rPr lang="en-US" sz="1400" dirty="0" smtClean="0"/>
              <a:t>Use the 2</a:t>
            </a:r>
            <a:r>
              <a:rPr lang="en-US" sz="1400" baseline="30000" dirty="0" smtClean="0"/>
              <a:t>nd</a:t>
            </a:r>
            <a:r>
              <a:rPr lang="en-US" sz="1400" dirty="0" smtClean="0"/>
              <a:t> FZP to produce a magnified image. The FZP can have a diameter of 150 um and outermost zone width of 100 nm. Its focal length is 133 mm.</a:t>
            </a:r>
            <a:endParaRPr lang="en-US" sz="1400" dirty="0"/>
          </a:p>
          <a:p>
            <a:pPr marL="0" indent="0">
              <a:buNone/>
            </a:pPr>
            <a:endParaRPr lang="en-US" sz="1400" dirty="0" smtClean="0"/>
          </a:p>
          <a:p>
            <a:pPr marL="0" indent="0">
              <a:buNone/>
            </a:pPr>
            <a:endParaRPr lang="en-US" sz="1400" dirty="0" smtClean="0"/>
          </a:p>
          <a:p>
            <a:pPr marL="0" indent="0">
              <a:buNone/>
            </a:pPr>
            <a:endParaRPr lang="en-US" sz="1400" dirty="0"/>
          </a:p>
        </p:txBody>
      </p:sp>
      <p:sp>
        <p:nvSpPr>
          <p:cNvPr id="3" name="Title 2"/>
          <p:cNvSpPr>
            <a:spLocks noGrp="1"/>
          </p:cNvSpPr>
          <p:nvPr>
            <p:ph type="title"/>
          </p:nvPr>
        </p:nvSpPr>
        <p:spPr/>
        <p:txBody>
          <a:bodyPr/>
          <a:lstStyle/>
          <a:p>
            <a:r>
              <a:rPr lang="en-US" dirty="0" smtClean="0"/>
              <a:t>2 zone plate setup</a:t>
            </a:r>
            <a:endParaRPr lang="en-US" dirty="0"/>
          </a:p>
        </p:txBody>
      </p:sp>
      <p:sp>
        <p:nvSpPr>
          <p:cNvPr id="4" name="Slide Number Placeholder 3"/>
          <p:cNvSpPr>
            <a:spLocks noGrp="1"/>
          </p:cNvSpPr>
          <p:nvPr>
            <p:ph type="sldNum" sz="quarter" idx="16"/>
          </p:nvPr>
        </p:nvSpPr>
        <p:spPr/>
        <p:txBody>
          <a:bodyPr/>
          <a:lstStyle/>
          <a:p>
            <a:pPr algn="r">
              <a:defRPr/>
            </a:pPr>
            <a:r>
              <a:rPr lang="de-DE" smtClean="0"/>
              <a:t>Page </a:t>
            </a:r>
            <a:fld id="{EBC07571-3134-BB4B-B83F-1A9FE18D34F3}" type="slidenum">
              <a:rPr lang="de-DE" smtClean="0"/>
              <a:pPr algn="r">
                <a:defRPr/>
              </a:pPr>
              <a:t>21</a:t>
            </a:fld>
            <a:endParaRPr lang="de-DE" dirty="0"/>
          </a:p>
        </p:txBody>
      </p:sp>
      <p:sp>
        <p:nvSpPr>
          <p:cNvPr id="8" name="Oval 7"/>
          <p:cNvSpPr/>
          <p:nvPr/>
        </p:nvSpPr>
        <p:spPr bwMode="auto">
          <a:xfrm>
            <a:off x="827584" y="1411311"/>
            <a:ext cx="432048" cy="1224136"/>
          </a:xfrm>
          <a:prstGeom prst="ellipse">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9" name="Oval 8"/>
          <p:cNvSpPr/>
          <p:nvPr/>
        </p:nvSpPr>
        <p:spPr bwMode="auto">
          <a:xfrm>
            <a:off x="934691" y="1707262"/>
            <a:ext cx="216024" cy="632234"/>
          </a:xfrm>
          <a:prstGeom prst="ellipse">
            <a:avLst/>
          </a:prstGeom>
          <a:solidFill>
            <a:schemeClr val="tx1"/>
          </a:solid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cxnSp>
        <p:nvCxnSpPr>
          <p:cNvPr id="11" name="Straight Connector 10"/>
          <p:cNvCxnSpPr/>
          <p:nvPr/>
        </p:nvCxnSpPr>
        <p:spPr bwMode="auto">
          <a:xfrm>
            <a:off x="1042703" y="1411311"/>
            <a:ext cx="4975186" cy="1299095"/>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3" name="Straight Connector 12"/>
          <p:cNvCxnSpPr/>
          <p:nvPr/>
        </p:nvCxnSpPr>
        <p:spPr bwMode="auto">
          <a:xfrm flipV="1">
            <a:off x="1042703" y="1248777"/>
            <a:ext cx="4975185" cy="138667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5" name="Straight Connector 14"/>
          <p:cNvCxnSpPr/>
          <p:nvPr/>
        </p:nvCxnSpPr>
        <p:spPr bwMode="auto">
          <a:xfrm>
            <a:off x="1042703" y="1707262"/>
            <a:ext cx="4975186" cy="682224"/>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8" name="Straight Connector 17"/>
          <p:cNvCxnSpPr>
            <a:stCxn id="9" idx="4"/>
          </p:cNvCxnSpPr>
          <p:nvPr/>
        </p:nvCxnSpPr>
        <p:spPr bwMode="auto">
          <a:xfrm flipV="1">
            <a:off x="1042703" y="1622127"/>
            <a:ext cx="4975186" cy="717369"/>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9" name="Oval 18"/>
          <p:cNvSpPr/>
          <p:nvPr/>
        </p:nvSpPr>
        <p:spPr bwMode="auto">
          <a:xfrm>
            <a:off x="4110633" y="1766399"/>
            <a:ext cx="144016" cy="480715"/>
          </a:xfrm>
          <a:prstGeom prst="ellipse">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cxnSp>
        <p:nvCxnSpPr>
          <p:cNvPr id="6" name="Straight Connector 5"/>
          <p:cNvCxnSpPr/>
          <p:nvPr/>
        </p:nvCxnSpPr>
        <p:spPr bwMode="auto">
          <a:xfrm>
            <a:off x="3059832" y="1403996"/>
            <a:ext cx="0" cy="504056"/>
          </a:xfrm>
          <a:prstGeom prst="line">
            <a:avLst/>
          </a:prstGeom>
          <a:solidFill>
            <a:schemeClr val="accent1"/>
          </a:solidFill>
          <a:ln w="38100" cap="flat" cmpd="sng" algn="ctr">
            <a:solidFill>
              <a:schemeClr val="tx1"/>
            </a:solidFill>
            <a:prstDash val="solid"/>
            <a:round/>
            <a:headEnd type="none" w="med" len="med"/>
            <a:tailEnd type="none" w="med" len="med"/>
          </a:ln>
          <a:effectLst/>
        </p:spPr>
      </p:cxnSp>
      <p:cxnSp>
        <p:nvCxnSpPr>
          <p:cNvPr id="10" name="Straight Connector 9"/>
          <p:cNvCxnSpPr/>
          <p:nvPr/>
        </p:nvCxnSpPr>
        <p:spPr bwMode="auto">
          <a:xfrm>
            <a:off x="3059832" y="2088643"/>
            <a:ext cx="0" cy="504056"/>
          </a:xfrm>
          <a:prstGeom prst="line">
            <a:avLst/>
          </a:prstGeom>
          <a:solidFill>
            <a:schemeClr val="accent1"/>
          </a:solidFill>
          <a:ln w="38100" cap="flat" cmpd="sng" algn="ctr">
            <a:solidFill>
              <a:schemeClr val="tx1"/>
            </a:solidFill>
            <a:prstDash val="solid"/>
            <a:round/>
            <a:headEnd type="none" w="med" len="med"/>
            <a:tailEnd type="none" w="med" len="med"/>
          </a:ln>
          <a:effectLst/>
        </p:spPr>
      </p:cxnSp>
      <p:sp>
        <p:nvSpPr>
          <p:cNvPr id="12" name="Oval 11"/>
          <p:cNvSpPr/>
          <p:nvPr/>
        </p:nvSpPr>
        <p:spPr bwMode="auto">
          <a:xfrm rot="-1500000">
            <a:off x="3235309" y="1976372"/>
            <a:ext cx="144016" cy="72008"/>
          </a:xfrm>
          <a:prstGeom prst="ellipse">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cxnSp>
        <p:nvCxnSpPr>
          <p:cNvPr id="16" name="Straight Connector 15"/>
          <p:cNvCxnSpPr>
            <a:stCxn id="19" idx="0"/>
          </p:cNvCxnSpPr>
          <p:nvPr/>
        </p:nvCxnSpPr>
        <p:spPr bwMode="auto">
          <a:xfrm>
            <a:off x="4182641" y="1766399"/>
            <a:ext cx="1728193" cy="245395"/>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1" name="Straight Connector 20"/>
          <p:cNvCxnSpPr>
            <a:stCxn id="19" idx="4"/>
          </p:cNvCxnSpPr>
          <p:nvPr/>
        </p:nvCxnSpPr>
        <p:spPr bwMode="auto">
          <a:xfrm flipV="1">
            <a:off x="4182641" y="2015950"/>
            <a:ext cx="1728193" cy="231164"/>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30" name="Rectangle 29"/>
          <p:cNvSpPr/>
          <p:nvPr/>
        </p:nvSpPr>
        <p:spPr bwMode="auto">
          <a:xfrm>
            <a:off x="6660432" y="1131590"/>
            <a:ext cx="1800000" cy="1800000"/>
          </a:xfrm>
          <a:prstGeom prst="rect">
            <a:avLst/>
          </a:prstGeom>
          <a:no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grpSp>
        <p:nvGrpSpPr>
          <p:cNvPr id="62" name="Group 61"/>
          <p:cNvGrpSpPr/>
          <p:nvPr/>
        </p:nvGrpSpPr>
        <p:grpSpPr>
          <a:xfrm>
            <a:off x="7075424" y="1491530"/>
            <a:ext cx="970016" cy="1080120"/>
            <a:chOff x="7110200" y="1379658"/>
            <a:chExt cx="970016" cy="1080120"/>
          </a:xfrm>
        </p:grpSpPr>
        <p:sp>
          <p:nvSpPr>
            <p:cNvPr id="32" name="Oval 31"/>
            <p:cNvSpPr/>
            <p:nvPr/>
          </p:nvSpPr>
          <p:spPr bwMode="auto">
            <a:xfrm>
              <a:off x="7110200" y="1379658"/>
              <a:ext cx="970016" cy="1080120"/>
            </a:xfrm>
            <a:prstGeom prst="ellipse">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33" name="Oval 32"/>
            <p:cNvSpPr/>
            <p:nvPr/>
          </p:nvSpPr>
          <p:spPr bwMode="auto">
            <a:xfrm>
              <a:off x="7261332" y="1559678"/>
              <a:ext cx="667753" cy="720080"/>
            </a:xfrm>
            <a:prstGeom prst="ellipse">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34" name="Oval 33"/>
            <p:cNvSpPr>
              <a:spLocks noChangeAspect="1"/>
            </p:cNvSpPr>
            <p:nvPr/>
          </p:nvSpPr>
          <p:spPr bwMode="auto">
            <a:xfrm>
              <a:off x="7395673" y="1847718"/>
              <a:ext cx="399071" cy="144000"/>
            </a:xfrm>
            <a:prstGeom prst="ellipse">
              <a:avLst/>
            </a:prstGeom>
            <a:solidFill>
              <a:srgbClr val="FF0000"/>
            </a:solid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grpSp>
      <p:sp>
        <p:nvSpPr>
          <p:cNvPr id="47" name="Rectangle 46"/>
          <p:cNvSpPr/>
          <p:nvPr/>
        </p:nvSpPr>
        <p:spPr bwMode="auto">
          <a:xfrm flipH="1">
            <a:off x="6017889" y="1131590"/>
            <a:ext cx="65373" cy="1791889"/>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cxnSp>
        <p:nvCxnSpPr>
          <p:cNvPr id="51" name="Straight Connector 50"/>
          <p:cNvCxnSpPr/>
          <p:nvPr/>
        </p:nvCxnSpPr>
        <p:spPr bwMode="auto">
          <a:xfrm>
            <a:off x="1127508" y="2011794"/>
            <a:ext cx="5190306" cy="4156"/>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57" name="Oval 56"/>
          <p:cNvSpPr>
            <a:spLocks noChangeAspect="1"/>
          </p:cNvSpPr>
          <p:nvPr/>
        </p:nvSpPr>
        <p:spPr bwMode="auto">
          <a:xfrm rot="-1500000">
            <a:off x="5801888" y="1886997"/>
            <a:ext cx="432000" cy="216000"/>
          </a:xfrm>
          <a:prstGeom prst="ellipse">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cxnSp>
        <p:nvCxnSpPr>
          <p:cNvPr id="65" name="Straight Arrow Connector 64"/>
          <p:cNvCxnSpPr/>
          <p:nvPr/>
        </p:nvCxnSpPr>
        <p:spPr bwMode="auto">
          <a:xfrm>
            <a:off x="934691" y="2787774"/>
            <a:ext cx="2341165" cy="0"/>
          </a:xfrm>
          <a:prstGeom prst="straightConnector1">
            <a:avLst/>
          </a:prstGeom>
          <a:solidFill>
            <a:schemeClr val="accent1"/>
          </a:solidFill>
          <a:ln w="9525" cap="flat" cmpd="sng" algn="ctr">
            <a:solidFill>
              <a:schemeClr val="tx1"/>
            </a:solidFill>
            <a:prstDash val="solid"/>
            <a:round/>
            <a:headEnd type="stealth" w="med" len="med"/>
            <a:tailEnd type="stealth"/>
          </a:ln>
          <a:effectLst/>
        </p:spPr>
      </p:cxnSp>
      <p:cxnSp>
        <p:nvCxnSpPr>
          <p:cNvPr id="68" name="Straight Connector 67"/>
          <p:cNvCxnSpPr/>
          <p:nvPr/>
        </p:nvCxnSpPr>
        <p:spPr bwMode="auto">
          <a:xfrm>
            <a:off x="3275856" y="2088643"/>
            <a:ext cx="0" cy="926295"/>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70" name="Straight Arrow Connector 69"/>
          <p:cNvCxnSpPr/>
          <p:nvPr/>
        </p:nvCxnSpPr>
        <p:spPr bwMode="auto">
          <a:xfrm>
            <a:off x="3275856" y="2784723"/>
            <a:ext cx="906785" cy="3051"/>
          </a:xfrm>
          <a:prstGeom prst="straightConnector1">
            <a:avLst/>
          </a:prstGeom>
          <a:solidFill>
            <a:schemeClr val="accent1"/>
          </a:solidFill>
          <a:ln w="9525" cap="flat" cmpd="sng" algn="ctr">
            <a:solidFill>
              <a:schemeClr val="tx1"/>
            </a:solidFill>
            <a:prstDash val="solid"/>
            <a:round/>
            <a:headEnd type="stealth" w="med" len="med"/>
            <a:tailEnd type="stealth"/>
          </a:ln>
          <a:effectLst/>
        </p:spPr>
      </p:cxnSp>
      <p:cxnSp>
        <p:nvCxnSpPr>
          <p:cNvPr id="76" name="Straight Arrow Connector 75"/>
          <p:cNvCxnSpPr/>
          <p:nvPr/>
        </p:nvCxnSpPr>
        <p:spPr bwMode="auto">
          <a:xfrm>
            <a:off x="4182640" y="2784723"/>
            <a:ext cx="1801879" cy="3051"/>
          </a:xfrm>
          <a:prstGeom prst="straightConnector1">
            <a:avLst/>
          </a:prstGeom>
          <a:solidFill>
            <a:schemeClr val="accent1"/>
          </a:solidFill>
          <a:ln w="9525" cap="flat" cmpd="sng" algn="ctr">
            <a:solidFill>
              <a:schemeClr val="tx1"/>
            </a:solidFill>
            <a:prstDash val="solid"/>
            <a:round/>
            <a:headEnd type="stealth" w="med" len="med"/>
            <a:tailEnd type="stealth"/>
          </a:ln>
          <a:effectLst/>
        </p:spPr>
      </p:cxnSp>
      <p:sp>
        <p:nvSpPr>
          <p:cNvPr id="78" name="TextBox 77"/>
          <p:cNvSpPr txBox="1"/>
          <p:nvPr/>
        </p:nvSpPr>
        <p:spPr>
          <a:xfrm>
            <a:off x="1728398" y="2803894"/>
            <a:ext cx="914400" cy="271912"/>
          </a:xfrm>
          <a:prstGeom prst="rect">
            <a:avLst/>
          </a:prstGeom>
          <a:noFill/>
        </p:spPr>
        <p:txBody>
          <a:bodyPr wrap="none" lIns="0" tIns="0" rIns="0" bIns="0" rtlCol="0">
            <a:noAutofit/>
          </a:bodyPr>
          <a:lstStyle/>
          <a:p>
            <a:pPr algn="ctr" eaLnBrk="1" hangingPunct="1">
              <a:lnSpc>
                <a:spcPct val="110000"/>
              </a:lnSpc>
              <a:spcBef>
                <a:spcPct val="0"/>
              </a:spcBef>
              <a:buClr>
                <a:srgbClr val="000000"/>
              </a:buClr>
            </a:pPr>
            <a:r>
              <a:rPr lang="en-US" sz="1200" dirty="0" smtClean="0">
                <a:solidFill>
                  <a:srgbClr val="000000"/>
                </a:solidFill>
                <a:latin typeface="Calibri"/>
              </a:rPr>
              <a:t>3313 mm</a:t>
            </a:r>
          </a:p>
        </p:txBody>
      </p:sp>
      <p:sp>
        <p:nvSpPr>
          <p:cNvPr id="79" name="TextBox 78"/>
          <p:cNvSpPr txBox="1"/>
          <p:nvPr/>
        </p:nvSpPr>
        <p:spPr>
          <a:xfrm>
            <a:off x="3364193" y="2764590"/>
            <a:ext cx="914400" cy="271912"/>
          </a:xfrm>
          <a:prstGeom prst="rect">
            <a:avLst/>
          </a:prstGeom>
          <a:noFill/>
        </p:spPr>
        <p:txBody>
          <a:bodyPr wrap="none" lIns="0" tIns="0" rIns="0" bIns="0" rtlCol="0">
            <a:noAutofit/>
          </a:bodyPr>
          <a:lstStyle/>
          <a:p>
            <a:pPr algn="ctr" eaLnBrk="1" hangingPunct="1">
              <a:lnSpc>
                <a:spcPct val="110000"/>
              </a:lnSpc>
              <a:spcBef>
                <a:spcPct val="0"/>
              </a:spcBef>
              <a:buClr>
                <a:srgbClr val="000000"/>
              </a:buClr>
            </a:pPr>
            <a:r>
              <a:rPr lang="en-US" sz="1200" dirty="0" smtClean="0">
                <a:solidFill>
                  <a:srgbClr val="000000"/>
                </a:solidFill>
                <a:latin typeface="Calibri"/>
              </a:rPr>
              <a:t>155 mm</a:t>
            </a:r>
          </a:p>
        </p:txBody>
      </p:sp>
      <p:sp>
        <p:nvSpPr>
          <p:cNvPr id="80" name="TextBox 79"/>
          <p:cNvSpPr txBox="1"/>
          <p:nvPr/>
        </p:nvSpPr>
        <p:spPr>
          <a:xfrm>
            <a:off x="4674356" y="2752635"/>
            <a:ext cx="914400" cy="256820"/>
          </a:xfrm>
          <a:prstGeom prst="rect">
            <a:avLst/>
          </a:prstGeom>
          <a:noFill/>
        </p:spPr>
        <p:txBody>
          <a:bodyPr wrap="none" lIns="0" tIns="0" rIns="0" bIns="0" rtlCol="0">
            <a:noAutofit/>
          </a:bodyPr>
          <a:lstStyle/>
          <a:p>
            <a:pPr algn="ctr" eaLnBrk="1" hangingPunct="1">
              <a:lnSpc>
                <a:spcPct val="110000"/>
              </a:lnSpc>
              <a:spcBef>
                <a:spcPct val="0"/>
              </a:spcBef>
              <a:buClr>
                <a:srgbClr val="000000"/>
              </a:buClr>
            </a:pPr>
            <a:r>
              <a:rPr lang="en-US" sz="1200" dirty="0" smtClean="0">
                <a:solidFill>
                  <a:srgbClr val="000000"/>
                </a:solidFill>
                <a:latin typeface="Calibri"/>
              </a:rPr>
              <a:t>932 mm</a:t>
            </a:r>
          </a:p>
        </p:txBody>
      </p:sp>
    </p:spTree>
    <p:extLst>
      <p:ext uri="{BB962C8B-B14F-4D97-AF65-F5344CB8AC3E}">
        <p14:creationId xmlns:p14="http://schemas.microsoft.com/office/powerpoint/2010/main" val="1911772815"/>
      </p:ext>
    </p:extLst>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Non-optimal TXM Setup</a:t>
            </a:r>
            <a:endParaRPr lang="en-US" dirty="0"/>
          </a:p>
        </p:txBody>
      </p:sp>
      <p:sp>
        <p:nvSpPr>
          <p:cNvPr id="4" name="Slide Number Placeholder 3"/>
          <p:cNvSpPr>
            <a:spLocks noGrp="1"/>
          </p:cNvSpPr>
          <p:nvPr>
            <p:ph type="sldNum" sz="quarter" idx="16"/>
          </p:nvPr>
        </p:nvSpPr>
        <p:spPr/>
        <p:txBody>
          <a:bodyPr/>
          <a:lstStyle/>
          <a:p>
            <a:pPr algn="r">
              <a:defRPr/>
            </a:pPr>
            <a:r>
              <a:rPr lang="de-DE" smtClean="0"/>
              <a:t>Page </a:t>
            </a:r>
            <a:fld id="{EBC07571-3134-BB4B-B83F-1A9FE18D34F3}" type="slidenum">
              <a:rPr lang="de-DE" smtClean="0"/>
              <a:pPr algn="r">
                <a:defRPr/>
              </a:pPr>
              <a:t>22</a:t>
            </a:fld>
            <a:endParaRPr lang="de-DE" dirty="0"/>
          </a:p>
        </p:txBody>
      </p:sp>
      <p:sp>
        <p:nvSpPr>
          <p:cNvPr id="5" name="Rectangle 4"/>
          <p:cNvSpPr/>
          <p:nvPr/>
        </p:nvSpPr>
        <p:spPr>
          <a:xfrm>
            <a:off x="4689170" y="4011024"/>
            <a:ext cx="4318170" cy="938719"/>
          </a:xfrm>
          <a:prstGeom prst="rect">
            <a:avLst/>
          </a:prstGeom>
        </p:spPr>
        <p:txBody>
          <a:bodyPr wrap="square">
            <a:spAutoFit/>
          </a:bodyPr>
          <a:lstStyle/>
          <a:p>
            <a:pPr>
              <a:spcBef>
                <a:spcPts val="0"/>
              </a:spcBef>
            </a:pPr>
            <a:r>
              <a:rPr lang="en-US" sz="1100" dirty="0" smtClean="0"/>
              <a:t>min</a:t>
            </a:r>
            <a:r>
              <a:rPr lang="en-US" sz="1100" dirty="0"/>
              <a:t>. horizontal beam size </a:t>
            </a:r>
            <a:r>
              <a:rPr lang="en-US" sz="1100" dirty="0" smtClean="0"/>
              <a:t>(</a:t>
            </a:r>
            <a:r>
              <a:rPr lang="en-US" sz="1100" dirty="0" err="1" smtClean="0"/>
              <a:t>rms</a:t>
            </a:r>
            <a:r>
              <a:rPr lang="en-US" sz="1100" dirty="0" smtClean="0"/>
              <a:t>) =  </a:t>
            </a:r>
            <a:r>
              <a:rPr lang="en-US" sz="1100" dirty="0" smtClean="0">
                <a:solidFill>
                  <a:srgbClr val="FF0000"/>
                </a:solidFill>
              </a:rPr>
              <a:t>75.1um</a:t>
            </a:r>
          </a:p>
          <a:p>
            <a:pPr>
              <a:spcBef>
                <a:spcPts val="0"/>
              </a:spcBef>
            </a:pPr>
            <a:r>
              <a:rPr lang="en-US" sz="1100" dirty="0" smtClean="0"/>
              <a:t>min. vertical beam size (</a:t>
            </a:r>
            <a:r>
              <a:rPr lang="en-US" sz="1100" dirty="0" err="1" smtClean="0"/>
              <a:t>rms</a:t>
            </a:r>
            <a:r>
              <a:rPr lang="en-US" sz="1100" dirty="0" smtClean="0"/>
              <a:t>)     =  </a:t>
            </a:r>
            <a:r>
              <a:rPr lang="en-US" sz="1100" dirty="0" smtClean="0">
                <a:solidFill>
                  <a:srgbClr val="FF0000"/>
                </a:solidFill>
              </a:rPr>
              <a:t>20.6um</a:t>
            </a:r>
          </a:p>
          <a:p>
            <a:pPr>
              <a:spcBef>
                <a:spcPts val="0"/>
              </a:spcBef>
            </a:pPr>
            <a:endParaRPr lang="en-US" sz="1100" dirty="0" smtClean="0">
              <a:solidFill>
                <a:srgbClr val="FF0000"/>
              </a:solidFill>
            </a:endParaRPr>
          </a:p>
          <a:p>
            <a:pPr>
              <a:spcBef>
                <a:spcPts val="0"/>
              </a:spcBef>
            </a:pPr>
            <a:r>
              <a:rPr lang="en-US" sz="1100" dirty="0" smtClean="0">
                <a:solidFill>
                  <a:srgbClr val="FF0000"/>
                </a:solidFill>
              </a:rPr>
              <a:t>Need larger Central Stop</a:t>
            </a:r>
          </a:p>
          <a:p>
            <a:pPr>
              <a:spcBef>
                <a:spcPts val="0"/>
              </a:spcBef>
            </a:pPr>
            <a:r>
              <a:rPr lang="en-US" sz="1100" dirty="0" smtClean="0">
                <a:solidFill>
                  <a:srgbClr val="C00000"/>
                </a:solidFill>
              </a:rPr>
              <a:t>&gt;&gt;&gt; Do again with suitable optics</a:t>
            </a:r>
            <a:endParaRPr lang="en-US" sz="1100" dirty="0">
              <a:solidFill>
                <a:srgbClr val="C00000"/>
              </a:solidFill>
            </a:endParaRPr>
          </a:p>
        </p:txBody>
      </p:sp>
      <p:sp>
        <p:nvSpPr>
          <p:cNvPr id="6" name="Rectangle 5"/>
          <p:cNvSpPr/>
          <p:nvPr/>
        </p:nvSpPr>
        <p:spPr>
          <a:xfrm>
            <a:off x="4689170" y="3049658"/>
            <a:ext cx="2923878" cy="938719"/>
          </a:xfrm>
          <a:prstGeom prst="rect">
            <a:avLst/>
          </a:prstGeom>
        </p:spPr>
        <p:txBody>
          <a:bodyPr wrap="square">
            <a:spAutoFit/>
          </a:bodyPr>
          <a:lstStyle/>
          <a:p>
            <a:pPr>
              <a:spcBef>
                <a:spcPts val="0"/>
              </a:spcBef>
            </a:pPr>
            <a:r>
              <a:rPr lang="en-US" sz="1100" dirty="0" smtClean="0"/>
              <a:t>@ 11.5keV</a:t>
            </a:r>
          </a:p>
          <a:p>
            <a:pPr marL="171450" indent="-171450">
              <a:spcBef>
                <a:spcPts val="0"/>
              </a:spcBef>
              <a:buFont typeface="Arial" panose="020B0604020202020204" pitchFamily="34" charset="0"/>
              <a:buChar char="•"/>
            </a:pPr>
            <a:r>
              <a:rPr lang="en-US" sz="1100" dirty="0" smtClean="0"/>
              <a:t>Source-FZP1: 17027mm</a:t>
            </a:r>
          </a:p>
          <a:p>
            <a:pPr marL="171450" indent="-171450">
              <a:spcBef>
                <a:spcPts val="0"/>
              </a:spcBef>
              <a:buFont typeface="Arial" panose="020B0604020202020204" pitchFamily="34" charset="0"/>
              <a:buChar char="•"/>
            </a:pPr>
            <a:r>
              <a:rPr lang="en-US" sz="1100" dirty="0" smtClean="0"/>
              <a:t>FZP1-det= 3510mm</a:t>
            </a:r>
          </a:p>
          <a:p>
            <a:pPr marL="171450" indent="-171450">
              <a:spcBef>
                <a:spcPts val="0"/>
              </a:spcBef>
              <a:buFont typeface="Arial" panose="020B0604020202020204" pitchFamily="34" charset="0"/>
              <a:buChar char="•"/>
            </a:pPr>
            <a:r>
              <a:rPr lang="en-US" sz="1100" dirty="0" smtClean="0"/>
              <a:t>focus1-FZP2: 119mm</a:t>
            </a:r>
          </a:p>
          <a:p>
            <a:pPr marL="171450" indent="-171450">
              <a:spcBef>
                <a:spcPts val="0"/>
              </a:spcBef>
              <a:buFont typeface="Arial" panose="020B0604020202020204" pitchFamily="34" charset="0"/>
              <a:buChar char="•"/>
            </a:pPr>
            <a:r>
              <a:rPr lang="en-US" sz="1100" dirty="0" smtClean="0"/>
              <a:t>FZP2-Detector: 413.1mm</a:t>
            </a:r>
            <a:endParaRPr lang="en-US" sz="1100" dirty="0"/>
          </a:p>
        </p:txBody>
      </p:sp>
      <p:pic>
        <p:nvPicPr>
          <p:cNvPr id="7" name="Picture 6"/>
          <p:cNvPicPr>
            <a:picLocks noChangeAspect="1"/>
          </p:cNvPicPr>
          <p:nvPr/>
        </p:nvPicPr>
        <p:blipFill>
          <a:blip r:embed="rId2"/>
          <a:stretch>
            <a:fillRect/>
          </a:stretch>
        </p:blipFill>
        <p:spPr>
          <a:xfrm>
            <a:off x="4332240" y="1162351"/>
            <a:ext cx="2400000" cy="1800000"/>
          </a:xfrm>
          <a:prstGeom prst="rect">
            <a:avLst/>
          </a:prstGeom>
        </p:spPr>
      </p:pic>
      <p:pic>
        <p:nvPicPr>
          <p:cNvPr id="8" name="Picture 7"/>
          <p:cNvPicPr>
            <a:picLocks noChangeAspect="1"/>
          </p:cNvPicPr>
          <p:nvPr/>
        </p:nvPicPr>
        <p:blipFill>
          <a:blip r:embed="rId3"/>
          <a:stretch>
            <a:fillRect/>
          </a:stretch>
        </p:blipFill>
        <p:spPr>
          <a:xfrm>
            <a:off x="471256" y="1162351"/>
            <a:ext cx="2400000" cy="1800000"/>
          </a:xfrm>
          <a:prstGeom prst="rect">
            <a:avLst/>
          </a:prstGeom>
        </p:spPr>
      </p:pic>
      <p:pic>
        <p:nvPicPr>
          <p:cNvPr id="9" name="Picture 8"/>
          <p:cNvPicPr>
            <a:picLocks noChangeAspect="1"/>
          </p:cNvPicPr>
          <p:nvPr/>
        </p:nvPicPr>
        <p:blipFill>
          <a:blip r:embed="rId4"/>
          <a:stretch>
            <a:fillRect/>
          </a:stretch>
        </p:blipFill>
        <p:spPr>
          <a:xfrm>
            <a:off x="2388024" y="1162351"/>
            <a:ext cx="2400000" cy="1800000"/>
          </a:xfrm>
          <a:prstGeom prst="rect">
            <a:avLst/>
          </a:prstGeom>
        </p:spPr>
      </p:pic>
      <p:pic>
        <p:nvPicPr>
          <p:cNvPr id="10" name="Picture 9"/>
          <p:cNvPicPr>
            <a:picLocks noChangeAspect="1"/>
          </p:cNvPicPr>
          <p:nvPr/>
        </p:nvPicPr>
        <p:blipFill>
          <a:blip r:embed="rId5"/>
          <a:stretch>
            <a:fillRect/>
          </a:stretch>
        </p:blipFill>
        <p:spPr>
          <a:xfrm>
            <a:off x="2404315" y="2911814"/>
            <a:ext cx="2400000" cy="1800000"/>
          </a:xfrm>
          <a:prstGeom prst="rect">
            <a:avLst/>
          </a:prstGeom>
        </p:spPr>
      </p:pic>
      <p:pic>
        <p:nvPicPr>
          <p:cNvPr id="11" name="Picture 10"/>
          <p:cNvPicPr>
            <a:picLocks noChangeAspect="1"/>
          </p:cNvPicPr>
          <p:nvPr/>
        </p:nvPicPr>
        <p:blipFill>
          <a:blip r:embed="rId6"/>
          <a:stretch>
            <a:fillRect/>
          </a:stretch>
        </p:blipFill>
        <p:spPr>
          <a:xfrm>
            <a:off x="471256" y="2911814"/>
            <a:ext cx="2400000" cy="1800000"/>
          </a:xfrm>
          <a:prstGeom prst="rect">
            <a:avLst/>
          </a:prstGeom>
        </p:spPr>
      </p:pic>
      <p:sp>
        <p:nvSpPr>
          <p:cNvPr id="12" name="Rectangle 11"/>
          <p:cNvSpPr/>
          <p:nvPr/>
        </p:nvSpPr>
        <p:spPr>
          <a:xfrm>
            <a:off x="876879" y="3083851"/>
            <a:ext cx="776809" cy="261610"/>
          </a:xfrm>
          <a:prstGeom prst="rect">
            <a:avLst/>
          </a:prstGeom>
        </p:spPr>
        <p:txBody>
          <a:bodyPr wrap="square">
            <a:spAutoFit/>
          </a:bodyPr>
          <a:lstStyle/>
          <a:p>
            <a:pPr algn="ctr">
              <a:spcBef>
                <a:spcPts val="0"/>
              </a:spcBef>
            </a:pPr>
            <a:r>
              <a:rPr lang="en-US" sz="1050" dirty="0" smtClean="0">
                <a:solidFill>
                  <a:schemeClr val="bg1"/>
                </a:solidFill>
              </a:rPr>
              <a:t>Image 1</a:t>
            </a:r>
            <a:endParaRPr lang="en-US" sz="1050" dirty="0">
              <a:solidFill>
                <a:schemeClr val="bg1"/>
              </a:solidFill>
            </a:endParaRPr>
          </a:p>
        </p:txBody>
      </p:sp>
      <p:sp>
        <p:nvSpPr>
          <p:cNvPr id="13" name="Rectangle 12"/>
          <p:cNvSpPr/>
          <p:nvPr/>
        </p:nvSpPr>
        <p:spPr>
          <a:xfrm>
            <a:off x="2809939" y="3083851"/>
            <a:ext cx="776809" cy="261610"/>
          </a:xfrm>
          <a:prstGeom prst="rect">
            <a:avLst/>
          </a:prstGeom>
        </p:spPr>
        <p:txBody>
          <a:bodyPr wrap="square">
            <a:spAutoFit/>
          </a:bodyPr>
          <a:lstStyle/>
          <a:p>
            <a:pPr algn="ctr">
              <a:spcBef>
                <a:spcPts val="0"/>
              </a:spcBef>
            </a:pPr>
            <a:r>
              <a:rPr lang="en-US" sz="1050" dirty="0" smtClean="0">
                <a:solidFill>
                  <a:schemeClr val="bg1"/>
                </a:solidFill>
              </a:rPr>
              <a:t>Image 50</a:t>
            </a:r>
          </a:p>
        </p:txBody>
      </p:sp>
      <p:sp>
        <p:nvSpPr>
          <p:cNvPr id="14" name="Rectangle 13"/>
          <p:cNvSpPr/>
          <p:nvPr/>
        </p:nvSpPr>
        <p:spPr>
          <a:xfrm>
            <a:off x="872092" y="1319039"/>
            <a:ext cx="776809" cy="261610"/>
          </a:xfrm>
          <a:prstGeom prst="rect">
            <a:avLst/>
          </a:prstGeom>
        </p:spPr>
        <p:txBody>
          <a:bodyPr wrap="square">
            <a:spAutoFit/>
          </a:bodyPr>
          <a:lstStyle/>
          <a:p>
            <a:pPr>
              <a:spcBef>
                <a:spcPts val="0"/>
              </a:spcBef>
            </a:pPr>
            <a:r>
              <a:rPr lang="en-US" sz="1050" dirty="0" smtClean="0">
                <a:solidFill>
                  <a:schemeClr val="bg1"/>
                </a:solidFill>
              </a:rPr>
              <a:t>Image 21</a:t>
            </a:r>
            <a:endParaRPr lang="en-US" sz="1050" dirty="0">
              <a:solidFill>
                <a:schemeClr val="bg1"/>
              </a:solidFill>
            </a:endParaRPr>
          </a:p>
        </p:txBody>
      </p:sp>
      <p:sp>
        <p:nvSpPr>
          <p:cNvPr id="15" name="Rectangle 14"/>
          <p:cNvSpPr/>
          <p:nvPr/>
        </p:nvSpPr>
        <p:spPr>
          <a:xfrm>
            <a:off x="2805152" y="1319039"/>
            <a:ext cx="776809" cy="261610"/>
          </a:xfrm>
          <a:prstGeom prst="rect">
            <a:avLst/>
          </a:prstGeom>
        </p:spPr>
        <p:txBody>
          <a:bodyPr wrap="square">
            <a:spAutoFit/>
          </a:bodyPr>
          <a:lstStyle/>
          <a:p>
            <a:pPr>
              <a:spcBef>
                <a:spcPts val="0"/>
              </a:spcBef>
            </a:pPr>
            <a:r>
              <a:rPr lang="en-US" sz="1050" dirty="0" smtClean="0">
                <a:solidFill>
                  <a:schemeClr val="bg1"/>
                </a:solidFill>
              </a:rPr>
              <a:t>Flat</a:t>
            </a:r>
          </a:p>
        </p:txBody>
      </p:sp>
      <p:sp>
        <p:nvSpPr>
          <p:cNvPr id="16" name="Rectangle 15"/>
          <p:cNvSpPr/>
          <p:nvPr/>
        </p:nvSpPr>
        <p:spPr>
          <a:xfrm>
            <a:off x="4750338" y="1319039"/>
            <a:ext cx="1405838" cy="253916"/>
          </a:xfrm>
          <a:prstGeom prst="rect">
            <a:avLst/>
          </a:prstGeom>
        </p:spPr>
        <p:txBody>
          <a:bodyPr wrap="square">
            <a:spAutoFit/>
          </a:bodyPr>
          <a:lstStyle/>
          <a:p>
            <a:pPr>
              <a:spcBef>
                <a:spcPts val="0"/>
              </a:spcBef>
            </a:pPr>
            <a:r>
              <a:rPr lang="en-US" sz="1050" dirty="0" smtClean="0">
                <a:solidFill>
                  <a:schemeClr val="bg1"/>
                </a:solidFill>
              </a:rPr>
              <a:t>Flat subtracted</a:t>
            </a:r>
          </a:p>
        </p:txBody>
      </p:sp>
      <p:pic>
        <p:nvPicPr>
          <p:cNvPr id="17" name="Picture 16"/>
          <p:cNvPicPr>
            <a:picLocks noChangeAspect="1"/>
          </p:cNvPicPr>
          <p:nvPr/>
        </p:nvPicPr>
        <p:blipFill rotWithShape="1">
          <a:blip r:embed="rId7"/>
          <a:srcRect r="6653"/>
          <a:stretch/>
        </p:blipFill>
        <p:spPr>
          <a:xfrm>
            <a:off x="6466719" y="1131590"/>
            <a:ext cx="2569777" cy="2064699"/>
          </a:xfrm>
          <a:prstGeom prst="rect">
            <a:avLst/>
          </a:prstGeom>
        </p:spPr>
      </p:pic>
      <p:sp>
        <p:nvSpPr>
          <p:cNvPr id="18" name="Rectangle 17"/>
          <p:cNvSpPr/>
          <p:nvPr/>
        </p:nvSpPr>
        <p:spPr>
          <a:xfrm>
            <a:off x="6793941" y="1272592"/>
            <a:ext cx="1405838" cy="646331"/>
          </a:xfrm>
          <a:prstGeom prst="rect">
            <a:avLst/>
          </a:prstGeom>
        </p:spPr>
        <p:txBody>
          <a:bodyPr wrap="square">
            <a:spAutoFit/>
          </a:bodyPr>
          <a:lstStyle/>
          <a:p>
            <a:pPr marL="72000" indent="-72000">
              <a:spcBef>
                <a:spcPts val="0"/>
              </a:spcBef>
              <a:buFont typeface="Arial" panose="020B0604020202020204" pitchFamily="34" charset="0"/>
              <a:buChar char="•"/>
            </a:pPr>
            <a:r>
              <a:rPr lang="en-US" sz="900" dirty="0" smtClean="0">
                <a:solidFill>
                  <a:srgbClr val="00B0F0"/>
                </a:solidFill>
              </a:rPr>
              <a:t>Min x not reached</a:t>
            </a:r>
          </a:p>
          <a:p>
            <a:pPr marL="72000" indent="-72000">
              <a:spcBef>
                <a:spcPts val="0"/>
              </a:spcBef>
              <a:buFont typeface="Arial" panose="020B0604020202020204" pitchFamily="34" charset="0"/>
              <a:buChar char="•"/>
            </a:pPr>
            <a:r>
              <a:rPr lang="en-US" sz="900" dirty="0" smtClean="0">
                <a:solidFill>
                  <a:srgbClr val="00B0F0"/>
                </a:solidFill>
              </a:rPr>
              <a:t>Difficult to subtract flat for the out of focus positions</a:t>
            </a:r>
          </a:p>
        </p:txBody>
      </p:sp>
      <p:sp>
        <p:nvSpPr>
          <p:cNvPr id="19" name="Rectangle 18"/>
          <p:cNvSpPr/>
          <p:nvPr/>
        </p:nvSpPr>
        <p:spPr>
          <a:xfrm>
            <a:off x="4139951" y="648414"/>
            <a:ext cx="4824537" cy="523220"/>
          </a:xfrm>
          <a:prstGeom prst="rect">
            <a:avLst/>
          </a:prstGeom>
        </p:spPr>
        <p:txBody>
          <a:bodyPr wrap="square">
            <a:spAutoFit/>
          </a:bodyPr>
          <a:lstStyle/>
          <a:p>
            <a:pPr>
              <a:spcBef>
                <a:spcPts val="0"/>
              </a:spcBef>
            </a:pPr>
            <a:r>
              <a:rPr lang="en-US" sz="1400" i="1" dirty="0" smtClean="0">
                <a:solidFill>
                  <a:schemeClr val="accent5">
                    <a:lumMod val="60000"/>
                    <a:lumOff val="40000"/>
                  </a:schemeClr>
                </a:solidFill>
                <a:latin typeface="Times New Roman" panose="02020603050405020304" pitchFamily="18" charset="0"/>
                <a:cs typeface="Times New Roman" panose="02020603050405020304" pitchFamily="18" charset="0"/>
              </a:rPr>
              <a:t>A failed experiment can be more important than a trivial design.</a:t>
            </a:r>
          </a:p>
          <a:p>
            <a:pPr algn="r">
              <a:spcBef>
                <a:spcPts val="0"/>
              </a:spcBef>
            </a:pPr>
            <a:r>
              <a:rPr lang="en-US" sz="1400" i="1" dirty="0" smtClean="0">
                <a:solidFill>
                  <a:schemeClr val="accent5">
                    <a:lumMod val="60000"/>
                    <a:lumOff val="40000"/>
                  </a:schemeClr>
                </a:solidFill>
                <a:latin typeface="Times New Roman" panose="02020603050405020304" pitchFamily="18" charset="0"/>
                <a:cs typeface="Times New Roman" panose="02020603050405020304" pitchFamily="18" charset="0"/>
              </a:rPr>
              <a:t>—Verner Panton</a:t>
            </a:r>
            <a:endParaRPr lang="en-US" sz="1400" i="1" dirty="0">
              <a:solidFill>
                <a:schemeClr val="accent5">
                  <a:lumMod val="60000"/>
                  <a:lumOff val="4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917735"/>
      </p:ext>
    </p:extLst>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0" name="Picture 279"/>
          <p:cNvPicPr>
            <a:picLocks noChangeAspect="1"/>
          </p:cNvPicPr>
          <p:nvPr/>
        </p:nvPicPr>
        <p:blipFill rotWithShape="1">
          <a:blip r:embed="rId2"/>
          <a:srcRect r="1408"/>
          <a:stretch/>
        </p:blipFill>
        <p:spPr>
          <a:xfrm>
            <a:off x="172981" y="404592"/>
            <a:ext cx="8841479" cy="3113228"/>
          </a:xfrm>
          <a:prstGeom prst="rect">
            <a:avLst/>
          </a:prstGeom>
        </p:spPr>
      </p:pic>
      <p:sp>
        <p:nvSpPr>
          <p:cNvPr id="458" name="Rectangle 457"/>
          <p:cNvSpPr>
            <a:spLocks noChangeAspect="1"/>
          </p:cNvSpPr>
          <p:nvPr/>
        </p:nvSpPr>
        <p:spPr bwMode="auto">
          <a:xfrm>
            <a:off x="52895" y="3404445"/>
            <a:ext cx="644655" cy="215405"/>
          </a:xfrm>
          <a:prstGeom prst="rect">
            <a:avLst/>
          </a:prstGeom>
          <a:noFill/>
          <a:ln w="9525"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defTabSz="685800">
              <a:spcBef>
                <a:spcPct val="0"/>
              </a:spcBef>
            </a:pPr>
            <a:r>
              <a:rPr lang="en-US" sz="525" dirty="0" err="1">
                <a:latin typeface="+mn-lt"/>
              </a:rPr>
              <a:t>Kühlwasser</a:t>
            </a:r>
            <a:r>
              <a:rPr lang="en-US" sz="525" dirty="0">
                <a:latin typeface="+mn-lt"/>
              </a:rPr>
              <a:t> </a:t>
            </a:r>
            <a:r>
              <a:rPr lang="en-US" sz="525" dirty="0" err="1">
                <a:latin typeface="+mn-lt"/>
              </a:rPr>
              <a:t>Vorlauf</a:t>
            </a:r>
            <a:endParaRPr lang="de-CH" sz="525" dirty="0">
              <a:latin typeface="+mn-lt"/>
            </a:endParaRPr>
          </a:p>
        </p:txBody>
      </p:sp>
      <p:sp>
        <p:nvSpPr>
          <p:cNvPr id="459" name="Rectangle 458"/>
          <p:cNvSpPr>
            <a:spLocks noChangeAspect="1"/>
          </p:cNvSpPr>
          <p:nvPr/>
        </p:nvSpPr>
        <p:spPr bwMode="auto">
          <a:xfrm>
            <a:off x="48929" y="3583150"/>
            <a:ext cx="644655" cy="215405"/>
          </a:xfrm>
          <a:prstGeom prst="rect">
            <a:avLst/>
          </a:prstGeom>
          <a:noFill/>
          <a:ln w="9525"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defTabSz="685800">
              <a:spcBef>
                <a:spcPct val="0"/>
              </a:spcBef>
            </a:pPr>
            <a:r>
              <a:rPr lang="en-US" sz="525" dirty="0" err="1">
                <a:latin typeface="+mn-lt"/>
              </a:rPr>
              <a:t>Kühlwasser</a:t>
            </a:r>
            <a:r>
              <a:rPr lang="en-US" sz="525" dirty="0">
                <a:latin typeface="+mn-lt"/>
              </a:rPr>
              <a:t> </a:t>
            </a:r>
            <a:r>
              <a:rPr lang="en-US" sz="525" dirty="0" err="1">
                <a:latin typeface="+mn-lt"/>
              </a:rPr>
              <a:t>Rücklauf</a:t>
            </a:r>
            <a:endParaRPr lang="de-CH" sz="525" dirty="0">
              <a:latin typeface="+mn-lt"/>
            </a:endParaRPr>
          </a:p>
        </p:txBody>
      </p:sp>
      <p:cxnSp>
        <p:nvCxnSpPr>
          <p:cNvPr id="61" name="Straight Connector 60"/>
          <p:cNvCxnSpPr>
            <a:cxnSpLocks noChangeAspect="1"/>
          </p:cNvCxnSpPr>
          <p:nvPr/>
        </p:nvCxnSpPr>
        <p:spPr bwMode="auto">
          <a:xfrm flipV="1">
            <a:off x="701900" y="3533906"/>
            <a:ext cx="3744000" cy="1"/>
          </a:xfrm>
          <a:prstGeom prst="line">
            <a:avLst/>
          </a:prstGeom>
          <a:solidFill>
            <a:schemeClr val="accent1"/>
          </a:solidFill>
          <a:ln w="9525" cap="flat" cmpd="sng" algn="ctr">
            <a:solidFill>
              <a:schemeClr val="accent5">
                <a:lumMod val="40000"/>
                <a:lumOff val="60000"/>
              </a:schemeClr>
            </a:solidFill>
            <a:prstDash val="solid"/>
            <a:round/>
            <a:headEnd type="none" w="med" len="med"/>
            <a:tailEnd type="none" w="med" len="med"/>
          </a:ln>
          <a:effectLst/>
        </p:spPr>
      </p:cxnSp>
      <p:cxnSp>
        <p:nvCxnSpPr>
          <p:cNvPr id="62" name="Straight Connector 61"/>
          <p:cNvCxnSpPr>
            <a:cxnSpLocks noChangeAspect="1"/>
          </p:cNvCxnSpPr>
          <p:nvPr/>
        </p:nvCxnSpPr>
        <p:spPr bwMode="auto">
          <a:xfrm flipV="1">
            <a:off x="721171" y="3712484"/>
            <a:ext cx="3924000" cy="35318"/>
          </a:xfrm>
          <a:prstGeom prst="line">
            <a:avLst/>
          </a:prstGeom>
          <a:solidFill>
            <a:schemeClr val="accent1"/>
          </a:solidFill>
          <a:ln w="9525" cap="flat" cmpd="sng" algn="ctr">
            <a:solidFill>
              <a:schemeClr val="accent5">
                <a:lumMod val="40000"/>
                <a:lumOff val="60000"/>
              </a:schemeClr>
            </a:solidFill>
            <a:prstDash val="solid"/>
            <a:round/>
            <a:headEnd type="none" w="med" len="med"/>
            <a:tailEnd type="none" w="med" len="med"/>
          </a:ln>
          <a:effectLst/>
        </p:spPr>
      </p:cxnSp>
      <p:sp>
        <p:nvSpPr>
          <p:cNvPr id="137" name="Rectangle 136"/>
          <p:cNvSpPr>
            <a:spLocks noChangeAspect="1"/>
          </p:cNvSpPr>
          <p:nvPr/>
        </p:nvSpPr>
        <p:spPr bwMode="auto">
          <a:xfrm>
            <a:off x="1633447" y="4119749"/>
            <a:ext cx="926747" cy="486045"/>
          </a:xfrm>
          <a:prstGeom prst="rect">
            <a:avLst/>
          </a:prstGeom>
          <a:noFill/>
          <a:ln w="9525" cap="flat" cmpd="sng" algn="ctr">
            <a:solidFill>
              <a:schemeClr val="tx1"/>
            </a:solidFill>
            <a:prstDash val="solid"/>
            <a:round/>
            <a:headEnd type="none" w="med" len="med"/>
            <a:tailEnd type="none" w="med" len="med"/>
          </a:ln>
          <a:effectLst/>
        </p:spPr>
        <p:txBody>
          <a:bodyPr vert="horz" wrap="none" lIns="0" tIns="0" rIns="0" bIns="0" numCol="1" rtlCol="0" anchor="b" anchorCtr="0" compatLnSpc="1">
            <a:prstTxWarp prst="textNoShape">
              <a:avLst/>
            </a:prstTxWarp>
          </a:bodyPr>
          <a:lstStyle/>
          <a:p>
            <a:pPr algn="ctr" defTabSz="685800">
              <a:spcBef>
                <a:spcPct val="0"/>
              </a:spcBef>
            </a:pPr>
            <a:endParaRPr lang="en-US" sz="525" dirty="0">
              <a:latin typeface="+mn-lt"/>
            </a:endParaRPr>
          </a:p>
        </p:txBody>
      </p:sp>
      <p:grpSp>
        <p:nvGrpSpPr>
          <p:cNvPr id="224" name="Group 223"/>
          <p:cNvGrpSpPr>
            <a:grpSpLocks noChangeAspect="1"/>
          </p:cNvGrpSpPr>
          <p:nvPr/>
        </p:nvGrpSpPr>
        <p:grpSpPr>
          <a:xfrm>
            <a:off x="1925737" y="4197657"/>
            <a:ext cx="297037" cy="367357"/>
            <a:chOff x="4402594" y="4881401"/>
            <a:chExt cx="195765" cy="238632"/>
          </a:xfrm>
        </p:grpSpPr>
        <p:sp>
          <p:nvSpPr>
            <p:cNvPr id="225" name="Rectangle 224"/>
            <p:cNvSpPr/>
            <p:nvPr/>
          </p:nvSpPr>
          <p:spPr bwMode="auto">
            <a:xfrm>
              <a:off x="4402594" y="4881401"/>
              <a:ext cx="195765" cy="238632"/>
            </a:xfrm>
            <a:prstGeom prst="rect">
              <a:avLst/>
            </a:prstGeom>
            <a:noFill/>
            <a:ln w="9525" cap="flat" cmpd="sng" algn="ctr">
              <a:solidFill>
                <a:srgbClr val="FFC000"/>
              </a:solidFill>
              <a:prstDash val="solid"/>
              <a:round/>
              <a:headEnd type="none" w="med" len="med"/>
              <a:tailEnd type="none" w="med" len="med"/>
            </a:ln>
            <a:effectLst/>
          </p:spPr>
          <p:txBody>
            <a:bodyPr vert="horz" wrap="square" lIns="0" tIns="34290" rIns="0" bIns="0" numCol="1" rtlCol="0" anchor="b" anchorCtr="0" compatLnSpc="1">
              <a:prstTxWarp prst="textNoShape">
                <a:avLst/>
              </a:prstTxWarp>
            </a:bodyPr>
            <a:lstStyle/>
            <a:p>
              <a:pPr algn="ctr" defTabSz="685800">
                <a:spcBef>
                  <a:spcPct val="0"/>
                </a:spcBef>
              </a:pPr>
              <a:r>
                <a:rPr lang="en-US" sz="525" dirty="0">
                  <a:latin typeface="+mn-lt"/>
                </a:rPr>
                <a:t>Pressure</a:t>
              </a:r>
            </a:p>
            <a:p>
              <a:pPr algn="ctr" defTabSz="685800">
                <a:spcBef>
                  <a:spcPct val="0"/>
                </a:spcBef>
              </a:pPr>
              <a:r>
                <a:rPr lang="en-US" sz="525" dirty="0">
                  <a:latin typeface="+mn-lt"/>
                </a:rPr>
                <a:t>FE-APAB1</a:t>
              </a:r>
              <a:endParaRPr lang="de-CH" sz="525" dirty="0">
                <a:latin typeface="+mn-lt"/>
              </a:endParaRPr>
            </a:p>
          </p:txBody>
        </p:sp>
        <p:grpSp>
          <p:nvGrpSpPr>
            <p:cNvPr id="226" name="Group 225"/>
            <p:cNvGrpSpPr/>
            <p:nvPr/>
          </p:nvGrpSpPr>
          <p:grpSpPr>
            <a:xfrm>
              <a:off x="4458232" y="4901866"/>
              <a:ext cx="84059" cy="115939"/>
              <a:chOff x="1955821" y="5872982"/>
              <a:chExt cx="144016" cy="198053"/>
            </a:xfrm>
          </p:grpSpPr>
          <p:cxnSp>
            <p:nvCxnSpPr>
              <p:cNvPr id="227" name="Straight Connector 226"/>
              <p:cNvCxnSpPr/>
              <p:nvPr/>
            </p:nvCxnSpPr>
            <p:spPr bwMode="auto">
              <a:xfrm flipV="1">
                <a:off x="2027830" y="6016998"/>
                <a:ext cx="0" cy="54037"/>
              </a:xfrm>
              <a:prstGeom prst="line">
                <a:avLst/>
              </a:prstGeom>
              <a:solidFill>
                <a:schemeClr val="accent1"/>
              </a:solidFill>
              <a:ln w="9525" cap="flat" cmpd="sng" algn="ctr">
                <a:solidFill>
                  <a:srgbClr val="FFC000"/>
                </a:solidFill>
                <a:prstDash val="solid"/>
                <a:round/>
                <a:headEnd type="none" w="med" len="med"/>
                <a:tailEnd type="none" w="med" len="med"/>
              </a:ln>
              <a:effectLst/>
            </p:spPr>
          </p:cxnSp>
          <p:grpSp>
            <p:nvGrpSpPr>
              <p:cNvPr id="228" name="Group 227"/>
              <p:cNvGrpSpPr/>
              <p:nvPr/>
            </p:nvGrpSpPr>
            <p:grpSpPr>
              <a:xfrm>
                <a:off x="1955821" y="5872982"/>
                <a:ext cx="144016" cy="144016"/>
                <a:chOff x="456990" y="4149080"/>
                <a:chExt cx="936104" cy="936104"/>
              </a:xfrm>
            </p:grpSpPr>
            <p:sp>
              <p:nvSpPr>
                <p:cNvPr id="229" name="Flowchart: Connector 228"/>
                <p:cNvSpPr/>
                <p:nvPr/>
              </p:nvSpPr>
              <p:spPr bwMode="auto">
                <a:xfrm>
                  <a:off x="456990" y="4149080"/>
                  <a:ext cx="936104" cy="936104"/>
                </a:xfrm>
                <a:prstGeom prst="flowChartConnector">
                  <a:avLst/>
                </a:prstGeom>
                <a:solidFill>
                  <a:schemeClr val="bg1"/>
                </a:solidFill>
                <a:ln w="9525" cap="flat" cmpd="sng" algn="ctr">
                  <a:solidFill>
                    <a:srgbClr val="FFC000"/>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de-CH" sz="525">
                    <a:latin typeface="Times" charset="0"/>
                  </a:endParaRPr>
                </a:p>
              </p:txBody>
            </p:sp>
            <p:cxnSp>
              <p:nvCxnSpPr>
                <p:cNvPr id="230" name="Straight Connector 229"/>
                <p:cNvCxnSpPr>
                  <a:stCxn id="229" idx="7"/>
                </p:cNvCxnSpPr>
                <p:nvPr/>
              </p:nvCxnSpPr>
              <p:spPr bwMode="auto">
                <a:xfrm flipH="1">
                  <a:off x="925950" y="4286166"/>
                  <a:ext cx="330057" cy="328690"/>
                </a:xfrm>
                <a:prstGeom prst="line">
                  <a:avLst/>
                </a:prstGeom>
                <a:solidFill>
                  <a:schemeClr val="accent1"/>
                </a:solidFill>
                <a:ln w="9525" cap="flat" cmpd="sng" algn="ctr">
                  <a:solidFill>
                    <a:srgbClr val="FFC000"/>
                  </a:solidFill>
                  <a:prstDash val="solid"/>
                  <a:round/>
                  <a:headEnd type="none" w="med" len="med"/>
                  <a:tailEnd type="none" w="med" len="med"/>
                </a:ln>
                <a:effectLst/>
              </p:spPr>
            </p:cxnSp>
          </p:grpSp>
        </p:grpSp>
      </p:grpSp>
      <p:grpSp>
        <p:nvGrpSpPr>
          <p:cNvPr id="376" name="Group 375"/>
          <p:cNvGrpSpPr>
            <a:grpSpLocks noChangeAspect="1"/>
          </p:cNvGrpSpPr>
          <p:nvPr/>
        </p:nvGrpSpPr>
        <p:grpSpPr>
          <a:xfrm>
            <a:off x="1982348" y="3276789"/>
            <a:ext cx="617454" cy="443639"/>
            <a:chOff x="5417579" y="5472378"/>
            <a:chExt cx="406939" cy="288183"/>
          </a:xfrm>
        </p:grpSpPr>
        <p:grpSp>
          <p:nvGrpSpPr>
            <p:cNvPr id="377" name="Group 376"/>
            <p:cNvGrpSpPr/>
            <p:nvPr/>
          </p:nvGrpSpPr>
          <p:grpSpPr>
            <a:xfrm>
              <a:off x="5417579" y="5541155"/>
              <a:ext cx="124423" cy="218133"/>
              <a:chOff x="1034859" y="6175903"/>
              <a:chExt cx="124423" cy="218133"/>
            </a:xfrm>
          </p:grpSpPr>
          <p:sp>
            <p:nvSpPr>
              <p:cNvPr id="385" name="Freeform 384"/>
              <p:cNvSpPr/>
              <p:nvPr/>
            </p:nvSpPr>
            <p:spPr bwMode="auto">
              <a:xfrm>
                <a:off x="1034859" y="6175903"/>
                <a:ext cx="124423" cy="66454"/>
              </a:xfrm>
              <a:custGeom>
                <a:avLst/>
                <a:gdLst>
                  <a:gd name="connsiteX0" fmla="*/ 0 w 693271"/>
                  <a:gd name="connsiteY0" fmla="*/ 304800 h 382602"/>
                  <a:gd name="connsiteX1" fmla="*/ 101600 w 693271"/>
                  <a:gd name="connsiteY1" fmla="*/ 41836 h 382602"/>
                  <a:gd name="connsiteX2" fmla="*/ 167341 w 693271"/>
                  <a:gd name="connsiteY2" fmla="*/ 382495 h 382602"/>
                  <a:gd name="connsiteX3" fmla="*/ 191247 w 693271"/>
                  <a:gd name="connsiteY3" fmla="*/ 0 h 382602"/>
                  <a:gd name="connsiteX4" fmla="*/ 358588 w 693271"/>
                  <a:gd name="connsiteY4" fmla="*/ 382495 h 382602"/>
                  <a:gd name="connsiteX5" fmla="*/ 376518 w 693271"/>
                  <a:gd name="connsiteY5" fmla="*/ 29883 h 382602"/>
                  <a:gd name="connsiteX6" fmla="*/ 466165 w 693271"/>
                  <a:gd name="connsiteY6" fmla="*/ 340659 h 382602"/>
                  <a:gd name="connsiteX7" fmla="*/ 508000 w 693271"/>
                  <a:gd name="connsiteY7" fmla="*/ 71718 h 382602"/>
                  <a:gd name="connsiteX8" fmla="*/ 585694 w 693271"/>
                  <a:gd name="connsiteY8" fmla="*/ 364565 h 382602"/>
                  <a:gd name="connsiteX9" fmla="*/ 633506 w 693271"/>
                  <a:gd name="connsiteY9" fmla="*/ 197224 h 382602"/>
                  <a:gd name="connsiteX10" fmla="*/ 693271 w 693271"/>
                  <a:gd name="connsiteY10" fmla="*/ 322730 h 382602"/>
                  <a:gd name="connsiteX0" fmla="*/ 0 w 693271"/>
                  <a:gd name="connsiteY0" fmla="*/ 304800 h 382598"/>
                  <a:gd name="connsiteX1" fmla="*/ 101600 w 693271"/>
                  <a:gd name="connsiteY1" fmla="*/ 41836 h 382598"/>
                  <a:gd name="connsiteX2" fmla="*/ 167341 w 693271"/>
                  <a:gd name="connsiteY2" fmla="*/ 382495 h 382598"/>
                  <a:gd name="connsiteX3" fmla="*/ 191247 w 693271"/>
                  <a:gd name="connsiteY3" fmla="*/ 0 h 382598"/>
                  <a:gd name="connsiteX4" fmla="*/ 358588 w 693271"/>
                  <a:gd name="connsiteY4" fmla="*/ 382495 h 382598"/>
                  <a:gd name="connsiteX5" fmla="*/ 376518 w 693271"/>
                  <a:gd name="connsiteY5" fmla="*/ 29883 h 382598"/>
                  <a:gd name="connsiteX6" fmla="*/ 466165 w 693271"/>
                  <a:gd name="connsiteY6" fmla="*/ 340659 h 382598"/>
                  <a:gd name="connsiteX7" fmla="*/ 508000 w 693271"/>
                  <a:gd name="connsiteY7" fmla="*/ 71718 h 382598"/>
                  <a:gd name="connsiteX8" fmla="*/ 585694 w 693271"/>
                  <a:gd name="connsiteY8" fmla="*/ 364565 h 382598"/>
                  <a:gd name="connsiteX9" fmla="*/ 633506 w 693271"/>
                  <a:gd name="connsiteY9" fmla="*/ 197224 h 382598"/>
                  <a:gd name="connsiteX10" fmla="*/ 693271 w 693271"/>
                  <a:gd name="connsiteY10" fmla="*/ 322730 h 382598"/>
                  <a:gd name="connsiteX0" fmla="*/ 0 w 693271"/>
                  <a:gd name="connsiteY0" fmla="*/ 275033 h 352759"/>
                  <a:gd name="connsiteX1" fmla="*/ 101600 w 693271"/>
                  <a:gd name="connsiteY1" fmla="*/ 12069 h 352759"/>
                  <a:gd name="connsiteX2" fmla="*/ 167341 w 693271"/>
                  <a:gd name="connsiteY2" fmla="*/ 352728 h 352759"/>
                  <a:gd name="connsiteX3" fmla="*/ 200772 w 693271"/>
                  <a:gd name="connsiteY3" fmla="*/ 22621 h 352759"/>
                  <a:gd name="connsiteX4" fmla="*/ 358588 w 693271"/>
                  <a:gd name="connsiteY4" fmla="*/ 352728 h 352759"/>
                  <a:gd name="connsiteX5" fmla="*/ 376518 w 693271"/>
                  <a:gd name="connsiteY5" fmla="*/ 116 h 352759"/>
                  <a:gd name="connsiteX6" fmla="*/ 466165 w 693271"/>
                  <a:gd name="connsiteY6" fmla="*/ 310892 h 352759"/>
                  <a:gd name="connsiteX7" fmla="*/ 508000 w 693271"/>
                  <a:gd name="connsiteY7" fmla="*/ 41951 h 352759"/>
                  <a:gd name="connsiteX8" fmla="*/ 585694 w 693271"/>
                  <a:gd name="connsiteY8" fmla="*/ 334798 h 352759"/>
                  <a:gd name="connsiteX9" fmla="*/ 633506 w 693271"/>
                  <a:gd name="connsiteY9" fmla="*/ 167457 h 352759"/>
                  <a:gd name="connsiteX10" fmla="*/ 693271 w 693271"/>
                  <a:gd name="connsiteY10" fmla="*/ 292963 h 352759"/>
                  <a:gd name="connsiteX0" fmla="*/ 0 w 693271"/>
                  <a:gd name="connsiteY0" fmla="*/ 275033 h 352759"/>
                  <a:gd name="connsiteX1" fmla="*/ 101600 w 693271"/>
                  <a:gd name="connsiteY1" fmla="*/ 12069 h 352759"/>
                  <a:gd name="connsiteX2" fmla="*/ 167341 w 693271"/>
                  <a:gd name="connsiteY2" fmla="*/ 352728 h 352759"/>
                  <a:gd name="connsiteX3" fmla="*/ 200772 w 693271"/>
                  <a:gd name="connsiteY3" fmla="*/ 22621 h 352759"/>
                  <a:gd name="connsiteX4" fmla="*/ 358588 w 693271"/>
                  <a:gd name="connsiteY4" fmla="*/ 352728 h 352759"/>
                  <a:gd name="connsiteX5" fmla="*/ 376518 w 693271"/>
                  <a:gd name="connsiteY5" fmla="*/ 116 h 352759"/>
                  <a:gd name="connsiteX6" fmla="*/ 466165 w 693271"/>
                  <a:gd name="connsiteY6" fmla="*/ 310892 h 352759"/>
                  <a:gd name="connsiteX7" fmla="*/ 508000 w 693271"/>
                  <a:gd name="connsiteY7" fmla="*/ 41951 h 352759"/>
                  <a:gd name="connsiteX8" fmla="*/ 585694 w 693271"/>
                  <a:gd name="connsiteY8" fmla="*/ 334798 h 352759"/>
                  <a:gd name="connsiteX9" fmla="*/ 633506 w 693271"/>
                  <a:gd name="connsiteY9" fmla="*/ 167457 h 352759"/>
                  <a:gd name="connsiteX10" fmla="*/ 693271 w 693271"/>
                  <a:gd name="connsiteY10" fmla="*/ 292963 h 352759"/>
                  <a:gd name="connsiteX0" fmla="*/ 0 w 693271"/>
                  <a:gd name="connsiteY0" fmla="*/ 275033 h 352759"/>
                  <a:gd name="connsiteX1" fmla="*/ 101600 w 693271"/>
                  <a:gd name="connsiteY1" fmla="*/ 12069 h 352759"/>
                  <a:gd name="connsiteX2" fmla="*/ 138766 w 693271"/>
                  <a:gd name="connsiteY2" fmla="*/ 343203 h 352759"/>
                  <a:gd name="connsiteX3" fmla="*/ 200772 w 693271"/>
                  <a:gd name="connsiteY3" fmla="*/ 22621 h 352759"/>
                  <a:gd name="connsiteX4" fmla="*/ 358588 w 693271"/>
                  <a:gd name="connsiteY4" fmla="*/ 352728 h 352759"/>
                  <a:gd name="connsiteX5" fmla="*/ 376518 w 693271"/>
                  <a:gd name="connsiteY5" fmla="*/ 116 h 352759"/>
                  <a:gd name="connsiteX6" fmla="*/ 466165 w 693271"/>
                  <a:gd name="connsiteY6" fmla="*/ 310892 h 352759"/>
                  <a:gd name="connsiteX7" fmla="*/ 508000 w 693271"/>
                  <a:gd name="connsiteY7" fmla="*/ 41951 h 352759"/>
                  <a:gd name="connsiteX8" fmla="*/ 585694 w 693271"/>
                  <a:gd name="connsiteY8" fmla="*/ 334798 h 352759"/>
                  <a:gd name="connsiteX9" fmla="*/ 633506 w 693271"/>
                  <a:gd name="connsiteY9" fmla="*/ 167457 h 352759"/>
                  <a:gd name="connsiteX10" fmla="*/ 693271 w 693271"/>
                  <a:gd name="connsiteY10" fmla="*/ 292963 h 352759"/>
                  <a:gd name="connsiteX0" fmla="*/ 0 w 693271"/>
                  <a:gd name="connsiteY0" fmla="*/ 275033 h 352759"/>
                  <a:gd name="connsiteX1" fmla="*/ 101600 w 693271"/>
                  <a:gd name="connsiteY1" fmla="*/ 12069 h 352759"/>
                  <a:gd name="connsiteX2" fmla="*/ 138766 w 693271"/>
                  <a:gd name="connsiteY2" fmla="*/ 343203 h 352759"/>
                  <a:gd name="connsiteX3" fmla="*/ 200772 w 693271"/>
                  <a:gd name="connsiteY3" fmla="*/ 22621 h 352759"/>
                  <a:gd name="connsiteX4" fmla="*/ 358588 w 693271"/>
                  <a:gd name="connsiteY4" fmla="*/ 352728 h 352759"/>
                  <a:gd name="connsiteX5" fmla="*/ 376518 w 693271"/>
                  <a:gd name="connsiteY5" fmla="*/ 116 h 352759"/>
                  <a:gd name="connsiteX6" fmla="*/ 466165 w 693271"/>
                  <a:gd name="connsiteY6" fmla="*/ 310892 h 352759"/>
                  <a:gd name="connsiteX7" fmla="*/ 508000 w 693271"/>
                  <a:gd name="connsiteY7" fmla="*/ 41951 h 352759"/>
                  <a:gd name="connsiteX8" fmla="*/ 585694 w 693271"/>
                  <a:gd name="connsiteY8" fmla="*/ 334798 h 352759"/>
                  <a:gd name="connsiteX9" fmla="*/ 633506 w 693271"/>
                  <a:gd name="connsiteY9" fmla="*/ 167457 h 352759"/>
                  <a:gd name="connsiteX10" fmla="*/ 693271 w 693271"/>
                  <a:gd name="connsiteY10" fmla="*/ 292963 h 352759"/>
                  <a:gd name="connsiteX0" fmla="*/ 0 w 693271"/>
                  <a:gd name="connsiteY0" fmla="*/ 275033 h 352759"/>
                  <a:gd name="connsiteX1" fmla="*/ 101600 w 693271"/>
                  <a:gd name="connsiteY1" fmla="*/ 12069 h 352759"/>
                  <a:gd name="connsiteX2" fmla="*/ 138766 w 693271"/>
                  <a:gd name="connsiteY2" fmla="*/ 343203 h 352759"/>
                  <a:gd name="connsiteX3" fmla="*/ 200772 w 693271"/>
                  <a:gd name="connsiteY3" fmla="*/ 22621 h 352759"/>
                  <a:gd name="connsiteX4" fmla="*/ 358588 w 693271"/>
                  <a:gd name="connsiteY4" fmla="*/ 352728 h 352759"/>
                  <a:gd name="connsiteX5" fmla="*/ 376518 w 693271"/>
                  <a:gd name="connsiteY5" fmla="*/ 116 h 352759"/>
                  <a:gd name="connsiteX6" fmla="*/ 466165 w 693271"/>
                  <a:gd name="connsiteY6" fmla="*/ 310892 h 352759"/>
                  <a:gd name="connsiteX7" fmla="*/ 508000 w 693271"/>
                  <a:gd name="connsiteY7" fmla="*/ 41951 h 352759"/>
                  <a:gd name="connsiteX8" fmla="*/ 585694 w 693271"/>
                  <a:gd name="connsiteY8" fmla="*/ 334798 h 352759"/>
                  <a:gd name="connsiteX9" fmla="*/ 633506 w 693271"/>
                  <a:gd name="connsiteY9" fmla="*/ 167457 h 352759"/>
                  <a:gd name="connsiteX10" fmla="*/ 693271 w 693271"/>
                  <a:gd name="connsiteY10" fmla="*/ 292963 h 352759"/>
                  <a:gd name="connsiteX0" fmla="*/ 0 w 693271"/>
                  <a:gd name="connsiteY0" fmla="*/ 275033 h 352738"/>
                  <a:gd name="connsiteX1" fmla="*/ 101600 w 693271"/>
                  <a:gd name="connsiteY1" fmla="*/ 12069 h 352738"/>
                  <a:gd name="connsiteX2" fmla="*/ 138766 w 693271"/>
                  <a:gd name="connsiteY2" fmla="*/ 343203 h 352738"/>
                  <a:gd name="connsiteX3" fmla="*/ 215060 w 693271"/>
                  <a:gd name="connsiteY3" fmla="*/ 13096 h 352738"/>
                  <a:gd name="connsiteX4" fmla="*/ 358588 w 693271"/>
                  <a:gd name="connsiteY4" fmla="*/ 352728 h 352738"/>
                  <a:gd name="connsiteX5" fmla="*/ 376518 w 693271"/>
                  <a:gd name="connsiteY5" fmla="*/ 116 h 352738"/>
                  <a:gd name="connsiteX6" fmla="*/ 466165 w 693271"/>
                  <a:gd name="connsiteY6" fmla="*/ 310892 h 352738"/>
                  <a:gd name="connsiteX7" fmla="*/ 508000 w 693271"/>
                  <a:gd name="connsiteY7" fmla="*/ 41951 h 352738"/>
                  <a:gd name="connsiteX8" fmla="*/ 585694 w 693271"/>
                  <a:gd name="connsiteY8" fmla="*/ 334798 h 352738"/>
                  <a:gd name="connsiteX9" fmla="*/ 633506 w 693271"/>
                  <a:gd name="connsiteY9" fmla="*/ 167457 h 352738"/>
                  <a:gd name="connsiteX10" fmla="*/ 693271 w 693271"/>
                  <a:gd name="connsiteY10" fmla="*/ 292963 h 352738"/>
                  <a:gd name="connsiteX0" fmla="*/ 0 w 693271"/>
                  <a:gd name="connsiteY0" fmla="*/ 274977 h 343147"/>
                  <a:gd name="connsiteX1" fmla="*/ 101600 w 693271"/>
                  <a:gd name="connsiteY1" fmla="*/ 12013 h 343147"/>
                  <a:gd name="connsiteX2" fmla="*/ 138766 w 693271"/>
                  <a:gd name="connsiteY2" fmla="*/ 343147 h 343147"/>
                  <a:gd name="connsiteX3" fmla="*/ 215060 w 693271"/>
                  <a:gd name="connsiteY3" fmla="*/ 13040 h 343147"/>
                  <a:gd name="connsiteX4" fmla="*/ 296675 w 693271"/>
                  <a:gd name="connsiteY4" fmla="*/ 340766 h 343147"/>
                  <a:gd name="connsiteX5" fmla="*/ 376518 w 693271"/>
                  <a:gd name="connsiteY5" fmla="*/ 60 h 343147"/>
                  <a:gd name="connsiteX6" fmla="*/ 466165 w 693271"/>
                  <a:gd name="connsiteY6" fmla="*/ 310836 h 343147"/>
                  <a:gd name="connsiteX7" fmla="*/ 508000 w 693271"/>
                  <a:gd name="connsiteY7" fmla="*/ 41895 h 343147"/>
                  <a:gd name="connsiteX8" fmla="*/ 585694 w 693271"/>
                  <a:gd name="connsiteY8" fmla="*/ 334742 h 343147"/>
                  <a:gd name="connsiteX9" fmla="*/ 633506 w 693271"/>
                  <a:gd name="connsiteY9" fmla="*/ 167401 h 343147"/>
                  <a:gd name="connsiteX10" fmla="*/ 693271 w 693271"/>
                  <a:gd name="connsiteY10" fmla="*/ 292907 h 343147"/>
                  <a:gd name="connsiteX0" fmla="*/ 0 w 693271"/>
                  <a:gd name="connsiteY0" fmla="*/ 274977 h 345528"/>
                  <a:gd name="connsiteX1" fmla="*/ 101600 w 693271"/>
                  <a:gd name="connsiteY1" fmla="*/ 12013 h 345528"/>
                  <a:gd name="connsiteX2" fmla="*/ 238778 w 693271"/>
                  <a:gd name="connsiteY2" fmla="*/ 345528 h 345528"/>
                  <a:gd name="connsiteX3" fmla="*/ 215060 w 693271"/>
                  <a:gd name="connsiteY3" fmla="*/ 13040 h 345528"/>
                  <a:gd name="connsiteX4" fmla="*/ 296675 w 693271"/>
                  <a:gd name="connsiteY4" fmla="*/ 340766 h 345528"/>
                  <a:gd name="connsiteX5" fmla="*/ 376518 w 693271"/>
                  <a:gd name="connsiteY5" fmla="*/ 60 h 345528"/>
                  <a:gd name="connsiteX6" fmla="*/ 466165 w 693271"/>
                  <a:gd name="connsiteY6" fmla="*/ 310836 h 345528"/>
                  <a:gd name="connsiteX7" fmla="*/ 508000 w 693271"/>
                  <a:gd name="connsiteY7" fmla="*/ 41895 h 345528"/>
                  <a:gd name="connsiteX8" fmla="*/ 585694 w 693271"/>
                  <a:gd name="connsiteY8" fmla="*/ 334742 h 345528"/>
                  <a:gd name="connsiteX9" fmla="*/ 633506 w 693271"/>
                  <a:gd name="connsiteY9" fmla="*/ 167401 h 345528"/>
                  <a:gd name="connsiteX10" fmla="*/ 693271 w 693271"/>
                  <a:gd name="connsiteY10" fmla="*/ 292907 h 345528"/>
                  <a:gd name="connsiteX0" fmla="*/ 0 w 693271"/>
                  <a:gd name="connsiteY0" fmla="*/ 274977 h 345530"/>
                  <a:gd name="connsiteX1" fmla="*/ 101600 w 693271"/>
                  <a:gd name="connsiteY1" fmla="*/ 12013 h 345530"/>
                  <a:gd name="connsiteX2" fmla="*/ 238778 w 693271"/>
                  <a:gd name="connsiteY2" fmla="*/ 345528 h 345530"/>
                  <a:gd name="connsiteX3" fmla="*/ 357935 w 693271"/>
                  <a:gd name="connsiteY3" fmla="*/ 5896 h 345530"/>
                  <a:gd name="connsiteX4" fmla="*/ 296675 w 693271"/>
                  <a:gd name="connsiteY4" fmla="*/ 340766 h 345530"/>
                  <a:gd name="connsiteX5" fmla="*/ 376518 w 693271"/>
                  <a:gd name="connsiteY5" fmla="*/ 60 h 345530"/>
                  <a:gd name="connsiteX6" fmla="*/ 466165 w 693271"/>
                  <a:gd name="connsiteY6" fmla="*/ 310836 h 345530"/>
                  <a:gd name="connsiteX7" fmla="*/ 508000 w 693271"/>
                  <a:gd name="connsiteY7" fmla="*/ 41895 h 345530"/>
                  <a:gd name="connsiteX8" fmla="*/ 585694 w 693271"/>
                  <a:gd name="connsiteY8" fmla="*/ 334742 h 345530"/>
                  <a:gd name="connsiteX9" fmla="*/ 633506 w 693271"/>
                  <a:gd name="connsiteY9" fmla="*/ 167401 h 345530"/>
                  <a:gd name="connsiteX10" fmla="*/ 693271 w 693271"/>
                  <a:gd name="connsiteY10" fmla="*/ 292907 h 345530"/>
                  <a:gd name="connsiteX0" fmla="*/ 0 w 693271"/>
                  <a:gd name="connsiteY0" fmla="*/ 275032 h 352729"/>
                  <a:gd name="connsiteX1" fmla="*/ 101600 w 693271"/>
                  <a:gd name="connsiteY1" fmla="*/ 12068 h 352729"/>
                  <a:gd name="connsiteX2" fmla="*/ 238778 w 693271"/>
                  <a:gd name="connsiteY2" fmla="*/ 345583 h 352729"/>
                  <a:gd name="connsiteX3" fmla="*/ 357935 w 693271"/>
                  <a:gd name="connsiteY3" fmla="*/ 5951 h 352729"/>
                  <a:gd name="connsiteX4" fmla="*/ 489557 w 693271"/>
                  <a:gd name="connsiteY4" fmla="*/ 352727 h 352729"/>
                  <a:gd name="connsiteX5" fmla="*/ 376518 w 693271"/>
                  <a:gd name="connsiteY5" fmla="*/ 115 h 352729"/>
                  <a:gd name="connsiteX6" fmla="*/ 466165 w 693271"/>
                  <a:gd name="connsiteY6" fmla="*/ 310891 h 352729"/>
                  <a:gd name="connsiteX7" fmla="*/ 508000 w 693271"/>
                  <a:gd name="connsiteY7" fmla="*/ 41950 h 352729"/>
                  <a:gd name="connsiteX8" fmla="*/ 585694 w 693271"/>
                  <a:gd name="connsiteY8" fmla="*/ 334797 h 352729"/>
                  <a:gd name="connsiteX9" fmla="*/ 633506 w 693271"/>
                  <a:gd name="connsiteY9" fmla="*/ 167456 h 352729"/>
                  <a:gd name="connsiteX10" fmla="*/ 693271 w 693271"/>
                  <a:gd name="connsiteY10" fmla="*/ 292962 h 352729"/>
                  <a:gd name="connsiteX0" fmla="*/ 0 w 693271"/>
                  <a:gd name="connsiteY0" fmla="*/ 269085 h 346782"/>
                  <a:gd name="connsiteX1" fmla="*/ 101600 w 693271"/>
                  <a:gd name="connsiteY1" fmla="*/ 6121 h 346782"/>
                  <a:gd name="connsiteX2" fmla="*/ 238778 w 693271"/>
                  <a:gd name="connsiteY2" fmla="*/ 339636 h 346782"/>
                  <a:gd name="connsiteX3" fmla="*/ 357935 w 693271"/>
                  <a:gd name="connsiteY3" fmla="*/ 4 h 346782"/>
                  <a:gd name="connsiteX4" fmla="*/ 489557 w 693271"/>
                  <a:gd name="connsiteY4" fmla="*/ 346780 h 346782"/>
                  <a:gd name="connsiteX5" fmla="*/ 614643 w 693271"/>
                  <a:gd name="connsiteY5" fmla="*/ 6074 h 346782"/>
                  <a:gd name="connsiteX6" fmla="*/ 466165 w 693271"/>
                  <a:gd name="connsiteY6" fmla="*/ 304944 h 346782"/>
                  <a:gd name="connsiteX7" fmla="*/ 508000 w 693271"/>
                  <a:gd name="connsiteY7" fmla="*/ 36003 h 346782"/>
                  <a:gd name="connsiteX8" fmla="*/ 585694 w 693271"/>
                  <a:gd name="connsiteY8" fmla="*/ 328850 h 346782"/>
                  <a:gd name="connsiteX9" fmla="*/ 633506 w 693271"/>
                  <a:gd name="connsiteY9" fmla="*/ 161509 h 346782"/>
                  <a:gd name="connsiteX10" fmla="*/ 693271 w 693271"/>
                  <a:gd name="connsiteY10" fmla="*/ 287015 h 346782"/>
                  <a:gd name="connsiteX0" fmla="*/ 0 w 742078"/>
                  <a:gd name="connsiteY0" fmla="*/ 269085 h 346782"/>
                  <a:gd name="connsiteX1" fmla="*/ 101600 w 742078"/>
                  <a:gd name="connsiteY1" fmla="*/ 6121 h 346782"/>
                  <a:gd name="connsiteX2" fmla="*/ 238778 w 742078"/>
                  <a:gd name="connsiteY2" fmla="*/ 339636 h 346782"/>
                  <a:gd name="connsiteX3" fmla="*/ 357935 w 742078"/>
                  <a:gd name="connsiteY3" fmla="*/ 4 h 346782"/>
                  <a:gd name="connsiteX4" fmla="*/ 489557 w 742078"/>
                  <a:gd name="connsiteY4" fmla="*/ 346780 h 346782"/>
                  <a:gd name="connsiteX5" fmla="*/ 614643 w 742078"/>
                  <a:gd name="connsiteY5" fmla="*/ 6074 h 346782"/>
                  <a:gd name="connsiteX6" fmla="*/ 740009 w 742078"/>
                  <a:gd name="connsiteY6" fmla="*/ 345425 h 346782"/>
                  <a:gd name="connsiteX7" fmla="*/ 508000 w 742078"/>
                  <a:gd name="connsiteY7" fmla="*/ 36003 h 346782"/>
                  <a:gd name="connsiteX8" fmla="*/ 585694 w 742078"/>
                  <a:gd name="connsiteY8" fmla="*/ 328850 h 346782"/>
                  <a:gd name="connsiteX9" fmla="*/ 633506 w 742078"/>
                  <a:gd name="connsiteY9" fmla="*/ 161509 h 346782"/>
                  <a:gd name="connsiteX10" fmla="*/ 693271 w 742078"/>
                  <a:gd name="connsiteY10" fmla="*/ 287015 h 346782"/>
                  <a:gd name="connsiteX0" fmla="*/ 0 w 878363"/>
                  <a:gd name="connsiteY0" fmla="*/ 269085 h 346782"/>
                  <a:gd name="connsiteX1" fmla="*/ 101600 w 878363"/>
                  <a:gd name="connsiteY1" fmla="*/ 6121 h 346782"/>
                  <a:gd name="connsiteX2" fmla="*/ 238778 w 878363"/>
                  <a:gd name="connsiteY2" fmla="*/ 339636 h 346782"/>
                  <a:gd name="connsiteX3" fmla="*/ 357935 w 878363"/>
                  <a:gd name="connsiteY3" fmla="*/ 4 h 346782"/>
                  <a:gd name="connsiteX4" fmla="*/ 489557 w 878363"/>
                  <a:gd name="connsiteY4" fmla="*/ 346780 h 346782"/>
                  <a:gd name="connsiteX5" fmla="*/ 614643 w 878363"/>
                  <a:gd name="connsiteY5" fmla="*/ 6074 h 346782"/>
                  <a:gd name="connsiteX6" fmla="*/ 740009 w 878363"/>
                  <a:gd name="connsiteY6" fmla="*/ 345425 h 346782"/>
                  <a:gd name="connsiteX7" fmla="*/ 874712 w 878363"/>
                  <a:gd name="connsiteY7" fmla="*/ 285 h 346782"/>
                  <a:gd name="connsiteX8" fmla="*/ 585694 w 878363"/>
                  <a:gd name="connsiteY8" fmla="*/ 328850 h 346782"/>
                  <a:gd name="connsiteX9" fmla="*/ 633506 w 878363"/>
                  <a:gd name="connsiteY9" fmla="*/ 161509 h 346782"/>
                  <a:gd name="connsiteX10" fmla="*/ 693271 w 878363"/>
                  <a:gd name="connsiteY10" fmla="*/ 287015 h 346782"/>
                  <a:gd name="connsiteX0" fmla="*/ 0 w 1005755"/>
                  <a:gd name="connsiteY0" fmla="*/ 269085 h 346782"/>
                  <a:gd name="connsiteX1" fmla="*/ 101600 w 1005755"/>
                  <a:gd name="connsiteY1" fmla="*/ 6121 h 346782"/>
                  <a:gd name="connsiteX2" fmla="*/ 238778 w 1005755"/>
                  <a:gd name="connsiteY2" fmla="*/ 339636 h 346782"/>
                  <a:gd name="connsiteX3" fmla="*/ 357935 w 1005755"/>
                  <a:gd name="connsiteY3" fmla="*/ 4 h 346782"/>
                  <a:gd name="connsiteX4" fmla="*/ 489557 w 1005755"/>
                  <a:gd name="connsiteY4" fmla="*/ 346780 h 346782"/>
                  <a:gd name="connsiteX5" fmla="*/ 614643 w 1005755"/>
                  <a:gd name="connsiteY5" fmla="*/ 6074 h 346782"/>
                  <a:gd name="connsiteX6" fmla="*/ 740009 w 1005755"/>
                  <a:gd name="connsiteY6" fmla="*/ 345425 h 346782"/>
                  <a:gd name="connsiteX7" fmla="*/ 874712 w 1005755"/>
                  <a:gd name="connsiteY7" fmla="*/ 285 h 346782"/>
                  <a:gd name="connsiteX8" fmla="*/ 997650 w 1005755"/>
                  <a:gd name="connsiteY8" fmla="*/ 343138 h 346782"/>
                  <a:gd name="connsiteX9" fmla="*/ 633506 w 1005755"/>
                  <a:gd name="connsiteY9" fmla="*/ 161509 h 346782"/>
                  <a:gd name="connsiteX10" fmla="*/ 693271 w 1005755"/>
                  <a:gd name="connsiteY10" fmla="*/ 287015 h 346782"/>
                  <a:gd name="connsiteX0" fmla="*/ 0 w 1132997"/>
                  <a:gd name="connsiteY0" fmla="*/ 269085 h 346782"/>
                  <a:gd name="connsiteX1" fmla="*/ 101600 w 1132997"/>
                  <a:gd name="connsiteY1" fmla="*/ 6121 h 346782"/>
                  <a:gd name="connsiteX2" fmla="*/ 238778 w 1132997"/>
                  <a:gd name="connsiteY2" fmla="*/ 339636 h 346782"/>
                  <a:gd name="connsiteX3" fmla="*/ 357935 w 1132997"/>
                  <a:gd name="connsiteY3" fmla="*/ 4 h 346782"/>
                  <a:gd name="connsiteX4" fmla="*/ 489557 w 1132997"/>
                  <a:gd name="connsiteY4" fmla="*/ 346780 h 346782"/>
                  <a:gd name="connsiteX5" fmla="*/ 614643 w 1132997"/>
                  <a:gd name="connsiteY5" fmla="*/ 6074 h 346782"/>
                  <a:gd name="connsiteX6" fmla="*/ 740009 w 1132997"/>
                  <a:gd name="connsiteY6" fmla="*/ 345425 h 346782"/>
                  <a:gd name="connsiteX7" fmla="*/ 874712 w 1132997"/>
                  <a:gd name="connsiteY7" fmla="*/ 285 h 346782"/>
                  <a:gd name="connsiteX8" fmla="*/ 997650 w 1132997"/>
                  <a:gd name="connsiteY8" fmla="*/ 343138 h 346782"/>
                  <a:gd name="connsiteX9" fmla="*/ 1121662 w 1132997"/>
                  <a:gd name="connsiteY9" fmla="*/ 4347 h 346782"/>
                  <a:gd name="connsiteX10" fmla="*/ 693271 w 1132997"/>
                  <a:gd name="connsiteY10" fmla="*/ 287015 h 346782"/>
                  <a:gd name="connsiteX0" fmla="*/ 0 w 1243339"/>
                  <a:gd name="connsiteY0" fmla="*/ 269085 h 346782"/>
                  <a:gd name="connsiteX1" fmla="*/ 101600 w 1243339"/>
                  <a:gd name="connsiteY1" fmla="*/ 6121 h 346782"/>
                  <a:gd name="connsiteX2" fmla="*/ 238778 w 1243339"/>
                  <a:gd name="connsiteY2" fmla="*/ 339636 h 346782"/>
                  <a:gd name="connsiteX3" fmla="*/ 357935 w 1243339"/>
                  <a:gd name="connsiteY3" fmla="*/ 4 h 346782"/>
                  <a:gd name="connsiteX4" fmla="*/ 489557 w 1243339"/>
                  <a:gd name="connsiteY4" fmla="*/ 346780 h 346782"/>
                  <a:gd name="connsiteX5" fmla="*/ 614643 w 1243339"/>
                  <a:gd name="connsiteY5" fmla="*/ 6074 h 346782"/>
                  <a:gd name="connsiteX6" fmla="*/ 740009 w 1243339"/>
                  <a:gd name="connsiteY6" fmla="*/ 345425 h 346782"/>
                  <a:gd name="connsiteX7" fmla="*/ 874712 w 1243339"/>
                  <a:gd name="connsiteY7" fmla="*/ 285 h 346782"/>
                  <a:gd name="connsiteX8" fmla="*/ 997650 w 1243339"/>
                  <a:gd name="connsiteY8" fmla="*/ 343138 h 346782"/>
                  <a:gd name="connsiteX9" fmla="*/ 1121662 w 1243339"/>
                  <a:gd name="connsiteY9" fmla="*/ 4347 h 346782"/>
                  <a:gd name="connsiteX10" fmla="*/ 1243339 w 1243339"/>
                  <a:gd name="connsiteY10" fmla="*/ 346546 h 346782"/>
                  <a:gd name="connsiteX0" fmla="*/ 0 w 1276677"/>
                  <a:gd name="connsiteY0" fmla="*/ 345285 h 346782"/>
                  <a:gd name="connsiteX1" fmla="*/ 134938 w 1276677"/>
                  <a:gd name="connsiteY1" fmla="*/ 6121 h 346782"/>
                  <a:gd name="connsiteX2" fmla="*/ 272116 w 1276677"/>
                  <a:gd name="connsiteY2" fmla="*/ 339636 h 346782"/>
                  <a:gd name="connsiteX3" fmla="*/ 391273 w 1276677"/>
                  <a:gd name="connsiteY3" fmla="*/ 4 h 346782"/>
                  <a:gd name="connsiteX4" fmla="*/ 522895 w 1276677"/>
                  <a:gd name="connsiteY4" fmla="*/ 346780 h 346782"/>
                  <a:gd name="connsiteX5" fmla="*/ 647981 w 1276677"/>
                  <a:gd name="connsiteY5" fmla="*/ 6074 h 346782"/>
                  <a:gd name="connsiteX6" fmla="*/ 773347 w 1276677"/>
                  <a:gd name="connsiteY6" fmla="*/ 345425 h 346782"/>
                  <a:gd name="connsiteX7" fmla="*/ 908050 w 1276677"/>
                  <a:gd name="connsiteY7" fmla="*/ 285 h 346782"/>
                  <a:gd name="connsiteX8" fmla="*/ 1030988 w 1276677"/>
                  <a:gd name="connsiteY8" fmla="*/ 343138 h 346782"/>
                  <a:gd name="connsiteX9" fmla="*/ 1155000 w 1276677"/>
                  <a:gd name="connsiteY9" fmla="*/ 4347 h 346782"/>
                  <a:gd name="connsiteX10" fmla="*/ 1276677 w 1276677"/>
                  <a:gd name="connsiteY10" fmla="*/ 346546 h 346782"/>
                  <a:gd name="connsiteX0" fmla="*/ 0 w 1276677"/>
                  <a:gd name="connsiteY0" fmla="*/ 345285 h 346782"/>
                  <a:gd name="connsiteX1" fmla="*/ 134938 w 1276677"/>
                  <a:gd name="connsiteY1" fmla="*/ 6121 h 346782"/>
                  <a:gd name="connsiteX2" fmla="*/ 272116 w 1276677"/>
                  <a:gd name="connsiteY2" fmla="*/ 339636 h 346782"/>
                  <a:gd name="connsiteX3" fmla="*/ 391273 w 1276677"/>
                  <a:gd name="connsiteY3" fmla="*/ 4 h 346782"/>
                  <a:gd name="connsiteX4" fmla="*/ 522895 w 1276677"/>
                  <a:gd name="connsiteY4" fmla="*/ 346780 h 346782"/>
                  <a:gd name="connsiteX5" fmla="*/ 647981 w 1276677"/>
                  <a:gd name="connsiteY5" fmla="*/ 6074 h 346782"/>
                  <a:gd name="connsiteX6" fmla="*/ 773347 w 1276677"/>
                  <a:gd name="connsiteY6" fmla="*/ 345425 h 346782"/>
                  <a:gd name="connsiteX7" fmla="*/ 908050 w 1276677"/>
                  <a:gd name="connsiteY7" fmla="*/ 285 h 346782"/>
                  <a:gd name="connsiteX8" fmla="*/ 1030988 w 1276677"/>
                  <a:gd name="connsiteY8" fmla="*/ 343138 h 346782"/>
                  <a:gd name="connsiteX9" fmla="*/ 1155000 w 1276677"/>
                  <a:gd name="connsiteY9" fmla="*/ 4347 h 346782"/>
                  <a:gd name="connsiteX10" fmla="*/ 1276677 w 1276677"/>
                  <a:gd name="connsiteY10" fmla="*/ 346546 h 346782"/>
                  <a:gd name="connsiteX0" fmla="*/ 0 w 1276677"/>
                  <a:gd name="connsiteY0" fmla="*/ 345285 h 346782"/>
                  <a:gd name="connsiteX1" fmla="*/ 134938 w 1276677"/>
                  <a:gd name="connsiteY1" fmla="*/ 6121 h 346782"/>
                  <a:gd name="connsiteX2" fmla="*/ 272116 w 1276677"/>
                  <a:gd name="connsiteY2" fmla="*/ 339636 h 346782"/>
                  <a:gd name="connsiteX3" fmla="*/ 391273 w 1276677"/>
                  <a:gd name="connsiteY3" fmla="*/ 4 h 346782"/>
                  <a:gd name="connsiteX4" fmla="*/ 522895 w 1276677"/>
                  <a:gd name="connsiteY4" fmla="*/ 346780 h 346782"/>
                  <a:gd name="connsiteX5" fmla="*/ 647981 w 1276677"/>
                  <a:gd name="connsiteY5" fmla="*/ 6074 h 346782"/>
                  <a:gd name="connsiteX6" fmla="*/ 773347 w 1276677"/>
                  <a:gd name="connsiteY6" fmla="*/ 345425 h 346782"/>
                  <a:gd name="connsiteX7" fmla="*/ 908050 w 1276677"/>
                  <a:gd name="connsiteY7" fmla="*/ 285 h 346782"/>
                  <a:gd name="connsiteX8" fmla="*/ 1030988 w 1276677"/>
                  <a:gd name="connsiteY8" fmla="*/ 343138 h 346782"/>
                  <a:gd name="connsiteX9" fmla="*/ 1155000 w 1276677"/>
                  <a:gd name="connsiteY9" fmla="*/ 4347 h 346782"/>
                  <a:gd name="connsiteX10" fmla="*/ 1276677 w 1276677"/>
                  <a:gd name="connsiteY10" fmla="*/ 346546 h 346782"/>
                  <a:gd name="connsiteX0" fmla="*/ 0 w 1276677"/>
                  <a:gd name="connsiteY0" fmla="*/ 345285 h 346782"/>
                  <a:gd name="connsiteX1" fmla="*/ 134938 w 1276677"/>
                  <a:gd name="connsiteY1" fmla="*/ 6121 h 346782"/>
                  <a:gd name="connsiteX2" fmla="*/ 272116 w 1276677"/>
                  <a:gd name="connsiteY2" fmla="*/ 339636 h 346782"/>
                  <a:gd name="connsiteX3" fmla="*/ 391273 w 1276677"/>
                  <a:gd name="connsiteY3" fmla="*/ 4 h 346782"/>
                  <a:gd name="connsiteX4" fmla="*/ 522895 w 1276677"/>
                  <a:gd name="connsiteY4" fmla="*/ 346780 h 346782"/>
                  <a:gd name="connsiteX5" fmla="*/ 647981 w 1276677"/>
                  <a:gd name="connsiteY5" fmla="*/ 6074 h 346782"/>
                  <a:gd name="connsiteX6" fmla="*/ 773347 w 1276677"/>
                  <a:gd name="connsiteY6" fmla="*/ 345425 h 346782"/>
                  <a:gd name="connsiteX7" fmla="*/ 908050 w 1276677"/>
                  <a:gd name="connsiteY7" fmla="*/ 285 h 346782"/>
                  <a:gd name="connsiteX8" fmla="*/ 1030988 w 1276677"/>
                  <a:gd name="connsiteY8" fmla="*/ 343138 h 346782"/>
                  <a:gd name="connsiteX9" fmla="*/ 1155000 w 1276677"/>
                  <a:gd name="connsiteY9" fmla="*/ 4347 h 346782"/>
                  <a:gd name="connsiteX10" fmla="*/ 1276677 w 1276677"/>
                  <a:gd name="connsiteY10" fmla="*/ 346546 h 346782"/>
                  <a:gd name="connsiteX0" fmla="*/ 0 w 1276677"/>
                  <a:gd name="connsiteY0" fmla="*/ 345285 h 346782"/>
                  <a:gd name="connsiteX1" fmla="*/ 134938 w 1276677"/>
                  <a:gd name="connsiteY1" fmla="*/ 6121 h 346782"/>
                  <a:gd name="connsiteX2" fmla="*/ 272116 w 1276677"/>
                  <a:gd name="connsiteY2" fmla="*/ 339636 h 346782"/>
                  <a:gd name="connsiteX3" fmla="*/ 391273 w 1276677"/>
                  <a:gd name="connsiteY3" fmla="*/ 4 h 346782"/>
                  <a:gd name="connsiteX4" fmla="*/ 522895 w 1276677"/>
                  <a:gd name="connsiteY4" fmla="*/ 346780 h 346782"/>
                  <a:gd name="connsiteX5" fmla="*/ 647981 w 1276677"/>
                  <a:gd name="connsiteY5" fmla="*/ 6074 h 346782"/>
                  <a:gd name="connsiteX6" fmla="*/ 773347 w 1276677"/>
                  <a:gd name="connsiteY6" fmla="*/ 345425 h 346782"/>
                  <a:gd name="connsiteX7" fmla="*/ 908050 w 1276677"/>
                  <a:gd name="connsiteY7" fmla="*/ 285 h 346782"/>
                  <a:gd name="connsiteX8" fmla="*/ 1030988 w 1276677"/>
                  <a:gd name="connsiteY8" fmla="*/ 343138 h 346782"/>
                  <a:gd name="connsiteX9" fmla="*/ 1155000 w 1276677"/>
                  <a:gd name="connsiteY9" fmla="*/ 4347 h 346782"/>
                  <a:gd name="connsiteX10" fmla="*/ 1276677 w 1276677"/>
                  <a:gd name="connsiteY10" fmla="*/ 346546 h 346782"/>
                  <a:gd name="connsiteX0" fmla="*/ 0 w 1276677"/>
                  <a:gd name="connsiteY0" fmla="*/ 345285 h 346782"/>
                  <a:gd name="connsiteX1" fmla="*/ 134938 w 1276677"/>
                  <a:gd name="connsiteY1" fmla="*/ 6121 h 346782"/>
                  <a:gd name="connsiteX2" fmla="*/ 272116 w 1276677"/>
                  <a:gd name="connsiteY2" fmla="*/ 339636 h 346782"/>
                  <a:gd name="connsiteX3" fmla="*/ 391273 w 1276677"/>
                  <a:gd name="connsiteY3" fmla="*/ 4 h 346782"/>
                  <a:gd name="connsiteX4" fmla="*/ 522895 w 1276677"/>
                  <a:gd name="connsiteY4" fmla="*/ 346780 h 346782"/>
                  <a:gd name="connsiteX5" fmla="*/ 647981 w 1276677"/>
                  <a:gd name="connsiteY5" fmla="*/ 6074 h 346782"/>
                  <a:gd name="connsiteX6" fmla="*/ 773347 w 1276677"/>
                  <a:gd name="connsiteY6" fmla="*/ 345425 h 346782"/>
                  <a:gd name="connsiteX7" fmla="*/ 908050 w 1276677"/>
                  <a:gd name="connsiteY7" fmla="*/ 285 h 346782"/>
                  <a:gd name="connsiteX8" fmla="*/ 1030988 w 1276677"/>
                  <a:gd name="connsiteY8" fmla="*/ 343138 h 346782"/>
                  <a:gd name="connsiteX9" fmla="*/ 1155000 w 1276677"/>
                  <a:gd name="connsiteY9" fmla="*/ 4347 h 346782"/>
                  <a:gd name="connsiteX10" fmla="*/ 1276677 w 1276677"/>
                  <a:gd name="connsiteY10" fmla="*/ 346546 h 346782"/>
                  <a:gd name="connsiteX0" fmla="*/ 39441 w 1316118"/>
                  <a:gd name="connsiteY0" fmla="*/ 345285 h 346782"/>
                  <a:gd name="connsiteX1" fmla="*/ 174379 w 1316118"/>
                  <a:gd name="connsiteY1" fmla="*/ 6121 h 346782"/>
                  <a:gd name="connsiteX2" fmla="*/ 311557 w 1316118"/>
                  <a:gd name="connsiteY2" fmla="*/ 339636 h 346782"/>
                  <a:gd name="connsiteX3" fmla="*/ 430714 w 1316118"/>
                  <a:gd name="connsiteY3" fmla="*/ 4 h 346782"/>
                  <a:gd name="connsiteX4" fmla="*/ 562336 w 1316118"/>
                  <a:gd name="connsiteY4" fmla="*/ 346780 h 346782"/>
                  <a:gd name="connsiteX5" fmla="*/ 687422 w 1316118"/>
                  <a:gd name="connsiteY5" fmla="*/ 6074 h 346782"/>
                  <a:gd name="connsiteX6" fmla="*/ 812788 w 1316118"/>
                  <a:gd name="connsiteY6" fmla="*/ 345425 h 346782"/>
                  <a:gd name="connsiteX7" fmla="*/ 947491 w 1316118"/>
                  <a:gd name="connsiteY7" fmla="*/ 285 h 346782"/>
                  <a:gd name="connsiteX8" fmla="*/ 1070429 w 1316118"/>
                  <a:gd name="connsiteY8" fmla="*/ 343138 h 346782"/>
                  <a:gd name="connsiteX9" fmla="*/ 1194441 w 1316118"/>
                  <a:gd name="connsiteY9" fmla="*/ 4347 h 346782"/>
                  <a:gd name="connsiteX10" fmla="*/ 1316118 w 1316118"/>
                  <a:gd name="connsiteY10" fmla="*/ 346546 h 346782"/>
                  <a:gd name="connsiteX0" fmla="*/ 130 w 1276807"/>
                  <a:gd name="connsiteY0" fmla="*/ 345285 h 346782"/>
                  <a:gd name="connsiteX1" fmla="*/ 135068 w 1276807"/>
                  <a:gd name="connsiteY1" fmla="*/ 6121 h 346782"/>
                  <a:gd name="connsiteX2" fmla="*/ 272246 w 1276807"/>
                  <a:gd name="connsiteY2" fmla="*/ 339636 h 346782"/>
                  <a:gd name="connsiteX3" fmla="*/ 391403 w 1276807"/>
                  <a:gd name="connsiteY3" fmla="*/ 4 h 346782"/>
                  <a:gd name="connsiteX4" fmla="*/ 523025 w 1276807"/>
                  <a:gd name="connsiteY4" fmla="*/ 346780 h 346782"/>
                  <a:gd name="connsiteX5" fmla="*/ 648111 w 1276807"/>
                  <a:gd name="connsiteY5" fmla="*/ 6074 h 346782"/>
                  <a:gd name="connsiteX6" fmla="*/ 773477 w 1276807"/>
                  <a:gd name="connsiteY6" fmla="*/ 345425 h 346782"/>
                  <a:gd name="connsiteX7" fmla="*/ 908180 w 1276807"/>
                  <a:gd name="connsiteY7" fmla="*/ 285 h 346782"/>
                  <a:gd name="connsiteX8" fmla="*/ 1031118 w 1276807"/>
                  <a:gd name="connsiteY8" fmla="*/ 343138 h 346782"/>
                  <a:gd name="connsiteX9" fmla="*/ 1155130 w 1276807"/>
                  <a:gd name="connsiteY9" fmla="*/ 4347 h 346782"/>
                  <a:gd name="connsiteX10" fmla="*/ 1276807 w 1276807"/>
                  <a:gd name="connsiteY10" fmla="*/ 346546 h 346782"/>
                  <a:gd name="connsiteX0" fmla="*/ 130 w 1276807"/>
                  <a:gd name="connsiteY0" fmla="*/ 345285 h 346782"/>
                  <a:gd name="connsiteX1" fmla="*/ 135068 w 1276807"/>
                  <a:gd name="connsiteY1" fmla="*/ 6121 h 346782"/>
                  <a:gd name="connsiteX2" fmla="*/ 272246 w 1276807"/>
                  <a:gd name="connsiteY2" fmla="*/ 339636 h 346782"/>
                  <a:gd name="connsiteX3" fmla="*/ 391403 w 1276807"/>
                  <a:gd name="connsiteY3" fmla="*/ 4 h 346782"/>
                  <a:gd name="connsiteX4" fmla="*/ 523025 w 1276807"/>
                  <a:gd name="connsiteY4" fmla="*/ 346780 h 346782"/>
                  <a:gd name="connsiteX5" fmla="*/ 648111 w 1276807"/>
                  <a:gd name="connsiteY5" fmla="*/ 6074 h 346782"/>
                  <a:gd name="connsiteX6" fmla="*/ 773477 w 1276807"/>
                  <a:gd name="connsiteY6" fmla="*/ 345425 h 346782"/>
                  <a:gd name="connsiteX7" fmla="*/ 908180 w 1276807"/>
                  <a:gd name="connsiteY7" fmla="*/ 285 h 346782"/>
                  <a:gd name="connsiteX8" fmla="*/ 1031118 w 1276807"/>
                  <a:gd name="connsiteY8" fmla="*/ 343138 h 346782"/>
                  <a:gd name="connsiteX9" fmla="*/ 1155130 w 1276807"/>
                  <a:gd name="connsiteY9" fmla="*/ 4347 h 346782"/>
                  <a:gd name="connsiteX10" fmla="*/ 1276807 w 1276807"/>
                  <a:gd name="connsiteY10" fmla="*/ 346546 h 346782"/>
                  <a:gd name="connsiteX0" fmla="*/ 130 w 1276807"/>
                  <a:gd name="connsiteY0" fmla="*/ 345285 h 346782"/>
                  <a:gd name="connsiteX1" fmla="*/ 135068 w 1276807"/>
                  <a:gd name="connsiteY1" fmla="*/ 6121 h 346782"/>
                  <a:gd name="connsiteX2" fmla="*/ 272246 w 1276807"/>
                  <a:gd name="connsiteY2" fmla="*/ 339636 h 346782"/>
                  <a:gd name="connsiteX3" fmla="*/ 391403 w 1276807"/>
                  <a:gd name="connsiteY3" fmla="*/ 4 h 346782"/>
                  <a:gd name="connsiteX4" fmla="*/ 523025 w 1276807"/>
                  <a:gd name="connsiteY4" fmla="*/ 346780 h 346782"/>
                  <a:gd name="connsiteX5" fmla="*/ 648111 w 1276807"/>
                  <a:gd name="connsiteY5" fmla="*/ 6074 h 346782"/>
                  <a:gd name="connsiteX6" fmla="*/ 773477 w 1276807"/>
                  <a:gd name="connsiteY6" fmla="*/ 345425 h 346782"/>
                  <a:gd name="connsiteX7" fmla="*/ 908180 w 1276807"/>
                  <a:gd name="connsiteY7" fmla="*/ 285 h 346782"/>
                  <a:gd name="connsiteX8" fmla="*/ 1031118 w 1276807"/>
                  <a:gd name="connsiteY8" fmla="*/ 343138 h 346782"/>
                  <a:gd name="connsiteX9" fmla="*/ 1155130 w 1276807"/>
                  <a:gd name="connsiteY9" fmla="*/ 4347 h 346782"/>
                  <a:gd name="connsiteX10" fmla="*/ 1276807 w 1276807"/>
                  <a:gd name="connsiteY10" fmla="*/ 346546 h 346782"/>
                  <a:gd name="connsiteX0" fmla="*/ 130 w 1276807"/>
                  <a:gd name="connsiteY0" fmla="*/ 345285 h 346782"/>
                  <a:gd name="connsiteX1" fmla="*/ 135068 w 1276807"/>
                  <a:gd name="connsiteY1" fmla="*/ 6121 h 346782"/>
                  <a:gd name="connsiteX2" fmla="*/ 272246 w 1276807"/>
                  <a:gd name="connsiteY2" fmla="*/ 339636 h 346782"/>
                  <a:gd name="connsiteX3" fmla="*/ 391403 w 1276807"/>
                  <a:gd name="connsiteY3" fmla="*/ 4 h 346782"/>
                  <a:gd name="connsiteX4" fmla="*/ 523025 w 1276807"/>
                  <a:gd name="connsiteY4" fmla="*/ 346780 h 346782"/>
                  <a:gd name="connsiteX5" fmla="*/ 648111 w 1276807"/>
                  <a:gd name="connsiteY5" fmla="*/ 6074 h 346782"/>
                  <a:gd name="connsiteX6" fmla="*/ 773477 w 1276807"/>
                  <a:gd name="connsiteY6" fmla="*/ 345425 h 346782"/>
                  <a:gd name="connsiteX7" fmla="*/ 908180 w 1276807"/>
                  <a:gd name="connsiteY7" fmla="*/ 285 h 346782"/>
                  <a:gd name="connsiteX8" fmla="*/ 1031118 w 1276807"/>
                  <a:gd name="connsiteY8" fmla="*/ 343138 h 346782"/>
                  <a:gd name="connsiteX9" fmla="*/ 1155130 w 1276807"/>
                  <a:gd name="connsiteY9" fmla="*/ 4347 h 346782"/>
                  <a:gd name="connsiteX10" fmla="*/ 1276807 w 1276807"/>
                  <a:gd name="connsiteY10" fmla="*/ 346546 h 346782"/>
                  <a:gd name="connsiteX0" fmla="*/ 130 w 1276807"/>
                  <a:gd name="connsiteY0" fmla="*/ 345285 h 346782"/>
                  <a:gd name="connsiteX1" fmla="*/ 135068 w 1276807"/>
                  <a:gd name="connsiteY1" fmla="*/ 6121 h 346782"/>
                  <a:gd name="connsiteX2" fmla="*/ 272246 w 1276807"/>
                  <a:gd name="connsiteY2" fmla="*/ 339636 h 346782"/>
                  <a:gd name="connsiteX3" fmla="*/ 391403 w 1276807"/>
                  <a:gd name="connsiteY3" fmla="*/ 4 h 346782"/>
                  <a:gd name="connsiteX4" fmla="*/ 523025 w 1276807"/>
                  <a:gd name="connsiteY4" fmla="*/ 346780 h 346782"/>
                  <a:gd name="connsiteX5" fmla="*/ 648111 w 1276807"/>
                  <a:gd name="connsiteY5" fmla="*/ 6074 h 346782"/>
                  <a:gd name="connsiteX6" fmla="*/ 773477 w 1276807"/>
                  <a:gd name="connsiteY6" fmla="*/ 345425 h 346782"/>
                  <a:gd name="connsiteX7" fmla="*/ 908180 w 1276807"/>
                  <a:gd name="connsiteY7" fmla="*/ 285 h 346782"/>
                  <a:gd name="connsiteX8" fmla="*/ 1031118 w 1276807"/>
                  <a:gd name="connsiteY8" fmla="*/ 343138 h 346782"/>
                  <a:gd name="connsiteX9" fmla="*/ 1155130 w 1276807"/>
                  <a:gd name="connsiteY9" fmla="*/ 4347 h 346782"/>
                  <a:gd name="connsiteX10" fmla="*/ 1276807 w 1276807"/>
                  <a:gd name="connsiteY10" fmla="*/ 346546 h 346782"/>
                  <a:gd name="connsiteX0" fmla="*/ 130 w 1276807"/>
                  <a:gd name="connsiteY0" fmla="*/ 345285 h 346782"/>
                  <a:gd name="connsiteX1" fmla="*/ 135068 w 1276807"/>
                  <a:gd name="connsiteY1" fmla="*/ 6121 h 346782"/>
                  <a:gd name="connsiteX2" fmla="*/ 272246 w 1276807"/>
                  <a:gd name="connsiteY2" fmla="*/ 339636 h 346782"/>
                  <a:gd name="connsiteX3" fmla="*/ 391403 w 1276807"/>
                  <a:gd name="connsiteY3" fmla="*/ 4 h 346782"/>
                  <a:gd name="connsiteX4" fmla="*/ 523025 w 1276807"/>
                  <a:gd name="connsiteY4" fmla="*/ 346780 h 346782"/>
                  <a:gd name="connsiteX5" fmla="*/ 648111 w 1276807"/>
                  <a:gd name="connsiteY5" fmla="*/ 6074 h 346782"/>
                  <a:gd name="connsiteX6" fmla="*/ 773477 w 1276807"/>
                  <a:gd name="connsiteY6" fmla="*/ 345425 h 346782"/>
                  <a:gd name="connsiteX7" fmla="*/ 908180 w 1276807"/>
                  <a:gd name="connsiteY7" fmla="*/ 285 h 346782"/>
                  <a:gd name="connsiteX8" fmla="*/ 1031118 w 1276807"/>
                  <a:gd name="connsiteY8" fmla="*/ 343138 h 346782"/>
                  <a:gd name="connsiteX9" fmla="*/ 1155130 w 1276807"/>
                  <a:gd name="connsiteY9" fmla="*/ 4347 h 346782"/>
                  <a:gd name="connsiteX10" fmla="*/ 1276807 w 1276807"/>
                  <a:gd name="connsiteY10" fmla="*/ 346546 h 346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76807" h="346782">
                    <a:moveTo>
                      <a:pt x="130" y="345285"/>
                    </a:moveTo>
                    <a:cubicBezTo>
                      <a:pt x="-1115" y="207328"/>
                      <a:pt x="3990" y="4681"/>
                      <a:pt x="135068" y="6121"/>
                    </a:cubicBezTo>
                    <a:cubicBezTo>
                      <a:pt x="266146" y="7561"/>
                      <a:pt x="398593" y="340655"/>
                      <a:pt x="272246" y="339636"/>
                    </a:cubicBezTo>
                    <a:cubicBezTo>
                      <a:pt x="145899" y="338617"/>
                      <a:pt x="256737" y="1194"/>
                      <a:pt x="391403" y="4"/>
                    </a:cubicBezTo>
                    <a:cubicBezTo>
                      <a:pt x="526069" y="-1186"/>
                      <a:pt x="649309" y="345768"/>
                      <a:pt x="523025" y="346780"/>
                    </a:cubicBezTo>
                    <a:cubicBezTo>
                      <a:pt x="396741" y="347792"/>
                      <a:pt x="520644" y="3919"/>
                      <a:pt x="648111" y="6074"/>
                    </a:cubicBezTo>
                    <a:cubicBezTo>
                      <a:pt x="775578" y="8229"/>
                      <a:pt x="903963" y="344009"/>
                      <a:pt x="773477" y="345425"/>
                    </a:cubicBezTo>
                    <a:cubicBezTo>
                      <a:pt x="642991" y="346841"/>
                      <a:pt x="772372" y="666"/>
                      <a:pt x="908180" y="285"/>
                    </a:cubicBezTo>
                    <a:cubicBezTo>
                      <a:pt x="1043988" y="-96"/>
                      <a:pt x="1149504" y="342461"/>
                      <a:pt x="1031118" y="343138"/>
                    </a:cubicBezTo>
                    <a:cubicBezTo>
                      <a:pt x="912732" y="343815"/>
                      <a:pt x="1030838" y="3779"/>
                      <a:pt x="1155130" y="4347"/>
                    </a:cubicBezTo>
                    <a:cubicBezTo>
                      <a:pt x="1279422" y="4915"/>
                      <a:pt x="1274939" y="163625"/>
                      <a:pt x="1276807" y="346546"/>
                    </a:cubicBezTo>
                  </a:path>
                </a:pathLst>
              </a:custGeom>
              <a:noFill/>
              <a:ln w="9525" cap="flat" cmpd="sng" algn="ctr">
                <a:solidFill>
                  <a:srgbClr val="00B0F0"/>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de-CH" sz="525">
                  <a:latin typeface="Times" charset="0"/>
                </a:endParaRPr>
              </a:p>
            </p:txBody>
          </p:sp>
          <p:cxnSp>
            <p:nvCxnSpPr>
              <p:cNvPr id="386" name="Straight Connector 385"/>
              <p:cNvCxnSpPr>
                <a:stCxn id="385" idx="0"/>
              </p:cNvCxnSpPr>
              <p:nvPr/>
            </p:nvCxnSpPr>
            <p:spPr bwMode="auto">
              <a:xfrm flipH="1">
                <a:off x="1034859" y="6242070"/>
                <a:ext cx="13" cy="36000"/>
              </a:xfrm>
              <a:prstGeom prst="line">
                <a:avLst/>
              </a:prstGeom>
              <a:solidFill>
                <a:schemeClr val="accent1"/>
              </a:solidFill>
              <a:ln w="9525" cap="flat" cmpd="sng" algn="ctr">
                <a:solidFill>
                  <a:srgbClr val="00B0F0"/>
                </a:solidFill>
                <a:prstDash val="solid"/>
                <a:round/>
                <a:headEnd type="none" w="med" len="med"/>
                <a:tailEnd type="none" w="med" len="med"/>
              </a:ln>
              <a:effectLst/>
            </p:spPr>
          </p:cxnSp>
          <p:cxnSp>
            <p:nvCxnSpPr>
              <p:cNvPr id="387" name="Straight Connector 386"/>
              <p:cNvCxnSpPr>
                <a:stCxn id="385" idx="10"/>
              </p:cNvCxnSpPr>
              <p:nvPr/>
            </p:nvCxnSpPr>
            <p:spPr bwMode="auto">
              <a:xfrm>
                <a:off x="1159282" y="6242312"/>
                <a:ext cx="0" cy="151724"/>
              </a:xfrm>
              <a:prstGeom prst="line">
                <a:avLst/>
              </a:prstGeom>
              <a:solidFill>
                <a:schemeClr val="accent1"/>
              </a:solidFill>
              <a:ln w="9525" cap="flat" cmpd="sng" algn="ctr">
                <a:solidFill>
                  <a:srgbClr val="00B0F0"/>
                </a:solidFill>
                <a:prstDash val="solid"/>
                <a:round/>
                <a:headEnd type="none" w="med" len="med"/>
                <a:tailEnd type="none" w="med" len="med"/>
              </a:ln>
              <a:effectLst/>
            </p:spPr>
          </p:cxnSp>
        </p:grpSp>
        <p:grpSp>
          <p:nvGrpSpPr>
            <p:cNvPr id="378" name="Group 377"/>
            <p:cNvGrpSpPr/>
            <p:nvPr/>
          </p:nvGrpSpPr>
          <p:grpSpPr>
            <a:xfrm rot="16200000">
              <a:off x="5598144" y="5534187"/>
              <a:ext cx="127560" cy="325188"/>
              <a:chOff x="3423115" y="3450547"/>
              <a:chExt cx="175588" cy="447620"/>
            </a:xfrm>
          </p:grpSpPr>
          <p:sp>
            <p:nvSpPr>
              <p:cNvPr id="380" name="Rectangle 379"/>
              <p:cNvSpPr/>
              <p:nvPr/>
            </p:nvSpPr>
            <p:spPr bwMode="auto">
              <a:xfrm rot="5400000">
                <a:off x="3319578" y="3619042"/>
                <a:ext cx="382662" cy="175588"/>
              </a:xfrm>
              <a:prstGeom prst="rect">
                <a:avLst/>
              </a:prstGeom>
              <a:noFill/>
              <a:ln w="9525" cap="flat" cmpd="sng" algn="ctr">
                <a:noFill/>
                <a:prstDash val="solid"/>
                <a:round/>
                <a:headEnd type="none" w="med" len="med"/>
                <a:tailEnd type="none" w="med" len="med"/>
              </a:ln>
              <a:effectLst/>
            </p:spPr>
            <p:txBody>
              <a:bodyPr vert="horz" wrap="square" lIns="0" tIns="34290" rIns="0" bIns="0" numCol="1" rtlCol="0" anchor="t" anchorCtr="0" compatLnSpc="1">
                <a:prstTxWarp prst="textNoShape">
                  <a:avLst/>
                </a:prstTxWarp>
              </a:bodyPr>
              <a:lstStyle/>
              <a:p>
                <a:pPr algn="ctr" defTabSz="685800">
                  <a:spcBef>
                    <a:spcPct val="0"/>
                  </a:spcBef>
                </a:pPr>
                <a:r>
                  <a:rPr lang="en-US" sz="525" dirty="0">
                    <a:latin typeface="+mn-lt"/>
                  </a:rPr>
                  <a:t>Flow</a:t>
                </a:r>
              </a:p>
              <a:p>
                <a:pPr algn="ctr">
                  <a:spcBef>
                    <a:spcPct val="0"/>
                  </a:spcBef>
                </a:pPr>
                <a:r>
                  <a:rPr lang="de-CH" sz="525" dirty="0">
                    <a:latin typeface="+mn-lt"/>
                  </a:rPr>
                  <a:t>FE-AB1WW</a:t>
                </a:r>
              </a:p>
            </p:txBody>
          </p:sp>
          <p:grpSp>
            <p:nvGrpSpPr>
              <p:cNvPr id="381" name="Group 380"/>
              <p:cNvGrpSpPr/>
              <p:nvPr/>
            </p:nvGrpSpPr>
            <p:grpSpPr>
              <a:xfrm>
                <a:off x="3447274" y="3450547"/>
                <a:ext cx="111536" cy="109483"/>
                <a:chOff x="2081595" y="5798398"/>
                <a:chExt cx="252548" cy="253290"/>
              </a:xfrm>
            </p:grpSpPr>
            <p:sp>
              <p:nvSpPr>
                <p:cNvPr id="382" name="Flowchart: Connector 381"/>
                <p:cNvSpPr/>
                <p:nvPr/>
              </p:nvSpPr>
              <p:spPr bwMode="auto">
                <a:xfrm>
                  <a:off x="2081595" y="5798398"/>
                  <a:ext cx="252548" cy="253290"/>
                </a:xfrm>
                <a:prstGeom prst="flowChartConnector">
                  <a:avLst/>
                </a:prstGeom>
                <a:solidFill>
                  <a:schemeClr val="bg1"/>
                </a:solidFill>
                <a:ln w="6350" cap="flat" cmpd="sng" algn="ctr">
                  <a:solidFill>
                    <a:srgbClr val="00B0F0"/>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de-CH" sz="525">
                    <a:latin typeface="Times" charset="0"/>
                  </a:endParaRPr>
                </a:p>
              </p:txBody>
            </p:sp>
            <p:sp>
              <p:nvSpPr>
                <p:cNvPr id="383" name="Arc 382"/>
                <p:cNvSpPr/>
                <p:nvPr/>
              </p:nvSpPr>
              <p:spPr bwMode="auto">
                <a:xfrm>
                  <a:off x="2093118" y="5949280"/>
                  <a:ext cx="229283" cy="101476"/>
                </a:xfrm>
                <a:prstGeom prst="arc">
                  <a:avLst>
                    <a:gd name="adj1" fmla="val 11237614"/>
                    <a:gd name="adj2" fmla="val 21097041"/>
                  </a:avLst>
                </a:prstGeom>
                <a:noFill/>
                <a:ln w="6350" cap="flat" cmpd="sng" algn="ctr">
                  <a:solidFill>
                    <a:srgbClr val="00B0F0"/>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de-CH" sz="525">
                    <a:latin typeface="Times" charset="0"/>
                  </a:endParaRPr>
                </a:p>
              </p:txBody>
            </p:sp>
            <p:sp>
              <p:nvSpPr>
                <p:cNvPr id="384" name="Arc 383"/>
                <p:cNvSpPr/>
                <p:nvPr/>
              </p:nvSpPr>
              <p:spPr bwMode="auto">
                <a:xfrm rot="10800000">
                  <a:off x="2093118" y="5799262"/>
                  <a:ext cx="229283" cy="101476"/>
                </a:xfrm>
                <a:prstGeom prst="arc">
                  <a:avLst>
                    <a:gd name="adj1" fmla="val 11237614"/>
                    <a:gd name="adj2" fmla="val 21097041"/>
                  </a:avLst>
                </a:prstGeom>
                <a:noFill/>
                <a:ln w="6350" cap="flat" cmpd="sng" algn="ctr">
                  <a:solidFill>
                    <a:srgbClr val="00B0F0"/>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de-CH" sz="525">
                    <a:latin typeface="Times" charset="0"/>
                  </a:endParaRPr>
                </a:p>
              </p:txBody>
            </p:sp>
          </p:grpSp>
        </p:grpSp>
        <p:sp>
          <p:nvSpPr>
            <p:cNvPr id="379" name="Rectangle 378"/>
            <p:cNvSpPr/>
            <p:nvPr/>
          </p:nvSpPr>
          <p:spPr bwMode="auto">
            <a:xfrm>
              <a:off x="5422237" y="5472378"/>
              <a:ext cx="122876" cy="58251"/>
            </a:xfrm>
            <a:prstGeom prst="rect">
              <a:avLst/>
            </a:prstGeom>
            <a:noFill/>
            <a:ln w="9525"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defTabSz="685800">
                <a:spcBef>
                  <a:spcPct val="0"/>
                </a:spcBef>
              </a:pPr>
              <a:r>
                <a:rPr lang="en-US" sz="525" dirty="0">
                  <a:latin typeface="+mn-lt"/>
                </a:rPr>
                <a:t>AB1</a:t>
              </a:r>
            </a:p>
          </p:txBody>
        </p:sp>
      </p:grpSp>
      <p:grpSp>
        <p:nvGrpSpPr>
          <p:cNvPr id="400" name="Group 399"/>
          <p:cNvGrpSpPr>
            <a:grpSpLocks noChangeAspect="1"/>
          </p:cNvGrpSpPr>
          <p:nvPr/>
        </p:nvGrpSpPr>
        <p:grpSpPr>
          <a:xfrm>
            <a:off x="4457472" y="3378861"/>
            <a:ext cx="621328" cy="351649"/>
            <a:chOff x="5417579" y="5541155"/>
            <a:chExt cx="409492" cy="228428"/>
          </a:xfrm>
        </p:grpSpPr>
        <p:grpSp>
          <p:nvGrpSpPr>
            <p:cNvPr id="401" name="Group 400"/>
            <p:cNvGrpSpPr/>
            <p:nvPr/>
          </p:nvGrpSpPr>
          <p:grpSpPr>
            <a:xfrm>
              <a:off x="5417579" y="5541155"/>
              <a:ext cx="124423" cy="218133"/>
              <a:chOff x="1034859" y="6175903"/>
              <a:chExt cx="124423" cy="218133"/>
            </a:xfrm>
          </p:grpSpPr>
          <p:sp>
            <p:nvSpPr>
              <p:cNvPr id="409" name="Freeform 408"/>
              <p:cNvSpPr/>
              <p:nvPr/>
            </p:nvSpPr>
            <p:spPr bwMode="auto">
              <a:xfrm>
                <a:off x="1034859" y="6175903"/>
                <a:ext cx="124423" cy="66454"/>
              </a:xfrm>
              <a:custGeom>
                <a:avLst/>
                <a:gdLst>
                  <a:gd name="connsiteX0" fmla="*/ 0 w 693271"/>
                  <a:gd name="connsiteY0" fmla="*/ 304800 h 382602"/>
                  <a:gd name="connsiteX1" fmla="*/ 101600 w 693271"/>
                  <a:gd name="connsiteY1" fmla="*/ 41836 h 382602"/>
                  <a:gd name="connsiteX2" fmla="*/ 167341 w 693271"/>
                  <a:gd name="connsiteY2" fmla="*/ 382495 h 382602"/>
                  <a:gd name="connsiteX3" fmla="*/ 191247 w 693271"/>
                  <a:gd name="connsiteY3" fmla="*/ 0 h 382602"/>
                  <a:gd name="connsiteX4" fmla="*/ 358588 w 693271"/>
                  <a:gd name="connsiteY4" fmla="*/ 382495 h 382602"/>
                  <a:gd name="connsiteX5" fmla="*/ 376518 w 693271"/>
                  <a:gd name="connsiteY5" fmla="*/ 29883 h 382602"/>
                  <a:gd name="connsiteX6" fmla="*/ 466165 w 693271"/>
                  <a:gd name="connsiteY6" fmla="*/ 340659 h 382602"/>
                  <a:gd name="connsiteX7" fmla="*/ 508000 w 693271"/>
                  <a:gd name="connsiteY7" fmla="*/ 71718 h 382602"/>
                  <a:gd name="connsiteX8" fmla="*/ 585694 w 693271"/>
                  <a:gd name="connsiteY8" fmla="*/ 364565 h 382602"/>
                  <a:gd name="connsiteX9" fmla="*/ 633506 w 693271"/>
                  <a:gd name="connsiteY9" fmla="*/ 197224 h 382602"/>
                  <a:gd name="connsiteX10" fmla="*/ 693271 w 693271"/>
                  <a:gd name="connsiteY10" fmla="*/ 322730 h 382602"/>
                  <a:gd name="connsiteX0" fmla="*/ 0 w 693271"/>
                  <a:gd name="connsiteY0" fmla="*/ 304800 h 382598"/>
                  <a:gd name="connsiteX1" fmla="*/ 101600 w 693271"/>
                  <a:gd name="connsiteY1" fmla="*/ 41836 h 382598"/>
                  <a:gd name="connsiteX2" fmla="*/ 167341 w 693271"/>
                  <a:gd name="connsiteY2" fmla="*/ 382495 h 382598"/>
                  <a:gd name="connsiteX3" fmla="*/ 191247 w 693271"/>
                  <a:gd name="connsiteY3" fmla="*/ 0 h 382598"/>
                  <a:gd name="connsiteX4" fmla="*/ 358588 w 693271"/>
                  <a:gd name="connsiteY4" fmla="*/ 382495 h 382598"/>
                  <a:gd name="connsiteX5" fmla="*/ 376518 w 693271"/>
                  <a:gd name="connsiteY5" fmla="*/ 29883 h 382598"/>
                  <a:gd name="connsiteX6" fmla="*/ 466165 w 693271"/>
                  <a:gd name="connsiteY6" fmla="*/ 340659 h 382598"/>
                  <a:gd name="connsiteX7" fmla="*/ 508000 w 693271"/>
                  <a:gd name="connsiteY7" fmla="*/ 71718 h 382598"/>
                  <a:gd name="connsiteX8" fmla="*/ 585694 w 693271"/>
                  <a:gd name="connsiteY8" fmla="*/ 364565 h 382598"/>
                  <a:gd name="connsiteX9" fmla="*/ 633506 w 693271"/>
                  <a:gd name="connsiteY9" fmla="*/ 197224 h 382598"/>
                  <a:gd name="connsiteX10" fmla="*/ 693271 w 693271"/>
                  <a:gd name="connsiteY10" fmla="*/ 322730 h 382598"/>
                  <a:gd name="connsiteX0" fmla="*/ 0 w 693271"/>
                  <a:gd name="connsiteY0" fmla="*/ 275033 h 352759"/>
                  <a:gd name="connsiteX1" fmla="*/ 101600 w 693271"/>
                  <a:gd name="connsiteY1" fmla="*/ 12069 h 352759"/>
                  <a:gd name="connsiteX2" fmla="*/ 167341 w 693271"/>
                  <a:gd name="connsiteY2" fmla="*/ 352728 h 352759"/>
                  <a:gd name="connsiteX3" fmla="*/ 200772 w 693271"/>
                  <a:gd name="connsiteY3" fmla="*/ 22621 h 352759"/>
                  <a:gd name="connsiteX4" fmla="*/ 358588 w 693271"/>
                  <a:gd name="connsiteY4" fmla="*/ 352728 h 352759"/>
                  <a:gd name="connsiteX5" fmla="*/ 376518 w 693271"/>
                  <a:gd name="connsiteY5" fmla="*/ 116 h 352759"/>
                  <a:gd name="connsiteX6" fmla="*/ 466165 w 693271"/>
                  <a:gd name="connsiteY6" fmla="*/ 310892 h 352759"/>
                  <a:gd name="connsiteX7" fmla="*/ 508000 w 693271"/>
                  <a:gd name="connsiteY7" fmla="*/ 41951 h 352759"/>
                  <a:gd name="connsiteX8" fmla="*/ 585694 w 693271"/>
                  <a:gd name="connsiteY8" fmla="*/ 334798 h 352759"/>
                  <a:gd name="connsiteX9" fmla="*/ 633506 w 693271"/>
                  <a:gd name="connsiteY9" fmla="*/ 167457 h 352759"/>
                  <a:gd name="connsiteX10" fmla="*/ 693271 w 693271"/>
                  <a:gd name="connsiteY10" fmla="*/ 292963 h 352759"/>
                  <a:gd name="connsiteX0" fmla="*/ 0 w 693271"/>
                  <a:gd name="connsiteY0" fmla="*/ 275033 h 352759"/>
                  <a:gd name="connsiteX1" fmla="*/ 101600 w 693271"/>
                  <a:gd name="connsiteY1" fmla="*/ 12069 h 352759"/>
                  <a:gd name="connsiteX2" fmla="*/ 167341 w 693271"/>
                  <a:gd name="connsiteY2" fmla="*/ 352728 h 352759"/>
                  <a:gd name="connsiteX3" fmla="*/ 200772 w 693271"/>
                  <a:gd name="connsiteY3" fmla="*/ 22621 h 352759"/>
                  <a:gd name="connsiteX4" fmla="*/ 358588 w 693271"/>
                  <a:gd name="connsiteY4" fmla="*/ 352728 h 352759"/>
                  <a:gd name="connsiteX5" fmla="*/ 376518 w 693271"/>
                  <a:gd name="connsiteY5" fmla="*/ 116 h 352759"/>
                  <a:gd name="connsiteX6" fmla="*/ 466165 w 693271"/>
                  <a:gd name="connsiteY6" fmla="*/ 310892 h 352759"/>
                  <a:gd name="connsiteX7" fmla="*/ 508000 w 693271"/>
                  <a:gd name="connsiteY7" fmla="*/ 41951 h 352759"/>
                  <a:gd name="connsiteX8" fmla="*/ 585694 w 693271"/>
                  <a:gd name="connsiteY8" fmla="*/ 334798 h 352759"/>
                  <a:gd name="connsiteX9" fmla="*/ 633506 w 693271"/>
                  <a:gd name="connsiteY9" fmla="*/ 167457 h 352759"/>
                  <a:gd name="connsiteX10" fmla="*/ 693271 w 693271"/>
                  <a:gd name="connsiteY10" fmla="*/ 292963 h 352759"/>
                  <a:gd name="connsiteX0" fmla="*/ 0 w 693271"/>
                  <a:gd name="connsiteY0" fmla="*/ 275033 h 352759"/>
                  <a:gd name="connsiteX1" fmla="*/ 101600 w 693271"/>
                  <a:gd name="connsiteY1" fmla="*/ 12069 h 352759"/>
                  <a:gd name="connsiteX2" fmla="*/ 138766 w 693271"/>
                  <a:gd name="connsiteY2" fmla="*/ 343203 h 352759"/>
                  <a:gd name="connsiteX3" fmla="*/ 200772 w 693271"/>
                  <a:gd name="connsiteY3" fmla="*/ 22621 h 352759"/>
                  <a:gd name="connsiteX4" fmla="*/ 358588 w 693271"/>
                  <a:gd name="connsiteY4" fmla="*/ 352728 h 352759"/>
                  <a:gd name="connsiteX5" fmla="*/ 376518 w 693271"/>
                  <a:gd name="connsiteY5" fmla="*/ 116 h 352759"/>
                  <a:gd name="connsiteX6" fmla="*/ 466165 w 693271"/>
                  <a:gd name="connsiteY6" fmla="*/ 310892 h 352759"/>
                  <a:gd name="connsiteX7" fmla="*/ 508000 w 693271"/>
                  <a:gd name="connsiteY7" fmla="*/ 41951 h 352759"/>
                  <a:gd name="connsiteX8" fmla="*/ 585694 w 693271"/>
                  <a:gd name="connsiteY8" fmla="*/ 334798 h 352759"/>
                  <a:gd name="connsiteX9" fmla="*/ 633506 w 693271"/>
                  <a:gd name="connsiteY9" fmla="*/ 167457 h 352759"/>
                  <a:gd name="connsiteX10" fmla="*/ 693271 w 693271"/>
                  <a:gd name="connsiteY10" fmla="*/ 292963 h 352759"/>
                  <a:gd name="connsiteX0" fmla="*/ 0 w 693271"/>
                  <a:gd name="connsiteY0" fmla="*/ 275033 h 352759"/>
                  <a:gd name="connsiteX1" fmla="*/ 101600 w 693271"/>
                  <a:gd name="connsiteY1" fmla="*/ 12069 h 352759"/>
                  <a:gd name="connsiteX2" fmla="*/ 138766 w 693271"/>
                  <a:gd name="connsiteY2" fmla="*/ 343203 h 352759"/>
                  <a:gd name="connsiteX3" fmla="*/ 200772 w 693271"/>
                  <a:gd name="connsiteY3" fmla="*/ 22621 h 352759"/>
                  <a:gd name="connsiteX4" fmla="*/ 358588 w 693271"/>
                  <a:gd name="connsiteY4" fmla="*/ 352728 h 352759"/>
                  <a:gd name="connsiteX5" fmla="*/ 376518 w 693271"/>
                  <a:gd name="connsiteY5" fmla="*/ 116 h 352759"/>
                  <a:gd name="connsiteX6" fmla="*/ 466165 w 693271"/>
                  <a:gd name="connsiteY6" fmla="*/ 310892 h 352759"/>
                  <a:gd name="connsiteX7" fmla="*/ 508000 w 693271"/>
                  <a:gd name="connsiteY7" fmla="*/ 41951 h 352759"/>
                  <a:gd name="connsiteX8" fmla="*/ 585694 w 693271"/>
                  <a:gd name="connsiteY8" fmla="*/ 334798 h 352759"/>
                  <a:gd name="connsiteX9" fmla="*/ 633506 w 693271"/>
                  <a:gd name="connsiteY9" fmla="*/ 167457 h 352759"/>
                  <a:gd name="connsiteX10" fmla="*/ 693271 w 693271"/>
                  <a:gd name="connsiteY10" fmla="*/ 292963 h 352759"/>
                  <a:gd name="connsiteX0" fmla="*/ 0 w 693271"/>
                  <a:gd name="connsiteY0" fmla="*/ 275033 h 352759"/>
                  <a:gd name="connsiteX1" fmla="*/ 101600 w 693271"/>
                  <a:gd name="connsiteY1" fmla="*/ 12069 h 352759"/>
                  <a:gd name="connsiteX2" fmla="*/ 138766 w 693271"/>
                  <a:gd name="connsiteY2" fmla="*/ 343203 h 352759"/>
                  <a:gd name="connsiteX3" fmla="*/ 200772 w 693271"/>
                  <a:gd name="connsiteY3" fmla="*/ 22621 h 352759"/>
                  <a:gd name="connsiteX4" fmla="*/ 358588 w 693271"/>
                  <a:gd name="connsiteY4" fmla="*/ 352728 h 352759"/>
                  <a:gd name="connsiteX5" fmla="*/ 376518 w 693271"/>
                  <a:gd name="connsiteY5" fmla="*/ 116 h 352759"/>
                  <a:gd name="connsiteX6" fmla="*/ 466165 w 693271"/>
                  <a:gd name="connsiteY6" fmla="*/ 310892 h 352759"/>
                  <a:gd name="connsiteX7" fmla="*/ 508000 w 693271"/>
                  <a:gd name="connsiteY7" fmla="*/ 41951 h 352759"/>
                  <a:gd name="connsiteX8" fmla="*/ 585694 w 693271"/>
                  <a:gd name="connsiteY8" fmla="*/ 334798 h 352759"/>
                  <a:gd name="connsiteX9" fmla="*/ 633506 w 693271"/>
                  <a:gd name="connsiteY9" fmla="*/ 167457 h 352759"/>
                  <a:gd name="connsiteX10" fmla="*/ 693271 w 693271"/>
                  <a:gd name="connsiteY10" fmla="*/ 292963 h 352759"/>
                  <a:gd name="connsiteX0" fmla="*/ 0 w 693271"/>
                  <a:gd name="connsiteY0" fmla="*/ 275033 h 352738"/>
                  <a:gd name="connsiteX1" fmla="*/ 101600 w 693271"/>
                  <a:gd name="connsiteY1" fmla="*/ 12069 h 352738"/>
                  <a:gd name="connsiteX2" fmla="*/ 138766 w 693271"/>
                  <a:gd name="connsiteY2" fmla="*/ 343203 h 352738"/>
                  <a:gd name="connsiteX3" fmla="*/ 215060 w 693271"/>
                  <a:gd name="connsiteY3" fmla="*/ 13096 h 352738"/>
                  <a:gd name="connsiteX4" fmla="*/ 358588 w 693271"/>
                  <a:gd name="connsiteY4" fmla="*/ 352728 h 352738"/>
                  <a:gd name="connsiteX5" fmla="*/ 376518 w 693271"/>
                  <a:gd name="connsiteY5" fmla="*/ 116 h 352738"/>
                  <a:gd name="connsiteX6" fmla="*/ 466165 w 693271"/>
                  <a:gd name="connsiteY6" fmla="*/ 310892 h 352738"/>
                  <a:gd name="connsiteX7" fmla="*/ 508000 w 693271"/>
                  <a:gd name="connsiteY7" fmla="*/ 41951 h 352738"/>
                  <a:gd name="connsiteX8" fmla="*/ 585694 w 693271"/>
                  <a:gd name="connsiteY8" fmla="*/ 334798 h 352738"/>
                  <a:gd name="connsiteX9" fmla="*/ 633506 w 693271"/>
                  <a:gd name="connsiteY9" fmla="*/ 167457 h 352738"/>
                  <a:gd name="connsiteX10" fmla="*/ 693271 w 693271"/>
                  <a:gd name="connsiteY10" fmla="*/ 292963 h 352738"/>
                  <a:gd name="connsiteX0" fmla="*/ 0 w 693271"/>
                  <a:gd name="connsiteY0" fmla="*/ 274977 h 343147"/>
                  <a:gd name="connsiteX1" fmla="*/ 101600 w 693271"/>
                  <a:gd name="connsiteY1" fmla="*/ 12013 h 343147"/>
                  <a:gd name="connsiteX2" fmla="*/ 138766 w 693271"/>
                  <a:gd name="connsiteY2" fmla="*/ 343147 h 343147"/>
                  <a:gd name="connsiteX3" fmla="*/ 215060 w 693271"/>
                  <a:gd name="connsiteY3" fmla="*/ 13040 h 343147"/>
                  <a:gd name="connsiteX4" fmla="*/ 296675 w 693271"/>
                  <a:gd name="connsiteY4" fmla="*/ 340766 h 343147"/>
                  <a:gd name="connsiteX5" fmla="*/ 376518 w 693271"/>
                  <a:gd name="connsiteY5" fmla="*/ 60 h 343147"/>
                  <a:gd name="connsiteX6" fmla="*/ 466165 w 693271"/>
                  <a:gd name="connsiteY6" fmla="*/ 310836 h 343147"/>
                  <a:gd name="connsiteX7" fmla="*/ 508000 w 693271"/>
                  <a:gd name="connsiteY7" fmla="*/ 41895 h 343147"/>
                  <a:gd name="connsiteX8" fmla="*/ 585694 w 693271"/>
                  <a:gd name="connsiteY8" fmla="*/ 334742 h 343147"/>
                  <a:gd name="connsiteX9" fmla="*/ 633506 w 693271"/>
                  <a:gd name="connsiteY9" fmla="*/ 167401 h 343147"/>
                  <a:gd name="connsiteX10" fmla="*/ 693271 w 693271"/>
                  <a:gd name="connsiteY10" fmla="*/ 292907 h 343147"/>
                  <a:gd name="connsiteX0" fmla="*/ 0 w 693271"/>
                  <a:gd name="connsiteY0" fmla="*/ 274977 h 345528"/>
                  <a:gd name="connsiteX1" fmla="*/ 101600 w 693271"/>
                  <a:gd name="connsiteY1" fmla="*/ 12013 h 345528"/>
                  <a:gd name="connsiteX2" fmla="*/ 238778 w 693271"/>
                  <a:gd name="connsiteY2" fmla="*/ 345528 h 345528"/>
                  <a:gd name="connsiteX3" fmla="*/ 215060 w 693271"/>
                  <a:gd name="connsiteY3" fmla="*/ 13040 h 345528"/>
                  <a:gd name="connsiteX4" fmla="*/ 296675 w 693271"/>
                  <a:gd name="connsiteY4" fmla="*/ 340766 h 345528"/>
                  <a:gd name="connsiteX5" fmla="*/ 376518 w 693271"/>
                  <a:gd name="connsiteY5" fmla="*/ 60 h 345528"/>
                  <a:gd name="connsiteX6" fmla="*/ 466165 w 693271"/>
                  <a:gd name="connsiteY6" fmla="*/ 310836 h 345528"/>
                  <a:gd name="connsiteX7" fmla="*/ 508000 w 693271"/>
                  <a:gd name="connsiteY7" fmla="*/ 41895 h 345528"/>
                  <a:gd name="connsiteX8" fmla="*/ 585694 w 693271"/>
                  <a:gd name="connsiteY8" fmla="*/ 334742 h 345528"/>
                  <a:gd name="connsiteX9" fmla="*/ 633506 w 693271"/>
                  <a:gd name="connsiteY9" fmla="*/ 167401 h 345528"/>
                  <a:gd name="connsiteX10" fmla="*/ 693271 w 693271"/>
                  <a:gd name="connsiteY10" fmla="*/ 292907 h 345528"/>
                  <a:gd name="connsiteX0" fmla="*/ 0 w 693271"/>
                  <a:gd name="connsiteY0" fmla="*/ 274977 h 345530"/>
                  <a:gd name="connsiteX1" fmla="*/ 101600 w 693271"/>
                  <a:gd name="connsiteY1" fmla="*/ 12013 h 345530"/>
                  <a:gd name="connsiteX2" fmla="*/ 238778 w 693271"/>
                  <a:gd name="connsiteY2" fmla="*/ 345528 h 345530"/>
                  <a:gd name="connsiteX3" fmla="*/ 357935 w 693271"/>
                  <a:gd name="connsiteY3" fmla="*/ 5896 h 345530"/>
                  <a:gd name="connsiteX4" fmla="*/ 296675 w 693271"/>
                  <a:gd name="connsiteY4" fmla="*/ 340766 h 345530"/>
                  <a:gd name="connsiteX5" fmla="*/ 376518 w 693271"/>
                  <a:gd name="connsiteY5" fmla="*/ 60 h 345530"/>
                  <a:gd name="connsiteX6" fmla="*/ 466165 w 693271"/>
                  <a:gd name="connsiteY6" fmla="*/ 310836 h 345530"/>
                  <a:gd name="connsiteX7" fmla="*/ 508000 w 693271"/>
                  <a:gd name="connsiteY7" fmla="*/ 41895 h 345530"/>
                  <a:gd name="connsiteX8" fmla="*/ 585694 w 693271"/>
                  <a:gd name="connsiteY8" fmla="*/ 334742 h 345530"/>
                  <a:gd name="connsiteX9" fmla="*/ 633506 w 693271"/>
                  <a:gd name="connsiteY9" fmla="*/ 167401 h 345530"/>
                  <a:gd name="connsiteX10" fmla="*/ 693271 w 693271"/>
                  <a:gd name="connsiteY10" fmla="*/ 292907 h 345530"/>
                  <a:gd name="connsiteX0" fmla="*/ 0 w 693271"/>
                  <a:gd name="connsiteY0" fmla="*/ 275032 h 352729"/>
                  <a:gd name="connsiteX1" fmla="*/ 101600 w 693271"/>
                  <a:gd name="connsiteY1" fmla="*/ 12068 h 352729"/>
                  <a:gd name="connsiteX2" fmla="*/ 238778 w 693271"/>
                  <a:gd name="connsiteY2" fmla="*/ 345583 h 352729"/>
                  <a:gd name="connsiteX3" fmla="*/ 357935 w 693271"/>
                  <a:gd name="connsiteY3" fmla="*/ 5951 h 352729"/>
                  <a:gd name="connsiteX4" fmla="*/ 489557 w 693271"/>
                  <a:gd name="connsiteY4" fmla="*/ 352727 h 352729"/>
                  <a:gd name="connsiteX5" fmla="*/ 376518 w 693271"/>
                  <a:gd name="connsiteY5" fmla="*/ 115 h 352729"/>
                  <a:gd name="connsiteX6" fmla="*/ 466165 w 693271"/>
                  <a:gd name="connsiteY6" fmla="*/ 310891 h 352729"/>
                  <a:gd name="connsiteX7" fmla="*/ 508000 w 693271"/>
                  <a:gd name="connsiteY7" fmla="*/ 41950 h 352729"/>
                  <a:gd name="connsiteX8" fmla="*/ 585694 w 693271"/>
                  <a:gd name="connsiteY8" fmla="*/ 334797 h 352729"/>
                  <a:gd name="connsiteX9" fmla="*/ 633506 w 693271"/>
                  <a:gd name="connsiteY9" fmla="*/ 167456 h 352729"/>
                  <a:gd name="connsiteX10" fmla="*/ 693271 w 693271"/>
                  <a:gd name="connsiteY10" fmla="*/ 292962 h 352729"/>
                  <a:gd name="connsiteX0" fmla="*/ 0 w 693271"/>
                  <a:gd name="connsiteY0" fmla="*/ 269085 h 346782"/>
                  <a:gd name="connsiteX1" fmla="*/ 101600 w 693271"/>
                  <a:gd name="connsiteY1" fmla="*/ 6121 h 346782"/>
                  <a:gd name="connsiteX2" fmla="*/ 238778 w 693271"/>
                  <a:gd name="connsiteY2" fmla="*/ 339636 h 346782"/>
                  <a:gd name="connsiteX3" fmla="*/ 357935 w 693271"/>
                  <a:gd name="connsiteY3" fmla="*/ 4 h 346782"/>
                  <a:gd name="connsiteX4" fmla="*/ 489557 w 693271"/>
                  <a:gd name="connsiteY4" fmla="*/ 346780 h 346782"/>
                  <a:gd name="connsiteX5" fmla="*/ 614643 w 693271"/>
                  <a:gd name="connsiteY5" fmla="*/ 6074 h 346782"/>
                  <a:gd name="connsiteX6" fmla="*/ 466165 w 693271"/>
                  <a:gd name="connsiteY6" fmla="*/ 304944 h 346782"/>
                  <a:gd name="connsiteX7" fmla="*/ 508000 w 693271"/>
                  <a:gd name="connsiteY7" fmla="*/ 36003 h 346782"/>
                  <a:gd name="connsiteX8" fmla="*/ 585694 w 693271"/>
                  <a:gd name="connsiteY8" fmla="*/ 328850 h 346782"/>
                  <a:gd name="connsiteX9" fmla="*/ 633506 w 693271"/>
                  <a:gd name="connsiteY9" fmla="*/ 161509 h 346782"/>
                  <a:gd name="connsiteX10" fmla="*/ 693271 w 693271"/>
                  <a:gd name="connsiteY10" fmla="*/ 287015 h 346782"/>
                  <a:gd name="connsiteX0" fmla="*/ 0 w 742078"/>
                  <a:gd name="connsiteY0" fmla="*/ 269085 h 346782"/>
                  <a:gd name="connsiteX1" fmla="*/ 101600 w 742078"/>
                  <a:gd name="connsiteY1" fmla="*/ 6121 h 346782"/>
                  <a:gd name="connsiteX2" fmla="*/ 238778 w 742078"/>
                  <a:gd name="connsiteY2" fmla="*/ 339636 h 346782"/>
                  <a:gd name="connsiteX3" fmla="*/ 357935 w 742078"/>
                  <a:gd name="connsiteY3" fmla="*/ 4 h 346782"/>
                  <a:gd name="connsiteX4" fmla="*/ 489557 w 742078"/>
                  <a:gd name="connsiteY4" fmla="*/ 346780 h 346782"/>
                  <a:gd name="connsiteX5" fmla="*/ 614643 w 742078"/>
                  <a:gd name="connsiteY5" fmla="*/ 6074 h 346782"/>
                  <a:gd name="connsiteX6" fmla="*/ 740009 w 742078"/>
                  <a:gd name="connsiteY6" fmla="*/ 345425 h 346782"/>
                  <a:gd name="connsiteX7" fmla="*/ 508000 w 742078"/>
                  <a:gd name="connsiteY7" fmla="*/ 36003 h 346782"/>
                  <a:gd name="connsiteX8" fmla="*/ 585694 w 742078"/>
                  <a:gd name="connsiteY8" fmla="*/ 328850 h 346782"/>
                  <a:gd name="connsiteX9" fmla="*/ 633506 w 742078"/>
                  <a:gd name="connsiteY9" fmla="*/ 161509 h 346782"/>
                  <a:gd name="connsiteX10" fmla="*/ 693271 w 742078"/>
                  <a:gd name="connsiteY10" fmla="*/ 287015 h 346782"/>
                  <a:gd name="connsiteX0" fmla="*/ 0 w 878363"/>
                  <a:gd name="connsiteY0" fmla="*/ 269085 h 346782"/>
                  <a:gd name="connsiteX1" fmla="*/ 101600 w 878363"/>
                  <a:gd name="connsiteY1" fmla="*/ 6121 h 346782"/>
                  <a:gd name="connsiteX2" fmla="*/ 238778 w 878363"/>
                  <a:gd name="connsiteY2" fmla="*/ 339636 h 346782"/>
                  <a:gd name="connsiteX3" fmla="*/ 357935 w 878363"/>
                  <a:gd name="connsiteY3" fmla="*/ 4 h 346782"/>
                  <a:gd name="connsiteX4" fmla="*/ 489557 w 878363"/>
                  <a:gd name="connsiteY4" fmla="*/ 346780 h 346782"/>
                  <a:gd name="connsiteX5" fmla="*/ 614643 w 878363"/>
                  <a:gd name="connsiteY5" fmla="*/ 6074 h 346782"/>
                  <a:gd name="connsiteX6" fmla="*/ 740009 w 878363"/>
                  <a:gd name="connsiteY6" fmla="*/ 345425 h 346782"/>
                  <a:gd name="connsiteX7" fmla="*/ 874712 w 878363"/>
                  <a:gd name="connsiteY7" fmla="*/ 285 h 346782"/>
                  <a:gd name="connsiteX8" fmla="*/ 585694 w 878363"/>
                  <a:gd name="connsiteY8" fmla="*/ 328850 h 346782"/>
                  <a:gd name="connsiteX9" fmla="*/ 633506 w 878363"/>
                  <a:gd name="connsiteY9" fmla="*/ 161509 h 346782"/>
                  <a:gd name="connsiteX10" fmla="*/ 693271 w 878363"/>
                  <a:gd name="connsiteY10" fmla="*/ 287015 h 346782"/>
                  <a:gd name="connsiteX0" fmla="*/ 0 w 1005755"/>
                  <a:gd name="connsiteY0" fmla="*/ 269085 h 346782"/>
                  <a:gd name="connsiteX1" fmla="*/ 101600 w 1005755"/>
                  <a:gd name="connsiteY1" fmla="*/ 6121 h 346782"/>
                  <a:gd name="connsiteX2" fmla="*/ 238778 w 1005755"/>
                  <a:gd name="connsiteY2" fmla="*/ 339636 h 346782"/>
                  <a:gd name="connsiteX3" fmla="*/ 357935 w 1005755"/>
                  <a:gd name="connsiteY3" fmla="*/ 4 h 346782"/>
                  <a:gd name="connsiteX4" fmla="*/ 489557 w 1005755"/>
                  <a:gd name="connsiteY4" fmla="*/ 346780 h 346782"/>
                  <a:gd name="connsiteX5" fmla="*/ 614643 w 1005755"/>
                  <a:gd name="connsiteY5" fmla="*/ 6074 h 346782"/>
                  <a:gd name="connsiteX6" fmla="*/ 740009 w 1005755"/>
                  <a:gd name="connsiteY6" fmla="*/ 345425 h 346782"/>
                  <a:gd name="connsiteX7" fmla="*/ 874712 w 1005755"/>
                  <a:gd name="connsiteY7" fmla="*/ 285 h 346782"/>
                  <a:gd name="connsiteX8" fmla="*/ 997650 w 1005755"/>
                  <a:gd name="connsiteY8" fmla="*/ 343138 h 346782"/>
                  <a:gd name="connsiteX9" fmla="*/ 633506 w 1005755"/>
                  <a:gd name="connsiteY9" fmla="*/ 161509 h 346782"/>
                  <a:gd name="connsiteX10" fmla="*/ 693271 w 1005755"/>
                  <a:gd name="connsiteY10" fmla="*/ 287015 h 346782"/>
                  <a:gd name="connsiteX0" fmla="*/ 0 w 1132997"/>
                  <a:gd name="connsiteY0" fmla="*/ 269085 h 346782"/>
                  <a:gd name="connsiteX1" fmla="*/ 101600 w 1132997"/>
                  <a:gd name="connsiteY1" fmla="*/ 6121 h 346782"/>
                  <a:gd name="connsiteX2" fmla="*/ 238778 w 1132997"/>
                  <a:gd name="connsiteY2" fmla="*/ 339636 h 346782"/>
                  <a:gd name="connsiteX3" fmla="*/ 357935 w 1132997"/>
                  <a:gd name="connsiteY3" fmla="*/ 4 h 346782"/>
                  <a:gd name="connsiteX4" fmla="*/ 489557 w 1132997"/>
                  <a:gd name="connsiteY4" fmla="*/ 346780 h 346782"/>
                  <a:gd name="connsiteX5" fmla="*/ 614643 w 1132997"/>
                  <a:gd name="connsiteY5" fmla="*/ 6074 h 346782"/>
                  <a:gd name="connsiteX6" fmla="*/ 740009 w 1132997"/>
                  <a:gd name="connsiteY6" fmla="*/ 345425 h 346782"/>
                  <a:gd name="connsiteX7" fmla="*/ 874712 w 1132997"/>
                  <a:gd name="connsiteY7" fmla="*/ 285 h 346782"/>
                  <a:gd name="connsiteX8" fmla="*/ 997650 w 1132997"/>
                  <a:gd name="connsiteY8" fmla="*/ 343138 h 346782"/>
                  <a:gd name="connsiteX9" fmla="*/ 1121662 w 1132997"/>
                  <a:gd name="connsiteY9" fmla="*/ 4347 h 346782"/>
                  <a:gd name="connsiteX10" fmla="*/ 693271 w 1132997"/>
                  <a:gd name="connsiteY10" fmla="*/ 287015 h 346782"/>
                  <a:gd name="connsiteX0" fmla="*/ 0 w 1243339"/>
                  <a:gd name="connsiteY0" fmla="*/ 269085 h 346782"/>
                  <a:gd name="connsiteX1" fmla="*/ 101600 w 1243339"/>
                  <a:gd name="connsiteY1" fmla="*/ 6121 h 346782"/>
                  <a:gd name="connsiteX2" fmla="*/ 238778 w 1243339"/>
                  <a:gd name="connsiteY2" fmla="*/ 339636 h 346782"/>
                  <a:gd name="connsiteX3" fmla="*/ 357935 w 1243339"/>
                  <a:gd name="connsiteY3" fmla="*/ 4 h 346782"/>
                  <a:gd name="connsiteX4" fmla="*/ 489557 w 1243339"/>
                  <a:gd name="connsiteY4" fmla="*/ 346780 h 346782"/>
                  <a:gd name="connsiteX5" fmla="*/ 614643 w 1243339"/>
                  <a:gd name="connsiteY5" fmla="*/ 6074 h 346782"/>
                  <a:gd name="connsiteX6" fmla="*/ 740009 w 1243339"/>
                  <a:gd name="connsiteY6" fmla="*/ 345425 h 346782"/>
                  <a:gd name="connsiteX7" fmla="*/ 874712 w 1243339"/>
                  <a:gd name="connsiteY7" fmla="*/ 285 h 346782"/>
                  <a:gd name="connsiteX8" fmla="*/ 997650 w 1243339"/>
                  <a:gd name="connsiteY8" fmla="*/ 343138 h 346782"/>
                  <a:gd name="connsiteX9" fmla="*/ 1121662 w 1243339"/>
                  <a:gd name="connsiteY9" fmla="*/ 4347 h 346782"/>
                  <a:gd name="connsiteX10" fmla="*/ 1243339 w 1243339"/>
                  <a:gd name="connsiteY10" fmla="*/ 346546 h 346782"/>
                  <a:gd name="connsiteX0" fmla="*/ 0 w 1276677"/>
                  <a:gd name="connsiteY0" fmla="*/ 345285 h 346782"/>
                  <a:gd name="connsiteX1" fmla="*/ 134938 w 1276677"/>
                  <a:gd name="connsiteY1" fmla="*/ 6121 h 346782"/>
                  <a:gd name="connsiteX2" fmla="*/ 272116 w 1276677"/>
                  <a:gd name="connsiteY2" fmla="*/ 339636 h 346782"/>
                  <a:gd name="connsiteX3" fmla="*/ 391273 w 1276677"/>
                  <a:gd name="connsiteY3" fmla="*/ 4 h 346782"/>
                  <a:gd name="connsiteX4" fmla="*/ 522895 w 1276677"/>
                  <a:gd name="connsiteY4" fmla="*/ 346780 h 346782"/>
                  <a:gd name="connsiteX5" fmla="*/ 647981 w 1276677"/>
                  <a:gd name="connsiteY5" fmla="*/ 6074 h 346782"/>
                  <a:gd name="connsiteX6" fmla="*/ 773347 w 1276677"/>
                  <a:gd name="connsiteY6" fmla="*/ 345425 h 346782"/>
                  <a:gd name="connsiteX7" fmla="*/ 908050 w 1276677"/>
                  <a:gd name="connsiteY7" fmla="*/ 285 h 346782"/>
                  <a:gd name="connsiteX8" fmla="*/ 1030988 w 1276677"/>
                  <a:gd name="connsiteY8" fmla="*/ 343138 h 346782"/>
                  <a:gd name="connsiteX9" fmla="*/ 1155000 w 1276677"/>
                  <a:gd name="connsiteY9" fmla="*/ 4347 h 346782"/>
                  <a:gd name="connsiteX10" fmla="*/ 1276677 w 1276677"/>
                  <a:gd name="connsiteY10" fmla="*/ 346546 h 346782"/>
                  <a:gd name="connsiteX0" fmla="*/ 0 w 1276677"/>
                  <a:gd name="connsiteY0" fmla="*/ 345285 h 346782"/>
                  <a:gd name="connsiteX1" fmla="*/ 134938 w 1276677"/>
                  <a:gd name="connsiteY1" fmla="*/ 6121 h 346782"/>
                  <a:gd name="connsiteX2" fmla="*/ 272116 w 1276677"/>
                  <a:gd name="connsiteY2" fmla="*/ 339636 h 346782"/>
                  <a:gd name="connsiteX3" fmla="*/ 391273 w 1276677"/>
                  <a:gd name="connsiteY3" fmla="*/ 4 h 346782"/>
                  <a:gd name="connsiteX4" fmla="*/ 522895 w 1276677"/>
                  <a:gd name="connsiteY4" fmla="*/ 346780 h 346782"/>
                  <a:gd name="connsiteX5" fmla="*/ 647981 w 1276677"/>
                  <a:gd name="connsiteY5" fmla="*/ 6074 h 346782"/>
                  <a:gd name="connsiteX6" fmla="*/ 773347 w 1276677"/>
                  <a:gd name="connsiteY6" fmla="*/ 345425 h 346782"/>
                  <a:gd name="connsiteX7" fmla="*/ 908050 w 1276677"/>
                  <a:gd name="connsiteY7" fmla="*/ 285 h 346782"/>
                  <a:gd name="connsiteX8" fmla="*/ 1030988 w 1276677"/>
                  <a:gd name="connsiteY8" fmla="*/ 343138 h 346782"/>
                  <a:gd name="connsiteX9" fmla="*/ 1155000 w 1276677"/>
                  <a:gd name="connsiteY9" fmla="*/ 4347 h 346782"/>
                  <a:gd name="connsiteX10" fmla="*/ 1276677 w 1276677"/>
                  <a:gd name="connsiteY10" fmla="*/ 346546 h 346782"/>
                  <a:gd name="connsiteX0" fmla="*/ 0 w 1276677"/>
                  <a:gd name="connsiteY0" fmla="*/ 345285 h 346782"/>
                  <a:gd name="connsiteX1" fmla="*/ 134938 w 1276677"/>
                  <a:gd name="connsiteY1" fmla="*/ 6121 h 346782"/>
                  <a:gd name="connsiteX2" fmla="*/ 272116 w 1276677"/>
                  <a:gd name="connsiteY2" fmla="*/ 339636 h 346782"/>
                  <a:gd name="connsiteX3" fmla="*/ 391273 w 1276677"/>
                  <a:gd name="connsiteY3" fmla="*/ 4 h 346782"/>
                  <a:gd name="connsiteX4" fmla="*/ 522895 w 1276677"/>
                  <a:gd name="connsiteY4" fmla="*/ 346780 h 346782"/>
                  <a:gd name="connsiteX5" fmla="*/ 647981 w 1276677"/>
                  <a:gd name="connsiteY5" fmla="*/ 6074 h 346782"/>
                  <a:gd name="connsiteX6" fmla="*/ 773347 w 1276677"/>
                  <a:gd name="connsiteY6" fmla="*/ 345425 h 346782"/>
                  <a:gd name="connsiteX7" fmla="*/ 908050 w 1276677"/>
                  <a:gd name="connsiteY7" fmla="*/ 285 h 346782"/>
                  <a:gd name="connsiteX8" fmla="*/ 1030988 w 1276677"/>
                  <a:gd name="connsiteY8" fmla="*/ 343138 h 346782"/>
                  <a:gd name="connsiteX9" fmla="*/ 1155000 w 1276677"/>
                  <a:gd name="connsiteY9" fmla="*/ 4347 h 346782"/>
                  <a:gd name="connsiteX10" fmla="*/ 1276677 w 1276677"/>
                  <a:gd name="connsiteY10" fmla="*/ 346546 h 346782"/>
                  <a:gd name="connsiteX0" fmla="*/ 0 w 1276677"/>
                  <a:gd name="connsiteY0" fmla="*/ 345285 h 346782"/>
                  <a:gd name="connsiteX1" fmla="*/ 134938 w 1276677"/>
                  <a:gd name="connsiteY1" fmla="*/ 6121 h 346782"/>
                  <a:gd name="connsiteX2" fmla="*/ 272116 w 1276677"/>
                  <a:gd name="connsiteY2" fmla="*/ 339636 h 346782"/>
                  <a:gd name="connsiteX3" fmla="*/ 391273 w 1276677"/>
                  <a:gd name="connsiteY3" fmla="*/ 4 h 346782"/>
                  <a:gd name="connsiteX4" fmla="*/ 522895 w 1276677"/>
                  <a:gd name="connsiteY4" fmla="*/ 346780 h 346782"/>
                  <a:gd name="connsiteX5" fmla="*/ 647981 w 1276677"/>
                  <a:gd name="connsiteY5" fmla="*/ 6074 h 346782"/>
                  <a:gd name="connsiteX6" fmla="*/ 773347 w 1276677"/>
                  <a:gd name="connsiteY6" fmla="*/ 345425 h 346782"/>
                  <a:gd name="connsiteX7" fmla="*/ 908050 w 1276677"/>
                  <a:gd name="connsiteY7" fmla="*/ 285 h 346782"/>
                  <a:gd name="connsiteX8" fmla="*/ 1030988 w 1276677"/>
                  <a:gd name="connsiteY8" fmla="*/ 343138 h 346782"/>
                  <a:gd name="connsiteX9" fmla="*/ 1155000 w 1276677"/>
                  <a:gd name="connsiteY9" fmla="*/ 4347 h 346782"/>
                  <a:gd name="connsiteX10" fmla="*/ 1276677 w 1276677"/>
                  <a:gd name="connsiteY10" fmla="*/ 346546 h 346782"/>
                  <a:gd name="connsiteX0" fmla="*/ 0 w 1276677"/>
                  <a:gd name="connsiteY0" fmla="*/ 345285 h 346782"/>
                  <a:gd name="connsiteX1" fmla="*/ 134938 w 1276677"/>
                  <a:gd name="connsiteY1" fmla="*/ 6121 h 346782"/>
                  <a:gd name="connsiteX2" fmla="*/ 272116 w 1276677"/>
                  <a:gd name="connsiteY2" fmla="*/ 339636 h 346782"/>
                  <a:gd name="connsiteX3" fmla="*/ 391273 w 1276677"/>
                  <a:gd name="connsiteY3" fmla="*/ 4 h 346782"/>
                  <a:gd name="connsiteX4" fmla="*/ 522895 w 1276677"/>
                  <a:gd name="connsiteY4" fmla="*/ 346780 h 346782"/>
                  <a:gd name="connsiteX5" fmla="*/ 647981 w 1276677"/>
                  <a:gd name="connsiteY5" fmla="*/ 6074 h 346782"/>
                  <a:gd name="connsiteX6" fmla="*/ 773347 w 1276677"/>
                  <a:gd name="connsiteY6" fmla="*/ 345425 h 346782"/>
                  <a:gd name="connsiteX7" fmla="*/ 908050 w 1276677"/>
                  <a:gd name="connsiteY7" fmla="*/ 285 h 346782"/>
                  <a:gd name="connsiteX8" fmla="*/ 1030988 w 1276677"/>
                  <a:gd name="connsiteY8" fmla="*/ 343138 h 346782"/>
                  <a:gd name="connsiteX9" fmla="*/ 1155000 w 1276677"/>
                  <a:gd name="connsiteY9" fmla="*/ 4347 h 346782"/>
                  <a:gd name="connsiteX10" fmla="*/ 1276677 w 1276677"/>
                  <a:gd name="connsiteY10" fmla="*/ 346546 h 346782"/>
                  <a:gd name="connsiteX0" fmla="*/ 0 w 1276677"/>
                  <a:gd name="connsiteY0" fmla="*/ 345285 h 346782"/>
                  <a:gd name="connsiteX1" fmla="*/ 134938 w 1276677"/>
                  <a:gd name="connsiteY1" fmla="*/ 6121 h 346782"/>
                  <a:gd name="connsiteX2" fmla="*/ 272116 w 1276677"/>
                  <a:gd name="connsiteY2" fmla="*/ 339636 h 346782"/>
                  <a:gd name="connsiteX3" fmla="*/ 391273 w 1276677"/>
                  <a:gd name="connsiteY3" fmla="*/ 4 h 346782"/>
                  <a:gd name="connsiteX4" fmla="*/ 522895 w 1276677"/>
                  <a:gd name="connsiteY4" fmla="*/ 346780 h 346782"/>
                  <a:gd name="connsiteX5" fmla="*/ 647981 w 1276677"/>
                  <a:gd name="connsiteY5" fmla="*/ 6074 h 346782"/>
                  <a:gd name="connsiteX6" fmla="*/ 773347 w 1276677"/>
                  <a:gd name="connsiteY6" fmla="*/ 345425 h 346782"/>
                  <a:gd name="connsiteX7" fmla="*/ 908050 w 1276677"/>
                  <a:gd name="connsiteY7" fmla="*/ 285 h 346782"/>
                  <a:gd name="connsiteX8" fmla="*/ 1030988 w 1276677"/>
                  <a:gd name="connsiteY8" fmla="*/ 343138 h 346782"/>
                  <a:gd name="connsiteX9" fmla="*/ 1155000 w 1276677"/>
                  <a:gd name="connsiteY9" fmla="*/ 4347 h 346782"/>
                  <a:gd name="connsiteX10" fmla="*/ 1276677 w 1276677"/>
                  <a:gd name="connsiteY10" fmla="*/ 346546 h 346782"/>
                  <a:gd name="connsiteX0" fmla="*/ 39441 w 1316118"/>
                  <a:gd name="connsiteY0" fmla="*/ 345285 h 346782"/>
                  <a:gd name="connsiteX1" fmla="*/ 174379 w 1316118"/>
                  <a:gd name="connsiteY1" fmla="*/ 6121 h 346782"/>
                  <a:gd name="connsiteX2" fmla="*/ 311557 w 1316118"/>
                  <a:gd name="connsiteY2" fmla="*/ 339636 h 346782"/>
                  <a:gd name="connsiteX3" fmla="*/ 430714 w 1316118"/>
                  <a:gd name="connsiteY3" fmla="*/ 4 h 346782"/>
                  <a:gd name="connsiteX4" fmla="*/ 562336 w 1316118"/>
                  <a:gd name="connsiteY4" fmla="*/ 346780 h 346782"/>
                  <a:gd name="connsiteX5" fmla="*/ 687422 w 1316118"/>
                  <a:gd name="connsiteY5" fmla="*/ 6074 h 346782"/>
                  <a:gd name="connsiteX6" fmla="*/ 812788 w 1316118"/>
                  <a:gd name="connsiteY6" fmla="*/ 345425 h 346782"/>
                  <a:gd name="connsiteX7" fmla="*/ 947491 w 1316118"/>
                  <a:gd name="connsiteY7" fmla="*/ 285 h 346782"/>
                  <a:gd name="connsiteX8" fmla="*/ 1070429 w 1316118"/>
                  <a:gd name="connsiteY8" fmla="*/ 343138 h 346782"/>
                  <a:gd name="connsiteX9" fmla="*/ 1194441 w 1316118"/>
                  <a:gd name="connsiteY9" fmla="*/ 4347 h 346782"/>
                  <a:gd name="connsiteX10" fmla="*/ 1316118 w 1316118"/>
                  <a:gd name="connsiteY10" fmla="*/ 346546 h 346782"/>
                  <a:gd name="connsiteX0" fmla="*/ 130 w 1276807"/>
                  <a:gd name="connsiteY0" fmla="*/ 345285 h 346782"/>
                  <a:gd name="connsiteX1" fmla="*/ 135068 w 1276807"/>
                  <a:gd name="connsiteY1" fmla="*/ 6121 h 346782"/>
                  <a:gd name="connsiteX2" fmla="*/ 272246 w 1276807"/>
                  <a:gd name="connsiteY2" fmla="*/ 339636 h 346782"/>
                  <a:gd name="connsiteX3" fmla="*/ 391403 w 1276807"/>
                  <a:gd name="connsiteY3" fmla="*/ 4 h 346782"/>
                  <a:gd name="connsiteX4" fmla="*/ 523025 w 1276807"/>
                  <a:gd name="connsiteY4" fmla="*/ 346780 h 346782"/>
                  <a:gd name="connsiteX5" fmla="*/ 648111 w 1276807"/>
                  <a:gd name="connsiteY5" fmla="*/ 6074 h 346782"/>
                  <a:gd name="connsiteX6" fmla="*/ 773477 w 1276807"/>
                  <a:gd name="connsiteY6" fmla="*/ 345425 h 346782"/>
                  <a:gd name="connsiteX7" fmla="*/ 908180 w 1276807"/>
                  <a:gd name="connsiteY7" fmla="*/ 285 h 346782"/>
                  <a:gd name="connsiteX8" fmla="*/ 1031118 w 1276807"/>
                  <a:gd name="connsiteY8" fmla="*/ 343138 h 346782"/>
                  <a:gd name="connsiteX9" fmla="*/ 1155130 w 1276807"/>
                  <a:gd name="connsiteY9" fmla="*/ 4347 h 346782"/>
                  <a:gd name="connsiteX10" fmla="*/ 1276807 w 1276807"/>
                  <a:gd name="connsiteY10" fmla="*/ 346546 h 346782"/>
                  <a:gd name="connsiteX0" fmla="*/ 130 w 1276807"/>
                  <a:gd name="connsiteY0" fmla="*/ 345285 h 346782"/>
                  <a:gd name="connsiteX1" fmla="*/ 135068 w 1276807"/>
                  <a:gd name="connsiteY1" fmla="*/ 6121 h 346782"/>
                  <a:gd name="connsiteX2" fmla="*/ 272246 w 1276807"/>
                  <a:gd name="connsiteY2" fmla="*/ 339636 h 346782"/>
                  <a:gd name="connsiteX3" fmla="*/ 391403 w 1276807"/>
                  <a:gd name="connsiteY3" fmla="*/ 4 h 346782"/>
                  <a:gd name="connsiteX4" fmla="*/ 523025 w 1276807"/>
                  <a:gd name="connsiteY4" fmla="*/ 346780 h 346782"/>
                  <a:gd name="connsiteX5" fmla="*/ 648111 w 1276807"/>
                  <a:gd name="connsiteY5" fmla="*/ 6074 h 346782"/>
                  <a:gd name="connsiteX6" fmla="*/ 773477 w 1276807"/>
                  <a:gd name="connsiteY6" fmla="*/ 345425 h 346782"/>
                  <a:gd name="connsiteX7" fmla="*/ 908180 w 1276807"/>
                  <a:gd name="connsiteY7" fmla="*/ 285 h 346782"/>
                  <a:gd name="connsiteX8" fmla="*/ 1031118 w 1276807"/>
                  <a:gd name="connsiteY8" fmla="*/ 343138 h 346782"/>
                  <a:gd name="connsiteX9" fmla="*/ 1155130 w 1276807"/>
                  <a:gd name="connsiteY9" fmla="*/ 4347 h 346782"/>
                  <a:gd name="connsiteX10" fmla="*/ 1276807 w 1276807"/>
                  <a:gd name="connsiteY10" fmla="*/ 346546 h 346782"/>
                  <a:gd name="connsiteX0" fmla="*/ 130 w 1276807"/>
                  <a:gd name="connsiteY0" fmla="*/ 345285 h 346782"/>
                  <a:gd name="connsiteX1" fmla="*/ 135068 w 1276807"/>
                  <a:gd name="connsiteY1" fmla="*/ 6121 h 346782"/>
                  <a:gd name="connsiteX2" fmla="*/ 272246 w 1276807"/>
                  <a:gd name="connsiteY2" fmla="*/ 339636 h 346782"/>
                  <a:gd name="connsiteX3" fmla="*/ 391403 w 1276807"/>
                  <a:gd name="connsiteY3" fmla="*/ 4 h 346782"/>
                  <a:gd name="connsiteX4" fmla="*/ 523025 w 1276807"/>
                  <a:gd name="connsiteY4" fmla="*/ 346780 h 346782"/>
                  <a:gd name="connsiteX5" fmla="*/ 648111 w 1276807"/>
                  <a:gd name="connsiteY5" fmla="*/ 6074 h 346782"/>
                  <a:gd name="connsiteX6" fmla="*/ 773477 w 1276807"/>
                  <a:gd name="connsiteY6" fmla="*/ 345425 h 346782"/>
                  <a:gd name="connsiteX7" fmla="*/ 908180 w 1276807"/>
                  <a:gd name="connsiteY7" fmla="*/ 285 h 346782"/>
                  <a:gd name="connsiteX8" fmla="*/ 1031118 w 1276807"/>
                  <a:gd name="connsiteY8" fmla="*/ 343138 h 346782"/>
                  <a:gd name="connsiteX9" fmla="*/ 1155130 w 1276807"/>
                  <a:gd name="connsiteY9" fmla="*/ 4347 h 346782"/>
                  <a:gd name="connsiteX10" fmla="*/ 1276807 w 1276807"/>
                  <a:gd name="connsiteY10" fmla="*/ 346546 h 346782"/>
                  <a:gd name="connsiteX0" fmla="*/ 130 w 1276807"/>
                  <a:gd name="connsiteY0" fmla="*/ 345285 h 346782"/>
                  <a:gd name="connsiteX1" fmla="*/ 135068 w 1276807"/>
                  <a:gd name="connsiteY1" fmla="*/ 6121 h 346782"/>
                  <a:gd name="connsiteX2" fmla="*/ 272246 w 1276807"/>
                  <a:gd name="connsiteY2" fmla="*/ 339636 h 346782"/>
                  <a:gd name="connsiteX3" fmla="*/ 391403 w 1276807"/>
                  <a:gd name="connsiteY3" fmla="*/ 4 h 346782"/>
                  <a:gd name="connsiteX4" fmla="*/ 523025 w 1276807"/>
                  <a:gd name="connsiteY4" fmla="*/ 346780 h 346782"/>
                  <a:gd name="connsiteX5" fmla="*/ 648111 w 1276807"/>
                  <a:gd name="connsiteY5" fmla="*/ 6074 h 346782"/>
                  <a:gd name="connsiteX6" fmla="*/ 773477 w 1276807"/>
                  <a:gd name="connsiteY6" fmla="*/ 345425 h 346782"/>
                  <a:gd name="connsiteX7" fmla="*/ 908180 w 1276807"/>
                  <a:gd name="connsiteY7" fmla="*/ 285 h 346782"/>
                  <a:gd name="connsiteX8" fmla="*/ 1031118 w 1276807"/>
                  <a:gd name="connsiteY8" fmla="*/ 343138 h 346782"/>
                  <a:gd name="connsiteX9" fmla="*/ 1155130 w 1276807"/>
                  <a:gd name="connsiteY9" fmla="*/ 4347 h 346782"/>
                  <a:gd name="connsiteX10" fmla="*/ 1276807 w 1276807"/>
                  <a:gd name="connsiteY10" fmla="*/ 346546 h 346782"/>
                  <a:gd name="connsiteX0" fmla="*/ 130 w 1276807"/>
                  <a:gd name="connsiteY0" fmla="*/ 345285 h 346782"/>
                  <a:gd name="connsiteX1" fmla="*/ 135068 w 1276807"/>
                  <a:gd name="connsiteY1" fmla="*/ 6121 h 346782"/>
                  <a:gd name="connsiteX2" fmla="*/ 272246 w 1276807"/>
                  <a:gd name="connsiteY2" fmla="*/ 339636 h 346782"/>
                  <a:gd name="connsiteX3" fmla="*/ 391403 w 1276807"/>
                  <a:gd name="connsiteY3" fmla="*/ 4 h 346782"/>
                  <a:gd name="connsiteX4" fmla="*/ 523025 w 1276807"/>
                  <a:gd name="connsiteY4" fmla="*/ 346780 h 346782"/>
                  <a:gd name="connsiteX5" fmla="*/ 648111 w 1276807"/>
                  <a:gd name="connsiteY5" fmla="*/ 6074 h 346782"/>
                  <a:gd name="connsiteX6" fmla="*/ 773477 w 1276807"/>
                  <a:gd name="connsiteY6" fmla="*/ 345425 h 346782"/>
                  <a:gd name="connsiteX7" fmla="*/ 908180 w 1276807"/>
                  <a:gd name="connsiteY7" fmla="*/ 285 h 346782"/>
                  <a:gd name="connsiteX8" fmla="*/ 1031118 w 1276807"/>
                  <a:gd name="connsiteY8" fmla="*/ 343138 h 346782"/>
                  <a:gd name="connsiteX9" fmla="*/ 1155130 w 1276807"/>
                  <a:gd name="connsiteY9" fmla="*/ 4347 h 346782"/>
                  <a:gd name="connsiteX10" fmla="*/ 1276807 w 1276807"/>
                  <a:gd name="connsiteY10" fmla="*/ 346546 h 346782"/>
                  <a:gd name="connsiteX0" fmla="*/ 130 w 1276807"/>
                  <a:gd name="connsiteY0" fmla="*/ 345285 h 346782"/>
                  <a:gd name="connsiteX1" fmla="*/ 135068 w 1276807"/>
                  <a:gd name="connsiteY1" fmla="*/ 6121 h 346782"/>
                  <a:gd name="connsiteX2" fmla="*/ 272246 w 1276807"/>
                  <a:gd name="connsiteY2" fmla="*/ 339636 h 346782"/>
                  <a:gd name="connsiteX3" fmla="*/ 391403 w 1276807"/>
                  <a:gd name="connsiteY3" fmla="*/ 4 h 346782"/>
                  <a:gd name="connsiteX4" fmla="*/ 523025 w 1276807"/>
                  <a:gd name="connsiteY4" fmla="*/ 346780 h 346782"/>
                  <a:gd name="connsiteX5" fmla="*/ 648111 w 1276807"/>
                  <a:gd name="connsiteY5" fmla="*/ 6074 h 346782"/>
                  <a:gd name="connsiteX6" fmla="*/ 773477 w 1276807"/>
                  <a:gd name="connsiteY6" fmla="*/ 345425 h 346782"/>
                  <a:gd name="connsiteX7" fmla="*/ 908180 w 1276807"/>
                  <a:gd name="connsiteY7" fmla="*/ 285 h 346782"/>
                  <a:gd name="connsiteX8" fmla="*/ 1031118 w 1276807"/>
                  <a:gd name="connsiteY8" fmla="*/ 343138 h 346782"/>
                  <a:gd name="connsiteX9" fmla="*/ 1155130 w 1276807"/>
                  <a:gd name="connsiteY9" fmla="*/ 4347 h 346782"/>
                  <a:gd name="connsiteX10" fmla="*/ 1276807 w 1276807"/>
                  <a:gd name="connsiteY10" fmla="*/ 346546 h 346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76807" h="346782">
                    <a:moveTo>
                      <a:pt x="130" y="345285"/>
                    </a:moveTo>
                    <a:cubicBezTo>
                      <a:pt x="-1115" y="207328"/>
                      <a:pt x="3990" y="4681"/>
                      <a:pt x="135068" y="6121"/>
                    </a:cubicBezTo>
                    <a:cubicBezTo>
                      <a:pt x="266146" y="7561"/>
                      <a:pt x="398593" y="340655"/>
                      <a:pt x="272246" y="339636"/>
                    </a:cubicBezTo>
                    <a:cubicBezTo>
                      <a:pt x="145899" y="338617"/>
                      <a:pt x="256737" y="1194"/>
                      <a:pt x="391403" y="4"/>
                    </a:cubicBezTo>
                    <a:cubicBezTo>
                      <a:pt x="526069" y="-1186"/>
                      <a:pt x="649309" y="345768"/>
                      <a:pt x="523025" y="346780"/>
                    </a:cubicBezTo>
                    <a:cubicBezTo>
                      <a:pt x="396741" y="347792"/>
                      <a:pt x="520644" y="3919"/>
                      <a:pt x="648111" y="6074"/>
                    </a:cubicBezTo>
                    <a:cubicBezTo>
                      <a:pt x="775578" y="8229"/>
                      <a:pt x="903963" y="344009"/>
                      <a:pt x="773477" y="345425"/>
                    </a:cubicBezTo>
                    <a:cubicBezTo>
                      <a:pt x="642991" y="346841"/>
                      <a:pt x="772372" y="666"/>
                      <a:pt x="908180" y="285"/>
                    </a:cubicBezTo>
                    <a:cubicBezTo>
                      <a:pt x="1043988" y="-96"/>
                      <a:pt x="1149504" y="342461"/>
                      <a:pt x="1031118" y="343138"/>
                    </a:cubicBezTo>
                    <a:cubicBezTo>
                      <a:pt x="912732" y="343815"/>
                      <a:pt x="1030838" y="3779"/>
                      <a:pt x="1155130" y="4347"/>
                    </a:cubicBezTo>
                    <a:cubicBezTo>
                      <a:pt x="1279422" y="4915"/>
                      <a:pt x="1274939" y="163625"/>
                      <a:pt x="1276807" y="346546"/>
                    </a:cubicBezTo>
                  </a:path>
                </a:pathLst>
              </a:custGeom>
              <a:noFill/>
              <a:ln w="9525" cap="flat" cmpd="sng" algn="ctr">
                <a:solidFill>
                  <a:srgbClr val="00B0F0"/>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de-CH" sz="525">
                  <a:latin typeface="Times" charset="0"/>
                </a:endParaRPr>
              </a:p>
            </p:txBody>
          </p:sp>
          <p:cxnSp>
            <p:nvCxnSpPr>
              <p:cNvPr id="410" name="Straight Connector 409"/>
              <p:cNvCxnSpPr>
                <a:stCxn id="409" idx="0"/>
              </p:cNvCxnSpPr>
              <p:nvPr/>
            </p:nvCxnSpPr>
            <p:spPr bwMode="auto">
              <a:xfrm flipH="1">
                <a:off x="1034859" y="6242070"/>
                <a:ext cx="13" cy="36000"/>
              </a:xfrm>
              <a:prstGeom prst="line">
                <a:avLst/>
              </a:prstGeom>
              <a:solidFill>
                <a:schemeClr val="accent1"/>
              </a:solidFill>
              <a:ln w="9525" cap="flat" cmpd="sng" algn="ctr">
                <a:solidFill>
                  <a:srgbClr val="00B0F0"/>
                </a:solidFill>
                <a:prstDash val="solid"/>
                <a:round/>
                <a:headEnd type="none" w="med" len="med"/>
                <a:tailEnd type="none" w="med" len="med"/>
              </a:ln>
              <a:effectLst/>
            </p:spPr>
          </p:cxnSp>
          <p:cxnSp>
            <p:nvCxnSpPr>
              <p:cNvPr id="411" name="Straight Connector 410"/>
              <p:cNvCxnSpPr>
                <a:stCxn id="409" idx="10"/>
              </p:cNvCxnSpPr>
              <p:nvPr/>
            </p:nvCxnSpPr>
            <p:spPr bwMode="auto">
              <a:xfrm>
                <a:off x="1159282" y="6242312"/>
                <a:ext cx="0" cy="151724"/>
              </a:xfrm>
              <a:prstGeom prst="line">
                <a:avLst/>
              </a:prstGeom>
              <a:solidFill>
                <a:schemeClr val="accent1"/>
              </a:solidFill>
              <a:ln w="9525" cap="flat" cmpd="sng" algn="ctr">
                <a:solidFill>
                  <a:srgbClr val="00B0F0"/>
                </a:solidFill>
                <a:prstDash val="solid"/>
                <a:round/>
                <a:headEnd type="none" w="med" len="med"/>
                <a:tailEnd type="none" w="med" len="med"/>
              </a:ln>
              <a:effectLst/>
            </p:spPr>
          </p:cxnSp>
        </p:grpSp>
        <p:grpSp>
          <p:nvGrpSpPr>
            <p:cNvPr id="402" name="Group 401"/>
            <p:cNvGrpSpPr/>
            <p:nvPr/>
          </p:nvGrpSpPr>
          <p:grpSpPr>
            <a:xfrm rot="16200000">
              <a:off x="5599411" y="5541922"/>
              <a:ext cx="127560" cy="327761"/>
              <a:chOff x="3410697" y="3450547"/>
              <a:chExt cx="175588" cy="451165"/>
            </a:xfrm>
          </p:grpSpPr>
          <p:sp>
            <p:nvSpPr>
              <p:cNvPr id="404" name="Rectangle 403"/>
              <p:cNvSpPr/>
              <p:nvPr/>
            </p:nvSpPr>
            <p:spPr bwMode="auto">
              <a:xfrm rot="5400000">
                <a:off x="3318910" y="3634338"/>
                <a:ext cx="359161" cy="175588"/>
              </a:xfrm>
              <a:prstGeom prst="rect">
                <a:avLst/>
              </a:prstGeom>
              <a:noFill/>
              <a:ln w="9525" cap="flat" cmpd="sng" algn="ctr">
                <a:noFill/>
                <a:prstDash val="solid"/>
                <a:round/>
                <a:headEnd type="none" w="med" len="med"/>
                <a:tailEnd type="none" w="med" len="med"/>
              </a:ln>
              <a:effectLst/>
            </p:spPr>
            <p:txBody>
              <a:bodyPr vert="horz" wrap="square" lIns="0" tIns="34290" rIns="0" bIns="0" numCol="1" rtlCol="0" anchor="t" anchorCtr="0" compatLnSpc="1">
                <a:prstTxWarp prst="textNoShape">
                  <a:avLst/>
                </a:prstTxWarp>
              </a:bodyPr>
              <a:lstStyle/>
              <a:p>
                <a:pPr algn="ctr" defTabSz="685800">
                  <a:spcBef>
                    <a:spcPct val="0"/>
                  </a:spcBef>
                </a:pPr>
                <a:r>
                  <a:rPr lang="en-US" sz="525" dirty="0">
                    <a:latin typeface="+mn-lt"/>
                  </a:rPr>
                  <a:t>Flow</a:t>
                </a:r>
              </a:p>
              <a:p>
                <a:pPr algn="ctr">
                  <a:spcBef>
                    <a:spcPct val="0"/>
                  </a:spcBef>
                </a:pPr>
                <a:endParaRPr lang="de-CH" sz="525" dirty="0">
                  <a:latin typeface="+mn-lt"/>
                </a:endParaRPr>
              </a:p>
            </p:txBody>
          </p:sp>
          <p:grpSp>
            <p:nvGrpSpPr>
              <p:cNvPr id="405" name="Group 404"/>
              <p:cNvGrpSpPr/>
              <p:nvPr/>
            </p:nvGrpSpPr>
            <p:grpSpPr>
              <a:xfrm>
                <a:off x="3447274" y="3450547"/>
                <a:ext cx="111536" cy="109483"/>
                <a:chOff x="2081595" y="5798398"/>
                <a:chExt cx="252548" cy="253290"/>
              </a:xfrm>
            </p:grpSpPr>
            <p:sp>
              <p:nvSpPr>
                <p:cNvPr id="406" name="Flowchart: Connector 405"/>
                <p:cNvSpPr/>
                <p:nvPr/>
              </p:nvSpPr>
              <p:spPr bwMode="auto">
                <a:xfrm>
                  <a:off x="2081595" y="5798398"/>
                  <a:ext cx="252548" cy="253290"/>
                </a:xfrm>
                <a:prstGeom prst="flowChartConnector">
                  <a:avLst/>
                </a:prstGeom>
                <a:solidFill>
                  <a:schemeClr val="bg1"/>
                </a:solidFill>
                <a:ln w="6350" cap="flat" cmpd="sng" algn="ctr">
                  <a:solidFill>
                    <a:srgbClr val="00B0F0"/>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de-CH" sz="525">
                    <a:latin typeface="Times" charset="0"/>
                  </a:endParaRPr>
                </a:p>
              </p:txBody>
            </p:sp>
            <p:sp>
              <p:nvSpPr>
                <p:cNvPr id="407" name="Arc 406"/>
                <p:cNvSpPr/>
                <p:nvPr/>
              </p:nvSpPr>
              <p:spPr bwMode="auto">
                <a:xfrm>
                  <a:off x="2093118" y="5949280"/>
                  <a:ext cx="229283" cy="101476"/>
                </a:xfrm>
                <a:prstGeom prst="arc">
                  <a:avLst>
                    <a:gd name="adj1" fmla="val 11237614"/>
                    <a:gd name="adj2" fmla="val 21097041"/>
                  </a:avLst>
                </a:prstGeom>
                <a:noFill/>
                <a:ln w="6350" cap="flat" cmpd="sng" algn="ctr">
                  <a:solidFill>
                    <a:srgbClr val="00B0F0"/>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de-CH" sz="525">
                    <a:latin typeface="Times" charset="0"/>
                  </a:endParaRPr>
                </a:p>
              </p:txBody>
            </p:sp>
            <p:sp>
              <p:nvSpPr>
                <p:cNvPr id="408" name="Arc 407"/>
                <p:cNvSpPr/>
                <p:nvPr/>
              </p:nvSpPr>
              <p:spPr bwMode="auto">
                <a:xfrm rot="10800000">
                  <a:off x="2093118" y="5799262"/>
                  <a:ext cx="229283" cy="101476"/>
                </a:xfrm>
                <a:prstGeom prst="arc">
                  <a:avLst>
                    <a:gd name="adj1" fmla="val 11237614"/>
                    <a:gd name="adj2" fmla="val 21097041"/>
                  </a:avLst>
                </a:prstGeom>
                <a:noFill/>
                <a:ln w="6350" cap="flat" cmpd="sng" algn="ctr">
                  <a:solidFill>
                    <a:srgbClr val="00B0F0"/>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de-CH" sz="525">
                    <a:latin typeface="Times" charset="0"/>
                  </a:endParaRPr>
                </a:p>
              </p:txBody>
            </p:sp>
          </p:grpSp>
        </p:grpSp>
      </p:grpSp>
      <p:cxnSp>
        <p:nvCxnSpPr>
          <p:cNvPr id="418" name="Straight Connector 417"/>
          <p:cNvCxnSpPr>
            <a:cxnSpLocks noChangeAspect="1"/>
          </p:cNvCxnSpPr>
          <p:nvPr/>
        </p:nvCxnSpPr>
        <p:spPr bwMode="auto">
          <a:xfrm>
            <a:off x="694819" y="3528955"/>
            <a:ext cx="54623" cy="0"/>
          </a:xfrm>
          <a:prstGeom prst="line">
            <a:avLst/>
          </a:prstGeom>
          <a:solidFill>
            <a:schemeClr val="accent1"/>
          </a:solidFill>
          <a:ln w="6350" cap="flat" cmpd="sng" algn="ctr">
            <a:solidFill>
              <a:srgbClr val="00B0F0"/>
            </a:solidFill>
            <a:prstDash val="solid"/>
            <a:round/>
            <a:headEnd type="none" w="med" len="med"/>
            <a:tailEnd type="triangle" w="sm" len="sm"/>
          </a:ln>
          <a:effectLst/>
        </p:spPr>
      </p:cxnSp>
      <p:cxnSp>
        <p:nvCxnSpPr>
          <p:cNvPr id="419" name="Straight Connector 418"/>
          <p:cNvCxnSpPr>
            <a:cxnSpLocks noChangeAspect="1"/>
          </p:cNvCxnSpPr>
          <p:nvPr/>
        </p:nvCxnSpPr>
        <p:spPr bwMode="auto">
          <a:xfrm flipH="1">
            <a:off x="673144" y="3750481"/>
            <a:ext cx="54623" cy="0"/>
          </a:xfrm>
          <a:prstGeom prst="line">
            <a:avLst/>
          </a:prstGeom>
          <a:solidFill>
            <a:schemeClr val="accent1"/>
          </a:solidFill>
          <a:ln w="6350" cap="flat" cmpd="sng" algn="ctr">
            <a:solidFill>
              <a:srgbClr val="00B0F0"/>
            </a:solidFill>
            <a:prstDash val="solid"/>
            <a:round/>
            <a:headEnd type="none" w="med" len="med"/>
            <a:tailEnd type="triangle" w="sm" len="sm"/>
          </a:ln>
          <a:effectLst/>
        </p:spPr>
      </p:cxnSp>
      <p:grpSp>
        <p:nvGrpSpPr>
          <p:cNvPr id="420" name="Group 419"/>
          <p:cNvGrpSpPr>
            <a:grpSpLocks noChangeAspect="1"/>
          </p:cNvGrpSpPr>
          <p:nvPr/>
        </p:nvGrpSpPr>
        <p:grpSpPr>
          <a:xfrm>
            <a:off x="1677346" y="3203761"/>
            <a:ext cx="249314" cy="294595"/>
            <a:chOff x="1314567" y="5648725"/>
            <a:chExt cx="131888" cy="219767"/>
          </a:xfrm>
        </p:grpSpPr>
        <p:grpSp>
          <p:nvGrpSpPr>
            <p:cNvPr id="421" name="Group 420"/>
            <p:cNvGrpSpPr/>
            <p:nvPr/>
          </p:nvGrpSpPr>
          <p:grpSpPr>
            <a:xfrm>
              <a:off x="1359128" y="5665761"/>
              <a:ext cx="45719" cy="75910"/>
              <a:chOff x="6848000" y="3720883"/>
              <a:chExt cx="45719" cy="108634"/>
            </a:xfrm>
          </p:grpSpPr>
          <p:cxnSp>
            <p:nvCxnSpPr>
              <p:cNvPr id="423" name="Straight Connector 422"/>
              <p:cNvCxnSpPr/>
              <p:nvPr/>
            </p:nvCxnSpPr>
            <p:spPr bwMode="auto">
              <a:xfrm>
                <a:off x="6848000" y="3720883"/>
                <a:ext cx="0" cy="65490"/>
              </a:xfrm>
              <a:prstGeom prst="line">
                <a:avLst/>
              </a:prstGeom>
              <a:solidFill>
                <a:schemeClr val="accent1"/>
              </a:solidFill>
              <a:ln w="6350" cap="flat" cmpd="sng" algn="ctr">
                <a:solidFill>
                  <a:schemeClr val="tx1"/>
                </a:solidFill>
                <a:prstDash val="solid"/>
                <a:round/>
                <a:headEnd type="none" w="med" len="med"/>
                <a:tailEnd type="none" w="med" len="med"/>
              </a:ln>
              <a:effectLst/>
            </p:spPr>
          </p:cxnSp>
          <p:cxnSp>
            <p:nvCxnSpPr>
              <p:cNvPr id="424" name="Straight Connector 423"/>
              <p:cNvCxnSpPr/>
              <p:nvPr/>
            </p:nvCxnSpPr>
            <p:spPr bwMode="auto">
              <a:xfrm>
                <a:off x="6893265" y="3720883"/>
                <a:ext cx="0" cy="65490"/>
              </a:xfrm>
              <a:prstGeom prst="line">
                <a:avLst/>
              </a:prstGeom>
              <a:solidFill>
                <a:schemeClr val="accent1"/>
              </a:solidFill>
              <a:ln w="6350" cap="flat" cmpd="sng" algn="ctr">
                <a:solidFill>
                  <a:schemeClr val="tx1"/>
                </a:solidFill>
                <a:prstDash val="solid"/>
                <a:round/>
                <a:headEnd type="none" w="med" len="med"/>
                <a:tailEnd type="none" w="med" len="med"/>
              </a:ln>
              <a:effectLst/>
            </p:spPr>
          </p:cxnSp>
          <p:cxnSp>
            <p:nvCxnSpPr>
              <p:cNvPr id="425" name="Straight Connector 424"/>
              <p:cNvCxnSpPr/>
              <p:nvPr/>
            </p:nvCxnSpPr>
            <p:spPr bwMode="auto">
              <a:xfrm>
                <a:off x="6848000" y="3786373"/>
                <a:ext cx="21383" cy="40296"/>
              </a:xfrm>
              <a:prstGeom prst="line">
                <a:avLst/>
              </a:prstGeom>
              <a:solidFill>
                <a:schemeClr val="accent1"/>
              </a:solidFill>
              <a:ln w="6350" cap="flat" cmpd="sng" algn="ctr">
                <a:solidFill>
                  <a:schemeClr val="tx1"/>
                </a:solidFill>
                <a:prstDash val="solid"/>
                <a:round/>
                <a:headEnd type="none" w="med" len="med"/>
                <a:tailEnd type="none" w="med" len="med"/>
              </a:ln>
              <a:effectLst/>
            </p:spPr>
          </p:cxnSp>
          <p:cxnSp>
            <p:nvCxnSpPr>
              <p:cNvPr id="426" name="Straight Connector 425"/>
              <p:cNvCxnSpPr/>
              <p:nvPr/>
            </p:nvCxnSpPr>
            <p:spPr bwMode="auto">
              <a:xfrm flipH="1">
                <a:off x="6872336" y="3786373"/>
                <a:ext cx="21383" cy="40296"/>
              </a:xfrm>
              <a:prstGeom prst="line">
                <a:avLst/>
              </a:prstGeom>
              <a:solidFill>
                <a:schemeClr val="accent1"/>
              </a:solidFill>
              <a:ln w="6350" cap="flat" cmpd="sng" algn="ctr">
                <a:solidFill>
                  <a:schemeClr val="tx1"/>
                </a:solidFill>
                <a:prstDash val="solid"/>
                <a:round/>
                <a:headEnd type="none" w="med" len="med"/>
                <a:tailEnd type="none" w="sm" len="sm"/>
              </a:ln>
              <a:effectLst/>
            </p:spPr>
          </p:cxnSp>
          <p:cxnSp>
            <p:nvCxnSpPr>
              <p:cNvPr id="427" name="Straight Connector 426"/>
              <p:cNvCxnSpPr/>
              <p:nvPr/>
            </p:nvCxnSpPr>
            <p:spPr bwMode="auto">
              <a:xfrm>
                <a:off x="6858293" y="3817145"/>
                <a:ext cx="24336" cy="0"/>
              </a:xfrm>
              <a:prstGeom prst="line">
                <a:avLst/>
              </a:prstGeom>
              <a:solidFill>
                <a:schemeClr val="accent1"/>
              </a:solidFill>
              <a:ln w="6350" cap="flat" cmpd="sng" algn="ctr">
                <a:solidFill>
                  <a:schemeClr val="tx1"/>
                </a:solidFill>
                <a:prstDash val="solid"/>
                <a:round/>
                <a:headEnd type="none" w="med" len="med"/>
                <a:tailEnd type="none" w="sm" len="sm"/>
              </a:ln>
              <a:effectLst/>
            </p:spPr>
          </p:cxnSp>
          <p:cxnSp>
            <p:nvCxnSpPr>
              <p:cNvPr id="428" name="Straight Connector 427"/>
              <p:cNvCxnSpPr/>
              <p:nvPr/>
            </p:nvCxnSpPr>
            <p:spPr bwMode="auto">
              <a:xfrm>
                <a:off x="6858293" y="3829517"/>
                <a:ext cx="24336" cy="0"/>
              </a:xfrm>
              <a:prstGeom prst="line">
                <a:avLst/>
              </a:prstGeom>
              <a:solidFill>
                <a:schemeClr val="accent1"/>
              </a:solidFill>
              <a:ln w="6350" cap="flat" cmpd="sng" algn="ctr">
                <a:solidFill>
                  <a:schemeClr val="tx1"/>
                </a:solidFill>
                <a:prstDash val="solid"/>
                <a:round/>
                <a:headEnd type="none" w="med" len="med"/>
                <a:tailEnd type="none" w="sm" len="sm"/>
              </a:ln>
              <a:effectLst/>
            </p:spPr>
          </p:cxnSp>
          <p:cxnSp>
            <p:nvCxnSpPr>
              <p:cNvPr id="429" name="Straight Connector 428"/>
              <p:cNvCxnSpPr/>
              <p:nvPr/>
            </p:nvCxnSpPr>
            <p:spPr bwMode="auto">
              <a:xfrm>
                <a:off x="6858293" y="3823331"/>
                <a:ext cx="24336" cy="0"/>
              </a:xfrm>
              <a:prstGeom prst="line">
                <a:avLst/>
              </a:prstGeom>
              <a:solidFill>
                <a:schemeClr val="accent1"/>
              </a:solidFill>
              <a:ln w="6350" cap="flat" cmpd="sng" algn="ctr">
                <a:solidFill>
                  <a:schemeClr val="tx1"/>
                </a:solidFill>
                <a:prstDash val="solid"/>
                <a:round/>
                <a:headEnd type="none" w="med" len="med"/>
                <a:tailEnd type="none" w="sm" len="sm"/>
              </a:ln>
              <a:effectLst/>
            </p:spPr>
          </p:cxnSp>
        </p:grpSp>
        <p:sp>
          <p:nvSpPr>
            <p:cNvPr id="422" name="Rectangle 421"/>
            <p:cNvSpPr/>
            <p:nvPr/>
          </p:nvSpPr>
          <p:spPr bwMode="auto">
            <a:xfrm>
              <a:off x="1314567" y="5648725"/>
              <a:ext cx="131888" cy="219767"/>
            </a:xfrm>
            <a:prstGeom prst="rect">
              <a:avLst/>
            </a:prstGeom>
            <a:noFill/>
            <a:ln w="9525" cap="flat" cmpd="sng" algn="ctr">
              <a:solidFill>
                <a:srgbClr val="FF0000"/>
              </a:solidFill>
              <a:prstDash val="solid"/>
              <a:round/>
              <a:headEnd type="none" w="med" len="med"/>
              <a:tailEnd type="none" w="med" len="med"/>
            </a:ln>
            <a:effectLst/>
          </p:spPr>
          <p:txBody>
            <a:bodyPr vert="horz" wrap="square" lIns="0" tIns="34290" rIns="0" bIns="0" numCol="1" rtlCol="0" anchor="b" anchorCtr="0" compatLnSpc="1">
              <a:prstTxWarp prst="textNoShape">
                <a:avLst/>
              </a:prstTxWarp>
            </a:bodyPr>
            <a:lstStyle/>
            <a:p>
              <a:pPr algn="ctr" defTabSz="685800">
                <a:spcBef>
                  <a:spcPct val="0"/>
                </a:spcBef>
              </a:pPr>
              <a:r>
                <a:rPr lang="en-US" sz="525" dirty="0">
                  <a:latin typeface="+mn-lt"/>
                </a:rPr>
                <a:t>TC</a:t>
              </a:r>
            </a:p>
            <a:p>
              <a:pPr algn="ctr">
                <a:spcBef>
                  <a:spcPct val="0"/>
                </a:spcBef>
              </a:pPr>
              <a:r>
                <a:rPr lang="en-US" sz="525" dirty="0">
                  <a:latin typeface="+mn-lt"/>
                </a:rPr>
                <a:t>FE-CSTC1</a:t>
              </a:r>
            </a:p>
          </p:txBody>
        </p:sp>
      </p:grpSp>
      <p:grpSp>
        <p:nvGrpSpPr>
          <p:cNvPr id="430" name="Group 429"/>
          <p:cNvGrpSpPr>
            <a:grpSpLocks noChangeAspect="1"/>
          </p:cNvGrpSpPr>
          <p:nvPr/>
        </p:nvGrpSpPr>
        <p:grpSpPr>
          <a:xfrm>
            <a:off x="1302983" y="3131847"/>
            <a:ext cx="297037" cy="367357"/>
            <a:chOff x="4402594" y="4881401"/>
            <a:chExt cx="195765" cy="238632"/>
          </a:xfrm>
        </p:grpSpPr>
        <p:sp>
          <p:nvSpPr>
            <p:cNvPr id="431" name="Rectangle 430"/>
            <p:cNvSpPr/>
            <p:nvPr/>
          </p:nvSpPr>
          <p:spPr bwMode="auto">
            <a:xfrm>
              <a:off x="4402594" y="4881401"/>
              <a:ext cx="195765" cy="238632"/>
            </a:xfrm>
            <a:prstGeom prst="rect">
              <a:avLst/>
            </a:prstGeom>
            <a:noFill/>
            <a:ln w="9525" cap="flat" cmpd="sng" algn="ctr">
              <a:solidFill>
                <a:srgbClr val="00B0F0"/>
              </a:solidFill>
              <a:prstDash val="solid"/>
              <a:round/>
              <a:headEnd type="none" w="med" len="med"/>
              <a:tailEnd type="none" w="med" len="med"/>
            </a:ln>
            <a:effectLst/>
          </p:spPr>
          <p:txBody>
            <a:bodyPr vert="horz" wrap="square" lIns="0" tIns="34290" rIns="0" bIns="0" numCol="1" rtlCol="0" anchor="b" anchorCtr="0" compatLnSpc="1">
              <a:prstTxWarp prst="textNoShape">
                <a:avLst/>
              </a:prstTxWarp>
            </a:bodyPr>
            <a:lstStyle/>
            <a:p>
              <a:pPr algn="ctr" defTabSz="685800">
                <a:spcBef>
                  <a:spcPct val="0"/>
                </a:spcBef>
              </a:pPr>
              <a:r>
                <a:rPr lang="en-US" sz="525" dirty="0">
                  <a:latin typeface="+mn-lt"/>
                </a:rPr>
                <a:t>Pressure</a:t>
              </a:r>
            </a:p>
            <a:p>
              <a:pPr algn="ctr" defTabSz="685800">
                <a:spcBef>
                  <a:spcPct val="0"/>
                </a:spcBef>
              </a:pPr>
              <a:r>
                <a:rPr lang="en-US" sz="525" dirty="0">
                  <a:latin typeface="+mn-lt"/>
                </a:rPr>
                <a:t>FE-CSWP1</a:t>
              </a:r>
              <a:endParaRPr lang="de-CH" sz="525" dirty="0">
                <a:latin typeface="+mn-lt"/>
              </a:endParaRPr>
            </a:p>
          </p:txBody>
        </p:sp>
        <p:grpSp>
          <p:nvGrpSpPr>
            <p:cNvPr id="432" name="Group 431"/>
            <p:cNvGrpSpPr/>
            <p:nvPr/>
          </p:nvGrpSpPr>
          <p:grpSpPr>
            <a:xfrm>
              <a:off x="4458232" y="4901866"/>
              <a:ext cx="84059" cy="115939"/>
              <a:chOff x="1955821" y="5872982"/>
              <a:chExt cx="144016" cy="198053"/>
            </a:xfrm>
          </p:grpSpPr>
          <p:cxnSp>
            <p:nvCxnSpPr>
              <p:cNvPr id="433" name="Straight Connector 432"/>
              <p:cNvCxnSpPr/>
              <p:nvPr/>
            </p:nvCxnSpPr>
            <p:spPr bwMode="auto">
              <a:xfrm flipV="1">
                <a:off x="2027830" y="6016998"/>
                <a:ext cx="0" cy="54037"/>
              </a:xfrm>
              <a:prstGeom prst="line">
                <a:avLst/>
              </a:prstGeom>
              <a:solidFill>
                <a:schemeClr val="accent1"/>
              </a:solidFill>
              <a:ln w="9525" cap="flat" cmpd="sng" algn="ctr">
                <a:solidFill>
                  <a:srgbClr val="00B0F0"/>
                </a:solidFill>
                <a:prstDash val="solid"/>
                <a:round/>
                <a:headEnd type="none" w="med" len="med"/>
                <a:tailEnd type="none" w="med" len="med"/>
              </a:ln>
              <a:effectLst/>
            </p:spPr>
          </p:cxnSp>
          <p:grpSp>
            <p:nvGrpSpPr>
              <p:cNvPr id="434" name="Group 433"/>
              <p:cNvGrpSpPr/>
              <p:nvPr/>
            </p:nvGrpSpPr>
            <p:grpSpPr>
              <a:xfrm>
                <a:off x="1955821" y="5872982"/>
                <a:ext cx="144016" cy="144016"/>
                <a:chOff x="456990" y="4149080"/>
                <a:chExt cx="936104" cy="936104"/>
              </a:xfrm>
            </p:grpSpPr>
            <p:sp>
              <p:nvSpPr>
                <p:cNvPr id="435" name="Flowchart: Connector 434"/>
                <p:cNvSpPr/>
                <p:nvPr/>
              </p:nvSpPr>
              <p:spPr bwMode="auto">
                <a:xfrm>
                  <a:off x="456990" y="4149080"/>
                  <a:ext cx="936104" cy="936104"/>
                </a:xfrm>
                <a:prstGeom prst="flowChartConnector">
                  <a:avLst/>
                </a:prstGeom>
                <a:solidFill>
                  <a:schemeClr val="bg1"/>
                </a:solidFill>
                <a:ln w="9525" cap="flat" cmpd="sng" algn="ctr">
                  <a:solidFill>
                    <a:srgbClr val="00B0F0"/>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de-CH" sz="525">
                    <a:latin typeface="Times" charset="0"/>
                  </a:endParaRPr>
                </a:p>
              </p:txBody>
            </p:sp>
            <p:cxnSp>
              <p:nvCxnSpPr>
                <p:cNvPr id="436" name="Straight Connector 435"/>
                <p:cNvCxnSpPr>
                  <a:stCxn id="435" idx="7"/>
                </p:cNvCxnSpPr>
                <p:nvPr/>
              </p:nvCxnSpPr>
              <p:spPr bwMode="auto">
                <a:xfrm flipH="1">
                  <a:off x="925950" y="4286166"/>
                  <a:ext cx="330057" cy="328690"/>
                </a:xfrm>
                <a:prstGeom prst="line">
                  <a:avLst/>
                </a:prstGeom>
                <a:solidFill>
                  <a:schemeClr val="accent1"/>
                </a:solidFill>
                <a:ln w="9525" cap="flat" cmpd="sng" algn="ctr">
                  <a:solidFill>
                    <a:srgbClr val="00B0F0"/>
                  </a:solidFill>
                  <a:prstDash val="solid"/>
                  <a:round/>
                  <a:headEnd type="none" w="med" len="med"/>
                  <a:tailEnd type="none" w="med" len="med"/>
                </a:ln>
                <a:effectLst/>
              </p:spPr>
            </p:cxnSp>
          </p:grpSp>
        </p:grpSp>
      </p:grpSp>
      <p:grpSp>
        <p:nvGrpSpPr>
          <p:cNvPr id="437" name="Group 436"/>
          <p:cNvGrpSpPr>
            <a:grpSpLocks noChangeAspect="1"/>
          </p:cNvGrpSpPr>
          <p:nvPr/>
        </p:nvGrpSpPr>
        <p:grpSpPr>
          <a:xfrm>
            <a:off x="1298835" y="3788569"/>
            <a:ext cx="297037" cy="367357"/>
            <a:chOff x="4402594" y="4881401"/>
            <a:chExt cx="195765" cy="238632"/>
          </a:xfrm>
        </p:grpSpPr>
        <p:sp>
          <p:nvSpPr>
            <p:cNvPr id="438" name="Rectangle 437"/>
            <p:cNvSpPr/>
            <p:nvPr/>
          </p:nvSpPr>
          <p:spPr bwMode="auto">
            <a:xfrm>
              <a:off x="4402594" y="4881401"/>
              <a:ext cx="195765" cy="238632"/>
            </a:xfrm>
            <a:prstGeom prst="rect">
              <a:avLst/>
            </a:prstGeom>
            <a:noFill/>
            <a:ln w="9525" cap="flat" cmpd="sng" algn="ctr">
              <a:solidFill>
                <a:srgbClr val="00B0F0"/>
              </a:solidFill>
              <a:prstDash val="solid"/>
              <a:round/>
              <a:headEnd type="none" w="med" len="med"/>
              <a:tailEnd type="none" w="med" len="med"/>
            </a:ln>
            <a:effectLst/>
          </p:spPr>
          <p:txBody>
            <a:bodyPr vert="horz" wrap="square" lIns="0" tIns="34290" rIns="0" bIns="0" numCol="1" rtlCol="0" anchor="b" anchorCtr="0" compatLnSpc="1">
              <a:prstTxWarp prst="textNoShape">
                <a:avLst/>
              </a:prstTxWarp>
            </a:bodyPr>
            <a:lstStyle/>
            <a:p>
              <a:pPr algn="ctr" defTabSz="685800">
                <a:spcBef>
                  <a:spcPct val="0"/>
                </a:spcBef>
              </a:pPr>
              <a:r>
                <a:rPr lang="en-US" sz="525" dirty="0">
                  <a:latin typeface="+mn-lt"/>
                </a:rPr>
                <a:t>Pressure</a:t>
              </a:r>
            </a:p>
            <a:p>
              <a:pPr algn="ctr" defTabSz="685800">
                <a:spcBef>
                  <a:spcPct val="0"/>
                </a:spcBef>
              </a:pPr>
              <a:r>
                <a:rPr lang="en-US" sz="525" dirty="0">
                  <a:latin typeface="+mn-lt"/>
                </a:rPr>
                <a:t>FE-CSWP2</a:t>
              </a:r>
              <a:endParaRPr lang="de-CH" sz="525" dirty="0">
                <a:latin typeface="+mn-lt"/>
              </a:endParaRPr>
            </a:p>
          </p:txBody>
        </p:sp>
        <p:grpSp>
          <p:nvGrpSpPr>
            <p:cNvPr id="439" name="Group 438"/>
            <p:cNvGrpSpPr/>
            <p:nvPr/>
          </p:nvGrpSpPr>
          <p:grpSpPr>
            <a:xfrm>
              <a:off x="4458232" y="4901866"/>
              <a:ext cx="84059" cy="115939"/>
              <a:chOff x="1955821" y="5872982"/>
              <a:chExt cx="144016" cy="198053"/>
            </a:xfrm>
          </p:grpSpPr>
          <p:cxnSp>
            <p:nvCxnSpPr>
              <p:cNvPr id="440" name="Straight Connector 439"/>
              <p:cNvCxnSpPr/>
              <p:nvPr/>
            </p:nvCxnSpPr>
            <p:spPr bwMode="auto">
              <a:xfrm flipV="1">
                <a:off x="2027830" y="6016998"/>
                <a:ext cx="0" cy="54037"/>
              </a:xfrm>
              <a:prstGeom prst="line">
                <a:avLst/>
              </a:prstGeom>
              <a:solidFill>
                <a:schemeClr val="accent1"/>
              </a:solidFill>
              <a:ln w="9525" cap="flat" cmpd="sng" algn="ctr">
                <a:solidFill>
                  <a:srgbClr val="00B0F0"/>
                </a:solidFill>
                <a:prstDash val="solid"/>
                <a:round/>
                <a:headEnd type="none" w="med" len="med"/>
                <a:tailEnd type="none" w="med" len="med"/>
              </a:ln>
              <a:effectLst/>
            </p:spPr>
          </p:cxnSp>
          <p:grpSp>
            <p:nvGrpSpPr>
              <p:cNvPr id="441" name="Group 440"/>
              <p:cNvGrpSpPr/>
              <p:nvPr/>
            </p:nvGrpSpPr>
            <p:grpSpPr>
              <a:xfrm>
                <a:off x="1955821" y="5872982"/>
                <a:ext cx="144016" cy="144016"/>
                <a:chOff x="456990" y="4149080"/>
                <a:chExt cx="936104" cy="936104"/>
              </a:xfrm>
            </p:grpSpPr>
            <p:sp>
              <p:nvSpPr>
                <p:cNvPr id="442" name="Flowchart: Connector 441"/>
                <p:cNvSpPr/>
                <p:nvPr/>
              </p:nvSpPr>
              <p:spPr bwMode="auto">
                <a:xfrm>
                  <a:off x="456990" y="4149080"/>
                  <a:ext cx="936104" cy="936104"/>
                </a:xfrm>
                <a:prstGeom prst="flowChartConnector">
                  <a:avLst/>
                </a:prstGeom>
                <a:solidFill>
                  <a:schemeClr val="bg1"/>
                </a:solidFill>
                <a:ln w="9525" cap="flat" cmpd="sng" algn="ctr">
                  <a:solidFill>
                    <a:srgbClr val="00B0F0"/>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de-CH" sz="525">
                    <a:latin typeface="Times" charset="0"/>
                  </a:endParaRPr>
                </a:p>
              </p:txBody>
            </p:sp>
            <p:cxnSp>
              <p:nvCxnSpPr>
                <p:cNvPr id="443" name="Straight Connector 442"/>
                <p:cNvCxnSpPr>
                  <a:stCxn id="442" idx="7"/>
                </p:cNvCxnSpPr>
                <p:nvPr/>
              </p:nvCxnSpPr>
              <p:spPr bwMode="auto">
                <a:xfrm flipH="1">
                  <a:off x="925950" y="4286166"/>
                  <a:ext cx="330057" cy="328690"/>
                </a:xfrm>
                <a:prstGeom prst="line">
                  <a:avLst/>
                </a:prstGeom>
                <a:solidFill>
                  <a:schemeClr val="accent1"/>
                </a:solidFill>
                <a:ln w="9525" cap="flat" cmpd="sng" algn="ctr">
                  <a:solidFill>
                    <a:srgbClr val="00B0F0"/>
                  </a:solidFill>
                  <a:prstDash val="solid"/>
                  <a:round/>
                  <a:headEnd type="none" w="med" len="med"/>
                  <a:tailEnd type="none" w="med" len="med"/>
                </a:ln>
                <a:effectLst/>
              </p:spPr>
            </p:cxnSp>
          </p:grpSp>
        </p:grpSp>
      </p:grpSp>
      <p:grpSp>
        <p:nvGrpSpPr>
          <p:cNvPr id="444" name="Group 443"/>
          <p:cNvGrpSpPr>
            <a:grpSpLocks noChangeAspect="1"/>
          </p:cNvGrpSpPr>
          <p:nvPr/>
        </p:nvGrpSpPr>
        <p:grpSpPr>
          <a:xfrm>
            <a:off x="1676738" y="3788414"/>
            <a:ext cx="249314" cy="294595"/>
            <a:chOff x="1314567" y="5648725"/>
            <a:chExt cx="131888" cy="219767"/>
          </a:xfrm>
        </p:grpSpPr>
        <p:grpSp>
          <p:nvGrpSpPr>
            <p:cNvPr id="445" name="Group 444"/>
            <p:cNvGrpSpPr/>
            <p:nvPr/>
          </p:nvGrpSpPr>
          <p:grpSpPr>
            <a:xfrm>
              <a:off x="1359128" y="5665761"/>
              <a:ext cx="45719" cy="75910"/>
              <a:chOff x="6848000" y="3720883"/>
              <a:chExt cx="45719" cy="108634"/>
            </a:xfrm>
          </p:grpSpPr>
          <p:cxnSp>
            <p:nvCxnSpPr>
              <p:cNvPr id="447" name="Straight Connector 446"/>
              <p:cNvCxnSpPr/>
              <p:nvPr/>
            </p:nvCxnSpPr>
            <p:spPr bwMode="auto">
              <a:xfrm>
                <a:off x="6848000" y="3720883"/>
                <a:ext cx="0" cy="65490"/>
              </a:xfrm>
              <a:prstGeom prst="line">
                <a:avLst/>
              </a:prstGeom>
              <a:solidFill>
                <a:schemeClr val="accent1"/>
              </a:solidFill>
              <a:ln w="6350" cap="flat" cmpd="sng" algn="ctr">
                <a:solidFill>
                  <a:schemeClr val="tx1"/>
                </a:solidFill>
                <a:prstDash val="solid"/>
                <a:round/>
                <a:headEnd type="none" w="med" len="med"/>
                <a:tailEnd type="none" w="med" len="med"/>
              </a:ln>
              <a:effectLst/>
            </p:spPr>
          </p:cxnSp>
          <p:cxnSp>
            <p:nvCxnSpPr>
              <p:cNvPr id="448" name="Straight Connector 447"/>
              <p:cNvCxnSpPr/>
              <p:nvPr/>
            </p:nvCxnSpPr>
            <p:spPr bwMode="auto">
              <a:xfrm>
                <a:off x="6893265" y="3720883"/>
                <a:ext cx="0" cy="65490"/>
              </a:xfrm>
              <a:prstGeom prst="line">
                <a:avLst/>
              </a:prstGeom>
              <a:solidFill>
                <a:schemeClr val="accent1"/>
              </a:solidFill>
              <a:ln w="6350" cap="flat" cmpd="sng" algn="ctr">
                <a:solidFill>
                  <a:schemeClr val="tx1"/>
                </a:solidFill>
                <a:prstDash val="solid"/>
                <a:round/>
                <a:headEnd type="none" w="med" len="med"/>
                <a:tailEnd type="none" w="med" len="med"/>
              </a:ln>
              <a:effectLst/>
            </p:spPr>
          </p:cxnSp>
          <p:cxnSp>
            <p:nvCxnSpPr>
              <p:cNvPr id="449" name="Straight Connector 448"/>
              <p:cNvCxnSpPr/>
              <p:nvPr/>
            </p:nvCxnSpPr>
            <p:spPr bwMode="auto">
              <a:xfrm>
                <a:off x="6848000" y="3786373"/>
                <a:ext cx="21383" cy="40296"/>
              </a:xfrm>
              <a:prstGeom prst="line">
                <a:avLst/>
              </a:prstGeom>
              <a:solidFill>
                <a:schemeClr val="accent1"/>
              </a:solidFill>
              <a:ln w="6350" cap="flat" cmpd="sng" algn="ctr">
                <a:solidFill>
                  <a:schemeClr val="tx1"/>
                </a:solidFill>
                <a:prstDash val="solid"/>
                <a:round/>
                <a:headEnd type="none" w="med" len="med"/>
                <a:tailEnd type="none" w="med" len="med"/>
              </a:ln>
              <a:effectLst/>
            </p:spPr>
          </p:cxnSp>
          <p:cxnSp>
            <p:nvCxnSpPr>
              <p:cNvPr id="450" name="Straight Connector 449"/>
              <p:cNvCxnSpPr/>
              <p:nvPr/>
            </p:nvCxnSpPr>
            <p:spPr bwMode="auto">
              <a:xfrm flipH="1">
                <a:off x="6872336" y="3786373"/>
                <a:ext cx="21383" cy="40296"/>
              </a:xfrm>
              <a:prstGeom prst="line">
                <a:avLst/>
              </a:prstGeom>
              <a:solidFill>
                <a:schemeClr val="accent1"/>
              </a:solidFill>
              <a:ln w="6350" cap="flat" cmpd="sng" algn="ctr">
                <a:solidFill>
                  <a:schemeClr val="tx1"/>
                </a:solidFill>
                <a:prstDash val="solid"/>
                <a:round/>
                <a:headEnd type="none" w="med" len="med"/>
                <a:tailEnd type="none" w="sm" len="sm"/>
              </a:ln>
              <a:effectLst/>
            </p:spPr>
          </p:cxnSp>
          <p:cxnSp>
            <p:nvCxnSpPr>
              <p:cNvPr id="451" name="Straight Connector 450"/>
              <p:cNvCxnSpPr/>
              <p:nvPr/>
            </p:nvCxnSpPr>
            <p:spPr bwMode="auto">
              <a:xfrm>
                <a:off x="6858293" y="3817145"/>
                <a:ext cx="24336" cy="0"/>
              </a:xfrm>
              <a:prstGeom prst="line">
                <a:avLst/>
              </a:prstGeom>
              <a:solidFill>
                <a:schemeClr val="accent1"/>
              </a:solidFill>
              <a:ln w="6350" cap="flat" cmpd="sng" algn="ctr">
                <a:solidFill>
                  <a:schemeClr val="tx1"/>
                </a:solidFill>
                <a:prstDash val="solid"/>
                <a:round/>
                <a:headEnd type="none" w="med" len="med"/>
                <a:tailEnd type="none" w="sm" len="sm"/>
              </a:ln>
              <a:effectLst/>
            </p:spPr>
          </p:cxnSp>
          <p:cxnSp>
            <p:nvCxnSpPr>
              <p:cNvPr id="452" name="Straight Connector 451"/>
              <p:cNvCxnSpPr/>
              <p:nvPr/>
            </p:nvCxnSpPr>
            <p:spPr bwMode="auto">
              <a:xfrm>
                <a:off x="6858293" y="3829517"/>
                <a:ext cx="24336" cy="0"/>
              </a:xfrm>
              <a:prstGeom prst="line">
                <a:avLst/>
              </a:prstGeom>
              <a:solidFill>
                <a:schemeClr val="accent1"/>
              </a:solidFill>
              <a:ln w="6350" cap="flat" cmpd="sng" algn="ctr">
                <a:solidFill>
                  <a:schemeClr val="tx1"/>
                </a:solidFill>
                <a:prstDash val="solid"/>
                <a:round/>
                <a:headEnd type="none" w="med" len="med"/>
                <a:tailEnd type="none" w="sm" len="sm"/>
              </a:ln>
              <a:effectLst/>
            </p:spPr>
          </p:cxnSp>
          <p:cxnSp>
            <p:nvCxnSpPr>
              <p:cNvPr id="453" name="Straight Connector 452"/>
              <p:cNvCxnSpPr/>
              <p:nvPr/>
            </p:nvCxnSpPr>
            <p:spPr bwMode="auto">
              <a:xfrm>
                <a:off x="6858293" y="3823331"/>
                <a:ext cx="24336" cy="0"/>
              </a:xfrm>
              <a:prstGeom prst="line">
                <a:avLst/>
              </a:prstGeom>
              <a:solidFill>
                <a:schemeClr val="accent1"/>
              </a:solidFill>
              <a:ln w="6350" cap="flat" cmpd="sng" algn="ctr">
                <a:solidFill>
                  <a:schemeClr val="tx1"/>
                </a:solidFill>
                <a:prstDash val="solid"/>
                <a:round/>
                <a:headEnd type="none" w="med" len="med"/>
                <a:tailEnd type="none" w="sm" len="sm"/>
              </a:ln>
              <a:effectLst/>
            </p:spPr>
          </p:cxnSp>
        </p:grpSp>
        <p:sp>
          <p:nvSpPr>
            <p:cNvPr id="446" name="Rectangle 445"/>
            <p:cNvSpPr/>
            <p:nvPr/>
          </p:nvSpPr>
          <p:spPr bwMode="auto">
            <a:xfrm>
              <a:off x="1314567" y="5648725"/>
              <a:ext cx="131888" cy="219767"/>
            </a:xfrm>
            <a:prstGeom prst="rect">
              <a:avLst/>
            </a:prstGeom>
            <a:noFill/>
            <a:ln w="9525" cap="flat" cmpd="sng" algn="ctr">
              <a:solidFill>
                <a:srgbClr val="FF0000"/>
              </a:solidFill>
              <a:prstDash val="solid"/>
              <a:round/>
              <a:headEnd type="none" w="med" len="med"/>
              <a:tailEnd type="none" w="med" len="med"/>
            </a:ln>
            <a:effectLst/>
          </p:spPr>
          <p:txBody>
            <a:bodyPr vert="horz" wrap="square" lIns="0" tIns="34290" rIns="0" bIns="0" numCol="1" rtlCol="0" anchor="b" anchorCtr="0" compatLnSpc="1">
              <a:prstTxWarp prst="textNoShape">
                <a:avLst/>
              </a:prstTxWarp>
            </a:bodyPr>
            <a:lstStyle/>
            <a:p>
              <a:pPr algn="ctr" defTabSz="685800">
                <a:spcBef>
                  <a:spcPct val="0"/>
                </a:spcBef>
              </a:pPr>
              <a:r>
                <a:rPr lang="en-US" sz="525" dirty="0">
                  <a:latin typeface="+mn-lt"/>
                </a:rPr>
                <a:t>TC</a:t>
              </a:r>
            </a:p>
            <a:p>
              <a:pPr algn="ctr">
                <a:spcBef>
                  <a:spcPct val="0"/>
                </a:spcBef>
              </a:pPr>
              <a:r>
                <a:rPr lang="en-US" sz="525" dirty="0">
                  <a:latin typeface="+mn-lt"/>
                </a:rPr>
                <a:t>FE-CSTC2</a:t>
              </a:r>
            </a:p>
          </p:txBody>
        </p:sp>
      </p:grpSp>
      <p:cxnSp>
        <p:nvCxnSpPr>
          <p:cNvPr id="454" name="Straight Connector 453"/>
          <p:cNvCxnSpPr>
            <a:cxnSpLocks noChangeAspect="1"/>
            <a:stCxn id="431" idx="2"/>
          </p:cNvCxnSpPr>
          <p:nvPr/>
        </p:nvCxnSpPr>
        <p:spPr bwMode="auto">
          <a:xfrm flipH="1">
            <a:off x="1451175" y="3499204"/>
            <a:ext cx="327" cy="27709"/>
          </a:xfrm>
          <a:prstGeom prst="line">
            <a:avLst/>
          </a:prstGeom>
          <a:solidFill>
            <a:schemeClr val="accent1"/>
          </a:solidFill>
          <a:ln w="9525" cap="flat" cmpd="sng" algn="ctr">
            <a:solidFill>
              <a:srgbClr val="00B0F0"/>
            </a:solidFill>
            <a:prstDash val="solid"/>
            <a:round/>
            <a:headEnd type="none" w="med" len="med"/>
            <a:tailEnd type="none" w="med" len="med"/>
          </a:ln>
          <a:effectLst/>
        </p:spPr>
      </p:cxnSp>
      <p:cxnSp>
        <p:nvCxnSpPr>
          <p:cNvPr id="455" name="Straight Connector 454"/>
          <p:cNvCxnSpPr>
            <a:cxnSpLocks noChangeAspect="1"/>
          </p:cNvCxnSpPr>
          <p:nvPr/>
        </p:nvCxnSpPr>
        <p:spPr bwMode="auto">
          <a:xfrm flipH="1">
            <a:off x="1448493" y="3752969"/>
            <a:ext cx="327" cy="27709"/>
          </a:xfrm>
          <a:prstGeom prst="line">
            <a:avLst/>
          </a:prstGeom>
          <a:solidFill>
            <a:schemeClr val="accent1"/>
          </a:solidFill>
          <a:ln w="9525" cap="flat" cmpd="sng" algn="ctr">
            <a:solidFill>
              <a:srgbClr val="00B0F0"/>
            </a:solidFill>
            <a:prstDash val="solid"/>
            <a:round/>
            <a:headEnd type="none" w="med" len="med"/>
            <a:tailEnd type="none" w="med" len="med"/>
          </a:ln>
          <a:effectLst/>
        </p:spPr>
      </p:cxnSp>
      <p:cxnSp>
        <p:nvCxnSpPr>
          <p:cNvPr id="456" name="Straight Connector 455"/>
          <p:cNvCxnSpPr>
            <a:cxnSpLocks noChangeAspect="1"/>
          </p:cNvCxnSpPr>
          <p:nvPr/>
        </p:nvCxnSpPr>
        <p:spPr bwMode="auto">
          <a:xfrm flipH="1">
            <a:off x="1805496" y="3757802"/>
            <a:ext cx="327" cy="27709"/>
          </a:xfrm>
          <a:prstGeom prst="line">
            <a:avLst/>
          </a:prstGeom>
          <a:solidFill>
            <a:schemeClr val="accent1"/>
          </a:solidFill>
          <a:ln w="9525" cap="flat" cmpd="sng" algn="ctr">
            <a:solidFill>
              <a:srgbClr val="00B0F0"/>
            </a:solidFill>
            <a:prstDash val="solid"/>
            <a:round/>
            <a:headEnd type="none" w="med" len="med"/>
            <a:tailEnd type="none" w="med" len="med"/>
          </a:ln>
          <a:effectLst/>
        </p:spPr>
      </p:cxnSp>
      <p:cxnSp>
        <p:nvCxnSpPr>
          <p:cNvPr id="457" name="Straight Connector 456"/>
          <p:cNvCxnSpPr>
            <a:cxnSpLocks noChangeAspect="1"/>
          </p:cNvCxnSpPr>
          <p:nvPr/>
        </p:nvCxnSpPr>
        <p:spPr bwMode="auto">
          <a:xfrm flipH="1">
            <a:off x="1801884" y="3499505"/>
            <a:ext cx="327" cy="27709"/>
          </a:xfrm>
          <a:prstGeom prst="line">
            <a:avLst/>
          </a:prstGeom>
          <a:solidFill>
            <a:schemeClr val="accent1"/>
          </a:solidFill>
          <a:ln w="9525" cap="flat" cmpd="sng" algn="ctr">
            <a:solidFill>
              <a:srgbClr val="00B0F0"/>
            </a:solidFill>
            <a:prstDash val="solid"/>
            <a:round/>
            <a:headEnd type="none" w="med" len="med"/>
            <a:tailEnd type="none" w="med" len="med"/>
          </a:ln>
          <a:effectLst/>
        </p:spPr>
      </p:cxnSp>
      <p:grpSp>
        <p:nvGrpSpPr>
          <p:cNvPr id="460" name="Group 459"/>
          <p:cNvGrpSpPr>
            <a:grpSpLocks noChangeAspect="1"/>
          </p:cNvGrpSpPr>
          <p:nvPr/>
        </p:nvGrpSpPr>
        <p:grpSpPr>
          <a:xfrm>
            <a:off x="683426" y="3252638"/>
            <a:ext cx="368938" cy="355710"/>
            <a:chOff x="3982465" y="5236052"/>
            <a:chExt cx="243153" cy="231066"/>
          </a:xfrm>
        </p:grpSpPr>
        <p:sp>
          <p:nvSpPr>
            <p:cNvPr id="461" name="Flowchart: Process 460"/>
            <p:cNvSpPr/>
            <p:nvPr/>
          </p:nvSpPr>
          <p:spPr bwMode="auto">
            <a:xfrm>
              <a:off x="4036242" y="5370859"/>
              <a:ext cx="127404" cy="96259"/>
            </a:xfrm>
            <a:prstGeom prst="flowChartProcess">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de-CH" sz="525">
                <a:latin typeface="Times" charset="0"/>
              </a:endParaRPr>
            </a:p>
          </p:txBody>
        </p:sp>
        <p:sp>
          <p:nvSpPr>
            <p:cNvPr id="462" name="Rectangle 461"/>
            <p:cNvSpPr/>
            <p:nvPr/>
          </p:nvSpPr>
          <p:spPr bwMode="auto">
            <a:xfrm>
              <a:off x="3982465" y="5236052"/>
              <a:ext cx="243153" cy="142723"/>
            </a:xfrm>
            <a:prstGeom prst="rect">
              <a:avLst/>
            </a:prstGeom>
            <a:noFill/>
            <a:ln w="9525"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defTabSz="685800">
                <a:spcBef>
                  <a:spcPct val="0"/>
                </a:spcBef>
              </a:pPr>
              <a:r>
                <a:rPr lang="en-US" sz="525" dirty="0">
                  <a:latin typeface="+mn-lt"/>
                </a:rPr>
                <a:t>FE-CSVE1</a:t>
              </a:r>
              <a:endParaRPr lang="de-CH" sz="525" dirty="0">
                <a:latin typeface="+mn-lt"/>
              </a:endParaRPr>
            </a:p>
          </p:txBody>
        </p:sp>
        <p:sp>
          <p:nvSpPr>
            <p:cNvPr id="463" name="Flowchart: Collate 462"/>
            <p:cNvSpPr/>
            <p:nvPr/>
          </p:nvSpPr>
          <p:spPr bwMode="auto">
            <a:xfrm rot="16200000">
              <a:off x="4051815" y="5355287"/>
              <a:ext cx="96258" cy="127404"/>
            </a:xfrm>
            <a:prstGeom prst="flowChartCollate">
              <a:avLst/>
            </a:prstGeom>
            <a:solidFill>
              <a:schemeClr val="bg1"/>
            </a:solidFill>
            <a:ln w="6350" cap="flat" cmpd="sng" algn="ctr">
              <a:solidFill>
                <a:srgbClr val="00B0F0"/>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de-CH" sz="525">
                <a:latin typeface="Times" charset="0"/>
              </a:endParaRPr>
            </a:p>
          </p:txBody>
        </p:sp>
        <p:cxnSp>
          <p:nvCxnSpPr>
            <p:cNvPr id="464" name="Straight Connector 463"/>
            <p:cNvCxnSpPr>
              <a:endCxn id="463" idx="1"/>
            </p:cNvCxnSpPr>
            <p:nvPr/>
          </p:nvCxnSpPr>
          <p:spPr bwMode="auto">
            <a:xfrm>
              <a:off x="4099944" y="5341080"/>
              <a:ext cx="0" cy="77909"/>
            </a:xfrm>
            <a:prstGeom prst="line">
              <a:avLst/>
            </a:prstGeom>
            <a:solidFill>
              <a:schemeClr val="accent1"/>
            </a:solidFill>
            <a:ln w="6350" cap="flat" cmpd="sng" algn="ctr">
              <a:solidFill>
                <a:srgbClr val="00B0F0"/>
              </a:solidFill>
              <a:prstDash val="solid"/>
              <a:round/>
              <a:headEnd type="none" w="med" len="med"/>
              <a:tailEnd type="triangle" w="sm" len="sm"/>
            </a:ln>
            <a:effectLst/>
          </p:spPr>
        </p:cxnSp>
      </p:grpSp>
      <p:grpSp>
        <p:nvGrpSpPr>
          <p:cNvPr id="465" name="Group 464"/>
          <p:cNvGrpSpPr>
            <a:grpSpLocks noChangeAspect="1"/>
          </p:cNvGrpSpPr>
          <p:nvPr/>
        </p:nvGrpSpPr>
        <p:grpSpPr>
          <a:xfrm>
            <a:off x="920007" y="3620839"/>
            <a:ext cx="368938" cy="363069"/>
            <a:chOff x="3972840" y="5341080"/>
            <a:chExt cx="243153" cy="235847"/>
          </a:xfrm>
        </p:grpSpPr>
        <p:sp>
          <p:nvSpPr>
            <p:cNvPr id="466" name="Flowchart: Process 465"/>
            <p:cNvSpPr/>
            <p:nvPr/>
          </p:nvSpPr>
          <p:spPr bwMode="auto">
            <a:xfrm>
              <a:off x="4036242" y="5370859"/>
              <a:ext cx="127404" cy="96259"/>
            </a:xfrm>
            <a:prstGeom prst="flowChartProcess">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de-CH" sz="525">
                <a:latin typeface="Times" charset="0"/>
              </a:endParaRPr>
            </a:p>
          </p:txBody>
        </p:sp>
        <p:sp>
          <p:nvSpPr>
            <p:cNvPr id="467" name="Rectangle 466"/>
            <p:cNvSpPr/>
            <p:nvPr/>
          </p:nvSpPr>
          <p:spPr bwMode="auto">
            <a:xfrm>
              <a:off x="3972840" y="5434204"/>
              <a:ext cx="243153" cy="142723"/>
            </a:xfrm>
            <a:prstGeom prst="rect">
              <a:avLst/>
            </a:prstGeom>
            <a:noFill/>
            <a:ln w="9525"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defTabSz="685800">
                <a:spcBef>
                  <a:spcPct val="0"/>
                </a:spcBef>
              </a:pPr>
              <a:r>
                <a:rPr lang="en-US" sz="525" dirty="0">
                  <a:latin typeface="+mn-lt"/>
                </a:rPr>
                <a:t>FE-CSVE2</a:t>
              </a:r>
              <a:endParaRPr lang="de-CH" sz="525" dirty="0">
                <a:latin typeface="+mn-lt"/>
              </a:endParaRPr>
            </a:p>
          </p:txBody>
        </p:sp>
        <p:sp>
          <p:nvSpPr>
            <p:cNvPr id="468" name="Flowchart: Collate 467"/>
            <p:cNvSpPr/>
            <p:nvPr/>
          </p:nvSpPr>
          <p:spPr bwMode="auto">
            <a:xfrm rot="16200000">
              <a:off x="4048263" y="5355287"/>
              <a:ext cx="96258" cy="127404"/>
            </a:xfrm>
            <a:prstGeom prst="flowChartCollate">
              <a:avLst/>
            </a:prstGeom>
            <a:solidFill>
              <a:schemeClr val="bg1"/>
            </a:solidFill>
            <a:ln w="6350" cap="flat" cmpd="sng" algn="ctr">
              <a:solidFill>
                <a:srgbClr val="00B0F0"/>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de-CH" sz="525">
                <a:latin typeface="Times" charset="0"/>
              </a:endParaRPr>
            </a:p>
          </p:txBody>
        </p:sp>
        <p:cxnSp>
          <p:nvCxnSpPr>
            <p:cNvPr id="469" name="Straight Connector 468"/>
            <p:cNvCxnSpPr>
              <a:endCxn id="468" idx="1"/>
            </p:cNvCxnSpPr>
            <p:nvPr/>
          </p:nvCxnSpPr>
          <p:spPr bwMode="auto">
            <a:xfrm>
              <a:off x="4096392" y="5341080"/>
              <a:ext cx="0" cy="77909"/>
            </a:xfrm>
            <a:prstGeom prst="line">
              <a:avLst/>
            </a:prstGeom>
            <a:solidFill>
              <a:schemeClr val="accent1"/>
            </a:solidFill>
            <a:ln w="6350" cap="flat" cmpd="sng" algn="ctr">
              <a:solidFill>
                <a:srgbClr val="00B0F0"/>
              </a:solidFill>
              <a:prstDash val="solid"/>
              <a:round/>
              <a:headEnd type="none" w="med" len="med"/>
              <a:tailEnd type="triangle" w="sm" len="sm"/>
            </a:ln>
            <a:effectLst/>
          </p:spPr>
        </p:cxnSp>
      </p:grpSp>
      <p:cxnSp>
        <p:nvCxnSpPr>
          <p:cNvPr id="470" name="Straight Connector 469"/>
          <p:cNvCxnSpPr>
            <a:cxnSpLocks noChangeAspect="1"/>
          </p:cNvCxnSpPr>
          <p:nvPr/>
        </p:nvCxnSpPr>
        <p:spPr bwMode="auto">
          <a:xfrm>
            <a:off x="670893" y="4930175"/>
            <a:ext cx="1589219" cy="0"/>
          </a:xfrm>
          <a:prstGeom prst="line">
            <a:avLst/>
          </a:prstGeom>
          <a:solidFill>
            <a:schemeClr val="accent1"/>
          </a:solidFill>
          <a:ln w="9525" cap="flat" cmpd="sng" algn="ctr">
            <a:solidFill>
              <a:srgbClr val="FFC000"/>
            </a:solidFill>
            <a:prstDash val="solid"/>
            <a:round/>
            <a:headEnd type="none" w="med" len="med"/>
            <a:tailEnd type="none" w="med" len="med"/>
          </a:ln>
          <a:effectLst/>
        </p:spPr>
      </p:cxnSp>
      <p:grpSp>
        <p:nvGrpSpPr>
          <p:cNvPr id="471" name="Group 470"/>
          <p:cNvGrpSpPr>
            <a:grpSpLocks noChangeAspect="1"/>
          </p:cNvGrpSpPr>
          <p:nvPr/>
        </p:nvGrpSpPr>
        <p:grpSpPr>
          <a:xfrm>
            <a:off x="883766" y="4803094"/>
            <a:ext cx="198701" cy="194027"/>
            <a:chOff x="1620108" y="5798530"/>
            <a:chExt cx="130956" cy="126038"/>
          </a:xfrm>
        </p:grpSpPr>
        <p:sp>
          <p:nvSpPr>
            <p:cNvPr id="472" name="Flowchart: Process 471"/>
            <p:cNvSpPr/>
            <p:nvPr/>
          </p:nvSpPr>
          <p:spPr bwMode="auto">
            <a:xfrm>
              <a:off x="1623660" y="5828309"/>
              <a:ext cx="127404" cy="96259"/>
            </a:xfrm>
            <a:prstGeom prst="flowChartProcess">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de-CH" sz="525">
                <a:latin typeface="Times" charset="0"/>
              </a:endParaRPr>
            </a:p>
          </p:txBody>
        </p:sp>
        <p:sp>
          <p:nvSpPr>
            <p:cNvPr id="473" name="Flowchart: Collate 472"/>
            <p:cNvSpPr/>
            <p:nvPr/>
          </p:nvSpPr>
          <p:spPr bwMode="auto">
            <a:xfrm rot="16200000">
              <a:off x="1635681" y="5812737"/>
              <a:ext cx="96258" cy="127404"/>
            </a:xfrm>
            <a:prstGeom prst="flowChartCollate">
              <a:avLst/>
            </a:prstGeom>
            <a:solidFill>
              <a:schemeClr val="bg1"/>
            </a:solidFill>
            <a:ln w="6350" cap="flat" cmpd="sng" algn="ctr">
              <a:solidFill>
                <a:srgbClr val="FFC000"/>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de-CH" sz="525">
                <a:latin typeface="Times" charset="0"/>
              </a:endParaRPr>
            </a:p>
          </p:txBody>
        </p:sp>
        <p:cxnSp>
          <p:nvCxnSpPr>
            <p:cNvPr id="474" name="Straight Connector 473"/>
            <p:cNvCxnSpPr>
              <a:endCxn id="473" idx="1"/>
            </p:cNvCxnSpPr>
            <p:nvPr/>
          </p:nvCxnSpPr>
          <p:spPr bwMode="auto">
            <a:xfrm>
              <a:off x="1683810" y="5798530"/>
              <a:ext cx="0" cy="77909"/>
            </a:xfrm>
            <a:prstGeom prst="line">
              <a:avLst/>
            </a:prstGeom>
            <a:solidFill>
              <a:schemeClr val="accent1"/>
            </a:solidFill>
            <a:ln w="6350" cap="flat" cmpd="sng" algn="ctr">
              <a:solidFill>
                <a:srgbClr val="FFC000"/>
              </a:solidFill>
              <a:prstDash val="solid"/>
              <a:round/>
              <a:headEnd type="none" w="med" len="med"/>
              <a:tailEnd type="none" w="sm" len="sm"/>
            </a:ln>
            <a:effectLst/>
          </p:spPr>
        </p:cxnSp>
        <p:cxnSp>
          <p:nvCxnSpPr>
            <p:cNvPr id="475" name="Straight Connector 474"/>
            <p:cNvCxnSpPr/>
            <p:nvPr/>
          </p:nvCxnSpPr>
          <p:spPr bwMode="auto">
            <a:xfrm flipH="1">
              <a:off x="1652920" y="5798530"/>
              <a:ext cx="65253" cy="0"/>
            </a:xfrm>
            <a:prstGeom prst="line">
              <a:avLst/>
            </a:prstGeom>
            <a:solidFill>
              <a:schemeClr val="accent1"/>
            </a:solidFill>
            <a:ln w="6350" cap="flat" cmpd="sng" algn="ctr">
              <a:solidFill>
                <a:srgbClr val="FFC000"/>
              </a:solidFill>
              <a:prstDash val="solid"/>
              <a:round/>
              <a:headEnd type="none" w="med" len="med"/>
              <a:tailEnd type="none" w="sm" len="sm"/>
            </a:ln>
            <a:effectLst/>
          </p:spPr>
        </p:cxnSp>
      </p:grpSp>
      <p:sp>
        <p:nvSpPr>
          <p:cNvPr id="476" name="Right Arrow 475"/>
          <p:cNvSpPr>
            <a:spLocks noChangeAspect="1"/>
          </p:cNvSpPr>
          <p:nvPr/>
        </p:nvSpPr>
        <p:spPr bwMode="auto">
          <a:xfrm>
            <a:off x="666779" y="4875455"/>
            <a:ext cx="109519" cy="120084"/>
          </a:xfrm>
          <a:prstGeom prst="rightArrow">
            <a:avLst/>
          </a:prstGeom>
          <a:solidFill>
            <a:schemeClr val="accent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de-CH" sz="525">
              <a:latin typeface="Times" charset="0"/>
            </a:endParaRPr>
          </a:p>
        </p:txBody>
      </p:sp>
      <p:sp>
        <p:nvSpPr>
          <p:cNvPr id="477" name="Rectangle 476"/>
          <p:cNvSpPr>
            <a:spLocks noChangeAspect="1"/>
          </p:cNvSpPr>
          <p:nvPr/>
        </p:nvSpPr>
        <p:spPr bwMode="auto">
          <a:xfrm>
            <a:off x="254599" y="4814439"/>
            <a:ext cx="399977" cy="219713"/>
          </a:xfrm>
          <a:prstGeom prst="rect">
            <a:avLst/>
          </a:prstGeom>
          <a:noFill/>
          <a:ln w="9525"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defTabSz="685800">
              <a:spcBef>
                <a:spcPct val="0"/>
              </a:spcBef>
            </a:pPr>
            <a:r>
              <a:rPr lang="en-US" sz="525" dirty="0" err="1">
                <a:latin typeface="+mn-lt"/>
              </a:rPr>
              <a:t>Druckluft</a:t>
            </a:r>
            <a:endParaRPr lang="de-CH" sz="525" dirty="0">
              <a:latin typeface="+mn-lt"/>
            </a:endParaRPr>
          </a:p>
        </p:txBody>
      </p:sp>
      <p:grpSp>
        <p:nvGrpSpPr>
          <p:cNvPr id="478" name="Group 477"/>
          <p:cNvGrpSpPr>
            <a:grpSpLocks noChangeAspect="1"/>
          </p:cNvGrpSpPr>
          <p:nvPr/>
        </p:nvGrpSpPr>
        <p:grpSpPr>
          <a:xfrm>
            <a:off x="2262143" y="4286402"/>
            <a:ext cx="0" cy="642660"/>
            <a:chOff x="1840993" y="5779485"/>
            <a:chExt cx="0" cy="417466"/>
          </a:xfrm>
        </p:grpSpPr>
        <p:cxnSp>
          <p:nvCxnSpPr>
            <p:cNvPr id="479" name="Straight Connector 478"/>
            <p:cNvCxnSpPr/>
            <p:nvPr/>
          </p:nvCxnSpPr>
          <p:spPr bwMode="auto">
            <a:xfrm flipV="1">
              <a:off x="1840993" y="6010275"/>
              <a:ext cx="0" cy="186676"/>
            </a:xfrm>
            <a:prstGeom prst="line">
              <a:avLst/>
            </a:prstGeom>
            <a:solidFill>
              <a:schemeClr val="accent1"/>
            </a:solidFill>
            <a:ln w="9525" cap="flat" cmpd="sng" algn="ctr">
              <a:solidFill>
                <a:srgbClr val="FFC000"/>
              </a:solidFill>
              <a:prstDash val="solid"/>
              <a:round/>
              <a:headEnd type="none" w="med" len="med"/>
              <a:tailEnd type="none" w="med" len="med"/>
            </a:ln>
            <a:effectLst/>
          </p:spPr>
        </p:cxnSp>
        <p:cxnSp>
          <p:nvCxnSpPr>
            <p:cNvPr id="480" name="Straight Connector 479"/>
            <p:cNvCxnSpPr/>
            <p:nvPr/>
          </p:nvCxnSpPr>
          <p:spPr bwMode="auto">
            <a:xfrm flipV="1">
              <a:off x="1840993" y="5779485"/>
              <a:ext cx="0" cy="253228"/>
            </a:xfrm>
            <a:prstGeom prst="line">
              <a:avLst/>
            </a:prstGeom>
            <a:solidFill>
              <a:schemeClr val="accent1"/>
            </a:solidFill>
            <a:ln w="9525" cap="flat" cmpd="sng" algn="ctr">
              <a:solidFill>
                <a:srgbClr val="FFC000"/>
              </a:solidFill>
              <a:prstDash val="dash"/>
              <a:round/>
              <a:headEnd type="none" w="med" len="med"/>
              <a:tailEnd type="none" w="med" len="med"/>
            </a:ln>
            <a:effectLst/>
          </p:spPr>
        </p:cxnSp>
      </p:grpSp>
      <p:cxnSp>
        <p:nvCxnSpPr>
          <p:cNvPr id="497" name="Elbow Connector 496"/>
          <p:cNvCxnSpPr>
            <a:cxnSpLocks noChangeAspect="1"/>
            <a:stCxn id="225" idx="2"/>
          </p:cNvCxnSpPr>
          <p:nvPr/>
        </p:nvCxnSpPr>
        <p:spPr bwMode="auto">
          <a:xfrm rot="16200000" flipH="1">
            <a:off x="2105560" y="4533712"/>
            <a:ext cx="123248" cy="185855"/>
          </a:xfrm>
          <a:prstGeom prst="bentConnector2">
            <a:avLst/>
          </a:prstGeom>
          <a:solidFill>
            <a:schemeClr val="accent1"/>
          </a:solidFill>
          <a:ln w="9525" cap="flat" cmpd="sng" algn="ctr">
            <a:solidFill>
              <a:srgbClr val="FFC000"/>
            </a:solidFill>
            <a:prstDash val="solid"/>
            <a:round/>
            <a:headEnd type="none" w="med" len="med"/>
            <a:tailEnd type="none" w="med" len="med"/>
          </a:ln>
          <a:effectLst/>
        </p:spPr>
      </p:cxnSp>
      <p:grpSp>
        <p:nvGrpSpPr>
          <p:cNvPr id="2" name="Group 1"/>
          <p:cNvGrpSpPr/>
          <p:nvPr/>
        </p:nvGrpSpPr>
        <p:grpSpPr>
          <a:xfrm>
            <a:off x="7906467" y="4055733"/>
            <a:ext cx="1105607" cy="747361"/>
            <a:chOff x="7906467" y="4229162"/>
            <a:chExt cx="1105607" cy="747361"/>
          </a:xfrm>
        </p:grpSpPr>
        <p:cxnSp>
          <p:nvCxnSpPr>
            <p:cNvPr id="518" name="Straight Connector 517"/>
            <p:cNvCxnSpPr>
              <a:cxnSpLocks noChangeAspect="1"/>
            </p:cNvCxnSpPr>
            <p:nvPr/>
          </p:nvCxnSpPr>
          <p:spPr bwMode="auto">
            <a:xfrm>
              <a:off x="7983955" y="4457231"/>
              <a:ext cx="293359" cy="0"/>
            </a:xfrm>
            <a:prstGeom prst="line">
              <a:avLst/>
            </a:prstGeom>
            <a:solidFill>
              <a:schemeClr val="accent1"/>
            </a:solidFill>
            <a:ln w="28575" cap="flat" cmpd="sng" algn="ctr">
              <a:solidFill>
                <a:srgbClr val="FF66FF"/>
              </a:solidFill>
              <a:prstDash val="solid"/>
              <a:round/>
              <a:headEnd type="none" w="med" len="med"/>
              <a:tailEnd type="none" w="med" len="med"/>
            </a:ln>
            <a:effectLst/>
          </p:spPr>
        </p:cxnSp>
        <p:cxnSp>
          <p:nvCxnSpPr>
            <p:cNvPr id="519" name="Straight Connector 518"/>
            <p:cNvCxnSpPr>
              <a:cxnSpLocks noChangeAspect="1"/>
            </p:cNvCxnSpPr>
            <p:nvPr/>
          </p:nvCxnSpPr>
          <p:spPr bwMode="auto">
            <a:xfrm>
              <a:off x="7983955" y="4338256"/>
              <a:ext cx="293359" cy="0"/>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520" name="Straight Connector 519"/>
            <p:cNvCxnSpPr>
              <a:cxnSpLocks noChangeAspect="1"/>
            </p:cNvCxnSpPr>
            <p:nvPr/>
          </p:nvCxnSpPr>
          <p:spPr bwMode="auto">
            <a:xfrm>
              <a:off x="7983955" y="4576202"/>
              <a:ext cx="293359" cy="0"/>
            </a:xfrm>
            <a:prstGeom prst="line">
              <a:avLst/>
            </a:prstGeom>
            <a:solidFill>
              <a:schemeClr val="accent1"/>
            </a:solidFill>
            <a:ln w="28575" cap="flat" cmpd="sng" algn="ctr">
              <a:solidFill>
                <a:srgbClr val="00B0F0"/>
              </a:solidFill>
              <a:prstDash val="solid"/>
              <a:round/>
              <a:headEnd type="none" w="med" len="med"/>
              <a:tailEnd type="none" w="med" len="med"/>
            </a:ln>
            <a:effectLst/>
          </p:spPr>
        </p:cxnSp>
        <p:sp>
          <p:nvSpPr>
            <p:cNvPr id="521" name="Rectangle 520"/>
            <p:cNvSpPr>
              <a:spLocks noChangeAspect="1"/>
            </p:cNvSpPr>
            <p:nvPr/>
          </p:nvSpPr>
          <p:spPr bwMode="auto">
            <a:xfrm>
              <a:off x="8341108" y="4286140"/>
              <a:ext cx="369740" cy="690383"/>
            </a:xfrm>
            <a:prstGeom prst="rect">
              <a:avLst/>
            </a:prstGeom>
            <a:no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defTabSz="685800">
                <a:spcBef>
                  <a:spcPct val="0"/>
                </a:spcBef>
              </a:pPr>
              <a:r>
                <a:rPr lang="en-US" sz="750" dirty="0">
                  <a:latin typeface="+mn-lt"/>
                </a:rPr>
                <a:t>Mechanical</a:t>
              </a:r>
            </a:p>
            <a:p>
              <a:pPr defTabSz="685800">
                <a:spcBef>
                  <a:spcPct val="0"/>
                </a:spcBef>
              </a:pPr>
              <a:r>
                <a:rPr lang="en-US" sz="750" dirty="0">
                  <a:latin typeface="+mn-lt"/>
                </a:rPr>
                <a:t>Vacuum</a:t>
              </a:r>
            </a:p>
            <a:p>
              <a:pPr defTabSz="685800">
                <a:spcBef>
                  <a:spcPct val="0"/>
                </a:spcBef>
              </a:pPr>
              <a:r>
                <a:rPr lang="en-US" sz="750" dirty="0">
                  <a:latin typeface="+mn-lt"/>
                </a:rPr>
                <a:t>Water Cooling</a:t>
              </a:r>
            </a:p>
            <a:p>
              <a:pPr defTabSz="685800">
                <a:spcBef>
                  <a:spcPct val="0"/>
                </a:spcBef>
              </a:pPr>
              <a:r>
                <a:rPr lang="en-US" sz="750" dirty="0">
                  <a:latin typeface="+mn-lt"/>
                </a:rPr>
                <a:t>Thermal</a:t>
              </a:r>
            </a:p>
            <a:p>
              <a:pPr defTabSz="685800">
                <a:spcBef>
                  <a:spcPct val="0"/>
                </a:spcBef>
              </a:pPr>
              <a:r>
                <a:rPr lang="en-US" sz="750" dirty="0">
                  <a:latin typeface="+mn-lt"/>
                </a:rPr>
                <a:t>Pressurized Air</a:t>
              </a:r>
            </a:p>
            <a:p>
              <a:pPr defTabSz="685800">
                <a:spcBef>
                  <a:spcPct val="0"/>
                </a:spcBef>
              </a:pPr>
              <a:endParaRPr lang="en-US" sz="750" dirty="0">
                <a:latin typeface="+mn-lt"/>
              </a:endParaRPr>
            </a:p>
            <a:p>
              <a:pPr defTabSz="685800">
                <a:spcBef>
                  <a:spcPct val="0"/>
                </a:spcBef>
              </a:pPr>
              <a:endParaRPr lang="en-US" sz="750" dirty="0">
                <a:latin typeface="+mn-lt"/>
              </a:endParaRPr>
            </a:p>
          </p:txBody>
        </p:sp>
        <p:cxnSp>
          <p:nvCxnSpPr>
            <p:cNvPr id="523" name="Straight Connector 522"/>
            <p:cNvCxnSpPr>
              <a:cxnSpLocks noChangeAspect="1"/>
            </p:cNvCxnSpPr>
            <p:nvPr/>
          </p:nvCxnSpPr>
          <p:spPr bwMode="auto">
            <a:xfrm>
              <a:off x="7983955" y="4692229"/>
              <a:ext cx="293359" cy="0"/>
            </a:xfrm>
            <a:prstGeom prst="line">
              <a:avLst/>
            </a:prstGeom>
            <a:solidFill>
              <a:schemeClr val="accent1"/>
            </a:solidFill>
            <a:ln w="28575" cap="flat" cmpd="sng" algn="ctr">
              <a:solidFill>
                <a:srgbClr val="FF0000"/>
              </a:solidFill>
              <a:prstDash val="solid"/>
              <a:round/>
              <a:headEnd type="none" w="med" len="med"/>
              <a:tailEnd type="none" w="med" len="med"/>
            </a:ln>
            <a:effectLst/>
          </p:spPr>
        </p:cxnSp>
        <p:cxnSp>
          <p:nvCxnSpPr>
            <p:cNvPr id="524" name="Straight Connector 523"/>
            <p:cNvCxnSpPr>
              <a:cxnSpLocks noChangeAspect="1"/>
            </p:cNvCxnSpPr>
            <p:nvPr/>
          </p:nvCxnSpPr>
          <p:spPr bwMode="auto">
            <a:xfrm>
              <a:off x="7983955" y="4811204"/>
              <a:ext cx="293359" cy="0"/>
            </a:xfrm>
            <a:prstGeom prst="line">
              <a:avLst/>
            </a:prstGeom>
            <a:solidFill>
              <a:schemeClr val="accent1"/>
            </a:solidFill>
            <a:ln w="28575" cap="flat" cmpd="sng" algn="ctr">
              <a:solidFill>
                <a:srgbClr val="FFC000"/>
              </a:solidFill>
              <a:prstDash val="solid"/>
              <a:round/>
              <a:headEnd type="none" w="med" len="med"/>
              <a:tailEnd type="none" w="med" len="med"/>
            </a:ln>
            <a:effectLst/>
          </p:spPr>
        </p:cxnSp>
        <p:sp>
          <p:nvSpPr>
            <p:cNvPr id="525" name="Rectangle 524"/>
            <p:cNvSpPr>
              <a:spLocks noChangeAspect="1"/>
            </p:cNvSpPr>
            <p:nvPr/>
          </p:nvSpPr>
          <p:spPr bwMode="auto">
            <a:xfrm>
              <a:off x="7906467" y="4229162"/>
              <a:ext cx="1105607" cy="747361"/>
            </a:xfrm>
            <a:prstGeom prst="rect">
              <a:avLst/>
            </a:prstGeom>
            <a:noFill/>
            <a:ln w="6350"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de-CH" sz="1800">
                <a:latin typeface="Times" charset="0"/>
              </a:endParaRPr>
            </a:p>
          </p:txBody>
        </p:sp>
      </p:grpSp>
      <p:grpSp>
        <p:nvGrpSpPr>
          <p:cNvPr id="1202" name="Group 1201"/>
          <p:cNvGrpSpPr>
            <a:grpSpLocks noChangeAspect="1"/>
          </p:cNvGrpSpPr>
          <p:nvPr/>
        </p:nvGrpSpPr>
        <p:grpSpPr>
          <a:xfrm>
            <a:off x="3182038" y="3374679"/>
            <a:ext cx="188789" cy="335801"/>
            <a:chOff x="1034859" y="6175903"/>
            <a:chExt cx="124423" cy="218133"/>
          </a:xfrm>
        </p:grpSpPr>
        <p:sp>
          <p:nvSpPr>
            <p:cNvPr id="1203" name="Freeform 1202"/>
            <p:cNvSpPr/>
            <p:nvPr/>
          </p:nvSpPr>
          <p:spPr bwMode="auto">
            <a:xfrm>
              <a:off x="1034859" y="6175903"/>
              <a:ext cx="124423" cy="66454"/>
            </a:xfrm>
            <a:custGeom>
              <a:avLst/>
              <a:gdLst>
                <a:gd name="connsiteX0" fmla="*/ 0 w 693271"/>
                <a:gd name="connsiteY0" fmla="*/ 304800 h 382602"/>
                <a:gd name="connsiteX1" fmla="*/ 101600 w 693271"/>
                <a:gd name="connsiteY1" fmla="*/ 41836 h 382602"/>
                <a:gd name="connsiteX2" fmla="*/ 167341 w 693271"/>
                <a:gd name="connsiteY2" fmla="*/ 382495 h 382602"/>
                <a:gd name="connsiteX3" fmla="*/ 191247 w 693271"/>
                <a:gd name="connsiteY3" fmla="*/ 0 h 382602"/>
                <a:gd name="connsiteX4" fmla="*/ 358588 w 693271"/>
                <a:gd name="connsiteY4" fmla="*/ 382495 h 382602"/>
                <a:gd name="connsiteX5" fmla="*/ 376518 w 693271"/>
                <a:gd name="connsiteY5" fmla="*/ 29883 h 382602"/>
                <a:gd name="connsiteX6" fmla="*/ 466165 w 693271"/>
                <a:gd name="connsiteY6" fmla="*/ 340659 h 382602"/>
                <a:gd name="connsiteX7" fmla="*/ 508000 w 693271"/>
                <a:gd name="connsiteY7" fmla="*/ 71718 h 382602"/>
                <a:gd name="connsiteX8" fmla="*/ 585694 w 693271"/>
                <a:gd name="connsiteY8" fmla="*/ 364565 h 382602"/>
                <a:gd name="connsiteX9" fmla="*/ 633506 w 693271"/>
                <a:gd name="connsiteY9" fmla="*/ 197224 h 382602"/>
                <a:gd name="connsiteX10" fmla="*/ 693271 w 693271"/>
                <a:gd name="connsiteY10" fmla="*/ 322730 h 382602"/>
                <a:gd name="connsiteX0" fmla="*/ 0 w 693271"/>
                <a:gd name="connsiteY0" fmla="*/ 304800 h 382598"/>
                <a:gd name="connsiteX1" fmla="*/ 101600 w 693271"/>
                <a:gd name="connsiteY1" fmla="*/ 41836 h 382598"/>
                <a:gd name="connsiteX2" fmla="*/ 167341 w 693271"/>
                <a:gd name="connsiteY2" fmla="*/ 382495 h 382598"/>
                <a:gd name="connsiteX3" fmla="*/ 191247 w 693271"/>
                <a:gd name="connsiteY3" fmla="*/ 0 h 382598"/>
                <a:gd name="connsiteX4" fmla="*/ 358588 w 693271"/>
                <a:gd name="connsiteY4" fmla="*/ 382495 h 382598"/>
                <a:gd name="connsiteX5" fmla="*/ 376518 w 693271"/>
                <a:gd name="connsiteY5" fmla="*/ 29883 h 382598"/>
                <a:gd name="connsiteX6" fmla="*/ 466165 w 693271"/>
                <a:gd name="connsiteY6" fmla="*/ 340659 h 382598"/>
                <a:gd name="connsiteX7" fmla="*/ 508000 w 693271"/>
                <a:gd name="connsiteY7" fmla="*/ 71718 h 382598"/>
                <a:gd name="connsiteX8" fmla="*/ 585694 w 693271"/>
                <a:gd name="connsiteY8" fmla="*/ 364565 h 382598"/>
                <a:gd name="connsiteX9" fmla="*/ 633506 w 693271"/>
                <a:gd name="connsiteY9" fmla="*/ 197224 h 382598"/>
                <a:gd name="connsiteX10" fmla="*/ 693271 w 693271"/>
                <a:gd name="connsiteY10" fmla="*/ 322730 h 382598"/>
                <a:gd name="connsiteX0" fmla="*/ 0 w 693271"/>
                <a:gd name="connsiteY0" fmla="*/ 275033 h 352759"/>
                <a:gd name="connsiteX1" fmla="*/ 101600 w 693271"/>
                <a:gd name="connsiteY1" fmla="*/ 12069 h 352759"/>
                <a:gd name="connsiteX2" fmla="*/ 167341 w 693271"/>
                <a:gd name="connsiteY2" fmla="*/ 352728 h 352759"/>
                <a:gd name="connsiteX3" fmla="*/ 200772 w 693271"/>
                <a:gd name="connsiteY3" fmla="*/ 22621 h 352759"/>
                <a:gd name="connsiteX4" fmla="*/ 358588 w 693271"/>
                <a:gd name="connsiteY4" fmla="*/ 352728 h 352759"/>
                <a:gd name="connsiteX5" fmla="*/ 376518 w 693271"/>
                <a:gd name="connsiteY5" fmla="*/ 116 h 352759"/>
                <a:gd name="connsiteX6" fmla="*/ 466165 w 693271"/>
                <a:gd name="connsiteY6" fmla="*/ 310892 h 352759"/>
                <a:gd name="connsiteX7" fmla="*/ 508000 w 693271"/>
                <a:gd name="connsiteY7" fmla="*/ 41951 h 352759"/>
                <a:gd name="connsiteX8" fmla="*/ 585694 w 693271"/>
                <a:gd name="connsiteY8" fmla="*/ 334798 h 352759"/>
                <a:gd name="connsiteX9" fmla="*/ 633506 w 693271"/>
                <a:gd name="connsiteY9" fmla="*/ 167457 h 352759"/>
                <a:gd name="connsiteX10" fmla="*/ 693271 w 693271"/>
                <a:gd name="connsiteY10" fmla="*/ 292963 h 352759"/>
                <a:gd name="connsiteX0" fmla="*/ 0 w 693271"/>
                <a:gd name="connsiteY0" fmla="*/ 275033 h 352759"/>
                <a:gd name="connsiteX1" fmla="*/ 101600 w 693271"/>
                <a:gd name="connsiteY1" fmla="*/ 12069 h 352759"/>
                <a:gd name="connsiteX2" fmla="*/ 167341 w 693271"/>
                <a:gd name="connsiteY2" fmla="*/ 352728 h 352759"/>
                <a:gd name="connsiteX3" fmla="*/ 200772 w 693271"/>
                <a:gd name="connsiteY3" fmla="*/ 22621 h 352759"/>
                <a:gd name="connsiteX4" fmla="*/ 358588 w 693271"/>
                <a:gd name="connsiteY4" fmla="*/ 352728 h 352759"/>
                <a:gd name="connsiteX5" fmla="*/ 376518 w 693271"/>
                <a:gd name="connsiteY5" fmla="*/ 116 h 352759"/>
                <a:gd name="connsiteX6" fmla="*/ 466165 w 693271"/>
                <a:gd name="connsiteY6" fmla="*/ 310892 h 352759"/>
                <a:gd name="connsiteX7" fmla="*/ 508000 w 693271"/>
                <a:gd name="connsiteY7" fmla="*/ 41951 h 352759"/>
                <a:gd name="connsiteX8" fmla="*/ 585694 w 693271"/>
                <a:gd name="connsiteY8" fmla="*/ 334798 h 352759"/>
                <a:gd name="connsiteX9" fmla="*/ 633506 w 693271"/>
                <a:gd name="connsiteY9" fmla="*/ 167457 h 352759"/>
                <a:gd name="connsiteX10" fmla="*/ 693271 w 693271"/>
                <a:gd name="connsiteY10" fmla="*/ 292963 h 352759"/>
                <a:gd name="connsiteX0" fmla="*/ 0 w 693271"/>
                <a:gd name="connsiteY0" fmla="*/ 275033 h 352759"/>
                <a:gd name="connsiteX1" fmla="*/ 101600 w 693271"/>
                <a:gd name="connsiteY1" fmla="*/ 12069 h 352759"/>
                <a:gd name="connsiteX2" fmla="*/ 138766 w 693271"/>
                <a:gd name="connsiteY2" fmla="*/ 343203 h 352759"/>
                <a:gd name="connsiteX3" fmla="*/ 200772 w 693271"/>
                <a:gd name="connsiteY3" fmla="*/ 22621 h 352759"/>
                <a:gd name="connsiteX4" fmla="*/ 358588 w 693271"/>
                <a:gd name="connsiteY4" fmla="*/ 352728 h 352759"/>
                <a:gd name="connsiteX5" fmla="*/ 376518 w 693271"/>
                <a:gd name="connsiteY5" fmla="*/ 116 h 352759"/>
                <a:gd name="connsiteX6" fmla="*/ 466165 w 693271"/>
                <a:gd name="connsiteY6" fmla="*/ 310892 h 352759"/>
                <a:gd name="connsiteX7" fmla="*/ 508000 w 693271"/>
                <a:gd name="connsiteY7" fmla="*/ 41951 h 352759"/>
                <a:gd name="connsiteX8" fmla="*/ 585694 w 693271"/>
                <a:gd name="connsiteY8" fmla="*/ 334798 h 352759"/>
                <a:gd name="connsiteX9" fmla="*/ 633506 w 693271"/>
                <a:gd name="connsiteY9" fmla="*/ 167457 h 352759"/>
                <a:gd name="connsiteX10" fmla="*/ 693271 w 693271"/>
                <a:gd name="connsiteY10" fmla="*/ 292963 h 352759"/>
                <a:gd name="connsiteX0" fmla="*/ 0 w 693271"/>
                <a:gd name="connsiteY0" fmla="*/ 275033 h 352759"/>
                <a:gd name="connsiteX1" fmla="*/ 101600 w 693271"/>
                <a:gd name="connsiteY1" fmla="*/ 12069 h 352759"/>
                <a:gd name="connsiteX2" fmla="*/ 138766 w 693271"/>
                <a:gd name="connsiteY2" fmla="*/ 343203 h 352759"/>
                <a:gd name="connsiteX3" fmla="*/ 200772 w 693271"/>
                <a:gd name="connsiteY3" fmla="*/ 22621 h 352759"/>
                <a:gd name="connsiteX4" fmla="*/ 358588 w 693271"/>
                <a:gd name="connsiteY4" fmla="*/ 352728 h 352759"/>
                <a:gd name="connsiteX5" fmla="*/ 376518 w 693271"/>
                <a:gd name="connsiteY5" fmla="*/ 116 h 352759"/>
                <a:gd name="connsiteX6" fmla="*/ 466165 w 693271"/>
                <a:gd name="connsiteY6" fmla="*/ 310892 h 352759"/>
                <a:gd name="connsiteX7" fmla="*/ 508000 w 693271"/>
                <a:gd name="connsiteY7" fmla="*/ 41951 h 352759"/>
                <a:gd name="connsiteX8" fmla="*/ 585694 w 693271"/>
                <a:gd name="connsiteY8" fmla="*/ 334798 h 352759"/>
                <a:gd name="connsiteX9" fmla="*/ 633506 w 693271"/>
                <a:gd name="connsiteY9" fmla="*/ 167457 h 352759"/>
                <a:gd name="connsiteX10" fmla="*/ 693271 w 693271"/>
                <a:gd name="connsiteY10" fmla="*/ 292963 h 352759"/>
                <a:gd name="connsiteX0" fmla="*/ 0 w 693271"/>
                <a:gd name="connsiteY0" fmla="*/ 275033 h 352759"/>
                <a:gd name="connsiteX1" fmla="*/ 101600 w 693271"/>
                <a:gd name="connsiteY1" fmla="*/ 12069 h 352759"/>
                <a:gd name="connsiteX2" fmla="*/ 138766 w 693271"/>
                <a:gd name="connsiteY2" fmla="*/ 343203 h 352759"/>
                <a:gd name="connsiteX3" fmla="*/ 200772 w 693271"/>
                <a:gd name="connsiteY3" fmla="*/ 22621 h 352759"/>
                <a:gd name="connsiteX4" fmla="*/ 358588 w 693271"/>
                <a:gd name="connsiteY4" fmla="*/ 352728 h 352759"/>
                <a:gd name="connsiteX5" fmla="*/ 376518 w 693271"/>
                <a:gd name="connsiteY5" fmla="*/ 116 h 352759"/>
                <a:gd name="connsiteX6" fmla="*/ 466165 w 693271"/>
                <a:gd name="connsiteY6" fmla="*/ 310892 h 352759"/>
                <a:gd name="connsiteX7" fmla="*/ 508000 w 693271"/>
                <a:gd name="connsiteY7" fmla="*/ 41951 h 352759"/>
                <a:gd name="connsiteX8" fmla="*/ 585694 w 693271"/>
                <a:gd name="connsiteY8" fmla="*/ 334798 h 352759"/>
                <a:gd name="connsiteX9" fmla="*/ 633506 w 693271"/>
                <a:gd name="connsiteY9" fmla="*/ 167457 h 352759"/>
                <a:gd name="connsiteX10" fmla="*/ 693271 w 693271"/>
                <a:gd name="connsiteY10" fmla="*/ 292963 h 352759"/>
                <a:gd name="connsiteX0" fmla="*/ 0 w 693271"/>
                <a:gd name="connsiteY0" fmla="*/ 275033 h 352738"/>
                <a:gd name="connsiteX1" fmla="*/ 101600 w 693271"/>
                <a:gd name="connsiteY1" fmla="*/ 12069 h 352738"/>
                <a:gd name="connsiteX2" fmla="*/ 138766 w 693271"/>
                <a:gd name="connsiteY2" fmla="*/ 343203 h 352738"/>
                <a:gd name="connsiteX3" fmla="*/ 215060 w 693271"/>
                <a:gd name="connsiteY3" fmla="*/ 13096 h 352738"/>
                <a:gd name="connsiteX4" fmla="*/ 358588 w 693271"/>
                <a:gd name="connsiteY4" fmla="*/ 352728 h 352738"/>
                <a:gd name="connsiteX5" fmla="*/ 376518 w 693271"/>
                <a:gd name="connsiteY5" fmla="*/ 116 h 352738"/>
                <a:gd name="connsiteX6" fmla="*/ 466165 w 693271"/>
                <a:gd name="connsiteY6" fmla="*/ 310892 h 352738"/>
                <a:gd name="connsiteX7" fmla="*/ 508000 w 693271"/>
                <a:gd name="connsiteY7" fmla="*/ 41951 h 352738"/>
                <a:gd name="connsiteX8" fmla="*/ 585694 w 693271"/>
                <a:gd name="connsiteY8" fmla="*/ 334798 h 352738"/>
                <a:gd name="connsiteX9" fmla="*/ 633506 w 693271"/>
                <a:gd name="connsiteY9" fmla="*/ 167457 h 352738"/>
                <a:gd name="connsiteX10" fmla="*/ 693271 w 693271"/>
                <a:gd name="connsiteY10" fmla="*/ 292963 h 352738"/>
                <a:gd name="connsiteX0" fmla="*/ 0 w 693271"/>
                <a:gd name="connsiteY0" fmla="*/ 274977 h 343147"/>
                <a:gd name="connsiteX1" fmla="*/ 101600 w 693271"/>
                <a:gd name="connsiteY1" fmla="*/ 12013 h 343147"/>
                <a:gd name="connsiteX2" fmla="*/ 138766 w 693271"/>
                <a:gd name="connsiteY2" fmla="*/ 343147 h 343147"/>
                <a:gd name="connsiteX3" fmla="*/ 215060 w 693271"/>
                <a:gd name="connsiteY3" fmla="*/ 13040 h 343147"/>
                <a:gd name="connsiteX4" fmla="*/ 296675 w 693271"/>
                <a:gd name="connsiteY4" fmla="*/ 340766 h 343147"/>
                <a:gd name="connsiteX5" fmla="*/ 376518 w 693271"/>
                <a:gd name="connsiteY5" fmla="*/ 60 h 343147"/>
                <a:gd name="connsiteX6" fmla="*/ 466165 w 693271"/>
                <a:gd name="connsiteY6" fmla="*/ 310836 h 343147"/>
                <a:gd name="connsiteX7" fmla="*/ 508000 w 693271"/>
                <a:gd name="connsiteY7" fmla="*/ 41895 h 343147"/>
                <a:gd name="connsiteX8" fmla="*/ 585694 w 693271"/>
                <a:gd name="connsiteY8" fmla="*/ 334742 h 343147"/>
                <a:gd name="connsiteX9" fmla="*/ 633506 w 693271"/>
                <a:gd name="connsiteY9" fmla="*/ 167401 h 343147"/>
                <a:gd name="connsiteX10" fmla="*/ 693271 w 693271"/>
                <a:gd name="connsiteY10" fmla="*/ 292907 h 343147"/>
                <a:gd name="connsiteX0" fmla="*/ 0 w 693271"/>
                <a:gd name="connsiteY0" fmla="*/ 274977 h 345528"/>
                <a:gd name="connsiteX1" fmla="*/ 101600 w 693271"/>
                <a:gd name="connsiteY1" fmla="*/ 12013 h 345528"/>
                <a:gd name="connsiteX2" fmla="*/ 238778 w 693271"/>
                <a:gd name="connsiteY2" fmla="*/ 345528 h 345528"/>
                <a:gd name="connsiteX3" fmla="*/ 215060 w 693271"/>
                <a:gd name="connsiteY3" fmla="*/ 13040 h 345528"/>
                <a:gd name="connsiteX4" fmla="*/ 296675 w 693271"/>
                <a:gd name="connsiteY4" fmla="*/ 340766 h 345528"/>
                <a:gd name="connsiteX5" fmla="*/ 376518 w 693271"/>
                <a:gd name="connsiteY5" fmla="*/ 60 h 345528"/>
                <a:gd name="connsiteX6" fmla="*/ 466165 w 693271"/>
                <a:gd name="connsiteY6" fmla="*/ 310836 h 345528"/>
                <a:gd name="connsiteX7" fmla="*/ 508000 w 693271"/>
                <a:gd name="connsiteY7" fmla="*/ 41895 h 345528"/>
                <a:gd name="connsiteX8" fmla="*/ 585694 w 693271"/>
                <a:gd name="connsiteY8" fmla="*/ 334742 h 345528"/>
                <a:gd name="connsiteX9" fmla="*/ 633506 w 693271"/>
                <a:gd name="connsiteY9" fmla="*/ 167401 h 345528"/>
                <a:gd name="connsiteX10" fmla="*/ 693271 w 693271"/>
                <a:gd name="connsiteY10" fmla="*/ 292907 h 345528"/>
                <a:gd name="connsiteX0" fmla="*/ 0 w 693271"/>
                <a:gd name="connsiteY0" fmla="*/ 274977 h 345530"/>
                <a:gd name="connsiteX1" fmla="*/ 101600 w 693271"/>
                <a:gd name="connsiteY1" fmla="*/ 12013 h 345530"/>
                <a:gd name="connsiteX2" fmla="*/ 238778 w 693271"/>
                <a:gd name="connsiteY2" fmla="*/ 345528 h 345530"/>
                <a:gd name="connsiteX3" fmla="*/ 357935 w 693271"/>
                <a:gd name="connsiteY3" fmla="*/ 5896 h 345530"/>
                <a:gd name="connsiteX4" fmla="*/ 296675 w 693271"/>
                <a:gd name="connsiteY4" fmla="*/ 340766 h 345530"/>
                <a:gd name="connsiteX5" fmla="*/ 376518 w 693271"/>
                <a:gd name="connsiteY5" fmla="*/ 60 h 345530"/>
                <a:gd name="connsiteX6" fmla="*/ 466165 w 693271"/>
                <a:gd name="connsiteY6" fmla="*/ 310836 h 345530"/>
                <a:gd name="connsiteX7" fmla="*/ 508000 w 693271"/>
                <a:gd name="connsiteY7" fmla="*/ 41895 h 345530"/>
                <a:gd name="connsiteX8" fmla="*/ 585694 w 693271"/>
                <a:gd name="connsiteY8" fmla="*/ 334742 h 345530"/>
                <a:gd name="connsiteX9" fmla="*/ 633506 w 693271"/>
                <a:gd name="connsiteY9" fmla="*/ 167401 h 345530"/>
                <a:gd name="connsiteX10" fmla="*/ 693271 w 693271"/>
                <a:gd name="connsiteY10" fmla="*/ 292907 h 345530"/>
                <a:gd name="connsiteX0" fmla="*/ 0 w 693271"/>
                <a:gd name="connsiteY0" fmla="*/ 275032 h 352729"/>
                <a:gd name="connsiteX1" fmla="*/ 101600 w 693271"/>
                <a:gd name="connsiteY1" fmla="*/ 12068 h 352729"/>
                <a:gd name="connsiteX2" fmla="*/ 238778 w 693271"/>
                <a:gd name="connsiteY2" fmla="*/ 345583 h 352729"/>
                <a:gd name="connsiteX3" fmla="*/ 357935 w 693271"/>
                <a:gd name="connsiteY3" fmla="*/ 5951 h 352729"/>
                <a:gd name="connsiteX4" fmla="*/ 489557 w 693271"/>
                <a:gd name="connsiteY4" fmla="*/ 352727 h 352729"/>
                <a:gd name="connsiteX5" fmla="*/ 376518 w 693271"/>
                <a:gd name="connsiteY5" fmla="*/ 115 h 352729"/>
                <a:gd name="connsiteX6" fmla="*/ 466165 w 693271"/>
                <a:gd name="connsiteY6" fmla="*/ 310891 h 352729"/>
                <a:gd name="connsiteX7" fmla="*/ 508000 w 693271"/>
                <a:gd name="connsiteY7" fmla="*/ 41950 h 352729"/>
                <a:gd name="connsiteX8" fmla="*/ 585694 w 693271"/>
                <a:gd name="connsiteY8" fmla="*/ 334797 h 352729"/>
                <a:gd name="connsiteX9" fmla="*/ 633506 w 693271"/>
                <a:gd name="connsiteY9" fmla="*/ 167456 h 352729"/>
                <a:gd name="connsiteX10" fmla="*/ 693271 w 693271"/>
                <a:gd name="connsiteY10" fmla="*/ 292962 h 352729"/>
                <a:gd name="connsiteX0" fmla="*/ 0 w 693271"/>
                <a:gd name="connsiteY0" fmla="*/ 269085 h 346782"/>
                <a:gd name="connsiteX1" fmla="*/ 101600 w 693271"/>
                <a:gd name="connsiteY1" fmla="*/ 6121 h 346782"/>
                <a:gd name="connsiteX2" fmla="*/ 238778 w 693271"/>
                <a:gd name="connsiteY2" fmla="*/ 339636 h 346782"/>
                <a:gd name="connsiteX3" fmla="*/ 357935 w 693271"/>
                <a:gd name="connsiteY3" fmla="*/ 4 h 346782"/>
                <a:gd name="connsiteX4" fmla="*/ 489557 w 693271"/>
                <a:gd name="connsiteY4" fmla="*/ 346780 h 346782"/>
                <a:gd name="connsiteX5" fmla="*/ 614643 w 693271"/>
                <a:gd name="connsiteY5" fmla="*/ 6074 h 346782"/>
                <a:gd name="connsiteX6" fmla="*/ 466165 w 693271"/>
                <a:gd name="connsiteY6" fmla="*/ 304944 h 346782"/>
                <a:gd name="connsiteX7" fmla="*/ 508000 w 693271"/>
                <a:gd name="connsiteY7" fmla="*/ 36003 h 346782"/>
                <a:gd name="connsiteX8" fmla="*/ 585694 w 693271"/>
                <a:gd name="connsiteY8" fmla="*/ 328850 h 346782"/>
                <a:gd name="connsiteX9" fmla="*/ 633506 w 693271"/>
                <a:gd name="connsiteY9" fmla="*/ 161509 h 346782"/>
                <a:gd name="connsiteX10" fmla="*/ 693271 w 693271"/>
                <a:gd name="connsiteY10" fmla="*/ 287015 h 346782"/>
                <a:gd name="connsiteX0" fmla="*/ 0 w 742078"/>
                <a:gd name="connsiteY0" fmla="*/ 269085 h 346782"/>
                <a:gd name="connsiteX1" fmla="*/ 101600 w 742078"/>
                <a:gd name="connsiteY1" fmla="*/ 6121 h 346782"/>
                <a:gd name="connsiteX2" fmla="*/ 238778 w 742078"/>
                <a:gd name="connsiteY2" fmla="*/ 339636 h 346782"/>
                <a:gd name="connsiteX3" fmla="*/ 357935 w 742078"/>
                <a:gd name="connsiteY3" fmla="*/ 4 h 346782"/>
                <a:gd name="connsiteX4" fmla="*/ 489557 w 742078"/>
                <a:gd name="connsiteY4" fmla="*/ 346780 h 346782"/>
                <a:gd name="connsiteX5" fmla="*/ 614643 w 742078"/>
                <a:gd name="connsiteY5" fmla="*/ 6074 h 346782"/>
                <a:gd name="connsiteX6" fmla="*/ 740009 w 742078"/>
                <a:gd name="connsiteY6" fmla="*/ 345425 h 346782"/>
                <a:gd name="connsiteX7" fmla="*/ 508000 w 742078"/>
                <a:gd name="connsiteY7" fmla="*/ 36003 h 346782"/>
                <a:gd name="connsiteX8" fmla="*/ 585694 w 742078"/>
                <a:gd name="connsiteY8" fmla="*/ 328850 h 346782"/>
                <a:gd name="connsiteX9" fmla="*/ 633506 w 742078"/>
                <a:gd name="connsiteY9" fmla="*/ 161509 h 346782"/>
                <a:gd name="connsiteX10" fmla="*/ 693271 w 742078"/>
                <a:gd name="connsiteY10" fmla="*/ 287015 h 346782"/>
                <a:gd name="connsiteX0" fmla="*/ 0 w 878363"/>
                <a:gd name="connsiteY0" fmla="*/ 269085 h 346782"/>
                <a:gd name="connsiteX1" fmla="*/ 101600 w 878363"/>
                <a:gd name="connsiteY1" fmla="*/ 6121 h 346782"/>
                <a:gd name="connsiteX2" fmla="*/ 238778 w 878363"/>
                <a:gd name="connsiteY2" fmla="*/ 339636 h 346782"/>
                <a:gd name="connsiteX3" fmla="*/ 357935 w 878363"/>
                <a:gd name="connsiteY3" fmla="*/ 4 h 346782"/>
                <a:gd name="connsiteX4" fmla="*/ 489557 w 878363"/>
                <a:gd name="connsiteY4" fmla="*/ 346780 h 346782"/>
                <a:gd name="connsiteX5" fmla="*/ 614643 w 878363"/>
                <a:gd name="connsiteY5" fmla="*/ 6074 h 346782"/>
                <a:gd name="connsiteX6" fmla="*/ 740009 w 878363"/>
                <a:gd name="connsiteY6" fmla="*/ 345425 h 346782"/>
                <a:gd name="connsiteX7" fmla="*/ 874712 w 878363"/>
                <a:gd name="connsiteY7" fmla="*/ 285 h 346782"/>
                <a:gd name="connsiteX8" fmla="*/ 585694 w 878363"/>
                <a:gd name="connsiteY8" fmla="*/ 328850 h 346782"/>
                <a:gd name="connsiteX9" fmla="*/ 633506 w 878363"/>
                <a:gd name="connsiteY9" fmla="*/ 161509 h 346782"/>
                <a:gd name="connsiteX10" fmla="*/ 693271 w 878363"/>
                <a:gd name="connsiteY10" fmla="*/ 287015 h 346782"/>
                <a:gd name="connsiteX0" fmla="*/ 0 w 1005755"/>
                <a:gd name="connsiteY0" fmla="*/ 269085 h 346782"/>
                <a:gd name="connsiteX1" fmla="*/ 101600 w 1005755"/>
                <a:gd name="connsiteY1" fmla="*/ 6121 h 346782"/>
                <a:gd name="connsiteX2" fmla="*/ 238778 w 1005755"/>
                <a:gd name="connsiteY2" fmla="*/ 339636 h 346782"/>
                <a:gd name="connsiteX3" fmla="*/ 357935 w 1005755"/>
                <a:gd name="connsiteY3" fmla="*/ 4 h 346782"/>
                <a:gd name="connsiteX4" fmla="*/ 489557 w 1005755"/>
                <a:gd name="connsiteY4" fmla="*/ 346780 h 346782"/>
                <a:gd name="connsiteX5" fmla="*/ 614643 w 1005755"/>
                <a:gd name="connsiteY5" fmla="*/ 6074 h 346782"/>
                <a:gd name="connsiteX6" fmla="*/ 740009 w 1005755"/>
                <a:gd name="connsiteY6" fmla="*/ 345425 h 346782"/>
                <a:gd name="connsiteX7" fmla="*/ 874712 w 1005755"/>
                <a:gd name="connsiteY7" fmla="*/ 285 h 346782"/>
                <a:gd name="connsiteX8" fmla="*/ 997650 w 1005755"/>
                <a:gd name="connsiteY8" fmla="*/ 343138 h 346782"/>
                <a:gd name="connsiteX9" fmla="*/ 633506 w 1005755"/>
                <a:gd name="connsiteY9" fmla="*/ 161509 h 346782"/>
                <a:gd name="connsiteX10" fmla="*/ 693271 w 1005755"/>
                <a:gd name="connsiteY10" fmla="*/ 287015 h 346782"/>
                <a:gd name="connsiteX0" fmla="*/ 0 w 1132997"/>
                <a:gd name="connsiteY0" fmla="*/ 269085 h 346782"/>
                <a:gd name="connsiteX1" fmla="*/ 101600 w 1132997"/>
                <a:gd name="connsiteY1" fmla="*/ 6121 h 346782"/>
                <a:gd name="connsiteX2" fmla="*/ 238778 w 1132997"/>
                <a:gd name="connsiteY2" fmla="*/ 339636 h 346782"/>
                <a:gd name="connsiteX3" fmla="*/ 357935 w 1132997"/>
                <a:gd name="connsiteY3" fmla="*/ 4 h 346782"/>
                <a:gd name="connsiteX4" fmla="*/ 489557 w 1132997"/>
                <a:gd name="connsiteY4" fmla="*/ 346780 h 346782"/>
                <a:gd name="connsiteX5" fmla="*/ 614643 w 1132997"/>
                <a:gd name="connsiteY5" fmla="*/ 6074 h 346782"/>
                <a:gd name="connsiteX6" fmla="*/ 740009 w 1132997"/>
                <a:gd name="connsiteY6" fmla="*/ 345425 h 346782"/>
                <a:gd name="connsiteX7" fmla="*/ 874712 w 1132997"/>
                <a:gd name="connsiteY7" fmla="*/ 285 h 346782"/>
                <a:gd name="connsiteX8" fmla="*/ 997650 w 1132997"/>
                <a:gd name="connsiteY8" fmla="*/ 343138 h 346782"/>
                <a:gd name="connsiteX9" fmla="*/ 1121662 w 1132997"/>
                <a:gd name="connsiteY9" fmla="*/ 4347 h 346782"/>
                <a:gd name="connsiteX10" fmla="*/ 693271 w 1132997"/>
                <a:gd name="connsiteY10" fmla="*/ 287015 h 346782"/>
                <a:gd name="connsiteX0" fmla="*/ 0 w 1243339"/>
                <a:gd name="connsiteY0" fmla="*/ 269085 h 346782"/>
                <a:gd name="connsiteX1" fmla="*/ 101600 w 1243339"/>
                <a:gd name="connsiteY1" fmla="*/ 6121 h 346782"/>
                <a:gd name="connsiteX2" fmla="*/ 238778 w 1243339"/>
                <a:gd name="connsiteY2" fmla="*/ 339636 h 346782"/>
                <a:gd name="connsiteX3" fmla="*/ 357935 w 1243339"/>
                <a:gd name="connsiteY3" fmla="*/ 4 h 346782"/>
                <a:gd name="connsiteX4" fmla="*/ 489557 w 1243339"/>
                <a:gd name="connsiteY4" fmla="*/ 346780 h 346782"/>
                <a:gd name="connsiteX5" fmla="*/ 614643 w 1243339"/>
                <a:gd name="connsiteY5" fmla="*/ 6074 h 346782"/>
                <a:gd name="connsiteX6" fmla="*/ 740009 w 1243339"/>
                <a:gd name="connsiteY6" fmla="*/ 345425 h 346782"/>
                <a:gd name="connsiteX7" fmla="*/ 874712 w 1243339"/>
                <a:gd name="connsiteY7" fmla="*/ 285 h 346782"/>
                <a:gd name="connsiteX8" fmla="*/ 997650 w 1243339"/>
                <a:gd name="connsiteY8" fmla="*/ 343138 h 346782"/>
                <a:gd name="connsiteX9" fmla="*/ 1121662 w 1243339"/>
                <a:gd name="connsiteY9" fmla="*/ 4347 h 346782"/>
                <a:gd name="connsiteX10" fmla="*/ 1243339 w 1243339"/>
                <a:gd name="connsiteY10" fmla="*/ 346546 h 346782"/>
                <a:gd name="connsiteX0" fmla="*/ 0 w 1276677"/>
                <a:gd name="connsiteY0" fmla="*/ 345285 h 346782"/>
                <a:gd name="connsiteX1" fmla="*/ 134938 w 1276677"/>
                <a:gd name="connsiteY1" fmla="*/ 6121 h 346782"/>
                <a:gd name="connsiteX2" fmla="*/ 272116 w 1276677"/>
                <a:gd name="connsiteY2" fmla="*/ 339636 h 346782"/>
                <a:gd name="connsiteX3" fmla="*/ 391273 w 1276677"/>
                <a:gd name="connsiteY3" fmla="*/ 4 h 346782"/>
                <a:gd name="connsiteX4" fmla="*/ 522895 w 1276677"/>
                <a:gd name="connsiteY4" fmla="*/ 346780 h 346782"/>
                <a:gd name="connsiteX5" fmla="*/ 647981 w 1276677"/>
                <a:gd name="connsiteY5" fmla="*/ 6074 h 346782"/>
                <a:gd name="connsiteX6" fmla="*/ 773347 w 1276677"/>
                <a:gd name="connsiteY6" fmla="*/ 345425 h 346782"/>
                <a:gd name="connsiteX7" fmla="*/ 908050 w 1276677"/>
                <a:gd name="connsiteY7" fmla="*/ 285 h 346782"/>
                <a:gd name="connsiteX8" fmla="*/ 1030988 w 1276677"/>
                <a:gd name="connsiteY8" fmla="*/ 343138 h 346782"/>
                <a:gd name="connsiteX9" fmla="*/ 1155000 w 1276677"/>
                <a:gd name="connsiteY9" fmla="*/ 4347 h 346782"/>
                <a:gd name="connsiteX10" fmla="*/ 1276677 w 1276677"/>
                <a:gd name="connsiteY10" fmla="*/ 346546 h 346782"/>
                <a:gd name="connsiteX0" fmla="*/ 0 w 1276677"/>
                <a:gd name="connsiteY0" fmla="*/ 345285 h 346782"/>
                <a:gd name="connsiteX1" fmla="*/ 134938 w 1276677"/>
                <a:gd name="connsiteY1" fmla="*/ 6121 h 346782"/>
                <a:gd name="connsiteX2" fmla="*/ 272116 w 1276677"/>
                <a:gd name="connsiteY2" fmla="*/ 339636 h 346782"/>
                <a:gd name="connsiteX3" fmla="*/ 391273 w 1276677"/>
                <a:gd name="connsiteY3" fmla="*/ 4 h 346782"/>
                <a:gd name="connsiteX4" fmla="*/ 522895 w 1276677"/>
                <a:gd name="connsiteY4" fmla="*/ 346780 h 346782"/>
                <a:gd name="connsiteX5" fmla="*/ 647981 w 1276677"/>
                <a:gd name="connsiteY5" fmla="*/ 6074 h 346782"/>
                <a:gd name="connsiteX6" fmla="*/ 773347 w 1276677"/>
                <a:gd name="connsiteY6" fmla="*/ 345425 h 346782"/>
                <a:gd name="connsiteX7" fmla="*/ 908050 w 1276677"/>
                <a:gd name="connsiteY7" fmla="*/ 285 h 346782"/>
                <a:gd name="connsiteX8" fmla="*/ 1030988 w 1276677"/>
                <a:gd name="connsiteY8" fmla="*/ 343138 h 346782"/>
                <a:gd name="connsiteX9" fmla="*/ 1155000 w 1276677"/>
                <a:gd name="connsiteY9" fmla="*/ 4347 h 346782"/>
                <a:gd name="connsiteX10" fmla="*/ 1276677 w 1276677"/>
                <a:gd name="connsiteY10" fmla="*/ 346546 h 346782"/>
                <a:gd name="connsiteX0" fmla="*/ 0 w 1276677"/>
                <a:gd name="connsiteY0" fmla="*/ 345285 h 346782"/>
                <a:gd name="connsiteX1" fmla="*/ 134938 w 1276677"/>
                <a:gd name="connsiteY1" fmla="*/ 6121 h 346782"/>
                <a:gd name="connsiteX2" fmla="*/ 272116 w 1276677"/>
                <a:gd name="connsiteY2" fmla="*/ 339636 h 346782"/>
                <a:gd name="connsiteX3" fmla="*/ 391273 w 1276677"/>
                <a:gd name="connsiteY3" fmla="*/ 4 h 346782"/>
                <a:gd name="connsiteX4" fmla="*/ 522895 w 1276677"/>
                <a:gd name="connsiteY4" fmla="*/ 346780 h 346782"/>
                <a:gd name="connsiteX5" fmla="*/ 647981 w 1276677"/>
                <a:gd name="connsiteY5" fmla="*/ 6074 h 346782"/>
                <a:gd name="connsiteX6" fmla="*/ 773347 w 1276677"/>
                <a:gd name="connsiteY6" fmla="*/ 345425 h 346782"/>
                <a:gd name="connsiteX7" fmla="*/ 908050 w 1276677"/>
                <a:gd name="connsiteY7" fmla="*/ 285 h 346782"/>
                <a:gd name="connsiteX8" fmla="*/ 1030988 w 1276677"/>
                <a:gd name="connsiteY8" fmla="*/ 343138 h 346782"/>
                <a:gd name="connsiteX9" fmla="*/ 1155000 w 1276677"/>
                <a:gd name="connsiteY9" fmla="*/ 4347 h 346782"/>
                <a:gd name="connsiteX10" fmla="*/ 1276677 w 1276677"/>
                <a:gd name="connsiteY10" fmla="*/ 346546 h 346782"/>
                <a:gd name="connsiteX0" fmla="*/ 0 w 1276677"/>
                <a:gd name="connsiteY0" fmla="*/ 345285 h 346782"/>
                <a:gd name="connsiteX1" fmla="*/ 134938 w 1276677"/>
                <a:gd name="connsiteY1" fmla="*/ 6121 h 346782"/>
                <a:gd name="connsiteX2" fmla="*/ 272116 w 1276677"/>
                <a:gd name="connsiteY2" fmla="*/ 339636 h 346782"/>
                <a:gd name="connsiteX3" fmla="*/ 391273 w 1276677"/>
                <a:gd name="connsiteY3" fmla="*/ 4 h 346782"/>
                <a:gd name="connsiteX4" fmla="*/ 522895 w 1276677"/>
                <a:gd name="connsiteY4" fmla="*/ 346780 h 346782"/>
                <a:gd name="connsiteX5" fmla="*/ 647981 w 1276677"/>
                <a:gd name="connsiteY5" fmla="*/ 6074 h 346782"/>
                <a:gd name="connsiteX6" fmla="*/ 773347 w 1276677"/>
                <a:gd name="connsiteY6" fmla="*/ 345425 h 346782"/>
                <a:gd name="connsiteX7" fmla="*/ 908050 w 1276677"/>
                <a:gd name="connsiteY7" fmla="*/ 285 h 346782"/>
                <a:gd name="connsiteX8" fmla="*/ 1030988 w 1276677"/>
                <a:gd name="connsiteY8" fmla="*/ 343138 h 346782"/>
                <a:gd name="connsiteX9" fmla="*/ 1155000 w 1276677"/>
                <a:gd name="connsiteY9" fmla="*/ 4347 h 346782"/>
                <a:gd name="connsiteX10" fmla="*/ 1276677 w 1276677"/>
                <a:gd name="connsiteY10" fmla="*/ 346546 h 346782"/>
                <a:gd name="connsiteX0" fmla="*/ 0 w 1276677"/>
                <a:gd name="connsiteY0" fmla="*/ 345285 h 346782"/>
                <a:gd name="connsiteX1" fmla="*/ 134938 w 1276677"/>
                <a:gd name="connsiteY1" fmla="*/ 6121 h 346782"/>
                <a:gd name="connsiteX2" fmla="*/ 272116 w 1276677"/>
                <a:gd name="connsiteY2" fmla="*/ 339636 h 346782"/>
                <a:gd name="connsiteX3" fmla="*/ 391273 w 1276677"/>
                <a:gd name="connsiteY3" fmla="*/ 4 h 346782"/>
                <a:gd name="connsiteX4" fmla="*/ 522895 w 1276677"/>
                <a:gd name="connsiteY4" fmla="*/ 346780 h 346782"/>
                <a:gd name="connsiteX5" fmla="*/ 647981 w 1276677"/>
                <a:gd name="connsiteY5" fmla="*/ 6074 h 346782"/>
                <a:gd name="connsiteX6" fmla="*/ 773347 w 1276677"/>
                <a:gd name="connsiteY6" fmla="*/ 345425 h 346782"/>
                <a:gd name="connsiteX7" fmla="*/ 908050 w 1276677"/>
                <a:gd name="connsiteY7" fmla="*/ 285 h 346782"/>
                <a:gd name="connsiteX8" fmla="*/ 1030988 w 1276677"/>
                <a:gd name="connsiteY8" fmla="*/ 343138 h 346782"/>
                <a:gd name="connsiteX9" fmla="*/ 1155000 w 1276677"/>
                <a:gd name="connsiteY9" fmla="*/ 4347 h 346782"/>
                <a:gd name="connsiteX10" fmla="*/ 1276677 w 1276677"/>
                <a:gd name="connsiteY10" fmla="*/ 346546 h 346782"/>
                <a:gd name="connsiteX0" fmla="*/ 0 w 1276677"/>
                <a:gd name="connsiteY0" fmla="*/ 345285 h 346782"/>
                <a:gd name="connsiteX1" fmla="*/ 134938 w 1276677"/>
                <a:gd name="connsiteY1" fmla="*/ 6121 h 346782"/>
                <a:gd name="connsiteX2" fmla="*/ 272116 w 1276677"/>
                <a:gd name="connsiteY2" fmla="*/ 339636 h 346782"/>
                <a:gd name="connsiteX3" fmla="*/ 391273 w 1276677"/>
                <a:gd name="connsiteY3" fmla="*/ 4 h 346782"/>
                <a:gd name="connsiteX4" fmla="*/ 522895 w 1276677"/>
                <a:gd name="connsiteY4" fmla="*/ 346780 h 346782"/>
                <a:gd name="connsiteX5" fmla="*/ 647981 w 1276677"/>
                <a:gd name="connsiteY5" fmla="*/ 6074 h 346782"/>
                <a:gd name="connsiteX6" fmla="*/ 773347 w 1276677"/>
                <a:gd name="connsiteY6" fmla="*/ 345425 h 346782"/>
                <a:gd name="connsiteX7" fmla="*/ 908050 w 1276677"/>
                <a:gd name="connsiteY7" fmla="*/ 285 h 346782"/>
                <a:gd name="connsiteX8" fmla="*/ 1030988 w 1276677"/>
                <a:gd name="connsiteY8" fmla="*/ 343138 h 346782"/>
                <a:gd name="connsiteX9" fmla="*/ 1155000 w 1276677"/>
                <a:gd name="connsiteY9" fmla="*/ 4347 h 346782"/>
                <a:gd name="connsiteX10" fmla="*/ 1276677 w 1276677"/>
                <a:gd name="connsiteY10" fmla="*/ 346546 h 346782"/>
                <a:gd name="connsiteX0" fmla="*/ 39441 w 1316118"/>
                <a:gd name="connsiteY0" fmla="*/ 345285 h 346782"/>
                <a:gd name="connsiteX1" fmla="*/ 174379 w 1316118"/>
                <a:gd name="connsiteY1" fmla="*/ 6121 h 346782"/>
                <a:gd name="connsiteX2" fmla="*/ 311557 w 1316118"/>
                <a:gd name="connsiteY2" fmla="*/ 339636 h 346782"/>
                <a:gd name="connsiteX3" fmla="*/ 430714 w 1316118"/>
                <a:gd name="connsiteY3" fmla="*/ 4 h 346782"/>
                <a:gd name="connsiteX4" fmla="*/ 562336 w 1316118"/>
                <a:gd name="connsiteY4" fmla="*/ 346780 h 346782"/>
                <a:gd name="connsiteX5" fmla="*/ 687422 w 1316118"/>
                <a:gd name="connsiteY5" fmla="*/ 6074 h 346782"/>
                <a:gd name="connsiteX6" fmla="*/ 812788 w 1316118"/>
                <a:gd name="connsiteY6" fmla="*/ 345425 h 346782"/>
                <a:gd name="connsiteX7" fmla="*/ 947491 w 1316118"/>
                <a:gd name="connsiteY7" fmla="*/ 285 h 346782"/>
                <a:gd name="connsiteX8" fmla="*/ 1070429 w 1316118"/>
                <a:gd name="connsiteY8" fmla="*/ 343138 h 346782"/>
                <a:gd name="connsiteX9" fmla="*/ 1194441 w 1316118"/>
                <a:gd name="connsiteY9" fmla="*/ 4347 h 346782"/>
                <a:gd name="connsiteX10" fmla="*/ 1316118 w 1316118"/>
                <a:gd name="connsiteY10" fmla="*/ 346546 h 346782"/>
                <a:gd name="connsiteX0" fmla="*/ 130 w 1276807"/>
                <a:gd name="connsiteY0" fmla="*/ 345285 h 346782"/>
                <a:gd name="connsiteX1" fmla="*/ 135068 w 1276807"/>
                <a:gd name="connsiteY1" fmla="*/ 6121 h 346782"/>
                <a:gd name="connsiteX2" fmla="*/ 272246 w 1276807"/>
                <a:gd name="connsiteY2" fmla="*/ 339636 h 346782"/>
                <a:gd name="connsiteX3" fmla="*/ 391403 w 1276807"/>
                <a:gd name="connsiteY3" fmla="*/ 4 h 346782"/>
                <a:gd name="connsiteX4" fmla="*/ 523025 w 1276807"/>
                <a:gd name="connsiteY4" fmla="*/ 346780 h 346782"/>
                <a:gd name="connsiteX5" fmla="*/ 648111 w 1276807"/>
                <a:gd name="connsiteY5" fmla="*/ 6074 h 346782"/>
                <a:gd name="connsiteX6" fmla="*/ 773477 w 1276807"/>
                <a:gd name="connsiteY6" fmla="*/ 345425 h 346782"/>
                <a:gd name="connsiteX7" fmla="*/ 908180 w 1276807"/>
                <a:gd name="connsiteY7" fmla="*/ 285 h 346782"/>
                <a:gd name="connsiteX8" fmla="*/ 1031118 w 1276807"/>
                <a:gd name="connsiteY8" fmla="*/ 343138 h 346782"/>
                <a:gd name="connsiteX9" fmla="*/ 1155130 w 1276807"/>
                <a:gd name="connsiteY9" fmla="*/ 4347 h 346782"/>
                <a:gd name="connsiteX10" fmla="*/ 1276807 w 1276807"/>
                <a:gd name="connsiteY10" fmla="*/ 346546 h 346782"/>
                <a:gd name="connsiteX0" fmla="*/ 130 w 1276807"/>
                <a:gd name="connsiteY0" fmla="*/ 345285 h 346782"/>
                <a:gd name="connsiteX1" fmla="*/ 135068 w 1276807"/>
                <a:gd name="connsiteY1" fmla="*/ 6121 h 346782"/>
                <a:gd name="connsiteX2" fmla="*/ 272246 w 1276807"/>
                <a:gd name="connsiteY2" fmla="*/ 339636 h 346782"/>
                <a:gd name="connsiteX3" fmla="*/ 391403 w 1276807"/>
                <a:gd name="connsiteY3" fmla="*/ 4 h 346782"/>
                <a:gd name="connsiteX4" fmla="*/ 523025 w 1276807"/>
                <a:gd name="connsiteY4" fmla="*/ 346780 h 346782"/>
                <a:gd name="connsiteX5" fmla="*/ 648111 w 1276807"/>
                <a:gd name="connsiteY5" fmla="*/ 6074 h 346782"/>
                <a:gd name="connsiteX6" fmla="*/ 773477 w 1276807"/>
                <a:gd name="connsiteY6" fmla="*/ 345425 h 346782"/>
                <a:gd name="connsiteX7" fmla="*/ 908180 w 1276807"/>
                <a:gd name="connsiteY7" fmla="*/ 285 h 346782"/>
                <a:gd name="connsiteX8" fmla="*/ 1031118 w 1276807"/>
                <a:gd name="connsiteY8" fmla="*/ 343138 h 346782"/>
                <a:gd name="connsiteX9" fmla="*/ 1155130 w 1276807"/>
                <a:gd name="connsiteY9" fmla="*/ 4347 h 346782"/>
                <a:gd name="connsiteX10" fmla="*/ 1276807 w 1276807"/>
                <a:gd name="connsiteY10" fmla="*/ 346546 h 346782"/>
                <a:gd name="connsiteX0" fmla="*/ 130 w 1276807"/>
                <a:gd name="connsiteY0" fmla="*/ 345285 h 346782"/>
                <a:gd name="connsiteX1" fmla="*/ 135068 w 1276807"/>
                <a:gd name="connsiteY1" fmla="*/ 6121 h 346782"/>
                <a:gd name="connsiteX2" fmla="*/ 272246 w 1276807"/>
                <a:gd name="connsiteY2" fmla="*/ 339636 h 346782"/>
                <a:gd name="connsiteX3" fmla="*/ 391403 w 1276807"/>
                <a:gd name="connsiteY3" fmla="*/ 4 h 346782"/>
                <a:gd name="connsiteX4" fmla="*/ 523025 w 1276807"/>
                <a:gd name="connsiteY4" fmla="*/ 346780 h 346782"/>
                <a:gd name="connsiteX5" fmla="*/ 648111 w 1276807"/>
                <a:gd name="connsiteY5" fmla="*/ 6074 h 346782"/>
                <a:gd name="connsiteX6" fmla="*/ 773477 w 1276807"/>
                <a:gd name="connsiteY6" fmla="*/ 345425 h 346782"/>
                <a:gd name="connsiteX7" fmla="*/ 908180 w 1276807"/>
                <a:gd name="connsiteY7" fmla="*/ 285 h 346782"/>
                <a:gd name="connsiteX8" fmla="*/ 1031118 w 1276807"/>
                <a:gd name="connsiteY8" fmla="*/ 343138 h 346782"/>
                <a:gd name="connsiteX9" fmla="*/ 1155130 w 1276807"/>
                <a:gd name="connsiteY9" fmla="*/ 4347 h 346782"/>
                <a:gd name="connsiteX10" fmla="*/ 1276807 w 1276807"/>
                <a:gd name="connsiteY10" fmla="*/ 346546 h 346782"/>
                <a:gd name="connsiteX0" fmla="*/ 130 w 1276807"/>
                <a:gd name="connsiteY0" fmla="*/ 345285 h 346782"/>
                <a:gd name="connsiteX1" fmla="*/ 135068 w 1276807"/>
                <a:gd name="connsiteY1" fmla="*/ 6121 h 346782"/>
                <a:gd name="connsiteX2" fmla="*/ 272246 w 1276807"/>
                <a:gd name="connsiteY2" fmla="*/ 339636 h 346782"/>
                <a:gd name="connsiteX3" fmla="*/ 391403 w 1276807"/>
                <a:gd name="connsiteY3" fmla="*/ 4 h 346782"/>
                <a:gd name="connsiteX4" fmla="*/ 523025 w 1276807"/>
                <a:gd name="connsiteY4" fmla="*/ 346780 h 346782"/>
                <a:gd name="connsiteX5" fmla="*/ 648111 w 1276807"/>
                <a:gd name="connsiteY5" fmla="*/ 6074 h 346782"/>
                <a:gd name="connsiteX6" fmla="*/ 773477 w 1276807"/>
                <a:gd name="connsiteY6" fmla="*/ 345425 h 346782"/>
                <a:gd name="connsiteX7" fmla="*/ 908180 w 1276807"/>
                <a:gd name="connsiteY7" fmla="*/ 285 h 346782"/>
                <a:gd name="connsiteX8" fmla="*/ 1031118 w 1276807"/>
                <a:gd name="connsiteY8" fmla="*/ 343138 h 346782"/>
                <a:gd name="connsiteX9" fmla="*/ 1155130 w 1276807"/>
                <a:gd name="connsiteY9" fmla="*/ 4347 h 346782"/>
                <a:gd name="connsiteX10" fmla="*/ 1276807 w 1276807"/>
                <a:gd name="connsiteY10" fmla="*/ 346546 h 346782"/>
                <a:gd name="connsiteX0" fmla="*/ 130 w 1276807"/>
                <a:gd name="connsiteY0" fmla="*/ 345285 h 346782"/>
                <a:gd name="connsiteX1" fmla="*/ 135068 w 1276807"/>
                <a:gd name="connsiteY1" fmla="*/ 6121 h 346782"/>
                <a:gd name="connsiteX2" fmla="*/ 272246 w 1276807"/>
                <a:gd name="connsiteY2" fmla="*/ 339636 h 346782"/>
                <a:gd name="connsiteX3" fmla="*/ 391403 w 1276807"/>
                <a:gd name="connsiteY3" fmla="*/ 4 h 346782"/>
                <a:gd name="connsiteX4" fmla="*/ 523025 w 1276807"/>
                <a:gd name="connsiteY4" fmla="*/ 346780 h 346782"/>
                <a:gd name="connsiteX5" fmla="*/ 648111 w 1276807"/>
                <a:gd name="connsiteY5" fmla="*/ 6074 h 346782"/>
                <a:gd name="connsiteX6" fmla="*/ 773477 w 1276807"/>
                <a:gd name="connsiteY6" fmla="*/ 345425 h 346782"/>
                <a:gd name="connsiteX7" fmla="*/ 908180 w 1276807"/>
                <a:gd name="connsiteY7" fmla="*/ 285 h 346782"/>
                <a:gd name="connsiteX8" fmla="*/ 1031118 w 1276807"/>
                <a:gd name="connsiteY8" fmla="*/ 343138 h 346782"/>
                <a:gd name="connsiteX9" fmla="*/ 1155130 w 1276807"/>
                <a:gd name="connsiteY9" fmla="*/ 4347 h 346782"/>
                <a:gd name="connsiteX10" fmla="*/ 1276807 w 1276807"/>
                <a:gd name="connsiteY10" fmla="*/ 346546 h 346782"/>
                <a:gd name="connsiteX0" fmla="*/ 130 w 1276807"/>
                <a:gd name="connsiteY0" fmla="*/ 345285 h 346782"/>
                <a:gd name="connsiteX1" fmla="*/ 135068 w 1276807"/>
                <a:gd name="connsiteY1" fmla="*/ 6121 h 346782"/>
                <a:gd name="connsiteX2" fmla="*/ 272246 w 1276807"/>
                <a:gd name="connsiteY2" fmla="*/ 339636 h 346782"/>
                <a:gd name="connsiteX3" fmla="*/ 391403 w 1276807"/>
                <a:gd name="connsiteY3" fmla="*/ 4 h 346782"/>
                <a:gd name="connsiteX4" fmla="*/ 523025 w 1276807"/>
                <a:gd name="connsiteY4" fmla="*/ 346780 h 346782"/>
                <a:gd name="connsiteX5" fmla="*/ 648111 w 1276807"/>
                <a:gd name="connsiteY5" fmla="*/ 6074 h 346782"/>
                <a:gd name="connsiteX6" fmla="*/ 773477 w 1276807"/>
                <a:gd name="connsiteY6" fmla="*/ 345425 h 346782"/>
                <a:gd name="connsiteX7" fmla="*/ 908180 w 1276807"/>
                <a:gd name="connsiteY7" fmla="*/ 285 h 346782"/>
                <a:gd name="connsiteX8" fmla="*/ 1031118 w 1276807"/>
                <a:gd name="connsiteY8" fmla="*/ 343138 h 346782"/>
                <a:gd name="connsiteX9" fmla="*/ 1155130 w 1276807"/>
                <a:gd name="connsiteY9" fmla="*/ 4347 h 346782"/>
                <a:gd name="connsiteX10" fmla="*/ 1276807 w 1276807"/>
                <a:gd name="connsiteY10" fmla="*/ 346546 h 346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76807" h="346782">
                  <a:moveTo>
                    <a:pt x="130" y="345285"/>
                  </a:moveTo>
                  <a:cubicBezTo>
                    <a:pt x="-1115" y="207328"/>
                    <a:pt x="3990" y="4681"/>
                    <a:pt x="135068" y="6121"/>
                  </a:cubicBezTo>
                  <a:cubicBezTo>
                    <a:pt x="266146" y="7561"/>
                    <a:pt x="398593" y="340655"/>
                    <a:pt x="272246" y="339636"/>
                  </a:cubicBezTo>
                  <a:cubicBezTo>
                    <a:pt x="145899" y="338617"/>
                    <a:pt x="256737" y="1194"/>
                    <a:pt x="391403" y="4"/>
                  </a:cubicBezTo>
                  <a:cubicBezTo>
                    <a:pt x="526069" y="-1186"/>
                    <a:pt x="649309" y="345768"/>
                    <a:pt x="523025" y="346780"/>
                  </a:cubicBezTo>
                  <a:cubicBezTo>
                    <a:pt x="396741" y="347792"/>
                    <a:pt x="520644" y="3919"/>
                    <a:pt x="648111" y="6074"/>
                  </a:cubicBezTo>
                  <a:cubicBezTo>
                    <a:pt x="775578" y="8229"/>
                    <a:pt x="903963" y="344009"/>
                    <a:pt x="773477" y="345425"/>
                  </a:cubicBezTo>
                  <a:cubicBezTo>
                    <a:pt x="642991" y="346841"/>
                    <a:pt x="772372" y="666"/>
                    <a:pt x="908180" y="285"/>
                  </a:cubicBezTo>
                  <a:cubicBezTo>
                    <a:pt x="1043988" y="-96"/>
                    <a:pt x="1149504" y="342461"/>
                    <a:pt x="1031118" y="343138"/>
                  </a:cubicBezTo>
                  <a:cubicBezTo>
                    <a:pt x="912732" y="343815"/>
                    <a:pt x="1030838" y="3779"/>
                    <a:pt x="1155130" y="4347"/>
                  </a:cubicBezTo>
                  <a:cubicBezTo>
                    <a:pt x="1279422" y="4915"/>
                    <a:pt x="1274939" y="163625"/>
                    <a:pt x="1276807" y="346546"/>
                  </a:cubicBezTo>
                </a:path>
              </a:pathLst>
            </a:custGeom>
            <a:noFill/>
            <a:ln w="9525" cap="flat" cmpd="sng" algn="ctr">
              <a:solidFill>
                <a:srgbClr val="00B0F0"/>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de-CH" sz="525">
                <a:latin typeface="Times" charset="0"/>
              </a:endParaRPr>
            </a:p>
          </p:txBody>
        </p:sp>
        <p:cxnSp>
          <p:nvCxnSpPr>
            <p:cNvPr id="1204" name="Straight Connector 1203"/>
            <p:cNvCxnSpPr>
              <a:stCxn id="1203" idx="0"/>
            </p:cNvCxnSpPr>
            <p:nvPr/>
          </p:nvCxnSpPr>
          <p:spPr bwMode="auto">
            <a:xfrm flipH="1">
              <a:off x="1034859" y="6242070"/>
              <a:ext cx="13" cy="36000"/>
            </a:xfrm>
            <a:prstGeom prst="line">
              <a:avLst/>
            </a:prstGeom>
            <a:solidFill>
              <a:schemeClr val="accent1"/>
            </a:solidFill>
            <a:ln w="9525" cap="flat" cmpd="sng" algn="ctr">
              <a:solidFill>
                <a:srgbClr val="00B0F0"/>
              </a:solidFill>
              <a:prstDash val="solid"/>
              <a:round/>
              <a:headEnd type="none" w="med" len="med"/>
              <a:tailEnd type="none" w="med" len="med"/>
            </a:ln>
            <a:effectLst/>
          </p:spPr>
        </p:cxnSp>
        <p:cxnSp>
          <p:nvCxnSpPr>
            <p:cNvPr id="1205" name="Straight Connector 1204"/>
            <p:cNvCxnSpPr>
              <a:stCxn id="1203" idx="10"/>
            </p:cNvCxnSpPr>
            <p:nvPr/>
          </p:nvCxnSpPr>
          <p:spPr bwMode="auto">
            <a:xfrm>
              <a:off x="1159282" y="6242312"/>
              <a:ext cx="0" cy="151724"/>
            </a:xfrm>
            <a:prstGeom prst="line">
              <a:avLst/>
            </a:prstGeom>
            <a:solidFill>
              <a:schemeClr val="accent1"/>
            </a:solidFill>
            <a:ln w="9525" cap="flat" cmpd="sng" algn="ctr">
              <a:solidFill>
                <a:srgbClr val="00B0F0"/>
              </a:solidFill>
              <a:prstDash val="solid"/>
              <a:round/>
              <a:headEnd type="none" w="med" len="med"/>
              <a:tailEnd type="none" w="med" len="med"/>
            </a:ln>
            <a:effectLst/>
          </p:spPr>
        </p:cxnSp>
      </p:grpSp>
      <p:grpSp>
        <p:nvGrpSpPr>
          <p:cNvPr id="1206" name="Group 1205"/>
          <p:cNvGrpSpPr>
            <a:grpSpLocks noChangeAspect="1"/>
          </p:cNvGrpSpPr>
          <p:nvPr/>
        </p:nvGrpSpPr>
        <p:grpSpPr>
          <a:xfrm rot="16200000">
            <a:off x="3431440" y="3413579"/>
            <a:ext cx="196370" cy="445982"/>
            <a:chOff x="3394749" y="3450547"/>
            <a:chExt cx="175588" cy="404592"/>
          </a:xfrm>
        </p:grpSpPr>
        <p:sp>
          <p:nvSpPr>
            <p:cNvPr id="1207" name="Rectangle 1206"/>
            <p:cNvSpPr/>
            <p:nvPr/>
          </p:nvSpPr>
          <p:spPr bwMode="auto">
            <a:xfrm rot="5400000">
              <a:off x="3306553" y="3591356"/>
              <a:ext cx="351979" cy="175588"/>
            </a:xfrm>
            <a:prstGeom prst="rect">
              <a:avLst/>
            </a:prstGeom>
            <a:noFill/>
            <a:ln w="9525" cap="flat" cmpd="sng" algn="ctr">
              <a:noFill/>
              <a:prstDash val="solid"/>
              <a:round/>
              <a:headEnd type="none" w="med" len="med"/>
              <a:tailEnd type="none" w="med" len="med"/>
            </a:ln>
            <a:effectLst/>
          </p:spPr>
          <p:txBody>
            <a:bodyPr vert="horz" wrap="square" lIns="0" tIns="34290" rIns="0" bIns="0" numCol="1" rtlCol="0" anchor="t" anchorCtr="0" compatLnSpc="1">
              <a:prstTxWarp prst="textNoShape">
                <a:avLst/>
              </a:prstTxWarp>
            </a:bodyPr>
            <a:lstStyle/>
            <a:p>
              <a:pPr algn="ctr" defTabSz="685800">
                <a:spcBef>
                  <a:spcPct val="0"/>
                </a:spcBef>
              </a:pPr>
              <a:r>
                <a:rPr lang="en-US" sz="525" dirty="0">
                  <a:latin typeface="+mn-lt"/>
                </a:rPr>
                <a:t>Flow</a:t>
              </a:r>
            </a:p>
            <a:p>
              <a:pPr algn="ctr">
                <a:spcBef>
                  <a:spcPct val="0"/>
                </a:spcBef>
              </a:pPr>
              <a:endParaRPr lang="de-CH" sz="525" dirty="0">
                <a:latin typeface="+mn-lt"/>
              </a:endParaRPr>
            </a:p>
          </p:txBody>
        </p:sp>
        <p:grpSp>
          <p:nvGrpSpPr>
            <p:cNvPr id="1208" name="Group 1207"/>
            <p:cNvGrpSpPr/>
            <p:nvPr/>
          </p:nvGrpSpPr>
          <p:grpSpPr>
            <a:xfrm>
              <a:off x="3447274" y="3450547"/>
              <a:ext cx="111536" cy="109483"/>
              <a:chOff x="2081595" y="5798398"/>
              <a:chExt cx="252548" cy="253290"/>
            </a:xfrm>
          </p:grpSpPr>
          <p:sp>
            <p:nvSpPr>
              <p:cNvPr id="1209" name="Flowchart: Connector 1208"/>
              <p:cNvSpPr/>
              <p:nvPr/>
            </p:nvSpPr>
            <p:spPr bwMode="auto">
              <a:xfrm>
                <a:off x="2081595" y="5798398"/>
                <a:ext cx="252548" cy="253290"/>
              </a:xfrm>
              <a:prstGeom prst="flowChartConnector">
                <a:avLst/>
              </a:prstGeom>
              <a:solidFill>
                <a:schemeClr val="bg1"/>
              </a:solidFill>
              <a:ln w="6350" cap="flat" cmpd="sng" algn="ctr">
                <a:solidFill>
                  <a:srgbClr val="00B0F0"/>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de-CH" sz="525">
                  <a:latin typeface="Times" charset="0"/>
                </a:endParaRPr>
              </a:p>
            </p:txBody>
          </p:sp>
          <p:sp>
            <p:nvSpPr>
              <p:cNvPr id="1210" name="Arc 1209"/>
              <p:cNvSpPr/>
              <p:nvPr/>
            </p:nvSpPr>
            <p:spPr bwMode="auto">
              <a:xfrm>
                <a:off x="2093118" y="5949280"/>
                <a:ext cx="229283" cy="101476"/>
              </a:xfrm>
              <a:prstGeom prst="arc">
                <a:avLst>
                  <a:gd name="adj1" fmla="val 11237614"/>
                  <a:gd name="adj2" fmla="val 21097041"/>
                </a:avLst>
              </a:prstGeom>
              <a:noFill/>
              <a:ln w="6350" cap="flat" cmpd="sng" algn="ctr">
                <a:solidFill>
                  <a:srgbClr val="00B0F0"/>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de-CH" sz="525">
                  <a:latin typeface="Times" charset="0"/>
                </a:endParaRPr>
              </a:p>
            </p:txBody>
          </p:sp>
          <p:sp>
            <p:nvSpPr>
              <p:cNvPr id="1211" name="Arc 1210"/>
              <p:cNvSpPr/>
              <p:nvPr/>
            </p:nvSpPr>
            <p:spPr bwMode="auto">
              <a:xfrm rot="10800000">
                <a:off x="2093118" y="5799262"/>
                <a:ext cx="229283" cy="101476"/>
              </a:xfrm>
              <a:prstGeom prst="arc">
                <a:avLst>
                  <a:gd name="adj1" fmla="val 11237614"/>
                  <a:gd name="adj2" fmla="val 21097041"/>
                </a:avLst>
              </a:prstGeom>
              <a:noFill/>
              <a:ln w="6350" cap="flat" cmpd="sng" algn="ctr">
                <a:solidFill>
                  <a:srgbClr val="00B0F0"/>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de-CH" sz="525">
                  <a:latin typeface="Times" charset="0"/>
                </a:endParaRPr>
              </a:p>
            </p:txBody>
          </p:sp>
        </p:grpSp>
      </p:grpSp>
      <p:grpSp>
        <p:nvGrpSpPr>
          <p:cNvPr id="1303" name="Group 1302"/>
          <p:cNvGrpSpPr>
            <a:grpSpLocks noChangeAspect="1"/>
          </p:cNvGrpSpPr>
          <p:nvPr/>
        </p:nvGrpSpPr>
        <p:grpSpPr>
          <a:xfrm>
            <a:off x="3601699" y="3366768"/>
            <a:ext cx="188789" cy="335801"/>
            <a:chOff x="1034859" y="6175903"/>
            <a:chExt cx="124423" cy="218133"/>
          </a:xfrm>
        </p:grpSpPr>
        <p:sp>
          <p:nvSpPr>
            <p:cNvPr id="1304" name="Freeform 1303"/>
            <p:cNvSpPr/>
            <p:nvPr/>
          </p:nvSpPr>
          <p:spPr bwMode="auto">
            <a:xfrm>
              <a:off x="1034859" y="6175903"/>
              <a:ext cx="124423" cy="66454"/>
            </a:xfrm>
            <a:custGeom>
              <a:avLst/>
              <a:gdLst>
                <a:gd name="connsiteX0" fmla="*/ 0 w 693271"/>
                <a:gd name="connsiteY0" fmla="*/ 304800 h 382602"/>
                <a:gd name="connsiteX1" fmla="*/ 101600 w 693271"/>
                <a:gd name="connsiteY1" fmla="*/ 41836 h 382602"/>
                <a:gd name="connsiteX2" fmla="*/ 167341 w 693271"/>
                <a:gd name="connsiteY2" fmla="*/ 382495 h 382602"/>
                <a:gd name="connsiteX3" fmla="*/ 191247 w 693271"/>
                <a:gd name="connsiteY3" fmla="*/ 0 h 382602"/>
                <a:gd name="connsiteX4" fmla="*/ 358588 w 693271"/>
                <a:gd name="connsiteY4" fmla="*/ 382495 h 382602"/>
                <a:gd name="connsiteX5" fmla="*/ 376518 w 693271"/>
                <a:gd name="connsiteY5" fmla="*/ 29883 h 382602"/>
                <a:gd name="connsiteX6" fmla="*/ 466165 w 693271"/>
                <a:gd name="connsiteY6" fmla="*/ 340659 h 382602"/>
                <a:gd name="connsiteX7" fmla="*/ 508000 w 693271"/>
                <a:gd name="connsiteY7" fmla="*/ 71718 h 382602"/>
                <a:gd name="connsiteX8" fmla="*/ 585694 w 693271"/>
                <a:gd name="connsiteY8" fmla="*/ 364565 h 382602"/>
                <a:gd name="connsiteX9" fmla="*/ 633506 w 693271"/>
                <a:gd name="connsiteY9" fmla="*/ 197224 h 382602"/>
                <a:gd name="connsiteX10" fmla="*/ 693271 w 693271"/>
                <a:gd name="connsiteY10" fmla="*/ 322730 h 382602"/>
                <a:gd name="connsiteX0" fmla="*/ 0 w 693271"/>
                <a:gd name="connsiteY0" fmla="*/ 304800 h 382598"/>
                <a:gd name="connsiteX1" fmla="*/ 101600 w 693271"/>
                <a:gd name="connsiteY1" fmla="*/ 41836 h 382598"/>
                <a:gd name="connsiteX2" fmla="*/ 167341 w 693271"/>
                <a:gd name="connsiteY2" fmla="*/ 382495 h 382598"/>
                <a:gd name="connsiteX3" fmla="*/ 191247 w 693271"/>
                <a:gd name="connsiteY3" fmla="*/ 0 h 382598"/>
                <a:gd name="connsiteX4" fmla="*/ 358588 w 693271"/>
                <a:gd name="connsiteY4" fmla="*/ 382495 h 382598"/>
                <a:gd name="connsiteX5" fmla="*/ 376518 w 693271"/>
                <a:gd name="connsiteY5" fmla="*/ 29883 h 382598"/>
                <a:gd name="connsiteX6" fmla="*/ 466165 w 693271"/>
                <a:gd name="connsiteY6" fmla="*/ 340659 h 382598"/>
                <a:gd name="connsiteX7" fmla="*/ 508000 w 693271"/>
                <a:gd name="connsiteY7" fmla="*/ 71718 h 382598"/>
                <a:gd name="connsiteX8" fmla="*/ 585694 w 693271"/>
                <a:gd name="connsiteY8" fmla="*/ 364565 h 382598"/>
                <a:gd name="connsiteX9" fmla="*/ 633506 w 693271"/>
                <a:gd name="connsiteY9" fmla="*/ 197224 h 382598"/>
                <a:gd name="connsiteX10" fmla="*/ 693271 w 693271"/>
                <a:gd name="connsiteY10" fmla="*/ 322730 h 382598"/>
                <a:gd name="connsiteX0" fmla="*/ 0 w 693271"/>
                <a:gd name="connsiteY0" fmla="*/ 275033 h 352759"/>
                <a:gd name="connsiteX1" fmla="*/ 101600 w 693271"/>
                <a:gd name="connsiteY1" fmla="*/ 12069 h 352759"/>
                <a:gd name="connsiteX2" fmla="*/ 167341 w 693271"/>
                <a:gd name="connsiteY2" fmla="*/ 352728 h 352759"/>
                <a:gd name="connsiteX3" fmla="*/ 200772 w 693271"/>
                <a:gd name="connsiteY3" fmla="*/ 22621 h 352759"/>
                <a:gd name="connsiteX4" fmla="*/ 358588 w 693271"/>
                <a:gd name="connsiteY4" fmla="*/ 352728 h 352759"/>
                <a:gd name="connsiteX5" fmla="*/ 376518 w 693271"/>
                <a:gd name="connsiteY5" fmla="*/ 116 h 352759"/>
                <a:gd name="connsiteX6" fmla="*/ 466165 w 693271"/>
                <a:gd name="connsiteY6" fmla="*/ 310892 h 352759"/>
                <a:gd name="connsiteX7" fmla="*/ 508000 w 693271"/>
                <a:gd name="connsiteY7" fmla="*/ 41951 h 352759"/>
                <a:gd name="connsiteX8" fmla="*/ 585694 w 693271"/>
                <a:gd name="connsiteY8" fmla="*/ 334798 h 352759"/>
                <a:gd name="connsiteX9" fmla="*/ 633506 w 693271"/>
                <a:gd name="connsiteY9" fmla="*/ 167457 h 352759"/>
                <a:gd name="connsiteX10" fmla="*/ 693271 w 693271"/>
                <a:gd name="connsiteY10" fmla="*/ 292963 h 352759"/>
                <a:gd name="connsiteX0" fmla="*/ 0 w 693271"/>
                <a:gd name="connsiteY0" fmla="*/ 275033 h 352759"/>
                <a:gd name="connsiteX1" fmla="*/ 101600 w 693271"/>
                <a:gd name="connsiteY1" fmla="*/ 12069 h 352759"/>
                <a:gd name="connsiteX2" fmla="*/ 167341 w 693271"/>
                <a:gd name="connsiteY2" fmla="*/ 352728 h 352759"/>
                <a:gd name="connsiteX3" fmla="*/ 200772 w 693271"/>
                <a:gd name="connsiteY3" fmla="*/ 22621 h 352759"/>
                <a:gd name="connsiteX4" fmla="*/ 358588 w 693271"/>
                <a:gd name="connsiteY4" fmla="*/ 352728 h 352759"/>
                <a:gd name="connsiteX5" fmla="*/ 376518 w 693271"/>
                <a:gd name="connsiteY5" fmla="*/ 116 h 352759"/>
                <a:gd name="connsiteX6" fmla="*/ 466165 w 693271"/>
                <a:gd name="connsiteY6" fmla="*/ 310892 h 352759"/>
                <a:gd name="connsiteX7" fmla="*/ 508000 w 693271"/>
                <a:gd name="connsiteY7" fmla="*/ 41951 h 352759"/>
                <a:gd name="connsiteX8" fmla="*/ 585694 w 693271"/>
                <a:gd name="connsiteY8" fmla="*/ 334798 h 352759"/>
                <a:gd name="connsiteX9" fmla="*/ 633506 w 693271"/>
                <a:gd name="connsiteY9" fmla="*/ 167457 h 352759"/>
                <a:gd name="connsiteX10" fmla="*/ 693271 w 693271"/>
                <a:gd name="connsiteY10" fmla="*/ 292963 h 352759"/>
                <a:gd name="connsiteX0" fmla="*/ 0 w 693271"/>
                <a:gd name="connsiteY0" fmla="*/ 275033 h 352759"/>
                <a:gd name="connsiteX1" fmla="*/ 101600 w 693271"/>
                <a:gd name="connsiteY1" fmla="*/ 12069 h 352759"/>
                <a:gd name="connsiteX2" fmla="*/ 138766 w 693271"/>
                <a:gd name="connsiteY2" fmla="*/ 343203 h 352759"/>
                <a:gd name="connsiteX3" fmla="*/ 200772 w 693271"/>
                <a:gd name="connsiteY3" fmla="*/ 22621 h 352759"/>
                <a:gd name="connsiteX4" fmla="*/ 358588 w 693271"/>
                <a:gd name="connsiteY4" fmla="*/ 352728 h 352759"/>
                <a:gd name="connsiteX5" fmla="*/ 376518 w 693271"/>
                <a:gd name="connsiteY5" fmla="*/ 116 h 352759"/>
                <a:gd name="connsiteX6" fmla="*/ 466165 w 693271"/>
                <a:gd name="connsiteY6" fmla="*/ 310892 h 352759"/>
                <a:gd name="connsiteX7" fmla="*/ 508000 w 693271"/>
                <a:gd name="connsiteY7" fmla="*/ 41951 h 352759"/>
                <a:gd name="connsiteX8" fmla="*/ 585694 w 693271"/>
                <a:gd name="connsiteY8" fmla="*/ 334798 h 352759"/>
                <a:gd name="connsiteX9" fmla="*/ 633506 w 693271"/>
                <a:gd name="connsiteY9" fmla="*/ 167457 h 352759"/>
                <a:gd name="connsiteX10" fmla="*/ 693271 w 693271"/>
                <a:gd name="connsiteY10" fmla="*/ 292963 h 352759"/>
                <a:gd name="connsiteX0" fmla="*/ 0 w 693271"/>
                <a:gd name="connsiteY0" fmla="*/ 275033 h 352759"/>
                <a:gd name="connsiteX1" fmla="*/ 101600 w 693271"/>
                <a:gd name="connsiteY1" fmla="*/ 12069 h 352759"/>
                <a:gd name="connsiteX2" fmla="*/ 138766 w 693271"/>
                <a:gd name="connsiteY2" fmla="*/ 343203 h 352759"/>
                <a:gd name="connsiteX3" fmla="*/ 200772 w 693271"/>
                <a:gd name="connsiteY3" fmla="*/ 22621 h 352759"/>
                <a:gd name="connsiteX4" fmla="*/ 358588 w 693271"/>
                <a:gd name="connsiteY4" fmla="*/ 352728 h 352759"/>
                <a:gd name="connsiteX5" fmla="*/ 376518 w 693271"/>
                <a:gd name="connsiteY5" fmla="*/ 116 h 352759"/>
                <a:gd name="connsiteX6" fmla="*/ 466165 w 693271"/>
                <a:gd name="connsiteY6" fmla="*/ 310892 h 352759"/>
                <a:gd name="connsiteX7" fmla="*/ 508000 w 693271"/>
                <a:gd name="connsiteY7" fmla="*/ 41951 h 352759"/>
                <a:gd name="connsiteX8" fmla="*/ 585694 w 693271"/>
                <a:gd name="connsiteY8" fmla="*/ 334798 h 352759"/>
                <a:gd name="connsiteX9" fmla="*/ 633506 w 693271"/>
                <a:gd name="connsiteY9" fmla="*/ 167457 h 352759"/>
                <a:gd name="connsiteX10" fmla="*/ 693271 w 693271"/>
                <a:gd name="connsiteY10" fmla="*/ 292963 h 352759"/>
                <a:gd name="connsiteX0" fmla="*/ 0 w 693271"/>
                <a:gd name="connsiteY0" fmla="*/ 275033 h 352759"/>
                <a:gd name="connsiteX1" fmla="*/ 101600 w 693271"/>
                <a:gd name="connsiteY1" fmla="*/ 12069 h 352759"/>
                <a:gd name="connsiteX2" fmla="*/ 138766 w 693271"/>
                <a:gd name="connsiteY2" fmla="*/ 343203 h 352759"/>
                <a:gd name="connsiteX3" fmla="*/ 200772 w 693271"/>
                <a:gd name="connsiteY3" fmla="*/ 22621 h 352759"/>
                <a:gd name="connsiteX4" fmla="*/ 358588 w 693271"/>
                <a:gd name="connsiteY4" fmla="*/ 352728 h 352759"/>
                <a:gd name="connsiteX5" fmla="*/ 376518 w 693271"/>
                <a:gd name="connsiteY5" fmla="*/ 116 h 352759"/>
                <a:gd name="connsiteX6" fmla="*/ 466165 w 693271"/>
                <a:gd name="connsiteY6" fmla="*/ 310892 h 352759"/>
                <a:gd name="connsiteX7" fmla="*/ 508000 w 693271"/>
                <a:gd name="connsiteY7" fmla="*/ 41951 h 352759"/>
                <a:gd name="connsiteX8" fmla="*/ 585694 w 693271"/>
                <a:gd name="connsiteY8" fmla="*/ 334798 h 352759"/>
                <a:gd name="connsiteX9" fmla="*/ 633506 w 693271"/>
                <a:gd name="connsiteY9" fmla="*/ 167457 h 352759"/>
                <a:gd name="connsiteX10" fmla="*/ 693271 w 693271"/>
                <a:gd name="connsiteY10" fmla="*/ 292963 h 352759"/>
                <a:gd name="connsiteX0" fmla="*/ 0 w 693271"/>
                <a:gd name="connsiteY0" fmla="*/ 275033 h 352738"/>
                <a:gd name="connsiteX1" fmla="*/ 101600 w 693271"/>
                <a:gd name="connsiteY1" fmla="*/ 12069 h 352738"/>
                <a:gd name="connsiteX2" fmla="*/ 138766 w 693271"/>
                <a:gd name="connsiteY2" fmla="*/ 343203 h 352738"/>
                <a:gd name="connsiteX3" fmla="*/ 215060 w 693271"/>
                <a:gd name="connsiteY3" fmla="*/ 13096 h 352738"/>
                <a:gd name="connsiteX4" fmla="*/ 358588 w 693271"/>
                <a:gd name="connsiteY4" fmla="*/ 352728 h 352738"/>
                <a:gd name="connsiteX5" fmla="*/ 376518 w 693271"/>
                <a:gd name="connsiteY5" fmla="*/ 116 h 352738"/>
                <a:gd name="connsiteX6" fmla="*/ 466165 w 693271"/>
                <a:gd name="connsiteY6" fmla="*/ 310892 h 352738"/>
                <a:gd name="connsiteX7" fmla="*/ 508000 w 693271"/>
                <a:gd name="connsiteY7" fmla="*/ 41951 h 352738"/>
                <a:gd name="connsiteX8" fmla="*/ 585694 w 693271"/>
                <a:gd name="connsiteY8" fmla="*/ 334798 h 352738"/>
                <a:gd name="connsiteX9" fmla="*/ 633506 w 693271"/>
                <a:gd name="connsiteY9" fmla="*/ 167457 h 352738"/>
                <a:gd name="connsiteX10" fmla="*/ 693271 w 693271"/>
                <a:gd name="connsiteY10" fmla="*/ 292963 h 352738"/>
                <a:gd name="connsiteX0" fmla="*/ 0 w 693271"/>
                <a:gd name="connsiteY0" fmla="*/ 274977 h 343147"/>
                <a:gd name="connsiteX1" fmla="*/ 101600 w 693271"/>
                <a:gd name="connsiteY1" fmla="*/ 12013 h 343147"/>
                <a:gd name="connsiteX2" fmla="*/ 138766 w 693271"/>
                <a:gd name="connsiteY2" fmla="*/ 343147 h 343147"/>
                <a:gd name="connsiteX3" fmla="*/ 215060 w 693271"/>
                <a:gd name="connsiteY3" fmla="*/ 13040 h 343147"/>
                <a:gd name="connsiteX4" fmla="*/ 296675 w 693271"/>
                <a:gd name="connsiteY4" fmla="*/ 340766 h 343147"/>
                <a:gd name="connsiteX5" fmla="*/ 376518 w 693271"/>
                <a:gd name="connsiteY5" fmla="*/ 60 h 343147"/>
                <a:gd name="connsiteX6" fmla="*/ 466165 w 693271"/>
                <a:gd name="connsiteY6" fmla="*/ 310836 h 343147"/>
                <a:gd name="connsiteX7" fmla="*/ 508000 w 693271"/>
                <a:gd name="connsiteY7" fmla="*/ 41895 h 343147"/>
                <a:gd name="connsiteX8" fmla="*/ 585694 w 693271"/>
                <a:gd name="connsiteY8" fmla="*/ 334742 h 343147"/>
                <a:gd name="connsiteX9" fmla="*/ 633506 w 693271"/>
                <a:gd name="connsiteY9" fmla="*/ 167401 h 343147"/>
                <a:gd name="connsiteX10" fmla="*/ 693271 w 693271"/>
                <a:gd name="connsiteY10" fmla="*/ 292907 h 343147"/>
                <a:gd name="connsiteX0" fmla="*/ 0 w 693271"/>
                <a:gd name="connsiteY0" fmla="*/ 274977 h 345528"/>
                <a:gd name="connsiteX1" fmla="*/ 101600 w 693271"/>
                <a:gd name="connsiteY1" fmla="*/ 12013 h 345528"/>
                <a:gd name="connsiteX2" fmla="*/ 238778 w 693271"/>
                <a:gd name="connsiteY2" fmla="*/ 345528 h 345528"/>
                <a:gd name="connsiteX3" fmla="*/ 215060 w 693271"/>
                <a:gd name="connsiteY3" fmla="*/ 13040 h 345528"/>
                <a:gd name="connsiteX4" fmla="*/ 296675 w 693271"/>
                <a:gd name="connsiteY4" fmla="*/ 340766 h 345528"/>
                <a:gd name="connsiteX5" fmla="*/ 376518 w 693271"/>
                <a:gd name="connsiteY5" fmla="*/ 60 h 345528"/>
                <a:gd name="connsiteX6" fmla="*/ 466165 w 693271"/>
                <a:gd name="connsiteY6" fmla="*/ 310836 h 345528"/>
                <a:gd name="connsiteX7" fmla="*/ 508000 w 693271"/>
                <a:gd name="connsiteY7" fmla="*/ 41895 h 345528"/>
                <a:gd name="connsiteX8" fmla="*/ 585694 w 693271"/>
                <a:gd name="connsiteY8" fmla="*/ 334742 h 345528"/>
                <a:gd name="connsiteX9" fmla="*/ 633506 w 693271"/>
                <a:gd name="connsiteY9" fmla="*/ 167401 h 345528"/>
                <a:gd name="connsiteX10" fmla="*/ 693271 w 693271"/>
                <a:gd name="connsiteY10" fmla="*/ 292907 h 345528"/>
                <a:gd name="connsiteX0" fmla="*/ 0 w 693271"/>
                <a:gd name="connsiteY0" fmla="*/ 274977 h 345530"/>
                <a:gd name="connsiteX1" fmla="*/ 101600 w 693271"/>
                <a:gd name="connsiteY1" fmla="*/ 12013 h 345530"/>
                <a:gd name="connsiteX2" fmla="*/ 238778 w 693271"/>
                <a:gd name="connsiteY2" fmla="*/ 345528 h 345530"/>
                <a:gd name="connsiteX3" fmla="*/ 357935 w 693271"/>
                <a:gd name="connsiteY3" fmla="*/ 5896 h 345530"/>
                <a:gd name="connsiteX4" fmla="*/ 296675 w 693271"/>
                <a:gd name="connsiteY4" fmla="*/ 340766 h 345530"/>
                <a:gd name="connsiteX5" fmla="*/ 376518 w 693271"/>
                <a:gd name="connsiteY5" fmla="*/ 60 h 345530"/>
                <a:gd name="connsiteX6" fmla="*/ 466165 w 693271"/>
                <a:gd name="connsiteY6" fmla="*/ 310836 h 345530"/>
                <a:gd name="connsiteX7" fmla="*/ 508000 w 693271"/>
                <a:gd name="connsiteY7" fmla="*/ 41895 h 345530"/>
                <a:gd name="connsiteX8" fmla="*/ 585694 w 693271"/>
                <a:gd name="connsiteY8" fmla="*/ 334742 h 345530"/>
                <a:gd name="connsiteX9" fmla="*/ 633506 w 693271"/>
                <a:gd name="connsiteY9" fmla="*/ 167401 h 345530"/>
                <a:gd name="connsiteX10" fmla="*/ 693271 w 693271"/>
                <a:gd name="connsiteY10" fmla="*/ 292907 h 345530"/>
                <a:gd name="connsiteX0" fmla="*/ 0 w 693271"/>
                <a:gd name="connsiteY0" fmla="*/ 275032 h 352729"/>
                <a:gd name="connsiteX1" fmla="*/ 101600 w 693271"/>
                <a:gd name="connsiteY1" fmla="*/ 12068 h 352729"/>
                <a:gd name="connsiteX2" fmla="*/ 238778 w 693271"/>
                <a:gd name="connsiteY2" fmla="*/ 345583 h 352729"/>
                <a:gd name="connsiteX3" fmla="*/ 357935 w 693271"/>
                <a:gd name="connsiteY3" fmla="*/ 5951 h 352729"/>
                <a:gd name="connsiteX4" fmla="*/ 489557 w 693271"/>
                <a:gd name="connsiteY4" fmla="*/ 352727 h 352729"/>
                <a:gd name="connsiteX5" fmla="*/ 376518 w 693271"/>
                <a:gd name="connsiteY5" fmla="*/ 115 h 352729"/>
                <a:gd name="connsiteX6" fmla="*/ 466165 w 693271"/>
                <a:gd name="connsiteY6" fmla="*/ 310891 h 352729"/>
                <a:gd name="connsiteX7" fmla="*/ 508000 w 693271"/>
                <a:gd name="connsiteY7" fmla="*/ 41950 h 352729"/>
                <a:gd name="connsiteX8" fmla="*/ 585694 w 693271"/>
                <a:gd name="connsiteY8" fmla="*/ 334797 h 352729"/>
                <a:gd name="connsiteX9" fmla="*/ 633506 w 693271"/>
                <a:gd name="connsiteY9" fmla="*/ 167456 h 352729"/>
                <a:gd name="connsiteX10" fmla="*/ 693271 w 693271"/>
                <a:gd name="connsiteY10" fmla="*/ 292962 h 352729"/>
                <a:gd name="connsiteX0" fmla="*/ 0 w 693271"/>
                <a:gd name="connsiteY0" fmla="*/ 269085 h 346782"/>
                <a:gd name="connsiteX1" fmla="*/ 101600 w 693271"/>
                <a:gd name="connsiteY1" fmla="*/ 6121 h 346782"/>
                <a:gd name="connsiteX2" fmla="*/ 238778 w 693271"/>
                <a:gd name="connsiteY2" fmla="*/ 339636 h 346782"/>
                <a:gd name="connsiteX3" fmla="*/ 357935 w 693271"/>
                <a:gd name="connsiteY3" fmla="*/ 4 h 346782"/>
                <a:gd name="connsiteX4" fmla="*/ 489557 w 693271"/>
                <a:gd name="connsiteY4" fmla="*/ 346780 h 346782"/>
                <a:gd name="connsiteX5" fmla="*/ 614643 w 693271"/>
                <a:gd name="connsiteY5" fmla="*/ 6074 h 346782"/>
                <a:gd name="connsiteX6" fmla="*/ 466165 w 693271"/>
                <a:gd name="connsiteY6" fmla="*/ 304944 h 346782"/>
                <a:gd name="connsiteX7" fmla="*/ 508000 w 693271"/>
                <a:gd name="connsiteY7" fmla="*/ 36003 h 346782"/>
                <a:gd name="connsiteX8" fmla="*/ 585694 w 693271"/>
                <a:gd name="connsiteY8" fmla="*/ 328850 h 346782"/>
                <a:gd name="connsiteX9" fmla="*/ 633506 w 693271"/>
                <a:gd name="connsiteY9" fmla="*/ 161509 h 346782"/>
                <a:gd name="connsiteX10" fmla="*/ 693271 w 693271"/>
                <a:gd name="connsiteY10" fmla="*/ 287015 h 346782"/>
                <a:gd name="connsiteX0" fmla="*/ 0 w 742078"/>
                <a:gd name="connsiteY0" fmla="*/ 269085 h 346782"/>
                <a:gd name="connsiteX1" fmla="*/ 101600 w 742078"/>
                <a:gd name="connsiteY1" fmla="*/ 6121 h 346782"/>
                <a:gd name="connsiteX2" fmla="*/ 238778 w 742078"/>
                <a:gd name="connsiteY2" fmla="*/ 339636 h 346782"/>
                <a:gd name="connsiteX3" fmla="*/ 357935 w 742078"/>
                <a:gd name="connsiteY3" fmla="*/ 4 h 346782"/>
                <a:gd name="connsiteX4" fmla="*/ 489557 w 742078"/>
                <a:gd name="connsiteY4" fmla="*/ 346780 h 346782"/>
                <a:gd name="connsiteX5" fmla="*/ 614643 w 742078"/>
                <a:gd name="connsiteY5" fmla="*/ 6074 h 346782"/>
                <a:gd name="connsiteX6" fmla="*/ 740009 w 742078"/>
                <a:gd name="connsiteY6" fmla="*/ 345425 h 346782"/>
                <a:gd name="connsiteX7" fmla="*/ 508000 w 742078"/>
                <a:gd name="connsiteY7" fmla="*/ 36003 h 346782"/>
                <a:gd name="connsiteX8" fmla="*/ 585694 w 742078"/>
                <a:gd name="connsiteY8" fmla="*/ 328850 h 346782"/>
                <a:gd name="connsiteX9" fmla="*/ 633506 w 742078"/>
                <a:gd name="connsiteY9" fmla="*/ 161509 h 346782"/>
                <a:gd name="connsiteX10" fmla="*/ 693271 w 742078"/>
                <a:gd name="connsiteY10" fmla="*/ 287015 h 346782"/>
                <a:gd name="connsiteX0" fmla="*/ 0 w 878363"/>
                <a:gd name="connsiteY0" fmla="*/ 269085 h 346782"/>
                <a:gd name="connsiteX1" fmla="*/ 101600 w 878363"/>
                <a:gd name="connsiteY1" fmla="*/ 6121 h 346782"/>
                <a:gd name="connsiteX2" fmla="*/ 238778 w 878363"/>
                <a:gd name="connsiteY2" fmla="*/ 339636 h 346782"/>
                <a:gd name="connsiteX3" fmla="*/ 357935 w 878363"/>
                <a:gd name="connsiteY3" fmla="*/ 4 h 346782"/>
                <a:gd name="connsiteX4" fmla="*/ 489557 w 878363"/>
                <a:gd name="connsiteY4" fmla="*/ 346780 h 346782"/>
                <a:gd name="connsiteX5" fmla="*/ 614643 w 878363"/>
                <a:gd name="connsiteY5" fmla="*/ 6074 h 346782"/>
                <a:gd name="connsiteX6" fmla="*/ 740009 w 878363"/>
                <a:gd name="connsiteY6" fmla="*/ 345425 h 346782"/>
                <a:gd name="connsiteX7" fmla="*/ 874712 w 878363"/>
                <a:gd name="connsiteY7" fmla="*/ 285 h 346782"/>
                <a:gd name="connsiteX8" fmla="*/ 585694 w 878363"/>
                <a:gd name="connsiteY8" fmla="*/ 328850 h 346782"/>
                <a:gd name="connsiteX9" fmla="*/ 633506 w 878363"/>
                <a:gd name="connsiteY9" fmla="*/ 161509 h 346782"/>
                <a:gd name="connsiteX10" fmla="*/ 693271 w 878363"/>
                <a:gd name="connsiteY10" fmla="*/ 287015 h 346782"/>
                <a:gd name="connsiteX0" fmla="*/ 0 w 1005755"/>
                <a:gd name="connsiteY0" fmla="*/ 269085 h 346782"/>
                <a:gd name="connsiteX1" fmla="*/ 101600 w 1005755"/>
                <a:gd name="connsiteY1" fmla="*/ 6121 h 346782"/>
                <a:gd name="connsiteX2" fmla="*/ 238778 w 1005755"/>
                <a:gd name="connsiteY2" fmla="*/ 339636 h 346782"/>
                <a:gd name="connsiteX3" fmla="*/ 357935 w 1005755"/>
                <a:gd name="connsiteY3" fmla="*/ 4 h 346782"/>
                <a:gd name="connsiteX4" fmla="*/ 489557 w 1005755"/>
                <a:gd name="connsiteY4" fmla="*/ 346780 h 346782"/>
                <a:gd name="connsiteX5" fmla="*/ 614643 w 1005755"/>
                <a:gd name="connsiteY5" fmla="*/ 6074 h 346782"/>
                <a:gd name="connsiteX6" fmla="*/ 740009 w 1005755"/>
                <a:gd name="connsiteY6" fmla="*/ 345425 h 346782"/>
                <a:gd name="connsiteX7" fmla="*/ 874712 w 1005755"/>
                <a:gd name="connsiteY7" fmla="*/ 285 h 346782"/>
                <a:gd name="connsiteX8" fmla="*/ 997650 w 1005755"/>
                <a:gd name="connsiteY8" fmla="*/ 343138 h 346782"/>
                <a:gd name="connsiteX9" fmla="*/ 633506 w 1005755"/>
                <a:gd name="connsiteY9" fmla="*/ 161509 h 346782"/>
                <a:gd name="connsiteX10" fmla="*/ 693271 w 1005755"/>
                <a:gd name="connsiteY10" fmla="*/ 287015 h 346782"/>
                <a:gd name="connsiteX0" fmla="*/ 0 w 1132997"/>
                <a:gd name="connsiteY0" fmla="*/ 269085 h 346782"/>
                <a:gd name="connsiteX1" fmla="*/ 101600 w 1132997"/>
                <a:gd name="connsiteY1" fmla="*/ 6121 h 346782"/>
                <a:gd name="connsiteX2" fmla="*/ 238778 w 1132997"/>
                <a:gd name="connsiteY2" fmla="*/ 339636 h 346782"/>
                <a:gd name="connsiteX3" fmla="*/ 357935 w 1132997"/>
                <a:gd name="connsiteY3" fmla="*/ 4 h 346782"/>
                <a:gd name="connsiteX4" fmla="*/ 489557 w 1132997"/>
                <a:gd name="connsiteY4" fmla="*/ 346780 h 346782"/>
                <a:gd name="connsiteX5" fmla="*/ 614643 w 1132997"/>
                <a:gd name="connsiteY5" fmla="*/ 6074 h 346782"/>
                <a:gd name="connsiteX6" fmla="*/ 740009 w 1132997"/>
                <a:gd name="connsiteY6" fmla="*/ 345425 h 346782"/>
                <a:gd name="connsiteX7" fmla="*/ 874712 w 1132997"/>
                <a:gd name="connsiteY7" fmla="*/ 285 h 346782"/>
                <a:gd name="connsiteX8" fmla="*/ 997650 w 1132997"/>
                <a:gd name="connsiteY8" fmla="*/ 343138 h 346782"/>
                <a:gd name="connsiteX9" fmla="*/ 1121662 w 1132997"/>
                <a:gd name="connsiteY9" fmla="*/ 4347 h 346782"/>
                <a:gd name="connsiteX10" fmla="*/ 693271 w 1132997"/>
                <a:gd name="connsiteY10" fmla="*/ 287015 h 346782"/>
                <a:gd name="connsiteX0" fmla="*/ 0 w 1243339"/>
                <a:gd name="connsiteY0" fmla="*/ 269085 h 346782"/>
                <a:gd name="connsiteX1" fmla="*/ 101600 w 1243339"/>
                <a:gd name="connsiteY1" fmla="*/ 6121 h 346782"/>
                <a:gd name="connsiteX2" fmla="*/ 238778 w 1243339"/>
                <a:gd name="connsiteY2" fmla="*/ 339636 h 346782"/>
                <a:gd name="connsiteX3" fmla="*/ 357935 w 1243339"/>
                <a:gd name="connsiteY3" fmla="*/ 4 h 346782"/>
                <a:gd name="connsiteX4" fmla="*/ 489557 w 1243339"/>
                <a:gd name="connsiteY4" fmla="*/ 346780 h 346782"/>
                <a:gd name="connsiteX5" fmla="*/ 614643 w 1243339"/>
                <a:gd name="connsiteY5" fmla="*/ 6074 h 346782"/>
                <a:gd name="connsiteX6" fmla="*/ 740009 w 1243339"/>
                <a:gd name="connsiteY6" fmla="*/ 345425 h 346782"/>
                <a:gd name="connsiteX7" fmla="*/ 874712 w 1243339"/>
                <a:gd name="connsiteY7" fmla="*/ 285 h 346782"/>
                <a:gd name="connsiteX8" fmla="*/ 997650 w 1243339"/>
                <a:gd name="connsiteY8" fmla="*/ 343138 h 346782"/>
                <a:gd name="connsiteX9" fmla="*/ 1121662 w 1243339"/>
                <a:gd name="connsiteY9" fmla="*/ 4347 h 346782"/>
                <a:gd name="connsiteX10" fmla="*/ 1243339 w 1243339"/>
                <a:gd name="connsiteY10" fmla="*/ 346546 h 346782"/>
                <a:gd name="connsiteX0" fmla="*/ 0 w 1276677"/>
                <a:gd name="connsiteY0" fmla="*/ 345285 h 346782"/>
                <a:gd name="connsiteX1" fmla="*/ 134938 w 1276677"/>
                <a:gd name="connsiteY1" fmla="*/ 6121 h 346782"/>
                <a:gd name="connsiteX2" fmla="*/ 272116 w 1276677"/>
                <a:gd name="connsiteY2" fmla="*/ 339636 h 346782"/>
                <a:gd name="connsiteX3" fmla="*/ 391273 w 1276677"/>
                <a:gd name="connsiteY3" fmla="*/ 4 h 346782"/>
                <a:gd name="connsiteX4" fmla="*/ 522895 w 1276677"/>
                <a:gd name="connsiteY4" fmla="*/ 346780 h 346782"/>
                <a:gd name="connsiteX5" fmla="*/ 647981 w 1276677"/>
                <a:gd name="connsiteY5" fmla="*/ 6074 h 346782"/>
                <a:gd name="connsiteX6" fmla="*/ 773347 w 1276677"/>
                <a:gd name="connsiteY6" fmla="*/ 345425 h 346782"/>
                <a:gd name="connsiteX7" fmla="*/ 908050 w 1276677"/>
                <a:gd name="connsiteY7" fmla="*/ 285 h 346782"/>
                <a:gd name="connsiteX8" fmla="*/ 1030988 w 1276677"/>
                <a:gd name="connsiteY8" fmla="*/ 343138 h 346782"/>
                <a:gd name="connsiteX9" fmla="*/ 1155000 w 1276677"/>
                <a:gd name="connsiteY9" fmla="*/ 4347 h 346782"/>
                <a:gd name="connsiteX10" fmla="*/ 1276677 w 1276677"/>
                <a:gd name="connsiteY10" fmla="*/ 346546 h 346782"/>
                <a:gd name="connsiteX0" fmla="*/ 0 w 1276677"/>
                <a:gd name="connsiteY0" fmla="*/ 345285 h 346782"/>
                <a:gd name="connsiteX1" fmla="*/ 134938 w 1276677"/>
                <a:gd name="connsiteY1" fmla="*/ 6121 h 346782"/>
                <a:gd name="connsiteX2" fmla="*/ 272116 w 1276677"/>
                <a:gd name="connsiteY2" fmla="*/ 339636 h 346782"/>
                <a:gd name="connsiteX3" fmla="*/ 391273 w 1276677"/>
                <a:gd name="connsiteY3" fmla="*/ 4 h 346782"/>
                <a:gd name="connsiteX4" fmla="*/ 522895 w 1276677"/>
                <a:gd name="connsiteY4" fmla="*/ 346780 h 346782"/>
                <a:gd name="connsiteX5" fmla="*/ 647981 w 1276677"/>
                <a:gd name="connsiteY5" fmla="*/ 6074 h 346782"/>
                <a:gd name="connsiteX6" fmla="*/ 773347 w 1276677"/>
                <a:gd name="connsiteY6" fmla="*/ 345425 h 346782"/>
                <a:gd name="connsiteX7" fmla="*/ 908050 w 1276677"/>
                <a:gd name="connsiteY7" fmla="*/ 285 h 346782"/>
                <a:gd name="connsiteX8" fmla="*/ 1030988 w 1276677"/>
                <a:gd name="connsiteY8" fmla="*/ 343138 h 346782"/>
                <a:gd name="connsiteX9" fmla="*/ 1155000 w 1276677"/>
                <a:gd name="connsiteY9" fmla="*/ 4347 h 346782"/>
                <a:gd name="connsiteX10" fmla="*/ 1276677 w 1276677"/>
                <a:gd name="connsiteY10" fmla="*/ 346546 h 346782"/>
                <a:gd name="connsiteX0" fmla="*/ 0 w 1276677"/>
                <a:gd name="connsiteY0" fmla="*/ 345285 h 346782"/>
                <a:gd name="connsiteX1" fmla="*/ 134938 w 1276677"/>
                <a:gd name="connsiteY1" fmla="*/ 6121 h 346782"/>
                <a:gd name="connsiteX2" fmla="*/ 272116 w 1276677"/>
                <a:gd name="connsiteY2" fmla="*/ 339636 h 346782"/>
                <a:gd name="connsiteX3" fmla="*/ 391273 w 1276677"/>
                <a:gd name="connsiteY3" fmla="*/ 4 h 346782"/>
                <a:gd name="connsiteX4" fmla="*/ 522895 w 1276677"/>
                <a:gd name="connsiteY4" fmla="*/ 346780 h 346782"/>
                <a:gd name="connsiteX5" fmla="*/ 647981 w 1276677"/>
                <a:gd name="connsiteY5" fmla="*/ 6074 h 346782"/>
                <a:gd name="connsiteX6" fmla="*/ 773347 w 1276677"/>
                <a:gd name="connsiteY6" fmla="*/ 345425 h 346782"/>
                <a:gd name="connsiteX7" fmla="*/ 908050 w 1276677"/>
                <a:gd name="connsiteY7" fmla="*/ 285 h 346782"/>
                <a:gd name="connsiteX8" fmla="*/ 1030988 w 1276677"/>
                <a:gd name="connsiteY8" fmla="*/ 343138 h 346782"/>
                <a:gd name="connsiteX9" fmla="*/ 1155000 w 1276677"/>
                <a:gd name="connsiteY9" fmla="*/ 4347 h 346782"/>
                <a:gd name="connsiteX10" fmla="*/ 1276677 w 1276677"/>
                <a:gd name="connsiteY10" fmla="*/ 346546 h 346782"/>
                <a:gd name="connsiteX0" fmla="*/ 0 w 1276677"/>
                <a:gd name="connsiteY0" fmla="*/ 345285 h 346782"/>
                <a:gd name="connsiteX1" fmla="*/ 134938 w 1276677"/>
                <a:gd name="connsiteY1" fmla="*/ 6121 h 346782"/>
                <a:gd name="connsiteX2" fmla="*/ 272116 w 1276677"/>
                <a:gd name="connsiteY2" fmla="*/ 339636 h 346782"/>
                <a:gd name="connsiteX3" fmla="*/ 391273 w 1276677"/>
                <a:gd name="connsiteY3" fmla="*/ 4 h 346782"/>
                <a:gd name="connsiteX4" fmla="*/ 522895 w 1276677"/>
                <a:gd name="connsiteY4" fmla="*/ 346780 h 346782"/>
                <a:gd name="connsiteX5" fmla="*/ 647981 w 1276677"/>
                <a:gd name="connsiteY5" fmla="*/ 6074 h 346782"/>
                <a:gd name="connsiteX6" fmla="*/ 773347 w 1276677"/>
                <a:gd name="connsiteY6" fmla="*/ 345425 h 346782"/>
                <a:gd name="connsiteX7" fmla="*/ 908050 w 1276677"/>
                <a:gd name="connsiteY7" fmla="*/ 285 h 346782"/>
                <a:gd name="connsiteX8" fmla="*/ 1030988 w 1276677"/>
                <a:gd name="connsiteY8" fmla="*/ 343138 h 346782"/>
                <a:gd name="connsiteX9" fmla="*/ 1155000 w 1276677"/>
                <a:gd name="connsiteY9" fmla="*/ 4347 h 346782"/>
                <a:gd name="connsiteX10" fmla="*/ 1276677 w 1276677"/>
                <a:gd name="connsiteY10" fmla="*/ 346546 h 346782"/>
                <a:gd name="connsiteX0" fmla="*/ 0 w 1276677"/>
                <a:gd name="connsiteY0" fmla="*/ 345285 h 346782"/>
                <a:gd name="connsiteX1" fmla="*/ 134938 w 1276677"/>
                <a:gd name="connsiteY1" fmla="*/ 6121 h 346782"/>
                <a:gd name="connsiteX2" fmla="*/ 272116 w 1276677"/>
                <a:gd name="connsiteY2" fmla="*/ 339636 h 346782"/>
                <a:gd name="connsiteX3" fmla="*/ 391273 w 1276677"/>
                <a:gd name="connsiteY3" fmla="*/ 4 h 346782"/>
                <a:gd name="connsiteX4" fmla="*/ 522895 w 1276677"/>
                <a:gd name="connsiteY4" fmla="*/ 346780 h 346782"/>
                <a:gd name="connsiteX5" fmla="*/ 647981 w 1276677"/>
                <a:gd name="connsiteY5" fmla="*/ 6074 h 346782"/>
                <a:gd name="connsiteX6" fmla="*/ 773347 w 1276677"/>
                <a:gd name="connsiteY6" fmla="*/ 345425 h 346782"/>
                <a:gd name="connsiteX7" fmla="*/ 908050 w 1276677"/>
                <a:gd name="connsiteY7" fmla="*/ 285 h 346782"/>
                <a:gd name="connsiteX8" fmla="*/ 1030988 w 1276677"/>
                <a:gd name="connsiteY8" fmla="*/ 343138 h 346782"/>
                <a:gd name="connsiteX9" fmla="*/ 1155000 w 1276677"/>
                <a:gd name="connsiteY9" fmla="*/ 4347 h 346782"/>
                <a:gd name="connsiteX10" fmla="*/ 1276677 w 1276677"/>
                <a:gd name="connsiteY10" fmla="*/ 346546 h 346782"/>
                <a:gd name="connsiteX0" fmla="*/ 0 w 1276677"/>
                <a:gd name="connsiteY0" fmla="*/ 345285 h 346782"/>
                <a:gd name="connsiteX1" fmla="*/ 134938 w 1276677"/>
                <a:gd name="connsiteY1" fmla="*/ 6121 h 346782"/>
                <a:gd name="connsiteX2" fmla="*/ 272116 w 1276677"/>
                <a:gd name="connsiteY2" fmla="*/ 339636 h 346782"/>
                <a:gd name="connsiteX3" fmla="*/ 391273 w 1276677"/>
                <a:gd name="connsiteY3" fmla="*/ 4 h 346782"/>
                <a:gd name="connsiteX4" fmla="*/ 522895 w 1276677"/>
                <a:gd name="connsiteY4" fmla="*/ 346780 h 346782"/>
                <a:gd name="connsiteX5" fmla="*/ 647981 w 1276677"/>
                <a:gd name="connsiteY5" fmla="*/ 6074 h 346782"/>
                <a:gd name="connsiteX6" fmla="*/ 773347 w 1276677"/>
                <a:gd name="connsiteY6" fmla="*/ 345425 h 346782"/>
                <a:gd name="connsiteX7" fmla="*/ 908050 w 1276677"/>
                <a:gd name="connsiteY7" fmla="*/ 285 h 346782"/>
                <a:gd name="connsiteX8" fmla="*/ 1030988 w 1276677"/>
                <a:gd name="connsiteY8" fmla="*/ 343138 h 346782"/>
                <a:gd name="connsiteX9" fmla="*/ 1155000 w 1276677"/>
                <a:gd name="connsiteY9" fmla="*/ 4347 h 346782"/>
                <a:gd name="connsiteX10" fmla="*/ 1276677 w 1276677"/>
                <a:gd name="connsiteY10" fmla="*/ 346546 h 346782"/>
                <a:gd name="connsiteX0" fmla="*/ 39441 w 1316118"/>
                <a:gd name="connsiteY0" fmla="*/ 345285 h 346782"/>
                <a:gd name="connsiteX1" fmla="*/ 174379 w 1316118"/>
                <a:gd name="connsiteY1" fmla="*/ 6121 h 346782"/>
                <a:gd name="connsiteX2" fmla="*/ 311557 w 1316118"/>
                <a:gd name="connsiteY2" fmla="*/ 339636 h 346782"/>
                <a:gd name="connsiteX3" fmla="*/ 430714 w 1316118"/>
                <a:gd name="connsiteY3" fmla="*/ 4 h 346782"/>
                <a:gd name="connsiteX4" fmla="*/ 562336 w 1316118"/>
                <a:gd name="connsiteY4" fmla="*/ 346780 h 346782"/>
                <a:gd name="connsiteX5" fmla="*/ 687422 w 1316118"/>
                <a:gd name="connsiteY5" fmla="*/ 6074 h 346782"/>
                <a:gd name="connsiteX6" fmla="*/ 812788 w 1316118"/>
                <a:gd name="connsiteY6" fmla="*/ 345425 h 346782"/>
                <a:gd name="connsiteX7" fmla="*/ 947491 w 1316118"/>
                <a:gd name="connsiteY7" fmla="*/ 285 h 346782"/>
                <a:gd name="connsiteX8" fmla="*/ 1070429 w 1316118"/>
                <a:gd name="connsiteY8" fmla="*/ 343138 h 346782"/>
                <a:gd name="connsiteX9" fmla="*/ 1194441 w 1316118"/>
                <a:gd name="connsiteY9" fmla="*/ 4347 h 346782"/>
                <a:gd name="connsiteX10" fmla="*/ 1316118 w 1316118"/>
                <a:gd name="connsiteY10" fmla="*/ 346546 h 346782"/>
                <a:gd name="connsiteX0" fmla="*/ 130 w 1276807"/>
                <a:gd name="connsiteY0" fmla="*/ 345285 h 346782"/>
                <a:gd name="connsiteX1" fmla="*/ 135068 w 1276807"/>
                <a:gd name="connsiteY1" fmla="*/ 6121 h 346782"/>
                <a:gd name="connsiteX2" fmla="*/ 272246 w 1276807"/>
                <a:gd name="connsiteY2" fmla="*/ 339636 h 346782"/>
                <a:gd name="connsiteX3" fmla="*/ 391403 w 1276807"/>
                <a:gd name="connsiteY3" fmla="*/ 4 h 346782"/>
                <a:gd name="connsiteX4" fmla="*/ 523025 w 1276807"/>
                <a:gd name="connsiteY4" fmla="*/ 346780 h 346782"/>
                <a:gd name="connsiteX5" fmla="*/ 648111 w 1276807"/>
                <a:gd name="connsiteY5" fmla="*/ 6074 h 346782"/>
                <a:gd name="connsiteX6" fmla="*/ 773477 w 1276807"/>
                <a:gd name="connsiteY6" fmla="*/ 345425 h 346782"/>
                <a:gd name="connsiteX7" fmla="*/ 908180 w 1276807"/>
                <a:gd name="connsiteY7" fmla="*/ 285 h 346782"/>
                <a:gd name="connsiteX8" fmla="*/ 1031118 w 1276807"/>
                <a:gd name="connsiteY8" fmla="*/ 343138 h 346782"/>
                <a:gd name="connsiteX9" fmla="*/ 1155130 w 1276807"/>
                <a:gd name="connsiteY9" fmla="*/ 4347 h 346782"/>
                <a:gd name="connsiteX10" fmla="*/ 1276807 w 1276807"/>
                <a:gd name="connsiteY10" fmla="*/ 346546 h 346782"/>
                <a:gd name="connsiteX0" fmla="*/ 130 w 1276807"/>
                <a:gd name="connsiteY0" fmla="*/ 345285 h 346782"/>
                <a:gd name="connsiteX1" fmla="*/ 135068 w 1276807"/>
                <a:gd name="connsiteY1" fmla="*/ 6121 h 346782"/>
                <a:gd name="connsiteX2" fmla="*/ 272246 w 1276807"/>
                <a:gd name="connsiteY2" fmla="*/ 339636 h 346782"/>
                <a:gd name="connsiteX3" fmla="*/ 391403 w 1276807"/>
                <a:gd name="connsiteY3" fmla="*/ 4 h 346782"/>
                <a:gd name="connsiteX4" fmla="*/ 523025 w 1276807"/>
                <a:gd name="connsiteY4" fmla="*/ 346780 h 346782"/>
                <a:gd name="connsiteX5" fmla="*/ 648111 w 1276807"/>
                <a:gd name="connsiteY5" fmla="*/ 6074 h 346782"/>
                <a:gd name="connsiteX6" fmla="*/ 773477 w 1276807"/>
                <a:gd name="connsiteY6" fmla="*/ 345425 h 346782"/>
                <a:gd name="connsiteX7" fmla="*/ 908180 w 1276807"/>
                <a:gd name="connsiteY7" fmla="*/ 285 h 346782"/>
                <a:gd name="connsiteX8" fmla="*/ 1031118 w 1276807"/>
                <a:gd name="connsiteY8" fmla="*/ 343138 h 346782"/>
                <a:gd name="connsiteX9" fmla="*/ 1155130 w 1276807"/>
                <a:gd name="connsiteY9" fmla="*/ 4347 h 346782"/>
                <a:gd name="connsiteX10" fmla="*/ 1276807 w 1276807"/>
                <a:gd name="connsiteY10" fmla="*/ 346546 h 346782"/>
                <a:gd name="connsiteX0" fmla="*/ 130 w 1276807"/>
                <a:gd name="connsiteY0" fmla="*/ 345285 h 346782"/>
                <a:gd name="connsiteX1" fmla="*/ 135068 w 1276807"/>
                <a:gd name="connsiteY1" fmla="*/ 6121 h 346782"/>
                <a:gd name="connsiteX2" fmla="*/ 272246 w 1276807"/>
                <a:gd name="connsiteY2" fmla="*/ 339636 h 346782"/>
                <a:gd name="connsiteX3" fmla="*/ 391403 w 1276807"/>
                <a:gd name="connsiteY3" fmla="*/ 4 h 346782"/>
                <a:gd name="connsiteX4" fmla="*/ 523025 w 1276807"/>
                <a:gd name="connsiteY4" fmla="*/ 346780 h 346782"/>
                <a:gd name="connsiteX5" fmla="*/ 648111 w 1276807"/>
                <a:gd name="connsiteY5" fmla="*/ 6074 h 346782"/>
                <a:gd name="connsiteX6" fmla="*/ 773477 w 1276807"/>
                <a:gd name="connsiteY6" fmla="*/ 345425 h 346782"/>
                <a:gd name="connsiteX7" fmla="*/ 908180 w 1276807"/>
                <a:gd name="connsiteY7" fmla="*/ 285 h 346782"/>
                <a:gd name="connsiteX8" fmla="*/ 1031118 w 1276807"/>
                <a:gd name="connsiteY8" fmla="*/ 343138 h 346782"/>
                <a:gd name="connsiteX9" fmla="*/ 1155130 w 1276807"/>
                <a:gd name="connsiteY9" fmla="*/ 4347 h 346782"/>
                <a:gd name="connsiteX10" fmla="*/ 1276807 w 1276807"/>
                <a:gd name="connsiteY10" fmla="*/ 346546 h 346782"/>
                <a:gd name="connsiteX0" fmla="*/ 130 w 1276807"/>
                <a:gd name="connsiteY0" fmla="*/ 345285 h 346782"/>
                <a:gd name="connsiteX1" fmla="*/ 135068 w 1276807"/>
                <a:gd name="connsiteY1" fmla="*/ 6121 h 346782"/>
                <a:gd name="connsiteX2" fmla="*/ 272246 w 1276807"/>
                <a:gd name="connsiteY2" fmla="*/ 339636 h 346782"/>
                <a:gd name="connsiteX3" fmla="*/ 391403 w 1276807"/>
                <a:gd name="connsiteY3" fmla="*/ 4 h 346782"/>
                <a:gd name="connsiteX4" fmla="*/ 523025 w 1276807"/>
                <a:gd name="connsiteY4" fmla="*/ 346780 h 346782"/>
                <a:gd name="connsiteX5" fmla="*/ 648111 w 1276807"/>
                <a:gd name="connsiteY5" fmla="*/ 6074 h 346782"/>
                <a:gd name="connsiteX6" fmla="*/ 773477 w 1276807"/>
                <a:gd name="connsiteY6" fmla="*/ 345425 h 346782"/>
                <a:gd name="connsiteX7" fmla="*/ 908180 w 1276807"/>
                <a:gd name="connsiteY7" fmla="*/ 285 h 346782"/>
                <a:gd name="connsiteX8" fmla="*/ 1031118 w 1276807"/>
                <a:gd name="connsiteY8" fmla="*/ 343138 h 346782"/>
                <a:gd name="connsiteX9" fmla="*/ 1155130 w 1276807"/>
                <a:gd name="connsiteY9" fmla="*/ 4347 h 346782"/>
                <a:gd name="connsiteX10" fmla="*/ 1276807 w 1276807"/>
                <a:gd name="connsiteY10" fmla="*/ 346546 h 346782"/>
                <a:gd name="connsiteX0" fmla="*/ 130 w 1276807"/>
                <a:gd name="connsiteY0" fmla="*/ 345285 h 346782"/>
                <a:gd name="connsiteX1" fmla="*/ 135068 w 1276807"/>
                <a:gd name="connsiteY1" fmla="*/ 6121 h 346782"/>
                <a:gd name="connsiteX2" fmla="*/ 272246 w 1276807"/>
                <a:gd name="connsiteY2" fmla="*/ 339636 h 346782"/>
                <a:gd name="connsiteX3" fmla="*/ 391403 w 1276807"/>
                <a:gd name="connsiteY3" fmla="*/ 4 h 346782"/>
                <a:gd name="connsiteX4" fmla="*/ 523025 w 1276807"/>
                <a:gd name="connsiteY4" fmla="*/ 346780 h 346782"/>
                <a:gd name="connsiteX5" fmla="*/ 648111 w 1276807"/>
                <a:gd name="connsiteY5" fmla="*/ 6074 h 346782"/>
                <a:gd name="connsiteX6" fmla="*/ 773477 w 1276807"/>
                <a:gd name="connsiteY6" fmla="*/ 345425 h 346782"/>
                <a:gd name="connsiteX7" fmla="*/ 908180 w 1276807"/>
                <a:gd name="connsiteY7" fmla="*/ 285 h 346782"/>
                <a:gd name="connsiteX8" fmla="*/ 1031118 w 1276807"/>
                <a:gd name="connsiteY8" fmla="*/ 343138 h 346782"/>
                <a:gd name="connsiteX9" fmla="*/ 1155130 w 1276807"/>
                <a:gd name="connsiteY9" fmla="*/ 4347 h 346782"/>
                <a:gd name="connsiteX10" fmla="*/ 1276807 w 1276807"/>
                <a:gd name="connsiteY10" fmla="*/ 346546 h 346782"/>
                <a:gd name="connsiteX0" fmla="*/ 130 w 1276807"/>
                <a:gd name="connsiteY0" fmla="*/ 345285 h 346782"/>
                <a:gd name="connsiteX1" fmla="*/ 135068 w 1276807"/>
                <a:gd name="connsiteY1" fmla="*/ 6121 h 346782"/>
                <a:gd name="connsiteX2" fmla="*/ 272246 w 1276807"/>
                <a:gd name="connsiteY2" fmla="*/ 339636 h 346782"/>
                <a:gd name="connsiteX3" fmla="*/ 391403 w 1276807"/>
                <a:gd name="connsiteY3" fmla="*/ 4 h 346782"/>
                <a:gd name="connsiteX4" fmla="*/ 523025 w 1276807"/>
                <a:gd name="connsiteY4" fmla="*/ 346780 h 346782"/>
                <a:gd name="connsiteX5" fmla="*/ 648111 w 1276807"/>
                <a:gd name="connsiteY5" fmla="*/ 6074 h 346782"/>
                <a:gd name="connsiteX6" fmla="*/ 773477 w 1276807"/>
                <a:gd name="connsiteY6" fmla="*/ 345425 h 346782"/>
                <a:gd name="connsiteX7" fmla="*/ 908180 w 1276807"/>
                <a:gd name="connsiteY7" fmla="*/ 285 h 346782"/>
                <a:gd name="connsiteX8" fmla="*/ 1031118 w 1276807"/>
                <a:gd name="connsiteY8" fmla="*/ 343138 h 346782"/>
                <a:gd name="connsiteX9" fmla="*/ 1155130 w 1276807"/>
                <a:gd name="connsiteY9" fmla="*/ 4347 h 346782"/>
                <a:gd name="connsiteX10" fmla="*/ 1276807 w 1276807"/>
                <a:gd name="connsiteY10" fmla="*/ 346546 h 346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76807" h="346782">
                  <a:moveTo>
                    <a:pt x="130" y="345285"/>
                  </a:moveTo>
                  <a:cubicBezTo>
                    <a:pt x="-1115" y="207328"/>
                    <a:pt x="3990" y="4681"/>
                    <a:pt x="135068" y="6121"/>
                  </a:cubicBezTo>
                  <a:cubicBezTo>
                    <a:pt x="266146" y="7561"/>
                    <a:pt x="398593" y="340655"/>
                    <a:pt x="272246" y="339636"/>
                  </a:cubicBezTo>
                  <a:cubicBezTo>
                    <a:pt x="145899" y="338617"/>
                    <a:pt x="256737" y="1194"/>
                    <a:pt x="391403" y="4"/>
                  </a:cubicBezTo>
                  <a:cubicBezTo>
                    <a:pt x="526069" y="-1186"/>
                    <a:pt x="649309" y="345768"/>
                    <a:pt x="523025" y="346780"/>
                  </a:cubicBezTo>
                  <a:cubicBezTo>
                    <a:pt x="396741" y="347792"/>
                    <a:pt x="520644" y="3919"/>
                    <a:pt x="648111" y="6074"/>
                  </a:cubicBezTo>
                  <a:cubicBezTo>
                    <a:pt x="775578" y="8229"/>
                    <a:pt x="903963" y="344009"/>
                    <a:pt x="773477" y="345425"/>
                  </a:cubicBezTo>
                  <a:cubicBezTo>
                    <a:pt x="642991" y="346841"/>
                    <a:pt x="772372" y="666"/>
                    <a:pt x="908180" y="285"/>
                  </a:cubicBezTo>
                  <a:cubicBezTo>
                    <a:pt x="1043988" y="-96"/>
                    <a:pt x="1149504" y="342461"/>
                    <a:pt x="1031118" y="343138"/>
                  </a:cubicBezTo>
                  <a:cubicBezTo>
                    <a:pt x="912732" y="343815"/>
                    <a:pt x="1030838" y="3779"/>
                    <a:pt x="1155130" y="4347"/>
                  </a:cubicBezTo>
                  <a:cubicBezTo>
                    <a:pt x="1279422" y="4915"/>
                    <a:pt x="1274939" y="163625"/>
                    <a:pt x="1276807" y="346546"/>
                  </a:cubicBezTo>
                </a:path>
              </a:pathLst>
            </a:custGeom>
            <a:noFill/>
            <a:ln w="9525" cap="flat" cmpd="sng" algn="ctr">
              <a:solidFill>
                <a:srgbClr val="00B0F0"/>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de-CH" sz="525">
                <a:latin typeface="Times" charset="0"/>
              </a:endParaRPr>
            </a:p>
          </p:txBody>
        </p:sp>
        <p:cxnSp>
          <p:nvCxnSpPr>
            <p:cNvPr id="1305" name="Straight Connector 1304"/>
            <p:cNvCxnSpPr>
              <a:stCxn id="1304" idx="0"/>
            </p:cNvCxnSpPr>
            <p:nvPr/>
          </p:nvCxnSpPr>
          <p:spPr bwMode="auto">
            <a:xfrm flipH="1">
              <a:off x="1034859" y="6242070"/>
              <a:ext cx="13" cy="36000"/>
            </a:xfrm>
            <a:prstGeom prst="line">
              <a:avLst/>
            </a:prstGeom>
            <a:solidFill>
              <a:schemeClr val="accent1"/>
            </a:solidFill>
            <a:ln w="9525" cap="flat" cmpd="sng" algn="ctr">
              <a:solidFill>
                <a:srgbClr val="00B0F0"/>
              </a:solidFill>
              <a:prstDash val="solid"/>
              <a:round/>
              <a:headEnd type="none" w="med" len="med"/>
              <a:tailEnd type="none" w="med" len="med"/>
            </a:ln>
            <a:effectLst/>
          </p:spPr>
        </p:cxnSp>
        <p:cxnSp>
          <p:nvCxnSpPr>
            <p:cNvPr id="1306" name="Straight Connector 1305"/>
            <p:cNvCxnSpPr>
              <a:stCxn id="1304" idx="10"/>
            </p:cNvCxnSpPr>
            <p:nvPr/>
          </p:nvCxnSpPr>
          <p:spPr bwMode="auto">
            <a:xfrm>
              <a:off x="1159282" y="6242312"/>
              <a:ext cx="0" cy="151724"/>
            </a:xfrm>
            <a:prstGeom prst="line">
              <a:avLst/>
            </a:prstGeom>
            <a:solidFill>
              <a:schemeClr val="accent1"/>
            </a:solidFill>
            <a:ln w="9525" cap="flat" cmpd="sng" algn="ctr">
              <a:solidFill>
                <a:srgbClr val="00B0F0"/>
              </a:solidFill>
              <a:prstDash val="solid"/>
              <a:round/>
              <a:headEnd type="none" w="med" len="med"/>
              <a:tailEnd type="none" w="med" len="med"/>
            </a:ln>
            <a:effectLst/>
          </p:spPr>
        </p:cxnSp>
      </p:grpSp>
      <p:grpSp>
        <p:nvGrpSpPr>
          <p:cNvPr id="1307" name="Group 1306"/>
          <p:cNvGrpSpPr>
            <a:grpSpLocks noChangeAspect="1"/>
          </p:cNvGrpSpPr>
          <p:nvPr/>
        </p:nvGrpSpPr>
        <p:grpSpPr>
          <a:xfrm rot="16200000">
            <a:off x="3859580" y="3400419"/>
            <a:ext cx="196370" cy="464040"/>
            <a:chOff x="3410346" y="3450547"/>
            <a:chExt cx="175588" cy="420974"/>
          </a:xfrm>
        </p:grpSpPr>
        <p:sp>
          <p:nvSpPr>
            <p:cNvPr id="1308" name="Rectangle 1307"/>
            <p:cNvSpPr/>
            <p:nvPr/>
          </p:nvSpPr>
          <p:spPr bwMode="auto">
            <a:xfrm rot="5400000">
              <a:off x="3321208" y="3606796"/>
              <a:ext cx="353863" cy="175588"/>
            </a:xfrm>
            <a:prstGeom prst="rect">
              <a:avLst/>
            </a:prstGeom>
            <a:noFill/>
            <a:ln w="9525" cap="flat" cmpd="sng" algn="ctr">
              <a:noFill/>
              <a:prstDash val="solid"/>
              <a:round/>
              <a:headEnd type="none" w="med" len="med"/>
              <a:tailEnd type="none" w="med" len="med"/>
            </a:ln>
            <a:effectLst/>
          </p:spPr>
          <p:txBody>
            <a:bodyPr vert="horz" wrap="square" lIns="0" tIns="34290" rIns="0" bIns="0" numCol="1" rtlCol="0" anchor="t" anchorCtr="0" compatLnSpc="1">
              <a:prstTxWarp prst="textNoShape">
                <a:avLst/>
              </a:prstTxWarp>
            </a:bodyPr>
            <a:lstStyle/>
            <a:p>
              <a:pPr algn="ctr" defTabSz="685800">
                <a:spcBef>
                  <a:spcPct val="0"/>
                </a:spcBef>
              </a:pPr>
              <a:r>
                <a:rPr lang="en-US" sz="525" dirty="0">
                  <a:latin typeface="+mn-lt"/>
                </a:rPr>
                <a:t>Flow</a:t>
              </a:r>
            </a:p>
            <a:p>
              <a:pPr algn="ctr">
                <a:spcBef>
                  <a:spcPct val="0"/>
                </a:spcBef>
              </a:pPr>
              <a:endParaRPr lang="de-CH" sz="525" dirty="0">
                <a:latin typeface="+mn-lt"/>
              </a:endParaRPr>
            </a:p>
          </p:txBody>
        </p:sp>
        <p:grpSp>
          <p:nvGrpSpPr>
            <p:cNvPr id="1309" name="Group 1308"/>
            <p:cNvGrpSpPr/>
            <p:nvPr/>
          </p:nvGrpSpPr>
          <p:grpSpPr>
            <a:xfrm>
              <a:off x="3447274" y="3450547"/>
              <a:ext cx="111536" cy="109483"/>
              <a:chOff x="2081595" y="5798398"/>
              <a:chExt cx="252548" cy="253290"/>
            </a:xfrm>
          </p:grpSpPr>
          <p:sp>
            <p:nvSpPr>
              <p:cNvPr id="1310" name="Flowchart: Connector 1309"/>
              <p:cNvSpPr/>
              <p:nvPr/>
            </p:nvSpPr>
            <p:spPr bwMode="auto">
              <a:xfrm>
                <a:off x="2081595" y="5798398"/>
                <a:ext cx="252548" cy="253290"/>
              </a:xfrm>
              <a:prstGeom prst="flowChartConnector">
                <a:avLst/>
              </a:prstGeom>
              <a:solidFill>
                <a:schemeClr val="bg1"/>
              </a:solidFill>
              <a:ln w="6350" cap="flat" cmpd="sng" algn="ctr">
                <a:solidFill>
                  <a:srgbClr val="00B0F0"/>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de-CH" sz="525">
                  <a:latin typeface="Times" charset="0"/>
                </a:endParaRPr>
              </a:p>
            </p:txBody>
          </p:sp>
          <p:sp>
            <p:nvSpPr>
              <p:cNvPr id="1311" name="Arc 1310"/>
              <p:cNvSpPr/>
              <p:nvPr/>
            </p:nvSpPr>
            <p:spPr bwMode="auto">
              <a:xfrm>
                <a:off x="2093118" y="5949280"/>
                <a:ext cx="229283" cy="101476"/>
              </a:xfrm>
              <a:prstGeom prst="arc">
                <a:avLst>
                  <a:gd name="adj1" fmla="val 11237614"/>
                  <a:gd name="adj2" fmla="val 21097041"/>
                </a:avLst>
              </a:prstGeom>
              <a:noFill/>
              <a:ln w="6350" cap="flat" cmpd="sng" algn="ctr">
                <a:solidFill>
                  <a:srgbClr val="00B0F0"/>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de-CH" sz="525">
                  <a:latin typeface="Times" charset="0"/>
                </a:endParaRPr>
              </a:p>
            </p:txBody>
          </p:sp>
          <p:sp>
            <p:nvSpPr>
              <p:cNvPr id="1312" name="Arc 1311"/>
              <p:cNvSpPr/>
              <p:nvPr/>
            </p:nvSpPr>
            <p:spPr bwMode="auto">
              <a:xfrm rot="10800000">
                <a:off x="2093118" y="5799262"/>
                <a:ext cx="229283" cy="101476"/>
              </a:xfrm>
              <a:prstGeom prst="arc">
                <a:avLst>
                  <a:gd name="adj1" fmla="val 11237614"/>
                  <a:gd name="adj2" fmla="val 21097041"/>
                </a:avLst>
              </a:prstGeom>
              <a:noFill/>
              <a:ln w="6350" cap="flat" cmpd="sng" algn="ctr">
                <a:solidFill>
                  <a:srgbClr val="00B0F0"/>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de-CH" sz="525">
                  <a:latin typeface="Times" charset="0"/>
                </a:endParaRPr>
              </a:p>
            </p:txBody>
          </p:sp>
        </p:grpSp>
      </p:grpSp>
      <p:grpSp>
        <p:nvGrpSpPr>
          <p:cNvPr id="281" name="Group 280"/>
          <p:cNvGrpSpPr>
            <a:grpSpLocks noChangeAspect="1"/>
          </p:cNvGrpSpPr>
          <p:nvPr/>
        </p:nvGrpSpPr>
        <p:grpSpPr>
          <a:xfrm>
            <a:off x="4019812" y="3366654"/>
            <a:ext cx="188789" cy="335801"/>
            <a:chOff x="1034859" y="6175903"/>
            <a:chExt cx="124423" cy="218133"/>
          </a:xfrm>
        </p:grpSpPr>
        <p:sp>
          <p:nvSpPr>
            <p:cNvPr id="282" name="Freeform 281"/>
            <p:cNvSpPr/>
            <p:nvPr/>
          </p:nvSpPr>
          <p:spPr bwMode="auto">
            <a:xfrm>
              <a:off x="1034859" y="6175903"/>
              <a:ext cx="124423" cy="66454"/>
            </a:xfrm>
            <a:custGeom>
              <a:avLst/>
              <a:gdLst>
                <a:gd name="connsiteX0" fmla="*/ 0 w 693271"/>
                <a:gd name="connsiteY0" fmla="*/ 304800 h 382602"/>
                <a:gd name="connsiteX1" fmla="*/ 101600 w 693271"/>
                <a:gd name="connsiteY1" fmla="*/ 41836 h 382602"/>
                <a:gd name="connsiteX2" fmla="*/ 167341 w 693271"/>
                <a:gd name="connsiteY2" fmla="*/ 382495 h 382602"/>
                <a:gd name="connsiteX3" fmla="*/ 191247 w 693271"/>
                <a:gd name="connsiteY3" fmla="*/ 0 h 382602"/>
                <a:gd name="connsiteX4" fmla="*/ 358588 w 693271"/>
                <a:gd name="connsiteY4" fmla="*/ 382495 h 382602"/>
                <a:gd name="connsiteX5" fmla="*/ 376518 w 693271"/>
                <a:gd name="connsiteY5" fmla="*/ 29883 h 382602"/>
                <a:gd name="connsiteX6" fmla="*/ 466165 w 693271"/>
                <a:gd name="connsiteY6" fmla="*/ 340659 h 382602"/>
                <a:gd name="connsiteX7" fmla="*/ 508000 w 693271"/>
                <a:gd name="connsiteY7" fmla="*/ 71718 h 382602"/>
                <a:gd name="connsiteX8" fmla="*/ 585694 w 693271"/>
                <a:gd name="connsiteY8" fmla="*/ 364565 h 382602"/>
                <a:gd name="connsiteX9" fmla="*/ 633506 w 693271"/>
                <a:gd name="connsiteY9" fmla="*/ 197224 h 382602"/>
                <a:gd name="connsiteX10" fmla="*/ 693271 w 693271"/>
                <a:gd name="connsiteY10" fmla="*/ 322730 h 382602"/>
                <a:gd name="connsiteX0" fmla="*/ 0 w 693271"/>
                <a:gd name="connsiteY0" fmla="*/ 304800 h 382598"/>
                <a:gd name="connsiteX1" fmla="*/ 101600 w 693271"/>
                <a:gd name="connsiteY1" fmla="*/ 41836 h 382598"/>
                <a:gd name="connsiteX2" fmla="*/ 167341 w 693271"/>
                <a:gd name="connsiteY2" fmla="*/ 382495 h 382598"/>
                <a:gd name="connsiteX3" fmla="*/ 191247 w 693271"/>
                <a:gd name="connsiteY3" fmla="*/ 0 h 382598"/>
                <a:gd name="connsiteX4" fmla="*/ 358588 w 693271"/>
                <a:gd name="connsiteY4" fmla="*/ 382495 h 382598"/>
                <a:gd name="connsiteX5" fmla="*/ 376518 w 693271"/>
                <a:gd name="connsiteY5" fmla="*/ 29883 h 382598"/>
                <a:gd name="connsiteX6" fmla="*/ 466165 w 693271"/>
                <a:gd name="connsiteY6" fmla="*/ 340659 h 382598"/>
                <a:gd name="connsiteX7" fmla="*/ 508000 w 693271"/>
                <a:gd name="connsiteY7" fmla="*/ 71718 h 382598"/>
                <a:gd name="connsiteX8" fmla="*/ 585694 w 693271"/>
                <a:gd name="connsiteY8" fmla="*/ 364565 h 382598"/>
                <a:gd name="connsiteX9" fmla="*/ 633506 w 693271"/>
                <a:gd name="connsiteY9" fmla="*/ 197224 h 382598"/>
                <a:gd name="connsiteX10" fmla="*/ 693271 w 693271"/>
                <a:gd name="connsiteY10" fmla="*/ 322730 h 382598"/>
                <a:gd name="connsiteX0" fmla="*/ 0 w 693271"/>
                <a:gd name="connsiteY0" fmla="*/ 275033 h 352759"/>
                <a:gd name="connsiteX1" fmla="*/ 101600 w 693271"/>
                <a:gd name="connsiteY1" fmla="*/ 12069 h 352759"/>
                <a:gd name="connsiteX2" fmla="*/ 167341 w 693271"/>
                <a:gd name="connsiteY2" fmla="*/ 352728 h 352759"/>
                <a:gd name="connsiteX3" fmla="*/ 200772 w 693271"/>
                <a:gd name="connsiteY3" fmla="*/ 22621 h 352759"/>
                <a:gd name="connsiteX4" fmla="*/ 358588 w 693271"/>
                <a:gd name="connsiteY4" fmla="*/ 352728 h 352759"/>
                <a:gd name="connsiteX5" fmla="*/ 376518 w 693271"/>
                <a:gd name="connsiteY5" fmla="*/ 116 h 352759"/>
                <a:gd name="connsiteX6" fmla="*/ 466165 w 693271"/>
                <a:gd name="connsiteY6" fmla="*/ 310892 h 352759"/>
                <a:gd name="connsiteX7" fmla="*/ 508000 w 693271"/>
                <a:gd name="connsiteY7" fmla="*/ 41951 h 352759"/>
                <a:gd name="connsiteX8" fmla="*/ 585694 w 693271"/>
                <a:gd name="connsiteY8" fmla="*/ 334798 h 352759"/>
                <a:gd name="connsiteX9" fmla="*/ 633506 w 693271"/>
                <a:gd name="connsiteY9" fmla="*/ 167457 h 352759"/>
                <a:gd name="connsiteX10" fmla="*/ 693271 w 693271"/>
                <a:gd name="connsiteY10" fmla="*/ 292963 h 352759"/>
                <a:gd name="connsiteX0" fmla="*/ 0 w 693271"/>
                <a:gd name="connsiteY0" fmla="*/ 275033 h 352759"/>
                <a:gd name="connsiteX1" fmla="*/ 101600 w 693271"/>
                <a:gd name="connsiteY1" fmla="*/ 12069 h 352759"/>
                <a:gd name="connsiteX2" fmla="*/ 167341 w 693271"/>
                <a:gd name="connsiteY2" fmla="*/ 352728 h 352759"/>
                <a:gd name="connsiteX3" fmla="*/ 200772 w 693271"/>
                <a:gd name="connsiteY3" fmla="*/ 22621 h 352759"/>
                <a:gd name="connsiteX4" fmla="*/ 358588 w 693271"/>
                <a:gd name="connsiteY4" fmla="*/ 352728 h 352759"/>
                <a:gd name="connsiteX5" fmla="*/ 376518 w 693271"/>
                <a:gd name="connsiteY5" fmla="*/ 116 h 352759"/>
                <a:gd name="connsiteX6" fmla="*/ 466165 w 693271"/>
                <a:gd name="connsiteY6" fmla="*/ 310892 h 352759"/>
                <a:gd name="connsiteX7" fmla="*/ 508000 w 693271"/>
                <a:gd name="connsiteY7" fmla="*/ 41951 h 352759"/>
                <a:gd name="connsiteX8" fmla="*/ 585694 w 693271"/>
                <a:gd name="connsiteY8" fmla="*/ 334798 h 352759"/>
                <a:gd name="connsiteX9" fmla="*/ 633506 w 693271"/>
                <a:gd name="connsiteY9" fmla="*/ 167457 h 352759"/>
                <a:gd name="connsiteX10" fmla="*/ 693271 w 693271"/>
                <a:gd name="connsiteY10" fmla="*/ 292963 h 352759"/>
                <a:gd name="connsiteX0" fmla="*/ 0 w 693271"/>
                <a:gd name="connsiteY0" fmla="*/ 275033 h 352759"/>
                <a:gd name="connsiteX1" fmla="*/ 101600 w 693271"/>
                <a:gd name="connsiteY1" fmla="*/ 12069 h 352759"/>
                <a:gd name="connsiteX2" fmla="*/ 138766 w 693271"/>
                <a:gd name="connsiteY2" fmla="*/ 343203 h 352759"/>
                <a:gd name="connsiteX3" fmla="*/ 200772 w 693271"/>
                <a:gd name="connsiteY3" fmla="*/ 22621 h 352759"/>
                <a:gd name="connsiteX4" fmla="*/ 358588 w 693271"/>
                <a:gd name="connsiteY4" fmla="*/ 352728 h 352759"/>
                <a:gd name="connsiteX5" fmla="*/ 376518 w 693271"/>
                <a:gd name="connsiteY5" fmla="*/ 116 h 352759"/>
                <a:gd name="connsiteX6" fmla="*/ 466165 w 693271"/>
                <a:gd name="connsiteY6" fmla="*/ 310892 h 352759"/>
                <a:gd name="connsiteX7" fmla="*/ 508000 w 693271"/>
                <a:gd name="connsiteY7" fmla="*/ 41951 h 352759"/>
                <a:gd name="connsiteX8" fmla="*/ 585694 w 693271"/>
                <a:gd name="connsiteY8" fmla="*/ 334798 h 352759"/>
                <a:gd name="connsiteX9" fmla="*/ 633506 w 693271"/>
                <a:gd name="connsiteY9" fmla="*/ 167457 h 352759"/>
                <a:gd name="connsiteX10" fmla="*/ 693271 w 693271"/>
                <a:gd name="connsiteY10" fmla="*/ 292963 h 352759"/>
                <a:gd name="connsiteX0" fmla="*/ 0 w 693271"/>
                <a:gd name="connsiteY0" fmla="*/ 275033 h 352759"/>
                <a:gd name="connsiteX1" fmla="*/ 101600 w 693271"/>
                <a:gd name="connsiteY1" fmla="*/ 12069 h 352759"/>
                <a:gd name="connsiteX2" fmla="*/ 138766 w 693271"/>
                <a:gd name="connsiteY2" fmla="*/ 343203 h 352759"/>
                <a:gd name="connsiteX3" fmla="*/ 200772 w 693271"/>
                <a:gd name="connsiteY3" fmla="*/ 22621 h 352759"/>
                <a:gd name="connsiteX4" fmla="*/ 358588 w 693271"/>
                <a:gd name="connsiteY4" fmla="*/ 352728 h 352759"/>
                <a:gd name="connsiteX5" fmla="*/ 376518 w 693271"/>
                <a:gd name="connsiteY5" fmla="*/ 116 h 352759"/>
                <a:gd name="connsiteX6" fmla="*/ 466165 w 693271"/>
                <a:gd name="connsiteY6" fmla="*/ 310892 h 352759"/>
                <a:gd name="connsiteX7" fmla="*/ 508000 w 693271"/>
                <a:gd name="connsiteY7" fmla="*/ 41951 h 352759"/>
                <a:gd name="connsiteX8" fmla="*/ 585694 w 693271"/>
                <a:gd name="connsiteY8" fmla="*/ 334798 h 352759"/>
                <a:gd name="connsiteX9" fmla="*/ 633506 w 693271"/>
                <a:gd name="connsiteY9" fmla="*/ 167457 h 352759"/>
                <a:gd name="connsiteX10" fmla="*/ 693271 w 693271"/>
                <a:gd name="connsiteY10" fmla="*/ 292963 h 352759"/>
                <a:gd name="connsiteX0" fmla="*/ 0 w 693271"/>
                <a:gd name="connsiteY0" fmla="*/ 275033 h 352759"/>
                <a:gd name="connsiteX1" fmla="*/ 101600 w 693271"/>
                <a:gd name="connsiteY1" fmla="*/ 12069 h 352759"/>
                <a:gd name="connsiteX2" fmla="*/ 138766 w 693271"/>
                <a:gd name="connsiteY2" fmla="*/ 343203 h 352759"/>
                <a:gd name="connsiteX3" fmla="*/ 200772 w 693271"/>
                <a:gd name="connsiteY3" fmla="*/ 22621 h 352759"/>
                <a:gd name="connsiteX4" fmla="*/ 358588 w 693271"/>
                <a:gd name="connsiteY4" fmla="*/ 352728 h 352759"/>
                <a:gd name="connsiteX5" fmla="*/ 376518 w 693271"/>
                <a:gd name="connsiteY5" fmla="*/ 116 h 352759"/>
                <a:gd name="connsiteX6" fmla="*/ 466165 w 693271"/>
                <a:gd name="connsiteY6" fmla="*/ 310892 h 352759"/>
                <a:gd name="connsiteX7" fmla="*/ 508000 w 693271"/>
                <a:gd name="connsiteY7" fmla="*/ 41951 h 352759"/>
                <a:gd name="connsiteX8" fmla="*/ 585694 w 693271"/>
                <a:gd name="connsiteY8" fmla="*/ 334798 h 352759"/>
                <a:gd name="connsiteX9" fmla="*/ 633506 w 693271"/>
                <a:gd name="connsiteY9" fmla="*/ 167457 h 352759"/>
                <a:gd name="connsiteX10" fmla="*/ 693271 w 693271"/>
                <a:gd name="connsiteY10" fmla="*/ 292963 h 352759"/>
                <a:gd name="connsiteX0" fmla="*/ 0 w 693271"/>
                <a:gd name="connsiteY0" fmla="*/ 275033 h 352738"/>
                <a:gd name="connsiteX1" fmla="*/ 101600 w 693271"/>
                <a:gd name="connsiteY1" fmla="*/ 12069 h 352738"/>
                <a:gd name="connsiteX2" fmla="*/ 138766 w 693271"/>
                <a:gd name="connsiteY2" fmla="*/ 343203 h 352738"/>
                <a:gd name="connsiteX3" fmla="*/ 215060 w 693271"/>
                <a:gd name="connsiteY3" fmla="*/ 13096 h 352738"/>
                <a:gd name="connsiteX4" fmla="*/ 358588 w 693271"/>
                <a:gd name="connsiteY4" fmla="*/ 352728 h 352738"/>
                <a:gd name="connsiteX5" fmla="*/ 376518 w 693271"/>
                <a:gd name="connsiteY5" fmla="*/ 116 h 352738"/>
                <a:gd name="connsiteX6" fmla="*/ 466165 w 693271"/>
                <a:gd name="connsiteY6" fmla="*/ 310892 h 352738"/>
                <a:gd name="connsiteX7" fmla="*/ 508000 w 693271"/>
                <a:gd name="connsiteY7" fmla="*/ 41951 h 352738"/>
                <a:gd name="connsiteX8" fmla="*/ 585694 w 693271"/>
                <a:gd name="connsiteY8" fmla="*/ 334798 h 352738"/>
                <a:gd name="connsiteX9" fmla="*/ 633506 w 693271"/>
                <a:gd name="connsiteY9" fmla="*/ 167457 h 352738"/>
                <a:gd name="connsiteX10" fmla="*/ 693271 w 693271"/>
                <a:gd name="connsiteY10" fmla="*/ 292963 h 352738"/>
                <a:gd name="connsiteX0" fmla="*/ 0 w 693271"/>
                <a:gd name="connsiteY0" fmla="*/ 274977 h 343147"/>
                <a:gd name="connsiteX1" fmla="*/ 101600 w 693271"/>
                <a:gd name="connsiteY1" fmla="*/ 12013 h 343147"/>
                <a:gd name="connsiteX2" fmla="*/ 138766 w 693271"/>
                <a:gd name="connsiteY2" fmla="*/ 343147 h 343147"/>
                <a:gd name="connsiteX3" fmla="*/ 215060 w 693271"/>
                <a:gd name="connsiteY3" fmla="*/ 13040 h 343147"/>
                <a:gd name="connsiteX4" fmla="*/ 296675 w 693271"/>
                <a:gd name="connsiteY4" fmla="*/ 340766 h 343147"/>
                <a:gd name="connsiteX5" fmla="*/ 376518 w 693271"/>
                <a:gd name="connsiteY5" fmla="*/ 60 h 343147"/>
                <a:gd name="connsiteX6" fmla="*/ 466165 w 693271"/>
                <a:gd name="connsiteY6" fmla="*/ 310836 h 343147"/>
                <a:gd name="connsiteX7" fmla="*/ 508000 w 693271"/>
                <a:gd name="connsiteY7" fmla="*/ 41895 h 343147"/>
                <a:gd name="connsiteX8" fmla="*/ 585694 w 693271"/>
                <a:gd name="connsiteY8" fmla="*/ 334742 h 343147"/>
                <a:gd name="connsiteX9" fmla="*/ 633506 w 693271"/>
                <a:gd name="connsiteY9" fmla="*/ 167401 h 343147"/>
                <a:gd name="connsiteX10" fmla="*/ 693271 w 693271"/>
                <a:gd name="connsiteY10" fmla="*/ 292907 h 343147"/>
                <a:gd name="connsiteX0" fmla="*/ 0 w 693271"/>
                <a:gd name="connsiteY0" fmla="*/ 274977 h 345528"/>
                <a:gd name="connsiteX1" fmla="*/ 101600 w 693271"/>
                <a:gd name="connsiteY1" fmla="*/ 12013 h 345528"/>
                <a:gd name="connsiteX2" fmla="*/ 238778 w 693271"/>
                <a:gd name="connsiteY2" fmla="*/ 345528 h 345528"/>
                <a:gd name="connsiteX3" fmla="*/ 215060 w 693271"/>
                <a:gd name="connsiteY3" fmla="*/ 13040 h 345528"/>
                <a:gd name="connsiteX4" fmla="*/ 296675 w 693271"/>
                <a:gd name="connsiteY4" fmla="*/ 340766 h 345528"/>
                <a:gd name="connsiteX5" fmla="*/ 376518 w 693271"/>
                <a:gd name="connsiteY5" fmla="*/ 60 h 345528"/>
                <a:gd name="connsiteX6" fmla="*/ 466165 w 693271"/>
                <a:gd name="connsiteY6" fmla="*/ 310836 h 345528"/>
                <a:gd name="connsiteX7" fmla="*/ 508000 w 693271"/>
                <a:gd name="connsiteY7" fmla="*/ 41895 h 345528"/>
                <a:gd name="connsiteX8" fmla="*/ 585694 w 693271"/>
                <a:gd name="connsiteY8" fmla="*/ 334742 h 345528"/>
                <a:gd name="connsiteX9" fmla="*/ 633506 w 693271"/>
                <a:gd name="connsiteY9" fmla="*/ 167401 h 345528"/>
                <a:gd name="connsiteX10" fmla="*/ 693271 w 693271"/>
                <a:gd name="connsiteY10" fmla="*/ 292907 h 345528"/>
                <a:gd name="connsiteX0" fmla="*/ 0 w 693271"/>
                <a:gd name="connsiteY0" fmla="*/ 274977 h 345530"/>
                <a:gd name="connsiteX1" fmla="*/ 101600 w 693271"/>
                <a:gd name="connsiteY1" fmla="*/ 12013 h 345530"/>
                <a:gd name="connsiteX2" fmla="*/ 238778 w 693271"/>
                <a:gd name="connsiteY2" fmla="*/ 345528 h 345530"/>
                <a:gd name="connsiteX3" fmla="*/ 357935 w 693271"/>
                <a:gd name="connsiteY3" fmla="*/ 5896 h 345530"/>
                <a:gd name="connsiteX4" fmla="*/ 296675 w 693271"/>
                <a:gd name="connsiteY4" fmla="*/ 340766 h 345530"/>
                <a:gd name="connsiteX5" fmla="*/ 376518 w 693271"/>
                <a:gd name="connsiteY5" fmla="*/ 60 h 345530"/>
                <a:gd name="connsiteX6" fmla="*/ 466165 w 693271"/>
                <a:gd name="connsiteY6" fmla="*/ 310836 h 345530"/>
                <a:gd name="connsiteX7" fmla="*/ 508000 w 693271"/>
                <a:gd name="connsiteY7" fmla="*/ 41895 h 345530"/>
                <a:gd name="connsiteX8" fmla="*/ 585694 w 693271"/>
                <a:gd name="connsiteY8" fmla="*/ 334742 h 345530"/>
                <a:gd name="connsiteX9" fmla="*/ 633506 w 693271"/>
                <a:gd name="connsiteY9" fmla="*/ 167401 h 345530"/>
                <a:gd name="connsiteX10" fmla="*/ 693271 w 693271"/>
                <a:gd name="connsiteY10" fmla="*/ 292907 h 345530"/>
                <a:gd name="connsiteX0" fmla="*/ 0 w 693271"/>
                <a:gd name="connsiteY0" fmla="*/ 275032 h 352729"/>
                <a:gd name="connsiteX1" fmla="*/ 101600 w 693271"/>
                <a:gd name="connsiteY1" fmla="*/ 12068 h 352729"/>
                <a:gd name="connsiteX2" fmla="*/ 238778 w 693271"/>
                <a:gd name="connsiteY2" fmla="*/ 345583 h 352729"/>
                <a:gd name="connsiteX3" fmla="*/ 357935 w 693271"/>
                <a:gd name="connsiteY3" fmla="*/ 5951 h 352729"/>
                <a:gd name="connsiteX4" fmla="*/ 489557 w 693271"/>
                <a:gd name="connsiteY4" fmla="*/ 352727 h 352729"/>
                <a:gd name="connsiteX5" fmla="*/ 376518 w 693271"/>
                <a:gd name="connsiteY5" fmla="*/ 115 h 352729"/>
                <a:gd name="connsiteX6" fmla="*/ 466165 w 693271"/>
                <a:gd name="connsiteY6" fmla="*/ 310891 h 352729"/>
                <a:gd name="connsiteX7" fmla="*/ 508000 w 693271"/>
                <a:gd name="connsiteY7" fmla="*/ 41950 h 352729"/>
                <a:gd name="connsiteX8" fmla="*/ 585694 w 693271"/>
                <a:gd name="connsiteY8" fmla="*/ 334797 h 352729"/>
                <a:gd name="connsiteX9" fmla="*/ 633506 w 693271"/>
                <a:gd name="connsiteY9" fmla="*/ 167456 h 352729"/>
                <a:gd name="connsiteX10" fmla="*/ 693271 w 693271"/>
                <a:gd name="connsiteY10" fmla="*/ 292962 h 352729"/>
                <a:gd name="connsiteX0" fmla="*/ 0 w 693271"/>
                <a:gd name="connsiteY0" fmla="*/ 269085 h 346782"/>
                <a:gd name="connsiteX1" fmla="*/ 101600 w 693271"/>
                <a:gd name="connsiteY1" fmla="*/ 6121 h 346782"/>
                <a:gd name="connsiteX2" fmla="*/ 238778 w 693271"/>
                <a:gd name="connsiteY2" fmla="*/ 339636 h 346782"/>
                <a:gd name="connsiteX3" fmla="*/ 357935 w 693271"/>
                <a:gd name="connsiteY3" fmla="*/ 4 h 346782"/>
                <a:gd name="connsiteX4" fmla="*/ 489557 w 693271"/>
                <a:gd name="connsiteY4" fmla="*/ 346780 h 346782"/>
                <a:gd name="connsiteX5" fmla="*/ 614643 w 693271"/>
                <a:gd name="connsiteY5" fmla="*/ 6074 h 346782"/>
                <a:gd name="connsiteX6" fmla="*/ 466165 w 693271"/>
                <a:gd name="connsiteY6" fmla="*/ 304944 h 346782"/>
                <a:gd name="connsiteX7" fmla="*/ 508000 w 693271"/>
                <a:gd name="connsiteY7" fmla="*/ 36003 h 346782"/>
                <a:gd name="connsiteX8" fmla="*/ 585694 w 693271"/>
                <a:gd name="connsiteY8" fmla="*/ 328850 h 346782"/>
                <a:gd name="connsiteX9" fmla="*/ 633506 w 693271"/>
                <a:gd name="connsiteY9" fmla="*/ 161509 h 346782"/>
                <a:gd name="connsiteX10" fmla="*/ 693271 w 693271"/>
                <a:gd name="connsiteY10" fmla="*/ 287015 h 346782"/>
                <a:gd name="connsiteX0" fmla="*/ 0 w 742078"/>
                <a:gd name="connsiteY0" fmla="*/ 269085 h 346782"/>
                <a:gd name="connsiteX1" fmla="*/ 101600 w 742078"/>
                <a:gd name="connsiteY1" fmla="*/ 6121 h 346782"/>
                <a:gd name="connsiteX2" fmla="*/ 238778 w 742078"/>
                <a:gd name="connsiteY2" fmla="*/ 339636 h 346782"/>
                <a:gd name="connsiteX3" fmla="*/ 357935 w 742078"/>
                <a:gd name="connsiteY3" fmla="*/ 4 h 346782"/>
                <a:gd name="connsiteX4" fmla="*/ 489557 w 742078"/>
                <a:gd name="connsiteY4" fmla="*/ 346780 h 346782"/>
                <a:gd name="connsiteX5" fmla="*/ 614643 w 742078"/>
                <a:gd name="connsiteY5" fmla="*/ 6074 h 346782"/>
                <a:gd name="connsiteX6" fmla="*/ 740009 w 742078"/>
                <a:gd name="connsiteY6" fmla="*/ 345425 h 346782"/>
                <a:gd name="connsiteX7" fmla="*/ 508000 w 742078"/>
                <a:gd name="connsiteY7" fmla="*/ 36003 h 346782"/>
                <a:gd name="connsiteX8" fmla="*/ 585694 w 742078"/>
                <a:gd name="connsiteY8" fmla="*/ 328850 h 346782"/>
                <a:gd name="connsiteX9" fmla="*/ 633506 w 742078"/>
                <a:gd name="connsiteY9" fmla="*/ 161509 h 346782"/>
                <a:gd name="connsiteX10" fmla="*/ 693271 w 742078"/>
                <a:gd name="connsiteY10" fmla="*/ 287015 h 346782"/>
                <a:gd name="connsiteX0" fmla="*/ 0 w 878363"/>
                <a:gd name="connsiteY0" fmla="*/ 269085 h 346782"/>
                <a:gd name="connsiteX1" fmla="*/ 101600 w 878363"/>
                <a:gd name="connsiteY1" fmla="*/ 6121 h 346782"/>
                <a:gd name="connsiteX2" fmla="*/ 238778 w 878363"/>
                <a:gd name="connsiteY2" fmla="*/ 339636 h 346782"/>
                <a:gd name="connsiteX3" fmla="*/ 357935 w 878363"/>
                <a:gd name="connsiteY3" fmla="*/ 4 h 346782"/>
                <a:gd name="connsiteX4" fmla="*/ 489557 w 878363"/>
                <a:gd name="connsiteY4" fmla="*/ 346780 h 346782"/>
                <a:gd name="connsiteX5" fmla="*/ 614643 w 878363"/>
                <a:gd name="connsiteY5" fmla="*/ 6074 h 346782"/>
                <a:gd name="connsiteX6" fmla="*/ 740009 w 878363"/>
                <a:gd name="connsiteY6" fmla="*/ 345425 h 346782"/>
                <a:gd name="connsiteX7" fmla="*/ 874712 w 878363"/>
                <a:gd name="connsiteY7" fmla="*/ 285 h 346782"/>
                <a:gd name="connsiteX8" fmla="*/ 585694 w 878363"/>
                <a:gd name="connsiteY8" fmla="*/ 328850 h 346782"/>
                <a:gd name="connsiteX9" fmla="*/ 633506 w 878363"/>
                <a:gd name="connsiteY9" fmla="*/ 161509 h 346782"/>
                <a:gd name="connsiteX10" fmla="*/ 693271 w 878363"/>
                <a:gd name="connsiteY10" fmla="*/ 287015 h 346782"/>
                <a:gd name="connsiteX0" fmla="*/ 0 w 1005755"/>
                <a:gd name="connsiteY0" fmla="*/ 269085 h 346782"/>
                <a:gd name="connsiteX1" fmla="*/ 101600 w 1005755"/>
                <a:gd name="connsiteY1" fmla="*/ 6121 h 346782"/>
                <a:gd name="connsiteX2" fmla="*/ 238778 w 1005755"/>
                <a:gd name="connsiteY2" fmla="*/ 339636 h 346782"/>
                <a:gd name="connsiteX3" fmla="*/ 357935 w 1005755"/>
                <a:gd name="connsiteY3" fmla="*/ 4 h 346782"/>
                <a:gd name="connsiteX4" fmla="*/ 489557 w 1005755"/>
                <a:gd name="connsiteY4" fmla="*/ 346780 h 346782"/>
                <a:gd name="connsiteX5" fmla="*/ 614643 w 1005755"/>
                <a:gd name="connsiteY5" fmla="*/ 6074 h 346782"/>
                <a:gd name="connsiteX6" fmla="*/ 740009 w 1005755"/>
                <a:gd name="connsiteY6" fmla="*/ 345425 h 346782"/>
                <a:gd name="connsiteX7" fmla="*/ 874712 w 1005755"/>
                <a:gd name="connsiteY7" fmla="*/ 285 h 346782"/>
                <a:gd name="connsiteX8" fmla="*/ 997650 w 1005755"/>
                <a:gd name="connsiteY8" fmla="*/ 343138 h 346782"/>
                <a:gd name="connsiteX9" fmla="*/ 633506 w 1005755"/>
                <a:gd name="connsiteY9" fmla="*/ 161509 h 346782"/>
                <a:gd name="connsiteX10" fmla="*/ 693271 w 1005755"/>
                <a:gd name="connsiteY10" fmla="*/ 287015 h 346782"/>
                <a:gd name="connsiteX0" fmla="*/ 0 w 1132997"/>
                <a:gd name="connsiteY0" fmla="*/ 269085 h 346782"/>
                <a:gd name="connsiteX1" fmla="*/ 101600 w 1132997"/>
                <a:gd name="connsiteY1" fmla="*/ 6121 h 346782"/>
                <a:gd name="connsiteX2" fmla="*/ 238778 w 1132997"/>
                <a:gd name="connsiteY2" fmla="*/ 339636 h 346782"/>
                <a:gd name="connsiteX3" fmla="*/ 357935 w 1132997"/>
                <a:gd name="connsiteY3" fmla="*/ 4 h 346782"/>
                <a:gd name="connsiteX4" fmla="*/ 489557 w 1132997"/>
                <a:gd name="connsiteY4" fmla="*/ 346780 h 346782"/>
                <a:gd name="connsiteX5" fmla="*/ 614643 w 1132997"/>
                <a:gd name="connsiteY5" fmla="*/ 6074 h 346782"/>
                <a:gd name="connsiteX6" fmla="*/ 740009 w 1132997"/>
                <a:gd name="connsiteY6" fmla="*/ 345425 h 346782"/>
                <a:gd name="connsiteX7" fmla="*/ 874712 w 1132997"/>
                <a:gd name="connsiteY7" fmla="*/ 285 h 346782"/>
                <a:gd name="connsiteX8" fmla="*/ 997650 w 1132997"/>
                <a:gd name="connsiteY8" fmla="*/ 343138 h 346782"/>
                <a:gd name="connsiteX9" fmla="*/ 1121662 w 1132997"/>
                <a:gd name="connsiteY9" fmla="*/ 4347 h 346782"/>
                <a:gd name="connsiteX10" fmla="*/ 693271 w 1132997"/>
                <a:gd name="connsiteY10" fmla="*/ 287015 h 346782"/>
                <a:gd name="connsiteX0" fmla="*/ 0 w 1243339"/>
                <a:gd name="connsiteY0" fmla="*/ 269085 h 346782"/>
                <a:gd name="connsiteX1" fmla="*/ 101600 w 1243339"/>
                <a:gd name="connsiteY1" fmla="*/ 6121 h 346782"/>
                <a:gd name="connsiteX2" fmla="*/ 238778 w 1243339"/>
                <a:gd name="connsiteY2" fmla="*/ 339636 h 346782"/>
                <a:gd name="connsiteX3" fmla="*/ 357935 w 1243339"/>
                <a:gd name="connsiteY3" fmla="*/ 4 h 346782"/>
                <a:gd name="connsiteX4" fmla="*/ 489557 w 1243339"/>
                <a:gd name="connsiteY4" fmla="*/ 346780 h 346782"/>
                <a:gd name="connsiteX5" fmla="*/ 614643 w 1243339"/>
                <a:gd name="connsiteY5" fmla="*/ 6074 h 346782"/>
                <a:gd name="connsiteX6" fmla="*/ 740009 w 1243339"/>
                <a:gd name="connsiteY6" fmla="*/ 345425 h 346782"/>
                <a:gd name="connsiteX7" fmla="*/ 874712 w 1243339"/>
                <a:gd name="connsiteY7" fmla="*/ 285 h 346782"/>
                <a:gd name="connsiteX8" fmla="*/ 997650 w 1243339"/>
                <a:gd name="connsiteY8" fmla="*/ 343138 h 346782"/>
                <a:gd name="connsiteX9" fmla="*/ 1121662 w 1243339"/>
                <a:gd name="connsiteY9" fmla="*/ 4347 h 346782"/>
                <a:gd name="connsiteX10" fmla="*/ 1243339 w 1243339"/>
                <a:gd name="connsiteY10" fmla="*/ 346546 h 346782"/>
                <a:gd name="connsiteX0" fmla="*/ 0 w 1276677"/>
                <a:gd name="connsiteY0" fmla="*/ 345285 h 346782"/>
                <a:gd name="connsiteX1" fmla="*/ 134938 w 1276677"/>
                <a:gd name="connsiteY1" fmla="*/ 6121 h 346782"/>
                <a:gd name="connsiteX2" fmla="*/ 272116 w 1276677"/>
                <a:gd name="connsiteY2" fmla="*/ 339636 h 346782"/>
                <a:gd name="connsiteX3" fmla="*/ 391273 w 1276677"/>
                <a:gd name="connsiteY3" fmla="*/ 4 h 346782"/>
                <a:gd name="connsiteX4" fmla="*/ 522895 w 1276677"/>
                <a:gd name="connsiteY4" fmla="*/ 346780 h 346782"/>
                <a:gd name="connsiteX5" fmla="*/ 647981 w 1276677"/>
                <a:gd name="connsiteY5" fmla="*/ 6074 h 346782"/>
                <a:gd name="connsiteX6" fmla="*/ 773347 w 1276677"/>
                <a:gd name="connsiteY6" fmla="*/ 345425 h 346782"/>
                <a:gd name="connsiteX7" fmla="*/ 908050 w 1276677"/>
                <a:gd name="connsiteY7" fmla="*/ 285 h 346782"/>
                <a:gd name="connsiteX8" fmla="*/ 1030988 w 1276677"/>
                <a:gd name="connsiteY8" fmla="*/ 343138 h 346782"/>
                <a:gd name="connsiteX9" fmla="*/ 1155000 w 1276677"/>
                <a:gd name="connsiteY9" fmla="*/ 4347 h 346782"/>
                <a:gd name="connsiteX10" fmla="*/ 1276677 w 1276677"/>
                <a:gd name="connsiteY10" fmla="*/ 346546 h 346782"/>
                <a:gd name="connsiteX0" fmla="*/ 0 w 1276677"/>
                <a:gd name="connsiteY0" fmla="*/ 345285 h 346782"/>
                <a:gd name="connsiteX1" fmla="*/ 134938 w 1276677"/>
                <a:gd name="connsiteY1" fmla="*/ 6121 h 346782"/>
                <a:gd name="connsiteX2" fmla="*/ 272116 w 1276677"/>
                <a:gd name="connsiteY2" fmla="*/ 339636 h 346782"/>
                <a:gd name="connsiteX3" fmla="*/ 391273 w 1276677"/>
                <a:gd name="connsiteY3" fmla="*/ 4 h 346782"/>
                <a:gd name="connsiteX4" fmla="*/ 522895 w 1276677"/>
                <a:gd name="connsiteY4" fmla="*/ 346780 h 346782"/>
                <a:gd name="connsiteX5" fmla="*/ 647981 w 1276677"/>
                <a:gd name="connsiteY5" fmla="*/ 6074 h 346782"/>
                <a:gd name="connsiteX6" fmla="*/ 773347 w 1276677"/>
                <a:gd name="connsiteY6" fmla="*/ 345425 h 346782"/>
                <a:gd name="connsiteX7" fmla="*/ 908050 w 1276677"/>
                <a:gd name="connsiteY7" fmla="*/ 285 h 346782"/>
                <a:gd name="connsiteX8" fmla="*/ 1030988 w 1276677"/>
                <a:gd name="connsiteY8" fmla="*/ 343138 h 346782"/>
                <a:gd name="connsiteX9" fmla="*/ 1155000 w 1276677"/>
                <a:gd name="connsiteY9" fmla="*/ 4347 h 346782"/>
                <a:gd name="connsiteX10" fmla="*/ 1276677 w 1276677"/>
                <a:gd name="connsiteY10" fmla="*/ 346546 h 346782"/>
                <a:gd name="connsiteX0" fmla="*/ 0 w 1276677"/>
                <a:gd name="connsiteY0" fmla="*/ 345285 h 346782"/>
                <a:gd name="connsiteX1" fmla="*/ 134938 w 1276677"/>
                <a:gd name="connsiteY1" fmla="*/ 6121 h 346782"/>
                <a:gd name="connsiteX2" fmla="*/ 272116 w 1276677"/>
                <a:gd name="connsiteY2" fmla="*/ 339636 h 346782"/>
                <a:gd name="connsiteX3" fmla="*/ 391273 w 1276677"/>
                <a:gd name="connsiteY3" fmla="*/ 4 h 346782"/>
                <a:gd name="connsiteX4" fmla="*/ 522895 w 1276677"/>
                <a:gd name="connsiteY4" fmla="*/ 346780 h 346782"/>
                <a:gd name="connsiteX5" fmla="*/ 647981 w 1276677"/>
                <a:gd name="connsiteY5" fmla="*/ 6074 h 346782"/>
                <a:gd name="connsiteX6" fmla="*/ 773347 w 1276677"/>
                <a:gd name="connsiteY6" fmla="*/ 345425 h 346782"/>
                <a:gd name="connsiteX7" fmla="*/ 908050 w 1276677"/>
                <a:gd name="connsiteY7" fmla="*/ 285 h 346782"/>
                <a:gd name="connsiteX8" fmla="*/ 1030988 w 1276677"/>
                <a:gd name="connsiteY8" fmla="*/ 343138 h 346782"/>
                <a:gd name="connsiteX9" fmla="*/ 1155000 w 1276677"/>
                <a:gd name="connsiteY9" fmla="*/ 4347 h 346782"/>
                <a:gd name="connsiteX10" fmla="*/ 1276677 w 1276677"/>
                <a:gd name="connsiteY10" fmla="*/ 346546 h 346782"/>
                <a:gd name="connsiteX0" fmla="*/ 0 w 1276677"/>
                <a:gd name="connsiteY0" fmla="*/ 345285 h 346782"/>
                <a:gd name="connsiteX1" fmla="*/ 134938 w 1276677"/>
                <a:gd name="connsiteY1" fmla="*/ 6121 h 346782"/>
                <a:gd name="connsiteX2" fmla="*/ 272116 w 1276677"/>
                <a:gd name="connsiteY2" fmla="*/ 339636 h 346782"/>
                <a:gd name="connsiteX3" fmla="*/ 391273 w 1276677"/>
                <a:gd name="connsiteY3" fmla="*/ 4 h 346782"/>
                <a:gd name="connsiteX4" fmla="*/ 522895 w 1276677"/>
                <a:gd name="connsiteY4" fmla="*/ 346780 h 346782"/>
                <a:gd name="connsiteX5" fmla="*/ 647981 w 1276677"/>
                <a:gd name="connsiteY5" fmla="*/ 6074 h 346782"/>
                <a:gd name="connsiteX6" fmla="*/ 773347 w 1276677"/>
                <a:gd name="connsiteY6" fmla="*/ 345425 h 346782"/>
                <a:gd name="connsiteX7" fmla="*/ 908050 w 1276677"/>
                <a:gd name="connsiteY7" fmla="*/ 285 h 346782"/>
                <a:gd name="connsiteX8" fmla="*/ 1030988 w 1276677"/>
                <a:gd name="connsiteY8" fmla="*/ 343138 h 346782"/>
                <a:gd name="connsiteX9" fmla="*/ 1155000 w 1276677"/>
                <a:gd name="connsiteY9" fmla="*/ 4347 h 346782"/>
                <a:gd name="connsiteX10" fmla="*/ 1276677 w 1276677"/>
                <a:gd name="connsiteY10" fmla="*/ 346546 h 346782"/>
                <a:gd name="connsiteX0" fmla="*/ 0 w 1276677"/>
                <a:gd name="connsiteY0" fmla="*/ 345285 h 346782"/>
                <a:gd name="connsiteX1" fmla="*/ 134938 w 1276677"/>
                <a:gd name="connsiteY1" fmla="*/ 6121 h 346782"/>
                <a:gd name="connsiteX2" fmla="*/ 272116 w 1276677"/>
                <a:gd name="connsiteY2" fmla="*/ 339636 h 346782"/>
                <a:gd name="connsiteX3" fmla="*/ 391273 w 1276677"/>
                <a:gd name="connsiteY3" fmla="*/ 4 h 346782"/>
                <a:gd name="connsiteX4" fmla="*/ 522895 w 1276677"/>
                <a:gd name="connsiteY4" fmla="*/ 346780 h 346782"/>
                <a:gd name="connsiteX5" fmla="*/ 647981 w 1276677"/>
                <a:gd name="connsiteY5" fmla="*/ 6074 h 346782"/>
                <a:gd name="connsiteX6" fmla="*/ 773347 w 1276677"/>
                <a:gd name="connsiteY6" fmla="*/ 345425 h 346782"/>
                <a:gd name="connsiteX7" fmla="*/ 908050 w 1276677"/>
                <a:gd name="connsiteY7" fmla="*/ 285 h 346782"/>
                <a:gd name="connsiteX8" fmla="*/ 1030988 w 1276677"/>
                <a:gd name="connsiteY8" fmla="*/ 343138 h 346782"/>
                <a:gd name="connsiteX9" fmla="*/ 1155000 w 1276677"/>
                <a:gd name="connsiteY9" fmla="*/ 4347 h 346782"/>
                <a:gd name="connsiteX10" fmla="*/ 1276677 w 1276677"/>
                <a:gd name="connsiteY10" fmla="*/ 346546 h 346782"/>
                <a:gd name="connsiteX0" fmla="*/ 0 w 1276677"/>
                <a:gd name="connsiteY0" fmla="*/ 345285 h 346782"/>
                <a:gd name="connsiteX1" fmla="*/ 134938 w 1276677"/>
                <a:gd name="connsiteY1" fmla="*/ 6121 h 346782"/>
                <a:gd name="connsiteX2" fmla="*/ 272116 w 1276677"/>
                <a:gd name="connsiteY2" fmla="*/ 339636 h 346782"/>
                <a:gd name="connsiteX3" fmla="*/ 391273 w 1276677"/>
                <a:gd name="connsiteY3" fmla="*/ 4 h 346782"/>
                <a:gd name="connsiteX4" fmla="*/ 522895 w 1276677"/>
                <a:gd name="connsiteY4" fmla="*/ 346780 h 346782"/>
                <a:gd name="connsiteX5" fmla="*/ 647981 w 1276677"/>
                <a:gd name="connsiteY5" fmla="*/ 6074 h 346782"/>
                <a:gd name="connsiteX6" fmla="*/ 773347 w 1276677"/>
                <a:gd name="connsiteY6" fmla="*/ 345425 h 346782"/>
                <a:gd name="connsiteX7" fmla="*/ 908050 w 1276677"/>
                <a:gd name="connsiteY7" fmla="*/ 285 h 346782"/>
                <a:gd name="connsiteX8" fmla="*/ 1030988 w 1276677"/>
                <a:gd name="connsiteY8" fmla="*/ 343138 h 346782"/>
                <a:gd name="connsiteX9" fmla="*/ 1155000 w 1276677"/>
                <a:gd name="connsiteY9" fmla="*/ 4347 h 346782"/>
                <a:gd name="connsiteX10" fmla="*/ 1276677 w 1276677"/>
                <a:gd name="connsiteY10" fmla="*/ 346546 h 346782"/>
                <a:gd name="connsiteX0" fmla="*/ 39441 w 1316118"/>
                <a:gd name="connsiteY0" fmla="*/ 345285 h 346782"/>
                <a:gd name="connsiteX1" fmla="*/ 174379 w 1316118"/>
                <a:gd name="connsiteY1" fmla="*/ 6121 h 346782"/>
                <a:gd name="connsiteX2" fmla="*/ 311557 w 1316118"/>
                <a:gd name="connsiteY2" fmla="*/ 339636 h 346782"/>
                <a:gd name="connsiteX3" fmla="*/ 430714 w 1316118"/>
                <a:gd name="connsiteY3" fmla="*/ 4 h 346782"/>
                <a:gd name="connsiteX4" fmla="*/ 562336 w 1316118"/>
                <a:gd name="connsiteY4" fmla="*/ 346780 h 346782"/>
                <a:gd name="connsiteX5" fmla="*/ 687422 w 1316118"/>
                <a:gd name="connsiteY5" fmla="*/ 6074 h 346782"/>
                <a:gd name="connsiteX6" fmla="*/ 812788 w 1316118"/>
                <a:gd name="connsiteY6" fmla="*/ 345425 h 346782"/>
                <a:gd name="connsiteX7" fmla="*/ 947491 w 1316118"/>
                <a:gd name="connsiteY7" fmla="*/ 285 h 346782"/>
                <a:gd name="connsiteX8" fmla="*/ 1070429 w 1316118"/>
                <a:gd name="connsiteY8" fmla="*/ 343138 h 346782"/>
                <a:gd name="connsiteX9" fmla="*/ 1194441 w 1316118"/>
                <a:gd name="connsiteY9" fmla="*/ 4347 h 346782"/>
                <a:gd name="connsiteX10" fmla="*/ 1316118 w 1316118"/>
                <a:gd name="connsiteY10" fmla="*/ 346546 h 346782"/>
                <a:gd name="connsiteX0" fmla="*/ 130 w 1276807"/>
                <a:gd name="connsiteY0" fmla="*/ 345285 h 346782"/>
                <a:gd name="connsiteX1" fmla="*/ 135068 w 1276807"/>
                <a:gd name="connsiteY1" fmla="*/ 6121 h 346782"/>
                <a:gd name="connsiteX2" fmla="*/ 272246 w 1276807"/>
                <a:gd name="connsiteY2" fmla="*/ 339636 h 346782"/>
                <a:gd name="connsiteX3" fmla="*/ 391403 w 1276807"/>
                <a:gd name="connsiteY3" fmla="*/ 4 h 346782"/>
                <a:gd name="connsiteX4" fmla="*/ 523025 w 1276807"/>
                <a:gd name="connsiteY4" fmla="*/ 346780 h 346782"/>
                <a:gd name="connsiteX5" fmla="*/ 648111 w 1276807"/>
                <a:gd name="connsiteY5" fmla="*/ 6074 h 346782"/>
                <a:gd name="connsiteX6" fmla="*/ 773477 w 1276807"/>
                <a:gd name="connsiteY6" fmla="*/ 345425 h 346782"/>
                <a:gd name="connsiteX7" fmla="*/ 908180 w 1276807"/>
                <a:gd name="connsiteY7" fmla="*/ 285 h 346782"/>
                <a:gd name="connsiteX8" fmla="*/ 1031118 w 1276807"/>
                <a:gd name="connsiteY8" fmla="*/ 343138 h 346782"/>
                <a:gd name="connsiteX9" fmla="*/ 1155130 w 1276807"/>
                <a:gd name="connsiteY9" fmla="*/ 4347 h 346782"/>
                <a:gd name="connsiteX10" fmla="*/ 1276807 w 1276807"/>
                <a:gd name="connsiteY10" fmla="*/ 346546 h 346782"/>
                <a:gd name="connsiteX0" fmla="*/ 130 w 1276807"/>
                <a:gd name="connsiteY0" fmla="*/ 345285 h 346782"/>
                <a:gd name="connsiteX1" fmla="*/ 135068 w 1276807"/>
                <a:gd name="connsiteY1" fmla="*/ 6121 h 346782"/>
                <a:gd name="connsiteX2" fmla="*/ 272246 w 1276807"/>
                <a:gd name="connsiteY2" fmla="*/ 339636 h 346782"/>
                <a:gd name="connsiteX3" fmla="*/ 391403 w 1276807"/>
                <a:gd name="connsiteY3" fmla="*/ 4 h 346782"/>
                <a:gd name="connsiteX4" fmla="*/ 523025 w 1276807"/>
                <a:gd name="connsiteY4" fmla="*/ 346780 h 346782"/>
                <a:gd name="connsiteX5" fmla="*/ 648111 w 1276807"/>
                <a:gd name="connsiteY5" fmla="*/ 6074 h 346782"/>
                <a:gd name="connsiteX6" fmla="*/ 773477 w 1276807"/>
                <a:gd name="connsiteY6" fmla="*/ 345425 h 346782"/>
                <a:gd name="connsiteX7" fmla="*/ 908180 w 1276807"/>
                <a:gd name="connsiteY7" fmla="*/ 285 h 346782"/>
                <a:gd name="connsiteX8" fmla="*/ 1031118 w 1276807"/>
                <a:gd name="connsiteY8" fmla="*/ 343138 h 346782"/>
                <a:gd name="connsiteX9" fmla="*/ 1155130 w 1276807"/>
                <a:gd name="connsiteY9" fmla="*/ 4347 h 346782"/>
                <a:gd name="connsiteX10" fmla="*/ 1276807 w 1276807"/>
                <a:gd name="connsiteY10" fmla="*/ 346546 h 346782"/>
                <a:gd name="connsiteX0" fmla="*/ 130 w 1276807"/>
                <a:gd name="connsiteY0" fmla="*/ 345285 h 346782"/>
                <a:gd name="connsiteX1" fmla="*/ 135068 w 1276807"/>
                <a:gd name="connsiteY1" fmla="*/ 6121 h 346782"/>
                <a:gd name="connsiteX2" fmla="*/ 272246 w 1276807"/>
                <a:gd name="connsiteY2" fmla="*/ 339636 h 346782"/>
                <a:gd name="connsiteX3" fmla="*/ 391403 w 1276807"/>
                <a:gd name="connsiteY3" fmla="*/ 4 h 346782"/>
                <a:gd name="connsiteX4" fmla="*/ 523025 w 1276807"/>
                <a:gd name="connsiteY4" fmla="*/ 346780 h 346782"/>
                <a:gd name="connsiteX5" fmla="*/ 648111 w 1276807"/>
                <a:gd name="connsiteY5" fmla="*/ 6074 h 346782"/>
                <a:gd name="connsiteX6" fmla="*/ 773477 w 1276807"/>
                <a:gd name="connsiteY6" fmla="*/ 345425 h 346782"/>
                <a:gd name="connsiteX7" fmla="*/ 908180 w 1276807"/>
                <a:gd name="connsiteY7" fmla="*/ 285 h 346782"/>
                <a:gd name="connsiteX8" fmla="*/ 1031118 w 1276807"/>
                <a:gd name="connsiteY8" fmla="*/ 343138 h 346782"/>
                <a:gd name="connsiteX9" fmla="*/ 1155130 w 1276807"/>
                <a:gd name="connsiteY9" fmla="*/ 4347 h 346782"/>
                <a:gd name="connsiteX10" fmla="*/ 1276807 w 1276807"/>
                <a:gd name="connsiteY10" fmla="*/ 346546 h 346782"/>
                <a:gd name="connsiteX0" fmla="*/ 130 w 1276807"/>
                <a:gd name="connsiteY0" fmla="*/ 345285 h 346782"/>
                <a:gd name="connsiteX1" fmla="*/ 135068 w 1276807"/>
                <a:gd name="connsiteY1" fmla="*/ 6121 h 346782"/>
                <a:gd name="connsiteX2" fmla="*/ 272246 w 1276807"/>
                <a:gd name="connsiteY2" fmla="*/ 339636 h 346782"/>
                <a:gd name="connsiteX3" fmla="*/ 391403 w 1276807"/>
                <a:gd name="connsiteY3" fmla="*/ 4 h 346782"/>
                <a:gd name="connsiteX4" fmla="*/ 523025 w 1276807"/>
                <a:gd name="connsiteY4" fmla="*/ 346780 h 346782"/>
                <a:gd name="connsiteX5" fmla="*/ 648111 w 1276807"/>
                <a:gd name="connsiteY5" fmla="*/ 6074 h 346782"/>
                <a:gd name="connsiteX6" fmla="*/ 773477 w 1276807"/>
                <a:gd name="connsiteY6" fmla="*/ 345425 h 346782"/>
                <a:gd name="connsiteX7" fmla="*/ 908180 w 1276807"/>
                <a:gd name="connsiteY7" fmla="*/ 285 h 346782"/>
                <a:gd name="connsiteX8" fmla="*/ 1031118 w 1276807"/>
                <a:gd name="connsiteY8" fmla="*/ 343138 h 346782"/>
                <a:gd name="connsiteX9" fmla="*/ 1155130 w 1276807"/>
                <a:gd name="connsiteY9" fmla="*/ 4347 h 346782"/>
                <a:gd name="connsiteX10" fmla="*/ 1276807 w 1276807"/>
                <a:gd name="connsiteY10" fmla="*/ 346546 h 346782"/>
                <a:gd name="connsiteX0" fmla="*/ 130 w 1276807"/>
                <a:gd name="connsiteY0" fmla="*/ 345285 h 346782"/>
                <a:gd name="connsiteX1" fmla="*/ 135068 w 1276807"/>
                <a:gd name="connsiteY1" fmla="*/ 6121 h 346782"/>
                <a:gd name="connsiteX2" fmla="*/ 272246 w 1276807"/>
                <a:gd name="connsiteY2" fmla="*/ 339636 h 346782"/>
                <a:gd name="connsiteX3" fmla="*/ 391403 w 1276807"/>
                <a:gd name="connsiteY3" fmla="*/ 4 h 346782"/>
                <a:gd name="connsiteX4" fmla="*/ 523025 w 1276807"/>
                <a:gd name="connsiteY4" fmla="*/ 346780 h 346782"/>
                <a:gd name="connsiteX5" fmla="*/ 648111 w 1276807"/>
                <a:gd name="connsiteY5" fmla="*/ 6074 h 346782"/>
                <a:gd name="connsiteX6" fmla="*/ 773477 w 1276807"/>
                <a:gd name="connsiteY6" fmla="*/ 345425 h 346782"/>
                <a:gd name="connsiteX7" fmla="*/ 908180 w 1276807"/>
                <a:gd name="connsiteY7" fmla="*/ 285 h 346782"/>
                <a:gd name="connsiteX8" fmla="*/ 1031118 w 1276807"/>
                <a:gd name="connsiteY8" fmla="*/ 343138 h 346782"/>
                <a:gd name="connsiteX9" fmla="*/ 1155130 w 1276807"/>
                <a:gd name="connsiteY9" fmla="*/ 4347 h 346782"/>
                <a:gd name="connsiteX10" fmla="*/ 1276807 w 1276807"/>
                <a:gd name="connsiteY10" fmla="*/ 346546 h 346782"/>
                <a:gd name="connsiteX0" fmla="*/ 130 w 1276807"/>
                <a:gd name="connsiteY0" fmla="*/ 345285 h 346782"/>
                <a:gd name="connsiteX1" fmla="*/ 135068 w 1276807"/>
                <a:gd name="connsiteY1" fmla="*/ 6121 h 346782"/>
                <a:gd name="connsiteX2" fmla="*/ 272246 w 1276807"/>
                <a:gd name="connsiteY2" fmla="*/ 339636 h 346782"/>
                <a:gd name="connsiteX3" fmla="*/ 391403 w 1276807"/>
                <a:gd name="connsiteY3" fmla="*/ 4 h 346782"/>
                <a:gd name="connsiteX4" fmla="*/ 523025 w 1276807"/>
                <a:gd name="connsiteY4" fmla="*/ 346780 h 346782"/>
                <a:gd name="connsiteX5" fmla="*/ 648111 w 1276807"/>
                <a:gd name="connsiteY5" fmla="*/ 6074 h 346782"/>
                <a:gd name="connsiteX6" fmla="*/ 773477 w 1276807"/>
                <a:gd name="connsiteY6" fmla="*/ 345425 h 346782"/>
                <a:gd name="connsiteX7" fmla="*/ 908180 w 1276807"/>
                <a:gd name="connsiteY7" fmla="*/ 285 h 346782"/>
                <a:gd name="connsiteX8" fmla="*/ 1031118 w 1276807"/>
                <a:gd name="connsiteY8" fmla="*/ 343138 h 346782"/>
                <a:gd name="connsiteX9" fmla="*/ 1155130 w 1276807"/>
                <a:gd name="connsiteY9" fmla="*/ 4347 h 346782"/>
                <a:gd name="connsiteX10" fmla="*/ 1276807 w 1276807"/>
                <a:gd name="connsiteY10" fmla="*/ 346546 h 346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76807" h="346782">
                  <a:moveTo>
                    <a:pt x="130" y="345285"/>
                  </a:moveTo>
                  <a:cubicBezTo>
                    <a:pt x="-1115" y="207328"/>
                    <a:pt x="3990" y="4681"/>
                    <a:pt x="135068" y="6121"/>
                  </a:cubicBezTo>
                  <a:cubicBezTo>
                    <a:pt x="266146" y="7561"/>
                    <a:pt x="398593" y="340655"/>
                    <a:pt x="272246" y="339636"/>
                  </a:cubicBezTo>
                  <a:cubicBezTo>
                    <a:pt x="145899" y="338617"/>
                    <a:pt x="256737" y="1194"/>
                    <a:pt x="391403" y="4"/>
                  </a:cubicBezTo>
                  <a:cubicBezTo>
                    <a:pt x="526069" y="-1186"/>
                    <a:pt x="649309" y="345768"/>
                    <a:pt x="523025" y="346780"/>
                  </a:cubicBezTo>
                  <a:cubicBezTo>
                    <a:pt x="396741" y="347792"/>
                    <a:pt x="520644" y="3919"/>
                    <a:pt x="648111" y="6074"/>
                  </a:cubicBezTo>
                  <a:cubicBezTo>
                    <a:pt x="775578" y="8229"/>
                    <a:pt x="903963" y="344009"/>
                    <a:pt x="773477" y="345425"/>
                  </a:cubicBezTo>
                  <a:cubicBezTo>
                    <a:pt x="642991" y="346841"/>
                    <a:pt x="772372" y="666"/>
                    <a:pt x="908180" y="285"/>
                  </a:cubicBezTo>
                  <a:cubicBezTo>
                    <a:pt x="1043988" y="-96"/>
                    <a:pt x="1149504" y="342461"/>
                    <a:pt x="1031118" y="343138"/>
                  </a:cubicBezTo>
                  <a:cubicBezTo>
                    <a:pt x="912732" y="343815"/>
                    <a:pt x="1030838" y="3779"/>
                    <a:pt x="1155130" y="4347"/>
                  </a:cubicBezTo>
                  <a:cubicBezTo>
                    <a:pt x="1279422" y="4915"/>
                    <a:pt x="1274939" y="163625"/>
                    <a:pt x="1276807" y="346546"/>
                  </a:cubicBezTo>
                </a:path>
              </a:pathLst>
            </a:custGeom>
            <a:noFill/>
            <a:ln w="9525" cap="flat" cmpd="sng" algn="ctr">
              <a:solidFill>
                <a:srgbClr val="00B0F0"/>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de-CH" sz="525">
                <a:latin typeface="Times" charset="0"/>
              </a:endParaRPr>
            </a:p>
          </p:txBody>
        </p:sp>
        <p:cxnSp>
          <p:nvCxnSpPr>
            <p:cNvPr id="283" name="Straight Connector 282"/>
            <p:cNvCxnSpPr>
              <a:stCxn id="282" idx="0"/>
            </p:cNvCxnSpPr>
            <p:nvPr/>
          </p:nvCxnSpPr>
          <p:spPr bwMode="auto">
            <a:xfrm flipH="1">
              <a:off x="1034859" y="6242070"/>
              <a:ext cx="13" cy="36000"/>
            </a:xfrm>
            <a:prstGeom prst="line">
              <a:avLst/>
            </a:prstGeom>
            <a:solidFill>
              <a:schemeClr val="accent1"/>
            </a:solidFill>
            <a:ln w="9525" cap="flat" cmpd="sng" algn="ctr">
              <a:solidFill>
                <a:srgbClr val="00B0F0"/>
              </a:solidFill>
              <a:prstDash val="solid"/>
              <a:round/>
              <a:headEnd type="none" w="med" len="med"/>
              <a:tailEnd type="none" w="med" len="med"/>
            </a:ln>
            <a:effectLst/>
          </p:spPr>
        </p:cxnSp>
        <p:cxnSp>
          <p:nvCxnSpPr>
            <p:cNvPr id="284" name="Straight Connector 283"/>
            <p:cNvCxnSpPr>
              <a:stCxn id="282" idx="10"/>
            </p:cNvCxnSpPr>
            <p:nvPr/>
          </p:nvCxnSpPr>
          <p:spPr bwMode="auto">
            <a:xfrm>
              <a:off x="1159282" y="6242312"/>
              <a:ext cx="0" cy="151724"/>
            </a:xfrm>
            <a:prstGeom prst="line">
              <a:avLst/>
            </a:prstGeom>
            <a:solidFill>
              <a:schemeClr val="accent1"/>
            </a:solidFill>
            <a:ln w="9525" cap="flat" cmpd="sng" algn="ctr">
              <a:solidFill>
                <a:srgbClr val="00B0F0"/>
              </a:solidFill>
              <a:prstDash val="solid"/>
              <a:round/>
              <a:headEnd type="none" w="med" len="med"/>
              <a:tailEnd type="none" w="med" len="med"/>
            </a:ln>
            <a:effectLst/>
          </p:spPr>
        </p:cxnSp>
      </p:grpSp>
      <p:grpSp>
        <p:nvGrpSpPr>
          <p:cNvPr id="285" name="Group 284"/>
          <p:cNvGrpSpPr>
            <a:grpSpLocks noChangeAspect="1"/>
          </p:cNvGrpSpPr>
          <p:nvPr/>
        </p:nvGrpSpPr>
        <p:grpSpPr>
          <a:xfrm rot="16200000">
            <a:off x="4277693" y="3400305"/>
            <a:ext cx="196370" cy="464040"/>
            <a:chOff x="3410346" y="3450547"/>
            <a:chExt cx="175588" cy="420974"/>
          </a:xfrm>
        </p:grpSpPr>
        <p:sp>
          <p:nvSpPr>
            <p:cNvPr id="286" name="Rectangle 285"/>
            <p:cNvSpPr/>
            <p:nvPr/>
          </p:nvSpPr>
          <p:spPr bwMode="auto">
            <a:xfrm rot="5400000">
              <a:off x="3321208" y="3606796"/>
              <a:ext cx="353863" cy="175588"/>
            </a:xfrm>
            <a:prstGeom prst="rect">
              <a:avLst/>
            </a:prstGeom>
            <a:noFill/>
            <a:ln w="9525" cap="flat" cmpd="sng" algn="ctr">
              <a:noFill/>
              <a:prstDash val="solid"/>
              <a:round/>
              <a:headEnd type="none" w="med" len="med"/>
              <a:tailEnd type="none" w="med" len="med"/>
            </a:ln>
            <a:effectLst/>
          </p:spPr>
          <p:txBody>
            <a:bodyPr vert="horz" wrap="square" lIns="0" tIns="34290" rIns="0" bIns="0" numCol="1" rtlCol="0" anchor="t" anchorCtr="0" compatLnSpc="1">
              <a:prstTxWarp prst="textNoShape">
                <a:avLst/>
              </a:prstTxWarp>
            </a:bodyPr>
            <a:lstStyle/>
            <a:p>
              <a:pPr algn="ctr" defTabSz="685800">
                <a:spcBef>
                  <a:spcPct val="0"/>
                </a:spcBef>
              </a:pPr>
              <a:r>
                <a:rPr lang="en-US" sz="525" dirty="0">
                  <a:latin typeface="+mn-lt"/>
                </a:rPr>
                <a:t>Flow</a:t>
              </a:r>
            </a:p>
            <a:p>
              <a:pPr algn="ctr">
                <a:spcBef>
                  <a:spcPct val="0"/>
                </a:spcBef>
              </a:pPr>
              <a:endParaRPr lang="de-CH" sz="525" dirty="0">
                <a:latin typeface="+mn-lt"/>
              </a:endParaRPr>
            </a:p>
          </p:txBody>
        </p:sp>
        <p:grpSp>
          <p:nvGrpSpPr>
            <p:cNvPr id="287" name="Group 286"/>
            <p:cNvGrpSpPr/>
            <p:nvPr/>
          </p:nvGrpSpPr>
          <p:grpSpPr>
            <a:xfrm>
              <a:off x="3447274" y="3450547"/>
              <a:ext cx="111536" cy="109483"/>
              <a:chOff x="2081595" y="5798398"/>
              <a:chExt cx="252548" cy="253290"/>
            </a:xfrm>
          </p:grpSpPr>
          <p:sp>
            <p:nvSpPr>
              <p:cNvPr id="288" name="Flowchart: Connector 287"/>
              <p:cNvSpPr/>
              <p:nvPr/>
            </p:nvSpPr>
            <p:spPr bwMode="auto">
              <a:xfrm>
                <a:off x="2081595" y="5798398"/>
                <a:ext cx="252548" cy="253290"/>
              </a:xfrm>
              <a:prstGeom prst="flowChartConnector">
                <a:avLst/>
              </a:prstGeom>
              <a:solidFill>
                <a:schemeClr val="bg1"/>
              </a:solidFill>
              <a:ln w="6350" cap="flat" cmpd="sng" algn="ctr">
                <a:solidFill>
                  <a:srgbClr val="00B0F0"/>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de-CH" sz="525">
                  <a:latin typeface="Times" charset="0"/>
                </a:endParaRPr>
              </a:p>
            </p:txBody>
          </p:sp>
          <p:sp>
            <p:nvSpPr>
              <p:cNvPr id="289" name="Arc 288"/>
              <p:cNvSpPr/>
              <p:nvPr/>
            </p:nvSpPr>
            <p:spPr bwMode="auto">
              <a:xfrm>
                <a:off x="2093118" y="5949280"/>
                <a:ext cx="229283" cy="101476"/>
              </a:xfrm>
              <a:prstGeom prst="arc">
                <a:avLst>
                  <a:gd name="adj1" fmla="val 11237614"/>
                  <a:gd name="adj2" fmla="val 21097041"/>
                </a:avLst>
              </a:prstGeom>
              <a:noFill/>
              <a:ln w="6350" cap="flat" cmpd="sng" algn="ctr">
                <a:solidFill>
                  <a:srgbClr val="00B0F0"/>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de-CH" sz="525">
                  <a:latin typeface="Times" charset="0"/>
                </a:endParaRPr>
              </a:p>
            </p:txBody>
          </p:sp>
          <p:sp>
            <p:nvSpPr>
              <p:cNvPr id="290" name="Arc 289"/>
              <p:cNvSpPr/>
              <p:nvPr/>
            </p:nvSpPr>
            <p:spPr bwMode="auto">
              <a:xfrm rot="10800000">
                <a:off x="2093118" y="5799262"/>
                <a:ext cx="229283" cy="101476"/>
              </a:xfrm>
              <a:prstGeom prst="arc">
                <a:avLst>
                  <a:gd name="adj1" fmla="val 11237614"/>
                  <a:gd name="adj2" fmla="val 21097041"/>
                </a:avLst>
              </a:prstGeom>
              <a:noFill/>
              <a:ln w="6350" cap="flat" cmpd="sng" algn="ctr">
                <a:solidFill>
                  <a:srgbClr val="00B0F0"/>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de-CH" sz="525">
                  <a:latin typeface="Times" charset="0"/>
                </a:endParaRPr>
              </a:p>
            </p:txBody>
          </p:sp>
        </p:grpSp>
      </p:grpSp>
      <p:sp>
        <p:nvSpPr>
          <p:cNvPr id="138" name="Title 2"/>
          <p:cNvSpPr>
            <a:spLocks noGrp="1"/>
          </p:cNvSpPr>
          <p:nvPr>
            <p:ph type="title"/>
          </p:nvPr>
        </p:nvSpPr>
        <p:spPr>
          <a:xfrm>
            <a:off x="2077211" y="216000"/>
            <a:ext cx="6708025" cy="381375"/>
          </a:xfrm>
        </p:spPr>
        <p:txBody>
          <a:bodyPr/>
          <a:lstStyle/>
          <a:p>
            <a:r>
              <a:rPr lang="en-US" dirty="0" smtClean="0"/>
              <a:t>Beamline design</a:t>
            </a:r>
            <a:endParaRPr lang="de-CH" dirty="0"/>
          </a:p>
        </p:txBody>
      </p:sp>
      <p:sp>
        <p:nvSpPr>
          <p:cNvPr id="139" name="Rectangle 138"/>
          <p:cNvSpPr/>
          <p:nvPr/>
        </p:nvSpPr>
        <p:spPr>
          <a:xfrm>
            <a:off x="1608044" y="654588"/>
            <a:ext cx="4908083" cy="523220"/>
          </a:xfrm>
          <a:prstGeom prst="rect">
            <a:avLst/>
          </a:prstGeom>
        </p:spPr>
        <p:txBody>
          <a:bodyPr wrap="square">
            <a:spAutoFit/>
          </a:bodyPr>
          <a:lstStyle/>
          <a:p>
            <a:pPr>
              <a:spcBef>
                <a:spcPts val="0"/>
              </a:spcBef>
            </a:pPr>
            <a:r>
              <a:rPr lang="en-US" sz="1400" i="1" dirty="0">
                <a:solidFill>
                  <a:schemeClr val="accent5">
                    <a:lumMod val="60000"/>
                    <a:lumOff val="40000"/>
                  </a:schemeClr>
                </a:solidFill>
                <a:latin typeface="Times New Roman" panose="02020603050405020304" pitchFamily="18" charset="0"/>
                <a:cs typeface="Times New Roman" panose="02020603050405020304" pitchFamily="18" charset="0"/>
              </a:rPr>
              <a:t>There is more madness to my method than method to my madness.</a:t>
            </a:r>
          </a:p>
          <a:p>
            <a:pPr algn="r">
              <a:spcBef>
                <a:spcPts val="0"/>
              </a:spcBef>
            </a:pPr>
            <a:r>
              <a:rPr lang="en-US" sz="1400" i="1" dirty="0" smtClean="0">
                <a:solidFill>
                  <a:schemeClr val="accent5">
                    <a:lumMod val="60000"/>
                    <a:lumOff val="40000"/>
                  </a:schemeClr>
                </a:solidFill>
                <a:latin typeface="Times New Roman" panose="02020603050405020304" pitchFamily="18" charset="0"/>
                <a:cs typeface="Times New Roman" panose="02020603050405020304" pitchFamily="18" charset="0"/>
              </a:rPr>
              <a:t>— Salvador Dali</a:t>
            </a:r>
            <a:endParaRPr lang="en-US" sz="1400" i="1" dirty="0">
              <a:solidFill>
                <a:schemeClr val="accent5">
                  <a:lumMod val="60000"/>
                  <a:lumOff val="40000"/>
                </a:schemeClr>
              </a:solidFill>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3"/>
          <a:stretch>
            <a:fillRect/>
          </a:stretch>
        </p:blipFill>
        <p:spPr>
          <a:xfrm>
            <a:off x="4633581" y="3773207"/>
            <a:ext cx="1163204" cy="1217446"/>
          </a:xfrm>
          <a:prstGeom prst="rect">
            <a:avLst/>
          </a:prstGeom>
        </p:spPr>
      </p:pic>
      <p:pic>
        <p:nvPicPr>
          <p:cNvPr id="4" name="Picture 3"/>
          <p:cNvPicPr>
            <a:picLocks noChangeAspect="1"/>
          </p:cNvPicPr>
          <p:nvPr/>
        </p:nvPicPr>
        <p:blipFill>
          <a:blip r:embed="rId4"/>
          <a:stretch>
            <a:fillRect/>
          </a:stretch>
        </p:blipFill>
        <p:spPr>
          <a:xfrm>
            <a:off x="6022520" y="3011032"/>
            <a:ext cx="1006750" cy="1780771"/>
          </a:xfrm>
          <a:prstGeom prst="rect">
            <a:avLst/>
          </a:prstGeom>
        </p:spPr>
      </p:pic>
      <p:cxnSp>
        <p:nvCxnSpPr>
          <p:cNvPr id="6" name="Straight Arrow Connector 5"/>
          <p:cNvCxnSpPr>
            <a:endCxn id="3" idx="1"/>
          </p:cNvCxnSpPr>
          <p:nvPr/>
        </p:nvCxnSpPr>
        <p:spPr bwMode="auto">
          <a:xfrm>
            <a:off x="3395368" y="2603198"/>
            <a:ext cx="1238213" cy="1778732"/>
          </a:xfrm>
          <a:prstGeom prst="straightConnector1">
            <a:avLst/>
          </a:prstGeom>
          <a:solidFill>
            <a:schemeClr val="accent1"/>
          </a:solidFill>
          <a:ln w="9525" cap="flat" cmpd="sng" algn="ctr">
            <a:solidFill>
              <a:srgbClr val="00B050"/>
            </a:solidFill>
            <a:prstDash val="solid"/>
            <a:round/>
            <a:headEnd type="none" w="med" len="med"/>
            <a:tailEnd type="triangle"/>
          </a:ln>
          <a:effectLst/>
        </p:spPr>
      </p:cxnSp>
      <p:cxnSp>
        <p:nvCxnSpPr>
          <p:cNvPr id="145" name="Straight Arrow Connector 144"/>
          <p:cNvCxnSpPr>
            <a:endCxn id="4" idx="1"/>
          </p:cNvCxnSpPr>
          <p:nvPr/>
        </p:nvCxnSpPr>
        <p:spPr bwMode="auto">
          <a:xfrm>
            <a:off x="3761850" y="2603198"/>
            <a:ext cx="2260670" cy="1298220"/>
          </a:xfrm>
          <a:prstGeom prst="straightConnector1">
            <a:avLst/>
          </a:prstGeom>
          <a:solidFill>
            <a:schemeClr val="accent1"/>
          </a:solidFill>
          <a:ln w="9525" cap="flat" cmpd="sng" algn="ctr">
            <a:solidFill>
              <a:srgbClr val="00B050"/>
            </a:solidFill>
            <a:prstDash val="solid"/>
            <a:round/>
            <a:headEnd type="none" w="med" len="med"/>
            <a:tailEnd type="triangle"/>
          </a:ln>
          <a:effectLst/>
        </p:spPr>
      </p:cxnSp>
    </p:spTree>
    <p:extLst>
      <p:ext uri="{BB962C8B-B14F-4D97-AF65-F5344CB8AC3E}">
        <p14:creationId xmlns:p14="http://schemas.microsoft.com/office/powerpoint/2010/main" val="2971332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4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extLst>
              <p:ext uri="{D42A27DB-BD31-4B8C-83A1-F6EECF244321}">
                <p14:modId xmlns:p14="http://schemas.microsoft.com/office/powerpoint/2010/main" val="62402492"/>
              </p:ext>
            </p:extLst>
          </p:nvPr>
        </p:nvGraphicFramePr>
        <p:xfrm>
          <a:off x="4170145" y="1014978"/>
          <a:ext cx="4722335" cy="1988820"/>
        </p:xfrm>
        <a:graphic>
          <a:graphicData uri="http://schemas.openxmlformats.org/drawingml/2006/table">
            <a:tbl>
              <a:tblPr firstRow="1" bandRow="1">
                <a:tableStyleId>{2D5ABB26-0587-4C30-8999-92F81FD0307C}</a:tableStyleId>
              </a:tblPr>
              <a:tblGrid>
                <a:gridCol w="429227">
                  <a:extLst>
                    <a:ext uri="{9D8B030D-6E8A-4147-A177-3AD203B41FA5}">
                      <a16:colId xmlns:a16="http://schemas.microsoft.com/office/drawing/2014/main" val="1834101007"/>
                    </a:ext>
                  </a:extLst>
                </a:gridCol>
                <a:gridCol w="1982020">
                  <a:extLst>
                    <a:ext uri="{9D8B030D-6E8A-4147-A177-3AD203B41FA5}">
                      <a16:colId xmlns:a16="http://schemas.microsoft.com/office/drawing/2014/main" val="135715449"/>
                    </a:ext>
                  </a:extLst>
                </a:gridCol>
                <a:gridCol w="720090">
                  <a:extLst>
                    <a:ext uri="{9D8B030D-6E8A-4147-A177-3AD203B41FA5}">
                      <a16:colId xmlns:a16="http://schemas.microsoft.com/office/drawing/2014/main" val="3722692957"/>
                    </a:ext>
                  </a:extLst>
                </a:gridCol>
                <a:gridCol w="966978">
                  <a:extLst>
                    <a:ext uri="{9D8B030D-6E8A-4147-A177-3AD203B41FA5}">
                      <a16:colId xmlns:a16="http://schemas.microsoft.com/office/drawing/2014/main" val="2075026826"/>
                    </a:ext>
                  </a:extLst>
                </a:gridCol>
                <a:gridCol w="624020">
                  <a:extLst>
                    <a:ext uri="{9D8B030D-6E8A-4147-A177-3AD203B41FA5}">
                      <a16:colId xmlns:a16="http://schemas.microsoft.com/office/drawing/2014/main" val="1489381910"/>
                    </a:ext>
                  </a:extLst>
                </a:gridCol>
              </a:tblGrid>
              <a:tr h="144729">
                <a:tc>
                  <a:txBody>
                    <a:bodyPr/>
                    <a:lstStyle/>
                    <a:p>
                      <a:endParaRPr lang="en-US" sz="900" dirty="0"/>
                    </a:p>
                  </a:txBody>
                  <a:tcPr marL="68580" marR="68580" marT="34290" marB="34290">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r>
                        <a:rPr lang="en-US" sz="900" b="1" dirty="0" smtClean="0"/>
                        <a:t>Actuator</a:t>
                      </a:r>
                      <a:endParaRPr lang="en-US" sz="900" b="1"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r>
                        <a:rPr lang="en-US" sz="900" b="1" dirty="0" smtClean="0"/>
                        <a:t>Resolution</a:t>
                      </a:r>
                      <a:endParaRPr lang="en-US" sz="900" b="1"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r>
                        <a:rPr lang="en-US" sz="900" b="1" dirty="0" smtClean="0"/>
                        <a:t>Reproducibility</a:t>
                      </a:r>
                      <a:endParaRPr lang="en-US" sz="900" b="1"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r>
                        <a:rPr lang="en-US" sz="900" b="1" dirty="0" smtClean="0"/>
                        <a:t>Range</a:t>
                      </a:r>
                      <a:endParaRPr lang="en-US" sz="900" b="1"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2182088335"/>
                  </a:ext>
                </a:extLst>
              </a:tr>
              <a:tr h="241214">
                <a:tc>
                  <a:txBody>
                    <a:bodyPr/>
                    <a:lstStyle/>
                    <a:p>
                      <a:r>
                        <a:rPr lang="en-US" sz="900" b="1" dirty="0" smtClean="0"/>
                        <a:t>X</a:t>
                      </a:r>
                    </a:p>
                  </a:txBody>
                  <a:tcPr marL="68580" marR="68580" marT="34290" marB="34290">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r>
                        <a:rPr lang="en-US" sz="900" dirty="0" smtClean="0"/>
                        <a:t>Remote controlled</a:t>
                      </a:r>
                    </a:p>
                    <a:p>
                      <a:r>
                        <a:rPr lang="en-US" sz="900" dirty="0" smtClean="0"/>
                        <a:t>Move with chamber</a:t>
                      </a:r>
                      <a:endParaRPr lang="en-US" sz="9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r>
                        <a:rPr lang="en-US" sz="900" dirty="0" smtClean="0"/>
                        <a:t>1um</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r>
                        <a:rPr lang="en-US" sz="900" dirty="0" smtClean="0"/>
                        <a:t>2um</a:t>
                      </a:r>
                      <a:endParaRPr lang="en-US" sz="9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r>
                        <a:rPr lang="en-US" sz="900" dirty="0" smtClean="0"/>
                        <a:t>45mm</a:t>
                      </a:r>
                      <a:endParaRPr lang="en-US" sz="9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883482676"/>
                  </a:ext>
                </a:extLst>
              </a:tr>
              <a:tr h="241214">
                <a:tc>
                  <a:txBody>
                    <a:bodyPr/>
                    <a:lstStyle/>
                    <a:p>
                      <a:r>
                        <a:rPr lang="en-US" sz="900" b="1" dirty="0" smtClean="0"/>
                        <a:t>Y</a:t>
                      </a:r>
                    </a:p>
                  </a:txBody>
                  <a:tcPr marL="68580" marR="68580" marT="34290" marB="34290">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r>
                        <a:rPr lang="en-US" sz="900" dirty="0" smtClean="0"/>
                        <a:t>Remote controlled</a:t>
                      </a:r>
                    </a:p>
                    <a:p>
                      <a:r>
                        <a:rPr lang="en-US" sz="900" dirty="0" smtClean="0"/>
                        <a:t>Move with chamber</a:t>
                      </a:r>
                      <a:endParaRPr lang="en-US" sz="9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r>
                        <a:rPr lang="en-US" sz="900" dirty="0" smtClean="0"/>
                        <a:t>5um</a:t>
                      </a:r>
                      <a:endParaRPr lang="en-US" sz="9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r>
                        <a:rPr lang="en-US" sz="900" dirty="0" smtClean="0"/>
                        <a:t>20um</a:t>
                      </a:r>
                      <a:endParaRPr lang="en-US" sz="9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r>
                        <a:rPr lang="en-US" sz="900" dirty="0" smtClean="0"/>
                        <a:t>50mm</a:t>
                      </a:r>
                      <a:endParaRPr lang="en-US" sz="9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2629002166"/>
                  </a:ext>
                </a:extLst>
              </a:tr>
              <a:tr h="241214">
                <a:tc>
                  <a:txBody>
                    <a:bodyPr/>
                    <a:lstStyle/>
                    <a:p>
                      <a:r>
                        <a:rPr lang="en-US" sz="900" b="1" dirty="0" smtClean="0"/>
                        <a:t>Z</a:t>
                      </a:r>
                      <a:endParaRPr lang="en-US" sz="900" b="1" dirty="0"/>
                    </a:p>
                  </a:txBody>
                  <a:tcPr marL="68580" marR="68580" marT="34290" marB="34290">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r>
                        <a:rPr lang="en-US" sz="900" dirty="0" smtClean="0"/>
                        <a:t>Remote controlled</a:t>
                      </a:r>
                    </a:p>
                    <a:p>
                      <a:r>
                        <a:rPr lang="en-US" sz="900" dirty="0" smtClean="0"/>
                        <a:t>Move with chamber</a:t>
                      </a:r>
                      <a:endParaRPr lang="en-US" sz="9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r>
                        <a:rPr lang="en-US" sz="900" dirty="0" smtClean="0"/>
                        <a:t>1um</a:t>
                      </a:r>
                      <a:endParaRPr lang="en-US" sz="9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r>
                        <a:rPr lang="en-US" sz="900" dirty="0" smtClean="0"/>
                        <a:t>1um</a:t>
                      </a:r>
                      <a:endParaRPr lang="en-US" sz="9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r>
                        <a:rPr lang="en-US" sz="900" dirty="0" smtClean="0"/>
                        <a:t>±5mm</a:t>
                      </a:r>
                      <a:endParaRPr lang="en-US" sz="9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1739170002"/>
                  </a:ext>
                </a:extLst>
              </a:tr>
              <a:tr h="241214">
                <a:tc>
                  <a:txBody>
                    <a:bodyPr/>
                    <a:lstStyle/>
                    <a:p>
                      <a:r>
                        <a:rPr lang="en-US" sz="900" b="1" dirty="0" smtClean="0"/>
                        <a:t>Pitch</a:t>
                      </a:r>
                      <a:endParaRPr lang="en-US" sz="900" b="1" dirty="0"/>
                    </a:p>
                  </a:txBody>
                  <a:tcPr marL="68580" marR="68580" marT="34290" marB="34290">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r>
                        <a:rPr lang="en-US" sz="900" dirty="0" smtClean="0"/>
                        <a:t>Remote controlled</a:t>
                      </a:r>
                    </a:p>
                    <a:p>
                      <a:r>
                        <a:rPr lang="en-US" sz="900" dirty="0" smtClean="0"/>
                        <a:t>For wavelength/energy</a:t>
                      </a:r>
                      <a:r>
                        <a:rPr lang="en-US" sz="900" baseline="0" dirty="0" smtClean="0"/>
                        <a:t> </a:t>
                      </a:r>
                      <a:r>
                        <a:rPr lang="en-US" sz="900" dirty="0" smtClean="0"/>
                        <a:t>change</a:t>
                      </a:r>
                      <a:endParaRPr lang="en-US" sz="9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r>
                        <a:rPr lang="en-US" sz="900" dirty="0" smtClean="0"/>
                        <a:t>0.1urad</a:t>
                      </a:r>
                      <a:endParaRPr lang="en-US" sz="9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r>
                        <a:rPr lang="en-US" sz="900" dirty="0" smtClean="0"/>
                        <a:t>0.5urad</a:t>
                      </a:r>
                      <a:endParaRPr lang="en-US" sz="9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r>
                        <a:rPr lang="en-US" sz="900" baseline="0" dirty="0" smtClean="0"/>
                        <a:t>8</a:t>
                      </a:r>
                      <a:r>
                        <a:rPr lang="en-US" sz="900" baseline="30000" dirty="0" smtClean="0"/>
                        <a:t>o</a:t>
                      </a:r>
                      <a:r>
                        <a:rPr lang="en-US" sz="900" baseline="0" dirty="0" smtClean="0"/>
                        <a:t> </a:t>
                      </a:r>
                      <a:r>
                        <a:rPr lang="en-US" sz="900" baseline="0" dirty="0" smtClean="0"/>
                        <a:t>to 12</a:t>
                      </a:r>
                      <a:r>
                        <a:rPr lang="en-US" sz="900" baseline="30000" dirty="0" smtClean="0"/>
                        <a:t>o</a:t>
                      </a:r>
                      <a:r>
                        <a:rPr lang="en-US" sz="900" baseline="0" dirty="0" smtClean="0"/>
                        <a:t> </a:t>
                      </a:r>
                      <a:endParaRPr lang="en-US" sz="9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3564313168"/>
                  </a:ext>
                </a:extLst>
              </a:tr>
              <a:tr h="144729">
                <a:tc>
                  <a:txBody>
                    <a:bodyPr/>
                    <a:lstStyle/>
                    <a:p>
                      <a:r>
                        <a:rPr lang="en-US" sz="900" b="1" kern="1200" dirty="0" smtClean="0">
                          <a:solidFill>
                            <a:schemeClr val="bg1">
                              <a:lumMod val="50000"/>
                            </a:schemeClr>
                          </a:solidFill>
                          <a:latin typeface="+mn-lt"/>
                          <a:ea typeface="+mn-ea"/>
                          <a:cs typeface="+mn-cs"/>
                        </a:rPr>
                        <a:t>Roll</a:t>
                      </a:r>
                      <a:endParaRPr lang="en-US" sz="900" b="1" kern="1200" dirty="0">
                        <a:solidFill>
                          <a:schemeClr val="bg1">
                            <a:lumMod val="50000"/>
                          </a:schemeClr>
                        </a:solidFill>
                        <a:latin typeface="+mn-lt"/>
                        <a:ea typeface="+mn-ea"/>
                        <a:cs typeface="+mn-cs"/>
                      </a:endParaRPr>
                    </a:p>
                  </a:txBody>
                  <a:tcPr marL="68580" marR="68580" marT="34290" marB="34290">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r>
                        <a:rPr lang="en-US" sz="900" dirty="0" smtClean="0">
                          <a:solidFill>
                            <a:schemeClr val="bg1">
                              <a:lumMod val="50000"/>
                            </a:schemeClr>
                          </a:solidFill>
                        </a:rPr>
                        <a:t>Not needed</a:t>
                      </a:r>
                      <a:endParaRPr lang="en-US" sz="900" dirty="0">
                        <a:solidFill>
                          <a:schemeClr val="bg1">
                            <a:lumMod val="50000"/>
                          </a:schemeClr>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r>
                        <a:rPr lang="en-US" sz="900" dirty="0" smtClean="0">
                          <a:solidFill>
                            <a:schemeClr val="bg1">
                              <a:lumMod val="50000"/>
                            </a:schemeClr>
                          </a:solidFill>
                        </a:rPr>
                        <a:t>NA</a:t>
                      </a:r>
                      <a:endParaRPr lang="en-US" sz="900" dirty="0">
                        <a:solidFill>
                          <a:schemeClr val="bg1">
                            <a:lumMod val="50000"/>
                          </a:schemeClr>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r>
                        <a:rPr lang="en-US" sz="900" dirty="0" smtClean="0">
                          <a:solidFill>
                            <a:schemeClr val="bg1">
                              <a:lumMod val="50000"/>
                            </a:schemeClr>
                          </a:solidFill>
                        </a:rPr>
                        <a:t>NA</a:t>
                      </a:r>
                      <a:endParaRPr lang="en-US" sz="900" dirty="0">
                        <a:solidFill>
                          <a:schemeClr val="bg1">
                            <a:lumMod val="50000"/>
                          </a:schemeClr>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endParaRPr lang="en-US" sz="9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133253501"/>
                  </a:ext>
                </a:extLst>
              </a:tr>
              <a:tr h="144729">
                <a:tc>
                  <a:txBody>
                    <a:bodyPr/>
                    <a:lstStyle/>
                    <a:p>
                      <a:r>
                        <a:rPr lang="en-US" sz="900" b="1" dirty="0" smtClean="0">
                          <a:solidFill>
                            <a:schemeClr val="bg1">
                              <a:lumMod val="50000"/>
                            </a:schemeClr>
                          </a:solidFill>
                        </a:rPr>
                        <a:t>Yaw</a:t>
                      </a:r>
                      <a:endParaRPr lang="en-US" sz="900" b="1" dirty="0">
                        <a:solidFill>
                          <a:schemeClr val="bg1">
                            <a:lumMod val="50000"/>
                          </a:schemeClr>
                        </a:solidFill>
                      </a:endParaRPr>
                    </a:p>
                  </a:txBody>
                  <a:tcPr marL="68580" marR="68580" marT="34290" marB="34290">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r>
                        <a:rPr lang="en-US" sz="900" dirty="0" smtClean="0">
                          <a:solidFill>
                            <a:schemeClr val="bg1">
                              <a:lumMod val="50000"/>
                            </a:schemeClr>
                          </a:solidFill>
                        </a:rPr>
                        <a:t>Not needed</a:t>
                      </a:r>
                      <a:endParaRPr lang="en-US" sz="900" dirty="0">
                        <a:solidFill>
                          <a:schemeClr val="bg1">
                            <a:lumMod val="50000"/>
                          </a:schemeClr>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r>
                        <a:rPr lang="en-US" sz="900" dirty="0" smtClean="0">
                          <a:solidFill>
                            <a:schemeClr val="bg1">
                              <a:lumMod val="50000"/>
                            </a:schemeClr>
                          </a:solidFill>
                        </a:rPr>
                        <a:t>NA</a:t>
                      </a:r>
                      <a:endParaRPr lang="en-US" sz="900" dirty="0">
                        <a:solidFill>
                          <a:schemeClr val="bg1">
                            <a:lumMod val="50000"/>
                          </a:schemeClr>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r>
                        <a:rPr lang="en-US" sz="900" dirty="0" smtClean="0">
                          <a:solidFill>
                            <a:schemeClr val="bg1">
                              <a:lumMod val="50000"/>
                            </a:schemeClr>
                          </a:solidFill>
                        </a:rPr>
                        <a:t>NA</a:t>
                      </a:r>
                      <a:endParaRPr lang="en-US" sz="900" dirty="0">
                        <a:solidFill>
                          <a:schemeClr val="bg1">
                            <a:lumMod val="50000"/>
                          </a:schemeClr>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endParaRPr lang="en-US" sz="900" dirty="0">
                        <a:solidFill>
                          <a:schemeClr val="bg1">
                            <a:lumMod val="50000"/>
                          </a:schemeClr>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949475002"/>
                  </a:ext>
                </a:extLst>
              </a:tr>
            </a:tbl>
          </a:graphicData>
        </a:graphic>
      </p:graphicFrame>
      <p:sp>
        <p:nvSpPr>
          <p:cNvPr id="8" name="TextBox 7"/>
          <p:cNvSpPr txBox="1"/>
          <p:nvPr/>
        </p:nvSpPr>
        <p:spPr>
          <a:xfrm>
            <a:off x="583870" y="1014978"/>
            <a:ext cx="975632" cy="276999"/>
          </a:xfrm>
          <a:prstGeom prst="rect">
            <a:avLst/>
          </a:prstGeom>
          <a:noFill/>
        </p:spPr>
        <p:txBody>
          <a:bodyPr wrap="square" rtlCol="0">
            <a:spAutoFit/>
          </a:bodyPr>
          <a:lstStyle/>
          <a:p>
            <a:r>
              <a:rPr lang="en-US" sz="1200" u="sng" dirty="0"/>
              <a:t>1</a:t>
            </a:r>
            <a:r>
              <a:rPr lang="en-US" sz="1200" u="sng" baseline="30000" dirty="0"/>
              <a:t>st</a:t>
            </a:r>
            <a:r>
              <a:rPr lang="en-US" sz="1200" u="sng" dirty="0"/>
              <a:t> </a:t>
            </a:r>
            <a:r>
              <a:rPr lang="en-US" sz="1200" u="sng" dirty="0" smtClean="0"/>
              <a:t>Crystal</a:t>
            </a:r>
            <a:endParaRPr lang="en-US" sz="1200" u="sng" dirty="0"/>
          </a:p>
        </p:txBody>
      </p:sp>
      <p:graphicFrame>
        <p:nvGraphicFramePr>
          <p:cNvPr id="10" name="Table 9"/>
          <p:cNvGraphicFramePr>
            <a:graphicFrameLocks noGrp="1"/>
          </p:cNvGraphicFramePr>
          <p:nvPr>
            <p:extLst>
              <p:ext uri="{D42A27DB-BD31-4B8C-83A1-F6EECF244321}">
                <p14:modId xmlns:p14="http://schemas.microsoft.com/office/powerpoint/2010/main" val="476964406"/>
              </p:ext>
            </p:extLst>
          </p:nvPr>
        </p:nvGraphicFramePr>
        <p:xfrm>
          <a:off x="4166816" y="3233514"/>
          <a:ext cx="4722335" cy="1714500"/>
        </p:xfrm>
        <a:graphic>
          <a:graphicData uri="http://schemas.openxmlformats.org/drawingml/2006/table">
            <a:tbl>
              <a:tblPr firstRow="1" bandRow="1">
                <a:tableStyleId>{2D5ABB26-0587-4C30-8999-92F81FD0307C}</a:tableStyleId>
              </a:tblPr>
              <a:tblGrid>
                <a:gridCol w="429227">
                  <a:extLst>
                    <a:ext uri="{9D8B030D-6E8A-4147-A177-3AD203B41FA5}">
                      <a16:colId xmlns:a16="http://schemas.microsoft.com/office/drawing/2014/main" val="1834101007"/>
                    </a:ext>
                  </a:extLst>
                </a:gridCol>
                <a:gridCol w="2016310">
                  <a:extLst>
                    <a:ext uri="{9D8B030D-6E8A-4147-A177-3AD203B41FA5}">
                      <a16:colId xmlns:a16="http://schemas.microsoft.com/office/drawing/2014/main" val="135715449"/>
                    </a:ext>
                  </a:extLst>
                </a:gridCol>
                <a:gridCol w="685800">
                  <a:extLst>
                    <a:ext uri="{9D8B030D-6E8A-4147-A177-3AD203B41FA5}">
                      <a16:colId xmlns:a16="http://schemas.microsoft.com/office/drawing/2014/main" val="3722692957"/>
                    </a:ext>
                  </a:extLst>
                </a:gridCol>
                <a:gridCol w="980694">
                  <a:extLst>
                    <a:ext uri="{9D8B030D-6E8A-4147-A177-3AD203B41FA5}">
                      <a16:colId xmlns:a16="http://schemas.microsoft.com/office/drawing/2014/main" val="2075026826"/>
                    </a:ext>
                  </a:extLst>
                </a:gridCol>
                <a:gridCol w="610304">
                  <a:extLst>
                    <a:ext uri="{9D8B030D-6E8A-4147-A177-3AD203B41FA5}">
                      <a16:colId xmlns:a16="http://schemas.microsoft.com/office/drawing/2014/main" val="1489381910"/>
                    </a:ext>
                  </a:extLst>
                </a:gridCol>
              </a:tblGrid>
              <a:tr h="169374">
                <a:tc>
                  <a:txBody>
                    <a:bodyPr/>
                    <a:lstStyle/>
                    <a:p>
                      <a:endParaRPr lang="en-US" sz="900" dirty="0"/>
                    </a:p>
                  </a:txBody>
                  <a:tcPr marL="68580" marR="68580" marT="34290" marB="34290">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r>
                        <a:rPr lang="en-US" sz="900" b="1" dirty="0" smtClean="0"/>
                        <a:t>Actuator</a:t>
                      </a:r>
                      <a:endParaRPr lang="en-US" sz="900" b="1"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r>
                        <a:rPr lang="en-US" sz="900" b="1" dirty="0" smtClean="0"/>
                        <a:t>Resolution</a:t>
                      </a:r>
                      <a:endParaRPr lang="en-US" sz="900" b="1"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r>
                        <a:rPr lang="en-US" sz="900" b="1" dirty="0" smtClean="0"/>
                        <a:t>Reproducibility </a:t>
                      </a:r>
                      <a:endParaRPr lang="en-US" sz="900" b="1"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r>
                        <a:rPr lang="en-US" sz="900" b="1" dirty="0" smtClean="0"/>
                        <a:t>Range</a:t>
                      </a:r>
                      <a:endParaRPr lang="en-US" sz="900" b="1"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2182088335"/>
                  </a:ext>
                </a:extLst>
              </a:tr>
              <a:tr h="115844">
                <a:tc>
                  <a:txBody>
                    <a:bodyPr/>
                    <a:lstStyle/>
                    <a:p>
                      <a:r>
                        <a:rPr lang="en-US" sz="900" b="1" dirty="0" smtClean="0"/>
                        <a:t>X</a:t>
                      </a:r>
                    </a:p>
                  </a:txBody>
                  <a:tcPr marL="68580" marR="68580" marT="34290" marB="34290">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r>
                        <a:rPr lang="en-US" sz="900" dirty="0" smtClean="0"/>
                        <a:t>Move with chamber</a:t>
                      </a:r>
                      <a:endParaRPr lang="en-US" sz="9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r>
                        <a:rPr lang="en-US" sz="900" dirty="0" smtClean="0"/>
                        <a:t>1um</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r>
                        <a:rPr lang="en-US" sz="900" dirty="0" smtClean="0"/>
                        <a:t>2um</a:t>
                      </a:r>
                      <a:endParaRPr lang="en-US" sz="9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endParaRPr lang="en-US" sz="9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883482676"/>
                  </a:ext>
                </a:extLst>
              </a:tr>
              <a:tr h="115844">
                <a:tc>
                  <a:txBody>
                    <a:bodyPr/>
                    <a:lstStyle/>
                    <a:p>
                      <a:r>
                        <a:rPr lang="en-US" sz="900" b="1" dirty="0" smtClean="0"/>
                        <a:t>Y</a:t>
                      </a:r>
                    </a:p>
                  </a:txBody>
                  <a:tcPr marL="68580" marR="68580" marT="34290" marB="34290">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r>
                        <a:rPr lang="en-US" sz="900" dirty="0" smtClean="0"/>
                        <a:t>Move with chamber</a:t>
                      </a:r>
                      <a:endParaRPr lang="en-US" sz="9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r>
                        <a:rPr lang="en-US" sz="900" dirty="0" smtClean="0"/>
                        <a:t>5um</a:t>
                      </a:r>
                      <a:endParaRPr lang="en-US" sz="9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r>
                        <a:rPr lang="en-US" sz="900" dirty="0" smtClean="0"/>
                        <a:t>20um</a:t>
                      </a:r>
                      <a:endParaRPr lang="en-US" sz="9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endParaRPr lang="en-US" sz="9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2629002166"/>
                  </a:ext>
                </a:extLst>
              </a:tr>
              <a:tr h="131605">
                <a:tc>
                  <a:txBody>
                    <a:bodyPr/>
                    <a:lstStyle/>
                    <a:p>
                      <a:r>
                        <a:rPr lang="en-US" sz="900" b="1" smtClean="0"/>
                        <a:t>Z</a:t>
                      </a:r>
                      <a:endParaRPr lang="en-US" sz="900" b="1" dirty="0"/>
                    </a:p>
                  </a:txBody>
                  <a:tcPr marL="68580" marR="68580" marT="34290" marB="34290">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r>
                        <a:rPr lang="en-US" sz="900" dirty="0" smtClean="0"/>
                        <a:t>Move with chamber</a:t>
                      </a:r>
                      <a:endParaRPr lang="en-US" sz="9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r>
                        <a:rPr lang="en-US" sz="900" dirty="0" smtClean="0"/>
                        <a:t>1um</a:t>
                      </a:r>
                      <a:endParaRPr lang="en-US" sz="9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r>
                        <a:rPr lang="en-US" sz="900" dirty="0" smtClean="0"/>
                        <a:t>1um</a:t>
                      </a:r>
                      <a:endParaRPr lang="en-US" sz="9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endParaRPr lang="en-US" sz="9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739170002"/>
                  </a:ext>
                </a:extLst>
              </a:tr>
              <a:tr h="193074">
                <a:tc>
                  <a:txBody>
                    <a:bodyPr/>
                    <a:lstStyle/>
                    <a:p>
                      <a:r>
                        <a:rPr lang="en-US" sz="900" b="1" dirty="0" smtClean="0"/>
                        <a:t>Pitch</a:t>
                      </a:r>
                      <a:endParaRPr lang="en-US" sz="900" b="1" dirty="0"/>
                    </a:p>
                  </a:txBody>
                  <a:tcPr marL="68580" marR="68580" marT="34290" marB="34290">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r>
                        <a:rPr lang="en-US" sz="900" dirty="0" smtClean="0"/>
                        <a:t>Move with 1</a:t>
                      </a:r>
                      <a:r>
                        <a:rPr lang="en-US" sz="900" baseline="30000" dirty="0" smtClean="0"/>
                        <a:t>st</a:t>
                      </a:r>
                      <a:r>
                        <a:rPr lang="en-US" sz="900" dirty="0" smtClean="0"/>
                        <a:t> Crystal</a:t>
                      </a:r>
                    </a:p>
                    <a:p>
                      <a:r>
                        <a:rPr lang="en-US" sz="900" dirty="0" smtClean="0"/>
                        <a:t>Fixed distance from 1</a:t>
                      </a:r>
                      <a:r>
                        <a:rPr lang="en-US" sz="900" baseline="30000" dirty="0" smtClean="0"/>
                        <a:t>st</a:t>
                      </a:r>
                      <a:r>
                        <a:rPr lang="en-US" sz="900" dirty="0" smtClean="0"/>
                        <a:t> Crystal</a:t>
                      </a:r>
                      <a:r>
                        <a:rPr lang="en-US" sz="900" baseline="0" dirty="0" smtClean="0"/>
                        <a:t> = </a:t>
                      </a:r>
                      <a:r>
                        <a:rPr lang="en-US" sz="900" dirty="0" smtClean="0"/>
                        <a:t>8mm</a:t>
                      </a:r>
                      <a:endParaRPr lang="en-US" sz="9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r>
                        <a:rPr lang="en-US" sz="900" dirty="0" smtClean="0"/>
                        <a:t>0.1urad</a:t>
                      </a:r>
                      <a:endParaRPr lang="en-US" sz="9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r>
                        <a:rPr lang="en-US" sz="900" dirty="0" smtClean="0"/>
                        <a:t>0.5urad</a:t>
                      </a:r>
                      <a:endParaRPr lang="en-US" sz="9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r>
                        <a:rPr lang="en-US" sz="900" baseline="0" dirty="0" smtClean="0"/>
                        <a:t>8</a:t>
                      </a:r>
                      <a:r>
                        <a:rPr lang="en-US" sz="900" baseline="30000" dirty="0" smtClean="0"/>
                        <a:t>o</a:t>
                      </a:r>
                      <a:r>
                        <a:rPr lang="en-US" sz="900" baseline="0" dirty="0" smtClean="0"/>
                        <a:t> </a:t>
                      </a:r>
                      <a:r>
                        <a:rPr lang="en-US" sz="900" baseline="0" dirty="0" smtClean="0"/>
                        <a:t>to 12 </a:t>
                      </a:r>
                      <a:r>
                        <a:rPr lang="en-US" sz="900" baseline="30000" dirty="0" smtClean="0"/>
                        <a:t>o</a:t>
                      </a:r>
                      <a:r>
                        <a:rPr lang="en-US" sz="900" baseline="0" dirty="0" smtClean="0"/>
                        <a:t> </a:t>
                      </a:r>
                      <a:endParaRPr lang="en-US" sz="9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3564313168"/>
                  </a:ext>
                </a:extLst>
              </a:tr>
              <a:tr h="193074">
                <a:tc>
                  <a:txBody>
                    <a:bodyPr/>
                    <a:lstStyle/>
                    <a:p>
                      <a:r>
                        <a:rPr lang="en-US" sz="900" b="1" dirty="0" smtClean="0"/>
                        <a:t>Roll</a:t>
                      </a:r>
                      <a:endParaRPr lang="en-US" sz="900" b="1" dirty="0"/>
                    </a:p>
                  </a:txBody>
                  <a:tcPr marL="68580" marR="68580" marT="34290" marB="34290">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r>
                        <a:rPr lang="en-US" sz="900" dirty="0" smtClean="0"/>
                        <a:t>Remote controlled</a:t>
                      </a:r>
                    </a:p>
                    <a:p>
                      <a:r>
                        <a:rPr lang="en-US" sz="900" dirty="0" smtClean="0"/>
                        <a:t>For optimization</a:t>
                      </a:r>
                      <a:endParaRPr lang="en-US" sz="9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r>
                        <a:rPr lang="en-US" sz="900" dirty="0" smtClean="0"/>
                        <a:t>0.1urad</a:t>
                      </a:r>
                      <a:endParaRPr lang="en-US" sz="9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r>
                        <a:rPr lang="en-US" sz="900" dirty="0" smtClean="0"/>
                        <a:t>0.5urad</a:t>
                      </a:r>
                      <a:endParaRPr lang="en-US" sz="9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pPr marL="0" marR="0" lvl="0" indent="0" algn="l" defTabSz="457178" rtl="0" eaLnBrk="1" fontAlgn="auto" latinLnBrk="0" hangingPunct="1">
                        <a:lnSpc>
                          <a:spcPct val="100000"/>
                        </a:lnSpc>
                        <a:spcBef>
                          <a:spcPts val="0"/>
                        </a:spcBef>
                        <a:spcAft>
                          <a:spcPts val="0"/>
                        </a:spcAft>
                        <a:buClrTx/>
                        <a:buSzTx/>
                        <a:buFontTx/>
                        <a:buNone/>
                        <a:tabLst/>
                        <a:defRPr/>
                      </a:pPr>
                      <a:r>
                        <a:rPr lang="en-US" sz="900" dirty="0" smtClean="0"/>
                        <a:t>±5</a:t>
                      </a:r>
                      <a:r>
                        <a:rPr lang="en-US" sz="900" baseline="30000" dirty="0" smtClean="0"/>
                        <a:t>o</a:t>
                      </a:r>
                      <a:r>
                        <a:rPr lang="en-US" sz="900" dirty="0" smtClean="0"/>
                        <a:t> </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133253501"/>
                  </a:ext>
                </a:extLst>
              </a:tr>
              <a:tr h="115844">
                <a:tc>
                  <a:txBody>
                    <a:bodyPr/>
                    <a:lstStyle/>
                    <a:p>
                      <a:r>
                        <a:rPr lang="en-US" sz="900" b="1" dirty="0" smtClean="0">
                          <a:solidFill>
                            <a:schemeClr val="bg1">
                              <a:lumMod val="50000"/>
                            </a:schemeClr>
                          </a:solidFill>
                        </a:rPr>
                        <a:t>Yaw</a:t>
                      </a:r>
                      <a:endParaRPr lang="en-US" sz="900" b="1" dirty="0">
                        <a:solidFill>
                          <a:schemeClr val="bg1">
                            <a:lumMod val="50000"/>
                          </a:schemeClr>
                        </a:solidFill>
                      </a:endParaRPr>
                    </a:p>
                  </a:txBody>
                  <a:tcPr marL="68580" marR="68580" marT="34290" marB="34290">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r>
                        <a:rPr lang="en-US" sz="900" dirty="0" smtClean="0">
                          <a:solidFill>
                            <a:schemeClr val="bg1">
                              <a:lumMod val="50000"/>
                            </a:schemeClr>
                          </a:solidFill>
                        </a:rPr>
                        <a:t>Not needed</a:t>
                      </a:r>
                      <a:endParaRPr lang="en-US" sz="900" dirty="0">
                        <a:solidFill>
                          <a:schemeClr val="bg1">
                            <a:lumMod val="50000"/>
                          </a:schemeClr>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r>
                        <a:rPr lang="en-US" sz="900" dirty="0" smtClean="0">
                          <a:solidFill>
                            <a:schemeClr val="bg1">
                              <a:lumMod val="50000"/>
                            </a:schemeClr>
                          </a:solidFill>
                        </a:rPr>
                        <a:t>NA</a:t>
                      </a:r>
                      <a:endParaRPr lang="en-US" sz="900" dirty="0">
                        <a:solidFill>
                          <a:schemeClr val="bg1">
                            <a:lumMod val="50000"/>
                          </a:schemeClr>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r>
                        <a:rPr lang="en-US" sz="900" dirty="0" smtClean="0">
                          <a:solidFill>
                            <a:schemeClr val="bg1">
                              <a:lumMod val="50000"/>
                            </a:schemeClr>
                          </a:solidFill>
                        </a:rPr>
                        <a:t>NA</a:t>
                      </a:r>
                      <a:endParaRPr lang="en-US" sz="900" dirty="0">
                        <a:solidFill>
                          <a:schemeClr val="bg1">
                            <a:lumMod val="50000"/>
                          </a:schemeClr>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endParaRPr lang="en-US" sz="900" dirty="0">
                        <a:solidFill>
                          <a:schemeClr val="bg1">
                            <a:lumMod val="50000"/>
                          </a:schemeClr>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949475002"/>
                  </a:ext>
                </a:extLst>
              </a:tr>
            </a:tbl>
          </a:graphicData>
        </a:graphic>
      </p:graphicFrame>
      <p:pic>
        <p:nvPicPr>
          <p:cNvPr id="12" name="Picture 11"/>
          <p:cNvPicPr>
            <a:picLocks noChangeAspect="1"/>
          </p:cNvPicPr>
          <p:nvPr/>
        </p:nvPicPr>
        <p:blipFill>
          <a:blip r:embed="rId2"/>
          <a:stretch>
            <a:fillRect/>
          </a:stretch>
        </p:blipFill>
        <p:spPr>
          <a:xfrm>
            <a:off x="591671" y="1693882"/>
            <a:ext cx="3305846" cy="1944216"/>
          </a:xfrm>
          <a:prstGeom prst="rect">
            <a:avLst/>
          </a:prstGeom>
          <a:ln w="28575">
            <a:noFill/>
          </a:ln>
        </p:spPr>
      </p:pic>
      <p:sp>
        <p:nvSpPr>
          <p:cNvPr id="13" name="Title 2"/>
          <p:cNvSpPr>
            <a:spLocks noGrp="1"/>
          </p:cNvSpPr>
          <p:nvPr>
            <p:ph type="title"/>
          </p:nvPr>
        </p:nvSpPr>
        <p:spPr>
          <a:xfrm>
            <a:off x="2077211" y="216000"/>
            <a:ext cx="6708025" cy="381375"/>
          </a:xfrm>
        </p:spPr>
        <p:txBody>
          <a:bodyPr/>
          <a:lstStyle/>
          <a:p>
            <a:r>
              <a:rPr lang="en-US" dirty="0" smtClean="0"/>
              <a:t>Monochromator</a:t>
            </a:r>
            <a:endParaRPr lang="de-CH" dirty="0"/>
          </a:p>
        </p:txBody>
      </p:sp>
      <p:sp>
        <p:nvSpPr>
          <p:cNvPr id="9" name="TextBox 8"/>
          <p:cNvSpPr txBox="1"/>
          <p:nvPr/>
        </p:nvSpPr>
        <p:spPr>
          <a:xfrm>
            <a:off x="583870" y="3665337"/>
            <a:ext cx="975632" cy="276999"/>
          </a:xfrm>
          <a:prstGeom prst="rect">
            <a:avLst/>
          </a:prstGeom>
          <a:noFill/>
        </p:spPr>
        <p:txBody>
          <a:bodyPr wrap="square" rtlCol="0">
            <a:spAutoFit/>
          </a:bodyPr>
          <a:lstStyle/>
          <a:p>
            <a:r>
              <a:rPr lang="en-US" sz="1200" u="sng" dirty="0"/>
              <a:t>2</a:t>
            </a:r>
            <a:r>
              <a:rPr lang="en-US" sz="1200" u="sng" baseline="30000" dirty="0"/>
              <a:t>nd</a:t>
            </a:r>
            <a:r>
              <a:rPr lang="en-US" sz="1200" u="sng" dirty="0"/>
              <a:t> Crystal</a:t>
            </a:r>
          </a:p>
        </p:txBody>
      </p:sp>
      <p:pic>
        <p:nvPicPr>
          <p:cNvPr id="4" name="Picture 3"/>
          <p:cNvPicPr>
            <a:picLocks noChangeAspect="1"/>
          </p:cNvPicPr>
          <p:nvPr/>
        </p:nvPicPr>
        <p:blipFill>
          <a:blip r:embed="rId3"/>
          <a:stretch>
            <a:fillRect/>
          </a:stretch>
        </p:blipFill>
        <p:spPr>
          <a:xfrm>
            <a:off x="179512" y="1700872"/>
            <a:ext cx="1784348" cy="1080000"/>
          </a:xfrm>
          <a:prstGeom prst="rect">
            <a:avLst/>
          </a:prstGeom>
        </p:spPr>
      </p:pic>
      <p:pic>
        <p:nvPicPr>
          <p:cNvPr id="11" name="Picture 10"/>
          <p:cNvPicPr>
            <a:picLocks noChangeAspect="1"/>
          </p:cNvPicPr>
          <p:nvPr/>
        </p:nvPicPr>
        <p:blipFill>
          <a:blip r:embed="rId4"/>
          <a:stretch>
            <a:fillRect/>
          </a:stretch>
        </p:blipFill>
        <p:spPr>
          <a:xfrm>
            <a:off x="2196338" y="3574380"/>
            <a:ext cx="1785974" cy="1080000"/>
          </a:xfrm>
          <a:prstGeom prst="rect">
            <a:avLst/>
          </a:prstGeom>
        </p:spPr>
      </p:pic>
    </p:spTree>
    <p:extLst>
      <p:ext uri="{BB962C8B-B14F-4D97-AF65-F5344CB8AC3E}">
        <p14:creationId xmlns:p14="http://schemas.microsoft.com/office/powerpoint/2010/main" val="2420582960"/>
      </p:ext>
    </p:extLst>
  </p:cSld>
  <p:clrMapOvr>
    <a:masterClrMapping/>
  </p:clrMapOvr>
  <p:transition spd="med"/>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Monochromator</a:t>
            </a:r>
            <a:endParaRPr lang="de-CH" dirty="0"/>
          </a:p>
        </p:txBody>
      </p:sp>
      <p:pic>
        <p:nvPicPr>
          <p:cNvPr id="6" name="Inhaltsplatzhalter 4"/>
          <p:cNvPicPr>
            <a:picLocks noGrp="1" noChangeAspect="1"/>
          </p:cNvPicPr>
          <p:nvPr>
            <p:ph sz="quarter" idx="13"/>
          </p:nvPr>
        </p:nvPicPr>
        <p:blipFill rotWithShape="1">
          <a:blip r:embed="rId2">
            <a:extLst>
              <a:ext uri="{28A0092B-C50C-407E-A947-70E740481C1C}">
                <a14:useLocalDpi xmlns:a14="http://schemas.microsoft.com/office/drawing/2010/main" val="0"/>
              </a:ext>
            </a:extLst>
          </a:blip>
          <a:srcRect l="22508" r="33456"/>
          <a:stretch/>
        </p:blipFill>
        <p:spPr>
          <a:xfrm>
            <a:off x="805559" y="1143496"/>
            <a:ext cx="3240360" cy="3509963"/>
          </a:xfrm>
        </p:spPr>
      </p:pic>
      <p:sp>
        <p:nvSpPr>
          <p:cNvPr id="8" name="Textfeld 5"/>
          <p:cNvSpPr txBox="1"/>
          <p:nvPr/>
        </p:nvSpPr>
        <p:spPr>
          <a:xfrm>
            <a:off x="3080530" y="2513771"/>
            <a:ext cx="2437136" cy="864096"/>
          </a:xfrm>
          <a:prstGeom prst="rect">
            <a:avLst/>
          </a:prstGeom>
          <a:noFill/>
        </p:spPr>
        <p:txBody>
          <a:bodyPr wrap="none" lIns="0" tIns="0" rIns="0" bIns="0" rtlCol="0">
            <a:noAutofit/>
          </a:bodyPr>
          <a:lstStyle>
            <a:defPPr>
              <a:defRPr lang="de-CH"/>
            </a:defPPr>
            <a:lvl1pPr eaLnBrk="1" hangingPunct="1">
              <a:lnSpc>
                <a:spcPct val="110000"/>
              </a:lnSpc>
              <a:spcBef>
                <a:spcPct val="0"/>
              </a:spcBef>
              <a:buClr>
                <a:srgbClr val="000000"/>
              </a:buClr>
              <a:defRPr sz="1400">
                <a:solidFill>
                  <a:srgbClr val="000000"/>
                </a:solidFill>
                <a:latin typeface="+mn-lt"/>
                <a:cs typeface="Arial" panose="020B0604020202020204" pitchFamily="34" charset="0"/>
              </a:defRPr>
            </a:lvl1pPr>
          </a:lstStyle>
          <a:p>
            <a:pPr>
              <a:lnSpc>
                <a:spcPct val="100000"/>
              </a:lnSpc>
            </a:pPr>
            <a:r>
              <a:rPr lang="en-US" sz="1200" dirty="0"/>
              <a:t>Mirror center of rotation</a:t>
            </a:r>
          </a:p>
          <a:p>
            <a:pPr>
              <a:lnSpc>
                <a:spcPct val="100000"/>
              </a:lnSpc>
            </a:pPr>
            <a:r>
              <a:rPr lang="en-US" sz="1200" dirty="0"/>
              <a:t>Beam height center (Z=0),</a:t>
            </a:r>
          </a:p>
          <a:p>
            <a:pPr>
              <a:lnSpc>
                <a:spcPct val="100000"/>
              </a:lnSpc>
            </a:pPr>
            <a:r>
              <a:rPr lang="en-US" sz="1200" dirty="0"/>
              <a:t>5mm behind the </a:t>
            </a:r>
            <a:r>
              <a:rPr lang="en-US" sz="1200" dirty="0" smtClean="0"/>
              <a:t>front edge </a:t>
            </a:r>
          </a:p>
          <a:p>
            <a:pPr>
              <a:lnSpc>
                <a:spcPct val="100000"/>
              </a:lnSpc>
            </a:pPr>
            <a:r>
              <a:rPr lang="en-US" sz="1200" dirty="0" smtClean="0"/>
              <a:t>of lower mirror</a:t>
            </a:r>
            <a:endParaRPr lang="de-CH" sz="1200" dirty="0" err="1"/>
          </a:p>
        </p:txBody>
      </p:sp>
      <p:cxnSp>
        <p:nvCxnSpPr>
          <p:cNvPr id="9" name="Gerade Verbindung mit Pfeil 7"/>
          <p:cNvCxnSpPr/>
          <p:nvPr/>
        </p:nvCxnSpPr>
        <p:spPr bwMode="auto">
          <a:xfrm flipH="1" flipV="1">
            <a:off x="2898302" y="1721577"/>
            <a:ext cx="720080" cy="792194"/>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pic>
        <p:nvPicPr>
          <p:cNvPr id="10" name="Inhaltsplatzhalter 4"/>
          <p:cNvPicPr>
            <a:picLocks noChangeAspect="1"/>
          </p:cNvPicPr>
          <p:nvPr/>
        </p:nvPicPr>
        <p:blipFill rotWithShape="1">
          <a:blip r:embed="rId3">
            <a:extLst>
              <a:ext uri="{28A0092B-C50C-407E-A947-70E740481C1C}">
                <a14:useLocalDpi xmlns:a14="http://schemas.microsoft.com/office/drawing/2010/main" val="0"/>
              </a:ext>
            </a:extLst>
          </a:blip>
          <a:srcRect l="26591" r="25140"/>
          <a:stretch/>
        </p:blipFill>
        <p:spPr>
          <a:xfrm>
            <a:off x="5877239" y="1121415"/>
            <a:ext cx="2520280" cy="2490560"/>
          </a:xfrm>
          <a:prstGeom prst="rect">
            <a:avLst/>
          </a:prstGeom>
        </p:spPr>
      </p:pic>
      <p:sp>
        <p:nvSpPr>
          <p:cNvPr id="11" name="Textfeld 5"/>
          <p:cNvSpPr txBox="1"/>
          <p:nvPr/>
        </p:nvSpPr>
        <p:spPr>
          <a:xfrm>
            <a:off x="5248766" y="885224"/>
            <a:ext cx="764029" cy="472382"/>
          </a:xfrm>
          <a:prstGeom prst="rect">
            <a:avLst/>
          </a:prstGeom>
          <a:noFill/>
        </p:spPr>
        <p:txBody>
          <a:bodyPr wrap="none" lIns="0" tIns="0" rIns="0" bIns="0" rtlCol="0">
            <a:noAutofit/>
          </a:bodyPr>
          <a:lstStyle>
            <a:defPPr>
              <a:defRPr lang="de-CH"/>
            </a:defPPr>
            <a:lvl1pPr eaLnBrk="1" hangingPunct="1">
              <a:lnSpc>
                <a:spcPct val="110000"/>
              </a:lnSpc>
              <a:spcBef>
                <a:spcPct val="0"/>
              </a:spcBef>
              <a:buClr>
                <a:srgbClr val="000000"/>
              </a:buClr>
              <a:defRPr sz="1400">
                <a:solidFill>
                  <a:srgbClr val="000000"/>
                </a:solidFill>
                <a:latin typeface="+mn-lt"/>
                <a:cs typeface="Arial" panose="020B0604020202020204" pitchFamily="34" charset="0"/>
              </a:defRPr>
            </a:lvl1pPr>
          </a:lstStyle>
          <a:p>
            <a:pPr>
              <a:lnSpc>
                <a:spcPct val="100000"/>
              </a:lnSpc>
            </a:pPr>
            <a:r>
              <a:rPr lang="de-DE" sz="1200" dirty="0" smtClean="0"/>
              <a:t>X-</a:t>
            </a:r>
            <a:r>
              <a:rPr lang="de-DE" sz="1200" dirty="0" err="1" smtClean="0"/>
              <a:t>ray</a:t>
            </a:r>
            <a:r>
              <a:rPr lang="de-DE" sz="1200" dirty="0" smtClean="0"/>
              <a:t> beam</a:t>
            </a:r>
            <a:endParaRPr lang="de-DE" sz="1200" dirty="0"/>
          </a:p>
          <a:p>
            <a:pPr>
              <a:lnSpc>
                <a:spcPct val="100000"/>
              </a:lnSpc>
            </a:pPr>
            <a:r>
              <a:rPr lang="de-DE" sz="1200" dirty="0" smtClean="0"/>
              <a:t>8mm x </a:t>
            </a:r>
            <a:r>
              <a:rPr lang="de-DE" sz="1200" dirty="0"/>
              <a:t>56mm</a:t>
            </a:r>
            <a:endParaRPr lang="de-CH" sz="1200" dirty="0" err="1"/>
          </a:p>
        </p:txBody>
      </p:sp>
      <p:cxnSp>
        <p:nvCxnSpPr>
          <p:cNvPr id="12" name="Gerade Verbindung mit Pfeil 7"/>
          <p:cNvCxnSpPr/>
          <p:nvPr/>
        </p:nvCxnSpPr>
        <p:spPr bwMode="auto">
          <a:xfrm>
            <a:off x="5877239" y="1279899"/>
            <a:ext cx="898825" cy="64298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3" name="Textfeld 9"/>
          <p:cNvSpPr txBox="1"/>
          <p:nvPr/>
        </p:nvSpPr>
        <p:spPr>
          <a:xfrm>
            <a:off x="5337179" y="3698409"/>
            <a:ext cx="1080120" cy="648072"/>
          </a:xfrm>
          <a:prstGeom prst="rect">
            <a:avLst/>
          </a:prstGeom>
          <a:noFill/>
        </p:spPr>
        <p:txBody>
          <a:bodyPr wrap="none" lIns="0" tIns="0" rIns="0" bIns="0" rtlCol="0">
            <a:noAutofit/>
          </a:bodyPr>
          <a:lstStyle>
            <a:defPPr>
              <a:defRPr lang="de-CH"/>
            </a:defPPr>
            <a:lvl1pPr eaLnBrk="1" hangingPunct="1">
              <a:lnSpc>
                <a:spcPct val="110000"/>
              </a:lnSpc>
              <a:spcBef>
                <a:spcPct val="0"/>
              </a:spcBef>
              <a:buClr>
                <a:srgbClr val="000000"/>
              </a:buClr>
              <a:defRPr sz="1400">
                <a:solidFill>
                  <a:srgbClr val="000000"/>
                </a:solidFill>
                <a:latin typeface="+mn-lt"/>
                <a:cs typeface="Arial" panose="020B0604020202020204" pitchFamily="34" charset="0"/>
              </a:defRPr>
            </a:lvl1pPr>
          </a:lstStyle>
          <a:p>
            <a:pPr>
              <a:lnSpc>
                <a:spcPct val="100000"/>
              </a:lnSpc>
            </a:pPr>
            <a:r>
              <a:rPr lang="de-DE" sz="1200" dirty="0" smtClean="0"/>
              <a:t>Visible light</a:t>
            </a:r>
            <a:endParaRPr lang="de-DE" sz="1200" dirty="0"/>
          </a:p>
          <a:p>
            <a:pPr>
              <a:lnSpc>
                <a:spcPct val="100000"/>
              </a:lnSpc>
            </a:pPr>
            <a:r>
              <a:rPr lang="de-DE" sz="1200" dirty="0" err="1" smtClean="0"/>
              <a:t>diameter</a:t>
            </a:r>
            <a:r>
              <a:rPr lang="de-DE" sz="1200" dirty="0" smtClean="0"/>
              <a:t> = 56mm</a:t>
            </a:r>
            <a:endParaRPr lang="de-CH" sz="1200" dirty="0" err="1"/>
          </a:p>
        </p:txBody>
      </p:sp>
      <p:cxnSp>
        <p:nvCxnSpPr>
          <p:cNvPr id="14" name="Gerade Verbindung mit Pfeil 11"/>
          <p:cNvCxnSpPr/>
          <p:nvPr/>
        </p:nvCxnSpPr>
        <p:spPr bwMode="auto">
          <a:xfrm flipV="1">
            <a:off x="5975765" y="2239848"/>
            <a:ext cx="763269" cy="1415344"/>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5" name="Textfeld 14"/>
          <p:cNvSpPr txBox="1"/>
          <p:nvPr/>
        </p:nvSpPr>
        <p:spPr>
          <a:xfrm>
            <a:off x="6739034" y="3698409"/>
            <a:ext cx="2193869" cy="653158"/>
          </a:xfrm>
          <a:prstGeom prst="rect">
            <a:avLst/>
          </a:prstGeom>
          <a:noFill/>
        </p:spPr>
        <p:txBody>
          <a:bodyPr wrap="none" lIns="0" tIns="0" rIns="0" bIns="0" rtlCol="0">
            <a:noAutofit/>
          </a:bodyPr>
          <a:lstStyle/>
          <a:p>
            <a:pPr eaLnBrk="1" hangingPunct="1">
              <a:spcBef>
                <a:spcPct val="0"/>
              </a:spcBef>
              <a:buClr>
                <a:srgbClr val="000000"/>
              </a:buClr>
            </a:pPr>
            <a:r>
              <a:rPr lang="de-DE" sz="1200" dirty="0">
                <a:solidFill>
                  <a:srgbClr val="000000"/>
                </a:solidFill>
                <a:cs typeface="Arial" panose="020B0604020202020204" pitchFamily="34" charset="0"/>
              </a:rPr>
              <a:t>1st </a:t>
            </a:r>
            <a:r>
              <a:rPr lang="de-DE" sz="1200" dirty="0" err="1">
                <a:solidFill>
                  <a:srgbClr val="000000"/>
                </a:solidFill>
                <a:cs typeface="Arial" panose="020B0604020202020204" pitchFamily="34" charset="0"/>
              </a:rPr>
              <a:t>crystal</a:t>
            </a:r>
            <a:r>
              <a:rPr lang="de-DE" sz="1200" dirty="0">
                <a:solidFill>
                  <a:srgbClr val="000000"/>
                </a:solidFill>
                <a:cs typeface="Arial" panose="020B0604020202020204" pitchFamily="34" charset="0"/>
              </a:rPr>
              <a:t>: 70x30x15</a:t>
            </a:r>
            <a:endParaRPr lang="de-CH" sz="1200" dirty="0">
              <a:solidFill>
                <a:srgbClr val="000000"/>
              </a:solidFill>
              <a:cs typeface="Arial" panose="020B0604020202020204" pitchFamily="34" charset="0"/>
            </a:endParaRPr>
          </a:p>
          <a:p>
            <a:pPr eaLnBrk="1" hangingPunct="1">
              <a:spcBef>
                <a:spcPct val="0"/>
              </a:spcBef>
              <a:buClr>
                <a:srgbClr val="000000"/>
              </a:buClr>
            </a:pPr>
            <a:r>
              <a:rPr lang="de-DE" sz="1200" dirty="0" smtClean="0">
                <a:solidFill>
                  <a:srgbClr val="000000"/>
                </a:solidFill>
                <a:latin typeface="+mn-lt"/>
                <a:cs typeface="Arial" panose="020B0604020202020204" pitchFamily="34" charset="0"/>
              </a:rPr>
              <a:t>2nd </a:t>
            </a:r>
            <a:r>
              <a:rPr lang="de-DE" sz="1200" dirty="0" err="1" smtClean="0">
                <a:solidFill>
                  <a:srgbClr val="000000"/>
                </a:solidFill>
                <a:latin typeface="+mn-lt"/>
                <a:cs typeface="Arial" panose="020B0604020202020204" pitchFamily="34" charset="0"/>
              </a:rPr>
              <a:t>crystal</a:t>
            </a:r>
            <a:r>
              <a:rPr lang="de-DE" sz="1200" dirty="0" smtClean="0">
                <a:solidFill>
                  <a:srgbClr val="000000"/>
                </a:solidFill>
                <a:latin typeface="+mn-lt"/>
                <a:cs typeface="Arial" panose="020B0604020202020204" pitchFamily="34" charset="0"/>
              </a:rPr>
              <a:t>: 105x30x15</a:t>
            </a:r>
          </a:p>
          <a:p>
            <a:pPr eaLnBrk="1" hangingPunct="1">
              <a:spcBef>
                <a:spcPct val="0"/>
              </a:spcBef>
              <a:buClr>
                <a:srgbClr val="000000"/>
              </a:buClr>
            </a:pPr>
            <a:r>
              <a:rPr lang="de-DE" sz="1200" dirty="0" err="1" smtClean="0">
                <a:solidFill>
                  <a:srgbClr val="000000"/>
                </a:solidFill>
                <a:latin typeface="+mn-lt"/>
                <a:cs typeface="Arial" panose="020B0604020202020204" pitchFamily="34" charset="0"/>
              </a:rPr>
              <a:t>Distance</a:t>
            </a:r>
            <a:r>
              <a:rPr lang="de-DE" sz="1200" dirty="0" smtClean="0">
                <a:solidFill>
                  <a:srgbClr val="000000"/>
                </a:solidFill>
                <a:latin typeface="+mn-lt"/>
                <a:cs typeface="Arial" panose="020B0604020202020204" pitchFamily="34" charset="0"/>
              </a:rPr>
              <a:t> </a:t>
            </a:r>
            <a:r>
              <a:rPr lang="de-DE" sz="1200" dirty="0" err="1" smtClean="0">
                <a:solidFill>
                  <a:srgbClr val="000000"/>
                </a:solidFill>
                <a:latin typeface="+mn-lt"/>
                <a:cs typeface="Arial" panose="020B0604020202020204" pitchFamily="34" charset="0"/>
              </a:rPr>
              <a:t>between</a:t>
            </a:r>
            <a:r>
              <a:rPr lang="de-DE" sz="1200" dirty="0" smtClean="0">
                <a:solidFill>
                  <a:srgbClr val="000000"/>
                </a:solidFill>
                <a:latin typeface="+mn-lt"/>
                <a:cs typeface="Arial" panose="020B0604020202020204" pitchFamily="34" charset="0"/>
              </a:rPr>
              <a:t> </a:t>
            </a:r>
            <a:r>
              <a:rPr lang="de-DE" sz="1200" dirty="0" err="1" smtClean="0">
                <a:solidFill>
                  <a:srgbClr val="000000"/>
                </a:solidFill>
                <a:latin typeface="+mn-lt"/>
                <a:cs typeface="Arial" panose="020B0604020202020204" pitchFamily="34" charset="0"/>
              </a:rPr>
              <a:t>crystals</a:t>
            </a:r>
            <a:r>
              <a:rPr lang="de-DE" sz="1200" dirty="0" smtClean="0">
                <a:solidFill>
                  <a:srgbClr val="000000"/>
                </a:solidFill>
                <a:latin typeface="+mn-lt"/>
                <a:cs typeface="Arial" panose="020B0604020202020204" pitchFamily="34" charset="0"/>
              </a:rPr>
              <a:t> fix 8mm</a:t>
            </a:r>
            <a:endParaRPr lang="de-DE" sz="1200" dirty="0">
              <a:solidFill>
                <a:srgbClr val="000000"/>
              </a:solidFill>
              <a:latin typeface="+mn-lt"/>
              <a:cs typeface="Arial" panose="020B0604020202020204" pitchFamily="34" charset="0"/>
            </a:endParaRPr>
          </a:p>
        </p:txBody>
      </p:sp>
      <p:sp>
        <p:nvSpPr>
          <p:cNvPr id="21" name="Foliennummernplatzhalter 3"/>
          <p:cNvSpPr txBox="1">
            <a:spLocks/>
          </p:cNvSpPr>
          <p:nvPr/>
        </p:nvSpPr>
        <p:spPr>
          <a:xfrm>
            <a:off x="8206312" y="4968000"/>
            <a:ext cx="575742" cy="147638"/>
          </a:xfrm>
          <a:prstGeom prst="rect">
            <a:avLst/>
          </a:prstGeom>
        </p:spPr>
        <p:txBody>
          <a:bodyPr vert="horz" wrap="square" lIns="0" tIns="0" rIns="0" bIns="0" numCol="1" anchor="t" anchorCtr="0" compatLnSpc="1">
            <a:prstTxWarp prst="textNoShape">
              <a:avLst/>
            </a:prstTxWarp>
          </a:bodyPr>
          <a:lstStyle>
            <a:defPPr>
              <a:defRPr lang="de-CH"/>
            </a:defPPr>
            <a:lvl1pPr algn="l" rtl="0" eaLnBrk="0" fontAlgn="base" hangingPunct="0">
              <a:spcBef>
                <a:spcPct val="0"/>
              </a:spcBef>
              <a:spcAft>
                <a:spcPct val="0"/>
              </a:spcAft>
              <a:defRPr sz="800" kern="1200" smtClean="0">
                <a:solidFill>
                  <a:schemeClr val="tx1"/>
                </a:solidFill>
                <a:latin typeface="+mn-lt"/>
                <a:ea typeface="ヒラギノ角ゴ Pro W3" charset="0"/>
                <a:cs typeface="ヒラギノ角ゴ Pro W3" charset="0"/>
              </a:defRPr>
            </a:lvl1pPr>
            <a:lvl2pPr marL="457189"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2pPr>
            <a:lvl3pPr marL="914377"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3pPr>
            <a:lvl4pPr marL="1371566"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4pPr>
            <a:lvl5pPr marL="1828754"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5pPr>
            <a:lvl6pPr marL="2285943" algn="l" defTabSz="457189" rtl="0" eaLnBrk="1" latinLnBrk="0" hangingPunct="1">
              <a:defRPr sz="1600" kern="1200">
                <a:solidFill>
                  <a:schemeClr val="tx1"/>
                </a:solidFill>
                <a:latin typeface="Arial" charset="0"/>
                <a:ea typeface="ヒラギノ角ゴ Pro W3" charset="0"/>
                <a:cs typeface="ヒラギノ角ゴ Pro W3" charset="0"/>
              </a:defRPr>
            </a:lvl6pPr>
            <a:lvl7pPr marL="2743131" algn="l" defTabSz="457189" rtl="0" eaLnBrk="1" latinLnBrk="0" hangingPunct="1">
              <a:defRPr sz="1600" kern="1200">
                <a:solidFill>
                  <a:schemeClr val="tx1"/>
                </a:solidFill>
                <a:latin typeface="Arial" charset="0"/>
                <a:ea typeface="ヒラギノ角ゴ Pro W3" charset="0"/>
                <a:cs typeface="ヒラギノ角ゴ Pro W3" charset="0"/>
              </a:defRPr>
            </a:lvl7pPr>
            <a:lvl8pPr marL="3200320" algn="l" defTabSz="457189" rtl="0" eaLnBrk="1" latinLnBrk="0" hangingPunct="1">
              <a:defRPr sz="1600" kern="1200">
                <a:solidFill>
                  <a:schemeClr val="tx1"/>
                </a:solidFill>
                <a:latin typeface="Arial" charset="0"/>
                <a:ea typeface="ヒラギノ角ゴ Pro W3" charset="0"/>
                <a:cs typeface="ヒラギノ角ゴ Pro W3" charset="0"/>
              </a:defRPr>
            </a:lvl8pPr>
            <a:lvl9pPr marL="3657509" algn="l" defTabSz="457189" rtl="0" eaLnBrk="1" latinLnBrk="0" hangingPunct="1">
              <a:defRPr sz="1600" kern="1200">
                <a:solidFill>
                  <a:schemeClr val="tx1"/>
                </a:solidFill>
                <a:latin typeface="Arial" charset="0"/>
                <a:ea typeface="ヒラギノ角ゴ Pro W3" charset="0"/>
                <a:cs typeface="ヒラギノ角ゴ Pro W3" charset="0"/>
              </a:defRPr>
            </a:lvl9pPr>
          </a:lstStyle>
          <a:p>
            <a:pPr algn="r">
              <a:defRPr/>
            </a:pPr>
            <a:r>
              <a:rPr lang="de-DE" dirty="0" smtClean="0"/>
              <a:t>Page </a:t>
            </a:r>
            <a:fld id="{EBC07571-3134-BB4B-B83F-1A9FE18D34F3}" type="slidenum">
              <a:rPr lang="de-DE" smtClean="0"/>
              <a:pPr algn="r">
                <a:defRPr/>
              </a:pPr>
              <a:t>25</a:t>
            </a:fld>
            <a:endParaRPr lang="de-DE" dirty="0"/>
          </a:p>
        </p:txBody>
      </p:sp>
    </p:spTree>
    <p:extLst>
      <p:ext uri="{BB962C8B-B14F-4D97-AF65-F5344CB8AC3E}">
        <p14:creationId xmlns:p14="http://schemas.microsoft.com/office/powerpoint/2010/main" val="3240133185"/>
      </p:ext>
    </p:extLst>
  </p:cSld>
  <p:clrMapOvr>
    <a:masterClrMapping/>
  </p:clrMapOvr>
  <p:transition spd="med"/>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Summary</a:t>
            </a:r>
            <a:endParaRPr lang="de-CH" dirty="0"/>
          </a:p>
        </p:txBody>
      </p:sp>
      <p:sp>
        <p:nvSpPr>
          <p:cNvPr id="4" name="Slide Number Placeholder 3"/>
          <p:cNvSpPr>
            <a:spLocks noGrp="1"/>
          </p:cNvSpPr>
          <p:nvPr>
            <p:ph type="sldNum" sz="quarter" idx="16"/>
          </p:nvPr>
        </p:nvSpPr>
        <p:spPr/>
        <p:txBody>
          <a:bodyPr/>
          <a:lstStyle/>
          <a:p>
            <a:pPr algn="r">
              <a:defRPr/>
            </a:pPr>
            <a:r>
              <a:rPr lang="de-DE" dirty="0" smtClean="0"/>
              <a:t>Page </a:t>
            </a:r>
            <a:fld id="{EBC07571-3134-BB4B-B83F-1A9FE18D34F3}" type="slidenum">
              <a:rPr lang="de-DE" smtClean="0"/>
              <a:pPr algn="r">
                <a:defRPr/>
              </a:pPr>
              <a:t>26</a:t>
            </a:fld>
            <a:endParaRPr lang="de-DE" dirty="0"/>
          </a:p>
        </p:txBody>
      </p:sp>
      <p:sp>
        <p:nvSpPr>
          <p:cNvPr id="2" name="Rectangle 1"/>
          <p:cNvSpPr/>
          <p:nvPr/>
        </p:nvSpPr>
        <p:spPr>
          <a:xfrm>
            <a:off x="3240655" y="736416"/>
            <a:ext cx="5651825" cy="738664"/>
          </a:xfrm>
          <a:prstGeom prst="rect">
            <a:avLst/>
          </a:prstGeom>
        </p:spPr>
        <p:txBody>
          <a:bodyPr wrap="square">
            <a:spAutoFit/>
          </a:bodyPr>
          <a:lstStyle/>
          <a:p>
            <a:pPr>
              <a:spcBef>
                <a:spcPts val="0"/>
              </a:spcBef>
            </a:pPr>
            <a:r>
              <a:rPr lang="en-US" sz="1400" i="1" dirty="0" smtClean="0">
                <a:solidFill>
                  <a:schemeClr val="accent5">
                    <a:lumMod val="60000"/>
                    <a:lumOff val="40000"/>
                  </a:schemeClr>
                </a:solidFill>
                <a:latin typeface="Times New Roman" panose="02020603050405020304" pitchFamily="18" charset="0"/>
                <a:cs typeface="Times New Roman" panose="02020603050405020304" pitchFamily="18" charset="0"/>
              </a:rPr>
              <a:t>You </a:t>
            </a:r>
            <a:r>
              <a:rPr lang="en-US" sz="1400" i="1" dirty="0">
                <a:solidFill>
                  <a:schemeClr val="accent5">
                    <a:lumMod val="60000"/>
                    <a:lumOff val="40000"/>
                  </a:schemeClr>
                </a:solidFill>
                <a:latin typeface="Times New Roman" panose="02020603050405020304" pitchFamily="18" charset="0"/>
                <a:cs typeface="Times New Roman" panose="02020603050405020304" pitchFamily="18" charset="0"/>
              </a:rPr>
              <a:t>can please some of the people all of the time, you can please all of the people some of the time, but you can't please all of the people all of the time</a:t>
            </a:r>
            <a:r>
              <a:rPr lang="en-US" sz="1400" i="1" dirty="0" smtClean="0">
                <a:solidFill>
                  <a:schemeClr val="accent5">
                    <a:lumMod val="60000"/>
                    <a:lumOff val="40000"/>
                  </a:schemeClr>
                </a:solidFill>
                <a:latin typeface="Times New Roman" panose="02020603050405020304" pitchFamily="18" charset="0"/>
                <a:cs typeface="Times New Roman" panose="02020603050405020304" pitchFamily="18" charset="0"/>
              </a:rPr>
              <a:t>.</a:t>
            </a:r>
          </a:p>
          <a:p>
            <a:pPr algn="r">
              <a:spcBef>
                <a:spcPts val="0"/>
              </a:spcBef>
            </a:pPr>
            <a:r>
              <a:rPr lang="en-US" sz="1400" i="1" dirty="0" smtClean="0">
                <a:solidFill>
                  <a:schemeClr val="accent5">
                    <a:lumMod val="60000"/>
                    <a:lumOff val="40000"/>
                  </a:schemeClr>
                </a:solidFill>
                <a:latin typeface="Times New Roman" panose="02020603050405020304" pitchFamily="18" charset="0"/>
                <a:cs typeface="Times New Roman" panose="02020603050405020304" pitchFamily="18" charset="0"/>
              </a:rPr>
              <a:t>—John </a:t>
            </a:r>
            <a:r>
              <a:rPr lang="en-US" sz="1400" i="1" dirty="0" err="1" smtClean="0">
                <a:solidFill>
                  <a:schemeClr val="accent5">
                    <a:lumMod val="60000"/>
                    <a:lumOff val="40000"/>
                  </a:schemeClr>
                </a:solidFill>
                <a:latin typeface="Times New Roman" panose="02020603050405020304" pitchFamily="18" charset="0"/>
                <a:cs typeface="Times New Roman" panose="02020603050405020304" pitchFamily="18" charset="0"/>
              </a:rPr>
              <a:t>Lydgate</a:t>
            </a:r>
            <a:r>
              <a:rPr lang="en-US" sz="1400" i="1" dirty="0" err="1">
                <a:solidFill>
                  <a:schemeClr val="accent5">
                    <a:lumMod val="60000"/>
                    <a:lumOff val="40000"/>
                  </a:schemeClr>
                </a:solidFill>
                <a:latin typeface="Times New Roman" panose="02020603050405020304" pitchFamily="18" charset="0"/>
                <a:cs typeface="Times New Roman" panose="02020603050405020304" pitchFamily="18" charset="0"/>
              </a:rPr>
              <a:t>s</a:t>
            </a:r>
            <a:endParaRPr lang="en-US" sz="1400" i="1" dirty="0">
              <a:solidFill>
                <a:schemeClr val="accent5">
                  <a:lumMod val="60000"/>
                  <a:lumOff val="40000"/>
                </a:schemeClr>
              </a:solidFill>
              <a:latin typeface="Times New Roman" panose="02020603050405020304" pitchFamily="18" charset="0"/>
              <a:cs typeface="Times New Roman" panose="02020603050405020304" pitchFamily="18" charset="0"/>
            </a:endParaRPr>
          </a:p>
        </p:txBody>
      </p:sp>
      <p:sp>
        <p:nvSpPr>
          <p:cNvPr id="5" name="Inhaltsplatzhalter 1"/>
          <p:cNvSpPr>
            <a:spLocks noGrp="1"/>
          </p:cNvSpPr>
          <p:nvPr>
            <p:ph sz="quarter" idx="13"/>
          </p:nvPr>
        </p:nvSpPr>
        <p:spPr>
          <a:xfrm>
            <a:off x="683568" y="1707654"/>
            <a:ext cx="8208912" cy="3221852"/>
          </a:xfrm>
        </p:spPr>
        <p:txBody>
          <a:bodyPr/>
          <a:lstStyle/>
          <a:p>
            <a:pPr defTabSz="914400">
              <a:lnSpc>
                <a:spcPct val="100000"/>
              </a:lnSpc>
              <a:spcBef>
                <a:spcPts val="600"/>
              </a:spcBef>
              <a:buClr>
                <a:srgbClr val="000000"/>
              </a:buClr>
            </a:pPr>
            <a:r>
              <a:rPr lang="en-GB" sz="1400" noProof="0" dirty="0" smtClean="0">
                <a:solidFill>
                  <a:srgbClr val="000000"/>
                </a:solidFill>
              </a:rPr>
              <a:t>Visible light for pi-polarization </a:t>
            </a:r>
            <a:r>
              <a:rPr lang="en-GB" sz="1400" noProof="0" dirty="0" smtClean="0">
                <a:solidFill>
                  <a:srgbClr val="000000"/>
                </a:solidFill>
              </a:rPr>
              <a:t>and bunch length measurements using streak </a:t>
            </a:r>
            <a:r>
              <a:rPr lang="en-GB" sz="1400" noProof="0" dirty="0" smtClean="0">
                <a:solidFill>
                  <a:srgbClr val="000000"/>
                </a:solidFill>
              </a:rPr>
              <a:t>camera</a:t>
            </a:r>
          </a:p>
          <a:p>
            <a:pPr defTabSz="914400">
              <a:lnSpc>
                <a:spcPct val="100000"/>
              </a:lnSpc>
              <a:spcBef>
                <a:spcPts val="600"/>
              </a:spcBef>
              <a:buClr>
                <a:srgbClr val="000000"/>
              </a:buClr>
            </a:pPr>
            <a:r>
              <a:rPr lang="en-GB" sz="1400" dirty="0" smtClean="0">
                <a:solidFill>
                  <a:srgbClr val="000000"/>
                </a:solidFill>
              </a:rPr>
              <a:t>X-ray pinhole camera is easy to accommodate but PSF suggests not possible to measure </a:t>
            </a:r>
            <a:r>
              <a:rPr lang="en-GB" sz="1400" dirty="0" smtClean="0">
                <a:solidFill>
                  <a:srgbClr val="000000"/>
                </a:solidFill>
              </a:rPr>
              <a:t>small source size </a:t>
            </a:r>
            <a:endParaRPr lang="en-GB" sz="1400" dirty="0" smtClean="0">
              <a:solidFill>
                <a:srgbClr val="000000"/>
              </a:solidFill>
            </a:endParaRPr>
          </a:p>
          <a:p>
            <a:pPr defTabSz="914400">
              <a:lnSpc>
                <a:spcPct val="100000"/>
              </a:lnSpc>
              <a:spcBef>
                <a:spcPts val="600"/>
              </a:spcBef>
              <a:buClr>
                <a:srgbClr val="000000"/>
              </a:buClr>
            </a:pPr>
            <a:r>
              <a:rPr lang="en-GB" sz="1400" dirty="0" smtClean="0"/>
              <a:t>Fresnel </a:t>
            </a:r>
            <a:r>
              <a:rPr lang="en-GB" sz="1400" dirty="0" smtClean="0"/>
              <a:t>Zone </a:t>
            </a:r>
            <a:r>
              <a:rPr lang="en-GB" sz="1400" dirty="0" smtClean="0"/>
              <a:t>plates </a:t>
            </a:r>
            <a:r>
              <a:rPr lang="en-GB" sz="1400" dirty="0" smtClean="0"/>
              <a:t>for small source size measurements and for observing relative size changes </a:t>
            </a:r>
          </a:p>
          <a:p>
            <a:pPr defTabSz="914400">
              <a:lnSpc>
                <a:spcPct val="100000"/>
              </a:lnSpc>
              <a:spcBef>
                <a:spcPts val="600"/>
              </a:spcBef>
              <a:buClr>
                <a:schemeClr val="accent5">
                  <a:lumMod val="60000"/>
                  <a:lumOff val="40000"/>
                </a:schemeClr>
              </a:buClr>
              <a:buSzPct val="80000"/>
              <a:buFont typeface="Wingdings" panose="05000000000000000000" pitchFamily="2" charset="2"/>
              <a:buChar char="q"/>
            </a:pPr>
            <a:r>
              <a:rPr lang="en-GB" sz="1400" dirty="0" smtClean="0"/>
              <a:t>SLS tests with 2 zone plate design to be tested with </a:t>
            </a:r>
            <a:r>
              <a:rPr lang="en-GB" sz="1400" dirty="0" smtClean="0"/>
              <a:t>suitable 2</a:t>
            </a:r>
            <a:r>
              <a:rPr lang="en-GB" sz="1400" baseline="30000" dirty="0" smtClean="0"/>
              <a:t>nd</a:t>
            </a:r>
            <a:r>
              <a:rPr lang="en-GB" sz="1400" dirty="0" smtClean="0"/>
              <a:t> </a:t>
            </a:r>
            <a:r>
              <a:rPr lang="en-GB" sz="1400" dirty="0" smtClean="0"/>
              <a:t>zone plate and central stop</a:t>
            </a:r>
          </a:p>
          <a:p>
            <a:pPr defTabSz="914400">
              <a:lnSpc>
                <a:spcPct val="100000"/>
              </a:lnSpc>
              <a:spcBef>
                <a:spcPts val="600"/>
              </a:spcBef>
              <a:buClr>
                <a:schemeClr val="accent5">
                  <a:lumMod val="60000"/>
                  <a:lumOff val="40000"/>
                </a:schemeClr>
              </a:buClr>
              <a:buSzPct val="80000"/>
              <a:buFont typeface="Wingdings" panose="05000000000000000000" pitchFamily="2" charset="2"/>
              <a:buChar char="q"/>
            </a:pPr>
            <a:r>
              <a:rPr lang="en-GB" sz="1400" dirty="0" smtClean="0">
                <a:sym typeface="Wingdings" panose="05000000000000000000" pitchFamily="2" charset="2"/>
              </a:rPr>
              <a:t>Wire scanner to confirm the beam spot from the first zone plate</a:t>
            </a:r>
          </a:p>
          <a:p>
            <a:pPr defTabSz="914400">
              <a:lnSpc>
                <a:spcPct val="100000"/>
              </a:lnSpc>
              <a:spcBef>
                <a:spcPts val="600"/>
              </a:spcBef>
              <a:buClr>
                <a:schemeClr val="accent5">
                  <a:lumMod val="60000"/>
                  <a:lumOff val="40000"/>
                </a:schemeClr>
              </a:buClr>
              <a:buSzPct val="80000"/>
              <a:buFont typeface="Wingdings" panose="05000000000000000000" pitchFamily="2" charset="2"/>
              <a:buChar char="Ø"/>
            </a:pPr>
            <a:r>
              <a:rPr lang="en-GB" sz="1400" dirty="0" smtClean="0">
                <a:sym typeface="Wingdings" panose="05000000000000000000" pitchFamily="2" charset="2"/>
              </a:rPr>
              <a:t>Does anyone know how to simulate thermal deformations and their effects in OASYS?</a:t>
            </a:r>
            <a:endParaRPr lang="en-GB" sz="1400" dirty="0" smtClean="0"/>
          </a:p>
          <a:p>
            <a:pPr marL="0" indent="0" defTabSz="914400">
              <a:buClr>
                <a:srgbClr val="000000"/>
              </a:buClr>
              <a:buNone/>
            </a:pPr>
            <a:endParaRPr lang="en-GB" sz="1400" noProof="0" dirty="0" smtClean="0">
              <a:solidFill>
                <a:srgbClr val="000000"/>
              </a:solidFill>
            </a:endParaRPr>
          </a:p>
        </p:txBody>
      </p:sp>
    </p:spTree>
    <p:extLst>
      <p:ext uri="{BB962C8B-B14F-4D97-AF65-F5344CB8AC3E}">
        <p14:creationId xmlns:p14="http://schemas.microsoft.com/office/powerpoint/2010/main" val="2817462713"/>
      </p:ext>
    </p:extLst>
  </p:cSld>
  <p:clrMapOvr>
    <a:masterClrMapping/>
  </p:clrMapOvr>
  <p:transition spd="med"/>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077211" y="1182263"/>
            <a:ext cx="6708025" cy="1677519"/>
          </a:xfrm>
        </p:spPr>
        <p:txBody>
          <a:bodyPr/>
          <a:lstStyle/>
          <a:p>
            <a:r>
              <a:rPr lang="en-US" dirty="0" smtClean="0"/>
              <a:t>But, that’s just what I think. </a:t>
            </a:r>
            <a:br>
              <a:rPr lang="en-US" dirty="0" smtClean="0"/>
            </a:br>
            <a:r>
              <a:rPr lang="en-US" dirty="0" smtClean="0"/>
              <a:t>What do you think??!?!?</a:t>
            </a:r>
            <a:br>
              <a:rPr lang="en-US" dirty="0" smtClean="0"/>
            </a:br>
            <a:r>
              <a:rPr lang="en-US" dirty="0"/>
              <a:t/>
            </a:r>
            <a:br>
              <a:rPr lang="en-US" dirty="0"/>
            </a:br>
            <a:r>
              <a:rPr lang="en-US" dirty="0"/>
              <a:t>Thank you for your </a:t>
            </a:r>
            <a:r>
              <a:rPr lang="en-US" dirty="0" smtClean="0"/>
              <a:t>time, feedback and attention.</a:t>
            </a:r>
            <a:endParaRPr lang="en-US" dirty="0"/>
          </a:p>
        </p:txBody>
      </p:sp>
      <p:sp>
        <p:nvSpPr>
          <p:cNvPr id="4" name="Slide Number Placeholder 3"/>
          <p:cNvSpPr>
            <a:spLocks noGrp="1"/>
          </p:cNvSpPr>
          <p:nvPr>
            <p:ph type="sldNum" sz="quarter" idx="16"/>
          </p:nvPr>
        </p:nvSpPr>
        <p:spPr/>
        <p:txBody>
          <a:bodyPr/>
          <a:lstStyle/>
          <a:p>
            <a:pPr algn="r">
              <a:defRPr/>
            </a:pPr>
            <a:r>
              <a:rPr lang="de-DE" smtClean="0"/>
              <a:t>Page </a:t>
            </a:r>
            <a:fld id="{EBC07571-3134-BB4B-B83F-1A9FE18D34F3}" type="slidenum">
              <a:rPr lang="de-DE" smtClean="0"/>
              <a:pPr algn="r">
                <a:defRPr/>
              </a:pPr>
              <a:t>27</a:t>
            </a:fld>
            <a:endParaRPr lang="de-DE" dirty="0"/>
          </a:p>
        </p:txBody>
      </p:sp>
    </p:spTree>
    <p:extLst>
      <p:ext uri="{BB962C8B-B14F-4D97-AF65-F5344CB8AC3E}">
        <p14:creationId xmlns:p14="http://schemas.microsoft.com/office/powerpoint/2010/main" val="3306033878"/>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Source Size measurement at </a:t>
            </a:r>
            <a:r>
              <a:rPr lang="en-US" dirty="0" smtClean="0"/>
              <a:t>SLS</a:t>
            </a:r>
            <a:endParaRPr lang="en-US" dirty="0"/>
          </a:p>
        </p:txBody>
      </p:sp>
      <p:sp>
        <p:nvSpPr>
          <p:cNvPr id="4" name="Slide Number Placeholder 3"/>
          <p:cNvSpPr>
            <a:spLocks noGrp="1"/>
          </p:cNvSpPr>
          <p:nvPr>
            <p:ph type="sldNum" sz="quarter" idx="16"/>
          </p:nvPr>
        </p:nvSpPr>
        <p:spPr/>
        <p:txBody>
          <a:bodyPr/>
          <a:lstStyle/>
          <a:p>
            <a:pPr algn="r">
              <a:defRPr/>
            </a:pPr>
            <a:r>
              <a:rPr lang="de-DE" smtClean="0"/>
              <a:t>Page </a:t>
            </a:r>
            <a:fld id="{EBC07571-3134-BB4B-B83F-1A9FE18D34F3}" type="slidenum">
              <a:rPr lang="de-DE" smtClean="0"/>
              <a:pPr algn="r">
                <a:defRPr/>
              </a:pPr>
              <a:t>3</a:t>
            </a:fld>
            <a:endParaRPr lang="de-DE" dirty="0"/>
          </a:p>
        </p:txBody>
      </p:sp>
      <p:pic>
        <p:nvPicPr>
          <p:cNvPr id="6" name="Picture 5"/>
          <p:cNvPicPr>
            <a:picLocks noChangeAspect="1"/>
          </p:cNvPicPr>
          <p:nvPr/>
        </p:nvPicPr>
        <p:blipFill>
          <a:blip r:embed="rId2"/>
          <a:stretch>
            <a:fillRect/>
          </a:stretch>
        </p:blipFill>
        <p:spPr>
          <a:xfrm>
            <a:off x="823917" y="854445"/>
            <a:ext cx="7387200" cy="2005337"/>
          </a:xfrm>
          <a:prstGeom prst="rect">
            <a:avLst/>
          </a:prstGeom>
        </p:spPr>
      </p:pic>
      <p:pic>
        <p:nvPicPr>
          <p:cNvPr id="7" name="Picture 6"/>
          <p:cNvPicPr>
            <a:picLocks noChangeAspect="1"/>
          </p:cNvPicPr>
          <p:nvPr/>
        </p:nvPicPr>
        <p:blipFill>
          <a:blip r:embed="rId3"/>
          <a:stretch>
            <a:fillRect/>
          </a:stretch>
        </p:blipFill>
        <p:spPr>
          <a:xfrm>
            <a:off x="1186051" y="910479"/>
            <a:ext cx="7033454" cy="1872208"/>
          </a:xfrm>
          <a:prstGeom prst="rect">
            <a:avLst/>
          </a:prstGeom>
        </p:spPr>
      </p:pic>
      <p:pic>
        <p:nvPicPr>
          <p:cNvPr id="8" name="Picture 10" descr="SLS-EmMonitor_measurement-principle_angel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560" y="3222348"/>
            <a:ext cx="3452123" cy="120150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5" descr="beam-size-image"/>
          <p:cNvPicPr>
            <a:picLocks noChangeAspect="1" noChangeArrowheads="1"/>
          </p:cNvPicPr>
          <p:nvPr/>
        </p:nvPicPr>
        <p:blipFill rotWithShape="1">
          <a:blip r:embed="rId5">
            <a:extLst>
              <a:ext uri="{28A0092B-C50C-407E-A947-70E740481C1C}">
                <a14:useLocalDpi xmlns:a14="http://schemas.microsoft.com/office/drawing/2010/main" val="0"/>
              </a:ext>
            </a:extLst>
          </a:blip>
          <a:srcRect l="11541" r="10411"/>
          <a:stretch/>
        </p:blipFill>
        <p:spPr bwMode="auto">
          <a:xfrm>
            <a:off x="4063682" y="3506621"/>
            <a:ext cx="606687" cy="72090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p:cNvPicPr>
            <a:picLocks noChangeAspect="1"/>
          </p:cNvPicPr>
          <p:nvPr/>
        </p:nvPicPr>
        <p:blipFill rotWithShape="1">
          <a:blip r:embed="rId6"/>
          <a:srcRect l="747" b="1619"/>
          <a:stretch/>
        </p:blipFill>
        <p:spPr>
          <a:xfrm>
            <a:off x="4788024" y="3090660"/>
            <a:ext cx="1859389" cy="1441803"/>
          </a:xfrm>
          <a:prstGeom prst="rect">
            <a:avLst/>
          </a:prstGeom>
        </p:spPr>
      </p:pic>
      <p:pic>
        <p:nvPicPr>
          <p:cNvPr id="11" name="Picture 10"/>
          <p:cNvPicPr>
            <a:picLocks noChangeAspect="1"/>
          </p:cNvPicPr>
          <p:nvPr/>
        </p:nvPicPr>
        <p:blipFill rotWithShape="1">
          <a:blip r:embed="rId7"/>
          <a:srcRect l="585" r="1" b="1832"/>
          <a:stretch/>
        </p:blipFill>
        <p:spPr>
          <a:xfrm>
            <a:off x="6732240" y="3146171"/>
            <a:ext cx="2260495" cy="1441803"/>
          </a:xfrm>
          <a:prstGeom prst="rect">
            <a:avLst/>
          </a:prstGeom>
        </p:spPr>
      </p:pic>
      <p:sp>
        <p:nvSpPr>
          <p:cNvPr id="12" name="TextBox 11"/>
          <p:cNvSpPr txBox="1"/>
          <p:nvPr/>
        </p:nvSpPr>
        <p:spPr>
          <a:xfrm>
            <a:off x="611560" y="4597395"/>
            <a:ext cx="8381175" cy="339778"/>
          </a:xfrm>
          <a:prstGeom prst="rect">
            <a:avLst/>
          </a:prstGeom>
          <a:noFill/>
        </p:spPr>
        <p:txBody>
          <a:bodyPr wrap="none" lIns="0" tIns="0" rIns="0" bIns="0" rtlCol="0">
            <a:noAutofit/>
          </a:bodyPr>
          <a:lstStyle/>
          <a:p>
            <a:pPr algn="ctr" defTabSz="252000">
              <a:spcBef>
                <a:spcPts val="0"/>
              </a:spcBef>
              <a:spcAft>
                <a:spcPts val="0"/>
              </a:spcAft>
            </a:pPr>
            <a:r>
              <a:rPr lang="en-US" sz="1400" kern="1000" spc="30" dirty="0" smtClean="0">
                <a:latin typeface="+mn-lt"/>
                <a:cs typeface="Franklin Gothic Book"/>
              </a:rPr>
              <a:t>Smallest beam measured with 𝜋-polarization (at 364nm) = </a:t>
            </a:r>
            <a:r>
              <a:rPr lang="en-US" sz="1400" b="1" u="sng" kern="1000" spc="30" dirty="0" smtClean="0">
                <a:solidFill>
                  <a:schemeClr val="accent6">
                    <a:lumMod val="60000"/>
                    <a:lumOff val="40000"/>
                  </a:schemeClr>
                </a:solidFill>
                <a:latin typeface="+mn-lt"/>
                <a:cs typeface="Franklin Gothic Book"/>
              </a:rPr>
              <a:t>3.6±0.6um</a:t>
            </a:r>
            <a:endParaRPr lang="en-US" sz="1400" u="sng" kern="1000" spc="30" dirty="0" smtClean="0">
              <a:latin typeface="+mn-lt"/>
              <a:cs typeface="Franklin Gothic Book"/>
            </a:endParaRPr>
          </a:p>
        </p:txBody>
      </p:sp>
      <p:sp>
        <p:nvSpPr>
          <p:cNvPr id="13" name="Rectangle 4"/>
          <p:cNvSpPr>
            <a:spLocks/>
          </p:cNvSpPr>
          <p:nvPr/>
        </p:nvSpPr>
        <p:spPr bwMode="auto">
          <a:xfrm>
            <a:off x="611560" y="4936056"/>
            <a:ext cx="2304256" cy="188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defRPr sz="2900">
                <a:solidFill>
                  <a:srgbClr val="000000"/>
                </a:solidFill>
                <a:latin typeface="Gill Sans" charset="0"/>
                <a:ea typeface="MS PGothic" pitchFamily="34" charset="-128"/>
                <a:sym typeface="Gill Sans" charset="0"/>
              </a:defRPr>
            </a:lvl1pPr>
            <a:lvl2pPr marL="742950" indent="-285750" eaLnBrk="0" hangingPunct="0">
              <a:defRPr sz="2900">
                <a:solidFill>
                  <a:srgbClr val="000000"/>
                </a:solidFill>
                <a:latin typeface="Gill Sans" charset="0"/>
                <a:ea typeface="MS PGothic" pitchFamily="34" charset="-128"/>
                <a:sym typeface="Gill Sans" charset="0"/>
              </a:defRPr>
            </a:lvl2pPr>
            <a:lvl3pPr marL="1143000" indent="-228600" eaLnBrk="0" hangingPunct="0">
              <a:defRPr sz="2900">
                <a:solidFill>
                  <a:srgbClr val="000000"/>
                </a:solidFill>
                <a:latin typeface="Gill Sans" charset="0"/>
                <a:ea typeface="MS PGothic" pitchFamily="34" charset="-128"/>
                <a:sym typeface="Gill Sans" charset="0"/>
              </a:defRPr>
            </a:lvl3pPr>
            <a:lvl4pPr marL="1600200" indent="-228600" eaLnBrk="0" hangingPunct="0">
              <a:defRPr sz="2900">
                <a:solidFill>
                  <a:srgbClr val="000000"/>
                </a:solidFill>
                <a:latin typeface="Gill Sans" charset="0"/>
                <a:ea typeface="MS PGothic" pitchFamily="34" charset="-128"/>
                <a:sym typeface="Gill Sans" charset="0"/>
              </a:defRPr>
            </a:lvl4pPr>
            <a:lvl5pPr marL="2057400" indent="-228600" eaLnBrk="0" hangingPunct="0">
              <a:defRPr sz="2900">
                <a:solidFill>
                  <a:srgbClr val="000000"/>
                </a:solidFill>
                <a:latin typeface="Gill Sans" charset="0"/>
                <a:ea typeface="MS PGothic" pitchFamily="34" charset="-128"/>
                <a:sym typeface="Gill Sans" charset="0"/>
              </a:defRPr>
            </a:lvl5pPr>
            <a:lvl6pPr marL="2514600" indent="-228600" algn="ctr" eaLnBrk="0" fontAlgn="base" hangingPunct="0">
              <a:spcBef>
                <a:spcPct val="0"/>
              </a:spcBef>
              <a:spcAft>
                <a:spcPct val="0"/>
              </a:spcAft>
              <a:defRPr sz="2900">
                <a:solidFill>
                  <a:srgbClr val="000000"/>
                </a:solidFill>
                <a:latin typeface="Gill Sans" charset="0"/>
                <a:ea typeface="MS PGothic" pitchFamily="34" charset="-128"/>
                <a:sym typeface="Gill Sans" charset="0"/>
              </a:defRPr>
            </a:lvl6pPr>
            <a:lvl7pPr marL="2971800" indent="-228600" algn="ctr" eaLnBrk="0" fontAlgn="base" hangingPunct="0">
              <a:spcBef>
                <a:spcPct val="0"/>
              </a:spcBef>
              <a:spcAft>
                <a:spcPct val="0"/>
              </a:spcAft>
              <a:defRPr sz="2900">
                <a:solidFill>
                  <a:srgbClr val="000000"/>
                </a:solidFill>
                <a:latin typeface="Gill Sans" charset="0"/>
                <a:ea typeface="MS PGothic" pitchFamily="34" charset="-128"/>
                <a:sym typeface="Gill Sans" charset="0"/>
              </a:defRPr>
            </a:lvl7pPr>
            <a:lvl8pPr marL="3429000" indent="-228600" algn="ctr" eaLnBrk="0" fontAlgn="base" hangingPunct="0">
              <a:spcBef>
                <a:spcPct val="0"/>
              </a:spcBef>
              <a:spcAft>
                <a:spcPct val="0"/>
              </a:spcAft>
              <a:defRPr sz="2900">
                <a:solidFill>
                  <a:srgbClr val="000000"/>
                </a:solidFill>
                <a:latin typeface="Gill Sans" charset="0"/>
                <a:ea typeface="MS PGothic" pitchFamily="34" charset="-128"/>
                <a:sym typeface="Gill Sans" charset="0"/>
              </a:defRPr>
            </a:lvl8pPr>
            <a:lvl9pPr marL="3886200" indent="-228600" algn="ctr" eaLnBrk="0" fontAlgn="base" hangingPunct="0">
              <a:spcBef>
                <a:spcPct val="0"/>
              </a:spcBef>
              <a:spcAft>
                <a:spcPct val="0"/>
              </a:spcAft>
              <a:defRPr sz="2900">
                <a:solidFill>
                  <a:srgbClr val="000000"/>
                </a:solidFill>
                <a:latin typeface="Gill Sans" charset="0"/>
                <a:ea typeface="MS PGothic" pitchFamily="34" charset="-128"/>
                <a:sym typeface="Gill Sans" charset="0"/>
              </a:defRPr>
            </a:lvl9pPr>
          </a:lstStyle>
          <a:p>
            <a:pPr eaLnBrk="1" hangingPunct="1"/>
            <a:r>
              <a:rPr lang="en-US" altLang="en-US" sz="1000" i="1" dirty="0" smtClean="0">
                <a:latin typeface="Times" panose="02020603050405020304" pitchFamily="18" charset="0"/>
                <a:cs typeface="Times" panose="02020603050405020304" pitchFamily="18" charset="0"/>
              </a:rPr>
              <a:t>Sources: several PSI presentations/reports</a:t>
            </a:r>
            <a:endParaRPr lang="en-US" altLang="en-US" sz="1000" i="1" dirty="0">
              <a:latin typeface="Times" panose="02020603050405020304" pitchFamily="18" charset="0"/>
              <a:cs typeface="Times" panose="02020603050405020304" pitchFamily="18" charset="0"/>
            </a:endParaRPr>
          </a:p>
        </p:txBody>
      </p:sp>
    </p:spTree>
    <p:extLst>
      <p:ext uri="{BB962C8B-B14F-4D97-AF65-F5344CB8AC3E}">
        <p14:creationId xmlns:p14="http://schemas.microsoft.com/office/powerpoint/2010/main" val="424048038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l-GR" dirty="0" smtClean="0"/>
              <a:t>π</a:t>
            </a:r>
            <a:r>
              <a:rPr lang="en-US" dirty="0" smtClean="0"/>
              <a:t>-polarization &amp; interferometry @ SLS</a:t>
            </a:r>
            <a:endParaRPr lang="de-CH" dirty="0"/>
          </a:p>
        </p:txBody>
      </p:sp>
      <p:sp>
        <p:nvSpPr>
          <p:cNvPr id="4" name="Slide Number Placeholder 3"/>
          <p:cNvSpPr>
            <a:spLocks noGrp="1"/>
          </p:cNvSpPr>
          <p:nvPr>
            <p:ph type="sldNum" sz="quarter" idx="16"/>
          </p:nvPr>
        </p:nvSpPr>
        <p:spPr/>
        <p:txBody>
          <a:bodyPr/>
          <a:lstStyle/>
          <a:p>
            <a:pPr algn="r">
              <a:defRPr/>
            </a:pPr>
            <a:r>
              <a:rPr lang="de-DE" smtClean="0"/>
              <a:t>Page </a:t>
            </a:r>
            <a:fld id="{EBC07571-3134-BB4B-B83F-1A9FE18D34F3}" type="slidenum">
              <a:rPr lang="de-DE" smtClean="0"/>
              <a:pPr algn="r">
                <a:defRPr/>
              </a:pPr>
              <a:t>4</a:t>
            </a:fld>
            <a:endParaRPr lang="de-DE" dirty="0"/>
          </a:p>
        </p:txBody>
      </p:sp>
      <p:sp>
        <p:nvSpPr>
          <p:cNvPr id="5" name="TextBox 4"/>
          <p:cNvSpPr txBox="1"/>
          <p:nvPr/>
        </p:nvSpPr>
        <p:spPr>
          <a:xfrm>
            <a:off x="755576" y="987574"/>
            <a:ext cx="7450736" cy="523220"/>
          </a:xfrm>
          <a:prstGeom prst="rect">
            <a:avLst/>
          </a:prstGeom>
          <a:noFill/>
        </p:spPr>
        <p:txBody>
          <a:bodyPr wrap="square" rtlCol="0">
            <a:spAutoFit/>
          </a:bodyPr>
          <a:lstStyle/>
          <a:p>
            <a:pPr marL="285750" indent="-285750">
              <a:spcBef>
                <a:spcPts val="0"/>
              </a:spcBef>
              <a:buFont typeface="Arial" panose="020B0604020202020204" pitchFamily="34" charset="0"/>
              <a:buChar char="•"/>
            </a:pPr>
            <a:r>
              <a:rPr lang="en-US" sz="1400" dirty="0" smtClean="0">
                <a:latin typeface="+mn-lt"/>
              </a:rPr>
              <a:t>The pi-pol simulation with SRW-IGOR and experimental results at SLS match very well</a:t>
            </a:r>
          </a:p>
          <a:p>
            <a:pPr marL="285750" indent="-285750">
              <a:spcBef>
                <a:spcPts val="0"/>
              </a:spcBef>
              <a:buFont typeface="Arial" panose="020B0604020202020204" pitchFamily="34" charset="0"/>
              <a:buChar char="•"/>
            </a:pPr>
            <a:r>
              <a:rPr lang="en-US" sz="1400" dirty="0" smtClean="0">
                <a:latin typeface="+mn-lt"/>
              </a:rPr>
              <a:t>Both pi-pol measurement results are consistent with each other</a:t>
            </a:r>
          </a:p>
        </p:txBody>
      </p:sp>
      <p:sp>
        <p:nvSpPr>
          <p:cNvPr id="6" name="Rectangle 5"/>
          <p:cNvSpPr/>
          <p:nvPr/>
        </p:nvSpPr>
        <p:spPr>
          <a:xfrm>
            <a:off x="539552" y="4876006"/>
            <a:ext cx="6768752" cy="246221"/>
          </a:xfrm>
          <a:prstGeom prst="rect">
            <a:avLst/>
          </a:prstGeom>
        </p:spPr>
        <p:txBody>
          <a:bodyPr wrap="square">
            <a:spAutoFit/>
          </a:bodyPr>
          <a:lstStyle/>
          <a:p>
            <a:r>
              <a:rPr lang="en-US" sz="1000" i="1" dirty="0" smtClean="0">
                <a:latin typeface="Times New Roman" panose="02020603050405020304" pitchFamily="18" charset="0"/>
                <a:cs typeface="Times New Roman" panose="02020603050405020304" pitchFamily="18" charset="0"/>
              </a:rPr>
              <a:t>Figures from: https</a:t>
            </a:r>
            <a:r>
              <a:rPr lang="en-US" sz="1000" i="1" dirty="0">
                <a:latin typeface="Times New Roman" panose="02020603050405020304" pitchFamily="18" charset="0"/>
                <a:cs typeface="Times New Roman" panose="02020603050405020304" pitchFamily="18" charset="0"/>
              </a:rPr>
              <a:t>://indico.cern.ch/event/306551/contributions/705064/attachments/583692/803462/12_SAA-ALERT2014.pdf</a:t>
            </a:r>
          </a:p>
        </p:txBody>
      </p:sp>
      <p:pic>
        <p:nvPicPr>
          <p:cNvPr id="7" name="Picture 6"/>
          <p:cNvPicPr>
            <a:picLocks noChangeAspect="1"/>
          </p:cNvPicPr>
          <p:nvPr/>
        </p:nvPicPr>
        <p:blipFill>
          <a:blip r:embed="rId2"/>
          <a:stretch>
            <a:fillRect/>
          </a:stretch>
        </p:blipFill>
        <p:spPr>
          <a:xfrm>
            <a:off x="1257011" y="1569447"/>
            <a:ext cx="3357563" cy="1619250"/>
          </a:xfrm>
          <a:prstGeom prst="rect">
            <a:avLst/>
          </a:prstGeom>
        </p:spPr>
      </p:pic>
      <p:pic>
        <p:nvPicPr>
          <p:cNvPr id="8" name="Picture 7"/>
          <p:cNvPicPr>
            <a:picLocks noChangeAspect="1"/>
          </p:cNvPicPr>
          <p:nvPr/>
        </p:nvPicPr>
        <p:blipFill>
          <a:blip r:embed="rId3"/>
          <a:stretch>
            <a:fillRect/>
          </a:stretch>
        </p:blipFill>
        <p:spPr>
          <a:xfrm>
            <a:off x="4830598" y="1578245"/>
            <a:ext cx="3354921" cy="1615155"/>
          </a:xfrm>
          <a:prstGeom prst="rect">
            <a:avLst/>
          </a:prstGeom>
        </p:spPr>
      </p:pic>
      <p:pic>
        <p:nvPicPr>
          <p:cNvPr id="2" name="Picture 1"/>
          <p:cNvPicPr>
            <a:picLocks noChangeAspect="1"/>
          </p:cNvPicPr>
          <p:nvPr/>
        </p:nvPicPr>
        <p:blipFill rotWithShape="1">
          <a:blip r:embed="rId4"/>
          <a:srcRect b="29794"/>
          <a:stretch/>
        </p:blipFill>
        <p:spPr>
          <a:xfrm>
            <a:off x="755576" y="3198103"/>
            <a:ext cx="7691365" cy="1708808"/>
          </a:xfrm>
          <a:prstGeom prst="rect">
            <a:avLst/>
          </a:prstGeom>
        </p:spPr>
      </p:pic>
    </p:spTree>
    <p:extLst>
      <p:ext uri="{BB962C8B-B14F-4D97-AF65-F5344CB8AC3E}">
        <p14:creationId xmlns:p14="http://schemas.microsoft.com/office/powerpoint/2010/main" val="3677222454"/>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Lessons learned at SLS</a:t>
            </a:r>
            <a:endParaRPr lang="de-CH" dirty="0"/>
          </a:p>
        </p:txBody>
      </p:sp>
      <p:sp>
        <p:nvSpPr>
          <p:cNvPr id="4" name="Slide Number Placeholder 3"/>
          <p:cNvSpPr>
            <a:spLocks noGrp="1"/>
          </p:cNvSpPr>
          <p:nvPr>
            <p:ph type="sldNum" sz="quarter" idx="16"/>
          </p:nvPr>
        </p:nvSpPr>
        <p:spPr/>
        <p:txBody>
          <a:bodyPr/>
          <a:lstStyle/>
          <a:p>
            <a:pPr algn="r">
              <a:defRPr/>
            </a:pPr>
            <a:r>
              <a:rPr lang="de-DE" smtClean="0"/>
              <a:t>Page </a:t>
            </a:r>
            <a:fld id="{EBC07571-3134-BB4B-B83F-1A9FE18D34F3}" type="slidenum">
              <a:rPr lang="de-DE" smtClean="0"/>
              <a:pPr algn="r">
                <a:defRPr/>
              </a:pPr>
              <a:t>5</a:t>
            </a:fld>
            <a:endParaRPr lang="de-DE" dirty="0"/>
          </a:p>
        </p:txBody>
      </p:sp>
      <p:sp>
        <p:nvSpPr>
          <p:cNvPr id="5" name="TextBox 4"/>
          <p:cNvSpPr txBox="1"/>
          <p:nvPr/>
        </p:nvSpPr>
        <p:spPr>
          <a:xfrm>
            <a:off x="755576" y="987574"/>
            <a:ext cx="7450736" cy="3108543"/>
          </a:xfrm>
          <a:prstGeom prst="rect">
            <a:avLst/>
          </a:prstGeom>
          <a:noFill/>
        </p:spPr>
        <p:txBody>
          <a:bodyPr wrap="square" rtlCol="0">
            <a:spAutoFit/>
          </a:bodyPr>
          <a:lstStyle/>
          <a:p>
            <a:pPr marL="285750" indent="-285750">
              <a:spcBef>
                <a:spcPts val="0"/>
              </a:spcBef>
              <a:buFont typeface="Arial" panose="020B0604020202020204" pitchFamily="34" charset="0"/>
              <a:buChar char="•"/>
            </a:pPr>
            <a:r>
              <a:rPr lang="en-US" sz="1400" dirty="0">
                <a:latin typeface="+mn-lt"/>
              </a:rPr>
              <a:t>Only vertical beam size </a:t>
            </a:r>
            <a:r>
              <a:rPr lang="en-US" sz="1400" dirty="0" smtClean="0">
                <a:latin typeface="+mn-lt"/>
              </a:rPr>
              <a:t>measurement</a:t>
            </a:r>
          </a:p>
          <a:p>
            <a:pPr marL="285750" indent="-285750">
              <a:spcBef>
                <a:spcPts val="0"/>
              </a:spcBef>
              <a:buFont typeface="Arial" panose="020B0604020202020204" pitchFamily="34" charset="0"/>
              <a:buChar char="•"/>
            </a:pPr>
            <a:r>
              <a:rPr lang="en-US" sz="1400" dirty="0" smtClean="0">
                <a:latin typeface="+mn-lt"/>
              </a:rPr>
              <a:t>Radiation damage on vacuum window means measuring only once in half hour</a:t>
            </a:r>
          </a:p>
          <a:p>
            <a:pPr marL="285750" indent="-285750">
              <a:spcBef>
                <a:spcPts val="0"/>
              </a:spcBef>
              <a:buFont typeface="Arial" panose="020B0604020202020204" pitchFamily="34" charset="0"/>
              <a:buChar char="•"/>
            </a:pPr>
            <a:r>
              <a:rPr lang="en-US" sz="1400" dirty="0" smtClean="0">
                <a:latin typeface="+mn-lt"/>
              </a:rPr>
              <a:t>When </a:t>
            </a:r>
            <a:r>
              <a:rPr lang="en-US" sz="1400" dirty="0">
                <a:latin typeface="+mn-lt"/>
              </a:rPr>
              <a:t>beam size measurement isn’t working everyone has a collective heart attack (yet, the machine still runs</a:t>
            </a:r>
            <a:r>
              <a:rPr lang="en-US" sz="1400" dirty="0" smtClean="0">
                <a:latin typeface="+mn-lt"/>
              </a:rPr>
              <a:t>)</a:t>
            </a:r>
          </a:p>
          <a:p>
            <a:pPr marL="285750" indent="-285750">
              <a:spcBef>
                <a:spcPts val="0"/>
              </a:spcBef>
              <a:buFont typeface="Arial" panose="020B0604020202020204" pitchFamily="34" charset="0"/>
              <a:buChar char="•"/>
            </a:pPr>
            <a:r>
              <a:rPr lang="en-US" sz="1400" dirty="0" smtClean="0">
                <a:latin typeface="+mn-lt"/>
              </a:rPr>
              <a:t>Easy to align</a:t>
            </a:r>
          </a:p>
          <a:p>
            <a:pPr marL="285750" indent="-285750">
              <a:spcBef>
                <a:spcPts val="0"/>
              </a:spcBef>
              <a:buFont typeface="Arial" panose="020B0604020202020204" pitchFamily="34" charset="0"/>
              <a:buChar char="•"/>
            </a:pPr>
            <a:r>
              <a:rPr lang="en-US" sz="1400" dirty="0" smtClean="0">
                <a:latin typeface="+mn-lt"/>
              </a:rPr>
              <a:t>Beamline vibrations,</a:t>
            </a:r>
            <a:r>
              <a:rPr lang="en-US" sz="1400" dirty="0">
                <a:latin typeface="+mn-lt"/>
              </a:rPr>
              <a:t> </a:t>
            </a:r>
            <a:r>
              <a:rPr lang="en-US" sz="1400" dirty="0" smtClean="0">
                <a:latin typeface="+mn-lt"/>
              </a:rPr>
              <a:t>due </a:t>
            </a:r>
            <a:r>
              <a:rPr lang="en-US" sz="1400" dirty="0">
                <a:latin typeface="+mn-lt"/>
              </a:rPr>
              <a:t>to cooling </a:t>
            </a:r>
            <a:r>
              <a:rPr lang="en-US" sz="1400" dirty="0" smtClean="0">
                <a:latin typeface="+mn-lt"/>
              </a:rPr>
              <a:t>water, are amplified on mirror chamber &gt;&gt;&gt; spatial oscillations and bad beam size readings </a:t>
            </a:r>
          </a:p>
          <a:p>
            <a:pPr marL="285750" indent="-285750">
              <a:spcBef>
                <a:spcPts val="0"/>
              </a:spcBef>
              <a:buFont typeface="Arial" panose="020B0604020202020204" pitchFamily="34" charset="0"/>
              <a:buChar char="•"/>
            </a:pPr>
            <a:r>
              <a:rPr lang="en-US" sz="1400" dirty="0" smtClean="0">
                <a:latin typeface="+mn-lt"/>
              </a:rPr>
              <a:t>Mirrors do age in the UV light</a:t>
            </a:r>
          </a:p>
          <a:p>
            <a:pPr marL="285750" indent="-285750">
              <a:spcBef>
                <a:spcPts val="0"/>
              </a:spcBef>
              <a:buFont typeface="Arial" panose="020B0604020202020204" pitchFamily="34" charset="0"/>
              <a:buChar char="•"/>
            </a:pPr>
            <a:r>
              <a:rPr lang="en-US" sz="1400" dirty="0" smtClean="0">
                <a:latin typeface="+mn-lt"/>
              </a:rPr>
              <a:t>Lens did not need replacing but mirror did</a:t>
            </a:r>
          </a:p>
          <a:p>
            <a:pPr marL="285750" indent="-285750">
              <a:spcBef>
                <a:spcPts val="0"/>
              </a:spcBef>
              <a:buFont typeface="Arial" panose="020B0604020202020204" pitchFamily="34" charset="0"/>
              <a:buChar char="•"/>
            </a:pPr>
            <a:r>
              <a:rPr lang="en-US" sz="1400" dirty="0" smtClean="0">
                <a:latin typeface="+mn-lt"/>
              </a:rPr>
              <a:t>Vacuum window needs replacement once in 18 months</a:t>
            </a:r>
          </a:p>
          <a:p>
            <a:pPr marL="285750" indent="-285750">
              <a:spcBef>
                <a:spcPts val="0"/>
              </a:spcBef>
              <a:buFont typeface="Arial" panose="020B0604020202020204" pitchFamily="34" charset="0"/>
              <a:buChar char="•"/>
            </a:pPr>
            <a:r>
              <a:rPr lang="en-US" sz="1400" dirty="0" smtClean="0">
                <a:latin typeface="+mn-lt"/>
              </a:rPr>
              <a:t>Have not been able to corroborate beam size so far &gt;&gt;&gt; more on this later </a:t>
            </a:r>
          </a:p>
          <a:p>
            <a:pPr marL="285750" indent="-285750">
              <a:spcBef>
                <a:spcPts val="0"/>
              </a:spcBef>
              <a:buFont typeface="Arial" panose="020B0604020202020204" pitchFamily="34" charset="0"/>
              <a:buChar char="•"/>
            </a:pPr>
            <a:r>
              <a:rPr lang="en-US" sz="1400" dirty="0" smtClean="0">
                <a:latin typeface="+mn-lt"/>
              </a:rPr>
              <a:t>Radiation will eventually dry out the grease of the linear stages which can cause loss of steps in case of alignment</a:t>
            </a:r>
          </a:p>
          <a:p>
            <a:pPr marL="285750" indent="-285750">
              <a:spcBef>
                <a:spcPts val="0"/>
              </a:spcBef>
              <a:buFont typeface="Arial" panose="020B0604020202020204" pitchFamily="34" charset="0"/>
              <a:buChar char="•"/>
            </a:pPr>
            <a:r>
              <a:rPr lang="en-US" sz="1400" dirty="0" smtClean="0">
                <a:latin typeface="+mn-lt"/>
              </a:rPr>
              <a:t>Cameras age, servers die </a:t>
            </a:r>
          </a:p>
        </p:txBody>
      </p:sp>
    </p:spTree>
    <p:extLst>
      <p:ext uri="{BB962C8B-B14F-4D97-AF65-F5344CB8AC3E}">
        <p14:creationId xmlns:p14="http://schemas.microsoft.com/office/powerpoint/2010/main" val="1894889734"/>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SLS Pinhole/</a:t>
            </a:r>
            <a:r>
              <a:rPr lang="el-GR" dirty="0" smtClean="0"/>
              <a:t>π</a:t>
            </a:r>
            <a:r>
              <a:rPr lang="en-US" dirty="0" smtClean="0"/>
              <a:t>-pol chamber</a:t>
            </a:r>
            <a:endParaRPr lang="en-US" dirty="0"/>
          </a:p>
        </p:txBody>
      </p:sp>
      <p:sp>
        <p:nvSpPr>
          <p:cNvPr id="4" name="Slide Number Placeholder 3"/>
          <p:cNvSpPr>
            <a:spLocks noGrp="1"/>
          </p:cNvSpPr>
          <p:nvPr>
            <p:ph type="sldNum" sz="quarter" idx="16"/>
          </p:nvPr>
        </p:nvSpPr>
        <p:spPr/>
        <p:txBody>
          <a:bodyPr/>
          <a:lstStyle/>
          <a:p>
            <a:pPr algn="r">
              <a:defRPr/>
            </a:pPr>
            <a:r>
              <a:rPr lang="de-DE" smtClean="0"/>
              <a:t>Page </a:t>
            </a:r>
            <a:fld id="{EBC07571-3134-BB4B-B83F-1A9FE18D34F3}" type="slidenum">
              <a:rPr lang="de-DE" smtClean="0"/>
              <a:pPr algn="r">
                <a:defRPr/>
              </a:pPr>
              <a:t>6</a:t>
            </a:fld>
            <a:endParaRPr lang="de-DE" dirty="0"/>
          </a:p>
        </p:txBody>
      </p:sp>
      <p:pic>
        <p:nvPicPr>
          <p:cNvPr id="5" name="Picture 4"/>
          <p:cNvPicPr>
            <a:picLocks noChangeAspect="1"/>
          </p:cNvPicPr>
          <p:nvPr/>
        </p:nvPicPr>
        <p:blipFill>
          <a:blip r:embed="rId2"/>
          <a:stretch>
            <a:fillRect/>
          </a:stretch>
        </p:blipFill>
        <p:spPr>
          <a:xfrm>
            <a:off x="4067944" y="1311558"/>
            <a:ext cx="4615601" cy="2880000"/>
          </a:xfrm>
          <a:prstGeom prst="rect">
            <a:avLst/>
          </a:prstGeom>
        </p:spPr>
      </p:pic>
      <p:pic>
        <p:nvPicPr>
          <p:cNvPr id="6" name="Picture 5"/>
          <p:cNvPicPr>
            <a:picLocks noChangeAspect="1"/>
          </p:cNvPicPr>
          <p:nvPr/>
        </p:nvPicPr>
        <p:blipFill>
          <a:blip r:embed="rId3"/>
          <a:stretch>
            <a:fillRect/>
          </a:stretch>
        </p:blipFill>
        <p:spPr>
          <a:xfrm>
            <a:off x="755576" y="771550"/>
            <a:ext cx="3021639" cy="3533215"/>
          </a:xfrm>
          <a:prstGeom prst="rect">
            <a:avLst/>
          </a:prstGeom>
        </p:spPr>
      </p:pic>
      <p:sp>
        <p:nvSpPr>
          <p:cNvPr id="9" name="Isosceles Triangle 8"/>
          <p:cNvSpPr/>
          <p:nvPr/>
        </p:nvSpPr>
        <p:spPr bwMode="auto">
          <a:xfrm rot="16200000">
            <a:off x="5126890" y="2239239"/>
            <a:ext cx="309803" cy="2957151"/>
          </a:xfrm>
          <a:prstGeom prst="triangle">
            <a:avLst/>
          </a:prstGeom>
          <a:solidFill>
            <a:schemeClr val="accent1">
              <a:alpha val="29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10" name="Trapezoid 9"/>
          <p:cNvSpPr/>
          <p:nvPr/>
        </p:nvSpPr>
        <p:spPr bwMode="auto">
          <a:xfrm rot="10800000">
            <a:off x="6183899" y="3003798"/>
            <a:ext cx="260307" cy="818666"/>
          </a:xfrm>
          <a:prstGeom prst="trapezoid">
            <a:avLst/>
          </a:prstGeom>
          <a:solidFill>
            <a:schemeClr val="accent6">
              <a:lumMod val="20000"/>
              <a:lumOff val="80000"/>
              <a:alpha val="4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11" name="Trapezoid 10"/>
          <p:cNvSpPr/>
          <p:nvPr/>
        </p:nvSpPr>
        <p:spPr bwMode="auto">
          <a:xfrm rot="16200000">
            <a:off x="7629024" y="2668826"/>
            <a:ext cx="81335" cy="1869512"/>
          </a:xfrm>
          <a:prstGeom prst="trapezoid">
            <a:avLst/>
          </a:prstGeom>
          <a:solidFill>
            <a:srgbClr val="FFC000">
              <a:alpha val="29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12" name="Trapezoid 11"/>
          <p:cNvSpPr/>
          <p:nvPr/>
        </p:nvSpPr>
        <p:spPr bwMode="auto">
          <a:xfrm>
            <a:off x="6183898" y="2067694"/>
            <a:ext cx="260307" cy="904918"/>
          </a:xfrm>
          <a:prstGeom prst="trapezoid">
            <a:avLst>
              <a:gd name="adj" fmla="val 22298"/>
            </a:avLst>
          </a:prstGeom>
          <a:solidFill>
            <a:schemeClr val="accent6">
              <a:lumMod val="20000"/>
              <a:lumOff val="80000"/>
              <a:alpha val="4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13" name="Trapezoid 12"/>
          <p:cNvSpPr/>
          <p:nvPr/>
        </p:nvSpPr>
        <p:spPr bwMode="auto">
          <a:xfrm rot="5400000">
            <a:off x="7497196" y="757346"/>
            <a:ext cx="128809" cy="2661761"/>
          </a:xfrm>
          <a:prstGeom prst="trapezoid">
            <a:avLst>
              <a:gd name="adj" fmla="val 22298"/>
            </a:avLst>
          </a:prstGeom>
          <a:solidFill>
            <a:schemeClr val="accent6">
              <a:lumMod val="20000"/>
              <a:lumOff val="80000"/>
              <a:alpha val="4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Tree>
    <p:extLst>
      <p:ext uri="{BB962C8B-B14F-4D97-AF65-F5344CB8AC3E}">
        <p14:creationId xmlns:p14="http://schemas.microsoft.com/office/powerpoint/2010/main" val="3121345576"/>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X-ray </a:t>
            </a:r>
            <a:r>
              <a:rPr lang="en-US" dirty="0"/>
              <a:t>P</a:t>
            </a:r>
            <a:r>
              <a:rPr lang="en-US" dirty="0" smtClean="0"/>
              <a:t>inhole</a:t>
            </a:r>
            <a:endParaRPr lang="de-CH" dirty="0"/>
          </a:p>
        </p:txBody>
      </p:sp>
      <p:sp>
        <p:nvSpPr>
          <p:cNvPr id="4" name="Slide Number Placeholder 3"/>
          <p:cNvSpPr>
            <a:spLocks noGrp="1"/>
          </p:cNvSpPr>
          <p:nvPr>
            <p:ph type="sldNum" sz="quarter" idx="16"/>
          </p:nvPr>
        </p:nvSpPr>
        <p:spPr/>
        <p:txBody>
          <a:bodyPr/>
          <a:lstStyle/>
          <a:p>
            <a:pPr algn="r">
              <a:defRPr/>
            </a:pPr>
            <a:r>
              <a:rPr lang="de-DE" smtClean="0"/>
              <a:t>Page </a:t>
            </a:r>
            <a:fld id="{EBC07571-3134-BB4B-B83F-1A9FE18D34F3}" type="slidenum">
              <a:rPr lang="de-DE" smtClean="0"/>
              <a:pPr algn="r">
                <a:defRPr/>
              </a:pPr>
              <a:t>7</a:t>
            </a:fld>
            <a:endParaRPr lang="de-DE" dirty="0"/>
          </a:p>
        </p:txBody>
      </p:sp>
      <p:sp>
        <p:nvSpPr>
          <p:cNvPr id="64" name="Rectangle 63"/>
          <p:cNvSpPr/>
          <p:nvPr/>
        </p:nvSpPr>
        <p:spPr>
          <a:xfrm>
            <a:off x="1286362" y="1265562"/>
            <a:ext cx="799388" cy="35972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200"/>
          </a:p>
        </p:txBody>
      </p:sp>
      <p:sp>
        <p:nvSpPr>
          <p:cNvPr id="65" name="TextBox 64"/>
          <p:cNvSpPr txBox="1"/>
          <p:nvPr/>
        </p:nvSpPr>
        <p:spPr>
          <a:xfrm>
            <a:off x="1287307" y="1671865"/>
            <a:ext cx="941283" cy="246221"/>
          </a:xfrm>
          <a:prstGeom prst="rect">
            <a:avLst/>
          </a:prstGeom>
          <a:noFill/>
        </p:spPr>
        <p:txBody>
          <a:bodyPr wrap="none" rtlCol="0">
            <a:spAutoFit/>
          </a:bodyPr>
          <a:lstStyle/>
          <a:p>
            <a:r>
              <a:rPr lang="en-US" sz="1000" dirty="0">
                <a:solidFill>
                  <a:srgbClr val="FF0000"/>
                </a:solidFill>
                <a:latin typeface="+mn-lt"/>
              </a:rPr>
              <a:t>Electron beam</a:t>
            </a:r>
            <a:endParaRPr lang="de-CH" sz="1000" dirty="0">
              <a:solidFill>
                <a:srgbClr val="FF0000"/>
              </a:solidFill>
              <a:latin typeface="+mn-lt"/>
            </a:endParaRPr>
          </a:p>
        </p:txBody>
      </p:sp>
      <p:sp>
        <p:nvSpPr>
          <p:cNvPr id="66" name="Oval 65"/>
          <p:cNvSpPr/>
          <p:nvPr/>
        </p:nvSpPr>
        <p:spPr>
          <a:xfrm>
            <a:off x="1601115" y="1338566"/>
            <a:ext cx="187357" cy="10685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200"/>
          </a:p>
        </p:txBody>
      </p:sp>
      <p:sp>
        <p:nvSpPr>
          <p:cNvPr id="67" name="TextBox 66"/>
          <p:cNvSpPr txBox="1"/>
          <p:nvPr/>
        </p:nvSpPr>
        <p:spPr>
          <a:xfrm>
            <a:off x="1278569" y="1048889"/>
            <a:ext cx="947695" cy="246221"/>
          </a:xfrm>
          <a:prstGeom prst="rect">
            <a:avLst/>
          </a:prstGeom>
          <a:noFill/>
        </p:spPr>
        <p:txBody>
          <a:bodyPr wrap="none" rtlCol="0">
            <a:spAutoFit/>
          </a:bodyPr>
          <a:lstStyle/>
          <a:p>
            <a:r>
              <a:rPr lang="en-US" sz="1000" dirty="0">
                <a:solidFill>
                  <a:srgbClr val="0070C0"/>
                </a:solidFill>
                <a:latin typeface="+mn-lt"/>
              </a:rPr>
              <a:t>Dipole magnet</a:t>
            </a:r>
            <a:endParaRPr lang="de-CH" sz="1000" dirty="0">
              <a:solidFill>
                <a:srgbClr val="0070C0"/>
              </a:solidFill>
              <a:latin typeface="+mn-lt"/>
            </a:endParaRPr>
          </a:p>
        </p:txBody>
      </p:sp>
      <p:sp>
        <p:nvSpPr>
          <p:cNvPr id="68" name="Arc 67"/>
          <p:cNvSpPr/>
          <p:nvPr/>
        </p:nvSpPr>
        <p:spPr bwMode="auto">
          <a:xfrm rot="18935852">
            <a:off x="1326628" y="1387978"/>
            <a:ext cx="696470" cy="658044"/>
          </a:xfrm>
          <a:prstGeom prst="arc">
            <a:avLst>
              <a:gd name="adj1" fmla="val 14754567"/>
              <a:gd name="adj2" fmla="val 1075897"/>
            </a:avLst>
          </a:prstGeom>
          <a:noFill/>
          <a:ln w="9525" cap="flat" cmpd="sng" algn="ctr">
            <a:solidFill>
              <a:srgbClr val="FF0000"/>
            </a:solidFill>
            <a:prstDash val="solid"/>
            <a:round/>
            <a:headEnd type="none" w="med" len="med"/>
            <a:tailEnd type="arrow"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22" name="Line 84"/>
          <p:cNvSpPr>
            <a:spLocks noChangeShapeType="1"/>
          </p:cNvSpPr>
          <p:nvPr/>
        </p:nvSpPr>
        <p:spPr bwMode="auto">
          <a:xfrm flipH="1">
            <a:off x="7727700" y="1907780"/>
            <a:ext cx="0" cy="427066"/>
          </a:xfrm>
          <a:prstGeom prst="line">
            <a:avLst/>
          </a:prstGeom>
          <a:noFill/>
          <a:ln w="9525">
            <a:solidFill>
              <a:schemeClr val="tx1"/>
            </a:solidFill>
            <a:round/>
            <a:headEnd/>
            <a:tailEnd/>
          </a:ln>
          <a:effectLst/>
        </p:spPr>
        <p:txBody>
          <a:bodyPr/>
          <a:lstStyle/>
          <a:p>
            <a:endParaRPr lang="en-GB" sz="1200">
              <a:latin typeface="Times New Roman" panose="02020603050405020304" pitchFamily="18" charset="0"/>
              <a:cs typeface="Times New Roman" panose="02020603050405020304" pitchFamily="18" charset="0"/>
            </a:endParaRPr>
          </a:p>
        </p:txBody>
      </p:sp>
      <p:sp>
        <p:nvSpPr>
          <p:cNvPr id="24" name="Rectangle 14"/>
          <p:cNvSpPr>
            <a:spLocks noChangeArrowheads="1"/>
          </p:cNvSpPr>
          <p:nvPr/>
        </p:nvSpPr>
        <p:spPr bwMode="auto">
          <a:xfrm>
            <a:off x="5941550" y="881345"/>
            <a:ext cx="80434" cy="1008000"/>
          </a:xfrm>
          <a:prstGeom prst="rect">
            <a:avLst/>
          </a:prstGeom>
          <a:solidFill>
            <a:srgbClr val="DDDDDD"/>
          </a:solidFill>
          <a:ln w="9525">
            <a:solidFill>
              <a:schemeClr val="tx1"/>
            </a:solidFill>
            <a:miter lim="800000"/>
            <a:headEnd/>
            <a:tailEnd/>
          </a:ln>
          <a:effectLst/>
        </p:spPr>
        <p:txBody>
          <a:bodyPr wrap="none" anchor="ctr"/>
          <a:lstStyle/>
          <a:p>
            <a:endParaRPr lang="en-GB" sz="1200">
              <a:latin typeface="Times New Roman" panose="02020603050405020304" pitchFamily="18" charset="0"/>
              <a:cs typeface="Times New Roman" panose="02020603050405020304" pitchFamily="18" charset="0"/>
            </a:endParaRPr>
          </a:p>
        </p:txBody>
      </p:sp>
      <p:sp>
        <p:nvSpPr>
          <p:cNvPr id="32" name="Text Box 35"/>
          <p:cNvSpPr txBox="1">
            <a:spLocks noChangeArrowheads="1"/>
          </p:cNvSpPr>
          <p:nvPr/>
        </p:nvSpPr>
        <p:spPr bwMode="auto">
          <a:xfrm>
            <a:off x="5278295" y="1843760"/>
            <a:ext cx="1348852" cy="246221"/>
          </a:xfrm>
          <a:prstGeom prst="rect">
            <a:avLst/>
          </a:prstGeom>
          <a:noFill/>
          <a:ln w="9525">
            <a:noFill/>
            <a:miter lim="800000"/>
            <a:headEnd/>
            <a:tailEnd/>
          </a:ln>
          <a:effectLst/>
        </p:spPr>
        <p:txBody>
          <a:bodyPr wrap="square">
            <a:spAutoFit/>
          </a:bodyPr>
          <a:lstStyle/>
          <a:p>
            <a:pPr algn="ctr"/>
            <a:r>
              <a:rPr lang="en-US" sz="1000" dirty="0" smtClean="0">
                <a:latin typeface="+mn-lt"/>
                <a:cs typeface="Times New Roman" panose="02020603050405020304" pitchFamily="18" charset="0"/>
              </a:rPr>
              <a:t>Diamond window </a:t>
            </a:r>
            <a:endParaRPr lang="en-US" sz="1000" dirty="0">
              <a:latin typeface="+mn-lt"/>
              <a:cs typeface="Times New Roman" panose="02020603050405020304" pitchFamily="18" charset="0"/>
            </a:endParaRPr>
          </a:p>
        </p:txBody>
      </p:sp>
      <p:sp>
        <p:nvSpPr>
          <p:cNvPr id="37" name="Line 47"/>
          <p:cNvSpPr>
            <a:spLocks noChangeShapeType="1"/>
          </p:cNvSpPr>
          <p:nvPr/>
        </p:nvSpPr>
        <p:spPr bwMode="auto">
          <a:xfrm flipV="1">
            <a:off x="1755062" y="2213242"/>
            <a:ext cx="2087722" cy="5643"/>
          </a:xfrm>
          <a:prstGeom prst="line">
            <a:avLst/>
          </a:prstGeom>
          <a:noFill/>
          <a:ln w="12700">
            <a:solidFill>
              <a:schemeClr val="tx1"/>
            </a:solidFill>
            <a:round/>
            <a:headEnd type="arrow" w="med" len="med"/>
            <a:tailEnd type="arrow" w="med" len="med"/>
          </a:ln>
          <a:effectLst/>
        </p:spPr>
        <p:txBody>
          <a:bodyPr/>
          <a:lstStyle/>
          <a:p>
            <a:endParaRPr lang="en-GB" sz="1200">
              <a:latin typeface="Times New Roman" panose="02020603050405020304" pitchFamily="18" charset="0"/>
              <a:cs typeface="Times New Roman" panose="02020603050405020304" pitchFamily="18" charset="0"/>
            </a:endParaRPr>
          </a:p>
        </p:txBody>
      </p:sp>
      <p:sp>
        <p:nvSpPr>
          <p:cNvPr id="38" name="Line 82"/>
          <p:cNvSpPr>
            <a:spLocks noChangeShapeType="1"/>
          </p:cNvSpPr>
          <p:nvPr/>
        </p:nvSpPr>
        <p:spPr bwMode="auto">
          <a:xfrm>
            <a:off x="3914792" y="2213242"/>
            <a:ext cx="3823800" cy="5643"/>
          </a:xfrm>
          <a:prstGeom prst="line">
            <a:avLst/>
          </a:prstGeom>
          <a:noFill/>
          <a:ln w="12700">
            <a:solidFill>
              <a:schemeClr val="tx1"/>
            </a:solidFill>
            <a:prstDash val="solid"/>
            <a:round/>
            <a:headEnd type="arrow" w="med" len="med"/>
            <a:tailEnd type="arrow" w="med" len="med"/>
          </a:ln>
          <a:effectLst/>
        </p:spPr>
        <p:txBody>
          <a:bodyPr/>
          <a:lstStyle/>
          <a:p>
            <a:endParaRPr lang="en-GB" sz="1200">
              <a:latin typeface="Times New Roman" panose="02020603050405020304" pitchFamily="18" charset="0"/>
              <a:cs typeface="Times New Roman" panose="02020603050405020304" pitchFamily="18" charset="0"/>
            </a:endParaRPr>
          </a:p>
        </p:txBody>
      </p:sp>
      <p:sp>
        <p:nvSpPr>
          <p:cNvPr id="39" name="Line 83"/>
          <p:cNvSpPr>
            <a:spLocks noChangeShapeType="1"/>
          </p:cNvSpPr>
          <p:nvPr/>
        </p:nvSpPr>
        <p:spPr bwMode="auto">
          <a:xfrm>
            <a:off x="3893878" y="1726526"/>
            <a:ext cx="0" cy="639765"/>
          </a:xfrm>
          <a:prstGeom prst="line">
            <a:avLst/>
          </a:prstGeom>
          <a:noFill/>
          <a:ln w="9525">
            <a:solidFill>
              <a:schemeClr val="tx1"/>
            </a:solidFill>
            <a:round/>
            <a:headEnd/>
            <a:tailEnd/>
          </a:ln>
          <a:effectLst/>
        </p:spPr>
        <p:txBody>
          <a:bodyPr/>
          <a:lstStyle/>
          <a:p>
            <a:endParaRPr lang="en-GB" sz="1200">
              <a:latin typeface="Times New Roman" panose="02020603050405020304" pitchFamily="18" charset="0"/>
              <a:cs typeface="Times New Roman" panose="02020603050405020304" pitchFamily="18" charset="0"/>
            </a:endParaRPr>
          </a:p>
        </p:txBody>
      </p:sp>
      <p:sp>
        <p:nvSpPr>
          <p:cNvPr id="40" name="Line 85"/>
          <p:cNvSpPr>
            <a:spLocks noChangeShapeType="1"/>
          </p:cNvSpPr>
          <p:nvPr/>
        </p:nvSpPr>
        <p:spPr bwMode="auto">
          <a:xfrm>
            <a:off x="1689507" y="1671865"/>
            <a:ext cx="0" cy="680728"/>
          </a:xfrm>
          <a:prstGeom prst="line">
            <a:avLst/>
          </a:prstGeom>
          <a:noFill/>
          <a:ln w="9525">
            <a:solidFill>
              <a:schemeClr val="tx1"/>
            </a:solidFill>
            <a:round/>
            <a:headEnd/>
            <a:tailEnd/>
          </a:ln>
          <a:effectLst/>
        </p:spPr>
        <p:txBody>
          <a:bodyPr/>
          <a:lstStyle/>
          <a:p>
            <a:endParaRPr lang="en-GB" sz="1200">
              <a:latin typeface="Times New Roman" panose="02020603050405020304" pitchFamily="18" charset="0"/>
              <a:cs typeface="Times New Roman" panose="02020603050405020304" pitchFamily="18" charset="0"/>
            </a:endParaRPr>
          </a:p>
        </p:txBody>
      </p:sp>
      <p:sp>
        <p:nvSpPr>
          <p:cNvPr id="44" name="TextBox 43"/>
          <p:cNvSpPr txBox="1"/>
          <p:nvPr/>
        </p:nvSpPr>
        <p:spPr>
          <a:xfrm>
            <a:off x="6068183" y="881345"/>
            <a:ext cx="340158" cy="253916"/>
          </a:xfrm>
          <a:prstGeom prst="rect">
            <a:avLst/>
          </a:prstGeom>
          <a:noFill/>
        </p:spPr>
        <p:txBody>
          <a:bodyPr wrap="none" rtlCol="0">
            <a:spAutoFit/>
          </a:bodyPr>
          <a:lstStyle/>
          <a:p>
            <a:r>
              <a:rPr lang="fr-FR" sz="1000" dirty="0" smtClean="0">
                <a:latin typeface="+mn-lt"/>
                <a:cs typeface="Times New Roman" panose="02020603050405020304" pitchFamily="18" charset="0"/>
              </a:rPr>
              <a:t>Air</a:t>
            </a:r>
            <a:endParaRPr lang="en-GB" sz="1000" dirty="0">
              <a:latin typeface="+mn-lt"/>
              <a:cs typeface="Times New Roman" panose="02020603050405020304" pitchFamily="18" charset="0"/>
            </a:endParaRPr>
          </a:p>
        </p:txBody>
      </p:sp>
      <p:sp>
        <p:nvSpPr>
          <p:cNvPr id="45" name="TextBox 44"/>
          <p:cNvSpPr txBox="1"/>
          <p:nvPr/>
        </p:nvSpPr>
        <p:spPr>
          <a:xfrm>
            <a:off x="5274842" y="857505"/>
            <a:ext cx="631904" cy="253916"/>
          </a:xfrm>
          <a:prstGeom prst="rect">
            <a:avLst/>
          </a:prstGeom>
          <a:noFill/>
        </p:spPr>
        <p:txBody>
          <a:bodyPr wrap="none" rtlCol="0">
            <a:spAutoFit/>
          </a:bodyPr>
          <a:lstStyle/>
          <a:p>
            <a:r>
              <a:rPr lang="fr-FR" sz="1000" dirty="0" smtClean="0">
                <a:latin typeface="+mn-lt"/>
                <a:cs typeface="Times New Roman" panose="02020603050405020304" pitchFamily="18" charset="0"/>
              </a:rPr>
              <a:t>Vacuum</a:t>
            </a:r>
            <a:endParaRPr lang="en-GB" sz="1000" dirty="0">
              <a:latin typeface="+mn-lt"/>
              <a:cs typeface="Times New Roman" panose="02020603050405020304" pitchFamily="18" charset="0"/>
            </a:endParaRPr>
          </a:p>
        </p:txBody>
      </p:sp>
      <p:sp>
        <p:nvSpPr>
          <p:cNvPr id="47" name="TextBox 46"/>
          <p:cNvSpPr txBox="1"/>
          <p:nvPr/>
        </p:nvSpPr>
        <p:spPr>
          <a:xfrm>
            <a:off x="2667105" y="2105370"/>
            <a:ext cx="253930" cy="228705"/>
          </a:xfrm>
          <a:prstGeom prst="rect">
            <a:avLst/>
          </a:prstGeom>
          <a:solidFill>
            <a:schemeClr val="bg1"/>
          </a:solidFill>
        </p:spPr>
        <p:txBody>
          <a:bodyPr wrap="none" rtlCol="0">
            <a:spAutoFit/>
          </a:bodyPr>
          <a:lstStyle/>
          <a:p>
            <a:r>
              <a:rPr lang="fr-FR" sz="1100" i="1" dirty="0">
                <a:latin typeface="Times New Roman" panose="02020603050405020304" pitchFamily="18" charset="0"/>
                <a:cs typeface="Times New Roman" panose="02020603050405020304" pitchFamily="18" charset="0"/>
              </a:rPr>
              <a:t>d</a:t>
            </a:r>
            <a:r>
              <a:rPr lang="fr-FR" sz="1100" i="1" dirty="0" smtClean="0">
                <a:latin typeface="Times New Roman" panose="02020603050405020304" pitchFamily="18" charset="0"/>
                <a:cs typeface="Times New Roman" panose="02020603050405020304" pitchFamily="18" charset="0"/>
              </a:rPr>
              <a:t> </a:t>
            </a:r>
            <a:endParaRPr lang="en-GB" sz="1100" i="1" dirty="0">
              <a:latin typeface="Times New Roman" panose="02020603050405020304" pitchFamily="18" charset="0"/>
              <a:cs typeface="Times New Roman" panose="02020603050405020304" pitchFamily="18" charset="0"/>
            </a:endParaRPr>
          </a:p>
        </p:txBody>
      </p:sp>
      <p:sp>
        <p:nvSpPr>
          <p:cNvPr id="48" name="TextBox 47"/>
          <p:cNvSpPr txBox="1"/>
          <p:nvPr/>
        </p:nvSpPr>
        <p:spPr>
          <a:xfrm>
            <a:off x="4890346" y="2106141"/>
            <a:ext cx="281957" cy="228705"/>
          </a:xfrm>
          <a:prstGeom prst="rect">
            <a:avLst/>
          </a:prstGeom>
          <a:solidFill>
            <a:schemeClr val="bg1"/>
          </a:solidFill>
        </p:spPr>
        <p:txBody>
          <a:bodyPr wrap="none" rtlCol="0">
            <a:spAutoFit/>
          </a:bodyPr>
          <a:lstStyle/>
          <a:p>
            <a:r>
              <a:rPr lang="en-US" sz="1100" i="1" dirty="0" smtClean="0">
                <a:latin typeface="Times New Roman" panose="02020603050405020304" pitchFamily="18" charset="0"/>
                <a:cs typeface="Times New Roman" panose="02020603050405020304" pitchFamily="18" charset="0"/>
              </a:rPr>
              <a:t>D </a:t>
            </a:r>
            <a:endParaRPr lang="en-GB" sz="1100" i="1" dirty="0">
              <a:latin typeface="Times New Roman" panose="02020603050405020304" pitchFamily="18" charset="0"/>
              <a:cs typeface="Times New Roman" panose="02020603050405020304" pitchFamily="18" charset="0"/>
            </a:endParaRPr>
          </a:p>
        </p:txBody>
      </p:sp>
      <p:sp>
        <p:nvSpPr>
          <p:cNvPr id="50" name="Oval 49"/>
          <p:cNvSpPr/>
          <p:nvPr/>
        </p:nvSpPr>
        <p:spPr bwMode="auto">
          <a:xfrm flipH="1">
            <a:off x="7699946" y="1322423"/>
            <a:ext cx="91841" cy="120459"/>
          </a:xfrm>
          <a:prstGeom prst="ellipse">
            <a:avLst/>
          </a:prstGeom>
          <a:solidFill>
            <a:srgbClr val="FFC000"/>
          </a:solidFill>
          <a:ln w="9525" cap="flat"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1"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52" name="Text Box 45"/>
          <p:cNvSpPr txBox="1">
            <a:spLocks noChangeArrowheads="1"/>
          </p:cNvSpPr>
          <p:nvPr/>
        </p:nvSpPr>
        <p:spPr bwMode="auto">
          <a:xfrm>
            <a:off x="3004461" y="2321393"/>
            <a:ext cx="2187117" cy="261610"/>
          </a:xfrm>
          <a:prstGeom prst="rect">
            <a:avLst/>
          </a:prstGeom>
          <a:noFill/>
          <a:ln w="9525">
            <a:noFill/>
            <a:miter lim="800000"/>
            <a:headEnd/>
            <a:tailEnd/>
          </a:ln>
          <a:effectLst/>
        </p:spPr>
        <p:txBody>
          <a:bodyPr wrap="square">
            <a:spAutoFit/>
          </a:bodyPr>
          <a:lstStyle/>
          <a:p>
            <a:r>
              <a:rPr lang="en-US" sz="1100" i="1" dirty="0" smtClean="0">
                <a:latin typeface="+mn-lt"/>
                <a:cs typeface="Times New Roman" panose="02020603050405020304" pitchFamily="18" charset="0"/>
              </a:rPr>
              <a:t>Pinhole magnification: M </a:t>
            </a:r>
            <a:r>
              <a:rPr lang="en-US" sz="1100" i="1" dirty="0">
                <a:latin typeface="+mn-lt"/>
                <a:cs typeface="Times New Roman" panose="02020603050405020304" pitchFamily="18" charset="0"/>
              </a:rPr>
              <a:t>= D / d</a:t>
            </a:r>
          </a:p>
        </p:txBody>
      </p:sp>
      <p:sp>
        <p:nvSpPr>
          <p:cNvPr id="53" name="Text Box 44"/>
          <p:cNvSpPr txBox="1">
            <a:spLocks noChangeArrowheads="1"/>
          </p:cNvSpPr>
          <p:nvPr/>
        </p:nvSpPr>
        <p:spPr bwMode="auto">
          <a:xfrm>
            <a:off x="7409002" y="949240"/>
            <a:ext cx="612683" cy="242158"/>
          </a:xfrm>
          <a:prstGeom prst="rect">
            <a:avLst/>
          </a:prstGeom>
          <a:noFill/>
          <a:ln w="9525">
            <a:noFill/>
            <a:miter lim="800000"/>
            <a:headEnd/>
            <a:tailEnd/>
          </a:ln>
          <a:effectLst/>
        </p:spPr>
        <p:txBody>
          <a:bodyPr wrap="none">
            <a:spAutoFit/>
          </a:bodyPr>
          <a:lstStyle/>
          <a:p>
            <a:r>
              <a:rPr lang="en-US" sz="1200" dirty="0">
                <a:solidFill>
                  <a:schemeClr val="accent2"/>
                </a:solidFill>
                <a:latin typeface="+mn-lt"/>
                <a:cs typeface="Times New Roman" panose="02020603050405020304" pitchFamily="18" charset="0"/>
              </a:rPr>
              <a:t>S = M · s</a:t>
            </a:r>
          </a:p>
        </p:txBody>
      </p:sp>
      <p:sp>
        <p:nvSpPr>
          <p:cNvPr id="56" name="Text Box 40"/>
          <p:cNvSpPr txBox="1">
            <a:spLocks noChangeArrowheads="1"/>
          </p:cNvSpPr>
          <p:nvPr/>
        </p:nvSpPr>
        <p:spPr bwMode="auto">
          <a:xfrm>
            <a:off x="1592906" y="1226353"/>
            <a:ext cx="153626" cy="242158"/>
          </a:xfrm>
          <a:prstGeom prst="rect">
            <a:avLst/>
          </a:prstGeom>
          <a:noFill/>
          <a:ln w="9525">
            <a:noFill/>
            <a:miter lim="800000"/>
            <a:headEnd/>
            <a:tailEnd/>
          </a:ln>
          <a:effectLst/>
        </p:spPr>
        <p:txBody>
          <a:bodyPr wrap="square">
            <a:spAutoFit/>
          </a:bodyPr>
          <a:lstStyle/>
          <a:p>
            <a:r>
              <a:rPr lang="en-US" sz="1200" b="1" i="1" dirty="0">
                <a:solidFill>
                  <a:srgbClr val="FFFF00"/>
                </a:solidFill>
                <a:latin typeface="Times New Roman" panose="02020603050405020304" pitchFamily="18" charset="0"/>
                <a:cs typeface="Times New Roman" panose="02020603050405020304" pitchFamily="18" charset="0"/>
              </a:rPr>
              <a:t>s</a:t>
            </a:r>
          </a:p>
        </p:txBody>
      </p:sp>
      <p:grpSp>
        <p:nvGrpSpPr>
          <p:cNvPr id="69" name="Group 68"/>
          <p:cNvGrpSpPr/>
          <p:nvPr/>
        </p:nvGrpSpPr>
        <p:grpSpPr>
          <a:xfrm rot="5400000">
            <a:off x="7692473" y="1920276"/>
            <a:ext cx="570022" cy="223762"/>
            <a:chOff x="10151926" y="3689916"/>
            <a:chExt cx="869379" cy="341274"/>
          </a:xfrm>
        </p:grpSpPr>
        <p:sp>
          <p:nvSpPr>
            <p:cNvPr id="70" name="Rounded Rectangle 69"/>
            <p:cNvSpPr/>
            <p:nvPr/>
          </p:nvSpPr>
          <p:spPr>
            <a:xfrm>
              <a:off x="10539572" y="3730102"/>
              <a:ext cx="481733" cy="271688"/>
            </a:xfrm>
            <a:prstGeom prst="roundRect">
              <a:avLst/>
            </a:prstGeom>
            <a:solidFill>
              <a:schemeClr val="bg1">
                <a:lumMod val="75000"/>
              </a:schemeClr>
            </a:solid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200"/>
            </a:p>
          </p:txBody>
        </p:sp>
        <p:sp>
          <p:nvSpPr>
            <p:cNvPr id="71" name="Trapezoid 70"/>
            <p:cNvSpPr>
              <a:spLocks noChangeAspect="1"/>
            </p:cNvSpPr>
            <p:nvPr/>
          </p:nvSpPr>
          <p:spPr>
            <a:xfrm rot="5400000">
              <a:off x="10177193" y="3664649"/>
              <a:ext cx="341274" cy="391807"/>
            </a:xfrm>
            <a:prstGeom prst="trapezoid">
              <a:avLst/>
            </a:prstGeom>
            <a:solidFill>
              <a:schemeClr val="bg1">
                <a:lumMod val="75000"/>
              </a:schemeClr>
            </a:solid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200"/>
            </a:p>
          </p:txBody>
        </p:sp>
      </p:grpSp>
      <p:sp>
        <p:nvSpPr>
          <p:cNvPr id="72" name="Rectangle 71"/>
          <p:cNvSpPr/>
          <p:nvPr/>
        </p:nvSpPr>
        <p:spPr bwMode="auto">
          <a:xfrm>
            <a:off x="7730134" y="1214877"/>
            <a:ext cx="31472" cy="346192"/>
          </a:xfrm>
          <a:prstGeom prst="rect">
            <a:avLst/>
          </a:prstGeom>
          <a:solidFill>
            <a:srgbClr val="92D05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73" name="Rectangle 72"/>
          <p:cNvSpPr/>
          <p:nvPr/>
        </p:nvSpPr>
        <p:spPr bwMode="auto">
          <a:xfrm rot="18900000">
            <a:off x="7976837" y="1125576"/>
            <a:ext cx="31472" cy="440607"/>
          </a:xfrm>
          <a:prstGeom prst="rect">
            <a:avLst/>
          </a:prstGeom>
          <a:solidFill>
            <a:schemeClr val="bg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74" name="TextBox 73"/>
          <p:cNvSpPr txBox="1"/>
          <p:nvPr/>
        </p:nvSpPr>
        <p:spPr>
          <a:xfrm>
            <a:off x="7232604" y="1486698"/>
            <a:ext cx="567784" cy="246221"/>
          </a:xfrm>
          <a:prstGeom prst="rect">
            <a:avLst/>
          </a:prstGeom>
          <a:noFill/>
        </p:spPr>
        <p:txBody>
          <a:bodyPr wrap="none" rtlCol="0">
            <a:spAutoFit/>
          </a:bodyPr>
          <a:lstStyle/>
          <a:p>
            <a:r>
              <a:rPr lang="en-US" sz="1000" dirty="0" err="1" smtClean="0">
                <a:solidFill>
                  <a:schemeClr val="accent6">
                    <a:lumMod val="60000"/>
                    <a:lumOff val="40000"/>
                  </a:schemeClr>
                </a:solidFill>
                <a:latin typeface="+mn-lt"/>
              </a:rPr>
              <a:t>Ce:YAG</a:t>
            </a:r>
            <a:endParaRPr lang="de-CH" sz="1000" dirty="0">
              <a:solidFill>
                <a:schemeClr val="accent6">
                  <a:lumMod val="60000"/>
                  <a:lumOff val="40000"/>
                </a:schemeClr>
              </a:solidFill>
              <a:latin typeface="+mn-lt"/>
            </a:endParaRPr>
          </a:p>
        </p:txBody>
      </p:sp>
      <p:sp>
        <p:nvSpPr>
          <p:cNvPr id="75" name="TextBox 74"/>
          <p:cNvSpPr txBox="1"/>
          <p:nvPr/>
        </p:nvSpPr>
        <p:spPr>
          <a:xfrm>
            <a:off x="7943220" y="1159522"/>
            <a:ext cx="551754" cy="261610"/>
          </a:xfrm>
          <a:prstGeom prst="rect">
            <a:avLst/>
          </a:prstGeom>
          <a:noFill/>
        </p:spPr>
        <p:txBody>
          <a:bodyPr wrap="none" rtlCol="0">
            <a:spAutoFit/>
          </a:bodyPr>
          <a:lstStyle/>
          <a:p>
            <a:r>
              <a:rPr lang="en-US" sz="1100" dirty="0" smtClean="0">
                <a:solidFill>
                  <a:schemeClr val="bg1">
                    <a:lumMod val="65000"/>
                  </a:schemeClr>
                </a:solidFill>
                <a:latin typeface="+mn-lt"/>
              </a:rPr>
              <a:t>mirror</a:t>
            </a:r>
            <a:endParaRPr lang="de-CH" sz="1100" dirty="0">
              <a:solidFill>
                <a:schemeClr val="bg1">
                  <a:lumMod val="65000"/>
                </a:schemeClr>
              </a:solidFill>
              <a:latin typeface="+mn-lt"/>
            </a:endParaRPr>
          </a:p>
        </p:txBody>
      </p:sp>
      <p:sp>
        <p:nvSpPr>
          <p:cNvPr id="76" name="TextBox 75"/>
          <p:cNvSpPr txBox="1"/>
          <p:nvPr/>
        </p:nvSpPr>
        <p:spPr>
          <a:xfrm>
            <a:off x="7975404" y="1832319"/>
            <a:ext cx="845068" cy="400110"/>
          </a:xfrm>
          <a:prstGeom prst="rect">
            <a:avLst/>
          </a:prstGeom>
          <a:noFill/>
        </p:spPr>
        <p:txBody>
          <a:bodyPr wrap="square" rtlCol="0">
            <a:spAutoFit/>
          </a:bodyPr>
          <a:lstStyle/>
          <a:p>
            <a:pPr algn="r"/>
            <a:r>
              <a:rPr lang="en-US" sz="1000" dirty="0" smtClean="0">
                <a:latin typeface="+mn-lt"/>
              </a:rPr>
              <a:t>Camera &amp; objective</a:t>
            </a:r>
          </a:p>
        </p:txBody>
      </p:sp>
      <p:sp>
        <p:nvSpPr>
          <p:cNvPr id="46" name="Rectangle 14"/>
          <p:cNvSpPr>
            <a:spLocks noChangeArrowheads="1"/>
          </p:cNvSpPr>
          <p:nvPr/>
        </p:nvSpPr>
        <p:spPr bwMode="auto">
          <a:xfrm>
            <a:off x="7027994" y="1063362"/>
            <a:ext cx="18000" cy="432000"/>
          </a:xfrm>
          <a:prstGeom prst="rect">
            <a:avLst/>
          </a:prstGeom>
          <a:solidFill>
            <a:schemeClr val="bg1">
              <a:lumMod val="65000"/>
            </a:schemeClr>
          </a:solidFill>
          <a:ln w="9525">
            <a:noFill/>
            <a:miter lim="800000"/>
            <a:headEnd/>
            <a:tailEnd/>
          </a:ln>
          <a:effectLst/>
        </p:spPr>
        <p:txBody>
          <a:bodyPr wrap="none" anchor="ctr"/>
          <a:lstStyle/>
          <a:p>
            <a:endParaRPr lang="en-GB" sz="1200">
              <a:latin typeface="Times New Roman" panose="02020603050405020304" pitchFamily="18" charset="0"/>
              <a:cs typeface="Times New Roman" panose="02020603050405020304" pitchFamily="18" charset="0"/>
            </a:endParaRPr>
          </a:p>
        </p:txBody>
      </p:sp>
      <p:sp>
        <p:nvSpPr>
          <p:cNvPr id="49" name="Rectangle 14"/>
          <p:cNvSpPr>
            <a:spLocks noChangeArrowheads="1"/>
          </p:cNvSpPr>
          <p:nvPr/>
        </p:nvSpPr>
        <p:spPr bwMode="auto">
          <a:xfrm>
            <a:off x="7045426" y="1063362"/>
            <a:ext cx="18000" cy="324000"/>
          </a:xfrm>
          <a:prstGeom prst="rect">
            <a:avLst/>
          </a:prstGeom>
          <a:solidFill>
            <a:schemeClr val="bg1">
              <a:lumMod val="65000"/>
            </a:schemeClr>
          </a:solidFill>
          <a:ln w="9525">
            <a:noFill/>
            <a:miter lim="800000"/>
            <a:headEnd/>
            <a:tailEnd/>
          </a:ln>
          <a:effectLst/>
        </p:spPr>
        <p:txBody>
          <a:bodyPr wrap="none" anchor="ctr"/>
          <a:lstStyle/>
          <a:p>
            <a:endParaRPr lang="en-GB" sz="1200">
              <a:latin typeface="Times New Roman" panose="02020603050405020304" pitchFamily="18" charset="0"/>
              <a:cs typeface="Times New Roman" panose="02020603050405020304" pitchFamily="18" charset="0"/>
            </a:endParaRPr>
          </a:p>
        </p:txBody>
      </p:sp>
      <p:sp>
        <p:nvSpPr>
          <p:cNvPr id="54" name="Rectangle 14"/>
          <p:cNvSpPr>
            <a:spLocks noChangeArrowheads="1"/>
          </p:cNvSpPr>
          <p:nvPr/>
        </p:nvSpPr>
        <p:spPr bwMode="auto">
          <a:xfrm>
            <a:off x="7063333" y="1062618"/>
            <a:ext cx="18000" cy="216000"/>
          </a:xfrm>
          <a:prstGeom prst="rect">
            <a:avLst/>
          </a:prstGeom>
          <a:solidFill>
            <a:schemeClr val="bg1">
              <a:lumMod val="65000"/>
            </a:schemeClr>
          </a:solidFill>
          <a:ln w="9525">
            <a:noFill/>
            <a:miter lim="800000"/>
            <a:headEnd/>
            <a:tailEnd/>
          </a:ln>
          <a:effectLst/>
        </p:spPr>
        <p:txBody>
          <a:bodyPr wrap="none" anchor="ctr"/>
          <a:lstStyle/>
          <a:p>
            <a:endParaRPr lang="en-GB" sz="1200">
              <a:latin typeface="Times New Roman" panose="02020603050405020304" pitchFamily="18" charset="0"/>
              <a:cs typeface="Times New Roman" panose="02020603050405020304" pitchFamily="18" charset="0"/>
            </a:endParaRPr>
          </a:p>
        </p:txBody>
      </p:sp>
      <p:sp>
        <p:nvSpPr>
          <p:cNvPr id="55" name="TextBox 54"/>
          <p:cNvSpPr txBox="1"/>
          <p:nvPr/>
        </p:nvSpPr>
        <p:spPr>
          <a:xfrm>
            <a:off x="6446266" y="1431129"/>
            <a:ext cx="688009" cy="246221"/>
          </a:xfrm>
          <a:prstGeom prst="rect">
            <a:avLst/>
          </a:prstGeom>
          <a:noFill/>
        </p:spPr>
        <p:txBody>
          <a:bodyPr wrap="none" rtlCol="0">
            <a:spAutoFit/>
          </a:bodyPr>
          <a:lstStyle/>
          <a:p>
            <a:r>
              <a:rPr lang="fr-FR" sz="1000" dirty="0" smtClean="0">
                <a:latin typeface="+mn-lt"/>
                <a:cs typeface="Times New Roman" panose="02020603050405020304" pitchFamily="18" charset="0"/>
              </a:rPr>
              <a:t>Mo </a:t>
            </a:r>
            <a:r>
              <a:rPr lang="fr-FR" sz="1000" dirty="0" err="1" smtClean="0">
                <a:latin typeface="+mn-lt"/>
                <a:cs typeface="Times New Roman" panose="02020603050405020304" pitchFamily="18" charset="0"/>
              </a:rPr>
              <a:t>filters</a:t>
            </a:r>
            <a:endParaRPr lang="en-GB" sz="1000" dirty="0">
              <a:latin typeface="+mn-lt"/>
              <a:cs typeface="Times New Roman" panose="02020603050405020304" pitchFamily="18" charset="0"/>
            </a:endParaRPr>
          </a:p>
        </p:txBody>
      </p:sp>
      <p:pic>
        <p:nvPicPr>
          <p:cNvPr id="7" name="Picture 6"/>
          <p:cNvPicPr>
            <a:picLocks noChangeAspect="1"/>
          </p:cNvPicPr>
          <p:nvPr/>
        </p:nvPicPr>
        <p:blipFill>
          <a:blip r:embed="rId2"/>
          <a:stretch>
            <a:fillRect/>
          </a:stretch>
        </p:blipFill>
        <p:spPr>
          <a:xfrm>
            <a:off x="491762" y="2731883"/>
            <a:ext cx="2202287" cy="1873547"/>
          </a:xfrm>
          <a:prstGeom prst="rect">
            <a:avLst/>
          </a:prstGeom>
        </p:spPr>
      </p:pic>
      <p:sp>
        <p:nvSpPr>
          <p:cNvPr id="58" name="Rectangle 14"/>
          <p:cNvSpPr>
            <a:spLocks noChangeArrowheads="1"/>
          </p:cNvSpPr>
          <p:nvPr/>
        </p:nvSpPr>
        <p:spPr bwMode="auto">
          <a:xfrm>
            <a:off x="3865144" y="987614"/>
            <a:ext cx="54000" cy="360000"/>
          </a:xfrm>
          <a:prstGeom prst="rect">
            <a:avLst/>
          </a:prstGeom>
          <a:solidFill>
            <a:srgbClr val="DDDDDD"/>
          </a:solidFill>
          <a:ln w="9525">
            <a:solidFill>
              <a:schemeClr val="tx1"/>
            </a:solidFill>
            <a:miter lim="800000"/>
            <a:headEnd/>
            <a:tailEnd/>
          </a:ln>
          <a:effectLst/>
        </p:spPr>
        <p:txBody>
          <a:bodyPr wrap="none" anchor="ctr"/>
          <a:lstStyle/>
          <a:p>
            <a:endParaRPr lang="en-GB" sz="1200">
              <a:latin typeface="Times New Roman" panose="02020603050405020304" pitchFamily="18" charset="0"/>
              <a:cs typeface="Times New Roman" panose="02020603050405020304" pitchFamily="18" charset="0"/>
            </a:endParaRPr>
          </a:p>
        </p:txBody>
      </p:sp>
      <p:sp>
        <p:nvSpPr>
          <p:cNvPr id="62" name="Rectangle 14"/>
          <p:cNvSpPr>
            <a:spLocks noChangeArrowheads="1"/>
          </p:cNvSpPr>
          <p:nvPr/>
        </p:nvSpPr>
        <p:spPr bwMode="auto">
          <a:xfrm>
            <a:off x="3869553" y="1419622"/>
            <a:ext cx="54000" cy="360000"/>
          </a:xfrm>
          <a:prstGeom prst="rect">
            <a:avLst/>
          </a:prstGeom>
          <a:solidFill>
            <a:srgbClr val="DDDDDD"/>
          </a:solidFill>
          <a:ln w="9525">
            <a:solidFill>
              <a:schemeClr val="tx1"/>
            </a:solidFill>
            <a:miter lim="800000"/>
            <a:headEnd/>
            <a:tailEnd/>
          </a:ln>
          <a:effectLst/>
        </p:spPr>
        <p:txBody>
          <a:bodyPr wrap="none" anchor="ctr"/>
          <a:lstStyle/>
          <a:p>
            <a:endParaRPr lang="en-GB" sz="1200">
              <a:latin typeface="Times New Roman" panose="02020603050405020304" pitchFamily="18" charset="0"/>
              <a:cs typeface="Times New Roman" panose="02020603050405020304" pitchFamily="18" charset="0"/>
            </a:endParaRPr>
          </a:p>
        </p:txBody>
      </p:sp>
      <p:sp>
        <p:nvSpPr>
          <p:cNvPr id="63" name="Isosceles Triangle 62"/>
          <p:cNvSpPr/>
          <p:nvPr/>
        </p:nvSpPr>
        <p:spPr bwMode="auto">
          <a:xfrm rot="16200000">
            <a:off x="2359720" y="274195"/>
            <a:ext cx="792007" cy="2218845"/>
          </a:xfrm>
          <a:prstGeom prst="triangle">
            <a:avLst/>
          </a:prstGeom>
          <a:solidFill>
            <a:schemeClr val="accent1">
              <a:alpha val="29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78" name="Trapezoid 77"/>
          <p:cNvSpPr/>
          <p:nvPr/>
        </p:nvSpPr>
        <p:spPr bwMode="auto">
          <a:xfrm rot="16200000">
            <a:off x="5750523" y="-568201"/>
            <a:ext cx="120457" cy="3901709"/>
          </a:xfrm>
          <a:prstGeom prst="trapezoid">
            <a:avLst/>
          </a:prstGeom>
          <a:solidFill>
            <a:srgbClr val="FFC000">
              <a:alpha val="29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79" name="TextBox 78"/>
          <p:cNvSpPr txBox="1"/>
          <p:nvPr/>
        </p:nvSpPr>
        <p:spPr>
          <a:xfrm>
            <a:off x="3603192" y="754387"/>
            <a:ext cx="574196" cy="246221"/>
          </a:xfrm>
          <a:prstGeom prst="rect">
            <a:avLst/>
          </a:prstGeom>
          <a:noFill/>
        </p:spPr>
        <p:txBody>
          <a:bodyPr wrap="none" rtlCol="0">
            <a:spAutoFit/>
          </a:bodyPr>
          <a:lstStyle/>
          <a:p>
            <a:r>
              <a:rPr lang="fr-FR" sz="1000" dirty="0" err="1" smtClean="0">
                <a:latin typeface="+mn-lt"/>
                <a:cs typeface="Times New Roman" panose="02020603050405020304" pitchFamily="18" charset="0"/>
              </a:rPr>
              <a:t>Pinhole</a:t>
            </a:r>
            <a:endParaRPr lang="en-GB" sz="1000" dirty="0">
              <a:latin typeface="+mn-lt"/>
              <a:cs typeface="Times New Roman" panose="02020603050405020304" pitchFamily="18" charset="0"/>
            </a:endParaRPr>
          </a:p>
        </p:txBody>
      </p:sp>
      <p:pic>
        <p:nvPicPr>
          <p:cNvPr id="5" name="Picture 4"/>
          <p:cNvPicPr>
            <a:picLocks noChangeAspect="1"/>
          </p:cNvPicPr>
          <p:nvPr/>
        </p:nvPicPr>
        <p:blipFill>
          <a:blip r:embed="rId3"/>
          <a:stretch>
            <a:fillRect/>
          </a:stretch>
        </p:blipFill>
        <p:spPr>
          <a:xfrm>
            <a:off x="2688266" y="2753240"/>
            <a:ext cx="6276222" cy="1849834"/>
          </a:xfrm>
          <a:prstGeom prst="rect">
            <a:avLst/>
          </a:prstGeom>
        </p:spPr>
      </p:pic>
    </p:spTree>
    <p:extLst>
      <p:ext uri="{BB962C8B-B14F-4D97-AF65-F5344CB8AC3E}">
        <p14:creationId xmlns:p14="http://schemas.microsoft.com/office/powerpoint/2010/main" val="2115553055"/>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X-ray </a:t>
            </a:r>
            <a:r>
              <a:rPr lang="en-US" dirty="0"/>
              <a:t>P</a:t>
            </a:r>
            <a:r>
              <a:rPr lang="en-US" dirty="0" smtClean="0"/>
              <a:t>inhole: Point Spread </a:t>
            </a:r>
            <a:r>
              <a:rPr lang="en-US" dirty="0"/>
              <a:t>F</a:t>
            </a:r>
            <a:r>
              <a:rPr lang="en-US" dirty="0" smtClean="0"/>
              <a:t>unction</a:t>
            </a:r>
            <a:endParaRPr lang="de-CH" dirty="0"/>
          </a:p>
        </p:txBody>
      </p:sp>
      <p:sp>
        <p:nvSpPr>
          <p:cNvPr id="4" name="Slide Number Placeholder 3"/>
          <p:cNvSpPr>
            <a:spLocks noGrp="1"/>
          </p:cNvSpPr>
          <p:nvPr>
            <p:ph type="sldNum" sz="quarter" idx="16"/>
          </p:nvPr>
        </p:nvSpPr>
        <p:spPr/>
        <p:txBody>
          <a:bodyPr/>
          <a:lstStyle/>
          <a:p>
            <a:pPr algn="r">
              <a:defRPr/>
            </a:pPr>
            <a:r>
              <a:rPr lang="de-DE" smtClean="0"/>
              <a:t>Page </a:t>
            </a:r>
            <a:fld id="{EBC07571-3134-BB4B-B83F-1A9FE18D34F3}" type="slidenum">
              <a:rPr lang="de-DE" smtClean="0"/>
              <a:pPr algn="r">
                <a:defRPr/>
              </a:pPr>
              <a:t>8</a:t>
            </a:fld>
            <a:endParaRPr lang="de-DE"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89130" y="2936877"/>
            <a:ext cx="2451065" cy="1980000"/>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84164" y="828498"/>
            <a:ext cx="2451064" cy="1980000"/>
          </a:xfrm>
          <a:prstGeom prst="rect">
            <a:avLst/>
          </a:prstGeom>
        </p:spPr>
      </p:pic>
      <p:pic>
        <p:nvPicPr>
          <p:cNvPr id="5" name="Picture 4"/>
          <p:cNvPicPr>
            <a:picLocks noChangeAspect="1"/>
          </p:cNvPicPr>
          <p:nvPr/>
        </p:nvPicPr>
        <p:blipFill>
          <a:blip r:embed="rId4"/>
          <a:stretch>
            <a:fillRect/>
          </a:stretch>
        </p:blipFill>
        <p:spPr>
          <a:xfrm>
            <a:off x="827584" y="1059582"/>
            <a:ext cx="4872980" cy="1162362"/>
          </a:xfrm>
          <a:prstGeom prst="rect">
            <a:avLst/>
          </a:prstGeom>
        </p:spPr>
      </p:pic>
      <p:graphicFrame>
        <p:nvGraphicFramePr>
          <p:cNvPr id="13" name="Chart 12"/>
          <p:cNvGraphicFramePr>
            <a:graphicFrameLocks/>
          </p:cNvGraphicFramePr>
          <p:nvPr>
            <p:extLst>
              <p:ext uri="{D42A27DB-BD31-4B8C-83A1-F6EECF244321}">
                <p14:modId xmlns:p14="http://schemas.microsoft.com/office/powerpoint/2010/main" val="94192061"/>
              </p:ext>
            </p:extLst>
          </p:nvPr>
        </p:nvGraphicFramePr>
        <p:xfrm>
          <a:off x="1043608" y="2355726"/>
          <a:ext cx="4134927" cy="2472554"/>
        </p:xfrm>
        <a:graphic>
          <a:graphicData uri="http://schemas.openxmlformats.org/drawingml/2006/chart">
            <c:chart xmlns:c="http://schemas.openxmlformats.org/drawingml/2006/chart" xmlns:r="http://schemas.openxmlformats.org/officeDocument/2006/relationships" r:id="rId5"/>
          </a:graphicData>
        </a:graphic>
      </p:graphicFrame>
      <p:sp>
        <p:nvSpPr>
          <p:cNvPr id="15" name="Rectangle 14"/>
          <p:cNvSpPr/>
          <p:nvPr/>
        </p:nvSpPr>
        <p:spPr>
          <a:xfrm>
            <a:off x="827584" y="796197"/>
            <a:ext cx="4872980" cy="276999"/>
          </a:xfrm>
          <a:prstGeom prst="rect">
            <a:avLst/>
          </a:prstGeom>
        </p:spPr>
        <p:txBody>
          <a:bodyPr wrap="square">
            <a:spAutoFit/>
          </a:bodyPr>
          <a:lstStyle/>
          <a:p>
            <a:pPr algn="ctr"/>
            <a:r>
              <a:rPr lang="en-US" sz="1200" dirty="0">
                <a:latin typeface="Times New Roman" panose="02020603050405020304" pitchFamily="18" charset="0"/>
                <a:cs typeface="Times New Roman" panose="02020603050405020304" pitchFamily="18" charset="0"/>
              </a:rPr>
              <a:t>PSF of the pinholes for the </a:t>
            </a:r>
            <a:r>
              <a:rPr lang="en-US" sz="1200" dirty="0" smtClean="0">
                <a:latin typeface="Times New Roman" panose="02020603050405020304" pitchFamily="18" charset="0"/>
                <a:cs typeface="Times New Roman" panose="02020603050405020304" pitchFamily="18" charset="0"/>
              </a:rPr>
              <a:t>2.4 GeV (N. Milas, A. </a:t>
            </a:r>
            <a:r>
              <a:rPr lang="en-US" sz="1200" dirty="0" err="1" smtClean="0">
                <a:latin typeface="Times New Roman" panose="02020603050405020304" pitchFamily="18" charset="0"/>
                <a:cs typeface="Times New Roman" panose="02020603050405020304" pitchFamily="18" charset="0"/>
              </a:rPr>
              <a:t>Saa</a:t>
            </a:r>
            <a:r>
              <a:rPr lang="en-US" sz="1200" dirty="0" smtClean="0">
                <a:latin typeface="Times New Roman" panose="02020603050405020304" pitchFamily="18" charset="0"/>
                <a:cs typeface="Times New Roman" panose="02020603050405020304" pitchFamily="18" charset="0"/>
              </a:rPr>
              <a:t> Hernandez, 2013)</a:t>
            </a:r>
            <a:endParaRPr lang="en-US"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87163692"/>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Lessons learned at SLS</a:t>
            </a:r>
            <a:endParaRPr lang="de-CH" dirty="0"/>
          </a:p>
        </p:txBody>
      </p:sp>
      <p:sp>
        <p:nvSpPr>
          <p:cNvPr id="4" name="Slide Number Placeholder 3"/>
          <p:cNvSpPr>
            <a:spLocks noGrp="1"/>
          </p:cNvSpPr>
          <p:nvPr>
            <p:ph type="sldNum" sz="quarter" idx="16"/>
          </p:nvPr>
        </p:nvSpPr>
        <p:spPr/>
        <p:txBody>
          <a:bodyPr/>
          <a:lstStyle/>
          <a:p>
            <a:pPr algn="r">
              <a:defRPr/>
            </a:pPr>
            <a:r>
              <a:rPr lang="de-DE" smtClean="0"/>
              <a:t>Page </a:t>
            </a:r>
            <a:fld id="{EBC07571-3134-BB4B-B83F-1A9FE18D34F3}" type="slidenum">
              <a:rPr lang="de-DE" smtClean="0"/>
              <a:pPr algn="r">
                <a:defRPr/>
              </a:pPr>
              <a:t>9</a:t>
            </a:fld>
            <a:endParaRPr lang="de-DE" dirty="0"/>
          </a:p>
        </p:txBody>
      </p:sp>
      <p:sp>
        <p:nvSpPr>
          <p:cNvPr id="5" name="TextBox 4"/>
          <p:cNvSpPr txBox="1"/>
          <p:nvPr/>
        </p:nvSpPr>
        <p:spPr>
          <a:xfrm>
            <a:off x="755576" y="987574"/>
            <a:ext cx="7450736" cy="1600438"/>
          </a:xfrm>
          <a:prstGeom prst="rect">
            <a:avLst/>
          </a:prstGeom>
          <a:noFill/>
        </p:spPr>
        <p:txBody>
          <a:bodyPr wrap="square" rtlCol="0">
            <a:spAutoFit/>
          </a:bodyPr>
          <a:lstStyle/>
          <a:p>
            <a:pPr marL="285750" indent="-285750">
              <a:spcBef>
                <a:spcPts val="0"/>
              </a:spcBef>
              <a:buFont typeface="Arial" panose="020B0604020202020204" pitchFamily="34" charset="0"/>
              <a:buChar char="•"/>
            </a:pPr>
            <a:r>
              <a:rPr lang="en-US" sz="1400" dirty="0" smtClean="0">
                <a:latin typeface="+mn-lt"/>
              </a:rPr>
              <a:t>Pinhole is not well designed at SLS, not in use</a:t>
            </a:r>
          </a:p>
          <a:p>
            <a:pPr marL="285750" indent="-285750">
              <a:spcBef>
                <a:spcPts val="0"/>
              </a:spcBef>
              <a:buFont typeface="Arial" panose="020B0604020202020204" pitchFamily="34" charset="0"/>
              <a:buChar char="•"/>
            </a:pPr>
            <a:r>
              <a:rPr lang="en-US" sz="1400" dirty="0" smtClean="0">
                <a:latin typeface="+mn-lt"/>
              </a:rPr>
              <a:t>Smallest beam size is always 20um (without de-convolving for pinhole size)</a:t>
            </a:r>
          </a:p>
          <a:p>
            <a:pPr marL="285750" indent="-285750">
              <a:spcBef>
                <a:spcPts val="0"/>
              </a:spcBef>
              <a:buFont typeface="Arial" panose="020B0604020202020204" pitchFamily="34" charset="0"/>
              <a:buChar char="•"/>
            </a:pPr>
            <a:r>
              <a:rPr lang="en-US" sz="1400" dirty="0" smtClean="0">
                <a:latin typeface="+mn-lt"/>
              </a:rPr>
              <a:t>Only good for visuals: see beam tilt, beam blow up</a:t>
            </a:r>
          </a:p>
          <a:p>
            <a:pPr marL="285750" indent="-285750">
              <a:spcBef>
                <a:spcPts val="0"/>
              </a:spcBef>
              <a:buFont typeface="Arial" panose="020B0604020202020204" pitchFamily="34" charset="0"/>
              <a:buChar char="•"/>
            </a:pPr>
            <a:r>
              <a:rPr lang="en-US" sz="1400" dirty="0" smtClean="0">
                <a:latin typeface="+mn-lt"/>
              </a:rPr>
              <a:t>Beamline vibrations not seen here as no components in between</a:t>
            </a:r>
          </a:p>
          <a:p>
            <a:pPr marL="285750" indent="-285750">
              <a:spcBef>
                <a:spcPts val="0"/>
              </a:spcBef>
              <a:buFont typeface="Arial" panose="020B0604020202020204" pitchFamily="34" charset="0"/>
              <a:buChar char="•"/>
            </a:pPr>
            <a:r>
              <a:rPr lang="en-US" sz="1400" dirty="0" smtClean="0">
                <a:latin typeface="+mn-lt"/>
              </a:rPr>
              <a:t>Ozone is damaging: Have you ever broken a diamond vacuum window?</a:t>
            </a:r>
          </a:p>
          <a:p>
            <a:pPr marL="285750" indent="-285750">
              <a:spcBef>
                <a:spcPts val="0"/>
              </a:spcBef>
              <a:buFont typeface="Arial" panose="020B0604020202020204" pitchFamily="34" charset="0"/>
              <a:buChar char="•"/>
            </a:pPr>
            <a:r>
              <a:rPr lang="en-US" sz="1400" dirty="0" smtClean="0">
                <a:latin typeface="+mn-lt"/>
              </a:rPr>
              <a:t>Optics turn brown</a:t>
            </a:r>
          </a:p>
          <a:p>
            <a:pPr marL="285750" indent="-285750">
              <a:spcBef>
                <a:spcPts val="0"/>
              </a:spcBef>
              <a:buFont typeface="Arial" panose="020B0604020202020204" pitchFamily="34" charset="0"/>
              <a:buChar char="•"/>
            </a:pPr>
            <a:r>
              <a:rPr lang="en-US" sz="1400" dirty="0" smtClean="0">
                <a:latin typeface="+mn-lt"/>
              </a:rPr>
              <a:t>Cameras </a:t>
            </a:r>
            <a:r>
              <a:rPr lang="en-US" sz="1400" dirty="0" smtClean="0">
                <a:latin typeface="+mn-lt"/>
              </a:rPr>
              <a:t>age </a:t>
            </a:r>
            <a:endParaRPr lang="en-US" sz="1400" dirty="0" smtClean="0">
              <a:latin typeface="+mn-lt"/>
            </a:endParaRPr>
          </a:p>
        </p:txBody>
      </p:sp>
    </p:spTree>
    <p:extLst>
      <p:ext uri="{BB962C8B-B14F-4D97-AF65-F5344CB8AC3E}">
        <p14:creationId xmlns:p14="http://schemas.microsoft.com/office/powerpoint/2010/main" val="3412071278"/>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PSI-Powerpoint-Master Calibri V2">
  <a:themeElements>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fontScheme name="Georgia/Calibri">
      <a:majorFont>
        <a:latin typeface="Georgia"/>
        <a:ea typeface="ヒラギノ角ゴ Pro W3"/>
        <a:cs typeface="ヒラギノ角ゴ Pro W3"/>
      </a:majorFont>
      <a:minorFont>
        <a:latin typeface="Calibri"/>
        <a:ea typeface="ヒラギノ角ゴ Pro W3"/>
        <a:cs typeface="ヒラギノ角ゴ Pro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cap="flat" cmpd="sng" algn="ctr">
          <a:no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400" b="0" i="0" u="none" strike="noStrike" cap="none" normalizeH="0" baseline="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CH" sz="2400" b="0" i="0" u="none" strike="noStrike" cap="none" normalizeH="0" baseline="0">
            <a:ln>
              <a:noFill/>
            </a:ln>
            <a:solidFill>
              <a:schemeClr val="tx1"/>
            </a:solidFill>
            <a:effectLst/>
            <a:latin typeface="Times" charset="0"/>
          </a:defRPr>
        </a:defPPr>
      </a:lstStyle>
    </a:lnDef>
    <a:txDef>
      <a:spPr>
        <a:noFill/>
      </a:spPr>
      <a:bodyPr wrap="square" lIns="0" tIns="0" rIns="0" bIns="0" rtlCol="0">
        <a:noAutofit/>
      </a:bodyPr>
      <a:lstStyle>
        <a:defPPr eaLnBrk="1" hangingPunct="1">
          <a:lnSpc>
            <a:spcPct val="110000"/>
          </a:lnSpc>
          <a:spcBef>
            <a:spcPct val="0"/>
          </a:spcBef>
          <a:buClr>
            <a:srgbClr val="000000"/>
          </a:buClr>
          <a:defRPr sz="1800" dirty="0" err="1" smtClean="0">
            <a:solidFill>
              <a:srgbClr val="000000"/>
            </a:solidFill>
            <a:latin typeface="Calibri"/>
          </a:defRPr>
        </a:defPPr>
      </a:lstStyle>
    </a:txDef>
  </a:objectDefaults>
  <a:extraClrSchemeLst>
    <a:extraClrScheme>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clrMap bg1="lt1" tx1="dk1" bg2="lt2" tx2="dk2" accent1="accent1" accent2="accent2" accent3="accent3" accent4="accent4" accent5="accent5" accent6="accent6" hlink="hlink" folHlink="folHlink"/>
    </a:extraClrScheme>
  </a:extraClrSchemeLst>
  <a:custClrLst>
    <a:custClr name="Grau 100%">
      <a:srgbClr val="505050"/>
    </a:custClr>
    <a:custClr name="Gelb 100%">
      <a:srgbClr val="FDCA00"/>
    </a:custClr>
    <a:custClr name="Orange 100%">
      <a:srgbClr val="EB5B00"/>
    </a:custClr>
    <a:custClr name="Rot 100%">
      <a:srgbClr val="C50006"/>
    </a:custClr>
    <a:custClr name="Braun 100%">
      <a:srgbClr val="85543A"/>
    </a:custClr>
    <a:custClr name="Olivgrün 100%">
      <a:srgbClr val="8F7111"/>
    </a:custClr>
    <a:custClr name="Hellgrün 100%">
      <a:srgbClr val="82911A"/>
    </a:custClr>
    <a:custClr name="Grün 100%">
      <a:srgbClr val="197418"/>
    </a:custClr>
    <a:custClr name="Violet 100%">
      <a:srgbClr val="7C204E"/>
    </a:custClr>
    <a:custClr name="Blau 100%">
      <a:srgbClr val="003B6E"/>
    </a:custClr>
    <a:custClr name="Grau 80%">
      <a:srgbClr val="686868"/>
    </a:custClr>
    <a:custClr name="Gelb 80%">
      <a:srgbClr val="FED43E"/>
    </a:custClr>
    <a:custClr name="Orange 80%">
      <a:srgbClr val="EE7B34"/>
    </a:custClr>
    <a:custClr name="Rot 80%">
      <a:srgbClr val="D04729"/>
    </a:custClr>
    <a:custClr name="Braun 80%">
      <a:srgbClr val="9A7059"/>
    </a:custClr>
    <a:custClr name="Olivgrün 80%">
      <a:srgbClr val="A48841"/>
    </a:custClr>
    <a:custClr name="Hellgrün 80%">
      <a:srgbClr val="9BA34C"/>
    </a:custClr>
    <a:custClr name="Grün 80%">
      <a:srgbClr val="518A42"/>
    </a:custClr>
    <a:custClr name="Violet 80%">
      <a:srgbClr val="914967"/>
    </a:custClr>
    <a:custClr name="Blau 80%">
      <a:srgbClr val="405583"/>
    </a:custClr>
    <a:custClr name="Grau 60%">
      <a:srgbClr val="969696"/>
    </a:custClr>
    <a:custClr name="Gelb 60%">
      <a:srgbClr val="FEDE74"/>
    </a:custClr>
    <a:custClr name="Orange 60%">
      <a:srgbClr val="F29E62"/>
    </a:custClr>
    <a:custClr name="Rot 60%">
      <a:srgbClr val="DA7252"/>
    </a:custClr>
    <a:custClr name="Braun 60%">
      <a:srgbClr val="B2917D"/>
    </a:custClr>
    <a:custClr name="Olivgrün 60%">
      <a:srgbClr val="BAA46A"/>
    </a:custClr>
    <a:custClr name="Hellgrün 60%">
      <a:srgbClr val="B5B874"/>
    </a:custClr>
    <a:custClr name="Grün 60%">
      <a:srgbClr val="7DA569"/>
    </a:custClr>
    <a:custClr name="Violet 60%">
      <a:srgbClr val="AA7084"/>
    </a:custClr>
    <a:custClr name="Blau 60%">
      <a:srgbClr val="69769E"/>
    </a:custClr>
    <a:custClr name="Grau 40%">
      <a:srgbClr val="B9B9B9"/>
    </a:custClr>
    <a:custClr name="Gelb 40%">
      <a:srgbClr val="FFEAA8"/>
    </a:custClr>
    <a:custClr name="Orange 40%">
      <a:srgbClr val="F6C096"/>
    </a:custClr>
    <a:custClr name="Rot 40%">
      <a:srgbClr val="E7A287"/>
    </a:custClr>
    <a:custClr name="Braun 40%">
      <a:srgbClr val="CAB5A6"/>
    </a:custClr>
    <a:custClr name="Olivgrün 40%">
      <a:srgbClr val="D0C19B"/>
    </a:custClr>
    <a:custClr name="Hellgrün 40%">
      <a:srgbClr val="CED0A4"/>
    </a:custClr>
    <a:custClr name="Grün 40%">
      <a:srgbClr val="A8C39A"/>
    </a:custClr>
    <a:custClr name="Violet 40%">
      <a:srgbClr val="C49FAA"/>
    </a:custClr>
    <a:custClr name="Blau 40%">
      <a:srgbClr val="989FBD"/>
    </a:custClr>
    <a:custClr name="Grau 20%">
      <a:srgbClr val="E5E5E5"/>
    </a:custClr>
    <a:custClr name="Gelb 20%">
      <a:srgbClr val="FFF5D6"/>
    </a:custClr>
    <a:custClr name="Orange 20%">
      <a:srgbClr val="FBE1CC"/>
    </a:custClr>
    <a:custClr name="Rot 20%">
      <a:srgbClr val="F3D2C2"/>
    </a:custClr>
    <a:custClr name="Braun 20%">
      <a:srgbClr val="E4D9D2"/>
    </a:custClr>
    <a:custClr name="Olivgrün 20%">
      <a:srgbClr val="E8E1CE"/>
    </a:custClr>
    <a:custClr name="Hellgrün 20%">
      <a:srgbClr val="E7E8D3"/>
    </a:custClr>
    <a:custClr name="Grün 20%">
      <a:srgbClr val="D4E2CE"/>
    </a:custClr>
    <a:custClr name="Violet 20%">
      <a:srgbClr val="E1D0D5"/>
    </a:custClr>
    <a:custClr name="Blau 20%">
      <a:srgbClr val="CBCFDF"/>
    </a:custClr>
  </a:custClrLst>
  <a:extLst>
    <a:ext uri="{05A4C25C-085E-4340-85A3-A5531E510DB2}">
      <thm15:themeFamily xmlns:thm15="http://schemas.microsoft.com/office/thememl/2012/main" name="PSI PowerPoint Master english 16_9.pptx [Read-Only]" id="{C1F10948-5C6B-4BD8-8411-662BFED29859}" vid="{1CFADE5C-1462-4D56-ACFC-78CEC416BCCD}"/>
    </a:ext>
  </a:extLst>
</a:theme>
</file>

<file path=ppt/theme/theme2.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PSI PowerPoint Master english 16_9</Template>
  <TotalTime>0</TotalTime>
  <Words>1590</Words>
  <Application>Microsoft Office PowerPoint</Application>
  <PresentationFormat>On-screen Show (16:9)</PresentationFormat>
  <Paragraphs>339</Paragraphs>
  <Slides>27</Slides>
  <Notes>1</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27</vt:i4>
      </vt:variant>
    </vt:vector>
  </HeadingPairs>
  <TitlesOfParts>
    <vt:vector size="42" baseType="lpstr">
      <vt:lpstr>ＭＳ Ｐゴシック</vt:lpstr>
      <vt:lpstr>ＭＳ Ｐゴシック</vt:lpstr>
      <vt:lpstr>Arial</vt:lpstr>
      <vt:lpstr>Arial Narrow</vt:lpstr>
      <vt:lpstr>Calibri</vt:lpstr>
      <vt:lpstr>Franklin Gothic Book</vt:lpstr>
      <vt:lpstr>Georgia</vt:lpstr>
      <vt:lpstr>Gill Sans</vt:lpstr>
      <vt:lpstr>Rockwell</vt:lpstr>
      <vt:lpstr>Symbol</vt:lpstr>
      <vt:lpstr>Times</vt:lpstr>
      <vt:lpstr>Times New Roman</vt:lpstr>
      <vt:lpstr>Wingdings</vt:lpstr>
      <vt:lpstr>ヒラギノ角ゴ Pro W3</vt:lpstr>
      <vt:lpstr>PSI-Powerpoint-Master Calibri V2</vt:lpstr>
      <vt:lpstr> Beam size monitoring at SLS (2.0) </vt:lpstr>
      <vt:lpstr>Thank you!!</vt:lpstr>
      <vt:lpstr>Source Size measurement at SLS</vt:lpstr>
      <vt:lpstr>π-polarization &amp; interferometry @ SLS</vt:lpstr>
      <vt:lpstr>Lessons learned at SLS</vt:lpstr>
      <vt:lpstr>SLS Pinhole/π-pol chamber</vt:lpstr>
      <vt:lpstr>X-ray Pinhole</vt:lpstr>
      <vt:lpstr>X-ray Pinhole: Point Spread Function</vt:lpstr>
      <vt:lpstr>Lessons learned at SLS</vt:lpstr>
      <vt:lpstr>SLS 2.0</vt:lpstr>
      <vt:lpstr>SLS 2.0: Fresnel Zone Plates</vt:lpstr>
      <vt:lpstr>FZP: single vs. double </vt:lpstr>
      <vt:lpstr>Central Stop and FZP Alignment</vt:lpstr>
      <vt:lpstr>FZP measurements at SLS</vt:lpstr>
      <vt:lpstr>PowerPoint Presentation</vt:lpstr>
      <vt:lpstr>PowerPoint Presentation</vt:lpstr>
      <vt:lpstr>FZP measurements at TOMCAT</vt:lpstr>
      <vt:lpstr>Effect of monochromator thermal deformation</vt:lpstr>
      <vt:lpstr>Thermal deformation ANSYS</vt:lpstr>
      <vt:lpstr>Reduce heatload upstream</vt:lpstr>
      <vt:lpstr>2 zone plate setup</vt:lpstr>
      <vt:lpstr>Non-optimal TXM Setup</vt:lpstr>
      <vt:lpstr>Beamline design</vt:lpstr>
      <vt:lpstr>Monochromator</vt:lpstr>
      <vt:lpstr>Monochromator</vt:lpstr>
      <vt:lpstr>Summary</vt:lpstr>
      <vt:lpstr>But, that’s just what I think.  What do you think??!?!?  Thank you for your time, feedback and attention.</vt:lpstr>
    </vt:vector>
  </TitlesOfParts>
  <Company>PSI - Paul Scherrer Institut</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Overview of SLS 2.0 Diagnostics</dc:title>
  <dc:creator>Ozkan Loch Cigdem</dc:creator>
  <cp:lastModifiedBy>Ozkan Loch Cigdem</cp:lastModifiedBy>
  <cp:revision>1080</cp:revision>
  <cp:lastPrinted>2022-03-21T15:24:31Z</cp:lastPrinted>
  <dcterms:created xsi:type="dcterms:W3CDTF">2019-04-23T13:00:29Z</dcterms:created>
  <dcterms:modified xsi:type="dcterms:W3CDTF">2022-03-22T18:12:48Z</dcterms:modified>
</cp:coreProperties>
</file>